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17"/>
  </p:notesMasterIdLst>
  <p:sldIdLst>
    <p:sldId id="259" r:id="rId5"/>
    <p:sldId id="293" r:id="rId6"/>
    <p:sldId id="301" r:id="rId7"/>
    <p:sldId id="295" r:id="rId8"/>
    <p:sldId id="300" r:id="rId9"/>
    <p:sldId id="299" r:id="rId10"/>
    <p:sldId id="296" r:id="rId11"/>
    <p:sldId id="297" r:id="rId12"/>
    <p:sldId id="303" r:id="rId13"/>
    <p:sldId id="302" r:id="rId14"/>
    <p:sldId id="298"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FFFFCC"/>
    <a:srgbClr val="FFCCFF"/>
    <a:srgbClr val="33CBCC"/>
    <a:srgbClr val="97E91F"/>
    <a:srgbClr val="85358B"/>
    <a:srgbClr val="F23C4D"/>
    <a:srgbClr val="66CCFF"/>
    <a:srgbClr val="259D9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1EE17-CBDA-8E62-89EC-7A0587C993E8}" v="12" dt="2023-12-05T15:31:56.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4" autoAdjust="0"/>
    <p:restoredTop sz="73249" autoAdjust="0"/>
  </p:normalViewPr>
  <p:slideViewPr>
    <p:cSldViewPr snapToGrid="0">
      <p:cViewPr>
        <p:scale>
          <a:sx n="45" d="100"/>
          <a:sy n="45" d="100"/>
        </p:scale>
        <p:origin x="2044" y="88"/>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0" i="0" dirty="0">
                <a:solidFill>
                  <a:srgbClr val="000000"/>
                </a:solidFill>
                <a:effectLst/>
                <a:latin typeface="+mn-lt"/>
              </a:rPr>
              <a:t>Introduce lesson …… </a:t>
            </a:r>
          </a:p>
          <a:p>
            <a:pPr algn="l" rtl="0" fontAlgn="base"/>
            <a:endParaRPr lang="en-US" sz="1400" b="0" i="0" dirty="0">
              <a:solidFill>
                <a:srgbClr val="000000"/>
              </a:solidFill>
              <a:effectLst/>
              <a:latin typeface="+mn-lt"/>
            </a:endParaRPr>
          </a:p>
          <a:p>
            <a:pPr algn="l" rtl="0" fontAlgn="base"/>
            <a:r>
              <a:rPr lang="en-US" sz="1400" b="1" i="0" dirty="0">
                <a:solidFill>
                  <a:srgbClr val="000000"/>
                </a:solidFill>
                <a:effectLst/>
                <a:latin typeface="+mn-lt"/>
              </a:rPr>
              <a:t>Example text has been added to all slides to help you plan the lesson, adapt to suit your own presenting style.</a:t>
            </a:r>
            <a:r>
              <a:rPr lang="en-US" sz="1400" b="0" i="0" dirty="0">
                <a:solidFill>
                  <a:srgbClr val="000000"/>
                </a:solidFill>
                <a:effectLst/>
                <a:latin typeface="+mn-lt"/>
              </a:rPr>
              <a:t> </a:t>
            </a:r>
          </a:p>
          <a:p>
            <a:pPr algn="l" rtl="0" fontAlgn="base"/>
            <a:endParaRPr lang="en-US" sz="1400" b="0" i="0" dirty="0">
              <a:solidFill>
                <a:srgbClr val="000000"/>
              </a:solidFill>
              <a:effectLst/>
              <a:latin typeface="+mn-lt"/>
            </a:endParaRPr>
          </a:p>
          <a:p>
            <a:pPr algn="l" rtl="0" fontAlgn="base"/>
            <a:r>
              <a:rPr lang="en-US" sz="1400" b="1" i="0" dirty="0">
                <a:solidFill>
                  <a:srgbClr val="000000"/>
                </a:solidFill>
                <a:effectLst/>
                <a:latin typeface="+mn-lt"/>
              </a:rPr>
              <a:t>Example text:</a:t>
            </a:r>
            <a:r>
              <a:rPr lang="en-US" sz="1400" b="0" i="0" dirty="0">
                <a:solidFill>
                  <a:srgbClr val="000000"/>
                </a:solidFill>
                <a:effectLst/>
                <a:latin typeface="+mn-lt"/>
              </a:rPr>
              <a:t> </a:t>
            </a:r>
            <a:endParaRPr lang="en-GB" sz="1400" dirty="0">
              <a:effectLst/>
              <a:latin typeface="+mn-lt"/>
              <a:ea typeface="Calibri" panose="020F0502020204030204" pitchFamily="34" charset="0"/>
              <a:cs typeface="Times New Roman" panose="02020603050405020304" pitchFamily="18" charset="0"/>
            </a:endParaRPr>
          </a:p>
          <a:p>
            <a:pPr>
              <a:spcAft>
                <a:spcPts val="960"/>
              </a:spcAft>
            </a:pPr>
            <a:endParaRPr lang="en-GB" sz="1400" dirty="0">
              <a:effectLst/>
              <a:latin typeface="+mn-lt"/>
              <a:ea typeface="Calibri" panose="020F0502020204030204" pitchFamily="34" charset="0"/>
              <a:cs typeface="Times New Roman" panose="02020603050405020304" pitchFamily="18" charset="0"/>
            </a:endParaRPr>
          </a:p>
          <a:p>
            <a:pPr>
              <a:spcAft>
                <a:spcPts val="960"/>
              </a:spcAft>
            </a:pPr>
            <a:r>
              <a:rPr lang="en-GB" sz="1400" dirty="0">
                <a:effectLst/>
                <a:latin typeface="+mn-lt"/>
                <a:ea typeface="Calibri" panose="020F0502020204030204" pitchFamily="34" charset="0"/>
                <a:cs typeface="Times New Roman" panose="02020603050405020304" pitchFamily="18" charset="0"/>
              </a:rPr>
              <a:t>This module</a:t>
            </a:r>
            <a:r>
              <a:rPr lang="en-GB" sz="1400" dirty="0">
                <a:solidFill>
                  <a:srgbClr val="000000"/>
                </a:solidFill>
                <a:effectLst/>
                <a:latin typeface="+mn-lt"/>
                <a:ea typeface="Times New Roman" panose="02020603050405020304" pitchFamily="18" charset="0"/>
                <a:cs typeface="Calibri" panose="020F0502020204030204" pitchFamily="34" charset="0"/>
              </a:rPr>
              <a:t> </a:t>
            </a:r>
            <a:r>
              <a:rPr lang="en-GB" sz="1400" b="0" i="0" kern="1200" dirty="0">
                <a:solidFill>
                  <a:schemeClr val="tx1"/>
                </a:solidFill>
                <a:effectLst/>
                <a:latin typeface="+mn-lt"/>
                <a:ea typeface="+mn-ea"/>
                <a:cs typeface="+mn-cs"/>
              </a:rPr>
              <a:t>looks in detail at competency-based interviews.</a:t>
            </a:r>
            <a:endParaRPr lang="en-US" sz="1400" b="0" i="0" kern="1200" dirty="0">
              <a:solidFill>
                <a:schemeClr val="tx1"/>
              </a:solidFill>
              <a:effectLst/>
              <a:latin typeface="+mn-lt"/>
              <a:ea typeface="+mn-ea"/>
              <a:cs typeface="Times New Roman" panose="02020603050405020304" pitchFamily="18" charset="0"/>
            </a:endParaRPr>
          </a:p>
          <a:p>
            <a:pPr>
              <a:spcAft>
                <a:spcPts val="960"/>
              </a:spcAft>
            </a:pPr>
            <a:endParaRPr lang="en-GB" sz="1400" dirty="0">
              <a:effectLst/>
              <a:latin typeface="+mn-lt"/>
              <a:ea typeface="Calibri" panose="020F0502020204030204" pitchFamily="34" charset="0"/>
              <a:cs typeface="Times New Roman" panose="02020603050405020304" pitchFamily="18" charset="0"/>
            </a:endParaRPr>
          </a:p>
          <a:p>
            <a:pPr>
              <a:spcBef>
                <a:spcPts val="200"/>
              </a:spcBef>
              <a:spcAft>
                <a:spcPts val="960"/>
              </a:spcAft>
            </a:pPr>
            <a:r>
              <a:rPr lang="en-US" sz="1400" dirty="0">
                <a:effectLst/>
                <a:latin typeface="+mn-lt"/>
                <a:ea typeface="Calibri" panose="020F0502020204030204" pitchFamily="34" charset="0"/>
                <a:cs typeface="Times New Roman" panose="02020603050405020304" pitchFamily="18" charset="0"/>
              </a:rPr>
              <a:t>By the end of this session you should: </a:t>
            </a:r>
            <a:br>
              <a:rPr lang="en-US" sz="1400" dirty="0">
                <a:effectLst/>
                <a:latin typeface="+mn-lt"/>
                <a:ea typeface="Calibri" panose="020F0502020204030204" pitchFamily="34" charset="0"/>
                <a:cs typeface="Times New Roman" panose="02020603050405020304" pitchFamily="18" charset="0"/>
              </a:rPr>
            </a:br>
            <a:endParaRPr lang="en-GB" sz="1400" dirty="0">
              <a:effectLst/>
              <a:latin typeface="+mn-lt"/>
              <a:ea typeface="Calibri" panose="020F0502020204030204" pitchFamily="34" charset="0"/>
              <a:cs typeface="Times New Roman" panose="02020603050405020304" pitchFamily="18" charset="0"/>
            </a:endParaRPr>
          </a:p>
          <a:p>
            <a:pPr marL="342900" lvl="0" indent="-342900">
              <a:spcBef>
                <a:spcPts val="200"/>
              </a:spcBef>
              <a:spcAft>
                <a:spcPts val="960"/>
              </a:spcAft>
              <a:buFont typeface="Symbol" pitchFamily="2" charset="2"/>
              <a:buChar char=""/>
            </a:pPr>
            <a:r>
              <a:rPr lang="en-GB" sz="1400" dirty="0">
                <a:effectLst/>
                <a:latin typeface="+mn-lt"/>
                <a:ea typeface="Calibri" panose="020F0502020204030204" pitchFamily="34" charset="0"/>
                <a:cs typeface="Times New Roman" panose="02020603050405020304" pitchFamily="18" charset="0"/>
              </a:rPr>
              <a:t>know what a competency is</a:t>
            </a:r>
          </a:p>
          <a:p>
            <a:pPr marL="342900" lvl="0" indent="-342900">
              <a:spcBef>
                <a:spcPts val="200"/>
              </a:spcBef>
              <a:spcAft>
                <a:spcPts val="960"/>
              </a:spcAft>
              <a:buFont typeface="Symbol" pitchFamily="2" charset="2"/>
              <a:buChar char=""/>
            </a:pPr>
            <a:r>
              <a:rPr lang="en-GB" sz="1400" dirty="0">
                <a:effectLst/>
                <a:latin typeface="+mn-lt"/>
                <a:ea typeface="Calibri" panose="020F0502020204030204" pitchFamily="34" charset="0"/>
                <a:cs typeface="Times New Roman" panose="02020603050405020304" pitchFamily="18" charset="0"/>
              </a:rPr>
              <a:t>Know how to identify a competency in a job description</a:t>
            </a:r>
          </a:p>
          <a:p>
            <a:pPr marL="342900" lvl="0" indent="-342900">
              <a:spcBef>
                <a:spcPts val="200"/>
              </a:spcBef>
              <a:spcAft>
                <a:spcPts val="960"/>
              </a:spcAft>
              <a:buFont typeface="Symbol" pitchFamily="2" charset="2"/>
              <a:buChar char=""/>
            </a:pPr>
            <a:r>
              <a:rPr lang="en-GB" sz="1400" dirty="0">
                <a:effectLst/>
                <a:latin typeface="+mn-lt"/>
                <a:ea typeface="Calibri" panose="020F0502020204030204" pitchFamily="34" charset="0"/>
                <a:cs typeface="Times New Roman" panose="02020603050405020304" pitchFamily="18" charset="0"/>
              </a:rPr>
              <a:t>understand how a competency-based interview works</a:t>
            </a:r>
          </a:p>
          <a:p>
            <a:pPr marL="342900" lvl="0" indent="-342900">
              <a:spcBef>
                <a:spcPts val="200"/>
              </a:spcBef>
              <a:spcAft>
                <a:spcPts val="960"/>
              </a:spcAft>
              <a:buFont typeface="Symbol" pitchFamily="2" charset="2"/>
              <a:buChar char=""/>
            </a:pPr>
            <a:r>
              <a:rPr lang="en-GB" sz="1400" dirty="0">
                <a:effectLst/>
                <a:latin typeface="+mn-lt"/>
                <a:ea typeface="Calibri" panose="020F0502020204030204" pitchFamily="34" charset="0"/>
                <a:cs typeface="Times New Roman" panose="02020603050405020304" pitchFamily="18" charset="0"/>
              </a:rPr>
              <a:t>know how to prepare for a competency-based interview.</a:t>
            </a:r>
          </a:p>
          <a:p>
            <a:pPr marL="342900" lvl="0" indent="-342900">
              <a:spcBef>
                <a:spcPts val="200"/>
              </a:spcBef>
              <a:spcAft>
                <a:spcPts val="96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200"/>
              </a:spcBef>
              <a:spcAft>
                <a:spcPts val="96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algn="r"/>
            <a:r>
              <a:rPr lang="en-US" b="1" dirty="0"/>
              <a:t>Timing:  00:23</a:t>
            </a: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latin typeface="+mn-lt"/>
              </a:rPr>
              <a:t>This short video shows an example of the STARR technique</a:t>
            </a:r>
            <a:endParaRPr lang="en-US" b="1" dirty="0">
              <a:latin typeface="+mn-lt"/>
            </a:endParaRPr>
          </a:p>
          <a:p>
            <a:pPr algn="l"/>
            <a:endParaRPr lang="en-US" b="1" dirty="0">
              <a:latin typeface="+mn-lt"/>
            </a:endParaRPr>
          </a:p>
          <a:p>
            <a:pPr algn="l"/>
            <a:r>
              <a:rPr lang="en-US" b="1" dirty="0">
                <a:latin typeface="+mn-lt"/>
              </a:rPr>
              <a:t>Video  </a:t>
            </a:r>
            <a:r>
              <a:rPr lang="en-GB" sz="1200" b="0" i="0" u="none" strike="noStrike" kern="1200" baseline="0" dirty="0">
                <a:solidFill>
                  <a:schemeClr val="tx1"/>
                </a:solidFill>
                <a:latin typeface="+mn-lt"/>
                <a:ea typeface="+mn-ea"/>
                <a:cs typeface="+mn-cs"/>
              </a:rPr>
              <a:t>https://youtu.be/fW97Mjk8lO0?si=9-owrzJmYj1Ef3OZ</a:t>
            </a:r>
          </a:p>
          <a:p>
            <a:pPr algn="l"/>
            <a:endParaRPr lang="en-US" b="1" dirty="0">
              <a:latin typeface="+mn-lt"/>
            </a:endParaRPr>
          </a:p>
          <a:p>
            <a:pPr algn="l"/>
            <a:r>
              <a:rPr lang="en-US" b="0" dirty="0">
                <a:latin typeface="+mn-lt"/>
              </a:rPr>
              <a:t>Now we will have a go at completing a short activity which will go over the points we have learnt.</a:t>
            </a:r>
          </a:p>
          <a:p>
            <a:pPr algn="l"/>
            <a:endParaRPr lang="en-US" b="1" dirty="0">
              <a:latin typeface="+mn-lt"/>
            </a:endParaRPr>
          </a:p>
          <a:p>
            <a:pPr algn="l"/>
            <a:endParaRPr lang="en-US" b="1" dirty="0">
              <a:latin typeface="+mn-lt"/>
            </a:endParaRPr>
          </a:p>
          <a:p>
            <a:pPr algn="l"/>
            <a:r>
              <a:rPr lang="en-US" b="1" dirty="0">
                <a:latin typeface="+mn-lt"/>
              </a:rPr>
              <a:t>Activity 1 – Competency-based interview quiz</a:t>
            </a:r>
          </a:p>
          <a:p>
            <a:pPr algn="r"/>
            <a:endParaRPr lang="en-US" b="1" dirty="0">
              <a:latin typeface="+mn-lt"/>
            </a:endParaRPr>
          </a:p>
          <a:p>
            <a:pPr algn="r"/>
            <a:endParaRPr lang="en-US" b="1" dirty="0">
              <a:latin typeface="+mn-lt"/>
            </a:endParaRPr>
          </a:p>
          <a:p>
            <a:pPr algn="r"/>
            <a:endParaRPr lang="en-US" b="1" dirty="0">
              <a:latin typeface="+mn-lt"/>
            </a:endParaRPr>
          </a:p>
          <a:p>
            <a:pPr algn="r"/>
            <a:r>
              <a:rPr lang="en-US" b="1" dirty="0">
                <a:latin typeface="+mn-lt"/>
              </a:rPr>
              <a:t>Timing: 41:00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356484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mn-lt"/>
            </a:endParaRPr>
          </a:p>
          <a:p>
            <a:r>
              <a:rPr lang="en-US" b="1" dirty="0">
                <a:latin typeface="+mn-lt"/>
              </a:rPr>
              <a:t>So to </a:t>
            </a:r>
            <a:r>
              <a:rPr lang="en-US" b="1" dirty="0" err="1">
                <a:latin typeface="+mn-lt"/>
              </a:rPr>
              <a:t>summarise</a:t>
            </a:r>
            <a:r>
              <a:rPr lang="en-US" b="1" dirty="0"/>
              <a:t> (click for each bullet)</a:t>
            </a:r>
            <a:endParaRPr lang="en-US" b="1" dirty="0">
              <a:latin typeface="+mn-lt"/>
            </a:endParaRPr>
          </a:p>
          <a:p>
            <a:pPr algn="l"/>
            <a:endParaRPr lang="en-US" b="0" dirty="0">
              <a:latin typeface="+mn-lt"/>
            </a:endParaRPr>
          </a:p>
          <a:p>
            <a:pPr marL="171450" indent="-171450" algn="l">
              <a:buFont typeface="Arial" panose="020B0604020202020204" pitchFamily="34" charset="0"/>
              <a:buChar char="•"/>
            </a:pPr>
            <a:r>
              <a:rPr lang="en-US" b="0" dirty="0">
                <a:latin typeface="+mn-lt"/>
              </a:rPr>
              <a:t>Read the job description carefully and identify the competencies/skills they are looking for.</a:t>
            </a:r>
          </a:p>
          <a:p>
            <a:pPr marL="171450" indent="-171450" algn="l">
              <a:buFont typeface="Arial" panose="020B0604020202020204" pitchFamily="34" charset="0"/>
              <a:buChar char="•"/>
            </a:pPr>
            <a:r>
              <a:rPr lang="en-US" b="0" dirty="0">
                <a:latin typeface="+mn-lt"/>
              </a:rPr>
              <a:t>Think of 2 or 3 real life examples you could use for each competency. Remember you would use another example in your application form but save your best answer.</a:t>
            </a:r>
          </a:p>
          <a:p>
            <a:pPr marL="171450" indent="-171450" algn="l">
              <a:buFont typeface="Arial" panose="020B0604020202020204" pitchFamily="34" charset="0"/>
              <a:buChar char="•"/>
            </a:pPr>
            <a:r>
              <a:rPr lang="en-US" b="0" dirty="0">
                <a:latin typeface="+mn-lt"/>
              </a:rPr>
              <a:t>Make sure you can apply the STARR technique to each of your answers.</a:t>
            </a:r>
          </a:p>
          <a:p>
            <a:pPr marL="171450" indent="-171450" algn="l">
              <a:buFont typeface="Arial" panose="020B0604020202020204" pitchFamily="34" charset="0"/>
              <a:buChar char="•"/>
            </a:pPr>
            <a:r>
              <a:rPr lang="en-US" b="0" dirty="0">
                <a:latin typeface="+mn-lt"/>
              </a:rPr>
              <a:t>Make sure your examples are relevant.</a:t>
            </a:r>
          </a:p>
          <a:p>
            <a:pPr marL="171450" indent="-171450" algn="l">
              <a:buFont typeface="Arial" panose="020B0604020202020204" pitchFamily="34" charset="0"/>
              <a:buChar char="•"/>
            </a:pPr>
            <a:r>
              <a:rPr lang="en-US" b="0" dirty="0">
                <a:latin typeface="+mn-lt"/>
              </a:rPr>
              <a:t>Try and use some recent examples.</a:t>
            </a:r>
          </a:p>
          <a:p>
            <a:pPr marL="171450" indent="-171450" algn="l">
              <a:buFont typeface="Arial" panose="020B0604020202020204" pitchFamily="34" charset="0"/>
              <a:buChar char="•"/>
            </a:pPr>
            <a:r>
              <a:rPr lang="en-US" b="0" dirty="0">
                <a:latin typeface="+mn-lt"/>
              </a:rPr>
              <a:t>Don’t </a:t>
            </a:r>
            <a:r>
              <a:rPr lang="en-US" b="0" dirty="0" err="1">
                <a:latin typeface="+mn-lt"/>
              </a:rPr>
              <a:t>memorise</a:t>
            </a:r>
            <a:r>
              <a:rPr lang="en-US" b="0" dirty="0">
                <a:latin typeface="+mn-lt"/>
              </a:rPr>
              <a:t> your answers as each example should be adapted to suit the question.</a:t>
            </a:r>
          </a:p>
          <a:p>
            <a:pPr marL="628650" lvl="1" indent="-171450" algn="l">
              <a:buFont typeface="Arial" panose="020B0604020202020204" pitchFamily="34" charset="0"/>
              <a:buChar char="•"/>
            </a:pPr>
            <a:r>
              <a:rPr lang="en-US" b="0" dirty="0">
                <a:latin typeface="+mn-lt"/>
              </a:rPr>
              <a:t>For example – if communication is one of the competencies don’t </a:t>
            </a:r>
            <a:r>
              <a:rPr lang="en-US" b="0" dirty="0" err="1">
                <a:latin typeface="+mn-lt"/>
              </a:rPr>
              <a:t>memorise</a:t>
            </a:r>
            <a:r>
              <a:rPr lang="en-US" b="0" dirty="0">
                <a:latin typeface="+mn-lt"/>
              </a:rPr>
              <a:t> an answer for a time you had to talk about a science project you presented to your peers, as the question may be about written communication skills. Instead have this as an example that you could adapt for Communication (verbal), Presenting, </a:t>
            </a:r>
            <a:r>
              <a:rPr lang="en-US" b="0" dirty="0" err="1">
                <a:latin typeface="+mn-lt"/>
              </a:rPr>
              <a:t>Organisation</a:t>
            </a:r>
            <a:r>
              <a:rPr lang="en-US" b="0" dirty="0">
                <a:latin typeface="+mn-lt"/>
              </a:rPr>
              <a:t>, Planning</a:t>
            </a:r>
          </a:p>
          <a:p>
            <a:pPr marL="171450" lvl="0" indent="-171450" algn="l">
              <a:buFont typeface="Arial" panose="020B0604020202020204" pitchFamily="34" charset="0"/>
              <a:buChar char="•"/>
            </a:pPr>
            <a:r>
              <a:rPr lang="en-US" b="0" dirty="0" err="1">
                <a:latin typeface="+mn-lt"/>
              </a:rPr>
              <a:t>Practise</a:t>
            </a:r>
            <a:r>
              <a:rPr lang="en-US" b="0" dirty="0">
                <a:latin typeface="+mn-lt"/>
              </a:rPr>
              <a:t> speaking out your answers, making sure you are being clear about each stage.</a:t>
            </a:r>
          </a:p>
          <a:p>
            <a:pPr marL="171450" indent="-171450" algn="l">
              <a:buFont typeface="Arial" panose="020B0604020202020204" pitchFamily="34" charset="0"/>
              <a:buChar char="•"/>
            </a:pPr>
            <a:endParaRPr lang="en-US" b="1" dirty="0">
              <a:latin typeface="+mn-lt"/>
            </a:endParaRPr>
          </a:p>
          <a:p>
            <a:pPr algn="l"/>
            <a:endParaRPr lang="en-US" b="1" dirty="0">
              <a:latin typeface="+mn-lt"/>
            </a:endParaRPr>
          </a:p>
          <a:p>
            <a:pPr algn="l"/>
            <a:r>
              <a:rPr lang="en-US" b="1" dirty="0">
                <a:latin typeface="+mn-lt"/>
              </a:rPr>
              <a:t>So let’s </a:t>
            </a:r>
            <a:r>
              <a:rPr lang="en-US" b="1" dirty="0" err="1">
                <a:latin typeface="+mn-lt"/>
              </a:rPr>
              <a:t>practise</a:t>
            </a:r>
            <a:r>
              <a:rPr lang="en-US" b="1" dirty="0">
                <a:latin typeface="+mn-lt"/>
              </a:rPr>
              <a:t>! </a:t>
            </a:r>
            <a:r>
              <a:rPr lang="en-US" b="0" dirty="0">
                <a:latin typeface="+mn-lt"/>
              </a:rPr>
              <a:t>(This can be done in pairs, groups or individually) </a:t>
            </a:r>
            <a:r>
              <a:rPr lang="en-US" b="1" dirty="0">
                <a:latin typeface="+mn-lt"/>
              </a:rPr>
              <a:t>This activity can be completed in own time if time does not permit</a:t>
            </a:r>
          </a:p>
          <a:p>
            <a:pPr algn="l"/>
            <a:endParaRPr lang="en-US" b="1" dirty="0">
              <a:latin typeface="+mn-lt"/>
            </a:endParaRPr>
          </a:p>
          <a:p>
            <a:pPr algn="l"/>
            <a:r>
              <a:rPr lang="en-US" b="1" dirty="0">
                <a:latin typeface="+mn-lt"/>
              </a:rPr>
              <a:t>Activity 2 – Writing responses and role play</a:t>
            </a:r>
          </a:p>
          <a:p>
            <a:pPr algn="r"/>
            <a:endParaRPr lang="en-US" b="1" dirty="0">
              <a:latin typeface="+mn-lt"/>
            </a:endParaRPr>
          </a:p>
          <a:p>
            <a:pPr algn="r"/>
            <a:r>
              <a:rPr lang="en-US" b="1" dirty="0">
                <a:latin typeface="+mn-lt"/>
              </a:rPr>
              <a:t>Timing: 45:00 </a:t>
            </a:r>
            <a:r>
              <a:rPr lang="en-US" b="1">
                <a:latin typeface="+mn-lt"/>
              </a:rPr>
              <a:t>(60 mins </a:t>
            </a:r>
            <a:r>
              <a:rPr lang="en-US" b="1" dirty="0">
                <a:latin typeface="+mn-lt"/>
              </a:rPr>
              <a:t>with Activity 2)</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349048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Any questions?</a:t>
            </a:r>
          </a:p>
          <a:p>
            <a:pPr rtl="0" fontAlgn="base"/>
            <a:endParaRPr lang="en-GB" sz="1200" b="1" i="0" kern="1200" dirty="0">
              <a:solidFill>
                <a:schemeClr val="tx1"/>
              </a:solidFill>
              <a:effectLst/>
              <a:latin typeface="+mn-lt"/>
              <a:ea typeface="+mn-ea"/>
              <a:cs typeface="+mn-cs"/>
            </a:endParaRPr>
          </a:p>
          <a:p>
            <a:pPr algn="r" rtl="0" fontAlgn="base"/>
            <a:r>
              <a:rPr lang="en-US" b="1" dirty="0">
                <a:latin typeface="+mn-lt"/>
              </a:rPr>
              <a:t>Timing: 50:00 </a:t>
            </a:r>
            <a:endParaRPr lang="en-GB" b="1" dirty="0">
              <a:cs typeface="Calibri"/>
            </a:endParaRPr>
          </a:p>
          <a:p>
            <a:endParaRPr lang="en-GB" dirty="0">
              <a:cs typeface="Calibri"/>
            </a:endParaRPr>
          </a:p>
          <a:p>
            <a:pPr algn="r"/>
            <a:endParaRPr lang="en-GB"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12</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mn-lt"/>
              </a:rPr>
              <a:t>What is a competency?</a:t>
            </a:r>
          </a:p>
          <a:p>
            <a:pPr algn="l"/>
            <a:endParaRPr lang="en-US" b="1" dirty="0">
              <a:latin typeface="+mn-lt"/>
            </a:endParaRPr>
          </a:p>
          <a:p>
            <a:pPr algn="l"/>
            <a:r>
              <a:rPr lang="en-US" b="0" dirty="0">
                <a:latin typeface="+mn-lt"/>
              </a:rPr>
              <a:t>We have already discussed skills and how you can identify the skills you have. A competency is your ability to perform that skill. The competencies required depends on the job, the company needs and position you hold. A higher level will be required for supervisory or management roles.</a:t>
            </a:r>
          </a:p>
          <a:p>
            <a:pPr algn="l"/>
            <a:endParaRPr lang="en-US" b="0" dirty="0">
              <a:latin typeface="+mn-lt"/>
            </a:endParaRPr>
          </a:p>
          <a:p>
            <a:r>
              <a:rPr lang="en-US" b="0" dirty="0">
                <a:latin typeface="+mn-lt"/>
              </a:rPr>
              <a:t>Employers often use competencies to find the best candidate for the job.</a:t>
            </a:r>
            <a:r>
              <a:rPr lang="en-US" dirty="0"/>
              <a:t> </a:t>
            </a:r>
            <a:r>
              <a:rPr lang="en-US" b="1" dirty="0"/>
              <a:t>(Click for each competency)</a:t>
            </a:r>
            <a:endParaRPr lang="en-US" b="1" dirty="0">
              <a:latin typeface="+mn-lt"/>
              <a:cs typeface="Calibri"/>
            </a:endParaRPr>
          </a:p>
          <a:p>
            <a:pPr algn="l"/>
            <a:endParaRPr lang="en-US" b="0" dirty="0">
              <a:latin typeface="+mn-lt"/>
            </a:endParaRPr>
          </a:p>
          <a:p>
            <a:pPr marL="171450" indent="-171450" algn="l">
              <a:buFont typeface="Arial" panose="020B0604020202020204" pitchFamily="34" charset="0"/>
              <a:buChar char="•"/>
            </a:pPr>
            <a:r>
              <a:rPr lang="en-US" b="0" dirty="0">
                <a:latin typeface="+mn-lt"/>
              </a:rPr>
              <a:t>Communicating – Communicating in the best way so that other people understand us (written or verbal)</a:t>
            </a:r>
          </a:p>
          <a:p>
            <a:pPr marL="171450" indent="-171450" algn="l">
              <a:buFont typeface="Arial" panose="020B0604020202020204" pitchFamily="34" charset="0"/>
              <a:buChar char="•"/>
            </a:pPr>
            <a:r>
              <a:rPr lang="en-US" b="0" dirty="0">
                <a:latin typeface="+mn-lt"/>
              </a:rPr>
              <a:t>Self-development – wanting to improve your skills and continue to learn</a:t>
            </a:r>
          </a:p>
          <a:p>
            <a:pPr marL="171450" indent="-171450" algn="l">
              <a:buFont typeface="Arial" panose="020B0604020202020204" pitchFamily="34" charset="0"/>
              <a:buChar char="•"/>
            </a:pPr>
            <a:r>
              <a:rPr lang="en-US" b="0" dirty="0" err="1">
                <a:latin typeface="+mn-lt"/>
              </a:rPr>
              <a:t>Organisation</a:t>
            </a:r>
            <a:r>
              <a:rPr lang="en-US" b="0" dirty="0">
                <a:latin typeface="+mn-lt"/>
              </a:rPr>
              <a:t>/Planning – you are able to </a:t>
            </a:r>
            <a:r>
              <a:rPr lang="en-US" b="0" dirty="0" err="1">
                <a:latin typeface="+mn-lt"/>
              </a:rPr>
              <a:t>organise</a:t>
            </a:r>
            <a:r>
              <a:rPr lang="en-US" b="0" dirty="0">
                <a:latin typeface="+mn-lt"/>
              </a:rPr>
              <a:t> your workload using the resources you have in the most effective way</a:t>
            </a:r>
          </a:p>
          <a:p>
            <a:pPr marL="171450" indent="-171450" algn="l">
              <a:buFont typeface="Arial" panose="020B0604020202020204" pitchFamily="34" charset="0"/>
              <a:buChar char="•"/>
            </a:pPr>
            <a:r>
              <a:rPr lang="en-US" b="0" dirty="0">
                <a:latin typeface="+mn-lt"/>
              </a:rPr>
              <a:t>Problem Solving – able to a problem and find a solution or alternative</a:t>
            </a:r>
          </a:p>
          <a:p>
            <a:pPr marL="171450" indent="-171450" algn="l">
              <a:buFont typeface="Arial" panose="020B0604020202020204" pitchFamily="34" charset="0"/>
              <a:buChar char="•"/>
            </a:pPr>
            <a:r>
              <a:rPr lang="en-US" b="0" dirty="0">
                <a:latin typeface="+mn-lt"/>
              </a:rPr>
              <a:t>Decision-making – making the right decision based on the facts and information you have</a:t>
            </a:r>
          </a:p>
          <a:p>
            <a:pPr marL="171450" indent="-171450" algn="l">
              <a:buFont typeface="Arial" panose="020B0604020202020204" pitchFamily="34" charset="0"/>
              <a:buChar char="•"/>
            </a:pPr>
            <a:r>
              <a:rPr lang="en-US" b="0" dirty="0">
                <a:latin typeface="+mn-lt"/>
              </a:rPr>
              <a:t>Collaboration/Teamwork – work together with colleagues and customers/clients</a:t>
            </a:r>
          </a:p>
          <a:p>
            <a:pPr marL="171450" indent="-171450" algn="l">
              <a:buFont typeface="Arial" panose="020B0604020202020204" pitchFamily="34" charset="0"/>
              <a:buChar char="•"/>
            </a:pPr>
            <a:r>
              <a:rPr lang="en-US" b="0" dirty="0">
                <a:latin typeface="+mn-lt"/>
              </a:rPr>
              <a:t>Motivation – ability to stay focused throughout a task</a:t>
            </a:r>
          </a:p>
          <a:p>
            <a:pPr marL="171450" indent="-171450" algn="l">
              <a:buFont typeface="Arial" panose="020B0604020202020204" pitchFamily="34" charset="0"/>
              <a:buChar char="•"/>
            </a:pPr>
            <a:r>
              <a:rPr lang="en-US" b="0" dirty="0">
                <a:latin typeface="+mn-lt"/>
              </a:rPr>
              <a:t>Initiative – be proactive, look for ways to improve</a:t>
            </a:r>
          </a:p>
          <a:p>
            <a:pPr marL="171450" indent="-171450" algn="l">
              <a:buFont typeface="Arial" panose="020B0604020202020204" pitchFamily="34" charset="0"/>
              <a:buChar char="•"/>
            </a:pPr>
            <a:r>
              <a:rPr lang="en-US" b="0" dirty="0">
                <a:latin typeface="+mn-lt"/>
              </a:rPr>
              <a:t>Customer Service – provide customers with the best service possible</a:t>
            </a:r>
          </a:p>
          <a:p>
            <a:pPr marL="171450" indent="-171450">
              <a:buFont typeface="Arial" panose="020B0604020202020204" pitchFamily="34" charset="0"/>
              <a:buChar char="•"/>
            </a:pPr>
            <a:r>
              <a:rPr lang="en-US" dirty="0">
                <a:ea typeface="Calibri"/>
                <a:cs typeface="Calibri"/>
              </a:rPr>
              <a:t>Listening – able listen and understand what you are being told</a:t>
            </a:r>
            <a:endParaRPr lang="en-US" dirty="0"/>
          </a:p>
          <a:p>
            <a:pPr marL="171450" indent="-171450" algn="l">
              <a:buFont typeface="Arial" panose="020B0604020202020204" pitchFamily="34" charset="0"/>
              <a:buChar char="•"/>
            </a:pPr>
            <a:r>
              <a:rPr lang="en-US" b="0" dirty="0">
                <a:latin typeface="+mn-lt"/>
              </a:rPr>
              <a:t>Leadership – taking responsibility and leading the way</a:t>
            </a:r>
          </a:p>
          <a:p>
            <a:pPr marL="171450" indent="-171450" algn="l">
              <a:buFont typeface="Arial" panose="020B0604020202020204" pitchFamily="34" charset="0"/>
              <a:buChar char="•"/>
            </a:pPr>
            <a:r>
              <a:rPr lang="en-US" b="0" dirty="0">
                <a:latin typeface="+mn-lt"/>
              </a:rPr>
              <a:t>Responsibility – taking ownership of your work and owning up to your mistakes and fixing them</a:t>
            </a:r>
          </a:p>
          <a:p>
            <a:pPr marL="171450" indent="-171450" algn="l">
              <a:buFont typeface="Arial" panose="020B0604020202020204" pitchFamily="34" charset="0"/>
              <a:buChar char="•"/>
            </a:pPr>
            <a:r>
              <a:rPr lang="en-US" b="0" dirty="0">
                <a:latin typeface="+mn-lt"/>
              </a:rPr>
              <a:t>Providing Support – help manager and colleagues complete tasks.</a:t>
            </a:r>
          </a:p>
          <a:p>
            <a:pPr algn="l"/>
            <a:endParaRPr lang="en-US" b="0" dirty="0">
              <a:latin typeface="+mn-lt"/>
            </a:endParaRPr>
          </a:p>
          <a:p>
            <a:pPr algn="l"/>
            <a:r>
              <a:rPr lang="en-US" b="1" dirty="0">
                <a:latin typeface="+mn-lt"/>
              </a:rPr>
              <a:t>Task 1 – Let’s take a few minutes to look at these competencies. Can we come up with an example for each one?</a:t>
            </a:r>
          </a:p>
          <a:p>
            <a:pPr algn="l"/>
            <a:endParaRPr lang="en-US" b="1" dirty="0">
              <a:latin typeface="+mn-lt"/>
            </a:endParaRPr>
          </a:p>
          <a:p>
            <a:pPr algn="l"/>
            <a:endParaRPr lang="en-US" b="1" dirty="0">
              <a:latin typeface="+mn-lt"/>
            </a:endParaRPr>
          </a:p>
          <a:p>
            <a:pPr algn="r"/>
            <a:r>
              <a:rPr lang="en-US" b="1" dirty="0">
                <a:latin typeface="+mn-lt"/>
              </a:rPr>
              <a:t>Timing: 10:23</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316880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mn-lt"/>
              </a:rPr>
              <a:t>How can competencies be used in an interview?</a:t>
            </a:r>
          </a:p>
          <a:p>
            <a:pPr algn="l"/>
            <a:endParaRPr lang="en-US" b="1" dirty="0">
              <a:latin typeface="+mn-lt"/>
            </a:endParaRPr>
          </a:p>
          <a:p>
            <a:pPr algn="l"/>
            <a:r>
              <a:rPr lang="en-US" b="0" dirty="0">
                <a:latin typeface="+mn-lt"/>
              </a:rPr>
              <a:t>An employer will use competencies to determine if you have the skills required for the job. </a:t>
            </a:r>
          </a:p>
          <a:p>
            <a:pPr algn="l"/>
            <a:endParaRPr lang="en-US" b="0" dirty="0">
              <a:latin typeface="+mn-lt"/>
            </a:endParaRPr>
          </a:p>
          <a:p>
            <a:pPr algn="l"/>
            <a:r>
              <a:rPr lang="en-US" b="0" dirty="0">
                <a:latin typeface="+mn-lt"/>
              </a:rPr>
              <a:t>Competency-based applications are common within local authorities and larger companies as they are able to:</a:t>
            </a:r>
            <a:br>
              <a:rPr lang="en-US" b="0" dirty="0">
                <a:latin typeface="+mn-lt"/>
              </a:rPr>
            </a:br>
            <a:endParaRPr lang="en-US" b="0" dirty="0">
              <a:latin typeface="+mn-lt"/>
            </a:endParaRPr>
          </a:p>
          <a:p>
            <a:pPr marL="171450" indent="-171450" algn="l">
              <a:buFont typeface="Arial" panose="020B0604020202020204" pitchFamily="34" charset="0"/>
              <a:buChar char="•"/>
            </a:pPr>
            <a:r>
              <a:rPr lang="en-US" b="0" dirty="0">
                <a:latin typeface="+mn-lt"/>
              </a:rPr>
              <a:t>go through applications and shortlist candidates for interview by seeing if you have given examples of competencies in your application form</a:t>
            </a:r>
          </a:p>
          <a:p>
            <a:pPr marL="171450" indent="-171450" algn="l">
              <a:buFont typeface="Arial" panose="020B0604020202020204" pitchFamily="34" charset="0"/>
              <a:buChar char="•"/>
            </a:pPr>
            <a:r>
              <a:rPr lang="en-US" b="0" dirty="0">
                <a:latin typeface="+mn-lt"/>
              </a:rPr>
              <a:t>interview several candidates and give each a score which will identify the best person for the job.</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0" dirty="0">
                <a:latin typeface="+mn-lt"/>
              </a:rPr>
              <a:t>Competency-based interviews give you the chance to give real life experiences as examples.</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0" dirty="0">
                <a:latin typeface="+mn-lt"/>
              </a:rPr>
              <a:t>For example: Instead of interviewer asking you what skills you can bring to the job, they will ask a question about a skill they think necessary for the job, such as </a:t>
            </a:r>
          </a:p>
          <a:p>
            <a:pPr marL="0" indent="0" algn="l">
              <a:buFont typeface="Arial" panose="020B0604020202020204" pitchFamily="34" charset="0"/>
              <a:buNone/>
            </a:pPr>
            <a:endParaRPr lang="en-US" b="0" dirty="0">
              <a:latin typeface="+mn-lt"/>
            </a:endParaRPr>
          </a:p>
          <a:p>
            <a:pPr marL="457200" lvl="1" indent="0" algn="l">
              <a:buFont typeface="Arial" panose="020B0604020202020204" pitchFamily="34" charset="0"/>
              <a:buNone/>
            </a:pPr>
            <a:r>
              <a:rPr lang="en-US" b="0" dirty="0">
                <a:latin typeface="+mn-lt"/>
              </a:rPr>
              <a:t>‘Can you tell me a time when you worked within a team on a project to meet a deadline?’</a:t>
            </a:r>
          </a:p>
          <a:p>
            <a:pPr algn="r"/>
            <a:endParaRPr lang="en-US" b="1" dirty="0">
              <a:latin typeface="+mn-lt"/>
            </a:endParaRPr>
          </a:p>
          <a:p>
            <a:pPr algn="r"/>
            <a:r>
              <a:rPr lang="en-US" b="1" dirty="0">
                <a:latin typeface="+mn-lt"/>
              </a:rPr>
              <a:t>Timing: </a:t>
            </a:r>
            <a:r>
              <a:rPr lang="en-US" b="1" dirty="0"/>
              <a:t>12:00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06988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latin typeface="+mn-lt"/>
              </a:rPr>
              <a:t>Prepare - Identify competencies and examples</a:t>
            </a:r>
          </a:p>
          <a:p>
            <a:pPr marL="0" indent="0" algn="l">
              <a:buFont typeface="Arial" panose="020B0604020202020204" pitchFamily="34" charset="0"/>
              <a:buNone/>
            </a:pPr>
            <a:endParaRPr lang="en-US" b="1" dirty="0">
              <a:latin typeface="+mn-lt"/>
            </a:endParaRPr>
          </a:p>
          <a:p>
            <a:pPr marL="0" indent="0" algn="l">
              <a:buFont typeface="Arial" panose="020B0604020202020204" pitchFamily="34" charset="0"/>
              <a:buNone/>
            </a:pPr>
            <a:r>
              <a:rPr lang="en-US" b="0" dirty="0">
                <a:latin typeface="+mn-lt"/>
              </a:rPr>
              <a:t>So how do you know what competencies are required for the job you are applying for? You need to have a good look at the job description – competencies may be listed as skills, knowledge, competencies or </a:t>
            </a:r>
            <a:r>
              <a:rPr lang="en-US" b="0" dirty="0" err="1">
                <a:latin typeface="+mn-lt"/>
              </a:rPr>
              <a:t>behaviours</a:t>
            </a:r>
            <a:r>
              <a:rPr lang="en-US" b="0" dirty="0">
                <a:latin typeface="+mn-lt"/>
              </a:rPr>
              <a:t>.</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1" dirty="0">
                <a:latin typeface="+mn-lt"/>
              </a:rPr>
              <a:t>Some examples </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0" dirty="0">
                <a:latin typeface="+mn-lt"/>
              </a:rPr>
              <a:t>Let’s look at some examples of some job descriptions for the same position within different local authorities.</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1" dirty="0">
                <a:latin typeface="+mn-lt"/>
              </a:rPr>
              <a:t>Example 1</a:t>
            </a:r>
          </a:p>
          <a:p>
            <a:pPr marL="0" indent="0" algn="l">
              <a:buFont typeface="Arial" panose="020B0604020202020204" pitchFamily="34" charset="0"/>
              <a:buNone/>
            </a:pPr>
            <a:r>
              <a:rPr lang="en-US" b="0" dirty="0">
                <a:latin typeface="+mn-lt"/>
              </a:rPr>
              <a:t>Listed as skills and abilities, what they are looking for: Communication, </a:t>
            </a:r>
            <a:r>
              <a:rPr lang="en-US" b="0" dirty="0" err="1">
                <a:latin typeface="+mn-lt"/>
              </a:rPr>
              <a:t>Organisation</a:t>
            </a:r>
            <a:r>
              <a:rPr lang="en-US" b="0" dirty="0">
                <a:latin typeface="+mn-lt"/>
              </a:rPr>
              <a:t>, Providing Support</a:t>
            </a:r>
          </a:p>
          <a:p>
            <a:pPr marL="0" indent="0" algn="l">
              <a:buFont typeface="Arial" panose="020B0604020202020204" pitchFamily="34" charset="0"/>
              <a:buNone/>
            </a:pPr>
            <a:endParaRPr lang="en-US" b="0" dirty="0">
              <a:latin typeface="+mn-lt"/>
            </a:endParaRPr>
          </a:p>
          <a:p>
            <a:pPr algn="r"/>
            <a:endParaRPr lang="en-US" b="1" dirty="0">
              <a:latin typeface="+mn-lt"/>
            </a:endParaRPr>
          </a:p>
          <a:p>
            <a:pPr algn="r"/>
            <a:r>
              <a:rPr lang="en-US" b="1" dirty="0">
                <a:latin typeface="+mn-lt"/>
              </a:rPr>
              <a:t>Timing: </a:t>
            </a:r>
            <a:r>
              <a:rPr lang="en-US" b="1" dirty="0"/>
              <a:t>13:30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407534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latin typeface="+mn-lt"/>
              </a:rPr>
              <a:t>Prepare - Identify competencies and examples</a:t>
            </a:r>
          </a:p>
          <a:p>
            <a:pPr marL="0" indent="0" algn="l">
              <a:buFont typeface="Arial" panose="020B0604020202020204" pitchFamily="34" charset="0"/>
              <a:buNone/>
            </a:pPr>
            <a:endParaRPr lang="en-US" b="1" dirty="0">
              <a:latin typeface="+mn-lt"/>
            </a:endParaRPr>
          </a:p>
          <a:p>
            <a:pPr marL="0" indent="0" algn="l">
              <a:buFont typeface="Arial" panose="020B0604020202020204" pitchFamily="34" charset="0"/>
              <a:buNone/>
            </a:pPr>
            <a:r>
              <a:rPr lang="en-US" b="1" dirty="0">
                <a:latin typeface="+mn-lt"/>
              </a:rPr>
              <a:t>Example 2 </a:t>
            </a:r>
            <a:r>
              <a:rPr lang="en-US" b="0" dirty="0">
                <a:latin typeface="+mn-lt"/>
              </a:rPr>
              <a:t>– Here they go into a lot more detail and call them </a:t>
            </a:r>
            <a:r>
              <a:rPr lang="en-US" b="0" dirty="0" err="1">
                <a:latin typeface="+mn-lt"/>
              </a:rPr>
              <a:t>behaviours</a:t>
            </a:r>
            <a:r>
              <a:rPr lang="en-US" b="0" dirty="0">
                <a:latin typeface="+mn-lt"/>
              </a:rPr>
              <a:t>.</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1" dirty="0">
                <a:latin typeface="+mn-lt"/>
              </a:rPr>
              <a:t>Example 3 </a:t>
            </a:r>
            <a:r>
              <a:rPr lang="en-US" b="0" dirty="0">
                <a:latin typeface="+mn-lt"/>
              </a:rPr>
              <a:t>– Lists the actual competencies required and the level. Level 1 is the most basic.</a:t>
            </a:r>
          </a:p>
          <a:p>
            <a:pPr algn="r"/>
            <a:endParaRPr lang="en-US" b="1" dirty="0">
              <a:latin typeface="+mn-lt"/>
            </a:endParaRPr>
          </a:p>
          <a:p>
            <a:pPr algn="r"/>
            <a:r>
              <a:rPr lang="en-US" b="1" dirty="0">
                <a:latin typeface="+mn-lt"/>
              </a:rPr>
              <a:t>Timing: </a:t>
            </a:r>
            <a:r>
              <a:rPr lang="en-US" b="1" dirty="0"/>
              <a:t>16:30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92681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latin typeface="+mn-lt"/>
              </a:rPr>
              <a:t>Prepare - Identify competencies and examples</a:t>
            </a:r>
          </a:p>
          <a:p>
            <a:pPr marL="0" indent="0" algn="l">
              <a:buFont typeface="Arial" panose="020B0604020202020204" pitchFamily="34" charset="0"/>
              <a:buNone/>
            </a:pPr>
            <a:endParaRPr lang="en-US" b="1" dirty="0">
              <a:latin typeface="+mn-lt"/>
            </a:endParaRPr>
          </a:p>
          <a:p>
            <a:pPr marL="0" indent="0" algn="l">
              <a:buFont typeface="Arial" panose="020B0604020202020204" pitchFamily="34" charset="0"/>
              <a:buNone/>
            </a:pPr>
            <a:r>
              <a:rPr lang="en-US" b="1" dirty="0">
                <a:latin typeface="+mn-lt"/>
              </a:rPr>
              <a:t>Example 4 </a:t>
            </a:r>
            <a:r>
              <a:rPr lang="en-US" b="0" dirty="0">
                <a:latin typeface="+mn-lt"/>
              </a:rPr>
              <a:t>– Skills and abilities.</a:t>
            </a:r>
          </a:p>
          <a:p>
            <a:pPr marL="0" indent="0" algn="l">
              <a:buFont typeface="Arial" panose="020B0604020202020204" pitchFamily="34" charset="0"/>
              <a:buNone/>
            </a:pPr>
            <a:endParaRPr lang="en-US" b="0" dirty="0">
              <a:latin typeface="+mn-lt"/>
            </a:endParaRPr>
          </a:p>
          <a:p>
            <a:pPr marL="0" indent="0" algn="l">
              <a:buFont typeface="Arial" panose="020B0604020202020204" pitchFamily="34" charset="0"/>
              <a:buNone/>
            </a:pPr>
            <a:r>
              <a:rPr lang="en-US" b="1" dirty="0">
                <a:latin typeface="+mn-lt"/>
              </a:rPr>
              <a:t>Task 2 – How many competencies can you identify in this job advert?</a:t>
            </a:r>
          </a:p>
          <a:p>
            <a:pPr marL="0" indent="0" algn="l">
              <a:buFont typeface="Arial" panose="020B0604020202020204" pitchFamily="34" charset="0"/>
              <a:buNone/>
            </a:pPr>
            <a:endParaRPr lang="en-US" b="1" dirty="0">
              <a:latin typeface="+mn-lt"/>
            </a:endParaRPr>
          </a:p>
          <a:p>
            <a:pPr marL="0" indent="0" algn="l">
              <a:buFont typeface="Arial" panose="020B0604020202020204" pitchFamily="34" charset="0"/>
              <a:buNone/>
            </a:pPr>
            <a:r>
              <a:rPr lang="en-US" b="0" dirty="0">
                <a:latin typeface="+mn-lt"/>
              </a:rPr>
              <a:t>(Example answers: Communication, </a:t>
            </a:r>
            <a:r>
              <a:rPr lang="en-US" b="0" dirty="0" err="1">
                <a:latin typeface="+mn-lt"/>
              </a:rPr>
              <a:t>Organisation</a:t>
            </a:r>
            <a:r>
              <a:rPr lang="en-US" b="0" dirty="0">
                <a:latin typeface="+mn-lt"/>
              </a:rPr>
              <a:t>, Planning, Initiative, Teamwork, Collaboration, Motivation)</a:t>
            </a:r>
          </a:p>
          <a:p>
            <a:pPr algn="r"/>
            <a:endParaRPr lang="en-US" b="1" dirty="0">
              <a:latin typeface="+mn-lt"/>
            </a:endParaRPr>
          </a:p>
          <a:p>
            <a:pPr algn="r"/>
            <a:r>
              <a:rPr lang="en-US" b="1" dirty="0">
                <a:latin typeface="+mn-lt"/>
              </a:rPr>
              <a:t>Timing: </a:t>
            </a:r>
            <a:r>
              <a:rPr lang="en-US" b="1" dirty="0"/>
              <a:t>22:00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338540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mn-lt"/>
              </a:rPr>
              <a:t>How do you know if it’s a competency-based question?</a:t>
            </a:r>
          </a:p>
          <a:p>
            <a:pPr algn="l"/>
            <a:endParaRPr lang="en-US" b="1" dirty="0">
              <a:latin typeface="+mn-lt"/>
            </a:endParaRPr>
          </a:p>
          <a:p>
            <a:pPr algn="l"/>
            <a:r>
              <a:rPr lang="en-US" b="0" dirty="0">
                <a:latin typeface="+mn-lt"/>
              </a:rPr>
              <a:t>So instead of saying “What skills can you bring to the job?” they would ask in a way that requires you to give a real life example.</a:t>
            </a:r>
          </a:p>
          <a:p>
            <a:pPr algn="l"/>
            <a:endParaRPr lang="en-US" b="0" dirty="0">
              <a:latin typeface="+mn-lt"/>
            </a:endParaRPr>
          </a:p>
          <a:p>
            <a:pPr algn="l"/>
            <a:r>
              <a:rPr lang="en-US" b="0" dirty="0">
                <a:latin typeface="+mn-lt"/>
              </a:rPr>
              <a:t>Click for each bullet point</a:t>
            </a:r>
          </a:p>
          <a:p>
            <a:pPr algn="l"/>
            <a:endParaRPr lang="en-US" b="0" dirty="0">
              <a:latin typeface="+mn-lt"/>
            </a:endParaRPr>
          </a:p>
          <a:p>
            <a:pPr algn="l"/>
            <a:r>
              <a:rPr lang="en-US" b="0" dirty="0">
                <a:latin typeface="+mn-lt"/>
              </a:rPr>
              <a:t>So how do we answer a competency-based question? This can look quite scary but if you prepare in advance, you should be able to answer the questions confidently. </a:t>
            </a:r>
          </a:p>
          <a:p>
            <a:pPr algn="l"/>
            <a:endParaRPr lang="en-US" b="0" dirty="0">
              <a:latin typeface="+mn-lt"/>
            </a:endParaRPr>
          </a:p>
          <a:p>
            <a:pPr algn="l"/>
            <a:r>
              <a:rPr lang="en-US" b="0" dirty="0">
                <a:latin typeface="+mn-lt"/>
              </a:rPr>
              <a:t>Once you have identified the competencies they are looking for, you can think of examples of real life situations. It is good to have 2 or 3 examples for every competency. It is also useful to note that one example could answer more than one competency. You just couldn’t use the same example twice within the interview.</a:t>
            </a:r>
          </a:p>
          <a:p>
            <a:pPr algn="l"/>
            <a:endParaRPr lang="en-US" b="0" dirty="0">
              <a:latin typeface="+mn-lt"/>
            </a:endParaRPr>
          </a:p>
          <a:p>
            <a:pPr algn="l"/>
            <a:r>
              <a:rPr lang="en-US" b="0" dirty="0">
                <a:latin typeface="+mn-lt"/>
              </a:rPr>
              <a:t>We’ll now go on to look at structuring your answers</a:t>
            </a:r>
          </a:p>
          <a:p>
            <a:r>
              <a:rPr lang="en-US" b="1" dirty="0">
                <a:cs typeface="Calibri"/>
              </a:rPr>
              <a:t>Click for each example</a:t>
            </a:r>
          </a:p>
          <a:p>
            <a:pPr algn="r"/>
            <a:endParaRPr lang="en-US" b="1" dirty="0">
              <a:latin typeface="+mn-lt"/>
            </a:endParaRPr>
          </a:p>
          <a:p>
            <a:pPr algn="r"/>
            <a:r>
              <a:rPr lang="en-US" b="1" dirty="0">
                <a:latin typeface="+mn-lt"/>
              </a:rPr>
              <a:t>Timing: </a:t>
            </a:r>
            <a:r>
              <a:rPr lang="en-US" b="1" dirty="0"/>
              <a:t>23:30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25542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mn-lt"/>
              </a:rPr>
              <a:t>STARR Model</a:t>
            </a:r>
          </a:p>
          <a:p>
            <a:pPr algn="l"/>
            <a:endParaRPr lang="en-US" b="1" dirty="0">
              <a:latin typeface="+mn-lt"/>
            </a:endParaRPr>
          </a:p>
          <a:p>
            <a:pPr algn="l"/>
            <a:r>
              <a:rPr lang="en-US" b="0" dirty="0">
                <a:latin typeface="+mn-lt"/>
              </a:rPr>
              <a:t>The interviewer will ask a question and your answer will be scored. </a:t>
            </a:r>
          </a:p>
          <a:p>
            <a:pPr algn="l"/>
            <a:endParaRPr lang="en-US" b="0" dirty="0">
              <a:latin typeface="+mn-lt"/>
            </a:endParaRPr>
          </a:p>
          <a:p>
            <a:pPr rtl="0" fontAlgn="base"/>
            <a:r>
              <a:rPr lang="en-US" b="0" dirty="0">
                <a:latin typeface="+mn-lt"/>
              </a:rPr>
              <a:t>Your answer would be broken down into the following:</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Situation: </a:t>
            </a:r>
            <a:r>
              <a:rPr lang="en-GB" sz="1200" b="0" i="0" kern="1200" dirty="0">
                <a:solidFill>
                  <a:schemeClr val="tx1"/>
                </a:solidFill>
                <a:effectLst/>
                <a:latin typeface="+mn-lt"/>
                <a:ea typeface="+mn-ea"/>
                <a:cs typeface="+mn-cs"/>
              </a:rPr>
              <a:t>Start by setting the scene, giving a brief description of the situation.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Task: </a:t>
            </a:r>
            <a:r>
              <a:rPr lang="en-GB" sz="1200" b="0" i="0" kern="1200" dirty="0">
                <a:solidFill>
                  <a:schemeClr val="tx1"/>
                </a:solidFill>
                <a:effectLst/>
                <a:latin typeface="+mn-lt"/>
                <a:ea typeface="+mn-ea"/>
                <a:cs typeface="+mn-cs"/>
              </a:rPr>
              <a:t>Describe what you had to do.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Action</a:t>
            </a:r>
            <a:r>
              <a:rPr lang="en-GB" sz="1200" b="0" i="0" kern="1200" dirty="0">
                <a:solidFill>
                  <a:schemeClr val="tx1"/>
                </a:solidFill>
                <a:effectLst/>
                <a:latin typeface="+mn-lt"/>
                <a:ea typeface="+mn-ea"/>
                <a:cs typeface="+mn-cs"/>
              </a:rPr>
              <a:t>: Describe how you set about completing the task. This is where you would gain the most points so you want to go into detail.</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Result: </a:t>
            </a:r>
            <a:r>
              <a:rPr lang="en-GB" sz="1200" b="0" i="0" kern="1200" dirty="0">
                <a:solidFill>
                  <a:schemeClr val="tx1"/>
                </a:solidFill>
                <a:effectLst/>
                <a:latin typeface="+mn-lt"/>
                <a:ea typeface="+mn-ea"/>
                <a:cs typeface="+mn-cs"/>
              </a:rPr>
              <a:t>Describe the outcome and how it went, for example, was it successful or were there any difficulties, including any feedback you received.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Reflection: </a:t>
            </a:r>
            <a:r>
              <a:rPr lang="en-GB" sz="1200" b="0" i="0" kern="1200" dirty="0">
                <a:solidFill>
                  <a:schemeClr val="tx1"/>
                </a:solidFill>
                <a:effectLst/>
                <a:latin typeface="+mn-lt"/>
                <a:ea typeface="+mn-ea"/>
                <a:cs typeface="+mn-cs"/>
              </a:rPr>
              <a:t>Describe what you learned during this experience and what you might do differently next time. </a:t>
            </a:r>
          </a:p>
          <a:p>
            <a:pPr algn="l"/>
            <a:endParaRPr lang="en-US" b="0" dirty="0">
              <a:latin typeface="+mn-lt"/>
            </a:endParaRPr>
          </a:p>
          <a:p>
            <a:pPr algn="l"/>
            <a:endParaRPr lang="en-US" b="0" dirty="0">
              <a:latin typeface="+mn-lt"/>
            </a:endParaRPr>
          </a:p>
          <a:p>
            <a:pPr algn="r"/>
            <a:endParaRPr lang="en-US" b="1" dirty="0">
              <a:latin typeface="+mn-lt"/>
            </a:endParaRPr>
          </a:p>
          <a:p>
            <a:pPr algn="r"/>
            <a:endParaRPr lang="en-US" b="1" dirty="0">
              <a:latin typeface="+mn-lt"/>
            </a:endParaRPr>
          </a:p>
          <a:p>
            <a:pPr algn="r"/>
            <a:endParaRPr lang="en-US" b="1" dirty="0">
              <a:latin typeface="+mn-lt"/>
            </a:endParaRPr>
          </a:p>
          <a:p>
            <a:pPr algn="r"/>
            <a:r>
              <a:rPr lang="en-US" b="1" dirty="0">
                <a:latin typeface="+mn-lt"/>
              </a:rPr>
              <a:t>Timing: 26:00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4371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mn-lt"/>
              </a:rPr>
              <a:t>STARR Model – Example</a:t>
            </a:r>
          </a:p>
          <a:p>
            <a:pPr algn="l"/>
            <a:endParaRPr lang="en-US" b="0" dirty="0">
              <a:latin typeface="+mn-lt"/>
            </a:endParaRPr>
          </a:p>
          <a:p>
            <a:pPr algn="l"/>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So an example question is </a:t>
            </a:r>
            <a:r>
              <a:rPr lang="en-US" b="1" dirty="0">
                <a:latin typeface="+mn-lt"/>
              </a:rPr>
              <a:t>“</a:t>
            </a:r>
            <a:r>
              <a:rPr lang="en-GB" sz="1200" b="1" i="0" kern="1200" dirty="0">
                <a:solidFill>
                  <a:schemeClr val="tx1"/>
                </a:solidFill>
                <a:effectLst/>
                <a:latin typeface="+mn-lt"/>
                <a:ea typeface="+mn-ea"/>
                <a:cs typeface="+mn-cs"/>
              </a:rPr>
              <a:t>Can you tell me about a time when you successfully completed a task as part of a team</a:t>
            </a:r>
            <a:r>
              <a:rPr lang="en-US" b="1"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You can use an example from any part of your life. It could be from school, a part time job or a club you are part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Example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Situation:</a:t>
            </a:r>
            <a:r>
              <a:rPr lang="en-GB"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a member of the scouts and every year there is a jumble sale and this year I was part of the organising team.</a:t>
            </a:r>
          </a:p>
          <a:p>
            <a:pPr rtl="0" fontAlgn="base"/>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Task: </a:t>
            </a:r>
            <a:r>
              <a:rPr lang="en-GB"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team was tasked with organising donations and selling tickets and I volunteered to manage the donations.</a:t>
            </a:r>
          </a:p>
          <a:p>
            <a:pPr rtl="0" fontAlgn="base"/>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Action</a:t>
            </a:r>
            <a:r>
              <a:rPr lang="en-GB" sz="1200" b="0" i="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discussing some ideas with the team of how to encourage donations, I produced some flyers and suggested that they are given to local businesses to display in their windows and to post through resident's doors. I made a list of places we would cover and I divided this up between the team to distribute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a week, we called at the places we had canvassed to see if people had donations for collection, which we then took back to the Scout hall.</a:t>
            </a:r>
          </a:p>
          <a:p>
            <a:pPr rtl="0" fontAlgn="base"/>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a:t>
            </a:r>
            <a:r>
              <a:rPr lang="en-GB" sz="1200" b="0" i="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People were very generous with donating items and as a team we collected over 50 items and made a note of everything we had received.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Scout leader said that we worked well as a team and it would count towards our Teamwork Badge. </a:t>
            </a:r>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Reflection: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we collected the items, we weren't expecting so many, so next time I would make sure that we had a system for recording the items before collection as this would save time for the team.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Task 3. So this question was about teamwork. Can you think what other competencies we could use this example for? Take a few minutes to discuss.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for answers) Example answer - Organisation, Communication, Responsibility, Leadership, Initiative. </a:t>
            </a:r>
            <a:r>
              <a:rPr lang="en-GB" sz="1200" b="0" kern="1200" dirty="0">
                <a:solidFill>
                  <a:schemeClr val="tx1"/>
                </a:solidFill>
                <a:effectLst/>
                <a:latin typeface="+mn-lt"/>
                <a:ea typeface="+mn-ea"/>
                <a:cs typeface="+mn-cs"/>
              </a:rPr>
              <a:t>For another competency you would just edit the answer slightly to highlight that competency.</a:t>
            </a:r>
          </a:p>
          <a:p>
            <a:pPr rtl="0" fontAlgn="base"/>
            <a:endParaRPr lang="en-US" b="1" dirty="0">
              <a:latin typeface="+mn-lt"/>
            </a:endParaRPr>
          </a:p>
          <a:p>
            <a:pPr algn="l"/>
            <a:endParaRPr lang="en-US" b="0" dirty="0">
              <a:latin typeface="+mn-lt"/>
            </a:endParaRPr>
          </a:p>
          <a:p>
            <a:pPr algn="r"/>
            <a:endParaRPr lang="en-US" b="1" dirty="0">
              <a:latin typeface="+mn-lt"/>
            </a:endParaRPr>
          </a:p>
          <a:p>
            <a:pPr algn="r"/>
            <a:endParaRPr lang="en-US" b="1" dirty="0">
              <a:latin typeface="+mn-lt"/>
            </a:endParaRPr>
          </a:p>
          <a:p>
            <a:pPr algn="r"/>
            <a:endParaRPr lang="en-US" b="1" dirty="0">
              <a:latin typeface="+mn-lt"/>
            </a:endParaRPr>
          </a:p>
          <a:p>
            <a:pPr algn="r"/>
            <a:r>
              <a:rPr lang="en-US" b="1" dirty="0">
                <a:latin typeface="+mn-lt"/>
              </a:rPr>
              <a:t>Timing: 31:00</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121816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hyperlink" Target="https://www.youtube.com/embed/fW97Mjk8lO0" TargetMode="External"/><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10.png"/><Relationship Id="rId9" Type="http://schemas.openxmlformats.org/officeDocument/2006/relationships/hyperlink" Target="https://www.planitplus.net/Articles/DownloadResourceDocument/105"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3.sv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9.jpeg"/><Relationship Id="rId21" Type="http://schemas.openxmlformats.org/officeDocument/2006/relationships/image" Target="../media/image61.svg"/><Relationship Id="rId7" Type="http://schemas.openxmlformats.org/officeDocument/2006/relationships/image" Target="../media/image13.png"/><Relationship Id="rId12" Type="http://schemas.openxmlformats.org/officeDocument/2006/relationships/image" Target="../media/image52.png"/><Relationship Id="rId17" Type="http://schemas.openxmlformats.org/officeDocument/2006/relationships/image" Target="../media/image57.svg"/><Relationship Id="rId25" Type="http://schemas.openxmlformats.org/officeDocument/2006/relationships/image" Target="../media/image65.svg"/><Relationship Id="rId2" Type="http://schemas.openxmlformats.org/officeDocument/2006/relationships/notesSlide" Target="../notesSlides/notesSlide11.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11.png"/><Relationship Id="rId15" Type="http://schemas.openxmlformats.org/officeDocument/2006/relationships/image" Target="../media/image55.svg"/><Relationship Id="rId23" Type="http://schemas.openxmlformats.org/officeDocument/2006/relationships/image" Target="../media/image63.svg"/><Relationship Id="rId10" Type="http://schemas.openxmlformats.org/officeDocument/2006/relationships/image" Target="../media/image49.png"/><Relationship Id="rId19" Type="http://schemas.openxmlformats.org/officeDocument/2006/relationships/image" Target="../media/image59.svg"/><Relationship Id="rId4" Type="http://schemas.openxmlformats.org/officeDocument/2006/relationships/image" Target="../media/image10.png"/><Relationship Id="rId9" Type="http://schemas.openxmlformats.org/officeDocument/2006/relationships/hyperlink" Target="https://www.planitplus.net/Articles/DownloadResourceDocument/106" TargetMode="External"/><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1.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34.png"/><Relationship Id="rId5" Type="http://schemas.openxmlformats.org/officeDocument/2006/relationships/image" Target="../media/image11.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7.png"/><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35.png"/><Relationship Id="rId9" Type="http://schemas.openxmlformats.org/officeDocument/2006/relationships/image" Target="../media/image14.svg"/><Relationship Id="rId1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40.png"/><Relationship Id="rId5" Type="http://schemas.openxmlformats.org/officeDocument/2006/relationships/image" Target="../media/image11.png"/><Relationship Id="rId10" Type="http://schemas.openxmlformats.org/officeDocument/2006/relationships/image" Target="../media/image39.png"/><Relationship Id="rId4" Type="http://schemas.openxmlformats.org/officeDocument/2006/relationships/image" Target="../media/image10.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44.png"/><Relationship Id="rId12"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11.png"/><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image" Target="../media/image10.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303FAB-9ACF-4881-A060-137460532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4"/>
          <a:stretch>
            <a:fillRect/>
          </a:stretch>
        </p:blipFill>
        <p:spPr>
          <a:xfrm>
            <a:off x="511834" y="2114910"/>
            <a:ext cx="4339086" cy="4353464"/>
          </a:xfrm>
          <a:prstGeom prst="rect">
            <a:avLst/>
          </a:prstGeom>
        </p:spPr>
      </p:pic>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6"/>
          <a:stretch>
            <a:fillRect/>
          </a:stretch>
        </p:blipFill>
        <p:spPr>
          <a:xfrm>
            <a:off x="714653" y="2667066"/>
            <a:ext cx="3094966" cy="403064"/>
          </a:xfrm>
          <a:prstGeom prst="rect">
            <a:avLst/>
          </a:prstGeom>
        </p:spPr>
      </p:pic>
      <p:sp>
        <p:nvSpPr>
          <p:cNvPr id="16" name="TextBox 3">
            <a:extLst>
              <a:ext uri="{FF2B5EF4-FFF2-40B4-BE49-F238E27FC236}">
                <a16:creationId xmlns:a16="http://schemas.microsoft.com/office/drawing/2014/main" id="{2C84A372-D426-C143-86D5-0C4697A5839C}"/>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moule 13:</a:t>
            </a:r>
          </a:p>
        </p:txBody>
      </p:sp>
      <p:sp>
        <p:nvSpPr>
          <p:cNvPr id="13" name="Rectangle 12">
            <a:extLst>
              <a:ext uri="{FF2B5EF4-FFF2-40B4-BE49-F238E27FC236}">
                <a16:creationId xmlns:a16="http://schemas.microsoft.com/office/drawing/2014/main" id="{D22D8200-C9EC-4546-A8CE-6213BA90D296}"/>
              </a:ext>
            </a:extLst>
          </p:cNvPr>
          <p:cNvSpPr/>
          <p:nvPr/>
        </p:nvSpPr>
        <p:spPr>
          <a:xfrm>
            <a:off x="0" y="526529"/>
            <a:ext cx="4151586" cy="487018"/>
          </a:xfrm>
          <a:prstGeom prst="rect">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7DF44EF9-5F73-4596-AFCB-2AD5E70477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5" name="Rectangle: Rounded Corners 4">
            <a:extLst>
              <a:ext uri="{FF2B5EF4-FFF2-40B4-BE49-F238E27FC236}">
                <a16:creationId xmlns:a16="http://schemas.microsoft.com/office/drawing/2014/main" id="{9F08EAD2-3375-4B81-BA35-B121701CBC8B}"/>
              </a:ext>
            </a:extLst>
          </p:cNvPr>
          <p:cNvSpPr/>
          <p:nvPr/>
        </p:nvSpPr>
        <p:spPr>
          <a:xfrm>
            <a:off x="4512557" y="1536971"/>
            <a:ext cx="3559321" cy="3936596"/>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0DEFF98-7658-4E20-87CD-AAA07ABF51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1586" y="1695719"/>
            <a:ext cx="4344778" cy="3460055"/>
          </a:xfrm>
          <a:prstGeom prst="rect">
            <a:avLst/>
          </a:prstGeom>
        </p:spPr>
      </p:pic>
      <p:pic>
        <p:nvPicPr>
          <p:cNvPr id="6" name="Picture 5">
            <a:extLst>
              <a:ext uri="{FF2B5EF4-FFF2-40B4-BE49-F238E27FC236}">
                <a16:creationId xmlns:a16="http://schemas.microsoft.com/office/drawing/2014/main" id="{877B40AC-7D90-43DB-92DF-C670AA78C1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944" y="408225"/>
            <a:ext cx="3218967" cy="859611"/>
          </a:xfrm>
          <a:prstGeom prst="rect">
            <a:avLst/>
          </a:prstGeom>
        </p:spPr>
      </p:pic>
      <p:pic>
        <p:nvPicPr>
          <p:cNvPr id="4" name="Picture 3">
            <a:extLst>
              <a:ext uri="{FF2B5EF4-FFF2-40B4-BE49-F238E27FC236}">
                <a16:creationId xmlns:a16="http://schemas.microsoft.com/office/drawing/2014/main" id="{E096883A-DFF8-409F-A4E5-E89A2AA210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275" y="3190286"/>
            <a:ext cx="3231160" cy="1182727"/>
          </a:xfrm>
          <a:prstGeom prst="rect">
            <a:avLst/>
          </a:prstGeom>
        </p:spPr>
      </p:pic>
      <p:sp>
        <p:nvSpPr>
          <p:cNvPr id="2" name="Footer Placeholder 3">
            <a:extLst>
              <a:ext uri="{FF2B5EF4-FFF2-40B4-BE49-F238E27FC236}">
                <a16:creationId xmlns:a16="http://schemas.microsoft.com/office/drawing/2014/main" id="{6FDFBE8B-F905-923F-9C1C-DDCAE8959A6C}"/>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E72B919-F5A9-40AA-B8B2-B5517B9969C0}"/>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4926A758-C272-4F32-B0C0-AE615F043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90" y="414981"/>
            <a:ext cx="4943504" cy="516378"/>
          </a:xfrm>
          <a:prstGeom prst="rect">
            <a:avLst/>
          </a:prstGeom>
        </p:spPr>
      </p:pic>
      <p:sp>
        <p:nvSpPr>
          <p:cNvPr id="5" name="TextBox 4">
            <a:extLst>
              <a:ext uri="{FF2B5EF4-FFF2-40B4-BE49-F238E27FC236}">
                <a16:creationId xmlns:a16="http://schemas.microsoft.com/office/drawing/2014/main" id="{B0BAB3EC-FB61-4DCD-9360-9A002E07FFBC}"/>
              </a:ext>
            </a:extLst>
          </p:cNvPr>
          <p:cNvSpPr txBox="1"/>
          <p:nvPr/>
        </p:nvSpPr>
        <p:spPr>
          <a:xfrm>
            <a:off x="1516291" y="503656"/>
            <a:ext cx="4943504"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The STARR Model technique</a:t>
            </a:r>
          </a:p>
        </p:txBody>
      </p:sp>
      <p:pic>
        <p:nvPicPr>
          <p:cNvPr id="6" name="Picture 5" descr="A picture containing text, light, dark&#10;&#10;Description automatically generated">
            <a:extLst>
              <a:ext uri="{FF2B5EF4-FFF2-40B4-BE49-F238E27FC236}">
                <a16:creationId xmlns:a16="http://schemas.microsoft.com/office/drawing/2014/main" id="{D8251726-85BC-4205-9A55-8CB289AAB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8" name="Graphic 7" descr="Star">
            <a:extLst>
              <a:ext uri="{FF2B5EF4-FFF2-40B4-BE49-F238E27FC236}">
                <a16:creationId xmlns:a16="http://schemas.microsoft.com/office/drawing/2014/main" id="{2305EBEA-E352-4922-8C2A-2202806933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grpSp>
        <p:nvGrpSpPr>
          <p:cNvPr id="16" name="Group 15">
            <a:extLst>
              <a:ext uri="{FF2B5EF4-FFF2-40B4-BE49-F238E27FC236}">
                <a16:creationId xmlns:a16="http://schemas.microsoft.com/office/drawing/2014/main" id="{E6545FC5-2B96-435F-8759-BD475142E6E8}"/>
              </a:ext>
            </a:extLst>
          </p:cNvPr>
          <p:cNvGrpSpPr/>
          <p:nvPr/>
        </p:nvGrpSpPr>
        <p:grpSpPr>
          <a:xfrm>
            <a:off x="1896108" y="5439596"/>
            <a:ext cx="5827334" cy="926846"/>
            <a:chOff x="1274780" y="5336599"/>
            <a:chExt cx="5827334" cy="926846"/>
          </a:xfrm>
        </p:grpSpPr>
        <p:pic>
          <p:nvPicPr>
            <p:cNvPr id="10" name="Picture 9" descr="A picture containing sunset, nature, flock, bright&#10;&#10;Description automatically generated">
              <a:extLst>
                <a:ext uri="{FF2B5EF4-FFF2-40B4-BE49-F238E27FC236}">
                  <a16:creationId xmlns:a16="http://schemas.microsoft.com/office/drawing/2014/main" id="{25220AA2-5B65-4D49-B720-C27D1B38ADAD}"/>
                </a:ext>
              </a:extLst>
            </p:cNvPr>
            <p:cNvPicPr>
              <a:picLocks noChangeAspect="1"/>
            </p:cNvPicPr>
            <p:nvPr/>
          </p:nvPicPr>
          <p:blipFill rotWithShape="1">
            <a:blip r:embed="rId5">
              <a:extLst>
                <a:ext uri="{28A0092B-C50C-407E-A947-70E740481C1C}">
                  <a14:useLocalDpi xmlns:a14="http://schemas.microsoft.com/office/drawing/2010/main" val="0"/>
                </a:ext>
              </a:extLst>
            </a:blip>
            <a:srcRect r="11376" b="2586"/>
            <a:stretch/>
          </p:blipFill>
          <p:spPr>
            <a:xfrm>
              <a:off x="2002559" y="5525630"/>
              <a:ext cx="4909517" cy="384302"/>
            </a:xfrm>
            <a:prstGeom prst="rect">
              <a:avLst/>
            </a:prstGeom>
          </p:spPr>
        </p:pic>
        <p:sp>
          <p:nvSpPr>
            <p:cNvPr id="11" name="Rounded Rectangle 27">
              <a:extLst>
                <a:ext uri="{FF2B5EF4-FFF2-40B4-BE49-F238E27FC236}">
                  <a16:creationId xmlns:a16="http://schemas.microsoft.com/office/drawing/2014/main" id="{857DE52C-C75E-4E21-9EFA-E16E709E51C5}"/>
                </a:ext>
              </a:extLst>
            </p:cNvPr>
            <p:cNvSpPr/>
            <p:nvPr/>
          </p:nvSpPr>
          <p:spPr>
            <a:xfrm>
              <a:off x="1279960" y="5336599"/>
              <a:ext cx="5822154" cy="73013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5A2DCD-A4BB-4659-BBA2-E60BF28CF7FD}"/>
                </a:ext>
              </a:extLst>
            </p:cNvPr>
            <p:cNvSpPr txBox="1"/>
            <p:nvPr/>
          </p:nvSpPr>
          <p:spPr>
            <a:xfrm>
              <a:off x="2053778" y="5563866"/>
              <a:ext cx="4858299"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hlinkClick r:id="rId9">
                    <a:extLst>
                      <a:ext uri="{A12FA001-AC4F-418D-AE19-62706E023703}">
                        <ahyp:hlinkClr xmlns:ahyp="http://schemas.microsoft.com/office/drawing/2018/hyperlinkcolor" val="tx"/>
                      </a:ext>
                    </a:extLst>
                  </a:hlinkClick>
                </a:rPr>
                <a:t>Activity 1: Competency-based interview quiz</a:t>
              </a:r>
              <a:endParaRPr lang="en-US" sz="1400" dirty="0">
                <a:solidFill>
                  <a:schemeClr val="bg1"/>
                </a:solidFill>
                <a:latin typeface="Simplified Arabic Fixed" panose="02070309020205020404" pitchFamily="49" charset="-78"/>
              </a:endParaRPr>
            </a:p>
          </p:txBody>
        </p:sp>
        <p:pic>
          <p:nvPicPr>
            <p:cNvPr id="13" name="Picture 12" descr="Icon&#10;&#10;Description automatically generated">
              <a:extLst>
                <a:ext uri="{FF2B5EF4-FFF2-40B4-BE49-F238E27FC236}">
                  <a16:creationId xmlns:a16="http://schemas.microsoft.com/office/drawing/2014/main" id="{6ECFE1DE-8CC1-455C-A642-C1E8C96B90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4780" y="5440430"/>
              <a:ext cx="796883" cy="823015"/>
            </a:xfrm>
            <a:prstGeom prst="rect">
              <a:avLst/>
            </a:prstGeom>
          </p:spPr>
        </p:pic>
      </p:grpSp>
      <p:pic>
        <p:nvPicPr>
          <p:cNvPr id="15" name="Picture 14">
            <a:hlinkClick r:id="rId11"/>
            <a:extLst>
              <a:ext uri="{FF2B5EF4-FFF2-40B4-BE49-F238E27FC236}">
                <a16:creationId xmlns:a16="http://schemas.microsoft.com/office/drawing/2014/main" id="{1D017B7C-9D36-4536-B621-91710FEA1B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83985" y="1286939"/>
            <a:ext cx="6851581" cy="3847656"/>
          </a:xfrm>
          <a:prstGeom prst="rect">
            <a:avLst/>
          </a:prstGeom>
        </p:spPr>
      </p:pic>
      <p:pic>
        <p:nvPicPr>
          <p:cNvPr id="14" name="Picture 13">
            <a:extLst>
              <a:ext uri="{FF2B5EF4-FFF2-40B4-BE49-F238E27FC236}">
                <a16:creationId xmlns:a16="http://schemas.microsoft.com/office/drawing/2014/main" id="{6EF98B2E-3D22-4499-929C-C7F5FD50F14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99903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31F1B04-FE7F-4720-83D2-706FD1A8B133}"/>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8C8056D6-8AD0-4955-8A07-7CAE6B0A87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89" y="414981"/>
            <a:ext cx="7038443" cy="516378"/>
          </a:xfrm>
          <a:prstGeom prst="rect">
            <a:avLst/>
          </a:prstGeom>
        </p:spPr>
      </p:pic>
      <p:sp>
        <p:nvSpPr>
          <p:cNvPr id="5" name="TextBox 4">
            <a:extLst>
              <a:ext uri="{FF2B5EF4-FFF2-40B4-BE49-F238E27FC236}">
                <a16:creationId xmlns:a16="http://schemas.microsoft.com/office/drawing/2014/main" id="{626C1F4C-3C24-4D41-B80B-D616F9E5A164}"/>
              </a:ext>
            </a:extLst>
          </p:cNvPr>
          <p:cNvSpPr txBox="1"/>
          <p:nvPr/>
        </p:nvSpPr>
        <p:spPr>
          <a:xfrm>
            <a:off x="1516290" y="503656"/>
            <a:ext cx="709597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Summarising Competency-based interviews</a:t>
            </a:r>
          </a:p>
        </p:txBody>
      </p:sp>
      <p:pic>
        <p:nvPicPr>
          <p:cNvPr id="6" name="Picture 5" descr="A picture containing text, light, dark&#10;&#10;Description automatically generated">
            <a:extLst>
              <a:ext uri="{FF2B5EF4-FFF2-40B4-BE49-F238E27FC236}">
                <a16:creationId xmlns:a16="http://schemas.microsoft.com/office/drawing/2014/main" id="{7930A867-1F22-45E2-AE66-6CB76CF602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8" name="Graphic 7" descr="Star">
            <a:extLst>
              <a:ext uri="{FF2B5EF4-FFF2-40B4-BE49-F238E27FC236}">
                <a16:creationId xmlns:a16="http://schemas.microsoft.com/office/drawing/2014/main" id="{F55F8950-692E-4321-A4ED-6AC6C3E156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grpSp>
        <p:nvGrpSpPr>
          <p:cNvPr id="40" name="Group 39">
            <a:extLst>
              <a:ext uri="{FF2B5EF4-FFF2-40B4-BE49-F238E27FC236}">
                <a16:creationId xmlns:a16="http://schemas.microsoft.com/office/drawing/2014/main" id="{1778FC81-009D-446A-AC36-CE694A048038}"/>
              </a:ext>
            </a:extLst>
          </p:cNvPr>
          <p:cNvGrpSpPr/>
          <p:nvPr/>
        </p:nvGrpSpPr>
        <p:grpSpPr>
          <a:xfrm>
            <a:off x="1237448" y="5535330"/>
            <a:ext cx="6021652" cy="956341"/>
            <a:chOff x="1324302" y="5795621"/>
            <a:chExt cx="6021652" cy="956341"/>
          </a:xfrm>
        </p:grpSpPr>
        <p:pic>
          <p:nvPicPr>
            <p:cNvPr id="10" name="Picture 9" descr="A picture containing sunset, nature, flock, bright&#10;&#10;Description automatically generated">
              <a:extLst>
                <a:ext uri="{FF2B5EF4-FFF2-40B4-BE49-F238E27FC236}">
                  <a16:creationId xmlns:a16="http://schemas.microsoft.com/office/drawing/2014/main" id="{FE18D2A8-8E44-4ACF-9148-36C6CBC91CBB}"/>
                </a:ext>
              </a:extLst>
            </p:cNvPr>
            <p:cNvPicPr>
              <a:picLocks noChangeAspect="1"/>
            </p:cNvPicPr>
            <p:nvPr/>
          </p:nvPicPr>
          <p:blipFill rotWithShape="1">
            <a:blip r:embed="rId5">
              <a:extLst>
                <a:ext uri="{28A0092B-C50C-407E-A947-70E740481C1C}">
                  <a14:useLocalDpi xmlns:a14="http://schemas.microsoft.com/office/drawing/2010/main" val="0"/>
                </a:ext>
              </a:extLst>
            </a:blip>
            <a:srcRect r="11376" b="2586"/>
            <a:stretch/>
          </p:blipFill>
          <p:spPr>
            <a:xfrm>
              <a:off x="2147318" y="5960587"/>
              <a:ext cx="5061830" cy="443749"/>
            </a:xfrm>
            <a:prstGeom prst="rect">
              <a:avLst/>
            </a:prstGeom>
          </p:spPr>
        </p:pic>
        <p:sp>
          <p:nvSpPr>
            <p:cNvPr id="11" name="Rounded Rectangle 27">
              <a:extLst>
                <a:ext uri="{FF2B5EF4-FFF2-40B4-BE49-F238E27FC236}">
                  <a16:creationId xmlns:a16="http://schemas.microsoft.com/office/drawing/2014/main" id="{F8D68959-BEFC-48CF-A817-E2DE5E304BFE}"/>
                </a:ext>
              </a:extLst>
            </p:cNvPr>
            <p:cNvSpPr/>
            <p:nvPr/>
          </p:nvSpPr>
          <p:spPr>
            <a:xfrm>
              <a:off x="1324302" y="5795621"/>
              <a:ext cx="6021652" cy="750952"/>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39AEA8-55F0-4A3A-977D-0E4FA104C8CC}"/>
                </a:ext>
              </a:extLst>
            </p:cNvPr>
            <p:cNvSpPr txBox="1"/>
            <p:nvPr/>
          </p:nvSpPr>
          <p:spPr>
            <a:xfrm>
              <a:off x="2147319" y="6041967"/>
              <a:ext cx="5061830" cy="312377"/>
            </a:xfrm>
            <a:prstGeom prst="rect">
              <a:avLst/>
            </a:prstGeom>
            <a:noFill/>
          </p:spPr>
          <p:txBody>
            <a:bodyPr wrap="square" rtlCol="0">
              <a:spAutoFit/>
            </a:bodyPr>
            <a:lstStyle/>
            <a:p>
              <a:pPr algn="ctr"/>
              <a:r>
                <a:rPr lang="en-US" sz="1400" dirty="0">
                  <a:solidFill>
                    <a:schemeClr val="bg1"/>
                  </a:solidFill>
                  <a:latin typeface="Simplified Arabic Fixed" panose="02070309020205020404" pitchFamily="49" charset="-78"/>
                  <a:hlinkClick r:id="rId9">
                    <a:extLst>
                      <a:ext uri="{A12FA001-AC4F-418D-AE19-62706E023703}">
                        <ahyp:hlinkClr xmlns:ahyp="http://schemas.microsoft.com/office/drawing/2018/hyperlinkcolor" val="tx"/>
                      </a:ext>
                    </a:extLst>
                  </a:hlinkClick>
                </a:rPr>
                <a:t>Activity 2: Writing responses and role play</a:t>
              </a:r>
              <a:endParaRPr lang="en-US" sz="1400" dirty="0">
                <a:solidFill>
                  <a:schemeClr val="bg1"/>
                </a:solidFill>
                <a:latin typeface="Simplified Arabic Fixed" panose="02070309020205020404" pitchFamily="49" charset="-78"/>
              </a:endParaRPr>
            </a:p>
          </p:txBody>
        </p:sp>
        <p:pic>
          <p:nvPicPr>
            <p:cNvPr id="13" name="Picture 12" descr="Icon&#10;&#10;Description automatically generated">
              <a:extLst>
                <a:ext uri="{FF2B5EF4-FFF2-40B4-BE49-F238E27FC236}">
                  <a16:creationId xmlns:a16="http://schemas.microsoft.com/office/drawing/2014/main" id="{AD94B8AC-A346-4965-AFB0-413324A6C5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4303" y="5928947"/>
              <a:ext cx="823015" cy="823015"/>
            </a:xfrm>
            <a:prstGeom prst="rect">
              <a:avLst/>
            </a:prstGeom>
          </p:spPr>
        </p:pic>
      </p:grpSp>
      <p:pic>
        <p:nvPicPr>
          <p:cNvPr id="15" name="Picture 14">
            <a:extLst>
              <a:ext uri="{FF2B5EF4-FFF2-40B4-BE49-F238E27FC236}">
                <a16:creationId xmlns:a16="http://schemas.microsoft.com/office/drawing/2014/main" id="{C046EE36-69A5-480C-8287-CAB68D694B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3763" y="2612068"/>
            <a:ext cx="1693390" cy="2430328"/>
          </a:xfrm>
          <a:prstGeom prst="rect">
            <a:avLst/>
          </a:prstGeom>
        </p:spPr>
      </p:pic>
      <p:grpSp>
        <p:nvGrpSpPr>
          <p:cNvPr id="66" name="Group 65">
            <a:extLst>
              <a:ext uri="{FF2B5EF4-FFF2-40B4-BE49-F238E27FC236}">
                <a16:creationId xmlns:a16="http://schemas.microsoft.com/office/drawing/2014/main" id="{DDB1ED75-6CE9-49CE-946D-3A752A5E6479}"/>
              </a:ext>
            </a:extLst>
          </p:cNvPr>
          <p:cNvGrpSpPr/>
          <p:nvPr/>
        </p:nvGrpSpPr>
        <p:grpSpPr>
          <a:xfrm>
            <a:off x="1240310" y="2373361"/>
            <a:ext cx="5182161" cy="498150"/>
            <a:chOff x="1054866" y="2396807"/>
            <a:chExt cx="5182161" cy="498150"/>
          </a:xfrm>
        </p:grpSpPr>
        <p:sp>
          <p:nvSpPr>
            <p:cNvPr id="50" name="Oval 49">
              <a:extLst>
                <a:ext uri="{FF2B5EF4-FFF2-40B4-BE49-F238E27FC236}">
                  <a16:creationId xmlns:a16="http://schemas.microsoft.com/office/drawing/2014/main" id="{8EE4A183-927A-485E-8EDF-9D7550712D57}"/>
                </a:ext>
              </a:extLst>
            </p:cNvPr>
            <p:cNvSpPr/>
            <p:nvPr/>
          </p:nvSpPr>
          <p:spPr>
            <a:xfrm>
              <a:off x="1054866" y="2396807"/>
              <a:ext cx="525969" cy="498150"/>
            </a:xfrm>
            <a:prstGeom prst="ellipse">
              <a:avLst/>
            </a:prstGeom>
            <a:solidFill>
              <a:srgbClr val="FFC00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43">
              <a:extLst>
                <a:ext uri="{FF2B5EF4-FFF2-40B4-BE49-F238E27FC236}">
                  <a16:creationId xmlns:a16="http://schemas.microsoft.com/office/drawing/2014/main" id="{1B319BDE-4754-4532-846F-176FFF9528CF}"/>
                </a:ext>
              </a:extLst>
            </p:cNvPr>
            <p:cNvSpPr/>
            <p:nvPr/>
          </p:nvSpPr>
          <p:spPr>
            <a:xfrm>
              <a:off x="1888634" y="2451861"/>
              <a:ext cx="4348393"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Make sure you can apply the STARR technique</a:t>
              </a:r>
            </a:p>
          </p:txBody>
        </p:sp>
        <p:pic>
          <p:nvPicPr>
            <p:cNvPr id="23" name="Graphic 22" descr="Star">
              <a:extLst>
                <a:ext uri="{FF2B5EF4-FFF2-40B4-BE49-F238E27FC236}">
                  <a16:creationId xmlns:a16="http://schemas.microsoft.com/office/drawing/2014/main" id="{30EFEDB8-7D23-484C-BC04-8346392A0B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796" y="2444001"/>
              <a:ext cx="390493" cy="390493"/>
            </a:xfrm>
            <a:prstGeom prst="rect">
              <a:avLst/>
            </a:prstGeom>
          </p:spPr>
        </p:pic>
      </p:grpSp>
      <p:grpSp>
        <p:nvGrpSpPr>
          <p:cNvPr id="67" name="Group 66">
            <a:extLst>
              <a:ext uri="{FF2B5EF4-FFF2-40B4-BE49-F238E27FC236}">
                <a16:creationId xmlns:a16="http://schemas.microsoft.com/office/drawing/2014/main" id="{D22A5EEB-D190-42B2-8E64-2C426DB189E3}"/>
              </a:ext>
            </a:extLst>
          </p:cNvPr>
          <p:cNvGrpSpPr/>
          <p:nvPr/>
        </p:nvGrpSpPr>
        <p:grpSpPr>
          <a:xfrm>
            <a:off x="1240310" y="2986589"/>
            <a:ext cx="4749035" cy="498150"/>
            <a:chOff x="1054866" y="3021758"/>
            <a:chExt cx="4749035" cy="498150"/>
          </a:xfrm>
        </p:grpSpPr>
        <p:sp>
          <p:nvSpPr>
            <p:cNvPr id="53" name="Oval 52">
              <a:extLst>
                <a:ext uri="{FF2B5EF4-FFF2-40B4-BE49-F238E27FC236}">
                  <a16:creationId xmlns:a16="http://schemas.microsoft.com/office/drawing/2014/main" id="{054433E7-CCCC-445C-ADB0-68E8B5AF68D6}"/>
                </a:ext>
              </a:extLst>
            </p:cNvPr>
            <p:cNvSpPr/>
            <p:nvPr/>
          </p:nvSpPr>
          <p:spPr>
            <a:xfrm>
              <a:off x="1054866" y="3021758"/>
              <a:ext cx="525969" cy="498150"/>
            </a:xfrm>
            <a:prstGeom prst="ellipse">
              <a:avLst/>
            </a:prstGeom>
            <a:solidFill>
              <a:srgbClr val="F23C4D"/>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43">
              <a:extLst>
                <a:ext uri="{FF2B5EF4-FFF2-40B4-BE49-F238E27FC236}">
                  <a16:creationId xmlns:a16="http://schemas.microsoft.com/office/drawing/2014/main" id="{B2C9A9A6-4334-4FCE-AD52-7E68206AB150}"/>
                </a:ext>
              </a:extLst>
            </p:cNvPr>
            <p:cNvSpPr/>
            <p:nvPr/>
          </p:nvSpPr>
          <p:spPr>
            <a:xfrm>
              <a:off x="1888635" y="3076812"/>
              <a:ext cx="3915266"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rgbClr val="F23C4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Make your examples relevant to the job</a:t>
              </a:r>
            </a:p>
          </p:txBody>
        </p:sp>
        <p:pic>
          <p:nvPicPr>
            <p:cNvPr id="27" name="Graphic 26" descr="Checkmark">
              <a:extLst>
                <a:ext uri="{FF2B5EF4-FFF2-40B4-BE49-F238E27FC236}">
                  <a16:creationId xmlns:a16="http://schemas.microsoft.com/office/drawing/2014/main" id="{E3D83AB3-296C-4A2B-970B-275D7EC476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25796" y="3098030"/>
              <a:ext cx="390493" cy="390493"/>
            </a:xfrm>
            <a:prstGeom prst="rect">
              <a:avLst/>
            </a:prstGeom>
          </p:spPr>
        </p:pic>
      </p:grpSp>
      <p:grpSp>
        <p:nvGrpSpPr>
          <p:cNvPr id="68" name="Group 67">
            <a:extLst>
              <a:ext uri="{FF2B5EF4-FFF2-40B4-BE49-F238E27FC236}">
                <a16:creationId xmlns:a16="http://schemas.microsoft.com/office/drawing/2014/main" id="{85C2A6D4-7BAB-4EDC-A6E9-0C68B500B4CE}"/>
              </a:ext>
            </a:extLst>
          </p:cNvPr>
          <p:cNvGrpSpPr/>
          <p:nvPr/>
        </p:nvGrpSpPr>
        <p:grpSpPr>
          <a:xfrm>
            <a:off x="1240310" y="3599817"/>
            <a:ext cx="4202935" cy="498150"/>
            <a:chOff x="1054866" y="3646709"/>
            <a:chExt cx="4202935" cy="498150"/>
          </a:xfrm>
        </p:grpSpPr>
        <p:sp>
          <p:nvSpPr>
            <p:cNvPr id="56" name="Oval 55">
              <a:extLst>
                <a:ext uri="{FF2B5EF4-FFF2-40B4-BE49-F238E27FC236}">
                  <a16:creationId xmlns:a16="http://schemas.microsoft.com/office/drawing/2014/main" id="{F24E16BC-548A-4B7E-A9AD-BA45E2D095C3}"/>
                </a:ext>
              </a:extLst>
            </p:cNvPr>
            <p:cNvSpPr/>
            <p:nvPr/>
          </p:nvSpPr>
          <p:spPr>
            <a:xfrm>
              <a:off x="1054866" y="3646709"/>
              <a:ext cx="525969" cy="498150"/>
            </a:xfrm>
            <a:prstGeom prst="ellipse">
              <a:avLst/>
            </a:prstGeom>
            <a:solidFill>
              <a:schemeClr val="accent6"/>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43">
              <a:extLst>
                <a:ext uri="{FF2B5EF4-FFF2-40B4-BE49-F238E27FC236}">
                  <a16:creationId xmlns:a16="http://schemas.microsoft.com/office/drawing/2014/main" id="{CAA4FEC3-084A-44C6-AC61-40EE42001945}"/>
                </a:ext>
              </a:extLst>
            </p:cNvPr>
            <p:cNvSpPr/>
            <p:nvPr/>
          </p:nvSpPr>
          <p:spPr>
            <a:xfrm>
              <a:off x="1888635" y="3701763"/>
              <a:ext cx="3369166"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Try and use recent examples</a:t>
              </a:r>
            </a:p>
          </p:txBody>
        </p:sp>
        <p:pic>
          <p:nvPicPr>
            <p:cNvPr id="31" name="Graphic 30" descr="Daily calendar">
              <a:extLst>
                <a:ext uri="{FF2B5EF4-FFF2-40B4-BE49-F238E27FC236}">
                  <a16:creationId xmlns:a16="http://schemas.microsoft.com/office/drawing/2014/main" id="{C4A21CF5-0F5B-4F90-B25C-DACA13A1B26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25796" y="3699167"/>
              <a:ext cx="390493" cy="390493"/>
            </a:xfrm>
            <a:prstGeom prst="rect">
              <a:avLst/>
            </a:prstGeom>
          </p:spPr>
        </p:pic>
      </p:grpSp>
      <p:grpSp>
        <p:nvGrpSpPr>
          <p:cNvPr id="69" name="Group 68">
            <a:extLst>
              <a:ext uri="{FF2B5EF4-FFF2-40B4-BE49-F238E27FC236}">
                <a16:creationId xmlns:a16="http://schemas.microsoft.com/office/drawing/2014/main" id="{C0BB77D8-6F49-43EC-9D68-DB678609E48C}"/>
              </a:ext>
            </a:extLst>
          </p:cNvPr>
          <p:cNvGrpSpPr/>
          <p:nvPr/>
        </p:nvGrpSpPr>
        <p:grpSpPr>
          <a:xfrm>
            <a:off x="1240310" y="4213045"/>
            <a:ext cx="5182161" cy="498150"/>
            <a:chOff x="1054866" y="4271660"/>
            <a:chExt cx="5182161" cy="498150"/>
          </a:xfrm>
        </p:grpSpPr>
        <p:sp>
          <p:nvSpPr>
            <p:cNvPr id="59" name="Oval 58">
              <a:extLst>
                <a:ext uri="{FF2B5EF4-FFF2-40B4-BE49-F238E27FC236}">
                  <a16:creationId xmlns:a16="http://schemas.microsoft.com/office/drawing/2014/main" id="{40D9ABEA-2A26-4677-B552-DBCDDC81BB69}"/>
                </a:ext>
              </a:extLst>
            </p:cNvPr>
            <p:cNvSpPr/>
            <p:nvPr/>
          </p:nvSpPr>
          <p:spPr>
            <a:xfrm>
              <a:off x="1054866" y="4271660"/>
              <a:ext cx="525969" cy="498150"/>
            </a:xfrm>
            <a:prstGeom prst="ellipse">
              <a:avLst/>
            </a:prstGeom>
            <a:solidFill>
              <a:srgbClr val="259D9D"/>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43">
              <a:extLst>
                <a:ext uri="{FF2B5EF4-FFF2-40B4-BE49-F238E27FC236}">
                  <a16:creationId xmlns:a16="http://schemas.microsoft.com/office/drawing/2014/main" id="{D6A46CF1-25A8-4ABF-A1DD-D8C49E21DA0B}"/>
                </a:ext>
              </a:extLst>
            </p:cNvPr>
            <p:cNvSpPr/>
            <p:nvPr/>
          </p:nvSpPr>
          <p:spPr>
            <a:xfrm>
              <a:off x="1888634" y="4326714"/>
              <a:ext cx="4348393"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rgbClr val="33CB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Adapt your examples to suit the question</a:t>
              </a:r>
            </a:p>
          </p:txBody>
        </p:sp>
        <p:pic>
          <p:nvPicPr>
            <p:cNvPr id="33" name="Graphic 32" descr="Fingerprint">
              <a:extLst>
                <a:ext uri="{FF2B5EF4-FFF2-40B4-BE49-F238E27FC236}">
                  <a16:creationId xmlns:a16="http://schemas.microsoft.com/office/drawing/2014/main" id="{BB35359B-79A6-401B-B7C1-760F9055130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25796" y="4330448"/>
              <a:ext cx="390493" cy="390493"/>
            </a:xfrm>
            <a:prstGeom prst="rect">
              <a:avLst/>
            </a:prstGeom>
          </p:spPr>
        </p:pic>
      </p:grpSp>
      <p:grpSp>
        <p:nvGrpSpPr>
          <p:cNvPr id="70" name="Group 69">
            <a:extLst>
              <a:ext uri="{FF2B5EF4-FFF2-40B4-BE49-F238E27FC236}">
                <a16:creationId xmlns:a16="http://schemas.microsoft.com/office/drawing/2014/main" id="{50FB1EFA-E334-424E-9440-952B3685D8B2}"/>
              </a:ext>
            </a:extLst>
          </p:cNvPr>
          <p:cNvGrpSpPr/>
          <p:nvPr/>
        </p:nvGrpSpPr>
        <p:grpSpPr>
          <a:xfrm>
            <a:off x="1240310" y="4826273"/>
            <a:ext cx="4380735" cy="498150"/>
            <a:chOff x="1054866" y="4896609"/>
            <a:chExt cx="4380735" cy="498150"/>
          </a:xfrm>
        </p:grpSpPr>
        <p:sp>
          <p:nvSpPr>
            <p:cNvPr id="62" name="Oval 61">
              <a:extLst>
                <a:ext uri="{FF2B5EF4-FFF2-40B4-BE49-F238E27FC236}">
                  <a16:creationId xmlns:a16="http://schemas.microsoft.com/office/drawing/2014/main" id="{85569335-FA77-4BCB-ADDF-98C76BE10C1B}"/>
                </a:ext>
              </a:extLst>
            </p:cNvPr>
            <p:cNvSpPr/>
            <p:nvPr/>
          </p:nvSpPr>
          <p:spPr>
            <a:xfrm>
              <a:off x="1054866" y="4896609"/>
              <a:ext cx="525969" cy="498150"/>
            </a:xfrm>
            <a:prstGeom prst="ellipse">
              <a:avLst/>
            </a:prstGeom>
            <a:solidFill>
              <a:srgbClr val="7030A0"/>
            </a:solidFill>
            <a:ln w="285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43">
              <a:extLst>
                <a:ext uri="{FF2B5EF4-FFF2-40B4-BE49-F238E27FC236}">
                  <a16:creationId xmlns:a16="http://schemas.microsoft.com/office/drawing/2014/main" id="{9693B4C7-32B0-40DE-B1B5-7EB6D7042EA3}"/>
                </a:ext>
              </a:extLst>
            </p:cNvPr>
            <p:cNvSpPr/>
            <p:nvPr/>
          </p:nvSpPr>
          <p:spPr>
            <a:xfrm>
              <a:off x="1888634" y="4951663"/>
              <a:ext cx="3546967"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Practise speaking out your answers</a:t>
              </a:r>
            </a:p>
          </p:txBody>
        </p:sp>
        <p:pic>
          <p:nvPicPr>
            <p:cNvPr id="35" name="Graphic 34" descr="Chat RTL">
              <a:extLst>
                <a:ext uri="{FF2B5EF4-FFF2-40B4-BE49-F238E27FC236}">
                  <a16:creationId xmlns:a16="http://schemas.microsoft.com/office/drawing/2014/main" id="{87743247-C61D-4E94-8987-03C6D10215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5796" y="4971776"/>
              <a:ext cx="390493" cy="390493"/>
            </a:xfrm>
            <a:prstGeom prst="rect">
              <a:avLst/>
            </a:prstGeom>
          </p:spPr>
        </p:pic>
      </p:grpSp>
      <p:grpSp>
        <p:nvGrpSpPr>
          <p:cNvPr id="65" name="Group 64">
            <a:extLst>
              <a:ext uri="{FF2B5EF4-FFF2-40B4-BE49-F238E27FC236}">
                <a16:creationId xmlns:a16="http://schemas.microsoft.com/office/drawing/2014/main" id="{7494C512-AC24-433F-950F-F40CF74D25F0}"/>
              </a:ext>
            </a:extLst>
          </p:cNvPr>
          <p:cNvGrpSpPr/>
          <p:nvPr/>
        </p:nvGrpSpPr>
        <p:grpSpPr>
          <a:xfrm>
            <a:off x="1240310" y="1760133"/>
            <a:ext cx="5650734" cy="498150"/>
            <a:chOff x="1054866" y="1771856"/>
            <a:chExt cx="5650734" cy="498150"/>
          </a:xfrm>
        </p:grpSpPr>
        <p:sp>
          <p:nvSpPr>
            <p:cNvPr id="47" name="Oval 46">
              <a:extLst>
                <a:ext uri="{FF2B5EF4-FFF2-40B4-BE49-F238E27FC236}">
                  <a16:creationId xmlns:a16="http://schemas.microsoft.com/office/drawing/2014/main" id="{171E222B-88B3-4ED3-8A7E-80A4B3FAB437}"/>
                </a:ext>
              </a:extLst>
            </p:cNvPr>
            <p:cNvSpPr/>
            <p:nvPr/>
          </p:nvSpPr>
          <p:spPr>
            <a:xfrm>
              <a:off x="1054866" y="1771856"/>
              <a:ext cx="525969" cy="498150"/>
            </a:xfrm>
            <a:prstGeom prst="ellipse">
              <a:avLst/>
            </a:prstGeom>
            <a:solidFill>
              <a:srgbClr val="E32D9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3">
              <a:extLst>
                <a:ext uri="{FF2B5EF4-FFF2-40B4-BE49-F238E27FC236}">
                  <a16:creationId xmlns:a16="http://schemas.microsoft.com/office/drawing/2014/main" id="{211DA031-2E0F-4EA8-BAF2-A99D95936B2F}"/>
                </a:ext>
              </a:extLst>
            </p:cNvPr>
            <p:cNvSpPr/>
            <p:nvPr/>
          </p:nvSpPr>
          <p:spPr>
            <a:xfrm>
              <a:off x="1888634" y="1826910"/>
              <a:ext cx="4816966"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rgbClr val="E32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Think of 2 or 3 life examples for each competency</a:t>
              </a:r>
            </a:p>
          </p:txBody>
        </p:sp>
        <p:pic>
          <p:nvPicPr>
            <p:cNvPr id="37" name="Graphic 36" descr="Head with gears">
              <a:extLst>
                <a:ext uri="{FF2B5EF4-FFF2-40B4-BE49-F238E27FC236}">
                  <a16:creationId xmlns:a16="http://schemas.microsoft.com/office/drawing/2014/main" id="{608BD1CE-6952-4E8C-BC46-CF620B468DC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25796" y="1835468"/>
              <a:ext cx="390493" cy="390493"/>
            </a:xfrm>
            <a:prstGeom prst="rect">
              <a:avLst/>
            </a:prstGeom>
          </p:spPr>
        </p:pic>
      </p:grpSp>
      <p:grpSp>
        <p:nvGrpSpPr>
          <p:cNvPr id="64" name="Group 63">
            <a:extLst>
              <a:ext uri="{FF2B5EF4-FFF2-40B4-BE49-F238E27FC236}">
                <a16:creationId xmlns:a16="http://schemas.microsoft.com/office/drawing/2014/main" id="{58CD35BF-9FE4-4C6D-B739-D2F93CB6CB74}"/>
              </a:ext>
            </a:extLst>
          </p:cNvPr>
          <p:cNvGrpSpPr/>
          <p:nvPr/>
        </p:nvGrpSpPr>
        <p:grpSpPr>
          <a:xfrm>
            <a:off x="1240310" y="1146905"/>
            <a:ext cx="4380735" cy="498150"/>
            <a:chOff x="1054866" y="1146905"/>
            <a:chExt cx="4380735" cy="498150"/>
          </a:xfrm>
        </p:grpSpPr>
        <p:sp>
          <p:nvSpPr>
            <p:cNvPr id="43" name="Oval 42">
              <a:extLst>
                <a:ext uri="{FF2B5EF4-FFF2-40B4-BE49-F238E27FC236}">
                  <a16:creationId xmlns:a16="http://schemas.microsoft.com/office/drawing/2014/main" id="{E37932F3-128D-4C9A-BA8E-0CD69FD552C7}"/>
                </a:ext>
              </a:extLst>
            </p:cNvPr>
            <p:cNvSpPr/>
            <p:nvPr/>
          </p:nvSpPr>
          <p:spPr>
            <a:xfrm>
              <a:off x="1054866" y="1146905"/>
              <a:ext cx="525969" cy="498150"/>
            </a:xfrm>
            <a:prstGeom prst="ellipse">
              <a:avLst/>
            </a:prstGeom>
            <a:solidFill>
              <a:schemeClr val="accent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FED086A-AAA1-4720-9D0F-B4F4CB4AD75A}"/>
                </a:ext>
              </a:extLst>
            </p:cNvPr>
            <p:cNvSpPr/>
            <p:nvPr/>
          </p:nvSpPr>
          <p:spPr>
            <a:xfrm>
              <a:off x="1888635" y="1201959"/>
              <a:ext cx="3546966" cy="383588"/>
            </a:xfrm>
            <a:custGeom>
              <a:avLst/>
              <a:gdLst>
                <a:gd name="connsiteX0" fmla="*/ 0 w 4551069"/>
                <a:gd name="connsiteY0" fmla="*/ 0 h 462445"/>
                <a:gd name="connsiteX1" fmla="*/ 4551069 w 4551069"/>
                <a:gd name="connsiteY1" fmla="*/ 0 h 462445"/>
                <a:gd name="connsiteX2" fmla="*/ 4551069 w 4551069"/>
                <a:gd name="connsiteY2" fmla="*/ 462445 h 462445"/>
                <a:gd name="connsiteX3" fmla="*/ 0 w 4551069"/>
                <a:gd name="connsiteY3" fmla="*/ 462445 h 462445"/>
                <a:gd name="connsiteX4" fmla="*/ 0 w 4551069"/>
                <a:gd name="connsiteY4" fmla="*/ 0 h 462445"/>
                <a:gd name="connsiteX0" fmla="*/ 13648 w 4564717"/>
                <a:gd name="connsiteY0" fmla="*/ 0 h 462445"/>
                <a:gd name="connsiteX1" fmla="*/ 4564717 w 4564717"/>
                <a:gd name="connsiteY1" fmla="*/ 0 h 462445"/>
                <a:gd name="connsiteX2" fmla="*/ 4564717 w 4564717"/>
                <a:gd name="connsiteY2" fmla="*/ 462445 h 462445"/>
                <a:gd name="connsiteX3" fmla="*/ 0 w 4564717"/>
                <a:gd name="connsiteY3" fmla="*/ 407854 h 462445"/>
                <a:gd name="connsiteX4" fmla="*/ 13648 w 4564717"/>
                <a:gd name="connsiteY4" fmla="*/ 0 h 462445"/>
                <a:gd name="connsiteX0" fmla="*/ 13648 w 4619308"/>
                <a:gd name="connsiteY0" fmla="*/ 0 h 407854"/>
                <a:gd name="connsiteX1" fmla="*/ 4564717 w 4619308"/>
                <a:gd name="connsiteY1" fmla="*/ 0 h 407854"/>
                <a:gd name="connsiteX2" fmla="*/ 4619308 w 4619308"/>
                <a:gd name="connsiteY2" fmla="*/ 380559 h 407854"/>
                <a:gd name="connsiteX3" fmla="*/ 0 w 4619308"/>
                <a:gd name="connsiteY3" fmla="*/ 407854 h 407854"/>
                <a:gd name="connsiteX4" fmla="*/ 13648 w 4619308"/>
                <a:gd name="connsiteY4" fmla="*/ 0 h 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308" h="407854">
                  <a:moveTo>
                    <a:pt x="13648" y="0"/>
                  </a:moveTo>
                  <a:lnTo>
                    <a:pt x="4564717" y="0"/>
                  </a:lnTo>
                  <a:lnTo>
                    <a:pt x="4619308" y="380559"/>
                  </a:lnTo>
                  <a:lnTo>
                    <a:pt x="0" y="407854"/>
                  </a:lnTo>
                  <a:lnTo>
                    <a:pt x="13648" y="0"/>
                  </a:lnTo>
                  <a:close/>
                </a:path>
              </a:pathLst>
            </a:custGeom>
            <a:solidFill>
              <a:srgbClr val="FFFFCC"/>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en-GB" sz="1400" dirty="0">
                  <a:solidFill>
                    <a:schemeClr val="tx1"/>
                  </a:solidFill>
                  <a:latin typeface="Comic Sans MS" panose="030F0702030302020204" pitchFamily="66" charset="0"/>
                </a:rPr>
                <a:t>Read the job description carefully</a:t>
              </a:r>
            </a:p>
          </p:txBody>
        </p:sp>
        <p:pic>
          <p:nvPicPr>
            <p:cNvPr id="39" name="Graphic 38" descr="Magnifying glass">
              <a:extLst>
                <a:ext uri="{FF2B5EF4-FFF2-40B4-BE49-F238E27FC236}">
                  <a16:creationId xmlns:a16="http://schemas.microsoft.com/office/drawing/2014/main" id="{EA00E891-9774-418D-9F26-DE7D2F099FD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24450" y="1197885"/>
              <a:ext cx="390493" cy="390493"/>
            </a:xfrm>
            <a:prstGeom prst="rect">
              <a:avLst/>
            </a:prstGeom>
          </p:spPr>
        </p:pic>
      </p:grpSp>
      <p:pic>
        <p:nvPicPr>
          <p:cNvPr id="72" name="Picture 71">
            <a:extLst>
              <a:ext uri="{FF2B5EF4-FFF2-40B4-BE49-F238E27FC236}">
                <a16:creationId xmlns:a16="http://schemas.microsoft.com/office/drawing/2014/main" id="{B036A142-103D-42CC-969D-B358DDC4965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049032" y="741550"/>
            <a:ext cx="1713804" cy="2027888"/>
          </a:xfrm>
          <a:prstGeom prst="rect">
            <a:avLst/>
          </a:prstGeom>
        </p:spPr>
      </p:pic>
      <p:pic>
        <p:nvPicPr>
          <p:cNvPr id="45" name="Picture 44">
            <a:extLst>
              <a:ext uri="{FF2B5EF4-FFF2-40B4-BE49-F238E27FC236}">
                <a16:creationId xmlns:a16="http://schemas.microsoft.com/office/drawing/2014/main" id="{FC538769-3886-4D34-8FD0-84A23810DE5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15136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860459" y="2934892"/>
            <a:ext cx="3319352" cy="646331"/>
          </a:xfrm>
          <a:prstGeom prst="rect">
            <a:avLst/>
          </a:prstGeom>
          <a:noFill/>
        </p:spPr>
        <p:txBody>
          <a:bodyPr wrap="square" lIns="91440" tIns="45720" rIns="91440" bIns="45720" rtlCol="0" anchor="t">
            <a:spAutoFit/>
          </a:bodyPr>
          <a:lstStyle/>
          <a:p>
            <a:pPr algn="ctr"/>
            <a:r>
              <a:rPr lang="en-US" sz="3600" dirty="0">
                <a:solidFill>
                  <a:srgbClr val="FFFF00"/>
                </a:solidFill>
                <a:latin typeface="Stencil"/>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8" name="Picture 4">
            <a:extLst>
              <a:ext uri="{FF2B5EF4-FFF2-40B4-BE49-F238E27FC236}">
                <a16:creationId xmlns:a16="http://schemas.microsoft.com/office/drawing/2014/main" id="{CE4DBC65-2585-4C49-B1CF-D92144B03EF3}"/>
              </a:ext>
            </a:extLst>
          </p:cNvPr>
          <p:cNvPicPr>
            <a:picLocks noChangeAspect="1"/>
          </p:cNvPicPr>
          <p:nvPr/>
        </p:nvPicPr>
        <p:blipFill>
          <a:blip r:embed="rId8"/>
          <a:stretch>
            <a:fillRect/>
          </a:stretch>
        </p:blipFill>
        <p:spPr>
          <a:xfrm>
            <a:off x="7515061" y="6263837"/>
            <a:ext cx="1247775" cy="400050"/>
          </a:xfrm>
          <a:prstGeom prst="rect">
            <a:avLst/>
          </a:prstGeom>
        </p:spPr>
      </p:pic>
      <p:pic>
        <p:nvPicPr>
          <p:cNvPr id="10" name="Picture 9">
            <a:extLst>
              <a:ext uri="{FF2B5EF4-FFF2-40B4-BE49-F238E27FC236}">
                <a16:creationId xmlns:a16="http://schemas.microsoft.com/office/drawing/2014/main" id="{4FEB1EBB-4BB4-4AE2-A644-E259EC4370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
        <p:nvSpPr>
          <p:cNvPr id="2" name="Footer Placeholder 3">
            <a:extLst>
              <a:ext uri="{FF2B5EF4-FFF2-40B4-BE49-F238E27FC236}">
                <a16:creationId xmlns:a16="http://schemas.microsoft.com/office/drawing/2014/main" id="{3F6392DE-B96A-575F-1FE0-CD25462120DC}"/>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AA95B-14A8-4808-92E2-6526838202F6}"/>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5B0308FB-98BF-4F53-A429-94F3383868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89" y="414981"/>
            <a:ext cx="4309324" cy="516378"/>
          </a:xfrm>
          <a:prstGeom prst="rect">
            <a:avLst/>
          </a:prstGeom>
        </p:spPr>
      </p:pic>
      <p:sp>
        <p:nvSpPr>
          <p:cNvPr id="7" name="TextBox 6">
            <a:extLst>
              <a:ext uri="{FF2B5EF4-FFF2-40B4-BE49-F238E27FC236}">
                <a16:creationId xmlns:a16="http://schemas.microsoft.com/office/drawing/2014/main" id="{E9E551A1-1C72-4145-9936-A66506ECA159}"/>
              </a:ext>
            </a:extLst>
          </p:cNvPr>
          <p:cNvSpPr txBox="1"/>
          <p:nvPr/>
        </p:nvSpPr>
        <p:spPr>
          <a:xfrm>
            <a:off x="1516290" y="503656"/>
            <a:ext cx="4530549"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What is a competency?</a:t>
            </a:r>
          </a:p>
        </p:txBody>
      </p:sp>
      <p:pic>
        <p:nvPicPr>
          <p:cNvPr id="8" name="Picture 7" descr="A picture containing text, light, dark&#10;&#10;Description automatically generated">
            <a:extLst>
              <a:ext uri="{FF2B5EF4-FFF2-40B4-BE49-F238E27FC236}">
                <a16:creationId xmlns:a16="http://schemas.microsoft.com/office/drawing/2014/main" id="{DEE53793-7BE6-418B-A91A-5191CBB480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0" name="Graphic 9" descr="Star">
            <a:extLst>
              <a:ext uri="{FF2B5EF4-FFF2-40B4-BE49-F238E27FC236}">
                <a16:creationId xmlns:a16="http://schemas.microsoft.com/office/drawing/2014/main" id="{CDB12A5E-302D-463B-BBAE-200B22E896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grpSp>
        <p:nvGrpSpPr>
          <p:cNvPr id="12" name="Group 11">
            <a:extLst>
              <a:ext uri="{FF2B5EF4-FFF2-40B4-BE49-F238E27FC236}">
                <a16:creationId xmlns:a16="http://schemas.microsoft.com/office/drawing/2014/main" id="{F658F4B0-3BDE-426D-9319-E7390E506929}"/>
              </a:ext>
            </a:extLst>
          </p:cNvPr>
          <p:cNvGrpSpPr/>
          <p:nvPr/>
        </p:nvGrpSpPr>
        <p:grpSpPr>
          <a:xfrm>
            <a:off x="-82054" y="5431978"/>
            <a:ext cx="7387192" cy="1541786"/>
            <a:chOff x="11855194" y="3671884"/>
            <a:chExt cx="7387192" cy="1541786"/>
          </a:xfrm>
        </p:grpSpPr>
        <p:pic>
          <p:nvPicPr>
            <p:cNvPr id="13" name="Picture 12" descr="Background pattern&#10;&#10;Description automatically generated">
              <a:extLst>
                <a:ext uri="{FF2B5EF4-FFF2-40B4-BE49-F238E27FC236}">
                  <a16:creationId xmlns:a16="http://schemas.microsoft.com/office/drawing/2014/main" id="{3F0B51FC-F99F-40EA-B69F-57FA1DF6A515}"/>
                </a:ext>
              </a:extLst>
            </p:cNvPr>
            <p:cNvPicPr>
              <a:picLocks noChangeAspect="1"/>
            </p:cNvPicPr>
            <p:nvPr/>
          </p:nvPicPr>
          <p:blipFill rotWithShape="1">
            <a:blip r:embed="rId9">
              <a:extLst>
                <a:ext uri="{28A0092B-C50C-407E-A947-70E740481C1C}">
                  <a14:useLocalDpi xmlns:a14="http://schemas.microsoft.com/office/drawing/2010/main" val="0"/>
                </a:ext>
              </a:extLst>
            </a:blip>
            <a:srcRect l="-9864" t="-1356" b="-1"/>
            <a:stretch/>
          </p:blipFill>
          <p:spPr>
            <a:xfrm rot="16200000">
              <a:off x="13028451" y="2498627"/>
              <a:ext cx="933806" cy="3280319"/>
            </a:xfrm>
            <a:prstGeom prst="rect">
              <a:avLst/>
            </a:prstGeom>
          </p:spPr>
        </p:pic>
        <p:pic>
          <p:nvPicPr>
            <p:cNvPr id="14" name="Picture 13" descr="A picture containing outdoor object, night sky&#10;&#10;Description automatically generated">
              <a:extLst>
                <a:ext uri="{FF2B5EF4-FFF2-40B4-BE49-F238E27FC236}">
                  <a16:creationId xmlns:a16="http://schemas.microsoft.com/office/drawing/2014/main" id="{8562A3F8-1701-4762-86EC-7D8A479A82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82064" y="3959555"/>
              <a:ext cx="768573" cy="781276"/>
            </a:xfrm>
            <a:prstGeom prst="rect">
              <a:avLst/>
            </a:prstGeom>
          </p:spPr>
        </p:pic>
        <p:grpSp>
          <p:nvGrpSpPr>
            <p:cNvPr id="15" name="Group 14">
              <a:extLst>
                <a:ext uri="{FF2B5EF4-FFF2-40B4-BE49-F238E27FC236}">
                  <a16:creationId xmlns:a16="http://schemas.microsoft.com/office/drawing/2014/main" id="{4E8D33A0-3D6E-4657-A7E8-E19C67469BD6}"/>
                </a:ext>
              </a:extLst>
            </p:cNvPr>
            <p:cNvGrpSpPr/>
            <p:nvPr/>
          </p:nvGrpSpPr>
          <p:grpSpPr>
            <a:xfrm>
              <a:off x="16147421" y="3793031"/>
              <a:ext cx="3094965" cy="1420639"/>
              <a:chOff x="17081292" y="3506555"/>
              <a:chExt cx="3255168" cy="1494175"/>
            </a:xfrm>
          </p:grpSpPr>
          <p:pic>
            <p:nvPicPr>
              <p:cNvPr id="16" name="Picture 15" descr="A picture containing text&#10;&#10;Description automatically generated">
                <a:extLst>
                  <a:ext uri="{FF2B5EF4-FFF2-40B4-BE49-F238E27FC236}">
                    <a16:creationId xmlns:a16="http://schemas.microsoft.com/office/drawing/2014/main" id="{DCDCF105-A19E-4DA2-93ED-2AE6F71703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081292" y="3506555"/>
                <a:ext cx="3255168" cy="1494175"/>
              </a:xfrm>
              <a:prstGeom prst="rect">
                <a:avLst/>
              </a:prstGeom>
              <a:effectLst>
                <a:outerShdw blurRad="50800" dist="50800" dir="5400000" algn="ctr" rotWithShape="0">
                  <a:schemeClr val="tx1">
                    <a:lumMod val="65000"/>
                    <a:lumOff val="35000"/>
                  </a:schemeClr>
                </a:outerShdw>
              </a:effectLst>
            </p:spPr>
          </p:pic>
          <p:sp>
            <p:nvSpPr>
              <p:cNvPr id="17" name="TextBox 16">
                <a:extLst>
                  <a:ext uri="{FF2B5EF4-FFF2-40B4-BE49-F238E27FC236}">
                    <a16:creationId xmlns:a16="http://schemas.microsoft.com/office/drawing/2014/main" id="{C03F2754-0F51-4648-8A89-83B48DE36884}"/>
                  </a:ext>
                </a:extLst>
              </p:cNvPr>
              <p:cNvSpPr txBox="1"/>
              <p:nvPr/>
            </p:nvSpPr>
            <p:spPr>
              <a:xfrm>
                <a:off x="17307052" y="3775848"/>
                <a:ext cx="2803648" cy="776899"/>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1</a:t>
                </a:r>
                <a:r>
                  <a:rPr lang="en-GB" sz="1400" dirty="0">
                    <a:latin typeface="Comic Sans MS"/>
                    <a:cs typeface="Simplified Arabic Fixed"/>
                  </a:rPr>
                  <a:t>: </a:t>
                </a:r>
                <a:br>
                  <a:rPr lang="en-GB" sz="1400" dirty="0">
                    <a:latin typeface="Comic Sans MS"/>
                    <a:cs typeface="Simplified Arabic Fixed"/>
                  </a:rPr>
                </a:br>
                <a:r>
                  <a:rPr lang="en-GB" sz="1400" dirty="0">
                    <a:latin typeface="Comic Sans MS"/>
                    <a:cs typeface="Simplified Arabic Fixed"/>
                  </a:rPr>
                  <a:t>Can you think of an example for each competency?</a:t>
                </a:r>
              </a:p>
            </p:txBody>
          </p:sp>
        </p:grpSp>
      </p:grpSp>
      <p:pic>
        <p:nvPicPr>
          <p:cNvPr id="20" name="Picture 19">
            <a:extLst>
              <a:ext uri="{FF2B5EF4-FFF2-40B4-BE49-F238E27FC236}">
                <a16:creationId xmlns:a16="http://schemas.microsoft.com/office/drawing/2014/main" id="{E9633CA3-77C5-4BBA-ACB6-0FCD9C50D0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22640" y="4279282"/>
            <a:ext cx="1810003" cy="1247949"/>
          </a:xfrm>
          <a:prstGeom prst="rect">
            <a:avLst/>
          </a:prstGeom>
        </p:spPr>
      </p:pic>
      <p:pic>
        <p:nvPicPr>
          <p:cNvPr id="22" name="Picture 21">
            <a:extLst>
              <a:ext uri="{FF2B5EF4-FFF2-40B4-BE49-F238E27FC236}">
                <a16:creationId xmlns:a16="http://schemas.microsoft.com/office/drawing/2014/main" id="{E5EE48EC-800F-45C2-9BC3-D12C450A1F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006" y="2748283"/>
            <a:ext cx="1810003" cy="1305107"/>
          </a:xfrm>
          <a:prstGeom prst="rect">
            <a:avLst/>
          </a:prstGeom>
        </p:spPr>
      </p:pic>
      <p:pic>
        <p:nvPicPr>
          <p:cNvPr id="24" name="Picture 23">
            <a:extLst>
              <a:ext uri="{FF2B5EF4-FFF2-40B4-BE49-F238E27FC236}">
                <a16:creationId xmlns:a16="http://schemas.microsoft.com/office/drawing/2014/main" id="{0E7B66DE-9A32-41DC-8E16-780F6B8890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3860" y="1351605"/>
            <a:ext cx="1810003" cy="1181265"/>
          </a:xfrm>
          <a:prstGeom prst="rect">
            <a:avLst/>
          </a:prstGeom>
        </p:spPr>
      </p:pic>
      <p:pic>
        <p:nvPicPr>
          <p:cNvPr id="26" name="Picture 25">
            <a:extLst>
              <a:ext uri="{FF2B5EF4-FFF2-40B4-BE49-F238E27FC236}">
                <a16:creationId xmlns:a16="http://schemas.microsoft.com/office/drawing/2014/main" id="{1B370790-DD91-48F2-A763-05311192144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6282" y="2668198"/>
            <a:ext cx="1810003" cy="1209844"/>
          </a:xfrm>
          <a:prstGeom prst="rect">
            <a:avLst/>
          </a:prstGeom>
        </p:spPr>
      </p:pic>
      <p:pic>
        <p:nvPicPr>
          <p:cNvPr id="28" name="Picture 27">
            <a:extLst>
              <a:ext uri="{FF2B5EF4-FFF2-40B4-BE49-F238E27FC236}">
                <a16:creationId xmlns:a16="http://schemas.microsoft.com/office/drawing/2014/main" id="{6FC8369D-1595-4D06-883E-B8F8F936D04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59074" y="4166708"/>
            <a:ext cx="1810003" cy="1362265"/>
          </a:xfrm>
          <a:prstGeom prst="rect">
            <a:avLst/>
          </a:prstGeom>
        </p:spPr>
      </p:pic>
      <p:pic>
        <p:nvPicPr>
          <p:cNvPr id="30" name="Picture 29">
            <a:extLst>
              <a:ext uri="{FF2B5EF4-FFF2-40B4-BE49-F238E27FC236}">
                <a16:creationId xmlns:a16="http://schemas.microsoft.com/office/drawing/2014/main" id="{0FA5F253-02DF-4070-BFF0-941CA25FDA6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95508" y="4171961"/>
            <a:ext cx="1810003" cy="1114581"/>
          </a:xfrm>
          <a:prstGeom prst="rect">
            <a:avLst/>
          </a:prstGeom>
        </p:spPr>
      </p:pic>
      <p:pic>
        <p:nvPicPr>
          <p:cNvPr id="1024" name="Picture 1023">
            <a:extLst>
              <a:ext uri="{FF2B5EF4-FFF2-40B4-BE49-F238E27FC236}">
                <a16:creationId xmlns:a16="http://schemas.microsoft.com/office/drawing/2014/main" id="{D5DCEC54-C613-4F76-8A24-9F12FA55134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99730" y="2758099"/>
            <a:ext cx="1810003" cy="1267002"/>
          </a:xfrm>
          <a:prstGeom prst="rect">
            <a:avLst/>
          </a:prstGeom>
        </p:spPr>
      </p:pic>
      <p:pic>
        <p:nvPicPr>
          <p:cNvPr id="1027" name="Picture 1026">
            <a:extLst>
              <a:ext uri="{FF2B5EF4-FFF2-40B4-BE49-F238E27FC236}">
                <a16:creationId xmlns:a16="http://schemas.microsoft.com/office/drawing/2014/main" id="{E7FC40B2-7871-4ACA-9C23-6D3F7D6CD5D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64258" y="4313861"/>
            <a:ext cx="1810003" cy="962159"/>
          </a:xfrm>
          <a:prstGeom prst="rect">
            <a:avLst/>
          </a:prstGeom>
        </p:spPr>
      </p:pic>
      <p:pic>
        <p:nvPicPr>
          <p:cNvPr id="1033" name="Picture 1032">
            <a:extLst>
              <a:ext uri="{FF2B5EF4-FFF2-40B4-BE49-F238E27FC236}">
                <a16:creationId xmlns:a16="http://schemas.microsoft.com/office/drawing/2014/main" id="{C11F7FF5-45C4-4EDC-8C1D-7180D89EC4E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35630" y="1309607"/>
            <a:ext cx="1810003" cy="1209844"/>
          </a:xfrm>
          <a:prstGeom prst="rect">
            <a:avLst/>
          </a:prstGeom>
        </p:spPr>
      </p:pic>
      <p:pic>
        <p:nvPicPr>
          <p:cNvPr id="1038" name="Picture 1037">
            <a:extLst>
              <a:ext uri="{FF2B5EF4-FFF2-40B4-BE49-F238E27FC236}">
                <a16:creationId xmlns:a16="http://schemas.microsoft.com/office/drawing/2014/main" id="{3A13C1DB-E8CA-4175-83A1-0BC6733E3C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786515" y="1195395"/>
            <a:ext cx="1810003" cy="1324160"/>
          </a:xfrm>
          <a:prstGeom prst="rect">
            <a:avLst/>
          </a:prstGeom>
        </p:spPr>
      </p:pic>
      <p:pic>
        <p:nvPicPr>
          <p:cNvPr id="1040" name="Picture 1039">
            <a:extLst>
              <a:ext uri="{FF2B5EF4-FFF2-40B4-BE49-F238E27FC236}">
                <a16:creationId xmlns:a16="http://schemas.microsoft.com/office/drawing/2014/main" id="{7F50E7EF-105A-47EF-86BE-62C11729B64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84745" y="1178271"/>
            <a:ext cx="1810003" cy="1343212"/>
          </a:xfrm>
          <a:prstGeom prst="rect">
            <a:avLst/>
          </a:prstGeom>
        </p:spPr>
      </p:pic>
      <p:pic>
        <p:nvPicPr>
          <p:cNvPr id="1042" name="Picture 1041">
            <a:extLst>
              <a:ext uri="{FF2B5EF4-FFF2-40B4-BE49-F238E27FC236}">
                <a16:creationId xmlns:a16="http://schemas.microsoft.com/office/drawing/2014/main" id="{146F614D-9769-46E6-B230-21748574461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76453" y="2748283"/>
            <a:ext cx="1810003" cy="1305107"/>
          </a:xfrm>
          <a:prstGeom prst="rect">
            <a:avLst/>
          </a:prstGeom>
        </p:spPr>
      </p:pic>
      <p:pic>
        <p:nvPicPr>
          <p:cNvPr id="1044" name="Picture 1043">
            <a:extLst>
              <a:ext uri="{FF2B5EF4-FFF2-40B4-BE49-F238E27FC236}">
                <a16:creationId xmlns:a16="http://schemas.microsoft.com/office/drawing/2014/main" id="{805CD64B-7622-4F23-B583-7421CF2CBCA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1943" y="4307861"/>
            <a:ext cx="1810003" cy="1190791"/>
          </a:xfrm>
          <a:prstGeom prst="rect">
            <a:avLst/>
          </a:prstGeom>
        </p:spPr>
      </p:pic>
      <p:pic>
        <p:nvPicPr>
          <p:cNvPr id="27" name="Picture 26">
            <a:extLst>
              <a:ext uri="{FF2B5EF4-FFF2-40B4-BE49-F238E27FC236}">
                <a16:creationId xmlns:a16="http://schemas.microsoft.com/office/drawing/2014/main" id="{17B07769-F58D-45CD-AC7A-116F97F8AE0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272406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fade">
                                      <p:cBhvr>
                                        <p:cTn id="12" dur="500"/>
                                        <p:tgtEl>
                                          <p:spTgt spid="10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4"/>
                                        </p:tgtEl>
                                        <p:attrNameLst>
                                          <p:attrName>style.visibility</p:attrName>
                                        </p:attrNameLst>
                                      </p:cBhvr>
                                      <p:to>
                                        <p:strVal val="visible"/>
                                      </p:to>
                                    </p:set>
                                    <p:animEffect transition="in" filter="fade">
                                      <p:cBhvr>
                                        <p:cTn id="37" dur="500"/>
                                        <p:tgtEl>
                                          <p:spTgt spid="10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2"/>
                                        </p:tgtEl>
                                        <p:attrNameLst>
                                          <p:attrName>style.visibility</p:attrName>
                                        </p:attrNameLst>
                                      </p:cBhvr>
                                      <p:to>
                                        <p:strVal val="visible"/>
                                      </p:to>
                                    </p:set>
                                    <p:animEffect transition="in" filter="fade">
                                      <p:cBhvr>
                                        <p:cTn id="42" dur="500"/>
                                        <p:tgtEl>
                                          <p:spTgt spid="10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4"/>
                                        </p:tgtEl>
                                        <p:attrNameLst>
                                          <p:attrName>style.visibility</p:attrName>
                                        </p:attrNameLst>
                                      </p:cBhvr>
                                      <p:to>
                                        <p:strVal val="visible"/>
                                      </p:to>
                                    </p:set>
                                    <p:animEffect transition="in" filter="fade">
                                      <p:cBhvr>
                                        <p:cTn id="47" dur="500"/>
                                        <p:tgtEl>
                                          <p:spTgt spid="10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7"/>
                                        </p:tgtEl>
                                        <p:attrNameLst>
                                          <p:attrName>style.visibility</p:attrName>
                                        </p:attrNameLst>
                                      </p:cBhvr>
                                      <p:to>
                                        <p:strVal val="visible"/>
                                      </p:to>
                                    </p:set>
                                    <p:animEffect transition="in" filter="fade">
                                      <p:cBhvr>
                                        <p:cTn id="67" dur="500"/>
                                        <p:tgtEl>
                                          <p:spTgt spid="102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BE85796-0194-4318-99D4-4806AEB332D8}"/>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44294EA2-BCC2-416F-BF5E-F8A838E83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89" y="414981"/>
            <a:ext cx="7038443" cy="516378"/>
          </a:xfrm>
          <a:prstGeom prst="rect">
            <a:avLst/>
          </a:prstGeom>
        </p:spPr>
      </p:pic>
      <p:sp>
        <p:nvSpPr>
          <p:cNvPr id="5" name="TextBox 4">
            <a:extLst>
              <a:ext uri="{FF2B5EF4-FFF2-40B4-BE49-F238E27FC236}">
                <a16:creationId xmlns:a16="http://schemas.microsoft.com/office/drawing/2014/main" id="{01B1B156-7EA4-40F9-B489-3DE2D97C8925}"/>
              </a:ext>
            </a:extLst>
          </p:cNvPr>
          <p:cNvSpPr txBox="1"/>
          <p:nvPr/>
        </p:nvSpPr>
        <p:spPr>
          <a:xfrm>
            <a:off x="1516291" y="503656"/>
            <a:ext cx="7038442"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How can competencies be used in an interview?</a:t>
            </a:r>
          </a:p>
        </p:txBody>
      </p:sp>
      <p:pic>
        <p:nvPicPr>
          <p:cNvPr id="6" name="Picture 5" descr="A picture containing text, light, dark&#10;&#10;Description automatically generated">
            <a:extLst>
              <a:ext uri="{FF2B5EF4-FFF2-40B4-BE49-F238E27FC236}">
                <a16:creationId xmlns:a16="http://schemas.microsoft.com/office/drawing/2014/main" id="{43BC7AE7-DE2C-4203-9638-C7C139A5D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8" name="Graphic 7" descr="Star">
            <a:extLst>
              <a:ext uri="{FF2B5EF4-FFF2-40B4-BE49-F238E27FC236}">
                <a16:creationId xmlns:a16="http://schemas.microsoft.com/office/drawing/2014/main" id="{C2039846-17F1-45F9-8901-E556C22BE0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pic>
        <p:nvPicPr>
          <p:cNvPr id="15" name="Picture 14">
            <a:extLst>
              <a:ext uri="{FF2B5EF4-FFF2-40B4-BE49-F238E27FC236}">
                <a16:creationId xmlns:a16="http://schemas.microsoft.com/office/drawing/2014/main" id="{31F5AB3B-6D65-42F2-979B-89D3BF34A7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3985" y="1070613"/>
            <a:ext cx="7038443" cy="5204039"/>
          </a:xfrm>
          <a:prstGeom prst="rect">
            <a:avLst/>
          </a:prstGeom>
        </p:spPr>
      </p:pic>
      <p:sp>
        <p:nvSpPr>
          <p:cNvPr id="16" name="TextBox 15">
            <a:extLst>
              <a:ext uri="{FF2B5EF4-FFF2-40B4-BE49-F238E27FC236}">
                <a16:creationId xmlns:a16="http://schemas.microsoft.com/office/drawing/2014/main" id="{174A0C0A-621B-4231-8DA9-E307EF44B182}"/>
              </a:ext>
            </a:extLst>
          </p:cNvPr>
          <p:cNvSpPr txBox="1"/>
          <p:nvPr/>
        </p:nvSpPr>
        <p:spPr>
          <a:xfrm rot="21335618">
            <a:off x="2167847" y="1588290"/>
            <a:ext cx="1674688" cy="400110"/>
          </a:xfrm>
          <a:prstGeom prst="rect">
            <a:avLst/>
          </a:prstGeom>
          <a:noFill/>
        </p:spPr>
        <p:txBody>
          <a:bodyPr wrap="square" rtlCol="0">
            <a:spAutoFit/>
          </a:bodyPr>
          <a:lstStyle/>
          <a:p>
            <a:r>
              <a:rPr lang="en-GB" sz="1000" dirty="0">
                <a:latin typeface="Comic Sans MS" panose="030F0702030302020204" pitchFamily="66" charset="0"/>
              </a:rPr>
              <a:t>Do you have the right skills for this job?</a:t>
            </a:r>
          </a:p>
        </p:txBody>
      </p:sp>
      <p:sp>
        <p:nvSpPr>
          <p:cNvPr id="17" name="TextBox 16">
            <a:extLst>
              <a:ext uri="{FF2B5EF4-FFF2-40B4-BE49-F238E27FC236}">
                <a16:creationId xmlns:a16="http://schemas.microsoft.com/office/drawing/2014/main" id="{4822D3B1-D352-4417-B863-F2254A9D2196}"/>
              </a:ext>
            </a:extLst>
          </p:cNvPr>
          <p:cNvSpPr txBox="1"/>
          <p:nvPr/>
        </p:nvSpPr>
        <p:spPr>
          <a:xfrm rot="21317878">
            <a:off x="2336606" y="1904186"/>
            <a:ext cx="2025140" cy="400110"/>
          </a:xfrm>
          <a:prstGeom prst="rect">
            <a:avLst/>
          </a:prstGeom>
          <a:noFill/>
        </p:spPr>
        <p:txBody>
          <a:bodyPr wrap="square" rtlCol="0">
            <a:spAutoFit/>
          </a:bodyPr>
          <a:lstStyle/>
          <a:p>
            <a:r>
              <a:rPr lang="en-GB" sz="1000" dirty="0">
                <a:latin typeface="Comic Sans MS" panose="030F0702030302020204" pitchFamily="66" charset="0"/>
              </a:rPr>
              <a:t>Give me real life examples of how you used these skills…</a:t>
            </a:r>
          </a:p>
        </p:txBody>
      </p:sp>
      <p:sp>
        <p:nvSpPr>
          <p:cNvPr id="18" name="TextBox 17">
            <a:extLst>
              <a:ext uri="{FF2B5EF4-FFF2-40B4-BE49-F238E27FC236}">
                <a16:creationId xmlns:a16="http://schemas.microsoft.com/office/drawing/2014/main" id="{F0E78875-21D8-4CBF-AE09-D805C19F5949}"/>
              </a:ext>
            </a:extLst>
          </p:cNvPr>
          <p:cNvSpPr txBox="1"/>
          <p:nvPr/>
        </p:nvSpPr>
        <p:spPr>
          <a:xfrm>
            <a:off x="5931934" y="1588289"/>
            <a:ext cx="1370573" cy="400110"/>
          </a:xfrm>
          <a:prstGeom prst="rect">
            <a:avLst/>
          </a:prstGeom>
          <a:noFill/>
        </p:spPr>
        <p:txBody>
          <a:bodyPr wrap="square" rtlCol="0">
            <a:spAutoFit/>
          </a:bodyPr>
          <a:lstStyle/>
          <a:p>
            <a:r>
              <a:rPr lang="en-GB" sz="1000" dirty="0">
                <a:latin typeface="Comic Sans MS" panose="030F0702030302020204" pitchFamily="66" charset="0"/>
              </a:rPr>
              <a:t>I know I have the skills for this job!</a:t>
            </a:r>
          </a:p>
        </p:txBody>
      </p:sp>
      <p:sp>
        <p:nvSpPr>
          <p:cNvPr id="19" name="Rectangle 18">
            <a:extLst>
              <a:ext uri="{FF2B5EF4-FFF2-40B4-BE49-F238E27FC236}">
                <a16:creationId xmlns:a16="http://schemas.microsoft.com/office/drawing/2014/main" id="{9099B6F5-3BF4-406E-AD7E-5320279449F9}"/>
              </a:ext>
            </a:extLst>
          </p:cNvPr>
          <p:cNvSpPr/>
          <p:nvPr/>
        </p:nvSpPr>
        <p:spPr>
          <a:xfrm rot="21362490">
            <a:off x="5695869" y="1922003"/>
            <a:ext cx="2289486" cy="400110"/>
          </a:xfrm>
          <a:prstGeom prst="rect">
            <a:avLst/>
          </a:prstGeom>
        </p:spPr>
        <p:txBody>
          <a:bodyPr wrap="square">
            <a:spAutoFit/>
          </a:bodyPr>
          <a:lstStyle/>
          <a:p>
            <a:r>
              <a:rPr lang="en-GB" sz="1000" dirty="0">
                <a:latin typeface="Comic Sans MS" panose="030F0702030302020204" pitchFamily="66" charset="0"/>
              </a:rPr>
              <a:t>I can think of good examples of when I effectively use these skills!</a:t>
            </a:r>
          </a:p>
        </p:txBody>
      </p:sp>
      <p:pic>
        <p:nvPicPr>
          <p:cNvPr id="13" name="Picture 12">
            <a:extLst>
              <a:ext uri="{FF2B5EF4-FFF2-40B4-BE49-F238E27FC236}">
                <a16:creationId xmlns:a16="http://schemas.microsoft.com/office/drawing/2014/main" id="{A3B18F80-EBC0-49E2-AB68-7717D150C4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19975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85691-B0B0-4B6A-B6EB-E4B4D5910FA2}"/>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0C414543-C684-46DC-820A-6C0A8C017A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89" y="414981"/>
            <a:ext cx="7038443" cy="516378"/>
          </a:xfrm>
          <a:prstGeom prst="rect">
            <a:avLst/>
          </a:prstGeom>
        </p:spPr>
      </p:pic>
      <p:sp>
        <p:nvSpPr>
          <p:cNvPr id="7" name="TextBox 6">
            <a:extLst>
              <a:ext uri="{FF2B5EF4-FFF2-40B4-BE49-F238E27FC236}">
                <a16:creationId xmlns:a16="http://schemas.microsoft.com/office/drawing/2014/main" id="{61AB3168-9EE5-4E35-AB8B-36F47AA1226F}"/>
              </a:ext>
            </a:extLst>
          </p:cNvPr>
          <p:cNvSpPr txBox="1"/>
          <p:nvPr/>
        </p:nvSpPr>
        <p:spPr>
          <a:xfrm>
            <a:off x="1516290" y="503656"/>
            <a:ext cx="709597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Prepare – Identify competencies and examples</a:t>
            </a:r>
          </a:p>
        </p:txBody>
      </p:sp>
      <p:pic>
        <p:nvPicPr>
          <p:cNvPr id="8" name="Picture 7" descr="A picture containing text, light, dark&#10;&#10;Description automatically generated">
            <a:extLst>
              <a:ext uri="{FF2B5EF4-FFF2-40B4-BE49-F238E27FC236}">
                <a16:creationId xmlns:a16="http://schemas.microsoft.com/office/drawing/2014/main" id="{0C8E6DB2-0ECF-4D8A-87CC-07047B235B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0" name="Graphic 9" descr="Star">
            <a:extLst>
              <a:ext uri="{FF2B5EF4-FFF2-40B4-BE49-F238E27FC236}">
                <a16:creationId xmlns:a16="http://schemas.microsoft.com/office/drawing/2014/main" id="{DCC55145-7B71-40D3-AA15-36CE5F26FF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pic>
        <p:nvPicPr>
          <p:cNvPr id="13" name="Picture 12">
            <a:extLst>
              <a:ext uri="{FF2B5EF4-FFF2-40B4-BE49-F238E27FC236}">
                <a16:creationId xmlns:a16="http://schemas.microsoft.com/office/drawing/2014/main" id="{4AC057FD-EC05-4071-9218-705F23E31E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849" y="1193978"/>
            <a:ext cx="1940580" cy="2267706"/>
          </a:xfrm>
          <a:prstGeom prst="rect">
            <a:avLst/>
          </a:prstGeom>
        </p:spPr>
      </p:pic>
      <p:pic>
        <p:nvPicPr>
          <p:cNvPr id="14" name="Picture 13">
            <a:extLst>
              <a:ext uri="{FF2B5EF4-FFF2-40B4-BE49-F238E27FC236}">
                <a16:creationId xmlns:a16="http://schemas.microsoft.com/office/drawing/2014/main" id="{521E1A85-51B3-4A0F-9E66-0A8B39A273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365" y="3062095"/>
            <a:ext cx="1737646" cy="1516373"/>
          </a:xfrm>
          <a:prstGeom prst="rect">
            <a:avLst/>
          </a:prstGeom>
        </p:spPr>
      </p:pic>
      <p:graphicFrame>
        <p:nvGraphicFramePr>
          <p:cNvPr id="18" name="Table 17">
            <a:extLst>
              <a:ext uri="{FF2B5EF4-FFF2-40B4-BE49-F238E27FC236}">
                <a16:creationId xmlns:a16="http://schemas.microsoft.com/office/drawing/2014/main" id="{BF7FF1C9-9002-4B47-B5AC-D66AF9878877}"/>
              </a:ext>
            </a:extLst>
          </p:cNvPr>
          <p:cNvGraphicFramePr>
            <a:graphicFrameLocks noGrp="1"/>
          </p:cNvGraphicFramePr>
          <p:nvPr>
            <p:extLst>
              <p:ext uri="{D42A27DB-BD31-4B8C-83A1-F6EECF244321}">
                <p14:modId xmlns:p14="http://schemas.microsoft.com/office/powerpoint/2010/main" val="335127270"/>
              </p:ext>
            </p:extLst>
          </p:nvPr>
        </p:nvGraphicFramePr>
        <p:xfrm>
          <a:off x="3391593" y="1435491"/>
          <a:ext cx="5246266" cy="4769583"/>
        </p:xfrm>
        <a:graphic>
          <a:graphicData uri="http://schemas.openxmlformats.org/drawingml/2006/table">
            <a:tbl>
              <a:tblPr>
                <a:tableStyleId>{5C22544A-7EE6-4342-B048-85BDC9FD1C3A}</a:tableStyleId>
              </a:tblPr>
              <a:tblGrid>
                <a:gridCol w="528659">
                  <a:extLst>
                    <a:ext uri="{9D8B030D-6E8A-4147-A177-3AD203B41FA5}">
                      <a16:colId xmlns:a16="http://schemas.microsoft.com/office/drawing/2014/main" val="2169116953"/>
                    </a:ext>
                  </a:extLst>
                </a:gridCol>
                <a:gridCol w="2268663">
                  <a:extLst>
                    <a:ext uri="{9D8B030D-6E8A-4147-A177-3AD203B41FA5}">
                      <a16:colId xmlns:a16="http://schemas.microsoft.com/office/drawing/2014/main" val="1927599192"/>
                    </a:ext>
                  </a:extLst>
                </a:gridCol>
                <a:gridCol w="496901">
                  <a:extLst>
                    <a:ext uri="{9D8B030D-6E8A-4147-A177-3AD203B41FA5}">
                      <a16:colId xmlns:a16="http://schemas.microsoft.com/office/drawing/2014/main" val="1151883342"/>
                    </a:ext>
                  </a:extLst>
                </a:gridCol>
                <a:gridCol w="1952043">
                  <a:extLst>
                    <a:ext uri="{9D8B030D-6E8A-4147-A177-3AD203B41FA5}">
                      <a16:colId xmlns:a16="http://schemas.microsoft.com/office/drawing/2014/main" val="1276102331"/>
                    </a:ext>
                  </a:extLst>
                </a:gridCol>
              </a:tblGrid>
              <a:tr h="0">
                <a:tc>
                  <a:txBody>
                    <a:bodyPr/>
                    <a:lstStyle/>
                    <a:p>
                      <a:pPr algn="ctr"/>
                      <a:r>
                        <a:rPr lang="en-GB" sz="1600" b="1" dirty="0">
                          <a:solidFill>
                            <a:schemeClr val="bg1"/>
                          </a:solidFill>
                        </a:rPr>
                        <a:t>E4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With support able to plan, organise and participate in all play activities.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600" b="1" dirty="0">
                          <a:solidFill>
                            <a:schemeClr val="bg1"/>
                          </a:solidFill>
                        </a:rPr>
                        <a:t>D2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Familiar with relevant national and local childcare policies.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51838981"/>
                  </a:ext>
                </a:extLst>
              </a:tr>
              <a:tr h="502383">
                <a:tc>
                  <a:txBody>
                    <a:bodyPr/>
                    <a:lstStyle/>
                    <a:p>
                      <a:pPr algn="ctr"/>
                      <a:r>
                        <a:rPr lang="en-GB" sz="1600" b="1" dirty="0">
                          <a:solidFill>
                            <a:schemeClr val="bg1"/>
                          </a:solidFill>
                        </a:rPr>
                        <a:t>E5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With support review all practice.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1300985"/>
                  </a:ext>
                </a:extLst>
              </a:tr>
              <a:tr h="502383">
                <a:tc>
                  <a:txBody>
                    <a:bodyPr/>
                    <a:lstStyle/>
                    <a:p>
                      <a:pPr algn="ctr"/>
                      <a:r>
                        <a:rPr lang="en-GB" sz="1600" b="1" dirty="0">
                          <a:solidFill>
                            <a:schemeClr val="bg1"/>
                          </a:solidFill>
                        </a:rPr>
                        <a:t>E6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communicate with children and parents/carers.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04964791"/>
                  </a:ext>
                </a:extLst>
              </a:tr>
              <a:tr h="502383">
                <a:tc>
                  <a:txBody>
                    <a:bodyPr/>
                    <a:lstStyle/>
                    <a:p>
                      <a:pPr algn="ctr"/>
                      <a:r>
                        <a:rPr lang="en-GB" sz="1600" b="1" dirty="0">
                          <a:solidFill>
                            <a:schemeClr val="bg1"/>
                          </a:solidFill>
                        </a:rPr>
                        <a:t>E7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interact with children firmly but sensitively.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25914346"/>
                  </a:ext>
                </a:extLst>
              </a:tr>
              <a:tr h="502383">
                <a:tc>
                  <a:txBody>
                    <a:bodyPr/>
                    <a:lstStyle/>
                    <a:p>
                      <a:pPr algn="ctr"/>
                      <a:r>
                        <a:rPr lang="en-GB" sz="1600" b="1" dirty="0">
                          <a:solidFill>
                            <a:schemeClr val="bg1"/>
                          </a:solidFill>
                        </a:rPr>
                        <a:t>E8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co-operate with others and work as part of a 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82759918"/>
                  </a:ext>
                </a:extLst>
              </a:tr>
              <a:tr h="502383">
                <a:tc>
                  <a:txBody>
                    <a:bodyPr/>
                    <a:lstStyle/>
                    <a:p>
                      <a:pPr algn="ctr"/>
                      <a:r>
                        <a:rPr lang="en-GB" sz="1600" b="1" dirty="0">
                          <a:solidFill>
                            <a:schemeClr val="bg1"/>
                          </a:solidFill>
                        </a:rPr>
                        <a:t>E9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keep records and respect confidentiality.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37257722"/>
                  </a:ext>
                </a:extLst>
              </a:tr>
              <a:tr h="502383">
                <a:tc>
                  <a:txBody>
                    <a:bodyPr/>
                    <a:lstStyle/>
                    <a:p>
                      <a:pPr algn="ctr"/>
                      <a:r>
                        <a:rPr lang="en-GB" sz="1600" b="1" dirty="0">
                          <a:solidFill>
                            <a:schemeClr val="bg1"/>
                          </a:solidFill>
                        </a:rPr>
                        <a:t>E10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Basic computer literacy.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59884771"/>
                  </a:ext>
                </a:extLst>
              </a:tr>
              <a:tr h="502383">
                <a:tc>
                  <a:txBody>
                    <a:bodyPr/>
                    <a:lstStyle/>
                    <a:p>
                      <a:pPr algn="ctr"/>
                      <a:r>
                        <a:rPr lang="en-GB" sz="1600" b="1" dirty="0">
                          <a:solidFill>
                            <a:schemeClr val="bg1"/>
                          </a:solidFill>
                        </a:rPr>
                        <a:t>E11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speak and read Gaelic.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89850947"/>
                  </a:ext>
                </a:extLst>
              </a:tr>
            </a:tbl>
          </a:graphicData>
        </a:graphic>
      </p:graphicFrame>
      <p:grpSp>
        <p:nvGrpSpPr>
          <p:cNvPr id="36" name="Group 35">
            <a:extLst>
              <a:ext uri="{FF2B5EF4-FFF2-40B4-BE49-F238E27FC236}">
                <a16:creationId xmlns:a16="http://schemas.microsoft.com/office/drawing/2014/main" id="{D2F69154-CCF6-4008-B72B-C0BF372941B6}"/>
              </a:ext>
            </a:extLst>
          </p:cNvPr>
          <p:cNvGrpSpPr/>
          <p:nvPr/>
        </p:nvGrpSpPr>
        <p:grpSpPr>
          <a:xfrm>
            <a:off x="548026" y="4494627"/>
            <a:ext cx="2880150" cy="1852660"/>
            <a:chOff x="309197" y="1005777"/>
            <a:chExt cx="2880150" cy="1852660"/>
          </a:xfrm>
        </p:grpSpPr>
        <p:pic>
          <p:nvPicPr>
            <p:cNvPr id="35" name="Picture 34">
              <a:extLst>
                <a:ext uri="{FF2B5EF4-FFF2-40B4-BE49-F238E27FC236}">
                  <a16:creationId xmlns:a16="http://schemas.microsoft.com/office/drawing/2014/main" id="{5D809E19-C2D8-4E51-A60B-02B3944CD9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697" y="1005777"/>
              <a:ext cx="2493151" cy="1852660"/>
            </a:xfrm>
            <a:prstGeom prst="rect">
              <a:avLst/>
            </a:prstGeom>
            <a:effectLst>
              <a:outerShdw blurRad="50800" dist="38100" dir="2700000" algn="tl" rotWithShape="0">
                <a:prstClr val="black">
                  <a:alpha val="40000"/>
                </a:prstClr>
              </a:outerShdw>
            </a:effectLst>
          </p:spPr>
        </p:pic>
        <p:sp>
          <p:nvSpPr>
            <p:cNvPr id="2" name="Rectangle: Folded Corner 1">
              <a:extLst>
                <a:ext uri="{FF2B5EF4-FFF2-40B4-BE49-F238E27FC236}">
                  <a16:creationId xmlns:a16="http://schemas.microsoft.com/office/drawing/2014/main" id="{BA8D8C8B-76F7-4EAA-831D-9C14FAE3511D}"/>
                </a:ext>
              </a:extLst>
            </p:cNvPr>
            <p:cNvSpPr/>
            <p:nvPr/>
          </p:nvSpPr>
          <p:spPr>
            <a:xfrm>
              <a:off x="309197" y="1739886"/>
              <a:ext cx="2880150" cy="743818"/>
            </a:xfrm>
            <a:prstGeom prst="foldedCorne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b="1" dirty="0">
                  <a:solidFill>
                    <a:schemeClr val="tx1"/>
                  </a:solidFill>
                  <a:latin typeface="Comic Sans MS" panose="030F0702030302020204" pitchFamily="66" charset="0"/>
                </a:rPr>
                <a:t>EXAMPLE 1 </a:t>
              </a:r>
            </a:p>
            <a:p>
              <a:pPr algn="ctr">
                <a:lnSpc>
                  <a:spcPct val="150000"/>
                </a:lnSpc>
              </a:pPr>
              <a:r>
                <a:rPr lang="en-GB" dirty="0">
                  <a:solidFill>
                    <a:schemeClr val="tx1"/>
                  </a:solidFill>
                  <a:latin typeface="Comic Sans MS" panose="030F0702030302020204" pitchFamily="66" charset="0"/>
                </a:rPr>
                <a:t>Skills and Abilities</a:t>
              </a:r>
            </a:p>
          </p:txBody>
        </p:sp>
      </p:grpSp>
      <p:graphicFrame>
        <p:nvGraphicFramePr>
          <p:cNvPr id="40" name="Table 39">
            <a:extLst>
              <a:ext uri="{FF2B5EF4-FFF2-40B4-BE49-F238E27FC236}">
                <a16:creationId xmlns:a16="http://schemas.microsoft.com/office/drawing/2014/main" id="{1F3C3FFF-6A2A-4B13-9B1E-241314602D6F}"/>
              </a:ext>
            </a:extLst>
          </p:cNvPr>
          <p:cNvGraphicFramePr>
            <a:graphicFrameLocks noGrp="1"/>
          </p:cNvGraphicFramePr>
          <p:nvPr>
            <p:extLst>
              <p:ext uri="{D42A27DB-BD31-4B8C-83A1-F6EECF244321}">
                <p14:modId xmlns:p14="http://schemas.microsoft.com/office/powerpoint/2010/main" val="353313147"/>
              </p:ext>
            </p:extLst>
          </p:nvPr>
        </p:nvGraphicFramePr>
        <p:xfrm>
          <a:off x="3391593" y="1435489"/>
          <a:ext cx="5246266" cy="4769583"/>
        </p:xfrm>
        <a:graphic>
          <a:graphicData uri="http://schemas.openxmlformats.org/drawingml/2006/table">
            <a:tbl>
              <a:tblPr>
                <a:tableStyleId>{5C22544A-7EE6-4342-B048-85BDC9FD1C3A}</a:tableStyleId>
              </a:tblPr>
              <a:tblGrid>
                <a:gridCol w="528659">
                  <a:extLst>
                    <a:ext uri="{9D8B030D-6E8A-4147-A177-3AD203B41FA5}">
                      <a16:colId xmlns:a16="http://schemas.microsoft.com/office/drawing/2014/main" val="2169116953"/>
                    </a:ext>
                  </a:extLst>
                </a:gridCol>
                <a:gridCol w="2268663">
                  <a:extLst>
                    <a:ext uri="{9D8B030D-6E8A-4147-A177-3AD203B41FA5}">
                      <a16:colId xmlns:a16="http://schemas.microsoft.com/office/drawing/2014/main" val="1927599192"/>
                    </a:ext>
                  </a:extLst>
                </a:gridCol>
                <a:gridCol w="496901">
                  <a:extLst>
                    <a:ext uri="{9D8B030D-6E8A-4147-A177-3AD203B41FA5}">
                      <a16:colId xmlns:a16="http://schemas.microsoft.com/office/drawing/2014/main" val="1151883342"/>
                    </a:ext>
                  </a:extLst>
                </a:gridCol>
                <a:gridCol w="1952043">
                  <a:extLst>
                    <a:ext uri="{9D8B030D-6E8A-4147-A177-3AD203B41FA5}">
                      <a16:colId xmlns:a16="http://schemas.microsoft.com/office/drawing/2014/main" val="1276102331"/>
                    </a:ext>
                  </a:extLst>
                </a:gridCol>
              </a:tblGrid>
              <a:tr h="0">
                <a:tc>
                  <a:txBody>
                    <a:bodyPr/>
                    <a:lstStyle/>
                    <a:p>
                      <a:pPr algn="ctr"/>
                      <a:r>
                        <a:rPr lang="en-GB" sz="1600" b="1" dirty="0">
                          <a:solidFill>
                            <a:schemeClr val="bg1"/>
                          </a:solidFill>
                        </a:rPr>
                        <a:t>E4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With support able to plan, </a:t>
                      </a:r>
                      <a:r>
                        <a:rPr lang="en-GB" sz="1400" dirty="0">
                          <a:highlight>
                            <a:srgbClr val="FFFF00"/>
                          </a:highlight>
                        </a:rPr>
                        <a:t>organise</a:t>
                      </a:r>
                      <a:r>
                        <a:rPr lang="en-GB" sz="1400" dirty="0"/>
                        <a:t> and participate in all play activities.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GB" sz="1600" b="1" dirty="0">
                          <a:solidFill>
                            <a:schemeClr val="bg1"/>
                          </a:solidFill>
                        </a:rPr>
                        <a:t>D2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Familiar with relevant national and local childcare policies.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51838981"/>
                  </a:ext>
                </a:extLst>
              </a:tr>
              <a:tr h="502383">
                <a:tc>
                  <a:txBody>
                    <a:bodyPr/>
                    <a:lstStyle/>
                    <a:p>
                      <a:pPr algn="ctr"/>
                      <a:r>
                        <a:rPr lang="en-GB" sz="1600" b="1" dirty="0">
                          <a:solidFill>
                            <a:schemeClr val="bg1"/>
                          </a:solidFill>
                        </a:rPr>
                        <a:t>E5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With </a:t>
                      </a:r>
                      <a:r>
                        <a:rPr lang="en-GB" sz="1400" dirty="0">
                          <a:highlight>
                            <a:srgbClr val="FFFF00"/>
                          </a:highlight>
                        </a:rPr>
                        <a:t>support</a:t>
                      </a:r>
                      <a:r>
                        <a:rPr lang="en-GB" sz="1400" dirty="0"/>
                        <a:t> review all practice.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1300985"/>
                  </a:ext>
                </a:extLst>
              </a:tr>
              <a:tr h="502383">
                <a:tc>
                  <a:txBody>
                    <a:bodyPr/>
                    <a:lstStyle/>
                    <a:p>
                      <a:pPr algn="ctr"/>
                      <a:r>
                        <a:rPr lang="en-GB" sz="1600" b="1" dirty="0">
                          <a:solidFill>
                            <a:schemeClr val="bg1"/>
                          </a:solidFill>
                        </a:rPr>
                        <a:t>E6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a:t>
                      </a:r>
                      <a:r>
                        <a:rPr lang="en-GB" sz="1400" dirty="0">
                          <a:highlight>
                            <a:srgbClr val="FFFF00"/>
                          </a:highlight>
                        </a:rPr>
                        <a:t>communicate</a:t>
                      </a:r>
                      <a:r>
                        <a:rPr lang="en-GB" sz="1400" dirty="0"/>
                        <a:t> with children and parents/carers.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04964791"/>
                  </a:ext>
                </a:extLst>
              </a:tr>
              <a:tr h="502383">
                <a:tc>
                  <a:txBody>
                    <a:bodyPr/>
                    <a:lstStyle/>
                    <a:p>
                      <a:pPr algn="ctr"/>
                      <a:r>
                        <a:rPr lang="en-GB" sz="1600" b="1" dirty="0">
                          <a:solidFill>
                            <a:schemeClr val="bg1"/>
                          </a:solidFill>
                        </a:rPr>
                        <a:t>E7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interact with children firmly but sensitively.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25914346"/>
                  </a:ext>
                </a:extLst>
              </a:tr>
              <a:tr h="502383">
                <a:tc>
                  <a:txBody>
                    <a:bodyPr/>
                    <a:lstStyle/>
                    <a:p>
                      <a:pPr algn="ctr"/>
                      <a:r>
                        <a:rPr lang="en-GB" sz="1600" b="1" dirty="0">
                          <a:solidFill>
                            <a:schemeClr val="bg1"/>
                          </a:solidFill>
                        </a:rPr>
                        <a:t>E8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co-operate with others and work as part of a 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82759918"/>
                  </a:ext>
                </a:extLst>
              </a:tr>
              <a:tr h="502383">
                <a:tc>
                  <a:txBody>
                    <a:bodyPr/>
                    <a:lstStyle/>
                    <a:p>
                      <a:pPr algn="ctr"/>
                      <a:r>
                        <a:rPr lang="en-GB" sz="1600" b="1" dirty="0">
                          <a:solidFill>
                            <a:schemeClr val="bg1"/>
                          </a:solidFill>
                        </a:rPr>
                        <a:t>E9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keep records and respect confidentiality.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37257722"/>
                  </a:ext>
                </a:extLst>
              </a:tr>
              <a:tr h="502383">
                <a:tc>
                  <a:txBody>
                    <a:bodyPr/>
                    <a:lstStyle/>
                    <a:p>
                      <a:pPr algn="ctr"/>
                      <a:r>
                        <a:rPr lang="en-GB" sz="1600" b="1" dirty="0">
                          <a:solidFill>
                            <a:schemeClr val="bg1"/>
                          </a:solidFill>
                        </a:rPr>
                        <a:t>E10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Basic computer literacy.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59884771"/>
                  </a:ext>
                </a:extLst>
              </a:tr>
              <a:tr h="502383">
                <a:tc>
                  <a:txBody>
                    <a:bodyPr/>
                    <a:lstStyle/>
                    <a:p>
                      <a:pPr algn="ctr"/>
                      <a:r>
                        <a:rPr lang="en-GB" sz="1600" b="1" dirty="0">
                          <a:solidFill>
                            <a:schemeClr val="bg1"/>
                          </a:solidFill>
                        </a:rPr>
                        <a:t>E11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Ability to speak and read Gaelic.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GB"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89850947"/>
                  </a:ext>
                </a:extLst>
              </a:tr>
            </a:tbl>
          </a:graphicData>
        </a:graphic>
      </p:graphicFrame>
      <p:pic>
        <p:nvPicPr>
          <p:cNvPr id="15" name="Picture 14">
            <a:extLst>
              <a:ext uri="{FF2B5EF4-FFF2-40B4-BE49-F238E27FC236}">
                <a16:creationId xmlns:a16="http://schemas.microsoft.com/office/drawing/2014/main" id="{2566568C-B9F4-4AC2-833B-37F6193254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262967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0C0B2D-DA5F-4D74-905E-65AEF9203135}"/>
              </a:ext>
            </a:extLst>
          </p:cNvPr>
          <p:cNvGrpSpPr/>
          <p:nvPr/>
        </p:nvGrpSpPr>
        <p:grpSpPr>
          <a:xfrm>
            <a:off x="671968" y="962715"/>
            <a:ext cx="5104522" cy="5684435"/>
            <a:chOff x="589268" y="1020034"/>
            <a:chExt cx="5104522" cy="5684435"/>
          </a:xfrm>
        </p:grpSpPr>
        <p:grpSp>
          <p:nvGrpSpPr>
            <p:cNvPr id="15" name="Group 14">
              <a:extLst>
                <a:ext uri="{FF2B5EF4-FFF2-40B4-BE49-F238E27FC236}">
                  <a16:creationId xmlns:a16="http://schemas.microsoft.com/office/drawing/2014/main" id="{6A8064C7-98F6-4E53-8F7C-703A90778553}"/>
                </a:ext>
              </a:extLst>
            </p:cNvPr>
            <p:cNvGrpSpPr/>
            <p:nvPr/>
          </p:nvGrpSpPr>
          <p:grpSpPr>
            <a:xfrm>
              <a:off x="589268" y="1020034"/>
              <a:ext cx="5104522" cy="5684435"/>
              <a:chOff x="589268" y="1020034"/>
              <a:chExt cx="5104522" cy="5684435"/>
            </a:xfrm>
          </p:grpSpPr>
          <p:pic>
            <p:nvPicPr>
              <p:cNvPr id="12" name="Picture 11">
                <a:extLst>
                  <a:ext uri="{FF2B5EF4-FFF2-40B4-BE49-F238E27FC236}">
                    <a16:creationId xmlns:a16="http://schemas.microsoft.com/office/drawing/2014/main" id="{96EFB398-233F-4814-8673-7544A8EFD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68" y="1020034"/>
                <a:ext cx="5104522" cy="5684435"/>
              </a:xfrm>
              <a:prstGeom prst="rect">
                <a:avLst/>
              </a:prstGeom>
            </p:spPr>
          </p:pic>
          <p:sp>
            <p:nvSpPr>
              <p:cNvPr id="13" name="TextBox 12">
                <a:extLst>
                  <a:ext uri="{FF2B5EF4-FFF2-40B4-BE49-F238E27FC236}">
                    <a16:creationId xmlns:a16="http://schemas.microsoft.com/office/drawing/2014/main" id="{6F3E121D-F4B2-472C-AC4B-3718803FF293}"/>
                  </a:ext>
                </a:extLst>
              </p:cNvPr>
              <p:cNvSpPr txBox="1"/>
              <p:nvPr/>
            </p:nvSpPr>
            <p:spPr>
              <a:xfrm>
                <a:off x="698472" y="1492169"/>
                <a:ext cx="4552261" cy="4948214"/>
              </a:xfrm>
              <a:prstGeom prst="rect">
                <a:avLst/>
              </a:prstGeom>
              <a:noFill/>
            </p:spPr>
            <p:txBody>
              <a:bodyPr wrap="square" rtlCol="0">
                <a:spAutoFit/>
              </a:bodyPr>
              <a:lstStyle/>
              <a:p>
                <a:pPr algn="ctr">
                  <a:lnSpc>
                    <a:spcPts val="900"/>
                  </a:lnSpc>
                </a:pPr>
                <a:r>
                  <a:rPr lang="en-GB" sz="750" b="1" dirty="0"/>
                  <a:t>The Council’s Behaviour Framework is a set of core behaviours that defines how employees approach work to enable the delivery of key tasks for the role.</a:t>
                </a:r>
              </a:p>
              <a:p>
                <a:pPr>
                  <a:lnSpc>
                    <a:spcPts val="900"/>
                  </a:lnSpc>
                </a:pPr>
                <a:endParaRPr lang="en-GB" sz="800" dirty="0"/>
              </a:p>
              <a:p>
                <a:pPr>
                  <a:lnSpc>
                    <a:spcPts val="900"/>
                  </a:lnSpc>
                </a:pPr>
                <a:r>
                  <a:rPr lang="en-GB" sz="750" b="1" dirty="0"/>
                  <a:t>Efficient</a:t>
                </a:r>
              </a:p>
              <a:p>
                <a:pPr marL="171450" indent="-171450">
                  <a:lnSpc>
                    <a:spcPts val="900"/>
                  </a:lnSpc>
                  <a:buFont typeface="Arial" panose="020B0604020202020204" pitchFamily="34" charset="0"/>
                  <a:buChar char="•"/>
                </a:pPr>
                <a:r>
                  <a:rPr lang="en-GB" sz="750" dirty="0"/>
                  <a:t>Punctual and conscientious in your approach to work.</a:t>
                </a:r>
              </a:p>
              <a:p>
                <a:pPr marL="171450" indent="-171450">
                  <a:lnSpc>
                    <a:spcPts val="900"/>
                  </a:lnSpc>
                  <a:buFont typeface="Arial" panose="020B0604020202020204" pitchFamily="34" charset="0"/>
                  <a:buChar char="•"/>
                </a:pPr>
                <a:r>
                  <a:rPr lang="en-GB" sz="750" dirty="0"/>
                  <a:t>Use council resources efficiently, avoiding waste and unnecessary expense.</a:t>
                </a:r>
              </a:p>
              <a:p>
                <a:pPr marL="171450" indent="-171450">
                  <a:lnSpc>
                    <a:spcPts val="900"/>
                  </a:lnSpc>
                  <a:buFont typeface="Arial" panose="020B0604020202020204" pitchFamily="34" charset="0"/>
                  <a:buChar char="•"/>
                </a:pPr>
                <a:r>
                  <a:rPr lang="en-GB" sz="750" dirty="0"/>
                  <a:t>Identify inefficiency in processes and communicate this to your manager.</a:t>
                </a:r>
              </a:p>
              <a:p>
                <a:pPr marL="171450" indent="-171450">
                  <a:lnSpc>
                    <a:spcPts val="900"/>
                  </a:lnSpc>
                  <a:buFont typeface="Arial" panose="020B0604020202020204" pitchFamily="34" charset="0"/>
                  <a:buChar char="•"/>
                </a:pPr>
                <a:r>
                  <a:rPr lang="en-GB" sz="750" dirty="0"/>
                  <a:t>Meet deadlines and targets in your day-to-day work.</a:t>
                </a:r>
              </a:p>
              <a:p>
                <a:pPr marL="171450" indent="-171450">
                  <a:lnSpc>
                    <a:spcPts val="900"/>
                  </a:lnSpc>
                  <a:buFont typeface="Arial" panose="020B0604020202020204" pitchFamily="34" charset="0"/>
                  <a:buChar char="•"/>
                </a:pPr>
                <a:r>
                  <a:rPr lang="en-GB" sz="750" dirty="0"/>
                  <a:t>Understand the impact of wasteful behaviours on the environment and you act to minimise this impact.</a:t>
                </a:r>
              </a:p>
              <a:p>
                <a:pPr marL="171450" indent="-171450">
                  <a:lnSpc>
                    <a:spcPts val="900"/>
                  </a:lnSpc>
                  <a:buFont typeface="Arial" panose="020B0604020202020204" pitchFamily="34" charset="0"/>
                  <a:buChar char="•"/>
                </a:pPr>
                <a:r>
                  <a:rPr lang="en-GB" sz="750" dirty="0"/>
                  <a:t>Use of information technology to achieve best outcomes.</a:t>
                </a:r>
              </a:p>
              <a:p>
                <a:pPr marL="171450" indent="-171450">
                  <a:lnSpc>
                    <a:spcPts val="900"/>
                  </a:lnSpc>
                  <a:buFont typeface="Arial" panose="020B0604020202020204" pitchFamily="34" charset="0"/>
                  <a:buChar char="•"/>
                </a:pPr>
                <a:endParaRPr lang="en-GB" sz="750" dirty="0"/>
              </a:p>
              <a:p>
                <a:pPr>
                  <a:lnSpc>
                    <a:spcPts val="900"/>
                  </a:lnSpc>
                </a:pPr>
                <a:r>
                  <a:rPr lang="en-GB" sz="750" b="1" dirty="0"/>
                  <a:t>Flexible</a:t>
                </a:r>
              </a:p>
              <a:p>
                <a:pPr marL="171450" indent="-171450">
                  <a:lnSpc>
                    <a:spcPts val="900"/>
                  </a:lnSpc>
                  <a:buFont typeface="Arial" panose="020B0604020202020204" pitchFamily="34" charset="0"/>
                  <a:buChar char="•"/>
                </a:pPr>
                <a:r>
                  <a:rPr lang="en-GB" sz="750" dirty="0"/>
                  <a:t>Willing to learn new tasks and accept new ways of working.</a:t>
                </a:r>
              </a:p>
              <a:p>
                <a:pPr marL="171450" indent="-171450">
                  <a:lnSpc>
                    <a:spcPts val="900"/>
                  </a:lnSpc>
                  <a:buFont typeface="Arial" panose="020B0604020202020204" pitchFamily="34" charset="0"/>
                  <a:buChar char="•"/>
                </a:pPr>
                <a:r>
                  <a:rPr lang="en-GB" sz="750" dirty="0"/>
                  <a:t>Willing to be flexible in your approach to work to meet changing service delivery needs, deadlines and urgent priorities.</a:t>
                </a:r>
              </a:p>
              <a:p>
                <a:pPr marL="171450" indent="-171450">
                  <a:lnSpc>
                    <a:spcPts val="900"/>
                  </a:lnSpc>
                  <a:buFont typeface="Arial" panose="020B0604020202020204" pitchFamily="34" charset="0"/>
                  <a:buChar char="•"/>
                </a:pPr>
                <a:r>
                  <a:rPr lang="en-GB" sz="750" dirty="0"/>
                  <a:t>Help team members when they have urgent deadlines and prioritise your work accordingly.</a:t>
                </a:r>
              </a:p>
              <a:p>
                <a:pPr marL="171450" indent="-171450">
                  <a:lnSpc>
                    <a:spcPts val="900"/>
                  </a:lnSpc>
                  <a:buFont typeface="Arial" panose="020B0604020202020204" pitchFamily="34" charset="0"/>
                  <a:buChar char="•"/>
                </a:pPr>
                <a:endParaRPr lang="en-GB" sz="750" dirty="0"/>
              </a:p>
              <a:p>
                <a:pPr>
                  <a:lnSpc>
                    <a:spcPts val="900"/>
                  </a:lnSpc>
                </a:pPr>
                <a:r>
                  <a:rPr lang="en-GB" sz="750" b="1" dirty="0"/>
                  <a:t>Performing</a:t>
                </a:r>
              </a:p>
              <a:p>
                <a:pPr marL="171450" indent="-171450">
                  <a:lnSpc>
                    <a:spcPts val="900"/>
                  </a:lnSpc>
                  <a:buFont typeface="Arial" panose="020B0604020202020204" pitchFamily="34" charset="0"/>
                  <a:buChar char="•"/>
                </a:pPr>
                <a:r>
                  <a:rPr lang="en-GB" sz="750" dirty="0"/>
                  <a:t>Is polite, professional and friendly to customers and apply customer care standards and attitudes at all times.</a:t>
                </a:r>
              </a:p>
              <a:p>
                <a:pPr marL="171450" indent="-171450">
                  <a:lnSpc>
                    <a:spcPts val="900"/>
                  </a:lnSpc>
                  <a:buFont typeface="Arial" panose="020B0604020202020204" pitchFamily="34" charset="0"/>
                  <a:buChar char="•"/>
                </a:pPr>
                <a:r>
                  <a:rPr lang="en-GB" sz="750" dirty="0"/>
                  <a:t>Works safely to maintain the safety of yourself and others raising concerns about unsafe working practices.</a:t>
                </a:r>
              </a:p>
              <a:p>
                <a:pPr marL="171450" indent="-171450">
                  <a:lnSpc>
                    <a:spcPts val="900"/>
                  </a:lnSpc>
                  <a:buFont typeface="Arial" panose="020B0604020202020204" pitchFamily="34" charset="0"/>
                  <a:buChar char="•"/>
                </a:pPr>
                <a:r>
                  <a:rPr lang="en-GB" sz="750" dirty="0"/>
                  <a:t>Meets standards of work required in your role in terms of quality and output.</a:t>
                </a:r>
              </a:p>
              <a:p>
                <a:pPr marL="171450" indent="-171450">
                  <a:lnSpc>
                    <a:spcPts val="900"/>
                  </a:lnSpc>
                  <a:buFont typeface="Arial" panose="020B0604020202020204" pitchFamily="34" charset="0"/>
                  <a:buChar char="•"/>
                </a:pPr>
                <a:r>
                  <a:rPr lang="en-GB" sz="750" dirty="0"/>
                  <a:t>Uses initiative to solve problems and raise potential issues.</a:t>
                </a:r>
              </a:p>
              <a:p>
                <a:pPr marL="171450" indent="-171450">
                  <a:lnSpc>
                    <a:spcPts val="900"/>
                  </a:lnSpc>
                  <a:buFont typeface="Arial" panose="020B0604020202020204" pitchFamily="34" charset="0"/>
                  <a:buChar char="•"/>
                </a:pPr>
                <a:r>
                  <a:rPr lang="en-GB" sz="750" dirty="0"/>
                  <a:t>Acknowledges when mistakes are made and learns from them.</a:t>
                </a:r>
              </a:p>
              <a:p>
                <a:pPr marL="171450" indent="-171450">
                  <a:lnSpc>
                    <a:spcPts val="900"/>
                  </a:lnSpc>
                  <a:buFont typeface="Arial" panose="020B0604020202020204" pitchFamily="34" charset="0"/>
                  <a:buChar char="•"/>
                </a:pPr>
                <a:r>
                  <a:rPr lang="en-GB" sz="750" dirty="0"/>
                  <a:t>Seeks feedback on your performance to learn and improve.</a:t>
                </a:r>
              </a:p>
              <a:p>
                <a:pPr marL="171450" indent="-171450">
                  <a:lnSpc>
                    <a:spcPts val="900"/>
                  </a:lnSpc>
                  <a:buFont typeface="Arial" panose="020B0604020202020204" pitchFamily="34" charset="0"/>
                  <a:buChar char="•"/>
                </a:pPr>
                <a:endParaRPr lang="en-GB" sz="750" dirty="0"/>
              </a:p>
              <a:p>
                <a:pPr>
                  <a:lnSpc>
                    <a:spcPts val="900"/>
                  </a:lnSpc>
                </a:pPr>
                <a:r>
                  <a:rPr lang="en-GB" sz="750" b="1" dirty="0"/>
                  <a:t>Working with others</a:t>
                </a:r>
              </a:p>
              <a:p>
                <a:pPr marL="171450" indent="-171450">
                  <a:lnSpc>
                    <a:spcPts val="900"/>
                  </a:lnSpc>
                  <a:buFont typeface="Arial" panose="020B0604020202020204" pitchFamily="34" charset="0"/>
                  <a:buChar char="•"/>
                </a:pPr>
                <a:r>
                  <a:rPr lang="en-GB" sz="750" dirty="0"/>
                  <a:t>Works alongside internal and external colleagues to meet common objectives.</a:t>
                </a:r>
              </a:p>
              <a:p>
                <a:pPr marL="171450" indent="-171450">
                  <a:lnSpc>
                    <a:spcPts val="900"/>
                  </a:lnSpc>
                  <a:buFont typeface="Arial" panose="020B0604020202020204" pitchFamily="34" charset="0"/>
                  <a:buChar char="•"/>
                </a:pPr>
                <a:r>
                  <a:rPr lang="en-GB" sz="750" dirty="0"/>
                  <a:t>Has professional relations with colleagues and is aware of dignity at work standards.</a:t>
                </a:r>
              </a:p>
              <a:p>
                <a:pPr marL="171450" indent="-171450">
                  <a:lnSpc>
                    <a:spcPts val="900"/>
                  </a:lnSpc>
                  <a:buFont typeface="Arial" panose="020B0604020202020204" pitchFamily="34" charset="0"/>
                  <a:buChar char="•"/>
                </a:pPr>
                <a:r>
                  <a:rPr lang="en-GB" sz="750" dirty="0"/>
                  <a:t>Actively and respectfully listens to people in order to understand them and their views.</a:t>
                </a:r>
              </a:p>
              <a:p>
                <a:pPr marL="171450" indent="-171450">
                  <a:lnSpc>
                    <a:spcPts val="900"/>
                  </a:lnSpc>
                  <a:buFont typeface="Arial" panose="020B0604020202020204" pitchFamily="34" charset="0"/>
                  <a:buChar char="•"/>
                </a:pPr>
                <a:r>
                  <a:rPr lang="en-GB" sz="750" dirty="0"/>
                  <a:t>Contributes appropriately in team and other meetings and discussions.</a:t>
                </a:r>
              </a:p>
              <a:p>
                <a:pPr marL="171450" indent="-171450">
                  <a:lnSpc>
                    <a:spcPts val="900"/>
                  </a:lnSpc>
                  <a:buFont typeface="Arial" panose="020B0604020202020204" pitchFamily="34" charset="0"/>
                  <a:buChar char="•"/>
                </a:pPr>
                <a:r>
                  <a:rPr lang="en-GB" sz="750" dirty="0"/>
                  <a:t>Presents words and views clearly in a way that other people find meaningful.</a:t>
                </a:r>
              </a:p>
              <a:p>
                <a:pPr marL="171450" indent="-171450">
                  <a:lnSpc>
                    <a:spcPts val="900"/>
                  </a:lnSpc>
                  <a:buFont typeface="Arial" panose="020B0604020202020204" pitchFamily="34" charset="0"/>
                  <a:buChar char="•"/>
                </a:pPr>
                <a:r>
                  <a:rPr lang="en-GB" sz="750" dirty="0"/>
                  <a:t>Respect diversity and promote equality of opportunity when working with colleagues and members of the public.</a:t>
                </a:r>
              </a:p>
              <a:p>
                <a:pPr marL="171450" indent="-171450">
                  <a:lnSpc>
                    <a:spcPts val="900"/>
                  </a:lnSpc>
                  <a:buFont typeface="Arial" panose="020B0604020202020204" pitchFamily="34" charset="0"/>
                  <a:buChar char="•"/>
                </a:pPr>
                <a:endParaRPr lang="en-GB" sz="750" dirty="0"/>
              </a:p>
              <a:p>
                <a:pPr>
                  <a:lnSpc>
                    <a:spcPts val="900"/>
                  </a:lnSpc>
                </a:pPr>
                <a:r>
                  <a:rPr lang="en-GB" sz="750" b="1" dirty="0"/>
                  <a:t>Leading</a:t>
                </a:r>
              </a:p>
              <a:p>
                <a:pPr marL="171450" indent="-171450">
                  <a:lnSpc>
                    <a:spcPts val="900"/>
                  </a:lnSpc>
                  <a:buFont typeface="Arial" panose="020B0604020202020204" pitchFamily="34" charset="0"/>
                  <a:buChar char="•"/>
                </a:pPr>
                <a:r>
                  <a:rPr lang="en-GB" sz="750" dirty="0"/>
                  <a:t>Role models the standards of behaviours expected of a South Lanarkshire Council employee.</a:t>
                </a:r>
              </a:p>
              <a:p>
                <a:pPr marL="171450" indent="-171450">
                  <a:lnSpc>
                    <a:spcPts val="900"/>
                  </a:lnSpc>
                  <a:buFont typeface="Arial" panose="020B0604020202020204" pitchFamily="34" charset="0"/>
                  <a:buChar char="•"/>
                </a:pPr>
                <a:r>
                  <a:rPr lang="en-GB" sz="750" dirty="0"/>
                  <a:t>Displays and enables leadership through sharing knowledge and skills, seeking guidance and providing support to your colleagues, team and the wider community.</a:t>
                </a:r>
              </a:p>
              <a:p>
                <a:pPr marL="171450" indent="-171450">
                  <a:lnSpc>
                    <a:spcPts val="900"/>
                  </a:lnSpc>
                  <a:buFont typeface="Arial" panose="020B0604020202020204" pitchFamily="34" charset="0"/>
                  <a:buChar char="•"/>
                </a:pPr>
                <a:r>
                  <a:rPr lang="en-GB" sz="750" dirty="0"/>
                  <a:t>Is aware of and adheres to professional codes of practice and the council’s code of conduct to understand how these impact on employment with the council and public perception of council employees.</a:t>
                </a:r>
              </a:p>
              <a:p>
                <a:pPr>
                  <a:lnSpc>
                    <a:spcPts val="900"/>
                  </a:lnSpc>
                </a:pPr>
                <a:endParaRPr lang="en-GB" sz="1100" dirty="0"/>
              </a:p>
            </p:txBody>
          </p:sp>
        </p:grpSp>
        <p:sp>
          <p:nvSpPr>
            <p:cNvPr id="2" name="Rectangle 1">
              <a:extLst>
                <a:ext uri="{FF2B5EF4-FFF2-40B4-BE49-F238E27FC236}">
                  <a16:creationId xmlns:a16="http://schemas.microsoft.com/office/drawing/2014/main" id="{108F3634-89F6-4E88-82B1-E738833E44B9}"/>
                </a:ext>
              </a:extLst>
            </p:cNvPr>
            <p:cNvSpPr/>
            <p:nvPr/>
          </p:nvSpPr>
          <p:spPr>
            <a:xfrm>
              <a:off x="589269" y="1082571"/>
              <a:ext cx="4770668" cy="369332"/>
            </a:xfrm>
            <a:prstGeom prst="rect">
              <a:avLst/>
            </a:prstGeom>
            <a:solidFill>
              <a:srgbClr val="7030A0"/>
            </a:solidFill>
          </p:spPr>
          <p:txBody>
            <a:bodyPr wrap="square">
              <a:spAutoFit/>
            </a:bodyPr>
            <a:lstStyle/>
            <a:p>
              <a:pPr algn="ctr"/>
              <a:r>
                <a:rPr lang="en-GB" b="1" dirty="0">
                  <a:solidFill>
                    <a:schemeClr val="bg1"/>
                  </a:solidFill>
                </a:rPr>
                <a:t>Behaviour Framework</a:t>
              </a:r>
              <a:endParaRPr lang="en-GB" dirty="0">
                <a:solidFill>
                  <a:schemeClr val="bg1"/>
                </a:solidFill>
              </a:endParaRPr>
            </a:p>
          </p:txBody>
        </p:sp>
      </p:grpSp>
      <p:pic>
        <p:nvPicPr>
          <p:cNvPr id="5" name="Picture 4">
            <a:extLst>
              <a:ext uri="{FF2B5EF4-FFF2-40B4-BE49-F238E27FC236}">
                <a16:creationId xmlns:a16="http://schemas.microsoft.com/office/drawing/2014/main" id="{7B58F1C5-28D9-462A-9713-12617F42D92B}"/>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87FE54A6-67FD-46FD-8EE1-22F4ADF30E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289" y="414981"/>
            <a:ext cx="7038443" cy="516378"/>
          </a:xfrm>
          <a:prstGeom prst="rect">
            <a:avLst/>
          </a:prstGeom>
        </p:spPr>
      </p:pic>
      <p:sp>
        <p:nvSpPr>
          <p:cNvPr id="8" name="TextBox 7">
            <a:extLst>
              <a:ext uri="{FF2B5EF4-FFF2-40B4-BE49-F238E27FC236}">
                <a16:creationId xmlns:a16="http://schemas.microsoft.com/office/drawing/2014/main" id="{560CBB3B-AD9F-48CF-BB54-5B68A3EADC2A}"/>
              </a:ext>
            </a:extLst>
          </p:cNvPr>
          <p:cNvSpPr txBox="1"/>
          <p:nvPr/>
        </p:nvSpPr>
        <p:spPr>
          <a:xfrm>
            <a:off x="1516290" y="503656"/>
            <a:ext cx="709597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Prepare – Identify competencies and examples</a:t>
            </a:r>
          </a:p>
        </p:txBody>
      </p:sp>
      <p:pic>
        <p:nvPicPr>
          <p:cNvPr id="9" name="Picture 8" descr="A picture containing text, light, dark&#10;&#10;Description automatically generated">
            <a:extLst>
              <a:ext uri="{FF2B5EF4-FFF2-40B4-BE49-F238E27FC236}">
                <a16:creationId xmlns:a16="http://schemas.microsoft.com/office/drawing/2014/main" id="{D2297529-2EC0-4724-8AD8-5D9AF54199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1" name="Graphic 10" descr="Star">
            <a:extLst>
              <a:ext uri="{FF2B5EF4-FFF2-40B4-BE49-F238E27FC236}">
                <a16:creationId xmlns:a16="http://schemas.microsoft.com/office/drawing/2014/main" id="{C5D0C62B-6362-46CD-9BE6-EB8DA11F74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8472" y="311428"/>
            <a:ext cx="576308" cy="576308"/>
          </a:xfrm>
          <a:prstGeom prst="rect">
            <a:avLst/>
          </a:prstGeom>
        </p:spPr>
      </p:pic>
      <p:graphicFrame>
        <p:nvGraphicFramePr>
          <p:cNvPr id="14" name="Table 13">
            <a:extLst>
              <a:ext uri="{FF2B5EF4-FFF2-40B4-BE49-F238E27FC236}">
                <a16:creationId xmlns:a16="http://schemas.microsoft.com/office/drawing/2014/main" id="{A7E8ACF2-B265-409E-BB0F-C9767B2313BE}"/>
              </a:ext>
            </a:extLst>
          </p:cNvPr>
          <p:cNvGraphicFramePr>
            <a:graphicFrameLocks noGrp="1"/>
          </p:cNvGraphicFramePr>
          <p:nvPr>
            <p:extLst>
              <p:ext uri="{D42A27DB-BD31-4B8C-83A1-F6EECF244321}">
                <p14:modId xmlns:p14="http://schemas.microsoft.com/office/powerpoint/2010/main" val="117884942"/>
              </p:ext>
            </p:extLst>
          </p:nvPr>
        </p:nvGraphicFramePr>
        <p:xfrm>
          <a:off x="5885694" y="3061888"/>
          <a:ext cx="2918477" cy="31217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59783">
                  <a:extLst>
                    <a:ext uri="{9D8B030D-6E8A-4147-A177-3AD203B41FA5}">
                      <a16:colId xmlns:a16="http://schemas.microsoft.com/office/drawing/2014/main" val="753880181"/>
                    </a:ext>
                  </a:extLst>
                </a:gridCol>
                <a:gridCol w="1058694">
                  <a:extLst>
                    <a:ext uri="{9D8B030D-6E8A-4147-A177-3AD203B41FA5}">
                      <a16:colId xmlns:a16="http://schemas.microsoft.com/office/drawing/2014/main" val="3482574538"/>
                    </a:ext>
                  </a:extLst>
                </a:gridCol>
              </a:tblGrid>
              <a:tr h="534980">
                <a:tc gridSpan="2">
                  <a:txBody>
                    <a:bodyPr/>
                    <a:lstStyle/>
                    <a:p>
                      <a:pPr algn="ctr"/>
                      <a:r>
                        <a:rPr lang="en-GB" dirty="0"/>
                        <a:t>Competencies</a:t>
                      </a:r>
                    </a:p>
                  </a:txBody>
                  <a:tcPr anchor="ctr"/>
                </a:tc>
                <a:tc hMerge="1">
                  <a:txBody>
                    <a:bodyPr/>
                    <a:lstStyle/>
                    <a:p>
                      <a:endParaRPr lang="en-GB" dirty="0"/>
                    </a:p>
                  </a:txBody>
                  <a:tcPr/>
                </a:tc>
                <a:extLst>
                  <a:ext uri="{0D108BD9-81ED-4DB2-BD59-A6C34878D82A}">
                    <a16:rowId xmlns:a16="http://schemas.microsoft.com/office/drawing/2014/main" val="170179081"/>
                  </a:ext>
                </a:extLst>
              </a:tr>
              <a:tr h="534980">
                <a:tc>
                  <a:txBody>
                    <a:bodyPr/>
                    <a:lstStyle/>
                    <a:p>
                      <a:r>
                        <a:rPr lang="en-GB" sz="1400" b="1" baseline="0" dirty="0"/>
                        <a:t>Self Development </a:t>
                      </a:r>
                      <a:endParaRPr lang="en-GB" sz="1400" b="1" dirty="0"/>
                    </a:p>
                  </a:txBody>
                  <a:tcPr anchor="ctr"/>
                </a:tc>
                <a:tc>
                  <a:txBody>
                    <a:bodyPr/>
                    <a:lstStyle/>
                    <a:p>
                      <a:r>
                        <a:rPr lang="en-GB" sz="1400" baseline="0" dirty="0"/>
                        <a:t>Level 2</a:t>
                      </a:r>
                    </a:p>
                  </a:txBody>
                  <a:tcPr anchor="ctr"/>
                </a:tc>
                <a:extLst>
                  <a:ext uri="{0D108BD9-81ED-4DB2-BD59-A6C34878D82A}">
                    <a16:rowId xmlns:a16="http://schemas.microsoft.com/office/drawing/2014/main" val="344342963"/>
                  </a:ext>
                </a:extLst>
              </a:tr>
              <a:tr h="534980">
                <a:tc>
                  <a:txBody>
                    <a:bodyPr/>
                    <a:lstStyle/>
                    <a:p>
                      <a:r>
                        <a:rPr lang="en-GB" sz="1400" b="1" baseline="0" dirty="0"/>
                        <a:t>Forward Thinking </a:t>
                      </a:r>
                      <a:endParaRPr lang="en-GB" sz="1400" b="1" dirty="0"/>
                    </a:p>
                  </a:txBody>
                  <a:tcPr anchor="ctr"/>
                </a:tc>
                <a:tc>
                  <a:txBody>
                    <a:bodyPr/>
                    <a:lstStyle/>
                    <a:p>
                      <a:r>
                        <a:rPr lang="en-GB" sz="1400" baseline="0" dirty="0"/>
                        <a:t>Level 1</a:t>
                      </a:r>
                    </a:p>
                  </a:txBody>
                  <a:tcPr anchor="ctr"/>
                </a:tc>
                <a:extLst>
                  <a:ext uri="{0D108BD9-81ED-4DB2-BD59-A6C34878D82A}">
                    <a16:rowId xmlns:a16="http://schemas.microsoft.com/office/drawing/2014/main" val="3881255423"/>
                  </a:ext>
                </a:extLst>
              </a:tr>
              <a:tr h="534980">
                <a:tc>
                  <a:txBody>
                    <a:bodyPr/>
                    <a:lstStyle/>
                    <a:p>
                      <a:r>
                        <a:rPr lang="en-GB" sz="1400" b="1" baseline="0" dirty="0"/>
                        <a:t>Communicating</a:t>
                      </a:r>
                      <a:endParaRPr lang="en-GB" sz="1400" b="1" dirty="0"/>
                    </a:p>
                  </a:txBody>
                  <a:tcPr anchor="ctr"/>
                </a:tc>
                <a:tc>
                  <a:txBody>
                    <a:bodyPr/>
                    <a:lstStyle/>
                    <a:p>
                      <a:r>
                        <a:rPr lang="en-GB" sz="1400" baseline="0" dirty="0"/>
                        <a:t>Level 1</a:t>
                      </a:r>
                    </a:p>
                  </a:txBody>
                  <a:tcPr anchor="ctr"/>
                </a:tc>
                <a:extLst>
                  <a:ext uri="{0D108BD9-81ED-4DB2-BD59-A6C34878D82A}">
                    <a16:rowId xmlns:a16="http://schemas.microsoft.com/office/drawing/2014/main" val="3136200630"/>
                  </a:ext>
                </a:extLst>
              </a:tr>
              <a:tr h="446824">
                <a:tc>
                  <a:txBody>
                    <a:bodyPr/>
                    <a:lstStyle/>
                    <a:p>
                      <a:r>
                        <a:rPr lang="en-GB" sz="1400" b="1" baseline="0" dirty="0"/>
                        <a:t>Customer Orientation </a:t>
                      </a:r>
                      <a:endParaRPr lang="en-GB" sz="1400" b="1" dirty="0"/>
                    </a:p>
                  </a:txBody>
                  <a:tcPr anchor="ctr"/>
                </a:tc>
                <a:tc>
                  <a:txBody>
                    <a:bodyPr/>
                    <a:lstStyle/>
                    <a:p>
                      <a:r>
                        <a:rPr lang="en-GB" sz="1400" baseline="0" dirty="0"/>
                        <a:t>Level 1</a:t>
                      </a:r>
                    </a:p>
                  </a:txBody>
                  <a:tcPr anchor="ctr"/>
                </a:tc>
                <a:extLst>
                  <a:ext uri="{0D108BD9-81ED-4DB2-BD59-A6C34878D82A}">
                    <a16:rowId xmlns:a16="http://schemas.microsoft.com/office/drawing/2014/main" val="1589312827"/>
                  </a:ext>
                </a:extLst>
              </a:tr>
              <a:tr h="534980">
                <a:tc>
                  <a:txBody>
                    <a:bodyPr/>
                    <a:lstStyle/>
                    <a:p>
                      <a:r>
                        <a:rPr lang="en-GB" sz="1400" b="1" dirty="0"/>
                        <a:t>Motivation</a:t>
                      </a:r>
                    </a:p>
                  </a:txBody>
                  <a:tcPr anchor="ctr"/>
                </a:tc>
                <a:tc>
                  <a:txBody>
                    <a:bodyPr/>
                    <a:lstStyle/>
                    <a:p>
                      <a:r>
                        <a:rPr lang="en-GB" sz="1400" baseline="0" dirty="0"/>
                        <a:t>Level 1</a:t>
                      </a:r>
                    </a:p>
                  </a:txBody>
                  <a:tcPr anchor="ctr"/>
                </a:tc>
                <a:extLst>
                  <a:ext uri="{0D108BD9-81ED-4DB2-BD59-A6C34878D82A}">
                    <a16:rowId xmlns:a16="http://schemas.microsoft.com/office/drawing/2014/main" val="2565659384"/>
                  </a:ext>
                </a:extLst>
              </a:tr>
            </a:tbl>
          </a:graphicData>
        </a:graphic>
      </p:graphicFrame>
      <p:pic>
        <p:nvPicPr>
          <p:cNvPr id="10" name="Picture 9">
            <a:extLst>
              <a:ext uri="{FF2B5EF4-FFF2-40B4-BE49-F238E27FC236}">
                <a16:creationId xmlns:a16="http://schemas.microsoft.com/office/drawing/2014/main" id="{1FE6E2DF-F3BC-4609-A6D9-86F1124682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99653" y="950044"/>
            <a:ext cx="2658848" cy="2003769"/>
          </a:xfrm>
          <a:prstGeom prst="rect">
            <a:avLst/>
          </a:prstGeom>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13DA82C3-38E2-439B-891C-4B13EC79C07B}"/>
              </a:ext>
            </a:extLst>
          </p:cNvPr>
          <p:cNvSpPr/>
          <p:nvPr/>
        </p:nvSpPr>
        <p:spPr>
          <a:xfrm>
            <a:off x="6501111" y="1593652"/>
            <a:ext cx="2027899" cy="461858"/>
          </a:xfrm>
          <a:prstGeom prst="rect">
            <a:avLst/>
          </a:prstGeom>
        </p:spPr>
        <p:txBody>
          <a:bodyPr wrap="square">
            <a:spAutoFit/>
          </a:bodyPr>
          <a:lstStyle/>
          <a:p>
            <a:pPr algn="ctr">
              <a:lnSpc>
                <a:spcPct val="150000"/>
              </a:lnSpc>
            </a:pPr>
            <a:r>
              <a:rPr lang="en-GB" b="1" dirty="0">
                <a:latin typeface="Comic Sans MS" panose="030F0702030302020204" pitchFamily="66" charset="0"/>
              </a:rPr>
              <a:t>EXAMPLE 2</a:t>
            </a:r>
          </a:p>
        </p:txBody>
      </p:sp>
      <p:grpSp>
        <p:nvGrpSpPr>
          <p:cNvPr id="30" name="Group 29">
            <a:extLst>
              <a:ext uri="{FF2B5EF4-FFF2-40B4-BE49-F238E27FC236}">
                <a16:creationId xmlns:a16="http://schemas.microsoft.com/office/drawing/2014/main" id="{5AAED4B1-6F61-4EF3-9C41-538EBBFECD57}"/>
              </a:ext>
            </a:extLst>
          </p:cNvPr>
          <p:cNvGrpSpPr/>
          <p:nvPr/>
        </p:nvGrpSpPr>
        <p:grpSpPr>
          <a:xfrm>
            <a:off x="5959031" y="2163585"/>
            <a:ext cx="2297864" cy="658274"/>
            <a:chOff x="5959031" y="2163585"/>
            <a:chExt cx="2297864" cy="658274"/>
          </a:xfrm>
        </p:grpSpPr>
        <p:sp>
          <p:nvSpPr>
            <p:cNvPr id="22" name="Rectangle 21">
              <a:extLst>
                <a:ext uri="{FF2B5EF4-FFF2-40B4-BE49-F238E27FC236}">
                  <a16:creationId xmlns:a16="http://schemas.microsoft.com/office/drawing/2014/main" id="{15D2DDF0-C038-4B75-9286-B59A12DE2D94}"/>
                </a:ext>
              </a:extLst>
            </p:cNvPr>
            <p:cNvSpPr/>
            <p:nvPr/>
          </p:nvSpPr>
          <p:spPr>
            <a:xfrm>
              <a:off x="5959031" y="2163585"/>
              <a:ext cx="2027899" cy="461858"/>
            </a:xfrm>
            <a:prstGeom prst="rect">
              <a:avLst/>
            </a:prstGeom>
          </p:spPr>
          <p:txBody>
            <a:bodyPr wrap="square">
              <a:spAutoFit/>
            </a:bodyPr>
            <a:lstStyle/>
            <a:p>
              <a:pPr algn="ctr">
                <a:lnSpc>
                  <a:spcPct val="150000"/>
                </a:lnSpc>
              </a:pPr>
              <a:r>
                <a:rPr lang="en-GB" b="1" dirty="0">
                  <a:latin typeface="Comic Sans MS" panose="030F0702030302020204" pitchFamily="66" charset="0"/>
                </a:rPr>
                <a:t>EXAMPLE 3 </a:t>
              </a:r>
            </a:p>
          </p:txBody>
        </p:sp>
        <p:sp>
          <p:nvSpPr>
            <p:cNvPr id="28" name="Arrow: Bent-Up 27">
              <a:extLst>
                <a:ext uri="{FF2B5EF4-FFF2-40B4-BE49-F238E27FC236}">
                  <a16:creationId xmlns:a16="http://schemas.microsoft.com/office/drawing/2014/main" id="{7CE2997B-8C09-4A56-8009-E0901D81E4FC}"/>
                </a:ext>
              </a:extLst>
            </p:cNvPr>
            <p:cNvSpPr/>
            <p:nvPr/>
          </p:nvSpPr>
          <p:spPr>
            <a:xfrm rot="10800000" flipH="1">
              <a:off x="7770676" y="2360002"/>
              <a:ext cx="486219" cy="461857"/>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Arrow: Right 28">
            <a:extLst>
              <a:ext uri="{FF2B5EF4-FFF2-40B4-BE49-F238E27FC236}">
                <a16:creationId xmlns:a16="http://schemas.microsoft.com/office/drawing/2014/main" id="{3FB2A4AE-D96E-436E-830F-DEE46A15A6A0}"/>
              </a:ext>
            </a:extLst>
          </p:cNvPr>
          <p:cNvSpPr/>
          <p:nvPr/>
        </p:nvSpPr>
        <p:spPr>
          <a:xfrm rot="10800000">
            <a:off x="6058009" y="1729416"/>
            <a:ext cx="673403" cy="2309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D4AFAFC0-41F7-42F3-BF2D-0618D18708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39975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B57F8-FCAE-475B-83B9-22E273A13AEB}"/>
              </a:ext>
            </a:extLst>
          </p:cNvPr>
          <p:cNvPicPr>
            <a:picLocks noChangeAspect="1"/>
          </p:cNvPicPr>
          <p:nvPr/>
        </p:nvPicPr>
        <p:blipFill rotWithShape="1">
          <a:blip r:embed="rId4">
            <a:extLst>
              <a:ext uri="{28A0092B-C50C-407E-A947-70E740481C1C}">
                <a14:useLocalDpi xmlns:a14="http://schemas.microsoft.com/office/drawing/2010/main" val="0"/>
              </a:ext>
            </a:extLst>
          </a:blip>
          <a:srcRect t="43340" b="1"/>
          <a:stretch/>
        </p:blipFill>
        <p:spPr>
          <a:xfrm>
            <a:off x="3257453" y="1164310"/>
            <a:ext cx="5740885" cy="4446867"/>
          </a:xfrm>
          <a:prstGeom prst="rect">
            <a:avLst/>
          </a:prstGeom>
        </p:spPr>
      </p:pic>
      <p:graphicFrame>
        <p:nvGraphicFramePr>
          <p:cNvPr id="20" name="Table 19">
            <a:extLst>
              <a:ext uri="{FF2B5EF4-FFF2-40B4-BE49-F238E27FC236}">
                <a16:creationId xmlns:a16="http://schemas.microsoft.com/office/drawing/2014/main" id="{60A9668A-97A0-4006-B20A-D274AA95A8A5}"/>
              </a:ext>
            </a:extLst>
          </p:cNvPr>
          <p:cNvGraphicFramePr>
            <a:graphicFrameLocks noGrp="1"/>
          </p:cNvGraphicFramePr>
          <p:nvPr>
            <p:extLst>
              <p:ext uri="{D42A27DB-BD31-4B8C-83A1-F6EECF244321}">
                <p14:modId xmlns:p14="http://schemas.microsoft.com/office/powerpoint/2010/main" val="3037580139"/>
              </p:ext>
            </p:extLst>
          </p:nvPr>
        </p:nvGraphicFramePr>
        <p:xfrm>
          <a:off x="3484514" y="1530133"/>
          <a:ext cx="4895260" cy="3016210"/>
        </p:xfrm>
        <a:graphic>
          <a:graphicData uri="http://schemas.openxmlformats.org/drawingml/2006/table">
            <a:tbl>
              <a:tblPr bandRow="1">
                <a:tableStyleId>{5C22544A-7EE6-4342-B048-85BDC9FD1C3A}</a:tableStyleId>
              </a:tblPr>
              <a:tblGrid>
                <a:gridCol w="1142127">
                  <a:extLst>
                    <a:ext uri="{9D8B030D-6E8A-4147-A177-3AD203B41FA5}">
                      <a16:colId xmlns:a16="http://schemas.microsoft.com/office/drawing/2014/main" val="71676358"/>
                    </a:ext>
                  </a:extLst>
                </a:gridCol>
                <a:gridCol w="1542197">
                  <a:extLst>
                    <a:ext uri="{9D8B030D-6E8A-4147-A177-3AD203B41FA5}">
                      <a16:colId xmlns:a16="http://schemas.microsoft.com/office/drawing/2014/main" val="496625834"/>
                    </a:ext>
                  </a:extLst>
                </a:gridCol>
                <a:gridCol w="987121">
                  <a:extLst>
                    <a:ext uri="{9D8B030D-6E8A-4147-A177-3AD203B41FA5}">
                      <a16:colId xmlns:a16="http://schemas.microsoft.com/office/drawing/2014/main" val="4057391476"/>
                    </a:ext>
                  </a:extLst>
                </a:gridCol>
                <a:gridCol w="1223815">
                  <a:extLst>
                    <a:ext uri="{9D8B030D-6E8A-4147-A177-3AD203B41FA5}">
                      <a16:colId xmlns:a16="http://schemas.microsoft.com/office/drawing/2014/main" val="3527323218"/>
                    </a:ext>
                  </a:extLst>
                </a:gridCol>
              </a:tblGrid>
              <a:tr h="3016210">
                <a:tc>
                  <a:txBody>
                    <a:bodyPr/>
                    <a:lstStyle/>
                    <a:p>
                      <a:br>
                        <a:rPr lang="en-GB" b="1" dirty="0"/>
                      </a:br>
                      <a:r>
                        <a:rPr lang="en-GB" sz="1800" b="1" dirty="0"/>
                        <a:t>Skills and Abilities</a:t>
                      </a:r>
                    </a:p>
                  </a:txBody>
                  <a:tcPr/>
                </a:tc>
                <a:tc>
                  <a:txBody>
                    <a:bodyPr/>
                    <a:lstStyle/>
                    <a:p>
                      <a:pPr marL="285750" indent="-285750">
                        <a:lnSpc>
                          <a:spcPts val="1400"/>
                        </a:lnSpc>
                        <a:spcBef>
                          <a:spcPts val="1000"/>
                        </a:spcBef>
                        <a:buFont typeface="Arial" panose="020B0604020202020204" pitchFamily="34" charset="0"/>
                        <a:buChar char="•"/>
                      </a:pPr>
                      <a:endParaRPr lang="en-GB" sz="1200" dirty="0"/>
                    </a:p>
                    <a:p>
                      <a:pPr marL="285750" indent="-285750">
                        <a:lnSpc>
                          <a:spcPts val="1400"/>
                        </a:lnSpc>
                        <a:spcBef>
                          <a:spcPts val="1000"/>
                        </a:spcBef>
                        <a:buFont typeface="Arial" panose="020B0604020202020204" pitchFamily="34" charset="0"/>
                        <a:buChar char="•"/>
                      </a:pPr>
                      <a:r>
                        <a:rPr lang="en-GB" sz="1200" dirty="0"/>
                        <a:t>Work on own initiative as well as part of team</a:t>
                      </a:r>
                    </a:p>
                    <a:p>
                      <a:pPr marL="285750" indent="-285750">
                        <a:lnSpc>
                          <a:spcPts val="1400"/>
                        </a:lnSpc>
                        <a:spcBef>
                          <a:spcPts val="1000"/>
                        </a:spcBef>
                        <a:buFont typeface="Arial" panose="020B0604020202020204" pitchFamily="34" charset="0"/>
                        <a:buChar char="•"/>
                      </a:pPr>
                      <a:r>
                        <a:rPr lang="en-GB" sz="1200" dirty="0"/>
                        <a:t>Written and verbal communication skills</a:t>
                      </a:r>
                    </a:p>
                    <a:p>
                      <a:pPr marL="285750" indent="-285750">
                        <a:lnSpc>
                          <a:spcPts val="1400"/>
                        </a:lnSpc>
                        <a:spcBef>
                          <a:spcPts val="1000"/>
                        </a:spcBef>
                        <a:buFont typeface="Arial" panose="020B0604020202020204" pitchFamily="34" charset="0"/>
                        <a:buChar char="•"/>
                      </a:pPr>
                      <a:r>
                        <a:rPr lang="en-GB" sz="1200" dirty="0"/>
                        <a:t>Attention to detail</a:t>
                      </a:r>
                    </a:p>
                  </a:txBody>
                  <a:tcPr/>
                </a:tc>
                <a:tc>
                  <a:txBody>
                    <a:bodyPr/>
                    <a:lstStyle/>
                    <a:p>
                      <a:pPr>
                        <a:lnSpc>
                          <a:spcPts val="1400"/>
                        </a:lnSpc>
                        <a:spcBef>
                          <a:spcPts val="1000"/>
                        </a:spcBef>
                      </a:pPr>
                      <a:endParaRPr lang="en-GB" sz="1200" dirty="0"/>
                    </a:p>
                  </a:txBody>
                  <a:tcPr anchor="ctr"/>
                </a:tc>
                <a:tc>
                  <a:txBody>
                    <a:bodyPr/>
                    <a:lstStyle/>
                    <a:p>
                      <a:pPr marL="171450" indent="-171450">
                        <a:lnSpc>
                          <a:spcPts val="1400"/>
                        </a:lnSpc>
                        <a:spcBef>
                          <a:spcPts val="1000"/>
                        </a:spcBef>
                        <a:buFont typeface="Arial" panose="020B0604020202020204" pitchFamily="34" charset="0"/>
                        <a:buChar char="•"/>
                      </a:pPr>
                      <a:endParaRPr lang="en-GB" sz="1200" dirty="0"/>
                    </a:p>
                    <a:p>
                      <a:pPr marL="171450" indent="-171450">
                        <a:lnSpc>
                          <a:spcPts val="1400"/>
                        </a:lnSpc>
                        <a:spcBef>
                          <a:spcPts val="1000"/>
                        </a:spcBef>
                        <a:buFont typeface="Arial" panose="020B0604020202020204" pitchFamily="34" charset="0"/>
                        <a:buChar char="•"/>
                      </a:pPr>
                      <a:r>
                        <a:rPr lang="en-GB" sz="1200" dirty="0"/>
                        <a:t>Application Form</a:t>
                      </a:r>
                    </a:p>
                    <a:p>
                      <a:pPr marL="171450" indent="-171450">
                        <a:lnSpc>
                          <a:spcPts val="1400"/>
                        </a:lnSpc>
                        <a:spcBef>
                          <a:spcPts val="1000"/>
                        </a:spcBef>
                        <a:buFont typeface="Arial" panose="020B0604020202020204" pitchFamily="34" charset="0"/>
                        <a:buChar char="•"/>
                      </a:pPr>
                      <a:r>
                        <a:rPr lang="en-GB" sz="1200" dirty="0"/>
                        <a:t>References</a:t>
                      </a:r>
                    </a:p>
                    <a:p>
                      <a:pPr marL="171450" indent="-171450">
                        <a:lnSpc>
                          <a:spcPts val="1400"/>
                        </a:lnSpc>
                        <a:spcBef>
                          <a:spcPts val="1000"/>
                        </a:spcBef>
                        <a:buFont typeface="Arial" panose="020B0604020202020204" pitchFamily="34" charset="0"/>
                        <a:buChar char="•"/>
                      </a:pPr>
                      <a:r>
                        <a:rPr lang="en-GB" sz="1200" dirty="0"/>
                        <a:t>Interview</a:t>
                      </a:r>
                    </a:p>
                  </a:txBody>
                  <a:tcPr/>
                </a:tc>
                <a:extLst>
                  <a:ext uri="{0D108BD9-81ED-4DB2-BD59-A6C34878D82A}">
                    <a16:rowId xmlns:a16="http://schemas.microsoft.com/office/drawing/2014/main" val="1335462316"/>
                  </a:ext>
                </a:extLst>
              </a:tr>
            </a:tbl>
          </a:graphicData>
        </a:graphic>
      </p:graphicFrame>
      <p:pic>
        <p:nvPicPr>
          <p:cNvPr id="23" name="Picture 22">
            <a:extLst>
              <a:ext uri="{FF2B5EF4-FFF2-40B4-BE49-F238E27FC236}">
                <a16:creationId xmlns:a16="http://schemas.microsoft.com/office/drawing/2014/main" id="{4976952A-621A-43A3-A776-A32488A4DD37}"/>
              </a:ext>
            </a:extLst>
          </p:cNvPr>
          <p:cNvPicPr>
            <a:picLocks noChangeAspect="1"/>
          </p:cNvPicPr>
          <p:nvPr/>
        </p:nvPicPr>
        <p:blipFill rotWithShape="1">
          <a:blip r:embed="rId4">
            <a:extLst>
              <a:ext uri="{28A0092B-C50C-407E-A947-70E740481C1C}">
                <a14:useLocalDpi xmlns:a14="http://schemas.microsoft.com/office/drawing/2010/main" val="0"/>
              </a:ext>
            </a:extLst>
          </a:blip>
          <a:srcRect t="43340" b="1"/>
          <a:stretch/>
        </p:blipFill>
        <p:spPr>
          <a:xfrm>
            <a:off x="1774176" y="1196267"/>
            <a:ext cx="5740885" cy="4446867"/>
          </a:xfrm>
          <a:prstGeom prst="rect">
            <a:avLst/>
          </a:prstGeom>
        </p:spPr>
      </p:pic>
      <p:pic>
        <p:nvPicPr>
          <p:cNvPr id="5" name="Picture 4">
            <a:extLst>
              <a:ext uri="{FF2B5EF4-FFF2-40B4-BE49-F238E27FC236}">
                <a16:creationId xmlns:a16="http://schemas.microsoft.com/office/drawing/2014/main" id="{8CB4F5B1-BEE4-4E74-9EC3-A08A7F6AE47E}"/>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2D426C00-7B61-4B25-BB8C-6CACE776C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289" y="414981"/>
            <a:ext cx="7038443" cy="516378"/>
          </a:xfrm>
          <a:prstGeom prst="rect">
            <a:avLst/>
          </a:prstGeom>
        </p:spPr>
      </p:pic>
      <p:sp>
        <p:nvSpPr>
          <p:cNvPr id="7" name="TextBox 6">
            <a:extLst>
              <a:ext uri="{FF2B5EF4-FFF2-40B4-BE49-F238E27FC236}">
                <a16:creationId xmlns:a16="http://schemas.microsoft.com/office/drawing/2014/main" id="{B6F9DBF6-BD90-4364-9BDD-D2E5E18B8C61}"/>
              </a:ext>
            </a:extLst>
          </p:cNvPr>
          <p:cNvSpPr txBox="1"/>
          <p:nvPr/>
        </p:nvSpPr>
        <p:spPr>
          <a:xfrm>
            <a:off x="1516290" y="503656"/>
            <a:ext cx="709597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Prepare – Identify competencies and examples</a:t>
            </a:r>
          </a:p>
        </p:txBody>
      </p:sp>
      <p:pic>
        <p:nvPicPr>
          <p:cNvPr id="8" name="Picture 7" descr="A picture containing text, light, dark&#10;&#10;Description automatically generated">
            <a:extLst>
              <a:ext uri="{FF2B5EF4-FFF2-40B4-BE49-F238E27FC236}">
                <a16:creationId xmlns:a16="http://schemas.microsoft.com/office/drawing/2014/main" id="{1286744A-1AA6-4BFA-A752-CD2CC80386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1" name="Graphic 10" descr="Star">
            <a:extLst>
              <a:ext uri="{FF2B5EF4-FFF2-40B4-BE49-F238E27FC236}">
                <a16:creationId xmlns:a16="http://schemas.microsoft.com/office/drawing/2014/main" id="{75A5DC83-AC67-44C9-A24C-D8C995F30C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8472" y="311428"/>
            <a:ext cx="576308" cy="576308"/>
          </a:xfrm>
          <a:prstGeom prst="rect">
            <a:avLst/>
          </a:prstGeom>
        </p:spPr>
      </p:pic>
      <p:grpSp>
        <p:nvGrpSpPr>
          <p:cNvPr id="12" name="Group 11">
            <a:extLst>
              <a:ext uri="{FF2B5EF4-FFF2-40B4-BE49-F238E27FC236}">
                <a16:creationId xmlns:a16="http://schemas.microsoft.com/office/drawing/2014/main" id="{F8F5D8FF-3FC6-420D-9745-FE07C694363D}"/>
              </a:ext>
            </a:extLst>
          </p:cNvPr>
          <p:cNvGrpSpPr/>
          <p:nvPr/>
        </p:nvGrpSpPr>
        <p:grpSpPr>
          <a:xfrm>
            <a:off x="0" y="5243248"/>
            <a:ext cx="6538486" cy="1420639"/>
            <a:chOff x="1" y="5332579"/>
            <a:chExt cx="6538486" cy="1420639"/>
          </a:xfrm>
        </p:grpSpPr>
        <p:pic>
          <p:nvPicPr>
            <p:cNvPr id="13" name="Picture 12" descr="Background pattern&#10;&#10;Description automatically generated">
              <a:extLst>
                <a:ext uri="{FF2B5EF4-FFF2-40B4-BE49-F238E27FC236}">
                  <a16:creationId xmlns:a16="http://schemas.microsoft.com/office/drawing/2014/main" id="{A26A4828-29B3-413B-B0FE-B1389A5FAA34}"/>
                </a:ext>
              </a:extLst>
            </p:cNvPr>
            <p:cNvPicPr>
              <a:picLocks noChangeAspect="1"/>
            </p:cNvPicPr>
            <p:nvPr/>
          </p:nvPicPr>
          <p:blipFill rotWithShape="1">
            <a:blip r:embed="rId10">
              <a:extLst>
                <a:ext uri="{28A0092B-C50C-407E-A947-70E740481C1C}">
                  <a14:useLocalDpi xmlns:a14="http://schemas.microsoft.com/office/drawing/2010/main" val="0"/>
                </a:ext>
              </a:extLst>
            </a:blip>
            <a:srcRect t="23365"/>
            <a:stretch/>
          </p:blipFill>
          <p:spPr>
            <a:xfrm rot="16200000">
              <a:off x="815127" y="4527199"/>
              <a:ext cx="849967" cy="2480219"/>
            </a:xfrm>
            <a:prstGeom prst="rect">
              <a:avLst/>
            </a:prstGeom>
          </p:spPr>
        </p:pic>
        <p:pic>
          <p:nvPicPr>
            <p:cNvPr id="14" name="Picture 13" descr="A picture containing outdoor object, night sky&#10;&#10;Description automatically generated">
              <a:extLst>
                <a:ext uri="{FF2B5EF4-FFF2-40B4-BE49-F238E27FC236}">
                  <a16:creationId xmlns:a16="http://schemas.microsoft.com/office/drawing/2014/main" id="{7255D038-2574-4A34-BF65-2CC56B7F27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8081" y="5515152"/>
              <a:ext cx="768573" cy="781276"/>
            </a:xfrm>
            <a:prstGeom prst="rect">
              <a:avLst/>
            </a:prstGeom>
          </p:spPr>
        </p:pic>
        <p:grpSp>
          <p:nvGrpSpPr>
            <p:cNvPr id="15" name="Group 14">
              <a:extLst>
                <a:ext uri="{FF2B5EF4-FFF2-40B4-BE49-F238E27FC236}">
                  <a16:creationId xmlns:a16="http://schemas.microsoft.com/office/drawing/2014/main" id="{070E8687-3EDF-4A0B-930F-F6AA448C2C30}"/>
                </a:ext>
              </a:extLst>
            </p:cNvPr>
            <p:cNvGrpSpPr/>
            <p:nvPr/>
          </p:nvGrpSpPr>
          <p:grpSpPr>
            <a:xfrm>
              <a:off x="3443522" y="5332579"/>
              <a:ext cx="3094965" cy="1420639"/>
              <a:chOff x="3719808" y="5125795"/>
              <a:chExt cx="3255168" cy="1494175"/>
            </a:xfrm>
          </p:grpSpPr>
          <p:pic>
            <p:nvPicPr>
              <p:cNvPr id="16" name="Picture 15" descr="A picture containing text&#10;&#10;Description automatically generated">
                <a:extLst>
                  <a:ext uri="{FF2B5EF4-FFF2-40B4-BE49-F238E27FC236}">
                    <a16:creationId xmlns:a16="http://schemas.microsoft.com/office/drawing/2014/main" id="{53764701-98F3-45D4-B714-E65E35A830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17" name="TextBox 16">
                <a:extLst>
                  <a:ext uri="{FF2B5EF4-FFF2-40B4-BE49-F238E27FC236}">
                    <a16:creationId xmlns:a16="http://schemas.microsoft.com/office/drawing/2014/main" id="{7EBD826D-730A-4F73-805B-DB5FA8D250D9}"/>
                  </a:ext>
                </a:extLst>
              </p:cNvPr>
              <p:cNvSpPr txBox="1"/>
              <p:nvPr/>
            </p:nvSpPr>
            <p:spPr>
              <a:xfrm>
                <a:off x="3762923" y="5404415"/>
                <a:ext cx="3098263" cy="776899"/>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2</a:t>
                </a:r>
                <a:r>
                  <a:rPr lang="en-GB" sz="1400" dirty="0">
                    <a:latin typeface="Comic Sans MS"/>
                    <a:cs typeface="Simplified Arabic Fixed"/>
                  </a:rPr>
                  <a:t>: </a:t>
                </a:r>
                <a:br>
                  <a:rPr lang="en-GB" sz="1400" dirty="0">
                    <a:latin typeface="Comic Sans MS"/>
                    <a:cs typeface="Simplified Arabic Fixed"/>
                  </a:rPr>
                </a:br>
                <a:r>
                  <a:rPr lang="en-GB" sz="1400" dirty="0">
                    <a:latin typeface="Comic Sans MS"/>
                    <a:cs typeface="Simplified Arabic Fixed"/>
                  </a:rPr>
                  <a:t>How many competencies can you identify in this job advert?</a:t>
                </a:r>
              </a:p>
            </p:txBody>
          </p:sp>
        </p:grpSp>
      </p:grpSp>
      <p:graphicFrame>
        <p:nvGraphicFramePr>
          <p:cNvPr id="24" name="Table 23">
            <a:extLst>
              <a:ext uri="{FF2B5EF4-FFF2-40B4-BE49-F238E27FC236}">
                <a16:creationId xmlns:a16="http://schemas.microsoft.com/office/drawing/2014/main" id="{F243D7AE-6085-4738-9911-CB388B3F39B7}"/>
              </a:ext>
            </a:extLst>
          </p:cNvPr>
          <p:cNvGraphicFramePr>
            <a:graphicFrameLocks noGrp="1"/>
          </p:cNvGraphicFramePr>
          <p:nvPr>
            <p:extLst>
              <p:ext uri="{D42A27DB-BD31-4B8C-83A1-F6EECF244321}">
                <p14:modId xmlns:p14="http://schemas.microsoft.com/office/powerpoint/2010/main" val="3093543564"/>
              </p:ext>
            </p:extLst>
          </p:nvPr>
        </p:nvGraphicFramePr>
        <p:xfrm>
          <a:off x="1959549" y="1767681"/>
          <a:ext cx="4895260" cy="2548255"/>
        </p:xfrm>
        <a:graphic>
          <a:graphicData uri="http://schemas.openxmlformats.org/drawingml/2006/table">
            <a:tbl>
              <a:tblPr bandRow="1">
                <a:tableStyleId>{5C22544A-7EE6-4342-B048-85BDC9FD1C3A}</a:tableStyleId>
              </a:tblPr>
              <a:tblGrid>
                <a:gridCol w="1223815">
                  <a:extLst>
                    <a:ext uri="{9D8B030D-6E8A-4147-A177-3AD203B41FA5}">
                      <a16:colId xmlns:a16="http://schemas.microsoft.com/office/drawing/2014/main" val="71676358"/>
                    </a:ext>
                  </a:extLst>
                </a:gridCol>
                <a:gridCol w="3671445">
                  <a:extLst>
                    <a:ext uri="{9D8B030D-6E8A-4147-A177-3AD203B41FA5}">
                      <a16:colId xmlns:a16="http://schemas.microsoft.com/office/drawing/2014/main" val="496625834"/>
                    </a:ext>
                  </a:extLst>
                </a:gridCol>
              </a:tblGrid>
              <a:tr h="2548255">
                <a:tc>
                  <a:txBody>
                    <a:bodyPr/>
                    <a:lstStyle/>
                    <a:p>
                      <a:pPr marL="36000">
                        <a:lnSpc>
                          <a:spcPct val="100000"/>
                        </a:lnSpc>
                        <a:spcBef>
                          <a:spcPts val="0"/>
                        </a:spcBef>
                      </a:pPr>
                      <a:endParaRPr lang="en-GB" sz="1800" b="1" dirty="0"/>
                    </a:p>
                    <a:p>
                      <a:pPr marL="36000">
                        <a:lnSpc>
                          <a:spcPct val="100000"/>
                        </a:lnSpc>
                        <a:spcBef>
                          <a:spcPts val="0"/>
                        </a:spcBef>
                      </a:pPr>
                      <a:endParaRPr lang="en-GB" sz="1800" b="1" dirty="0"/>
                    </a:p>
                    <a:p>
                      <a:pPr marL="36000">
                        <a:lnSpc>
                          <a:spcPct val="100000"/>
                        </a:lnSpc>
                        <a:spcBef>
                          <a:spcPts val="0"/>
                        </a:spcBef>
                      </a:pPr>
                      <a:r>
                        <a:rPr lang="en-GB" sz="1800" b="1" dirty="0"/>
                        <a:t>Skills</a:t>
                      </a:r>
                    </a:p>
                  </a:txBody>
                  <a:tcPr/>
                </a:tc>
                <a:tc>
                  <a:txBody>
                    <a:bodyPr/>
                    <a:lstStyle/>
                    <a:p>
                      <a:pPr marL="36000" indent="-285750">
                        <a:lnSpc>
                          <a:spcPct val="100000"/>
                        </a:lnSpc>
                        <a:spcBef>
                          <a:spcPts val="0"/>
                        </a:spcBef>
                        <a:buFont typeface="Arial" panose="020B0604020202020204" pitchFamily="34" charset="0"/>
                        <a:buChar char="•"/>
                      </a:pPr>
                      <a:r>
                        <a:rPr lang="en-GB" sz="1200" dirty="0"/>
                        <a:t>IT literate – ability to use PC based packages</a:t>
                      </a:r>
                    </a:p>
                    <a:p>
                      <a:pPr marL="36000" indent="-285750">
                        <a:lnSpc>
                          <a:spcPct val="100000"/>
                        </a:lnSpc>
                        <a:spcBef>
                          <a:spcPts val="0"/>
                        </a:spcBef>
                        <a:buFont typeface="Arial" panose="020B0604020202020204" pitchFamily="34" charset="0"/>
                        <a:buChar char="•"/>
                      </a:pPr>
                      <a:r>
                        <a:rPr lang="en-GB" sz="1200" dirty="0"/>
                        <a:t>Good organisation and co-ordination skills</a:t>
                      </a:r>
                    </a:p>
                    <a:p>
                      <a:pPr marL="36000" indent="-285750">
                        <a:lnSpc>
                          <a:spcPct val="100000"/>
                        </a:lnSpc>
                        <a:spcBef>
                          <a:spcPts val="0"/>
                        </a:spcBef>
                        <a:buFont typeface="Arial" panose="020B0604020202020204" pitchFamily="34" charset="0"/>
                        <a:buChar char="•"/>
                      </a:pPr>
                      <a:r>
                        <a:rPr lang="en-GB" sz="1200" dirty="0"/>
                        <a:t>Communication skills</a:t>
                      </a:r>
                    </a:p>
                    <a:p>
                      <a:pPr marL="36000" indent="-285750">
                        <a:lnSpc>
                          <a:spcPct val="100000"/>
                        </a:lnSpc>
                        <a:spcBef>
                          <a:spcPts val="0"/>
                        </a:spcBef>
                        <a:buFont typeface="Arial" panose="020B0604020202020204" pitchFamily="34" charset="0"/>
                        <a:buChar char="•"/>
                      </a:pPr>
                      <a:r>
                        <a:rPr lang="en-GB" sz="1200" dirty="0"/>
                        <a:t>Time management</a:t>
                      </a:r>
                    </a:p>
                    <a:p>
                      <a:pPr marL="36000" indent="-285750">
                        <a:lnSpc>
                          <a:spcPct val="100000"/>
                        </a:lnSpc>
                        <a:spcBef>
                          <a:spcPts val="0"/>
                        </a:spcBef>
                        <a:buFont typeface="Arial" panose="020B0604020202020204" pitchFamily="34" charset="0"/>
                        <a:buChar char="•"/>
                      </a:pPr>
                      <a:r>
                        <a:rPr lang="en-GB" sz="1200" dirty="0"/>
                        <a:t>Ability to work to deadlines</a:t>
                      </a:r>
                    </a:p>
                    <a:p>
                      <a:pPr marL="36000" indent="-285750">
                        <a:lnSpc>
                          <a:spcPct val="100000"/>
                        </a:lnSpc>
                        <a:spcBef>
                          <a:spcPts val="0"/>
                        </a:spcBef>
                        <a:buFont typeface="Arial" panose="020B0604020202020204" pitchFamily="34" charset="0"/>
                        <a:buChar char="•"/>
                      </a:pPr>
                      <a:r>
                        <a:rPr lang="en-GB" sz="1200" dirty="0"/>
                        <a:t>Able to work on own initiative</a:t>
                      </a:r>
                    </a:p>
                    <a:p>
                      <a:pPr marL="36000" indent="-285750">
                        <a:lnSpc>
                          <a:spcPct val="100000"/>
                        </a:lnSpc>
                        <a:spcBef>
                          <a:spcPts val="0"/>
                        </a:spcBef>
                        <a:buFont typeface="Arial" panose="020B0604020202020204" pitchFamily="34" charset="0"/>
                        <a:buChar char="•"/>
                      </a:pPr>
                      <a:r>
                        <a:rPr lang="en-GB" sz="1200" dirty="0"/>
                        <a:t>Ability to motivate and extend children’s learning</a:t>
                      </a:r>
                      <a:br>
                        <a:rPr lang="en-GB" sz="1200" dirty="0"/>
                      </a:br>
                      <a:r>
                        <a:rPr lang="en-GB" sz="1200" dirty="0"/>
                        <a:t>       through careful planning</a:t>
                      </a:r>
                    </a:p>
                    <a:p>
                      <a:pPr marL="36000" indent="-285750">
                        <a:lnSpc>
                          <a:spcPct val="100000"/>
                        </a:lnSpc>
                        <a:spcBef>
                          <a:spcPts val="0"/>
                        </a:spcBef>
                        <a:buFont typeface="Arial" panose="020B0604020202020204" pitchFamily="34" charset="0"/>
                        <a:buChar char="•"/>
                      </a:pPr>
                      <a:r>
                        <a:rPr lang="en-GB" sz="1200" dirty="0"/>
                        <a:t>Ability to work as part of early years’ team.</a:t>
                      </a:r>
                    </a:p>
                  </a:txBody>
                  <a:tcPr anchor="ctr"/>
                </a:tc>
                <a:extLst>
                  <a:ext uri="{0D108BD9-81ED-4DB2-BD59-A6C34878D82A}">
                    <a16:rowId xmlns:a16="http://schemas.microsoft.com/office/drawing/2014/main" val="1335462316"/>
                  </a:ext>
                </a:extLst>
              </a:tr>
            </a:tbl>
          </a:graphicData>
        </a:graphic>
      </p:graphicFrame>
      <p:grpSp>
        <p:nvGrpSpPr>
          <p:cNvPr id="21" name="Group 20">
            <a:extLst>
              <a:ext uri="{FF2B5EF4-FFF2-40B4-BE49-F238E27FC236}">
                <a16:creationId xmlns:a16="http://schemas.microsoft.com/office/drawing/2014/main" id="{34A12301-6131-4D0C-B759-DE217CD7DFA5}"/>
              </a:ext>
            </a:extLst>
          </p:cNvPr>
          <p:cNvGrpSpPr/>
          <p:nvPr/>
        </p:nvGrpSpPr>
        <p:grpSpPr>
          <a:xfrm>
            <a:off x="444432" y="1768918"/>
            <a:ext cx="2658947" cy="1981720"/>
            <a:chOff x="485992" y="929345"/>
            <a:chExt cx="2658947" cy="1981720"/>
          </a:xfrm>
        </p:grpSpPr>
        <p:pic>
          <p:nvPicPr>
            <p:cNvPr id="10" name="Picture 9">
              <a:extLst>
                <a:ext uri="{FF2B5EF4-FFF2-40B4-BE49-F238E27FC236}">
                  <a16:creationId xmlns:a16="http://schemas.microsoft.com/office/drawing/2014/main" id="{E4F8AFD0-62A4-425E-BD37-0AF64361E42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992" y="929345"/>
              <a:ext cx="2658947" cy="1981720"/>
            </a:xfrm>
            <a:prstGeom prst="rect">
              <a:avLst/>
            </a:prstGeom>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97C8B554-0EE6-42BB-A425-BD14F1B1D89D}"/>
                </a:ext>
              </a:extLst>
            </p:cNvPr>
            <p:cNvSpPr/>
            <p:nvPr/>
          </p:nvSpPr>
          <p:spPr>
            <a:xfrm>
              <a:off x="577949" y="1633792"/>
              <a:ext cx="2504002" cy="877356"/>
            </a:xfrm>
            <a:prstGeom prst="rect">
              <a:avLst/>
            </a:prstGeom>
          </p:spPr>
          <p:txBody>
            <a:bodyPr wrap="square">
              <a:spAutoFit/>
            </a:bodyPr>
            <a:lstStyle/>
            <a:p>
              <a:pPr algn="ctr">
                <a:lnSpc>
                  <a:spcPct val="150000"/>
                </a:lnSpc>
              </a:pPr>
              <a:r>
                <a:rPr lang="en-GB" b="1" dirty="0">
                  <a:latin typeface="Comic Sans MS" panose="030F0702030302020204" pitchFamily="66" charset="0"/>
                </a:rPr>
                <a:t>EXAMPLE 4 </a:t>
              </a:r>
            </a:p>
            <a:p>
              <a:pPr algn="ctr">
                <a:lnSpc>
                  <a:spcPct val="150000"/>
                </a:lnSpc>
              </a:pPr>
              <a:r>
                <a:rPr lang="en-GB" dirty="0">
                  <a:latin typeface="Comic Sans MS" panose="030F0702030302020204" pitchFamily="66" charset="0"/>
                </a:rPr>
                <a:t>Skills and Abilities</a:t>
              </a:r>
            </a:p>
          </p:txBody>
        </p:sp>
      </p:grpSp>
      <p:pic>
        <p:nvPicPr>
          <p:cNvPr id="22" name="Picture 21">
            <a:extLst>
              <a:ext uri="{FF2B5EF4-FFF2-40B4-BE49-F238E27FC236}">
                <a16:creationId xmlns:a16="http://schemas.microsoft.com/office/drawing/2014/main" id="{898DF9A1-AD8F-4758-8990-C9412B5C0A0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41696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0815845-6739-48F0-A7C8-29A7593ECE06}"/>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5" name="Picture 4" descr="A picture containing sunset, nature, flock, bright&#10;&#10;Description automatically generated">
            <a:extLst>
              <a:ext uri="{FF2B5EF4-FFF2-40B4-BE49-F238E27FC236}">
                <a16:creationId xmlns:a16="http://schemas.microsoft.com/office/drawing/2014/main" id="{2658D73F-8293-40FE-B3DC-8F3E39754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89" y="414981"/>
            <a:ext cx="7491232" cy="516378"/>
          </a:xfrm>
          <a:prstGeom prst="rect">
            <a:avLst/>
          </a:prstGeom>
        </p:spPr>
      </p:pic>
      <p:sp>
        <p:nvSpPr>
          <p:cNvPr id="6" name="TextBox 5">
            <a:extLst>
              <a:ext uri="{FF2B5EF4-FFF2-40B4-BE49-F238E27FC236}">
                <a16:creationId xmlns:a16="http://schemas.microsoft.com/office/drawing/2014/main" id="{1FAE8B9E-E889-4E44-B9BC-FCB2CA56336E}"/>
              </a:ext>
            </a:extLst>
          </p:cNvPr>
          <p:cNvSpPr txBox="1"/>
          <p:nvPr/>
        </p:nvSpPr>
        <p:spPr>
          <a:xfrm>
            <a:off x="1516290" y="503656"/>
            <a:ext cx="7491232"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How do you know if it’s a competency-based question?</a:t>
            </a:r>
          </a:p>
        </p:txBody>
      </p:sp>
      <p:pic>
        <p:nvPicPr>
          <p:cNvPr id="7" name="Picture 6" descr="A picture containing text, light, dark&#10;&#10;Description automatically generated">
            <a:extLst>
              <a:ext uri="{FF2B5EF4-FFF2-40B4-BE49-F238E27FC236}">
                <a16:creationId xmlns:a16="http://schemas.microsoft.com/office/drawing/2014/main" id="{FA8F693D-95FD-48EA-BE8C-201B33886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9" name="Graphic 8" descr="Star">
            <a:extLst>
              <a:ext uri="{FF2B5EF4-FFF2-40B4-BE49-F238E27FC236}">
                <a16:creationId xmlns:a16="http://schemas.microsoft.com/office/drawing/2014/main" id="{DED9ACF1-AF29-4BE0-944C-5B026376F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pic>
        <p:nvPicPr>
          <p:cNvPr id="10" name="Picture 9">
            <a:extLst>
              <a:ext uri="{FF2B5EF4-FFF2-40B4-BE49-F238E27FC236}">
                <a16:creationId xmlns:a16="http://schemas.microsoft.com/office/drawing/2014/main" id="{8EEACB0A-B448-46DA-9EBB-72100F81B7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3682" y="1511281"/>
            <a:ext cx="3210373" cy="4553585"/>
          </a:xfrm>
          <a:prstGeom prst="rect">
            <a:avLst/>
          </a:prstGeom>
        </p:spPr>
      </p:pic>
      <p:pic>
        <p:nvPicPr>
          <p:cNvPr id="14" name="Picture 13">
            <a:extLst>
              <a:ext uri="{FF2B5EF4-FFF2-40B4-BE49-F238E27FC236}">
                <a16:creationId xmlns:a16="http://schemas.microsoft.com/office/drawing/2014/main" id="{26F25481-8827-427F-A3EE-2881B30A73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833" y="1101663"/>
            <a:ext cx="4402583" cy="1530997"/>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9BE57417-5FAF-46BA-970F-2C80353F01CB}"/>
              </a:ext>
            </a:extLst>
          </p:cNvPr>
          <p:cNvSpPr txBox="1"/>
          <p:nvPr/>
        </p:nvSpPr>
        <p:spPr>
          <a:xfrm>
            <a:off x="1303363" y="1506277"/>
            <a:ext cx="3604353" cy="1015663"/>
          </a:xfrm>
          <a:prstGeom prst="rect">
            <a:avLst/>
          </a:prstGeom>
          <a:noFill/>
        </p:spPr>
        <p:txBody>
          <a:bodyPr wrap="square" lIns="91440" tIns="45720" rIns="91440" bIns="45720" rtlCol="0" anchor="t">
            <a:spAutoFit/>
          </a:bodyPr>
          <a:lstStyle/>
          <a:p>
            <a:r>
              <a:rPr lang="en-GB" sz="1600" b="1" dirty="0">
                <a:latin typeface="Century Gothic"/>
              </a:rPr>
              <a:t>Competency-based questions aren’t questions at all. </a:t>
            </a:r>
            <a:r>
              <a:rPr lang="en-GB" sz="1400" dirty="0">
                <a:solidFill>
                  <a:srgbClr val="C00000"/>
                </a:solidFill>
                <a:latin typeface="Century Gothic"/>
              </a:rPr>
              <a:t>They often start with</a:t>
            </a:r>
            <a:r>
              <a:rPr lang="en-GB" sz="1400" b="1" dirty="0">
                <a:solidFill>
                  <a:srgbClr val="C00000"/>
                </a:solidFill>
                <a:latin typeface="Century Gothic"/>
              </a:rPr>
              <a:t> phrases that invite you to tell a story.</a:t>
            </a:r>
            <a:endParaRPr lang="en-GB" sz="1400" b="1" dirty="0">
              <a:latin typeface="Century Gothic"/>
            </a:endParaRPr>
          </a:p>
        </p:txBody>
      </p:sp>
      <p:sp>
        <p:nvSpPr>
          <p:cNvPr id="16" name="Arrow: Pentagon 15">
            <a:extLst>
              <a:ext uri="{FF2B5EF4-FFF2-40B4-BE49-F238E27FC236}">
                <a16:creationId xmlns:a16="http://schemas.microsoft.com/office/drawing/2014/main" id="{BA1BA701-D46E-4853-8B04-76527A8243A7}"/>
              </a:ext>
            </a:extLst>
          </p:cNvPr>
          <p:cNvSpPr/>
          <p:nvPr/>
        </p:nvSpPr>
        <p:spPr>
          <a:xfrm>
            <a:off x="902246" y="3409860"/>
            <a:ext cx="4416204" cy="48323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Tell us about a time when you…</a:t>
            </a:r>
          </a:p>
        </p:txBody>
      </p:sp>
      <p:sp>
        <p:nvSpPr>
          <p:cNvPr id="17" name="Arrow: Pentagon 16">
            <a:extLst>
              <a:ext uri="{FF2B5EF4-FFF2-40B4-BE49-F238E27FC236}">
                <a16:creationId xmlns:a16="http://schemas.microsoft.com/office/drawing/2014/main" id="{FDB5C56E-48AC-4BEF-AFA0-5153C893F1AA}"/>
              </a:ext>
            </a:extLst>
          </p:cNvPr>
          <p:cNvSpPr/>
          <p:nvPr/>
        </p:nvSpPr>
        <p:spPr>
          <a:xfrm>
            <a:off x="902246" y="3911142"/>
            <a:ext cx="4416204" cy="483234"/>
          </a:xfrm>
          <a:prstGeom prst="homePlate">
            <a:avLst/>
          </a:prstGeom>
          <a:solidFill>
            <a:srgbClr val="97E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lumMod val="95000"/>
                    <a:lumOff val="5000"/>
                  </a:schemeClr>
                </a:solidFill>
              </a:rPr>
              <a:t>Give us an example of when you…</a:t>
            </a:r>
          </a:p>
        </p:txBody>
      </p:sp>
      <p:sp>
        <p:nvSpPr>
          <p:cNvPr id="18" name="Arrow: Pentagon 17">
            <a:extLst>
              <a:ext uri="{FF2B5EF4-FFF2-40B4-BE49-F238E27FC236}">
                <a16:creationId xmlns:a16="http://schemas.microsoft.com/office/drawing/2014/main" id="{A12B7976-85A1-4DAD-BC0C-0E201DC90A6D}"/>
              </a:ext>
            </a:extLst>
          </p:cNvPr>
          <p:cNvSpPr/>
          <p:nvPr/>
        </p:nvSpPr>
        <p:spPr>
          <a:xfrm>
            <a:off x="902246" y="4412424"/>
            <a:ext cx="4416204" cy="483234"/>
          </a:xfrm>
          <a:prstGeom prst="homePlate">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Describe a time when…</a:t>
            </a:r>
          </a:p>
        </p:txBody>
      </p:sp>
      <p:sp>
        <p:nvSpPr>
          <p:cNvPr id="19" name="Arrow: Pentagon 18">
            <a:extLst>
              <a:ext uri="{FF2B5EF4-FFF2-40B4-BE49-F238E27FC236}">
                <a16:creationId xmlns:a16="http://schemas.microsoft.com/office/drawing/2014/main" id="{AD9372B9-DC19-42EA-BA3D-A3C5585E6C28}"/>
              </a:ext>
            </a:extLst>
          </p:cNvPr>
          <p:cNvSpPr/>
          <p:nvPr/>
        </p:nvSpPr>
        <p:spPr>
          <a:xfrm>
            <a:off x="902246" y="4913706"/>
            <a:ext cx="4416204" cy="4832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Describe a situation when…</a:t>
            </a:r>
          </a:p>
        </p:txBody>
      </p:sp>
      <p:sp>
        <p:nvSpPr>
          <p:cNvPr id="20" name="Arrow: Pentagon 19">
            <a:extLst>
              <a:ext uri="{FF2B5EF4-FFF2-40B4-BE49-F238E27FC236}">
                <a16:creationId xmlns:a16="http://schemas.microsoft.com/office/drawing/2014/main" id="{07C3178D-8973-47BA-A5E9-7D2FD5517264}"/>
              </a:ext>
            </a:extLst>
          </p:cNvPr>
          <p:cNvSpPr/>
          <p:nvPr/>
        </p:nvSpPr>
        <p:spPr>
          <a:xfrm>
            <a:off x="902246" y="5414989"/>
            <a:ext cx="4416204" cy="569065"/>
          </a:xfrm>
          <a:prstGeom prst="homePlate">
            <a:avLst/>
          </a:prstGeom>
          <a:solidFill>
            <a:srgbClr val="33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How do you deal with a situation where..?</a:t>
            </a:r>
          </a:p>
        </p:txBody>
      </p:sp>
      <p:grpSp>
        <p:nvGrpSpPr>
          <p:cNvPr id="11" name="Group 10">
            <a:extLst>
              <a:ext uri="{FF2B5EF4-FFF2-40B4-BE49-F238E27FC236}">
                <a16:creationId xmlns:a16="http://schemas.microsoft.com/office/drawing/2014/main" id="{41C7F2BD-09DB-D80B-25E7-BFF797C217AF}"/>
              </a:ext>
            </a:extLst>
          </p:cNvPr>
          <p:cNvGrpSpPr/>
          <p:nvPr/>
        </p:nvGrpSpPr>
        <p:grpSpPr>
          <a:xfrm>
            <a:off x="1238130" y="2750554"/>
            <a:ext cx="1951058" cy="546663"/>
            <a:chOff x="1238130" y="2750554"/>
            <a:chExt cx="1951058" cy="546663"/>
          </a:xfrm>
        </p:grpSpPr>
        <p:pic>
          <p:nvPicPr>
            <p:cNvPr id="2" name="Picture 1" descr="A white surface with a black border&#10;&#10;Description automatically generated">
              <a:extLst>
                <a:ext uri="{FF2B5EF4-FFF2-40B4-BE49-F238E27FC236}">
                  <a16:creationId xmlns:a16="http://schemas.microsoft.com/office/drawing/2014/main" id="{2A127806-5DF9-EECE-FE06-714FC70B1933}"/>
                </a:ext>
              </a:extLst>
            </p:cNvPr>
            <p:cNvPicPr>
              <a:picLocks noChangeAspect="1"/>
            </p:cNvPicPr>
            <p:nvPr/>
          </p:nvPicPr>
          <p:blipFill>
            <a:blip r:embed="rId11"/>
            <a:stretch>
              <a:fillRect/>
            </a:stretch>
          </p:blipFill>
          <p:spPr>
            <a:xfrm>
              <a:off x="1238130" y="2750554"/>
              <a:ext cx="1951058" cy="546663"/>
            </a:xfrm>
            <a:prstGeom prst="rect">
              <a:avLst/>
            </a:prstGeom>
          </p:spPr>
        </p:pic>
        <p:sp>
          <p:nvSpPr>
            <p:cNvPr id="8" name="TextBox 7">
              <a:extLst>
                <a:ext uri="{FF2B5EF4-FFF2-40B4-BE49-F238E27FC236}">
                  <a16:creationId xmlns:a16="http://schemas.microsoft.com/office/drawing/2014/main" id="{065C1245-3E6D-BC4B-960B-A5577A4FA665}"/>
                </a:ext>
              </a:extLst>
            </p:cNvPr>
            <p:cNvSpPr txBox="1"/>
            <p:nvPr/>
          </p:nvSpPr>
          <p:spPr>
            <a:xfrm>
              <a:off x="1552937" y="2855089"/>
              <a:ext cx="1552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C00000"/>
                  </a:solidFill>
                  <a:latin typeface="Comic Sans MS"/>
                  <a:cs typeface="Calibri"/>
                </a:rPr>
                <a:t>For example:</a:t>
              </a:r>
              <a:endParaRPr lang="en-US" sz="1600" b="1">
                <a:solidFill>
                  <a:srgbClr val="C00000"/>
                </a:solidFill>
                <a:latin typeface="Comic Sans MS"/>
              </a:endParaRPr>
            </a:p>
          </p:txBody>
        </p:sp>
      </p:grpSp>
      <p:pic>
        <p:nvPicPr>
          <p:cNvPr id="21" name="Picture 20">
            <a:extLst>
              <a:ext uri="{FF2B5EF4-FFF2-40B4-BE49-F238E27FC236}">
                <a16:creationId xmlns:a16="http://schemas.microsoft.com/office/drawing/2014/main" id="{FCD98935-4957-486E-9417-A41F3A375B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17281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350CB-D48D-423E-9CA4-81DB8DCAF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3" y="4268574"/>
            <a:ext cx="887094" cy="1240488"/>
          </a:xfrm>
          <a:prstGeom prst="rect">
            <a:avLst/>
          </a:prstGeom>
        </p:spPr>
      </p:pic>
      <p:pic>
        <p:nvPicPr>
          <p:cNvPr id="20" name="Picture 19">
            <a:extLst>
              <a:ext uri="{FF2B5EF4-FFF2-40B4-BE49-F238E27FC236}">
                <a16:creationId xmlns:a16="http://schemas.microsoft.com/office/drawing/2014/main" id="{787E5511-D0A3-49BB-A03D-4A340C28C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815" y="4268574"/>
            <a:ext cx="887094" cy="1240488"/>
          </a:xfrm>
          <a:prstGeom prst="rect">
            <a:avLst/>
          </a:prstGeom>
        </p:spPr>
      </p:pic>
      <p:pic>
        <p:nvPicPr>
          <p:cNvPr id="22" name="Picture 21">
            <a:extLst>
              <a:ext uri="{FF2B5EF4-FFF2-40B4-BE49-F238E27FC236}">
                <a16:creationId xmlns:a16="http://schemas.microsoft.com/office/drawing/2014/main" id="{CE915A6F-FB81-4C70-9F8F-FB0F7F68A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8450" y="4268574"/>
            <a:ext cx="887094" cy="1240488"/>
          </a:xfrm>
          <a:prstGeom prst="rect">
            <a:avLst/>
          </a:prstGeom>
        </p:spPr>
      </p:pic>
      <p:pic>
        <p:nvPicPr>
          <p:cNvPr id="24" name="Picture 23">
            <a:extLst>
              <a:ext uri="{FF2B5EF4-FFF2-40B4-BE49-F238E27FC236}">
                <a16:creationId xmlns:a16="http://schemas.microsoft.com/office/drawing/2014/main" id="{B65689F7-8C7B-4A72-91FF-6160C59B3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1040" y="4268574"/>
            <a:ext cx="887094" cy="1240488"/>
          </a:xfrm>
          <a:prstGeom prst="rect">
            <a:avLst/>
          </a:prstGeom>
        </p:spPr>
      </p:pic>
      <p:pic>
        <p:nvPicPr>
          <p:cNvPr id="26" name="Picture 25">
            <a:extLst>
              <a:ext uri="{FF2B5EF4-FFF2-40B4-BE49-F238E27FC236}">
                <a16:creationId xmlns:a16="http://schemas.microsoft.com/office/drawing/2014/main" id="{9C901A06-0256-462B-9EE1-927D4E105C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0608" y="4268574"/>
            <a:ext cx="916004" cy="1250417"/>
          </a:xfrm>
          <a:prstGeom prst="rect">
            <a:avLst/>
          </a:prstGeom>
        </p:spPr>
      </p:pic>
      <p:pic>
        <p:nvPicPr>
          <p:cNvPr id="18" name="Picture 17">
            <a:extLst>
              <a:ext uri="{FF2B5EF4-FFF2-40B4-BE49-F238E27FC236}">
                <a16:creationId xmlns:a16="http://schemas.microsoft.com/office/drawing/2014/main" id="{7AF92B6F-22D3-4AC0-AEB0-358F9D6DC4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4843" y="2693748"/>
            <a:ext cx="6267349" cy="1615519"/>
          </a:xfrm>
          <a:prstGeom prst="rect">
            <a:avLst/>
          </a:prstGeom>
        </p:spPr>
      </p:pic>
      <p:pic>
        <p:nvPicPr>
          <p:cNvPr id="5" name="Picture 4">
            <a:extLst>
              <a:ext uri="{FF2B5EF4-FFF2-40B4-BE49-F238E27FC236}">
                <a16:creationId xmlns:a16="http://schemas.microsoft.com/office/drawing/2014/main" id="{E6E136F3-50B5-405F-86E0-B38BB70E602B}"/>
              </a:ext>
            </a:extLst>
          </p:cNvPr>
          <p:cNvPicPr>
            <a:picLocks noChangeAspect="1"/>
          </p:cNvPicPr>
          <p:nvPr/>
        </p:nvPicPr>
        <p:blipFill>
          <a:blip r:embed="rId10"/>
          <a:stretch>
            <a:fillRect/>
          </a:stretch>
        </p:blipFill>
        <p:spPr>
          <a:xfrm>
            <a:off x="7515061" y="6263837"/>
            <a:ext cx="1247775" cy="400050"/>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121F8A15-DBCF-4AD1-B656-8EE73FE282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16290" y="414981"/>
            <a:ext cx="3188018" cy="516378"/>
          </a:xfrm>
          <a:prstGeom prst="rect">
            <a:avLst/>
          </a:prstGeom>
        </p:spPr>
      </p:pic>
      <p:sp>
        <p:nvSpPr>
          <p:cNvPr id="7" name="TextBox 6">
            <a:extLst>
              <a:ext uri="{FF2B5EF4-FFF2-40B4-BE49-F238E27FC236}">
                <a16:creationId xmlns:a16="http://schemas.microsoft.com/office/drawing/2014/main" id="{7B38CD85-D444-4AE7-A8D0-78B09B7FC7CD}"/>
              </a:ext>
            </a:extLst>
          </p:cNvPr>
          <p:cNvSpPr txBox="1"/>
          <p:nvPr/>
        </p:nvSpPr>
        <p:spPr>
          <a:xfrm>
            <a:off x="1516291" y="503656"/>
            <a:ext cx="3055710"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STARR Model</a:t>
            </a:r>
          </a:p>
        </p:txBody>
      </p:sp>
      <p:pic>
        <p:nvPicPr>
          <p:cNvPr id="8" name="Picture 7" descr="A picture containing text, light, dark&#10;&#10;Description automatically generated">
            <a:extLst>
              <a:ext uri="{FF2B5EF4-FFF2-40B4-BE49-F238E27FC236}">
                <a16:creationId xmlns:a16="http://schemas.microsoft.com/office/drawing/2014/main" id="{8BDBC9A9-046A-4CB7-BB24-180900B0B2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0" name="Graphic 9" descr="Star">
            <a:extLst>
              <a:ext uri="{FF2B5EF4-FFF2-40B4-BE49-F238E27FC236}">
                <a16:creationId xmlns:a16="http://schemas.microsoft.com/office/drawing/2014/main" id="{402DA536-6275-4BD8-89C8-74F5D50E23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8472" y="311428"/>
            <a:ext cx="576308" cy="576308"/>
          </a:xfrm>
          <a:prstGeom prst="rect">
            <a:avLst/>
          </a:prstGeom>
        </p:spPr>
      </p:pic>
      <p:pic>
        <p:nvPicPr>
          <p:cNvPr id="23" name="Picture 22">
            <a:extLst>
              <a:ext uri="{FF2B5EF4-FFF2-40B4-BE49-F238E27FC236}">
                <a16:creationId xmlns:a16="http://schemas.microsoft.com/office/drawing/2014/main" id="{BB10CE1E-4ACB-44F8-AA8A-0CD386CA3DF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9650" y="1296891"/>
            <a:ext cx="7629315" cy="1164955"/>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9EF0516A-96A6-42D0-9839-533AA49B5F54}"/>
              </a:ext>
            </a:extLst>
          </p:cNvPr>
          <p:cNvSpPr txBox="1"/>
          <p:nvPr/>
        </p:nvSpPr>
        <p:spPr>
          <a:xfrm>
            <a:off x="1199136" y="1491681"/>
            <a:ext cx="7010341" cy="338554"/>
          </a:xfrm>
          <a:prstGeom prst="rect">
            <a:avLst/>
          </a:prstGeom>
          <a:noFill/>
        </p:spPr>
        <p:txBody>
          <a:bodyPr wrap="square" rtlCol="0">
            <a:spAutoFit/>
          </a:bodyPr>
          <a:lstStyle/>
          <a:p>
            <a:pPr algn="ctr"/>
            <a:r>
              <a:rPr lang="en-GB" sz="1600" b="1" dirty="0">
                <a:latin typeface="Comic Sans MS" panose="030F0702030302020204" pitchFamily="66" charset="0"/>
              </a:rPr>
              <a:t>The Interviewer will ask a question and your answer will be scored.</a:t>
            </a:r>
          </a:p>
        </p:txBody>
      </p:sp>
      <p:sp>
        <p:nvSpPr>
          <p:cNvPr id="27" name="Rectangle 26">
            <a:extLst>
              <a:ext uri="{FF2B5EF4-FFF2-40B4-BE49-F238E27FC236}">
                <a16:creationId xmlns:a16="http://schemas.microsoft.com/office/drawing/2014/main" id="{FB981320-663F-4B5C-B9E6-4678BF3E1899}"/>
              </a:ext>
            </a:extLst>
          </p:cNvPr>
          <p:cNvSpPr/>
          <p:nvPr/>
        </p:nvSpPr>
        <p:spPr>
          <a:xfrm>
            <a:off x="889651" y="1973513"/>
            <a:ext cx="7629314" cy="338554"/>
          </a:xfrm>
          <a:prstGeom prst="rect">
            <a:avLst/>
          </a:prstGeom>
        </p:spPr>
        <p:txBody>
          <a:bodyPr wrap="square">
            <a:spAutoFit/>
          </a:bodyPr>
          <a:lstStyle/>
          <a:p>
            <a:pPr algn="ctr"/>
            <a:r>
              <a:rPr lang="en-GB" sz="1600" dirty="0">
                <a:latin typeface="Comic Sans MS" panose="030F0702030302020204" pitchFamily="66" charset="0"/>
              </a:rPr>
              <a:t>Your answer would be broken down as follows:</a:t>
            </a:r>
            <a:endParaRPr lang="en-GB" sz="1600" dirty="0"/>
          </a:p>
        </p:txBody>
      </p:sp>
      <p:pic>
        <p:nvPicPr>
          <p:cNvPr id="17" name="Picture 16">
            <a:extLst>
              <a:ext uri="{FF2B5EF4-FFF2-40B4-BE49-F238E27FC236}">
                <a16:creationId xmlns:a16="http://schemas.microsoft.com/office/drawing/2014/main" id="{32F0ED8B-AEB8-4AC8-B98F-BC7C1E55CF9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1132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136F3-50B5-405F-86E0-B38BB70E602B}"/>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6" name="Picture 5" descr="A picture containing sunset, nature, flock, bright&#10;&#10;Description automatically generated">
            <a:extLst>
              <a:ext uri="{FF2B5EF4-FFF2-40B4-BE49-F238E27FC236}">
                <a16:creationId xmlns:a16="http://schemas.microsoft.com/office/drawing/2014/main" id="{121F8A15-DBCF-4AD1-B656-8EE73FE28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90" y="414981"/>
            <a:ext cx="4025028" cy="516378"/>
          </a:xfrm>
          <a:prstGeom prst="rect">
            <a:avLst/>
          </a:prstGeom>
        </p:spPr>
      </p:pic>
      <p:sp>
        <p:nvSpPr>
          <p:cNvPr id="7" name="TextBox 6">
            <a:extLst>
              <a:ext uri="{FF2B5EF4-FFF2-40B4-BE49-F238E27FC236}">
                <a16:creationId xmlns:a16="http://schemas.microsoft.com/office/drawing/2014/main" id="{7B38CD85-D444-4AE7-A8D0-78B09B7FC7CD}"/>
              </a:ext>
            </a:extLst>
          </p:cNvPr>
          <p:cNvSpPr txBox="1"/>
          <p:nvPr/>
        </p:nvSpPr>
        <p:spPr>
          <a:xfrm>
            <a:off x="1516290" y="503656"/>
            <a:ext cx="3999201"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STARR Model - Example</a:t>
            </a:r>
          </a:p>
        </p:txBody>
      </p:sp>
      <p:pic>
        <p:nvPicPr>
          <p:cNvPr id="8" name="Picture 7" descr="A picture containing text, light, dark&#10;&#10;Description automatically generated">
            <a:extLst>
              <a:ext uri="{FF2B5EF4-FFF2-40B4-BE49-F238E27FC236}">
                <a16:creationId xmlns:a16="http://schemas.microsoft.com/office/drawing/2014/main" id="{8BDBC9A9-046A-4CB7-BB24-180900B0B2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0" name="Graphic 9" descr="Star">
            <a:extLst>
              <a:ext uri="{FF2B5EF4-FFF2-40B4-BE49-F238E27FC236}">
                <a16:creationId xmlns:a16="http://schemas.microsoft.com/office/drawing/2014/main" id="{402DA536-6275-4BD8-89C8-74F5D50E2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472" y="311428"/>
            <a:ext cx="576308" cy="576308"/>
          </a:xfrm>
          <a:prstGeom prst="rect">
            <a:avLst/>
          </a:prstGeom>
        </p:spPr>
      </p:pic>
      <p:grpSp>
        <p:nvGrpSpPr>
          <p:cNvPr id="96" name="Group 95">
            <a:extLst>
              <a:ext uri="{FF2B5EF4-FFF2-40B4-BE49-F238E27FC236}">
                <a16:creationId xmlns:a16="http://schemas.microsoft.com/office/drawing/2014/main" id="{7A9C4E46-EA41-4E6D-ADA5-1A5D7E33C481}"/>
              </a:ext>
            </a:extLst>
          </p:cNvPr>
          <p:cNvGrpSpPr/>
          <p:nvPr/>
        </p:nvGrpSpPr>
        <p:grpSpPr>
          <a:xfrm>
            <a:off x="644902" y="1196230"/>
            <a:ext cx="7896703" cy="937180"/>
            <a:chOff x="644902" y="1196230"/>
            <a:chExt cx="7896703" cy="937180"/>
          </a:xfrm>
        </p:grpSpPr>
        <p:sp>
          <p:nvSpPr>
            <p:cNvPr id="94" name="Freeform: Shape 93">
              <a:extLst>
                <a:ext uri="{FF2B5EF4-FFF2-40B4-BE49-F238E27FC236}">
                  <a16:creationId xmlns:a16="http://schemas.microsoft.com/office/drawing/2014/main" id="{04FDB1E0-998C-48BB-AAE3-D5E030DDEA42}"/>
                </a:ext>
              </a:extLst>
            </p:cNvPr>
            <p:cNvSpPr/>
            <p:nvPr/>
          </p:nvSpPr>
          <p:spPr>
            <a:xfrm>
              <a:off x="644902" y="1196230"/>
              <a:ext cx="7896703" cy="937180"/>
            </a:xfrm>
            <a:custGeom>
              <a:avLst/>
              <a:gdLst>
                <a:gd name="connsiteX0" fmla="*/ 973518 w 7896703"/>
                <a:gd name="connsiteY0" fmla="*/ 0 h 937180"/>
                <a:gd name="connsiteX1" fmla="*/ 7740503 w 7896703"/>
                <a:gd name="connsiteY1" fmla="*/ 0 h 937180"/>
                <a:gd name="connsiteX2" fmla="*/ 7896703 w 7896703"/>
                <a:gd name="connsiteY2" fmla="*/ 156200 h 937180"/>
                <a:gd name="connsiteX3" fmla="*/ 7896703 w 7896703"/>
                <a:gd name="connsiteY3" fmla="*/ 780980 h 937180"/>
                <a:gd name="connsiteX4" fmla="*/ 7740503 w 7896703"/>
                <a:gd name="connsiteY4" fmla="*/ 937180 h 937180"/>
                <a:gd name="connsiteX5" fmla="*/ 973518 w 7896703"/>
                <a:gd name="connsiteY5" fmla="*/ 937180 h 937180"/>
                <a:gd name="connsiteX6" fmla="*/ 817318 w 7896703"/>
                <a:gd name="connsiteY6" fmla="*/ 780980 h 937180"/>
                <a:gd name="connsiteX7" fmla="*/ 817318 w 7896703"/>
                <a:gd name="connsiteY7" fmla="*/ 481798 h 937180"/>
                <a:gd name="connsiteX8" fmla="*/ 0 w 7896703"/>
                <a:gd name="connsiteY8" fmla="*/ 348914 h 937180"/>
                <a:gd name="connsiteX9" fmla="*/ 817318 w 7896703"/>
                <a:gd name="connsiteY9" fmla="*/ 216031 h 937180"/>
                <a:gd name="connsiteX10" fmla="*/ 817318 w 7896703"/>
                <a:gd name="connsiteY10" fmla="*/ 156200 h 937180"/>
                <a:gd name="connsiteX11" fmla="*/ 973518 w 7896703"/>
                <a:gd name="connsiteY11" fmla="*/ 0 h 93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96703" h="937180">
                  <a:moveTo>
                    <a:pt x="973518" y="0"/>
                  </a:moveTo>
                  <a:lnTo>
                    <a:pt x="7740503" y="0"/>
                  </a:lnTo>
                  <a:cubicBezTo>
                    <a:pt x="7826770" y="0"/>
                    <a:pt x="7896703" y="69933"/>
                    <a:pt x="7896703" y="156200"/>
                  </a:cubicBezTo>
                  <a:lnTo>
                    <a:pt x="7896703" y="780980"/>
                  </a:lnTo>
                  <a:cubicBezTo>
                    <a:pt x="7896703" y="867247"/>
                    <a:pt x="7826770" y="937180"/>
                    <a:pt x="7740503" y="937180"/>
                  </a:cubicBezTo>
                  <a:lnTo>
                    <a:pt x="973518" y="937180"/>
                  </a:lnTo>
                  <a:cubicBezTo>
                    <a:pt x="887251" y="937180"/>
                    <a:pt x="817318" y="867247"/>
                    <a:pt x="817318" y="780980"/>
                  </a:cubicBezTo>
                  <a:lnTo>
                    <a:pt x="817318" y="481798"/>
                  </a:lnTo>
                  <a:lnTo>
                    <a:pt x="0" y="348914"/>
                  </a:lnTo>
                  <a:lnTo>
                    <a:pt x="817318" y="216031"/>
                  </a:lnTo>
                  <a:lnTo>
                    <a:pt x="817318" y="156200"/>
                  </a:lnTo>
                  <a:cubicBezTo>
                    <a:pt x="817318" y="69933"/>
                    <a:pt x="887251" y="0"/>
                    <a:pt x="973518" y="0"/>
                  </a:cubicBezTo>
                  <a:close/>
                </a:path>
              </a:pathLst>
            </a:cu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DB83EEBF-A3ED-42AD-91E5-9AD65A1600B9}"/>
                </a:ext>
              </a:extLst>
            </p:cNvPr>
            <p:cNvSpPr txBox="1"/>
            <p:nvPr/>
          </p:nvSpPr>
          <p:spPr>
            <a:xfrm>
              <a:off x="1690576" y="1367780"/>
              <a:ext cx="6656590" cy="646331"/>
            </a:xfrm>
            <a:prstGeom prst="rect">
              <a:avLst/>
            </a:prstGeom>
            <a:noFill/>
          </p:spPr>
          <p:txBody>
            <a:bodyPr wrap="square" rtlCol="0">
              <a:spAutoFit/>
            </a:bodyPr>
            <a:lstStyle/>
            <a:p>
              <a:pPr algn="ctr"/>
              <a:r>
                <a:rPr lang="en-GB" dirty="0">
                  <a:latin typeface="Comic Sans MS" panose="030F0702030302020204" pitchFamily="66" charset="0"/>
                </a:rPr>
                <a:t>Can you tell me about a time when you successfully completed a task as part of a team?</a:t>
              </a:r>
            </a:p>
          </p:txBody>
        </p:sp>
      </p:grpSp>
      <p:grpSp>
        <p:nvGrpSpPr>
          <p:cNvPr id="88" name="Group 87">
            <a:extLst>
              <a:ext uri="{FF2B5EF4-FFF2-40B4-BE49-F238E27FC236}">
                <a16:creationId xmlns:a16="http://schemas.microsoft.com/office/drawing/2014/main" id="{50F3D5A0-6FED-4157-A5D9-0C36A2422AF3}"/>
              </a:ext>
            </a:extLst>
          </p:cNvPr>
          <p:cNvGrpSpPr/>
          <p:nvPr/>
        </p:nvGrpSpPr>
        <p:grpSpPr>
          <a:xfrm>
            <a:off x="777136" y="2313630"/>
            <a:ext cx="3559733" cy="917331"/>
            <a:chOff x="777136" y="2313630"/>
            <a:chExt cx="3559733" cy="917331"/>
          </a:xfrm>
        </p:grpSpPr>
        <p:grpSp>
          <p:nvGrpSpPr>
            <p:cNvPr id="23" name="Group 22">
              <a:extLst>
                <a:ext uri="{FF2B5EF4-FFF2-40B4-BE49-F238E27FC236}">
                  <a16:creationId xmlns:a16="http://schemas.microsoft.com/office/drawing/2014/main" id="{81F5402C-1DF9-4F8A-90E9-6B3A55BD1B09}"/>
                </a:ext>
              </a:extLst>
            </p:cNvPr>
            <p:cNvGrpSpPr/>
            <p:nvPr/>
          </p:nvGrpSpPr>
          <p:grpSpPr>
            <a:xfrm>
              <a:off x="777136" y="2313630"/>
              <a:ext cx="3559733" cy="917331"/>
              <a:chOff x="2790880" y="2012770"/>
              <a:chExt cx="7770848" cy="2196375"/>
            </a:xfrm>
          </p:grpSpPr>
          <p:sp>
            <p:nvSpPr>
              <p:cNvPr id="2" name="Rectangle: Rounded Corners 1">
                <a:extLst>
                  <a:ext uri="{FF2B5EF4-FFF2-40B4-BE49-F238E27FC236}">
                    <a16:creationId xmlns:a16="http://schemas.microsoft.com/office/drawing/2014/main" id="{CAC14199-EB14-4AC8-AEB6-D9332C1F51AB}"/>
                  </a:ext>
                </a:extLst>
              </p:cNvPr>
              <p:cNvSpPr/>
              <p:nvPr/>
            </p:nvSpPr>
            <p:spPr>
              <a:xfrm>
                <a:off x="3080416" y="2387386"/>
                <a:ext cx="7481312" cy="1821759"/>
              </a:xfrm>
              <a:prstGeom prst="round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987361E0-19D9-4E84-819D-8312A65EEBDC}"/>
                  </a:ext>
                </a:extLst>
              </p:cNvPr>
              <p:cNvSpPr/>
              <p:nvPr/>
            </p:nvSpPr>
            <p:spPr>
              <a:xfrm>
                <a:off x="2790880" y="2012770"/>
                <a:ext cx="1613563" cy="1613565"/>
              </a:xfrm>
              <a:prstGeom prst="star5">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00000"/>
                  </a:solidFill>
                  <a:latin typeface="Britannic Bold" panose="020B0903060703020204" pitchFamily="34" charset="0"/>
                </a:endParaRPr>
              </a:p>
            </p:txBody>
          </p:sp>
          <p:sp>
            <p:nvSpPr>
              <p:cNvPr id="17" name="TextBox 16">
                <a:extLst>
                  <a:ext uri="{FF2B5EF4-FFF2-40B4-BE49-F238E27FC236}">
                    <a16:creationId xmlns:a16="http://schemas.microsoft.com/office/drawing/2014/main" id="{2EE58D17-F8D2-43C7-AB43-51F060290328}"/>
                  </a:ext>
                </a:extLst>
              </p:cNvPr>
              <p:cNvSpPr txBox="1"/>
              <p:nvPr/>
            </p:nvSpPr>
            <p:spPr>
              <a:xfrm>
                <a:off x="3251202" y="2355125"/>
                <a:ext cx="682170" cy="1144847"/>
              </a:xfrm>
              <a:prstGeom prst="rect">
                <a:avLst/>
              </a:prstGeom>
              <a:noFill/>
            </p:spPr>
            <p:txBody>
              <a:bodyPr wrap="square" rtlCol="0">
                <a:spAutoFit/>
              </a:bodyPr>
              <a:lstStyle/>
              <a:p>
                <a:pPr algn="ctr"/>
                <a:r>
                  <a:rPr lang="en-GB" sz="2400" dirty="0">
                    <a:solidFill>
                      <a:srgbClr val="C00000"/>
                    </a:solidFill>
                    <a:latin typeface="Britannic Bold" panose="020B0903060703020204" pitchFamily="34" charset="0"/>
                  </a:rPr>
                  <a:t>S</a:t>
                </a:r>
              </a:p>
            </p:txBody>
          </p:sp>
          <p:sp>
            <p:nvSpPr>
              <p:cNvPr id="19" name="Rectangle 18">
                <a:extLst>
                  <a:ext uri="{FF2B5EF4-FFF2-40B4-BE49-F238E27FC236}">
                    <a16:creationId xmlns:a16="http://schemas.microsoft.com/office/drawing/2014/main" id="{9EB1C432-7B64-420F-A242-D8E6DD7B1600}"/>
                  </a:ext>
                </a:extLst>
              </p:cNvPr>
              <p:cNvSpPr/>
              <p:nvPr/>
            </p:nvSpPr>
            <p:spPr>
              <a:xfrm>
                <a:off x="2790880" y="3626332"/>
                <a:ext cx="1613563" cy="428972"/>
              </a:xfrm>
              <a:prstGeom prst="rect">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SITUATION</a:t>
                </a:r>
              </a:p>
            </p:txBody>
          </p:sp>
        </p:grpSp>
        <p:sp>
          <p:nvSpPr>
            <p:cNvPr id="79" name="TextBox 78">
              <a:extLst>
                <a:ext uri="{FF2B5EF4-FFF2-40B4-BE49-F238E27FC236}">
                  <a16:creationId xmlns:a16="http://schemas.microsoft.com/office/drawing/2014/main" id="{2D274653-596E-4077-86F2-6AAFF009D3EF}"/>
                </a:ext>
              </a:extLst>
            </p:cNvPr>
            <p:cNvSpPr txBox="1"/>
            <p:nvPr/>
          </p:nvSpPr>
          <p:spPr>
            <a:xfrm>
              <a:off x="1705202" y="2572629"/>
              <a:ext cx="2487975" cy="553998"/>
            </a:xfrm>
            <a:prstGeom prst="rect">
              <a:avLst/>
            </a:prstGeom>
            <a:noFill/>
          </p:spPr>
          <p:txBody>
            <a:bodyPr wrap="square" rtlCol="0">
              <a:spAutoFit/>
            </a:bodyPr>
            <a:lstStyle/>
            <a:p>
              <a:r>
                <a:rPr lang="en-GB" sz="1000" dirty="0">
                  <a:solidFill>
                    <a:srgbClr val="FFFFCC"/>
                  </a:solidFill>
                </a:rPr>
                <a:t>I'm a member of the scouts and every year there is a jumble sale and this year I was part of the organising team.</a:t>
              </a:r>
            </a:p>
          </p:txBody>
        </p:sp>
      </p:grpSp>
      <p:grpSp>
        <p:nvGrpSpPr>
          <p:cNvPr id="87" name="Group 86">
            <a:extLst>
              <a:ext uri="{FF2B5EF4-FFF2-40B4-BE49-F238E27FC236}">
                <a16:creationId xmlns:a16="http://schemas.microsoft.com/office/drawing/2014/main" id="{8F903A9F-8A9D-4398-B15D-4B3DB05FB4C0}"/>
              </a:ext>
            </a:extLst>
          </p:cNvPr>
          <p:cNvGrpSpPr/>
          <p:nvPr/>
        </p:nvGrpSpPr>
        <p:grpSpPr>
          <a:xfrm>
            <a:off x="4683048" y="2304920"/>
            <a:ext cx="3927171" cy="917331"/>
            <a:chOff x="4683048" y="2304920"/>
            <a:chExt cx="3927171" cy="917331"/>
          </a:xfrm>
        </p:grpSpPr>
        <p:grpSp>
          <p:nvGrpSpPr>
            <p:cNvPr id="47" name="Group 46">
              <a:extLst>
                <a:ext uri="{FF2B5EF4-FFF2-40B4-BE49-F238E27FC236}">
                  <a16:creationId xmlns:a16="http://schemas.microsoft.com/office/drawing/2014/main" id="{4F3D829E-0BE1-4074-8F87-D6385C77329B}"/>
                </a:ext>
              </a:extLst>
            </p:cNvPr>
            <p:cNvGrpSpPr/>
            <p:nvPr/>
          </p:nvGrpSpPr>
          <p:grpSpPr>
            <a:xfrm>
              <a:off x="4683048" y="2304920"/>
              <a:ext cx="3927171" cy="917331"/>
              <a:chOff x="2790880" y="2012768"/>
              <a:chExt cx="8572960" cy="2196375"/>
            </a:xfrm>
          </p:grpSpPr>
          <p:sp>
            <p:nvSpPr>
              <p:cNvPr id="48" name="Rectangle: Rounded Corners 47">
                <a:extLst>
                  <a:ext uri="{FF2B5EF4-FFF2-40B4-BE49-F238E27FC236}">
                    <a16:creationId xmlns:a16="http://schemas.microsoft.com/office/drawing/2014/main" id="{E057209C-16A8-424F-8E18-7BCA2F2764E5}"/>
                  </a:ext>
                </a:extLst>
              </p:cNvPr>
              <p:cNvSpPr/>
              <p:nvPr/>
            </p:nvSpPr>
            <p:spPr>
              <a:xfrm>
                <a:off x="3080414" y="2387384"/>
                <a:ext cx="8283426" cy="1821759"/>
              </a:xfrm>
              <a:prstGeom prst="round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Star: 5 Points 48">
                <a:extLst>
                  <a:ext uri="{FF2B5EF4-FFF2-40B4-BE49-F238E27FC236}">
                    <a16:creationId xmlns:a16="http://schemas.microsoft.com/office/drawing/2014/main" id="{36253268-8B54-4826-BDAD-3B242B8244CB}"/>
                  </a:ext>
                </a:extLst>
              </p:cNvPr>
              <p:cNvSpPr/>
              <p:nvPr/>
            </p:nvSpPr>
            <p:spPr>
              <a:xfrm>
                <a:off x="2790880" y="2012768"/>
                <a:ext cx="1613563" cy="1613563"/>
              </a:xfrm>
              <a:prstGeom prst="star5">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00000"/>
                  </a:solidFill>
                  <a:latin typeface="Britannic Bold" panose="020B0903060703020204" pitchFamily="34" charset="0"/>
                </a:endParaRPr>
              </a:p>
            </p:txBody>
          </p:sp>
          <p:sp>
            <p:nvSpPr>
              <p:cNvPr id="50" name="TextBox 49">
                <a:extLst>
                  <a:ext uri="{FF2B5EF4-FFF2-40B4-BE49-F238E27FC236}">
                    <a16:creationId xmlns:a16="http://schemas.microsoft.com/office/drawing/2014/main" id="{B588A047-2715-436B-8E47-1D53770D942C}"/>
                  </a:ext>
                </a:extLst>
              </p:cNvPr>
              <p:cNvSpPr txBox="1"/>
              <p:nvPr/>
            </p:nvSpPr>
            <p:spPr>
              <a:xfrm>
                <a:off x="3251202" y="2355123"/>
                <a:ext cx="682170" cy="1105369"/>
              </a:xfrm>
              <a:prstGeom prst="rect">
                <a:avLst/>
              </a:prstGeom>
              <a:noFill/>
            </p:spPr>
            <p:txBody>
              <a:bodyPr wrap="square" rtlCol="0">
                <a:spAutoFit/>
              </a:bodyPr>
              <a:lstStyle/>
              <a:p>
                <a:pPr algn="ctr"/>
                <a:r>
                  <a:rPr lang="en-GB" sz="2400" dirty="0">
                    <a:solidFill>
                      <a:srgbClr val="C00000"/>
                    </a:solidFill>
                    <a:latin typeface="Britannic Bold" panose="020B0903060703020204" pitchFamily="34" charset="0"/>
                  </a:rPr>
                  <a:t>T</a:t>
                </a:r>
              </a:p>
            </p:txBody>
          </p:sp>
          <p:sp>
            <p:nvSpPr>
              <p:cNvPr id="51" name="Rectangle 50">
                <a:extLst>
                  <a:ext uri="{FF2B5EF4-FFF2-40B4-BE49-F238E27FC236}">
                    <a16:creationId xmlns:a16="http://schemas.microsoft.com/office/drawing/2014/main" id="{CBA93480-A0F2-425A-81B8-6679C6B9F82D}"/>
                  </a:ext>
                </a:extLst>
              </p:cNvPr>
              <p:cNvSpPr/>
              <p:nvPr/>
            </p:nvSpPr>
            <p:spPr>
              <a:xfrm>
                <a:off x="2790880" y="3626331"/>
                <a:ext cx="1613563" cy="428973"/>
              </a:xfrm>
              <a:prstGeom prst="rect">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TASK</a:t>
                </a:r>
              </a:p>
            </p:txBody>
          </p:sp>
        </p:grpSp>
        <p:sp>
          <p:nvSpPr>
            <p:cNvPr id="82" name="TextBox 81">
              <a:extLst>
                <a:ext uri="{FF2B5EF4-FFF2-40B4-BE49-F238E27FC236}">
                  <a16:creationId xmlns:a16="http://schemas.microsoft.com/office/drawing/2014/main" id="{A0FF0ABC-8EC5-409D-BBFD-3309B3F3ED86}"/>
                </a:ext>
              </a:extLst>
            </p:cNvPr>
            <p:cNvSpPr txBox="1"/>
            <p:nvPr/>
          </p:nvSpPr>
          <p:spPr>
            <a:xfrm>
              <a:off x="5520058" y="2574696"/>
              <a:ext cx="2974161" cy="553998"/>
            </a:xfrm>
            <a:prstGeom prst="rect">
              <a:avLst/>
            </a:prstGeom>
            <a:noFill/>
          </p:spPr>
          <p:txBody>
            <a:bodyPr wrap="square" rtlCol="0">
              <a:spAutoFit/>
            </a:bodyPr>
            <a:lstStyle/>
            <a:p>
              <a:r>
                <a:rPr lang="en-GB" sz="1000" dirty="0">
                  <a:solidFill>
                    <a:srgbClr val="FFFFCC"/>
                  </a:solidFill>
                </a:rPr>
                <a:t>The team was tasked with organising donations and selling tickets and I volunteered to manage the donations.</a:t>
              </a:r>
            </a:p>
          </p:txBody>
        </p:sp>
      </p:grpSp>
      <p:grpSp>
        <p:nvGrpSpPr>
          <p:cNvPr id="89" name="Group 88">
            <a:extLst>
              <a:ext uri="{FF2B5EF4-FFF2-40B4-BE49-F238E27FC236}">
                <a16:creationId xmlns:a16="http://schemas.microsoft.com/office/drawing/2014/main" id="{5EB9B5B4-12D4-411F-8027-205EF486E05F}"/>
              </a:ext>
            </a:extLst>
          </p:cNvPr>
          <p:cNvGrpSpPr/>
          <p:nvPr/>
        </p:nvGrpSpPr>
        <p:grpSpPr>
          <a:xfrm>
            <a:off x="744649" y="3449234"/>
            <a:ext cx="7865570" cy="1189541"/>
            <a:chOff x="744649" y="3449234"/>
            <a:chExt cx="7865570" cy="1189541"/>
          </a:xfrm>
        </p:grpSpPr>
        <p:grpSp>
          <p:nvGrpSpPr>
            <p:cNvPr id="52" name="Group 51">
              <a:extLst>
                <a:ext uri="{FF2B5EF4-FFF2-40B4-BE49-F238E27FC236}">
                  <a16:creationId xmlns:a16="http://schemas.microsoft.com/office/drawing/2014/main" id="{45DD68CF-EA3D-4F3A-AF33-6A89FF49AE5F}"/>
                </a:ext>
              </a:extLst>
            </p:cNvPr>
            <p:cNvGrpSpPr/>
            <p:nvPr/>
          </p:nvGrpSpPr>
          <p:grpSpPr>
            <a:xfrm>
              <a:off x="744649" y="3449234"/>
              <a:ext cx="7865570" cy="1189541"/>
              <a:chOff x="2790880" y="2012768"/>
              <a:chExt cx="17170433" cy="2848130"/>
            </a:xfrm>
          </p:grpSpPr>
          <p:sp>
            <p:nvSpPr>
              <p:cNvPr id="53" name="Rectangle: Rounded Corners 52">
                <a:extLst>
                  <a:ext uri="{FF2B5EF4-FFF2-40B4-BE49-F238E27FC236}">
                    <a16:creationId xmlns:a16="http://schemas.microsoft.com/office/drawing/2014/main" id="{107B7E9E-399B-47FA-9894-A38D2039549F}"/>
                  </a:ext>
                </a:extLst>
              </p:cNvPr>
              <p:cNvSpPr/>
              <p:nvPr/>
            </p:nvSpPr>
            <p:spPr>
              <a:xfrm>
                <a:off x="3080414" y="2387384"/>
                <a:ext cx="16880899" cy="2473514"/>
              </a:xfrm>
              <a:prstGeom prst="round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Star: 5 Points 53">
                <a:extLst>
                  <a:ext uri="{FF2B5EF4-FFF2-40B4-BE49-F238E27FC236}">
                    <a16:creationId xmlns:a16="http://schemas.microsoft.com/office/drawing/2014/main" id="{D9DF5BEF-12FE-457F-9011-D228E3DBF831}"/>
                  </a:ext>
                </a:extLst>
              </p:cNvPr>
              <p:cNvSpPr/>
              <p:nvPr/>
            </p:nvSpPr>
            <p:spPr>
              <a:xfrm>
                <a:off x="2790880" y="2012768"/>
                <a:ext cx="1613563" cy="1613563"/>
              </a:xfrm>
              <a:prstGeom prst="star5">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00000"/>
                  </a:solidFill>
                  <a:latin typeface="Britannic Bold" panose="020B0903060703020204" pitchFamily="34" charset="0"/>
                </a:endParaRPr>
              </a:p>
            </p:txBody>
          </p:sp>
          <p:sp>
            <p:nvSpPr>
              <p:cNvPr id="55" name="TextBox 54">
                <a:extLst>
                  <a:ext uri="{FF2B5EF4-FFF2-40B4-BE49-F238E27FC236}">
                    <a16:creationId xmlns:a16="http://schemas.microsoft.com/office/drawing/2014/main" id="{C59F5671-2FA1-4C33-ADD7-3B4105B1675D}"/>
                  </a:ext>
                </a:extLst>
              </p:cNvPr>
              <p:cNvSpPr txBox="1"/>
              <p:nvPr/>
            </p:nvSpPr>
            <p:spPr>
              <a:xfrm>
                <a:off x="3251202" y="2309033"/>
                <a:ext cx="682170" cy="1144847"/>
              </a:xfrm>
              <a:prstGeom prst="rect">
                <a:avLst/>
              </a:prstGeom>
              <a:noFill/>
            </p:spPr>
            <p:txBody>
              <a:bodyPr wrap="square" rtlCol="0">
                <a:spAutoFit/>
              </a:bodyPr>
              <a:lstStyle/>
              <a:p>
                <a:pPr algn="ctr"/>
                <a:r>
                  <a:rPr lang="en-GB" sz="2400" dirty="0">
                    <a:solidFill>
                      <a:srgbClr val="C00000"/>
                    </a:solidFill>
                    <a:latin typeface="Britannic Bold" panose="020B0903060703020204" pitchFamily="34" charset="0"/>
                  </a:rPr>
                  <a:t>A</a:t>
                </a:r>
              </a:p>
            </p:txBody>
          </p:sp>
          <p:sp>
            <p:nvSpPr>
              <p:cNvPr id="56" name="Rectangle 55">
                <a:extLst>
                  <a:ext uri="{FF2B5EF4-FFF2-40B4-BE49-F238E27FC236}">
                    <a16:creationId xmlns:a16="http://schemas.microsoft.com/office/drawing/2014/main" id="{B31C5FBB-B150-4F6D-BF57-F6AC6C97A1A1}"/>
                  </a:ext>
                </a:extLst>
              </p:cNvPr>
              <p:cNvSpPr/>
              <p:nvPr/>
            </p:nvSpPr>
            <p:spPr>
              <a:xfrm>
                <a:off x="2790880" y="3626331"/>
                <a:ext cx="1613563" cy="428973"/>
              </a:xfrm>
              <a:prstGeom prst="rect">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ACTION</a:t>
                </a:r>
              </a:p>
            </p:txBody>
          </p:sp>
        </p:grpSp>
        <p:sp>
          <p:nvSpPr>
            <p:cNvPr id="83" name="TextBox 82">
              <a:extLst>
                <a:ext uri="{FF2B5EF4-FFF2-40B4-BE49-F238E27FC236}">
                  <a16:creationId xmlns:a16="http://schemas.microsoft.com/office/drawing/2014/main" id="{4DFDD047-A439-4DB4-82BE-9DE747FAD735}"/>
                </a:ext>
              </a:extLst>
            </p:cNvPr>
            <p:cNvSpPr txBox="1"/>
            <p:nvPr/>
          </p:nvSpPr>
          <p:spPr>
            <a:xfrm>
              <a:off x="1579694" y="3619970"/>
              <a:ext cx="7030525" cy="1015663"/>
            </a:xfrm>
            <a:prstGeom prst="rect">
              <a:avLst/>
            </a:prstGeom>
            <a:noFill/>
          </p:spPr>
          <p:txBody>
            <a:bodyPr wrap="square" rtlCol="0">
              <a:spAutoFit/>
            </a:bodyPr>
            <a:lstStyle/>
            <a:p>
              <a:r>
                <a:rPr lang="en-GB" sz="1000" dirty="0">
                  <a:solidFill>
                    <a:srgbClr val="FFFFCC"/>
                  </a:solidFill>
                </a:rPr>
                <a:t>After discussing some ideas with the team of how to encourage donations, I produced some flyers and suggested that they are given to local businesses to display in their windows and to post through resident's doors. I made a list of places we would cover and I divided this up between the team to distribute them.</a:t>
              </a:r>
            </a:p>
            <a:p>
              <a:r>
                <a:rPr lang="en-GB" sz="1000" dirty="0">
                  <a:solidFill>
                    <a:srgbClr val="FFFFCC"/>
                  </a:solidFill>
                </a:rPr>
                <a:t> </a:t>
              </a:r>
            </a:p>
            <a:p>
              <a:r>
                <a:rPr lang="en-GB" sz="1000" dirty="0">
                  <a:solidFill>
                    <a:srgbClr val="FFFFCC"/>
                  </a:solidFill>
                </a:rPr>
                <a:t>After a week, we called at the places we had canvassed to see if people had donations for collection, which we then took back to the Scout hall.</a:t>
              </a:r>
            </a:p>
          </p:txBody>
        </p:sp>
      </p:grpSp>
      <p:grpSp>
        <p:nvGrpSpPr>
          <p:cNvPr id="90" name="Group 89">
            <a:extLst>
              <a:ext uri="{FF2B5EF4-FFF2-40B4-BE49-F238E27FC236}">
                <a16:creationId xmlns:a16="http://schemas.microsoft.com/office/drawing/2014/main" id="{9A9EA78E-CFC4-42AD-8FDE-77FDF27D34AC}"/>
              </a:ext>
            </a:extLst>
          </p:cNvPr>
          <p:cNvGrpSpPr/>
          <p:nvPr/>
        </p:nvGrpSpPr>
        <p:grpSpPr>
          <a:xfrm>
            <a:off x="807870" y="4797066"/>
            <a:ext cx="3866631" cy="1287216"/>
            <a:chOff x="807870" y="4797066"/>
            <a:chExt cx="3866631" cy="1287216"/>
          </a:xfrm>
        </p:grpSpPr>
        <p:grpSp>
          <p:nvGrpSpPr>
            <p:cNvPr id="57" name="Group 56">
              <a:extLst>
                <a:ext uri="{FF2B5EF4-FFF2-40B4-BE49-F238E27FC236}">
                  <a16:creationId xmlns:a16="http://schemas.microsoft.com/office/drawing/2014/main" id="{4F31D041-0E9C-4B48-AF71-84C6463F0D48}"/>
                </a:ext>
              </a:extLst>
            </p:cNvPr>
            <p:cNvGrpSpPr/>
            <p:nvPr/>
          </p:nvGrpSpPr>
          <p:grpSpPr>
            <a:xfrm>
              <a:off x="807870" y="4797066"/>
              <a:ext cx="3866631" cy="1287216"/>
              <a:chOff x="2790880" y="2012768"/>
              <a:chExt cx="8440802" cy="3081994"/>
            </a:xfrm>
          </p:grpSpPr>
          <p:sp>
            <p:nvSpPr>
              <p:cNvPr id="58" name="Rectangle: Rounded Corners 57">
                <a:extLst>
                  <a:ext uri="{FF2B5EF4-FFF2-40B4-BE49-F238E27FC236}">
                    <a16:creationId xmlns:a16="http://schemas.microsoft.com/office/drawing/2014/main" id="{45F90899-CAA4-45E5-B813-5DD85D9932C5}"/>
                  </a:ext>
                </a:extLst>
              </p:cNvPr>
              <p:cNvSpPr/>
              <p:nvPr/>
            </p:nvSpPr>
            <p:spPr>
              <a:xfrm>
                <a:off x="3080416" y="2387387"/>
                <a:ext cx="8151266" cy="2707375"/>
              </a:xfrm>
              <a:prstGeom prst="round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456F9B33-3314-40F2-B996-E3C011FB0D5E}"/>
                  </a:ext>
                </a:extLst>
              </p:cNvPr>
              <p:cNvSpPr/>
              <p:nvPr/>
            </p:nvSpPr>
            <p:spPr>
              <a:xfrm>
                <a:off x="2790880" y="2012768"/>
                <a:ext cx="1613563" cy="1613563"/>
              </a:xfrm>
              <a:prstGeom prst="star5">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00000"/>
                  </a:solidFill>
                  <a:latin typeface="Britannic Bold" panose="020B0903060703020204" pitchFamily="34" charset="0"/>
                </a:endParaRPr>
              </a:p>
            </p:txBody>
          </p:sp>
          <p:sp>
            <p:nvSpPr>
              <p:cNvPr id="60" name="TextBox 59">
                <a:extLst>
                  <a:ext uri="{FF2B5EF4-FFF2-40B4-BE49-F238E27FC236}">
                    <a16:creationId xmlns:a16="http://schemas.microsoft.com/office/drawing/2014/main" id="{E43EDFEF-6C21-4533-AE51-0FA5FA13E263}"/>
                  </a:ext>
                </a:extLst>
              </p:cNvPr>
              <p:cNvSpPr txBox="1"/>
              <p:nvPr/>
            </p:nvSpPr>
            <p:spPr>
              <a:xfrm>
                <a:off x="3251202" y="2378168"/>
                <a:ext cx="682170" cy="1144847"/>
              </a:xfrm>
              <a:prstGeom prst="rect">
                <a:avLst/>
              </a:prstGeom>
              <a:noFill/>
            </p:spPr>
            <p:txBody>
              <a:bodyPr wrap="square" rtlCol="0">
                <a:spAutoFit/>
              </a:bodyPr>
              <a:lstStyle/>
              <a:p>
                <a:pPr algn="ctr"/>
                <a:r>
                  <a:rPr lang="en-GB" sz="2400" dirty="0">
                    <a:solidFill>
                      <a:srgbClr val="C00000"/>
                    </a:solidFill>
                    <a:latin typeface="Britannic Bold" panose="020B0903060703020204" pitchFamily="34" charset="0"/>
                  </a:rPr>
                  <a:t>R</a:t>
                </a:r>
              </a:p>
            </p:txBody>
          </p:sp>
          <p:sp>
            <p:nvSpPr>
              <p:cNvPr id="61" name="Rectangle 60">
                <a:extLst>
                  <a:ext uri="{FF2B5EF4-FFF2-40B4-BE49-F238E27FC236}">
                    <a16:creationId xmlns:a16="http://schemas.microsoft.com/office/drawing/2014/main" id="{3242298F-DC2E-4EC8-BB8C-269B9257C27B}"/>
                  </a:ext>
                </a:extLst>
              </p:cNvPr>
              <p:cNvSpPr/>
              <p:nvPr/>
            </p:nvSpPr>
            <p:spPr>
              <a:xfrm>
                <a:off x="2790880" y="3626331"/>
                <a:ext cx="1613563" cy="428973"/>
              </a:xfrm>
              <a:prstGeom prst="rect">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RESULT</a:t>
                </a:r>
              </a:p>
            </p:txBody>
          </p:sp>
        </p:grpSp>
        <p:sp>
          <p:nvSpPr>
            <p:cNvPr id="84" name="TextBox 83">
              <a:extLst>
                <a:ext uri="{FF2B5EF4-FFF2-40B4-BE49-F238E27FC236}">
                  <a16:creationId xmlns:a16="http://schemas.microsoft.com/office/drawing/2014/main" id="{258153BA-5437-419F-B54B-BABE23BE1052}"/>
                </a:ext>
              </a:extLst>
            </p:cNvPr>
            <p:cNvSpPr txBox="1"/>
            <p:nvPr/>
          </p:nvSpPr>
          <p:spPr>
            <a:xfrm>
              <a:off x="1568226" y="5015726"/>
              <a:ext cx="2901276" cy="1015663"/>
            </a:xfrm>
            <a:prstGeom prst="rect">
              <a:avLst/>
            </a:prstGeom>
            <a:noFill/>
          </p:spPr>
          <p:txBody>
            <a:bodyPr wrap="square" rtlCol="0">
              <a:spAutoFit/>
            </a:bodyPr>
            <a:lstStyle/>
            <a:p>
              <a:r>
                <a:rPr lang="en-GB" sz="1000" dirty="0">
                  <a:solidFill>
                    <a:srgbClr val="FFFFCC"/>
                  </a:solidFill>
                </a:rPr>
                <a:t>People were very generous with donating items and as a team we collected over 50 items and made a note of everything we had received. </a:t>
              </a:r>
            </a:p>
            <a:p>
              <a:r>
                <a:rPr lang="en-GB" sz="1000" dirty="0">
                  <a:solidFill>
                    <a:srgbClr val="FFFFCC"/>
                  </a:solidFill>
                </a:rPr>
                <a:t> </a:t>
              </a:r>
            </a:p>
            <a:p>
              <a:r>
                <a:rPr lang="en-GB" sz="1000" dirty="0">
                  <a:solidFill>
                    <a:srgbClr val="FFFFCC"/>
                  </a:solidFill>
                </a:rPr>
                <a:t>Our Scout leader said that we worked well as a team and it would count towards our Teamwork Badge. </a:t>
              </a:r>
            </a:p>
          </p:txBody>
        </p:sp>
      </p:grpSp>
      <p:grpSp>
        <p:nvGrpSpPr>
          <p:cNvPr id="91" name="Group 90">
            <a:extLst>
              <a:ext uri="{FF2B5EF4-FFF2-40B4-BE49-F238E27FC236}">
                <a16:creationId xmlns:a16="http://schemas.microsoft.com/office/drawing/2014/main" id="{9522A353-EB76-4D21-8EDF-47BDAF9700A1}"/>
              </a:ext>
            </a:extLst>
          </p:cNvPr>
          <p:cNvGrpSpPr/>
          <p:nvPr/>
        </p:nvGrpSpPr>
        <p:grpSpPr>
          <a:xfrm>
            <a:off x="4776735" y="4783312"/>
            <a:ext cx="3870876" cy="1030607"/>
            <a:chOff x="4776735" y="4783312"/>
            <a:chExt cx="3870876" cy="1030607"/>
          </a:xfrm>
        </p:grpSpPr>
        <p:grpSp>
          <p:nvGrpSpPr>
            <p:cNvPr id="62" name="Group 61">
              <a:extLst>
                <a:ext uri="{FF2B5EF4-FFF2-40B4-BE49-F238E27FC236}">
                  <a16:creationId xmlns:a16="http://schemas.microsoft.com/office/drawing/2014/main" id="{B737A429-BE83-47C9-B764-56A7BA8C20D4}"/>
                </a:ext>
              </a:extLst>
            </p:cNvPr>
            <p:cNvGrpSpPr/>
            <p:nvPr/>
          </p:nvGrpSpPr>
          <p:grpSpPr>
            <a:xfrm>
              <a:off x="4776735" y="4783312"/>
              <a:ext cx="3870876" cy="1030607"/>
              <a:chOff x="2790878" y="2012768"/>
              <a:chExt cx="8450068" cy="2467593"/>
            </a:xfrm>
          </p:grpSpPr>
          <p:sp>
            <p:nvSpPr>
              <p:cNvPr id="63" name="Rectangle: Rounded Corners 62">
                <a:extLst>
                  <a:ext uri="{FF2B5EF4-FFF2-40B4-BE49-F238E27FC236}">
                    <a16:creationId xmlns:a16="http://schemas.microsoft.com/office/drawing/2014/main" id="{5375234A-A231-4537-ACA5-2CFD223E2067}"/>
                  </a:ext>
                </a:extLst>
              </p:cNvPr>
              <p:cNvSpPr/>
              <p:nvPr/>
            </p:nvSpPr>
            <p:spPr>
              <a:xfrm>
                <a:off x="3080416" y="2387384"/>
                <a:ext cx="8160530" cy="2092977"/>
              </a:xfrm>
              <a:prstGeom prst="round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Star: 5 Points 63">
                <a:extLst>
                  <a:ext uri="{FF2B5EF4-FFF2-40B4-BE49-F238E27FC236}">
                    <a16:creationId xmlns:a16="http://schemas.microsoft.com/office/drawing/2014/main" id="{259C6957-D430-47A3-AA05-AAA0D071FD7A}"/>
                  </a:ext>
                </a:extLst>
              </p:cNvPr>
              <p:cNvSpPr/>
              <p:nvPr/>
            </p:nvSpPr>
            <p:spPr>
              <a:xfrm>
                <a:off x="2790880" y="2012768"/>
                <a:ext cx="1613563" cy="1613563"/>
              </a:xfrm>
              <a:prstGeom prst="star5">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00000"/>
                  </a:solidFill>
                  <a:latin typeface="Britannic Bold" panose="020B0903060703020204" pitchFamily="34" charset="0"/>
                </a:endParaRPr>
              </a:p>
            </p:txBody>
          </p:sp>
          <p:sp>
            <p:nvSpPr>
              <p:cNvPr id="65" name="TextBox 64">
                <a:extLst>
                  <a:ext uri="{FF2B5EF4-FFF2-40B4-BE49-F238E27FC236}">
                    <a16:creationId xmlns:a16="http://schemas.microsoft.com/office/drawing/2014/main" id="{84AD3D8D-5DB8-45A8-93B0-D0C5006DA34D}"/>
                  </a:ext>
                </a:extLst>
              </p:cNvPr>
              <p:cNvSpPr txBox="1"/>
              <p:nvPr/>
            </p:nvSpPr>
            <p:spPr>
              <a:xfrm>
                <a:off x="3251202" y="2355123"/>
                <a:ext cx="682170" cy="1105369"/>
              </a:xfrm>
              <a:prstGeom prst="rect">
                <a:avLst/>
              </a:prstGeom>
              <a:noFill/>
            </p:spPr>
            <p:txBody>
              <a:bodyPr wrap="square" rtlCol="0">
                <a:spAutoFit/>
              </a:bodyPr>
              <a:lstStyle/>
              <a:p>
                <a:pPr algn="ctr"/>
                <a:r>
                  <a:rPr lang="en-GB" sz="2400" dirty="0">
                    <a:solidFill>
                      <a:srgbClr val="C00000"/>
                    </a:solidFill>
                    <a:latin typeface="Britannic Bold" panose="020B0903060703020204" pitchFamily="34" charset="0"/>
                  </a:rPr>
                  <a:t>R</a:t>
                </a:r>
              </a:p>
            </p:txBody>
          </p:sp>
          <p:sp>
            <p:nvSpPr>
              <p:cNvPr id="66" name="Rectangle 65">
                <a:extLst>
                  <a:ext uri="{FF2B5EF4-FFF2-40B4-BE49-F238E27FC236}">
                    <a16:creationId xmlns:a16="http://schemas.microsoft.com/office/drawing/2014/main" id="{02487DBE-6C1E-49E0-A76B-963A15925F17}"/>
                  </a:ext>
                </a:extLst>
              </p:cNvPr>
              <p:cNvSpPr/>
              <p:nvPr/>
            </p:nvSpPr>
            <p:spPr>
              <a:xfrm>
                <a:off x="2790878" y="3626332"/>
                <a:ext cx="1669074" cy="431503"/>
              </a:xfrm>
              <a:prstGeom prst="rect">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REFLECTION</a:t>
                </a:r>
              </a:p>
            </p:txBody>
          </p:sp>
        </p:grpSp>
        <p:sp>
          <p:nvSpPr>
            <p:cNvPr id="85" name="TextBox 84">
              <a:extLst>
                <a:ext uri="{FF2B5EF4-FFF2-40B4-BE49-F238E27FC236}">
                  <a16:creationId xmlns:a16="http://schemas.microsoft.com/office/drawing/2014/main" id="{7CE2E9A3-CEE1-48E9-931D-CC8E729FF524}"/>
                </a:ext>
              </a:extLst>
            </p:cNvPr>
            <p:cNvSpPr txBox="1"/>
            <p:nvPr/>
          </p:nvSpPr>
          <p:spPr>
            <a:xfrm>
              <a:off x="5541618" y="5008921"/>
              <a:ext cx="2999987" cy="707886"/>
            </a:xfrm>
            <a:prstGeom prst="rect">
              <a:avLst/>
            </a:prstGeom>
            <a:noFill/>
          </p:spPr>
          <p:txBody>
            <a:bodyPr wrap="square" rtlCol="0">
              <a:spAutoFit/>
            </a:bodyPr>
            <a:lstStyle/>
            <a:p>
              <a:pPr lvl="0" defTabSz="914400" fontAlgn="base">
                <a:defRPr/>
              </a:pPr>
              <a:r>
                <a:rPr lang="en-GB" sz="1000" dirty="0">
                  <a:solidFill>
                    <a:srgbClr val="FFFFCC"/>
                  </a:solidFill>
                </a:rPr>
                <a:t>When we collected the items, we weren't expecting so many, so next time I would make sure that we had a system for recording the items before collection as this would save time for the team.</a:t>
              </a:r>
            </a:p>
          </p:txBody>
        </p:sp>
      </p:grpSp>
      <p:grpSp>
        <p:nvGrpSpPr>
          <p:cNvPr id="11" name="Group 10">
            <a:extLst>
              <a:ext uri="{FF2B5EF4-FFF2-40B4-BE49-F238E27FC236}">
                <a16:creationId xmlns:a16="http://schemas.microsoft.com/office/drawing/2014/main" id="{A819F859-8E54-4C66-ADBE-35CF4B0D2F36}"/>
              </a:ext>
            </a:extLst>
          </p:cNvPr>
          <p:cNvGrpSpPr/>
          <p:nvPr/>
        </p:nvGrpSpPr>
        <p:grpSpPr>
          <a:xfrm>
            <a:off x="0" y="1063376"/>
            <a:ext cx="7295610" cy="1420639"/>
            <a:chOff x="-757123" y="5332579"/>
            <a:chExt cx="7295610" cy="1420639"/>
          </a:xfrm>
        </p:grpSpPr>
        <p:pic>
          <p:nvPicPr>
            <p:cNvPr id="12" name="Picture 11" descr="Background pattern&#10;&#10;Description automatically generated">
              <a:extLst>
                <a:ext uri="{FF2B5EF4-FFF2-40B4-BE49-F238E27FC236}">
                  <a16:creationId xmlns:a16="http://schemas.microsoft.com/office/drawing/2014/main" id="{5392331A-E56E-459E-86A2-7B2ACE4C2DD9}"/>
                </a:ext>
              </a:extLst>
            </p:cNvPr>
            <p:cNvPicPr>
              <a:picLocks noChangeAspect="1"/>
            </p:cNvPicPr>
            <p:nvPr/>
          </p:nvPicPr>
          <p:blipFill rotWithShape="1">
            <a:blip r:embed="rId9">
              <a:extLst>
                <a:ext uri="{28A0092B-C50C-407E-A947-70E740481C1C}">
                  <a14:useLocalDpi xmlns:a14="http://schemas.microsoft.com/office/drawing/2010/main" val="0"/>
                </a:ext>
              </a:extLst>
            </a:blip>
            <a:srcRect t="-30" b="1"/>
            <a:stretch/>
          </p:blipFill>
          <p:spPr>
            <a:xfrm rot="16200000">
              <a:off x="436565" y="4148636"/>
              <a:ext cx="849967" cy="3237344"/>
            </a:xfrm>
            <a:prstGeom prst="rect">
              <a:avLst/>
            </a:prstGeom>
          </p:spPr>
        </p:pic>
        <p:pic>
          <p:nvPicPr>
            <p:cNvPr id="13" name="Picture 12" descr="A picture containing outdoor object, night sky&#10;&#10;Description automatically generated">
              <a:extLst>
                <a:ext uri="{FF2B5EF4-FFF2-40B4-BE49-F238E27FC236}">
                  <a16:creationId xmlns:a16="http://schemas.microsoft.com/office/drawing/2014/main" id="{C25966B0-8C6B-48CF-A843-F7BF09A7BE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8081" y="5515152"/>
              <a:ext cx="768573" cy="781276"/>
            </a:xfrm>
            <a:prstGeom prst="rect">
              <a:avLst/>
            </a:prstGeom>
          </p:spPr>
        </p:pic>
        <p:grpSp>
          <p:nvGrpSpPr>
            <p:cNvPr id="14" name="Group 13">
              <a:extLst>
                <a:ext uri="{FF2B5EF4-FFF2-40B4-BE49-F238E27FC236}">
                  <a16:creationId xmlns:a16="http://schemas.microsoft.com/office/drawing/2014/main" id="{6DE2EDDF-6A5D-403C-89B9-7D9E84A3264A}"/>
                </a:ext>
              </a:extLst>
            </p:cNvPr>
            <p:cNvGrpSpPr/>
            <p:nvPr/>
          </p:nvGrpSpPr>
          <p:grpSpPr>
            <a:xfrm>
              <a:off x="3443522" y="5332579"/>
              <a:ext cx="3094965" cy="1420639"/>
              <a:chOff x="3719808" y="5125795"/>
              <a:chExt cx="3255168" cy="1494175"/>
            </a:xfrm>
          </p:grpSpPr>
          <p:pic>
            <p:nvPicPr>
              <p:cNvPr id="15" name="Picture 14" descr="A picture containing text&#10;&#10;Description automatically generated">
                <a:extLst>
                  <a:ext uri="{FF2B5EF4-FFF2-40B4-BE49-F238E27FC236}">
                    <a16:creationId xmlns:a16="http://schemas.microsoft.com/office/drawing/2014/main" id="{DCD74E5F-1447-4A39-A3CF-C5B0C773C0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16" name="TextBox 15">
                <a:extLst>
                  <a:ext uri="{FF2B5EF4-FFF2-40B4-BE49-F238E27FC236}">
                    <a16:creationId xmlns:a16="http://schemas.microsoft.com/office/drawing/2014/main" id="{CA059172-3EAC-484A-A7B2-0DA3DEC00043}"/>
                  </a:ext>
                </a:extLst>
              </p:cNvPr>
              <p:cNvSpPr txBox="1"/>
              <p:nvPr/>
            </p:nvSpPr>
            <p:spPr>
              <a:xfrm>
                <a:off x="3947497" y="5326858"/>
                <a:ext cx="2803648" cy="1003494"/>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3</a:t>
                </a:r>
                <a:r>
                  <a:rPr lang="en-GB" sz="1400" dirty="0">
                    <a:latin typeface="Comic Sans MS"/>
                    <a:cs typeface="Simplified Arabic Fixed"/>
                  </a:rPr>
                  <a:t>: </a:t>
                </a:r>
                <a:br>
                  <a:rPr lang="en-GB" sz="1400" dirty="0">
                    <a:latin typeface="Comic Sans MS"/>
                    <a:cs typeface="Simplified Arabic Fixed"/>
                  </a:rPr>
                </a:br>
                <a:r>
                  <a:rPr lang="en-GB" sz="1400" dirty="0">
                    <a:latin typeface="Comic Sans MS"/>
                    <a:cs typeface="Simplified Arabic Fixed"/>
                  </a:rPr>
                  <a:t>Can you think what other competencies we could use this example for?</a:t>
                </a:r>
              </a:p>
            </p:txBody>
          </p:sp>
        </p:grpSp>
      </p:grpSp>
      <p:grpSp>
        <p:nvGrpSpPr>
          <p:cNvPr id="115" name="Group 114">
            <a:extLst>
              <a:ext uri="{FF2B5EF4-FFF2-40B4-BE49-F238E27FC236}">
                <a16:creationId xmlns:a16="http://schemas.microsoft.com/office/drawing/2014/main" id="{3440F700-80AC-4BC6-B36A-4BF178597A4A}"/>
              </a:ext>
            </a:extLst>
          </p:cNvPr>
          <p:cNvGrpSpPr/>
          <p:nvPr/>
        </p:nvGrpSpPr>
        <p:grpSpPr>
          <a:xfrm>
            <a:off x="1456584" y="2026945"/>
            <a:ext cx="6942767" cy="4143488"/>
            <a:chOff x="9305872" y="1490140"/>
            <a:chExt cx="6942767" cy="4143488"/>
          </a:xfrm>
        </p:grpSpPr>
        <p:pic>
          <p:nvPicPr>
            <p:cNvPr id="98" name="Picture 97">
              <a:extLst>
                <a:ext uri="{FF2B5EF4-FFF2-40B4-BE49-F238E27FC236}">
                  <a16:creationId xmlns:a16="http://schemas.microsoft.com/office/drawing/2014/main" id="{58522472-A2C8-497D-ABCA-35621A78A0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05872" y="1490140"/>
              <a:ext cx="6942767" cy="4143488"/>
            </a:xfrm>
            <a:prstGeom prst="rect">
              <a:avLst/>
            </a:prstGeom>
            <a:effectLst>
              <a:outerShdw blurRad="50800" dist="38100" dir="2700000" algn="tl" rotWithShape="0">
                <a:prstClr val="black">
                  <a:alpha val="40000"/>
                </a:prstClr>
              </a:outerShdw>
            </a:effectLst>
          </p:spPr>
        </p:pic>
        <p:grpSp>
          <p:nvGrpSpPr>
            <p:cNvPr id="110" name="Group 109">
              <a:extLst>
                <a:ext uri="{FF2B5EF4-FFF2-40B4-BE49-F238E27FC236}">
                  <a16:creationId xmlns:a16="http://schemas.microsoft.com/office/drawing/2014/main" id="{776F0E3B-A8C9-424F-8BB3-FF49022ED7D2}"/>
                </a:ext>
              </a:extLst>
            </p:cNvPr>
            <p:cNvGrpSpPr/>
            <p:nvPr/>
          </p:nvGrpSpPr>
          <p:grpSpPr>
            <a:xfrm>
              <a:off x="9902984" y="2948861"/>
              <a:ext cx="2342476" cy="369332"/>
              <a:chOff x="9902984" y="2909572"/>
              <a:chExt cx="2342476" cy="369332"/>
            </a:xfrm>
          </p:grpSpPr>
          <p:sp>
            <p:nvSpPr>
              <p:cNvPr id="100" name="TextBox 99">
                <a:extLst>
                  <a:ext uri="{FF2B5EF4-FFF2-40B4-BE49-F238E27FC236}">
                    <a16:creationId xmlns:a16="http://schemas.microsoft.com/office/drawing/2014/main" id="{653F47F9-E150-4EA0-92C0-545359F518E0}"/>
                  </a:ext>
                </a:extLst>
              </p:cNvPr>
              <p:cNvSpPr txBox="1"/>
              <p:nvPr/>
            </p:nvSpPr>
            <p:spPr>
              <a:xfrm>
                <a:off x="10257149" y="2909572"/>
                <a:ext cx="1988311" cy="369332"/>
              </a:xfrm>
              <a:prstGeom prst="rect">
                <a:avLst/>
              </a:prstGeom>
              <a:noFill/>
            </p:spPr>
            <p:txBody>
              <a:bodyPr wrap="square" rtlCol="0">
                <a:spAutoFit/>
              </a:bodyPr>
              <a:lstStyle/>
              <a:p>
                <a:r>
                  <a:rPr lang="en-GB" b="1" dirty="0">
                    <a:latin typeface="Simplified Arabic Fixed"/>
                    <a:cs typeface="Simplified Arabic Fixed"/>
                  </a:rPr>
                  <a:t>Organisation</a:t>
                </a:r>
              </a:p>
            </p:txBody>
          </p:sp>
          <p:sp>
            <p:nvSpPr>
              <p:cNvPr id="101" name="Oval 100">
                <a:extLst>
                  <a:ext uri="{FF2B5EF4-FFF2-40B4-BE49-F238E27FC236}">
                    <a16:creationId xmlns:a16="http://schemas.microsoft.com/office/drawing/2014/main" id="{01C77332-3204-489A-A617-3CACD3B41B30}"/>
                  </a:ext>
                </a:extLst>
              </p:cNvPr>
              <p:cNvSpPr/>
              <p:nvPr/>
            </p:nvSpPr>
            <p:spPr>
              <a:xfrm>
                <a:off x="9902984" y="2923662"/>
                <a:ext cx="291852" cy="2918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D937842D-5251-497C-8ACA-9EBA9B7D64D6}"/>
                </a:ext>
              </a:extLst>
            </p:cNvPr>
            <p:cNvGrpSpPr/>
            <p:nvPr/>
          </p:nvGrpSpPr>
          <p:grpSpPr>
            <a:xfrm>
              <a:off x="9902984" y="3681792"/>
              <a:ext cx="2342476" cy="369332"/>
              <a:chOff x="9902984" y="3507817"/>
              <a:chExt cx="2342476" cy="369332"/>
            </a:xfrm>
          </p:grpSpPr>
          <p:sp>
            <p:nvSpPr>
              <p:cNvPr id="102" name="TextBox 101">
                <a:extLst>
                  <a:ext uri="{FF2B5EF4-FFF2-40B4-BE49-F238E27FC236}">
                    <a16:creationId xmlns:a16="http://schemas.microsoft.com/office/drawing/2014/main" id="{2CBF895C-463A-4D21-B439-04B7ED214C07}"/>
                  </a:ext>
                </a:extLst>
              </p:cNvPr>
              <p:cNvSpPr txBox="1"/>
              <p:nvPr/>
            </p:nvSpPr>
            <p:spPr>
              <a:xfrm>
                <a:off x="10257149" y="3507817"/>
                <a:ext cx="1988311" cy="369332"/>
              </a:xfrm>
              <a:prstGeom prst="rect">
                <a:avLst/>
              </a:prstGeom>
              <a:noFill/>
            </p:spPr>
            <p:txBody>
              <a:bodyPr wrap="square" rtlCol="0">
                <a:spAutoFit/>
              </a:bodyPr>
              <a:lstStyle/>
              <a:p>
                <a:r>
                  <a:rPr lang="en-GB" b="1" dirty="0">
                    <a:latin typeface="Simplified Arabic Fixed"/>
                    <a:cs typeface="Simplified Arabic Fixed"/>
                  </a:rPr>
                  <a:t>Communication</a:t>
                </a:r>
              </a:p>
            </p:txBody>
          </p:sp>
          <p:sp>
            <p:nvSpPr>
              <p:cNvPr id="103" name="Oval 102">
                <a:extLst>
                  <a:ext uri="{FF2B5EF4-FFF2-40B4-BE49-F238E27FC236}">
                    <a16:creationId xmlns:a16="http://schemas.microsoft.com/office/drawing/2014/main" id="{15573138-331E-4C98-8937-F759C340F7E8}"/>
                  </a:ext>
                </a:extLst>
              </p:cNvPr>
              <p:cNvSpPr/>
              <p:nvPr/>
            </p:nvSpPr>
            <p:spPr>
              <a:xfrm>
                <a:off x="9902984" y="3507817"/>
                <a:ext cx="291852" cy="29185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pSp>
        <p:grpSp>
          <p:nvGrpSpPr>
            <p:cNvPr id="112" name="Group 111">
              <a:extLst>
                <a:ext uri="{FF2B5EF4-FFF2-40B4-BE49-F238E27FC236}">
                  <a16:creationId xmlns:a16="http://schemas.microsoft.com/office/drawing/2014/main" id="{0526BE25-C394-4445-B3D1-1E152D53974B}"/>
                </a:ext>
              </a:extLst>
            </p:cNvPr>
            <p:cNvGrpSpPr/>
            <p:nvPr/>
          </p:nvGrpSpPr>
          <p:grpSpPr>
            <a:xfrm>
              <a:off x="9902984" y="4367599"/>
              <a:ext cx="2537579" cy="369332"/>
              <a:chOff x="9902984" y="4203191"/>
              <a:chExt cx="2537579" cy="369332"/>
            </a:xfrm>
          </p:grpSpPr>
          <p:sp>
            <p:nvSpPr>
              <p:cNvPr id="104" name="TextBox 103">
                <a:extLst>
                  <a:ext uri="{FF2B5EF4-FFF2-40B4-BE49-F238E27FC236}">
                    <a16:creationId xmlns:a16="http://schemas.microsoft.com/office/drawing/2014/main" id="{536373CE-7C66-41B9-91EB-785DCB242B27}"/>
                  </a:ext>
                </a:extLst>
              </p:cNvPr>
              <p:cNvSpPr txBox="1"/>
              <p:nvPr/>
            </p:nvSpPr>
            <p:spPr>
              <a:xfrm>
                <a:off x="10257149" y="4203191"/>
                <a:ext cx="2183414" cy="369332"/>
              </a:xfrm>
              <a:prstGeom prst="rect">
                <a:avLst/>
              </a:prstGeom>
              <a:noFill/>
            </p:spPr>
            <p:txBody>
              <a:bodyPr wrap="square" rtlCol="0">
                <a:spAutoFit/>
              </a:bodyPr>
              <a:lstStyle/>
              <a:p>
                <a:r>
                  <a:rPr lang="en-GB" b="1" dirty="0">
                    <a:latin typeface="Simplified Arabic Fixed"/>
                    <a:cs typeface="Simplified Arabic Fixed"/>
                  </a:rPr>
                  <a:t>Responsibility</a:t>
                </a:r>
              </a:p>
            </p:txBody>
          </p:sp>
          <p:sp>
            <p:nvSpPr>
              <p:cNvPr id="105" name="Oval 104">
                <a:extLst>
                  <a:ext uri="{FF2B5EF4-FFF2-40B4-BE49-F238E27FC236}">
                    <a16:creationId xmlns:a16="http://schemas.microsoft.com/office/drawing/2014/main" id="{8CDC0F5D-79F7-4E01-9026-FE72B4D8116D}"/>
                  </a:ext>
                </a:extLst>
              </p:cNvPr>
              <p:cNvSpPr/>
              <p:nvPr/>
            </p:nvSpPr>
            <p:spPr>
              <a:xfrm>
                <a:off x="9902984" y="4203191"/>
                <a:ext cx="291852" cy="291852"/>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DB4894FC-423F-4C51-B17D-34C4FEB3EB9B}"/>
                </a:ext>
              </a:extLst>
            </p:cNvPr>
            <p:cNvGrpSpPr/>
            <p:nvPr/>
          </p:nvGrpSpPr>
          <p:grpSpPr>
            <a:xfrm>
              <a:off x="13156375" y="4004965"/>
              <a:ext cx="2342476" cy="369332"/>
              <a:chOff x="12925131" y="3797930"/>
              <a:chExt cx="2342476" cy="369332"/>
            </a:xfrm>
          </p:grpSpPr>
          <p:sp>
            <p:nvSpPr>
              <p:cNvPr id="106" name="TextBox 105">
                <a:extLst>
                  <a:ext uri="{FF2B5EF4-FFF2-40B4-BE49-F238E27FC236}">
                    <a16:creationId xmlns:a16="http://schemas.microsoft.com/office/drawing/2014/main" id="{1AF1BE9A-E5BC-485F-AC2F-8CC584942E3C}"/>
                  </a:ext>
                </a:extLst>
              </p:cNvPr>
              <p:cNvSpPr txBox="1"/>
              <p:nvPr/>
            </p:nvSpPr>
            <p:spPr>
              <a:xfrm>
                <a:off x="13279296" y="3797930"/>
                <a:ext cx="1988311" cy="369332"/>
              </a:xfrm>
              <a:prstGeom prst="rect">
                <a:avLst/>
              </a:prstGeom>
              <a:noFill/>
            </p:spPr>
            <p:txBody>
              <a:bodyPr wrap="square" rtlCol="0">
                <a:spAutoFit/>
              </a:bodyPr>
              <a:lstStyle/>
              <a:p>
                <a:r>
                  <a:rPr lang="en-GB" b="1" dirty="0">
                    <a:latin typeface="Simplified Arabic Fixed"/>
                    <a:cs typeface="Simplified Arabic Fixed"/>
                  </a:rPr>
                  <a:t>Initiative</a:t>
                </a:r>
              </a:p>
            </p:txBody>
          </p:sp>
          <p:sp>
            <p:nvSpPr>
              <p:cNvPr id="107" name="Oval 106">
                <a:extLst>
                  <a:ext uri="{FF2B5EF4-FFF2-40B4-BE49-F238E27FC236}">
                    <a16:creationId xmlns:a16="http://schemas.microsoft.com/office/drawing/2014/main" id="{5EF4A402-6EFF-4F47-AD79-AAB2EAB8AD9E}"/>
                  </a:ext>
                </a:extLst>
              </p:cNvPr>
              <p:cNvSpPr/>
              <p:nvPr/>
            </p:nvSpPr>
            <p:spPr>
              <a:xfrm>
                <a:off x="12925131" y="3797930"/>
                <a:ext cx="291852" cy="291852"/>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31A96AE7-4F7B-49B3-AB16-A34A27682AE8}"/>
                </a:ext>
              </a:extLst>
            </p:cNvPr>
            <p:cNvGrpSpPr/>
            <p:nvPr/>
          </p:nvGrpSpPr>
          <p:grpSpPr>
            <a:xfrm>
              <a:off x="13145390" y="3294603"/>
              <a:ext cx="2342476" cy="369332"/>
              <a:chOff x="12925131" y="3166708"/>
              <a:chExt cx="2342476" cy="369332"/>
            </a:xfrm>
          </p:grpSpPr>
          <p:sp>
            <p:nvSpPr>
              <p:cNvPr id="108" name="TextBox 107">
                <a:extLst>
                  <a:ext uri="{FF2B5EF4-FFF2-40B4-BE49-F238E27FC236}">
                    <a16:creationId xmlns:a16="http://schemas.microsoft.com/office/drawing/2014/main" id="{48691B48-CF50-4FFB-9D10-D5A4BF840FDE}"/>
                  </a:ext>
                </a:extLst>
              </p:cNvPr>
              <p:cNvSpPr txBox="1"/>
              <p:nvPr/>
            </p:nvSpPr>
            <p:spPr>
              <a:xfrm>
                <a:off x="13279296" y="3166708"/>
                <a:ext cx="1988311" cy="369332"/>
              </a:xfrm>
              <a:prstGeom prst="rect">
                <a:avLst/>
              </a:prstGeom>
              <a:noFill/>
            </p:spPr>
            <p:txBody>
              <a:bodyPr wrap="square" rtlCol="0">
                <a:spAutoFit/>
              </a:bodyPr>
              <a:lstStyle/>
              <a:p>
                <a:r>
                  <a:rPr lang="en-GB" b="1" dirty="0">
                    <a:latin typeface="Simplified Arabic Fixed"/>
                    <a:cs typeface="Simplified Arabic Fixed"/>
                  </a:rPr>
                  <a:t>Leadership</a:t>
                </a:r>
              </a:p>
            </p:txBody>
          </p:sp>
          <p:sp>
            <p:nvSpPr>
              <p:cNvPr id="109" name="Oval 108">
                <a:extLst>
                  <a:ext uri="{FF2B5EF4-FFF2-40B4-BE49-F238E27FC236}">
                    <a16:creationId xmlns:a16="http://schemas.microsoft.com/office/drawing/2014/main" id="{D7E88F3A-6E00-4B1C-B30C-AF87699525AA}"/>
                  </a:ext>
                </a:extLst>
              </p:cNvPr>
              <p:cNvSpPr/>
              <p:nvPr/>
            </p:nvSpPr>
            <p:spPr>
              <a:xfrm>
                <a:off x="12925131" y="3166708"/>
                <a:ext cx="291852" cy="291852"/>
              </a:xfrm>
              <a:prstGeom prst="ellipse">
                <a:avLst/>
              </a:prstGeom>
              <a:solidFill>
                <a:srgbClr val="E32D9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pic>
        <p:nvPicPr>
          <p:cNvPr id="69" name="Picture 68">
            <a:extLst>
              <a:ext uri="{FF2B5EF4-FFF2-40B4-BE49-F238E27FC236}">
                <a16:creationId xmlns:a16="http://schemas.microsoft.com/office/drawing/2014/main" id="{086EF381-5246-4D62-914E-862304F5381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178" y="6211768"/>
            <a:ext cx="3188484" cy="646232"/>
          </a:xfrm>
          <a:prstGeom prst="rect">
            <a:avLst/>
          </a:prstGeom>
        </p:spPr>
      </p:pic>
    </p:spTree>
    <p:extLst>
      <p:ext uri="{BB962C8B-B14F-4D97-AF65-F5344CB8AC3E}">
        <p14:creationId xmlns:p14="http://schemas.microsoft.com/office/powerpoint/2010/main" val="3714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500" fill="hold"/>
                                        <p:tgtEl>
                                          <p:spTgt spid="87"/>
                                        </p:tgtEl>
                                        <p:attrNameLst>
                                          <p:attrName>ppt_w</p:attrName>
                                        </p:attrNameLst>
                                      </p:cBhvr>
                                      <p:tavLst>
                                        <p:tav tm="0">
                                          <p:val>
                                            <p:fltVal val="0"/>
                                          </p:val>
                                        </p:tav>
                                        <p:tav tm="100000">
                                          <p:val>
                                            <p:strVal val="#ppt_w"/>
                                          </p:val>
                                        </p:tav>
                                      </p:tavLst>
                                    </p:anim>
                                    <p:anim calcmode="lin" valueType="num">
                                      <p:cBhvr>
                                        <p:cTn id="15" dur="500" fill="hold"/>
                                        <p:tgtEl>
                                          <p:spTgt spid="87"/>
                                        </p:tgtEl>
                                        <p:attrNameLst>
                                          <p:attrName>ppt_h</p:attrName>
                                        </p:attrNameLst>
                                      </p:cBhvr>
                                      <p:tavLst>
                                        <p:tav tm="0">
                                          <p:val>
                                            <p:fltVal val="0"/>
                                          </p:val>
                                        </p:tav>
                                        <p:tav tm="100000">
                                          <p:val>
                                            <p:strVal val="#ppt_h"/>
                                          </p:val>
                                        </p:tav>
                                      </p:tavLst>
                                    </p:anim>
                                    <p:animEffect transition="in" filter="fade">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p:cTn id="21" dur="500" fill="hold"/>
                                        <p:tgtEl>
                                          <p:spTgt spid="89"/>
                                        </p:tgtEl>
                                        <p:attrNameLst>
                                          <p:attrName>ppt_w</p:attrName>
                                        </p:attrNameLst>
                                      </p:cBhvr>
                                      <p:tavLst>
                                        <p:tav tm="0">
                                          <p:val>
                                            <p:fltVal val="0"/>
                                          </p:val>
                                        </p:tav>
                                        <p:tav tm="100000">
                                          <p:val>
                                            <p:strVal val="#ppt_w"/>
                                          </p:val>
                                        </p:tav>
                                      </p:tavLst>
                                    </p:anim>
                                    <p:anim calcmode="lin" valueType="num">
                                      <p:cBhvr>
                                        <p:cTn id="22" dur="500" fill="hold"/>
                                        <p:tgtEl>
                                          <p:spTgt spid="89"/>
                                        </p:tgtEl>
                                        <p:attrNameLst>
                                          <p:attrName>ppt_h</p:attrName>
                                        </p:attrNameLst>
                                      </p:cBhvr>
                                      <p:tavLst>
                                        <p:tav tm="0">
                                          <p:val>
                                            <p:fltVal val="0"/>
                                          </p:val>
                                        </p:tav>
                                        <p:tav tm="100000">
                                          <p:val>
                                            <p:strVal val="#ppt_h"/>
                                          </p:val>
                                        </p:tav>
                                      </p:tavLst>
                                    </p:anim>
                                    <p:animEffect transition="in" filter="fade">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p:cTn id="35" dur="500" fill="hold"/>
                                        <p:tgtEl>
                                          <p:spTgt spid="91"/>
                                        </p:tgtEl>
                                        <p:attrNameLst>
                                          <p:attrName>ppt_w</p:attrName>
                                        </p:attrNameLst>
                                      </p:cBhvr>
                                      <p:tavLst>
                                        <p:tav tm="0">
                                          <p:val>
                                            <p:fltVal val="0"/>
                                          </p:val>
                                        </p:tav>
                                        <p:tav tm="100000">
                                          <p:val>
                                            <p:strVal val="#ppt_w"/>
                                          </p:val>
                                        </p:tav>
                                      </p:tavLst>
                                    </p:anim>
                                    <p:anim calcmode="lin" valueType="num">
                                      <p:cBhvr>
                                        <p:cTn id="36" dur="500" fill="hold"/>
                                        <p:tgtEl>
                                          <p:spTgt spid="91"/>
                                        </p:tgtEl>
                                        <p:attrNameLst>
                                          <p:attrName>ppt_h</p:attrName>
                                        </p:attrNameLst>
                                      </p:cBhvr>
                                      <p:tavLst>
                                        <p:tav tm="0">
                                          <p:val>
                                            <p:fltVal val="0"/>
                                          </p:val>
                                        </p:tav>
                                        <p:tav tm="100000">
                                          <p:val>
                                            <p:strVal val="#ppt_h"/>
                                          </p:val>
                                        </p:tav>
                                      </p:tavLst>
                                    </p:anim>
                                    <p:animEffect transition="in" filter="fade">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8"/>
                                        </p:tgtEl>
                                      </p:cBhvr>
                                    </p:animEffect>
                                    <p:set>
                                      <p:cBhvr>
                                        <p:cTn id="42" dur="1" fill="hold">
                                          <p:stCondLst>
                                            <p:cond delay="499"/>
                                          </p:stCondLst>
                                        </p:cTn>
                                        <p:tgtEl>
                                          <p:spTgt spid="8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87"/>
                                        </p:tgtEl>
                                      </p:cBhvr>
                                    </p:animEffect>
                                    <p:set>
                                      <p:cBhvr>
                                        <p:cTn id="45" dur="1" fill="hold">
                                          <p:stCondLst>
                                            <p:cond delay="499"/>
                                          </p:stCondLst>
                                        </p:cTn>
                                        <p:tgtEl>
                                          <p:spTgt spid="8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9"/>
                                        </p:tgtEl>
                                      </p:cBhvr>
                                    </p:animEffect>
                                    <p:set>
                                      <p:cBhvr>
                                        <p:cTn id="48" dur="1" fill="hold">
                                          <p:stCondLst>
                                            <p:cond delay="499"/>
                                          </p:stCondLst>
                                        </p:cTn>
                                        <p:tgtEl>
                                          <p:spTgt spid="8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0"/>
                                        </p:tgtEl>
                                      </p:cBhvr>
                                    </p:animEffect>
                                    <p:set>
                                      <p:cBhvr>
                                        <p:cTn id="51" dur="1" fill="hold">
                                          <p:stCondLst>
                                            <p:cond delay="499"/>
                                          </p:stCondLst>
                                        </p:cTn>
                                        <p:tgtEl>
                                          <p:spTgt spid="9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91"/>
                                        </p:tgtEl>
                                      </p:cBhvr>
                                    </p:animEffect>
                                    <p:set>
                                      <p:cBhvr>
                                        <p:cTn id="54" dur="1" fill="hold">
                                          <p:stCondLst>
                                            <p:cond delay="499"/>
                                          </p:stCondLst>
                                        </p:cTn>
                                        <p:tgtEl>
                                          <p:spTgt spid="9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6"/>
                                        </p:tgtEl>
                                      </p:cBhvr>
                                    </p:animEffect>
                                    <p:set>
                                      <p:cBhvr>
                                        <p:cTn id="57" dur="1" fill="hold">
                                          <p:stCondLst>
                                            <p:cond delay="499"/>
                                          </p:stCondLst>
                                        </p:cTn>
                                        <p:tgtEl>
                                          <p:spTgt spid="96"/>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72682-E9E8-4CE4-80FF-5E7AE795F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E6F4A-3DA9-4F61-923E-2309AB9AF519}">
  <ds:schemaRefs>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3072b28c-77ff-4c28-a70b-2fb5f59c378a"/>
    <ds:schemaRef ds:uri="50bbd1c0-476f-492f-837b-8878e2dd1eba"/>
    <ds:schemaRef ds:uri="http://www.w3.org/XML/1998/namespace"/>
  </ds:schemaRefs>
</ds:datastoreItem>
</file>

<file path=customXml/itemProps3.xml><?xml version="1.0" encoding="utf-8"?>
<ds:datastoreItem xmlns:ds="http://schemas.openxmlformats.org/officeDocument/2006/customXml" ds:itemID="{ACD853AD-0AD3-4492-A59A-FC492C3EB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2845</Words>
  <Application>Microsoft Office PowerPoint</Application>
  <PresentationFormat>On-screen Show (4:3)</PresentationFormat>
  <Paragraphs>375</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Britannic Bold</vt:lpstr>
      <vt:lpstr>Calibri</vt:lpstr>
      <vt:lpstr>Calibri Light</vt:lpstr>
      <vt:lpstr>Century Gothic</vt:lpstr>
      <vt:lpstr>Comic Sans MS</vt:lpstr>
      <vt:lpstr>Simplified Arabic Fixed</vt:lpstr>
      <vt:lpstr>Stencil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
  <cp:keywords/>
  <dc:description/>
  <cp:lastModifiedBy/>
  <cp:revision>770</cp:revision>
  <dcterms:created xsi:type="dcterms:W3CDTF">2022-04-19T10:35:20Z</dcterms:created>
  <dcterms:modified xsi:type="dcterms:W3CDTF">2025-02-06T11:24:00Z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