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2"/>
  </p:notesMasterIdLst>
  <p:sldIdLst>
    <p:sldId id="259" r:id="rId5"/>
    <p:sldId id="256" r:id="rId6"/>
    <p:sldId id="271" r:id="rId7"/>
    <p:sldId id="269" r:id="rId8"/>
    <p:sldId id="270" r:id="rId9"/>
    <p:sldId id="268" r:id="rId10"/>
    <p:sldId id="267" r:id="rId11"/>
  </p:sldIdLst>
  <p:sldSz cx="9144000" cy="6858000" type="screen4x3"/>
  <p:notesSz cx="6858000" cy="9144000"/>
  <p:embeddedFontLst>
    <p:embeddedFont>
      <p:font typeface="Balloonist SF" panose="020BE200000000000000" pitchFamily="34" charset="0"/>
      <p:bold r:id="rId13"/>
    </p:embeddedFont>
    <p:embeddedFont>
      <p:font typeface="Comic Sans MS" panose="030F0702030302020204" pitchFamily="66" charset="0"/>
      <p:regular r:id="rId14"/>
      <p:bold r:id="rId15"/>
      <p:italic r:id="rId16"/>
      <p:boldItalic r:id="rId17"/>
    </p:embeddedFont>
    <p:embeddedFont>
      <p:font typeface="Maximus" pitchFamily="2" charset="0"/>
      <p:regular r:id="rId18"/>
    </p:embeddedFont>
    <p:embeddedFont>
      <p:font typeface="Raleway Medium" pitchFamily="2" charset="0"/>
      <p:regular r:id="rId19"/>
      <p:italic r:id="rId20"/>
    </p:embeddedFont>
    <p:embeddedFont>
      <p:font typeface="Raleway SemiBold" pitchFamily="2" charset="0"/>
      <p:bold r:id="rId21"/>
      <p:boldItalic r:id="rId22"/>
    </p:embeddedFont>
    <p:embeddedFont>
      <p:font typeface="Reprise Title Std" panose="02000000000000000000" charset="0"/>
      <p:regular r:id="rId23"/>
    </p:embeddedFont>
    <p:embeddedFont>
      <p:font typeface="Segoe UI" panose="020B0502040204020203" pitchFamily="34" charset="0"/>
      <p:regular r:id="rId24"/>
      <p:bold r:id="rId25"/>
      <p:italic r:id="rId26"/>
      <p:boldItalic r:id="rId27"/>
    </p:embeddedFont>
    <p:embeddedFont>
      <p:font typeface="Simplified Arabic Fixed" panose="02070309020205020404" pitchFamily="49" charset="-78"/>
      <p:regular r:id="rId28"/>
    </p:embeddedFont>
    <p:embeddedFont>
      <p:font typeface="Stencil" panose="040409050D0802020404" pitchFamily="82" charset="0"/>
      <p:regular r:id="rId29"/>
    </p:embeddedFont>
    <p:embeddedFont>
      <p:font typeface="Stencil ICG" panose="00000400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10" clrIdx="2">
    <p:extLst>
      <p:ext uri="{19B8F6BF-5375-455C-9EA6-DF929625EA0E}">
        <p15:presenceInfo xmlns:p15="http://schemas.microsoft.com/office/powerpoint/2012/main" userId="S-1-5-21-507921405-884357618-682003330-3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BCC"/>
    <a:srgbClr val="FFCCFF"/>
    <a:srgbClr val="E32D91"/>
    <a:srgbClr val="F23C4D"/>
    <a:srgbClr val="FFFFCC"/>
    <a:srgbClr val="85358B"/>
    <a:srgbClr val="CC99FF"/>
    <a:srgbClr val="000000"/>
    <a:srgbClr val="05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2182" autoAdjust="0"/>
  </p:normalViewPr>
  <p:slideViewPr>
    <p:cSldViewPr snapToGrid="0">
      <p:cViewPr varScale="1">
        <p:scale>
          <a:sx n="80" d="100"/>
          <a:sy n="80" d="100"/>
        </p:scale>
        <p:origin x="1368"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module ……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a:t>
            </a:r>
            <a:r>
              <a:rPr lang="en-US" sz="1200" b="0" i="0" dirty="0">
                <a:solidFill>
                  <a:srgbClr val="000000"/>
                </a:solidFill>
                <a:effectLst/>
                <a:latin typeface="Calibri" panose="020F0502020204030204" pitchFamily="34" charset="0"/>
              </a:rPr>
              <a:t> </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This </a:t>
            </a:r>
            <a:r>
              <a:rPr lang="en-GB" dirty="0"/>
              <a:t>lesson</a:t>
            </a:r>
            <a:r>
              <a:rPr lang="en-GB" sz="1200" b="0" i="0" u="none" strike="noStrike" kern="1200" dirty="0">
                <a:solidFill>
                  <a:schemeClr val="tx1"/>
                </a:solidFill>
                <a:effectLst/>
                <a:latin typeface="+mn-lt"/>
                <a:ea typeface="+mn-ea"/>
                <a:cs typeface="+mn-cs"/>
              </a:rPr>
              <a:t> teaches you about applying for a job and the different application procedures you may come across.</a:t>
            </a:r>
          </a:p>
          <a:p>
            <a:pPr rtl="0" fontAlgn="base"/>
            <a:endParaRPr lang="en-US" sz="1200" b="0" i="0" kern="1200" dirty="0">
              <a:solidFill>
                <a:schemeClr val="tx1"/>
              </a:solidFill>
              <a:effectLst/>
              <a:latin typeface="+mn-lt"/>
              <a:cs typeface="Calibri"/>
            </a:endParaRPr>
          </a:p>
          <a:p>
            <a:pPr fontAlgn="base"/>
            <a:r>
              <a:rPr lang="en-GB" dirty="0"/>
              <a:t>As part of this lesson, you’ll learn how to prepare for completing an application form.</a:t>
            </a:r>
          </a:p>
          <a:p>
            <a:pPr lvl="4" algn="r"/>
            <a:endParaRPr lang="en-GB" b="1" dirty="0">
              <a:cs typeface="Calibri"/>
            </a:endParaRPr>
          </a:p>
          <a:p>
            <a:pPr lvl="4" algn="r"/>
            <a:r>
              <a:rPr lang="en-GB" b="1" dirty="0">
                <a:cs typeface="Calibri"/>
              </a:rPr>
              <a:t>Timing: 00:30</a:t>
            </a:r>
            <a:endParaRPr lang="en-GB" dirty="0">
              <a:cs typeface="Calibri"/>
            </a:endParaRPr>
          </a:p>
          <a:p>
            <a:endParaRPr lang="en-GB" dirty="0">
              <a:cs typeface="Calibri"/>
            </a:endParaRPr>
          </a:p>
          <a:p>
            <a:pPr lvl="4" algn="r"/>
            <a:endParaRPr lang="en-GB"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cs typeface="Calibri"/>
              </a:rPr>
              <a:t>Application forms and online application systems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cs typeface="Calibri"/>
              </a:rPr>
              <a:t>Most job application forms are now online. </a:t>
            </a:r>
          </a:p>
          <a:p>
            <a:pPr fontAlgn="base"/>
            <a:endParaRPr lang="en-US" dirty="0">
              <a:cs typeface="Calibri"/>
            </a:endParaRPr>
          </a:p>
          <a:p>
            <a:pPr rtl="0" fontAlgn="base"/>
            <a:r>
              <a:rPr lang="en-US" i="1" dirty="0">
                <a:cs typeface="Calibri"/>
              </a:rPr>
              <a:t>* Press for each point</a:t>
            </a:r>
            <a:endParaRPr lang="en-US" dirty="0">
              <a:cs typeface="Calibri"/>
            </a:endParaRPr>
          </a:p>
          <a:p>
            <a:pPr marL="171450" indent="-171450" rtl="0" fontAlgn="base">
              <a:buFont typeface="Arial" panose="020B0604020202020204" pitchFamily="34" charset="0"/>
              <a:buChar char="•"/>
            </a:pPr>
            <a:endParaRPr lang="en-US" dirty="0">
              <a:cs typeface="Calibri"/>
            </a:endParaRPr>
          </a:p>
          <a:p>
            <a:pPr marL="171450" indent="-171450" rtl="0" fontAlgn="base">
              <a:buFont typeface="Arial" panose="020B0604020202020204" pitchFamily="34" charset="0"/>
              <a:buChar char="•"/>
            </a:pPr>
            <a:r>
              <a:rPr lang="en-US" dirty="0">
                <a:cs typeface="Calibri"/>
              </a:rPr>
              <a:t>Some will have a downloadable form to download and complete but more and more companies and </a:t>
            </a:r>
            <a:r>
              <a:rPr lang="en-US" dirty="0" err="1">
                <a:cs typeface="Calibri"/>
              </a:rPr>
              <a:t>organisations</a:t>
            </a:r>
            <a:r>
              <a:rPr lang="en-US" dirty="0">
                <a:cs typeface="Calibri"/>
              </a:rPr>
              <a:t> are using an online applicant tracking system (ATS).</a:t>
            </a:r>
          </a:p>
          <a:p>
            <a:pPr marL="171450" indent="-171450" rtl="0" fontAlgn="base">
              <a:buFont typeface="Arial" panose="020B0604020202020204" pitchFamily="34" charset="0"/>
              <a:buChar char="•"/>
            </a:pPr>
            <a:endParaRPr lang="en-US" dirty="0">
              <a:cs typeface="Calibri"/>
            </a:endParaRPr>
          </a:p>
          <a:p>
            <a:pPr marL="171450" indent="-171450" rtl="0" fontAlgn="base">
              <a:buFont typeface="Arial" panose="020B0604020202020204" pitchFamily="34" charset="0"/>
              <a:buChar char="•"/>
            </a:pPr>
            <a:r>
              <a:rPr lang="en-US" dirty="0">
                <a:cs typeface="Calibri"/>
              </a:rPr>
              <a:t>If accessing the internet is difficult at home, you can use school computers or you could visit your local library.</a:t>
            </a:r>
          </a:p>
          <a:p>
            <a:pPr marL="171450" indent="-171450" rtl="0" fontAlgn="base">
              <a:buFont typeface="Arial" panose="020B0604020202020204" pitchFamily="34" charset="0"/>
              <a:buChar char="•"/>
            </a:pPr>
            <a:endParaRPr lang="en-US" dirty="0">
              <a:cs typeface="Calibri"/>
            </a:endParaRPr>
          </a:p>
          <a:p>
            <a:pPr marL="171450" indent="-171450" rtl="0" fontAlgn="base">
              <a:buFont typeface="Arial" panose="020B0604020202020204" pitchFamily="34" charset="0"/>
              <a:buChar char="•"/>
            </a:pPr>
            <a:r>
              <a:rPr lang="en-US" dirty="0">
                <a:cs typeface="Calibri"/>
              </a:rPr>
              <a:t>Make sure you give yourself plenty of time and a private space. </a:t>
            </a:r>
          </a:p>
          <a:p>
            <a:pPr marL="171450" indent="-171450" rtl="0" fontAlgn="base">
              <a:buFont typeface="Arial" panose="020B0604020202020204" pitchFamily="34" charset="0"/>
              <a:buChar char="•"/>
            </a:pPr>
            <a:endParaRPr lang="en-US" dirty="0">
              <a:cs typeface="Calibri"/>
            </a:endParaRPr>
          </a:p>
          <a:p>
            <a:pPr marL="171450" indent="-171450" rtl="0" fontAlgn="base">
              <a:buFont typeface="Arial" panose="020B0604020202020204" pitchFamily="34" charset="0"/>
              <a:buChar char="•"/>
            </a:pPr>
            <a:r>
              <a:rPr lang="en-US" dirty="0">
                <a:cs typeface="Calibri"/>
              </a:rPr>
              <a:t>You will probably need to register so make sure you take a note of your username (usually your email) and password so you can keep track of your applications.</a:t>
            </a:r>
          </a:p>
          <a:p>
            <a:pPr marL="171450" indent="-171450" rtl="0" fontAlgn="base">
              <a:buFont typeface="Arial" panose="020B0604020202020204" pitchFamily="34" charset="0"/>
              <a:buChar char="•"/>
            </a:pPr>
            <a:endParaRPr lang="en-US" dirty="0">
              <a:cs typeface="Calibri"/>
            </a:endParaRPr>
          </a:p>
          <a:p>
            <a:pPr marL="171450" indent="-171450" rtl="0" fontAlgn="base">
              <a:buFont typeface="Arial" panose="020B0604020202020204" pitchFamily="34" charset="0"/>
              <a:buChar char="•"/>
            </a:pPr>
            <a:r>
              <a:rPr lang="en-US" dirty="0">
                <a:cs typeface="Calibri"/>
              </a:rPr>
              <a:t>It can be easier to fill out your answers on a Word document then copy and paste into the application form. This can make it easier to spellcheck and use for several jobs. </a:t>
            </a:r>
            <a:br>
              <a:rPr lang="en-US" dirty="0">
                <a:cs typeface="Calibri"/>
              </a:rPr>
            </a:br>
            <a:endParaRPr lang="en-US" dirty="0">
              <a:cs typeface="Calibri"/>
            </a:endParaRPr>
          </a:p>
          <a:p>
            <a:pPr marL="171450" indent="-171450" rtl="0" fontAlgn="base">
              <a:buFont typeface="Arial" panose="020B0604020202020204" pitchFamily="34" charset="0"/>
              <a:buChar char="•"/>
            </a:pPr>
            <a:r>
              <a:rPr lang="en-US" dirty="0">
                <a:cs typeface="Calibri"/>
              </a:rPr>
              <a:t>If you are applying for more than one job, make sure you </a:t>
            </a:r>
            <a:r>
              <a:rPr lang="en-US" dirty="0" err="1">
                <a:cs typeface="Calibri"/>
              </a:rPr>
              <a:t>customise</a:t>
            </a:r>
            <a:r>
              <a:rPr lang="en-US" dirty="0">
                <a:cs typeface="Calibri"/>
              </a:rPr>
              <a:t> the information for each position and don’t just copy and paste the same text for every job.</a:t>
            </a:r>
          </a:p>
          <a:p>
            <a:pPr rtl="0" fontAlgn="base"/>
            <a:endParaRPr lang="en-US" dirty="0">
              <a:cs typeface="Calibri"/>
            </a:endParaRPr>
          </a:p>
          <a:p>
            <a:pPr lvl="4" algn="r"/>
            <a:r>
              <a:rPr lang="en-GB" b="1" dirty="0">
                <a:cs typeface="Calibri"/>
              </a:rPr>
              <a:t>Timing: 04:30</a:t>
            </a:r>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More about Application Tracking Systems</a:t>
            </a:r>
          </a:p>
          <a:p>
            <a:pPr rtl="0" fontAlgn="base"/>
            <a:endParaRPr lang="en-US" dirty="0">
              <a:cs typeface="Calibri"/>
            </a:endParaRPr>
          </a:p>
          <a:p>
            <a:pPr marL="228600" indent="-228600" rtl="0" fontAlgn="base">
              <a:buAutoNum type="arabicPeriod"/>
            </a:pPr>
            <a:r>
              <a:rPr lang="en-US" dirty="0">
                <a:cs typeface="Calibri"/>
              </a:rPr>
              <a:t>A job is created and uploaded to the company website.</a:t>
            </a:r>
          </a:p>
          <a:p>
            <a:pPr marL="228600" indent="-228600" rtl="0" fontAlgn="base">
              <a:buAutoNum type="arabicPeriod"/>
            </a:pPr>
            <a:r>
              <a:rPr lang="en-US" dirty="0">
                <a:cs typeface="Calibri"/>
              </a:rPr>
              <a:t>Applicants may have to pass selection tests before passing to the next stage. We will cover that in the next module.</a:t>
            </a:r>
          </a:p>
          <a:p>
            <a:pPr marL="228600" indent="-228600" rtl="0" fontAlgn="base">
              <a:buAutoNum type="arabicPeriod"/>
            </a:pPr>
            <a:r>
              <a:rPr lang="en-US" dirty="0">
                <a:cs typeface="Calibri"/>
              </a:rPr>
              <a:t>Applicants will complete an online application form.</a:t>
            </a:r>
          </a:p>
          <a:p>
            <a:pPr marL="228600" indent="-228600" rtl="0" fontAlgn="base">
              <a:buAutoNum type="arabicPeriod"/>
            </a:pPr>
            <a:r>
              <a:rPr lang="en-US" dirty="0">
                <a:cs typeface="Calibri"/>
              </a:rPr>
              <a:t>Once the closing date has passed, employer will look through applications and screen those who are suitable to go to the next stage.</a:t>
            </a:r>
          </a:p>
          <a:p>
            <a:pPr marL="228600" indent="-228600" rtl="0" fontAlgn="base">
              <a:buAutoNum type="arabicPeriod"/>
            </a:pPr>
            <a:r>
              <a:rPr lang="en-US" dirty="0">
                <a:cs typeface="Calibri"/>
              </a:rPr>
              <a:t>Suitable candidates will be invited to interview. This is usually through an online booking system.</a:t>
            </a:r>
          </a:p>
          <a:p>
            <a:pPr marL="228600" indent="-228600" rtl="0" fontAlgn="base">
              <a:buAutoNum type="arabicPeriod"/>
            </a:pPr>
            <a:r>
              <a:rPr lang="en-US" dirty="0">
                <a:cs typeface="Calibri"/>
              </a:rPr>
              <a:t>Interviews are performed online or in-person.</a:t>
            </a:r>
          </a:p>
          <a:p>
            <a:pPr marL="228600" indent="-228600" rtl="0" fontAlgn="base">
              <a:buAutoNum type="arabicPeriod"/>
            </a:pPr>
            <a:r>
              <a:rPr lang="en-US" dirty="0">
                <a:cs typeface="Calibri"/>
              </a:rPr>
              <a:t>Candidates are informed if they are successful or not.</a:t>
            </a:r>
          </a:p>
          <a:p>
            <a:pPr marL="228600" indent="-228600" rtl="0" fontAlgn="base">
              <a:buAutoNum type="arabicPeriod"/>
            </a:pPr>
            <a:endParaRPr lang="en-US" dirty="0">
              <a:cs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b="1" dirty="0">
                <a:cs typeface="Calibri"/>
              </a:rPr>
              <a:t>Timing: 09:30</a:t>
            </a:r>
            <a:endParaRPr lang="en-GB" dirty="0">
              <a:cs typeface="Calibri"/>
            </a:endParaRPr>
          </a:p>
          <a:p>
            <a:pPr marL="0" indent="0" rtl="0" fontAlgn="base">
              <a:buNone/>
            </a:pP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4880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Activity 1 – Finding vacancies</a:t>
            </a:r>
          </a:p>
          <a:p>
            <a:pPr rtl="0" fontAlgn="base"/>
            <a:endParaRPr lang="en-GB" dirty="0"/>
          </a:p>
          <a:p>
            <a:pPr rtl="0" fontAlgn="base"/>
            <a:r>
              <a:rPr lang="en-GB" dirty="0"/>
              <a:t>Have a look at some company websites for vacancies and compare their application processes. What do they have in common? What are the main differences? We’ll take 10 minutes to do this.</a:t>
            </a:r>
          </a:p>
          <a:p>
            <a:pPr rtl="0" fontAlgn="base"/>
            <a:endParaRPr lang="en-GB" dirty="0">
              <a:cs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b="1" dirty="0">
                <a:cs typeface="Calibri"/>
              </a:rPr>
              <a:t>Timing: 19:30</a:t>
            </a:r>
            <a:endParaRPr lang="en-GB" dirty="0">
              <a:cs typeface="Calibri"/>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55654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Completing an application form</a:t>
            </a:r>
          </a:p>
          <a:p>
            <a:pPr rtl="0" fontAlgn="base"/>
            <a:endParaRPr lang="en-US" dirty="0">
              <a:cs typeface="Calibri"/>
            </a:endParaRPr>
          </a:p>
          <a:p>
            <a:pPr rtl="0" fontAlgn="base"/>
            <a:r>
              <a:rPr lang="en-US" dirty="0">
                <a:cs typeface="Calibri"/>
              </a:rPr>
              <a:t>Before starting to complete an application form, make sure you have everything you need to hand.</a:t>
            </a:r>
          </a:p>
          <a:p>
            <a:pPr rtl="0" fontAlgn="base"/>
            <a:endParaRPr lang="en-US" dirty="0">
              <a:cs typeface="Calibri"/>
            </a:endParaRPr>
          </a:p>
          <a:p>
            <a:pPr rtl="0" fontAlgn="base"/>
            <a:r>
              <a:rPr lang="en-US" dirty="0">
                <a:cs typeface="Calibri"/>
              </a:rPr>
              <a:t>You will need:</a:t>
            </a:r>
            <a:br>
              <a:rPr lang="en-US" dirty="0">
                <a:cs typeface="Calibri"/>
              </a:rPr>
            </a:br>
            <a:endParaRPr lang="en-US" dirty="0">
              <a:cs typeface="Calibri"/>
            </a:endParaRPr>
          </a:p>
          <a:p>
            <a:pPr marL="171450" indent="-171450" rtl="0" fontAlgn="base">
              <a:buFont typeface="Arial" panose="020B0604020202020204" pitchFamily="34" charset="0"/>
              <a:buChar char="•"/>
            </a:pPr>
            <a:r>
              <a:rPr lang="en-US" dirty="0">
                <a:cs typeface="Calibri"/>
              </a:rPr>
              <a:t>a copy of your qualifications</a:t>
            </a:r>
          </a:p>
          <a:p>
            <a:pPr marL="171450" indent="-171450" rtl="0" fontAlgn="base">
              <a:buFont typeface="Arial" panose="020B0604020202020204" pitchFamily="34" charset="0"/>
              <a:buChar char="•"/>
            </a:pPr>
            <a:r>
              <a:rPr lang="en-US" dirty="0">
                <a:cs typeface="Calibri"/>
              </a:rPr>
              <a:t>a copy of the job description/role profile</a:t>
            </a:r>
          </a:p>
          <a:p>
            <a:pPr marL="171450" indent="-171450" rtl="0" fontAlgn="base">
              <a:buFont typeface="Arial" panose="020B0604020202020204" pitchFamily="34" charset="0"/>
              <a:buChar char="•"/>
            </a:pPr>
            <a:r>
              <a:rPr lang="en-US" dirty="0">
                <a:cs typeface="Calibri"/>
              </a:rPr>
              <a:t>your CV.</a:t>
            </a:r>
          </a:p>
          <a:p>
            <a:pPr marL="171450" indent="-171450" rtl="0" fontAlgn="base">
              <a:buFont typeface="Arial" panose="020B0604020202020204" pitchFamily="34" charset="0"/>
              <a:buChar char="•"/>
            </a:pPr>
            <a:endParaRPr lang="en-US" dirty="0">
              <a:cs typeface="Calibri"/>
            </a:endParaRPr>
          </a:p>
          <a:p>
            <a:pPr marL="0" indent="0" rtl="0" fontAlgn="base">
              <a:buFont typeface="Arial" panose="020B0604020202020204" pitchFamily="34" charset="0"/>
              <a:buNone/>
            </a:pPr>
            <a:r>
              <a:rPr lang="en-US" dirty="0">
                <a:cs typeface="Calibri"/>
              </a:rPr>
              <a:t>It is important you read through the job description before you start so you know what the employer is looking for and what skills are required for the job.</a:t>
            </a: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US" i="1" dirty="0">
                <a:cs typeface="Calibri"/>
              </a:rPr>
              <a:t>*Press for next point</a:t>
            </a: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US" dirty="0">
                <a:cs typeface="Calibri"/>
              </a:rPr>
              <a:t>Most applications forms will ask for all your basic details and qualifications, then give you space to “sell” yourself. This space should be used to tell an employer why you are the best candidate for the job.</a:t>
            </a: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US" dirty="0">
                <a:cs typeface="Calibri"/>
              </a:rPr>
              <a:t>If the job description lists skills or competencies required for the role, you should include a paragraph for each, giving an example of a time you have used this skill. Competencies will be covered in Module 13.</a:t>
            </a: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US" b="0" dirty="0">
                <a:cs typeface="Calibri"/>
              </a:rPr>
              <a:t>So for example, if </a:t>
            </a:r>
            <a:r>
              <a:rPr lang="en-US" dirty="0">
                <a:cs typeface="Calibri"/>
              </a:rPr>
              <a:t>the job description said you needed good communication skills you would have a heading and example. </a:t>
            </a: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US" i="1" dirty="0">
                <a:cs typeface="Calibri"/>
              </a:rPr>
              <a:t>*Press for next point</a:t>
            </a:r>
            <a:endParaRPr lang="en-US" b="1" i="1" dirty="0">
              <a:cs typeface="Calibri"/>
            </a:endParaRP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GB" b="1" dirty="0"/>
              <a:t>Good communication skills </a:t>
            </a:r>
          </a:p>
          <a:p>
            <a:pPr marL="0" indent="0" rtl="0" fontAlgn="base">
              <a:buFont typeface="Arial" panose="020B0604020202020204" pitchFamily="34" charset="0"/>
              <a:buNone/>
            </a:pPr>
            <a:endParaRPr lang="en-GB" dirty="0"/>
          </a:p>
          <a:p>
            <a:pPr marL="0" indent="0" rtl="0" fontAlgn="base">
              <a:buFont typeface="Arial" panose="020B0604020202020204" pitchFamily="34" charset="0"/>
              <a:buNone/>
            </a:pPr>
            <a:r>
              <a:rPr lang="en-GB" dirty="0"/>
              <a:t>During my sixth year at school I completed the SQA Leadership Award at SCQF Level 6. As part of this course I had to do a presentation to Primary 6 pupils at a local primary school on mental health and wellbeing. This involved months of planning as I had to do lots of research on the subject, and edit material to suit that age category. It was important I engaged with my audience and built a rapport with them so they felt comfortable enough to speak out and ask me questions. </a:t>
            </a:r>
          </a:p>
          <a:p>
            <a:pPr marL="0" indent="0" rtl="0" fontAlgn="base">
              <a:buFont typeface="Arial" panose="020B0604020202020204" pitchFamily="34" charset="0"/>
              <a:buNone/>
            </a:pPr>
            <a:endParaRPr lang="en-GB" dirty="0">
              <a:cs typeface="Calibri"/>
            </a:endParaRPr>
          </a:p>
          <a:p>
            <a:pPr marL="0" indent="0" rtl="0" fontAlgn="base">
              <a:buFont typeface="Arial" panose="020B0604020202020204" pitchFamily="34" charset="0"/>
              <a:buNone/>
            </a:pPr>
            <a:r>
              <a:rPr lang="en-US" b="1" dirty="0">
                <a:cs typeface="Calibri"/>
              </a:rPr>
              <a:t>Task 1: </a:t>
            </a:r>
            <a:r>
              <a:rPr lang="en-US" b="0" dirty="0">
                <a:cs typeface="Calibri"/>
              </a:rPr>
              <a:t>Now have a go yourself. </a:t>
            </a:r>
            <a:r>
              <a:rPr lang="en-US" dirty="0">
                <a:cs typeface="Calibri"/>
              </a:rPr>
              <a:t>Think of an example you could use if the job description said you needed teamwork skills. I’ll give you a few minutes to think of an example.</a:t>
            </a:r>
          </a:p>
          <a:p>
            <a:pPr marL="0" indent="0" rtl="0" fontAlgn="base">
              <a:buFont typeface="Arial" panose="020B0604020202020204" pitchFamily="34" charset="0"/>
              <a:buNone/>
            </a:pPr>
            <a:endParaRPr lang="en-US" dirty="0">
              <a:cs typeface="Calibri"/>
            </a:endParaRPr>
          </a:p>
          <a:p>
            <a:pPr marL="0" indent="0" rtl="0" fontAlgn="base">
              <a:buFont typeface="Arial" panose="020B0604020202020204" pitchFamily="34" charset="0"/>
              <a:buNone/>
            </a:pPr>
            <a:r>
              <a:rPr lang="en-US" b="1" dirty="0">
                <a:cs typeface="Calibri"/>
              </a:rPr>
              <a:t>Example: </a:t>
            </a:r>
          </a:p>
          <a:p>
            <a:pPr marL="0" indent="0" rtl="0" fontAlgn="base">
              <a:buFont typeface="Arial" panose="020B0604020202020204" pitchFamily="34" charset="0"/>
              <a:buNone/>
            </a:pPr>
            <a:endParaRPr lang="en-US" b="1" dirty="0">
              <a:cs typeface="Calibri"/>
            </a:endParaRPr>
          </a:p>
          <a:p>
            <a:r>
              <a:rPr lang="en-GB" sz="1200" b="1" i="0" u="none" strike="noStrike" kern="1200" baseline="0" dirty="0">
                <a:solidFill>
                  <a:schemeClr val="tx1"/>
                </a:solidFill>
                <a:latin typeface="+mn-lt"/>
                <a:ea typeface="+mn-ea"/>
                <a:cs typeface="+mn-cs"/>
              </a:rPr>
              <a:t>Team working skills</a:t>
            </a:r>
            <a:br>
              <a:rPr lang="en-GB" sz="1200" b="1" i="0" u="none" strike="noStrike" kern="1200" baseline="0" dirty="0">
                <a:solidFill>
                  <a:schemeClr val="tx1"/>
                </a:solidFill>
                <a:latin typeface="+mn-lt"/>
                <a:ea typeface="+mn-ea"/>
                <a:cs typeface="+mn-cs"/>
              </a:rPr>
            </a:br>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During sixth year I was part of a small team working in the wellbeing base, helping pupils who may have been going through a hard time either at home or school. As a team we planned fun activities and worked closely with the wellbeing teacher. We gave the younger pupils at the school advice, helped them with homework tasks they found hard and provided them with information on picking subjects. We would try to ease their mind if they had any worries about school, teachers and subjects. I really enjoyed it because I think as a team we made a difference.</a:t>
            </a:r>
          </a:p>
          <a:p>
            <a:endParaRPr lang="en-GB" sz="1200" b="0" i="0" u="none" strike="noStrike" kern="1200" baseline="0" dirty="0">
              <a:solidFill>
                <a:schemeClr val="tx1"/>
              </a:solidFill>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b="1" dirty="0">
                <a:cs typeface="Calibri"/>
              </a:rPr>
              <a:t>Timing: 26:00</a:t>
            </a:r>
            <a:endParaRPr lang="en-GB" dirty="0">
              <a:cs typeface="Calibri"/>
            </a:endParaRPr>
          </a:p>
          <a:p>
            <a:endParaRPr lang="en-GB" sz="1200" b="0" i="0" u="none" strike="noStrike" kern="1200" baseline="0" dirty="0">
              <a:solidFill>
                <a:schemeClr val="tx1"/>
              </a:solidFill>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166069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Things to remember</a:t>
            </a:r>
          </a:p>
          <a:p>
            <a:pPr rtl="0" fontAlgn="base"/>
            <a:endParaRPr lang="en-US" dirty="0">
              <a:cs typeface="Calibri"/>
            </a:endParaRPr>
          </a:p>
          <a:p>
            <a:pPr fontAlgn="base"/>
            <a:r>
              <a:rPr lang="en-US" b="1" dirty="0">
                <a:cs typeface="Calibri"/>
              </a:rPr>
              <a:t>Task 2:</a:t>
            </a:r>
            <a:r>
              <a:rPr lang="en-US" dirty="0">
                <a:cs typeface="Calibri"/>
              </a:rPr>
              <a:t>  Dos and Don’t for an application form – What should you do and not do when filling in an application form?</a:t>
            </a:r>
          </a:p>
          <a:p>
            <a:pPr rtl="0" fontAlgn="base"/>
            <a:endParaRPr lang="en-US" dirty="0">
              <a:cs typeface="Calibri"/>
            </a:endParaRPr>
          </a:p>
          <a:p>
            <a:pPr rtl="0" fontAlgn="base"/>
            <a:r>
              <a:rPr lang="en-US" b="1" dirty="0">
                <a:cs typeface="Calibri"/>
              </a:rPr>
              <a:t>Do</a:t>
            </a:r>
          </a:p>
          <a:p>
            <a:pPr marL="171450" indent="-171450" fontAlgn="base">
              <a:buFont typeface="Arial" panose="020B0604020202020204" pitchFamily="34" charset="0"/>
              <a:buChar char="•"/>
            </a:pPr>
            <a:r>
              <a:rPr lang="en-US" dirty="0">
                <a:cs typeface="Calibri"/>
              </a:rPr>
              <a:t>read the form carefully before you start and follow the application instructions – for example, do you need to attach a CV?</a:t>
            </a:r>
            <a:endParaRPr lang="en-US" dirty="0">
              <a:ea typeface="Calibri"/>
              <a:cs typeface="Calibri"/>
            </a:endParaRPr>
          </a:p>
          <a:p>
            <a:pPr marL="171450" indent="-171450" rtl="0" fontAlgn="base">
              <a:buFont typeface="Arial" panose="020B0604020202020204" pitchFamily="34" charset="0"/>
              <a:buChar char="•"/>
            </a:pPr>
            <a:r>
              <a:rPr lang="en-US" dirty="0">
                <a:cs typeface="Calibri"/>
              </a:rPr>
              <a:t>write enough – don’t just write the bare minimum</a:t>
            </a:r>
          </a:p>
          <a:p>
            <a:pPr marL="171450" indent="-171450">
              <a:buFont typeface="Arial" panose="020B0604020202020204" pitchFamily="34" charset="0"/>
              <a:buChar char="•"/>
            </a:pPr>
            <a:r>
              <a:rPr lang="en-US" dirty="0">
                <a:ea typeface="Calibri"/>
                <a:cs typeface="Calibri"/>
              </a:rPr>
              <a:t>make sure you have enough time and won't be rushing</a:t>
            </a:r>
            <a:endParaRPr lang="en-US" dirty="0">
              <a:cs typeface="Calibri"/>
            </a:endParaRPr>
          </a:p>
          <a:p>
            <a:pPr marL="171450" indent="-171450" rtl="0" fontAlgn="base">
              <a:buFont typeface="Arial" panose="020B0604020202020204" pitchFamily="34" charset="0"/>
              <a:buChar char="•"/>
            </a:pPr>
            <a:r>
              <a:rPr lang="en-US" dirty="0">
                <a:cs typeface="Calibri"/>
              </a:rPr>
              <a:t>use Word or a similar </a:t>
            </a:r>
            <a:r>
              <a:rPr lang="en-US" dirty="0" err="1">
                <a:cs typeface="Calibri"/>
              </a:rPr>
              <a:t>programme</a:t>
            </a:r>
            <a:r>
              <a:rPr lang="en-US" dirty="0">
                <a:cs typeface="Calibri"/>
              </a:rPr>
              <a:t> to write the information then copy and paste into the application form (after spellchecking)</a:t>
            </a:r>
          </a:p>
          <a:p>
            <a:pPr marL="171450" indent="-171450">
              <a:buFont typeface="Arial" panose="020B0604020202020204" pitchFamily="34" charset="0"/>
              <a:buChar char="•"/>
            </a:pPr>
            <a:r>
              <a:rPr lang="en-US" dirty="0">
                <a:ea typeface="Calibri"/>
                <a:cs typeface="Calibri"/>
              </a:rPr>
              <a:t>write with a black pen if filling in a paper form</a:t>
            </a:r>
            <a:endParaRPr lang="en-US" dirty="0">
              <a:cs typeface="Calibri"/>
            </a:endParaRPr>
          </a:p>
          <a:p>
            <a:pPr marL="171450" indent="-171450" rtl="0" fontAlgn="base">
              <a:buFont typeface="Arial" panose="020B0604020202020204" pitchFamily="34" charset="0"/>
              <a:buChar char="•"/>
            </a:pPr>
            <a:r>
              <a:rPr lang="en-US" dirty="0">
                <a:cs typeface="Calibri"/>
              </a:rPr>
              <a:t>pay attention to detail – make sure you complete all the sections and you give the correct contact details</a:t>
            </a:r>
          </a:p>
          <a:p>
            <a:pPr marL="171450" indent="-171450" rtl="0" fontAlgn="base">
              <a:buFont typeface="Arial" panose="020B0604020202020204" pitchFamily="34" charset="0"/>
              <a:buChar char="•"/>
            </a:pPr>
            <a:r>
              <a:rPr lang="en-US" dirty="0">
                <a:cs typeface="Calibri"/>
              </a:rPr>
              <a:t>most importantly, spellcheck</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make sure you get your form in before the closing date.</a:t>
            </a:r>
          </a:p>
          <a:p>
            <a:pPr fontAlgn="base"/>
            <a:endParaRPr lang="en-US" dirty="0">
              <a:cs typeface="Calibri"/>
            </a:endParaRPr>
          </a:p>
          <a:p>
            <a:pPr rtl="0" fontAlgn="base"/>
            <a:r>
              <a:rPr lang="en-US" b="1" dirty="0">
                <a:cs typeface="Calibri"/>
              </a:rPr>
              <a:t>Don’t</a:t>
            </a:r>
          </a:p>
          <a:p>
            <a:pPr marL="171450" indent="-171450" rtl="0" fontAlgn="base">
              <a:buFont typeface="Arial" panose="020B0604020202020204" pitchFamily="34" charset="0"/>
              <a:buChar char="•"/>
            </a:pPr>
            <a:r>
              <a:rPr lang="en-US" dirty="0">
                <a:cs typeface="Calibri"/>
              </a:rPr>
              <a:t>copy and paste the same information into every job application - you need to tailor it for each job.</a:t>
            </a:r>
          </a:p>
          <a:p>
            <a:pPr marL="171450" indent="-171450">
              <a:buFont typeface="Arial" panose="020B0604020202020204" pitchFamily="34" charset="0"/>
              <a:buChar char="•"/>
            </a:pPr>
            <a:r>
              <a:rPr lang="en-US" dirty="0">
                <a:ea typeface="Calibri"/>
                <a:cs typeface="Calibri"/>
              </a:rPr>
              <a:t>use a fancy font, keep it simple</a:t>
            </a:r>
            <a:endParaRPr lang="en-US" dirty="0">
              <a:cs typeface="Calibri"/>
            </a:endParaRPr>
          </a:p>
          <a:p>
            <a:pPr marL="171450" indent="-171450" rtl="0" fontAlgn="base">
              <a:buFont typeface="Arial" panose="020B0604020202020204" pitchFamily="34" charset="0"/>
              <a:buChar char="•"/>
            </a:pPr>
            <a:r>
              <a:rPr lang="en-US" dirty="0">
                <a:cs typeface="Calibri"/>
              </a:rPr>
              <a:t>lie or exaggerate your previous experience – you’ll only be caught out down the line</a:t>
            </a:r>
          </a:p>
          <a:p>
            <a:pPr marL="171450" indent="-171450">
              <a:buFont typeface="Arial" panose="020B0604020202020204" pitchFamily="34" charset="0"/>
              <a:buChar char="•"/>
            </a:pPr>
            <a:r>
              <a:rPr lang="en-US" dirty="0">
                <a:ea typeface="Calibri"/>
                <a:cs typeface="Calibri"/>
              </a:rPr>
              <a:t>don't write too much - check if there's a word count limit</a:t>
            </a:r>
            <a:endParaRPr lang="en-US" dirty="0">
              <a:cs typeface="Calibri"/>
            </a:endParaRPr>
          </a:p>
          <a:p>
            <a:pPr marL="171450" indent="-171450" fontAlgn="base">
              <a:buFont typeface="Arial" panose="020B0604020202020204" pitchFamily="34" charset="0"/>
              <a:buChar char="•"/>
            </a:pPr>
            <a:r>
              <a:rPr lang="en-US" dirty="0">
                <a:cs typeface="Calibri"/>
              </a:rPr>
              <a:t>miss the deadline!</a:t>
            </a:r>
          </a:p>
          <a:p>
            <a:pPr marL="171450" indent="-171450">
              <a:buFont typeface="Arial" panose="020B0604020202020204" pitchFamily="34" charset="0"/>
              <a:buChar char="•"/>
            </a:pPr>
            <a:endParaRPr lang="en-US" dirty="0">
              <a:ea typeface="Calibri"/>
              <a:cs typeface="Calibri"/>
            </a:endParaRPr>
          </a:p>
          <a:p>
            <a:pPr rtl="0" fontAlgn="base"/>
            <a:endParaRPr lang="en-US" dirty="0">
              <a:cs typeface="Calibri"/>
            </a:endParaRPr>
          </a:p>
          <a:p>
            <a:pPr rtl="0" fontAlgn="base"/>
            <a:r>
              <a:rPr lang="en-US" b="1" dirty="0">
                <a:cs typeface="Calibri"/>
              </a:rPr>
              <a:t>Activity 2</a:t>
            </a:r>
          </a:p>
          <a:p>
            <a:pPr rtl="0" fontAlgn="base"/>
            <a:endParaRPr lang="en-US" dirty="0">
              <a:cs typeface="Calibri"/>
            </a:endParaRPr>
          </a:p>
          <a:p>
            <a:pPr rtl="0" fontAlgn="base"/>
            <a:r>
              <a:rPr lang="en-GB" dirty="0"/>
              <a:t>We’ll now have a go at filling in an application form using the sample application form.</a:t>
            </a:r>
          </a:p>
          <a:p>
            <a:pPr rtl="0" fontAlgn="base"/>
            <a:endParaRPr lang="en-GB" dirty="0">
              <a:cs typeface="Calibri"/>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b="1" dirty="0">
                <a:cs typeface="Calibri"/>
              </a:rPr>
              <a:t>Timing: 50:00</a:t>
            </a:r>
            <a:endParaRPr lang="en-GB" dirty="0">
              <a:cs typeface="Calibri"/>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349926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a:t>
            </a:r>
            <a:r>
              <a:rPr lang="en-GB" sz="1200" b="0" i="0" kern="1200">
                <a:solidFill>
                  <a:schemeClr val="tx1"/>
                </a:solidFill>
                <a:effectLst/>
                <a:latin typeface="+mn-lt"/>
                <a:ea typeface="+mn-ea"/>
                <a:cs typeface="+mn-cs"/>
              </a:rPr>
              <a:t>questions?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7</a:t>
            </a:fld>
            <a:endParaRPr lang="en-US"/>
          </a:p>
        </p:txBody>
      </p:sp>
    </p:spTree>
    <p:extLst>
      <p:ext uri="{BB962C8B-B14F-4D97-AF65-F5344CB8AC3E}">
        <p14:creationId xmlns:p14="http://schemas.microsoft.com/office/powerpoint/2010/main" val="26650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0.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2.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31.png"/><Relationship Id="rId17" Type="http://schemas.openxmlformats.org/officeDocument/2006/relationships/image" Target="../media/image36.jp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0.jpg"/><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0.sv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png"/><Relationship Id="rId3" Type="http://schemas.openxmlformats.org/officeDocument/2006/relationships/image" Target="../media/image6.jpeg"/><Relationship Id="rId21" Type="http://schemas.openxmlformats.org/officeDocument/2006/relationships/image" Target="../media/image49.png"/><Relationship Id="rId7" Type="http://schemas.openxmlformats.org/officeDocument/2006/relationships/image" Target="../media/image9.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5.xml"/><Relationship Id="rId16" Type="http://schemas.openxmlformats.org/officeDocument/2006/relationships/image" Target="../media/image44.png"/><Relationship Id="rId20" Type="http://schemas.openxmlformats.org/officeDocument/2006/relationships/image" Target="../media/image48.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7.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svg"/><Relationship Id="rId27"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6.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58.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5E9CB6D6-D03A-4D12-151F-FE3268215320}"/>
              </a:ext>
            </a:extLst>
          </p:cNvPr>
          <p:cNvSpPr/>
          <p:nvPr/>
        </p:nvSpPr>
        <p:spPr>
          <a:xfrm>
            <a:off x="4843466" y="2184934"/>
            <a:ext cx="3546643" cy="2675823"/>
          </a:xfrm>
          <a:prstGeom prst="roundRect">
            <a:avLst/>
          </a:prstGeom>
          <a:noFill/>
          <a:ln w="28575">
            <a:solidFill>
              <a:srgbClr val="FFFFCC">
                <a:alpha val="4400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2B4FE6DE-15D0-C84C-8029-DD168232F66B}"/>
              </a:ext>
            </a:extLst>
          </p:cNvPr>
          <p:cNvSpPr/>
          <p:nvPr/>
        </p:nvSpPr>
        <p:spPr>
          <a:xfrm>
            <a:off x="0" y="526529"/>
            <a:ext cx="4151586" cy="487018"/>
          </a:xfrm>
          <a:prstGeom prst="rect">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3064236" cy="584775"/>
          </a:xfrm>
          <a:prstGeom prst="rect">
            <a:avLst/>
          </a:prstGeom>
          <a:noFill/>
        </p:spPr>
        <p:txBody>
          <a:bodyPr wrap="square" rtlCol="0">
            <a:spAutoFit/>
          </a:bodyPr>
          <a:lstStyle/>
          <a:p>
            <a:r>
              <a:rPr lang="en-GB" sz="3200" dirty="0">
                <a:solidFill>
                  <a:schemeClr val="bg1"/>
                </a:solidFill>
                <a:latin typeface="Maximus" panose="020B0604020202020204"/>
              </a:rPr>
              <a:t>Getting the job</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6" name="Picture 5" descr="A clock with many different colored icons">
            <a:extLst>
              <a:ext uri="{FF2B5EF4-FFF2-40B4-BE49-F238E27FC236}">
                <a16:creationId xmlns:a16="http://schemas.microsoft.com/office/drawing/2014/main" id="{CAC7693D-C5DC-C68D-F007-8101215A5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3052" y="2550695"/>
            <a:ext cx="4252591" cy="1971359"/>
          </a:xfrm>
          <a:prstGeom prst="rect">
            <a:avLst/>
          </a:prstGeom>
        </p:spPr>
      </p:pic>
      <p:pic>
        <p:nvPicPr>
          <p:cNvPr id="10" name="Picture 2">
            <a:extLst>
              <a:ext uri="{FF2B5EF4-FFF2-40B4-BE49-F238E27FC236}">
                <a16:creationId xmlns:a16="http://schemas.microsoft.com/office/drawing/2014/main" id="{15B67B8E-EBD2-3D44-2B03-5225F4E74260}"/>
              </a:ext>
            </a:extLst>
          </p:cNvPr>
          <p:cNvPicPr>
            <a:picLocks noChangeAspect="1"/>
          </p:cNvPicPr>
          <p:nvPr/>
        </p:nvPicPr>
        <p:blipFill>
          <a:blip r:embed="rId5"/>
          <a:stretch>
            <a:fillRect/>
          </a:stretch>
        </p:blipFill>
        <p:spPr>
          <a:xfrm>
            <a:off x="714652" y="2667066"/>
            <a:ext cx="3209277" cy="403064"/>
          </a:xfrm>
          <a:prstGeom prst="rect">
            <a:avLst/>
          </a:prstGeom>
        </p:spPr>
      </p:pic>
      <p:sp>
        <p:nvSpPr>
          <p:cNvPr id="12" name="TextBox 11">
            <a:extLst>
              <a:ext uri="{FF2B5EF4-FFF2-40B4-BE49-F238E27FC236}">
                <a16:creationId xmlns:a16="http://schemas.microsoft.com/office/drawing/2014/main" id="{5A8A2815-8BA7-AEEA-F9DF-CBE01BFE6A4F}"/>
              </a:ext>
            </a:extLst>
          </p:cNvPr>
          <p:cNvSpPr txBox="1"/>
          <p:nvPr/>
        </p:nvSpPr>
        <p:spPr>
          <a:xfrm>
            <a:off x="883863" y="3113033"/>
            <a:ext cx="3409673" cy="1384995"/>
          </a:xfrm>
          <a:prstGeom prst="rect">
            <a:avLst/>
          </a:prstGeom>
          <a:noFill/>
        </p:spPr>
        <p:txBody>
          <a:bodyPr wrap="square" lIns="91440" tIns="45720" rIns="91440" bIns="45720" rtlCol="0" anchor="t">
            <a:spAutoFit/>
          </a:bodyPr>
          <a:lstStyle/>
          <a:p>
            <a:r>
              <a:rPr lang="en-US" sz="2800" dirty="0">
                <a:solidFill>
                  <a:srgbClr val="FFFF00"/>
                </a:solidFill>
                <a:latin typeface="Reprise Title Std"/>
              </a:rPr>
              <a:t>Application forms</a:t>
            </a:r>
          </a:p>
          <a:p>
            <a:r>
              <a:rPr lang="en-US" sz="2800" dirty="0">
                <a:solidFill>
                  <a:srgbClr val="FFFF00"/>
                </a:solidFill>
                <a:latin typeface="Reprise Title Std"/>
              </a:rPr>
              <a:t>And online</a:t>
            </a:r>
          </a:p>
          <a:p>
            <a:r>
              <a:rPr lang="en-US" sz="2800" dirty="0">
                <a:solidFill>
                  <a:srgbClr val="FFFF00"/>
                </a:solidFill>
                <a:latin typeface="Reprise Title Std"/>
              </a:rPr>
              <a:t>Application systems</a:t>
            </a:r>
            <a:endParaRPr lang="en-US" sz="2800" dirty="0">
              <a:latin typeface="Reprise Title Std"/>
            </a:endParaRPr>
          </a:p>
        </p:txBody>
      </p:sp>
      <p:sp>
        <p:nvSpPr>
          <p:cNvPr id="17" name="TextBox 16">
            <a:extLst>
              <a:ext uri="{FF2B5EF4-FFF2-40B4-BE49-F238E27FC236}">
                <a16:creationId xmlns:a16="http://schemas.microsoft.com/office/drawing/2014/main" id="{7CD95EE4-770D-46B1-50EF-E8969E2FD27F}"/>
              </a:ext>
            </a:extLst>
          </p:cNvPr>
          <p:cNvSpPr txBox="1"/>
          <p:nvPr/>
        </p:nvSpPr>
        <p:spPr>
          <a:xfrm>
            <a:off x="900640" y="2436110"/>
            <a:ext cx="2810431" cy="523220"/>
          </a:xfrm>
          <a:prstGeom prst="rect">
            <a:avLst/>
          </a:prstGeom>
          <a:noFill/>
        </p:spPr>
        <p:txBody>
          <a:bodyPr wrap="square" lIns="91440" tIns="45720" rIns="91440" bIns="45720" rtlCol="0" anchor="t">
            <a:spAutoFit/>
          </a:bodyPr>
          <a:lstStyle/>
          <a:p>
            <a:r>
              <a:rPr lang="en-US" sz="2800" dirty="0">
                <a:solidFill>
                  <a:schemeClr val="bg1"/>
                </a:solidFill>
                <a:latin typeface="Stencil"/>
              </a:rPr>
              <a:t>module 9:</a:t>
            </a:r>
          </a:p>
        </p:txBody>
      </p:sp>
      <p:pic>
        <p:nvPicPr>
          <p:cNvPr id="21" name="Picture 4">
            <a:extLst>
              <a:ext uri="{FF2B5EF4-FFF2-40B4-BE49-F238E27FC236}">
                <a16:creationId xmlns:a16="http://schemas.microsoft.com/office/drawing/2014/main" id="{FB471A80-B564-E525-86D1-8CB06F2222DD}"/>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15" name="Picture 11" descr="Icon&#10;&#10;Description automatically generated">
            <a:extLst>
              <a:ext uri="{FF2B5EF4-FFF2-40B4-BE49-F238E27FC236}">
                <a16:creationId xmlns:a16="http://schemas.microsoft.com/office/drawing/2014/main" id="{5B9A7302-9F26-4A94-828A-5CDC4E6B02AE}"/>
              </a:ext>
            </a:extLst>
          </p:cNvPr>
          <p:cNvPicPr>
            <a:picLocks noChangeAspect="1"/>
          </p:cNvPicPr>
          <p:nvPr/>
        </p:nvPicPr>
        <p:blipFill>
          <a:blip r:embed="rId7"/>
          <a:stretch>
            <a:fillRect/>
          </a:stretch>
        </p:blipFill>
        <p:spPr>
          <a:xfrm>
            <a:off x="511834" y="2114910"/>
            <a:ext cx="4339086" cy="4353464"/>
          </a:xfrm>
          <a:prstGeom prst="rect">
            <a:avLst/>
          </a:prstGeom>
        </p:spPr>
      </p:pic>
      <p:sp>
        <p:nvSpPr>
          <p:cNvPr id="3" name="Footer Placeholder 3">
            <a:extLst>
              <a:ext uri="{FF2B5EF4-FFF2-40B4-BE49-F238E27FC236}">
                <a16:creationId xmlns:a16="http://schemas.microsoft.com/office/drawing/2014/main" id="{70444A36-CD79-B222-9CB9-989429B4AE6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mc:AlternateContent xmlns:mc="http://schemas.openxmlformats.org/markup-compatibility/2006" xmlns:p14="http://schemas.microsoft.com/office/powerpoint/2010/main">
    <mc:Choice Requires="p14">
      <p:transition spd="slow" p14:dur="2000" advTm="6098"/>
    </mc:Choice>
    <mc:Fallback xmlns="">
      <p:transition spd="slow" advTm="609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7FB35-2FDC-3FEC-A4D5-588E918F6AC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4" name="Picture 4">
            <a:extLst>
              <a:ext uri="{FF2B5EF4-FFF2-40B4-BE49-F238E27FC236}">
                <a16:creationId xmlns:a16="http://schemas.microsoft.com/office/drawing/2014/main" id="{7BE609BB-7AA5-4275-CF7E-4A08C7C6F648}"/>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5" name="Picture 4" descr="A picture containing sunset, nature, flock, bright&#10;&#10;Description automatically generated">
            <a:extLst>
              <a:ext uri="{FF2B5EF4-FFF2-40B4-BE49-F238E27FC236}">
                <a16:creationId xmlns:a16="http://schemas.microsoft.com/office/drawing/2014/main" id="{0837925D-6B04-2E31-628F-75696053E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89" y="414981"/>
            <a:ext cx="7038443" cy="516378"/>
          </a:xfrm>
          <a:prstGeom prst="rect">
            <a:avLst/>
          </a:prstGeom>
        </p:spPr>
      </p:pic>
      <p:sp>
        <p:nvSpPr>
          <p:cNvPr id="6" name="TextBox 5">
            <a:extLst>
              <a:ext uri="{FF2B5EF4-FFF2-40B4-BE49-F238E27FC236}">
                <a16:creationId xmlns:a16="http://schemas.microsoft.com/office/drawing/2014/main" id="{ACD5E57A-8DA0-5467-ACFC-D726E9549BBD}"/>
              </a:ext>
            </a:extLst>
          </p:cNvPr>
          <p:cNvSpPr txBox="1"/>
          <p:nvPr/>
        </p:nvSpPr>
        <p:spPr>
          <a:xfrm>
            <a:off x="1516290" y="503656"/>
            <a:ext cx="709597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Application forms and online application systems</a:t>
            </a:r>
          </a:p>
        </p:txBody>
      </p:sp>
      <p:pic>
        <p:nvPicPr>
          <p:cNvPr id="8" name="Picture 7" descr="A picture containing text, light, dark&#10;&#10;Description automatically generated">
            <a:extLst>
              <a:ext uri="{FF2B5EF4-FFF2-40B4-BE49-F238E27FC236}">
                <a16:creationId xmlns:a16="http://schemas.microsoft.com/office/drawing/2014/main" id="{297BD2CA-D7DF-2785-F38A-1ACE5FA476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10" name="Graphic 9" descr="Clock with solid fill">
            <a:extLst>
              <a:ext uri="{FF2B5EF4-FFF2-40B4-BE49-F238E27FC236}">
                <a16:creationId xmlns:a16="http://schemas.microsoft.com/office/drawing/2014/main" id="{D1487E02-19AB-329E-5C9F-DA0AAF7ECD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198" y="299616"/>
            <a:ext cx="602856" cy="614542"/>
          </a:xfrm>
          <a:prstGeom prst="rect">
            <a:avLst/>
          </a:prstGeom>
        </p:spPr>
      </p:pic>
      <p:pic>
        <p:nvPicPr>
          <p:cNvPr id="15" name="Picture 14" descr="A computer screen with a globe and numbers&#10;&#10;Description automatically generated">
            <a:extLst>
              <a:ext uri="{FF2B5EF4-FFF2-40B4-BE49-F238E27FC236}">
                <a16:creationId xmlns:a16="http://schemas.microsoft.com/office/drawing/2014/main" id="{9AE76484-B1EC-2707-DA0F-92ADEA6FD8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1360" y="2547876"/>
            <a:ext cx="3572374" cy="3229426"/>
          </a:xfrm>
          <a:prstGeom prst="rect">
            <a:avLst/>
          </a:prstGeom>
        </p:spPr>
      </p:pic>
      <p:pic>
        <p:nvPicPr>
          <p:cNvPr id="45" name="Picture 44">
            <a:extLst>
              <a:ext uri="{FF2B5EF4-FFF2-40B4-BE49-F238E27FC236}">
                <a16:creationId xmlns:a16="http://schemas.microsoft.com/office/drawing/2014/main" id="{A6F61ADA-EDE6-4A41-959A-A943BC59FE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90098" y="4679927"/>
            <a:ext cx="745387" cy="1097375"/>
          </a:xfrm>
          <a:prstGeom prst="rect">
            <a:avLst/>
          </a:prstGeom>
        </p:spPr>
      </p:pic>
      <p:pic>
        <p:nvPicPr>
          <p:cNvPr id="54" name="Picture 53">
            <a:extLst>
              <a:ext uri="{FF2B5EF4-FFF2-40B4-BE49-F238E27FC236}">
                <a16:creationId xmlns:a16="http://schemas.microsoft.com/office/drawing/2014/main" id="{24C143C3-CE59-453B-BC63-15F6FFABBA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36346" y="1529466"/>
            <a:ext cx="796712" cy="1037822"/>
          </a:xfrm>
          <a:prstGeom prst="rect">
            <a:avLst/>
          </a:prstGeom>
        </p:spPr>
      </p:pic>
      <p:pic>
        <p:nvPicPr>
          <p:cNvPr id="56" name="Picture 55">
            <a:extLst>
              <a:ext uri="{FF2B5EF4-FFF2-40B4-BE49-F238E27FC236}">
                <a16:creationId xmlns:a16="http://schemas.microsoft.com/office/drawing/2014/main" id="{80BBEED5-579A-4541-B51A-6627FB48FF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3820" y="2648675"/>
            <a:ext cx="823031" cy="1052230"/>
          </a:xfrm>
          <a:prstGeom prst="rect">
            <a:avLst/>
          </a:prstGeom>
        </p:spPr>
      </p:pic>
      <p:pic>
        <p:nvPicPr>
          <p:cNvPr id="58" name="Picture 57">
            <a:extLst>
              <a:ext uri="{FF2B5EF4-FFF2-40B4-BE49-F238E27FC236}">
                <a16:creationId xmlns:a16="http://schemas.microsoft.com/office/drawing/2014/main" id="{3162FED3-3628-4424-BE9D-F42D2D92C5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81208" y="4934692"/>
            <a:ext cx="970833" cy="842610"/>
          </a:xfrm>
          <a:prstGeom prst="rect">
            <a:avLst/>
          </a:prstGeom>
        </p:spPr>
      </p:pic>
      <p:pic>
        <p:nvPicPr>
          <p:cNvPr id="60" name="Picture 59">
            <a:extLst>
              <a:ext uri="{FF2B5EF4-FFF2-40B4-BE49-F238E27FC236}">
                <a16:creationId xmlns:a16="http://schemas.microsoft.com/office/drawing/2014/main" id="{466C2231-1D4E-4A44-8A69-7464E3D472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7240" y="3150155"/>
            <a:ext cx="959385" cy="982503"/>
          </a:xfrm>
          <a:prstGeom prst="rect">
            <a:avLst/>
          </a:prstGeom>
        </p:spPr>
      </p:pic>
      <p:grpSp>
        <p:nvGrpSpPr>
          <p:cNvPr id="65" name="Group 64">
            <a:extLst>
              <a:ext uri="{FF2B5EF4-FFF2-40B4-BE49-F238E27FC236}">
                <a16:creationId xmlns:a16="http://schemas.microsoft.com/office/drawing/2014/main" id="{847D2957-633E-4B1E-B56F-E868FC8AB0E8}"/>
              </a:ext>
            </a:extLst>
          </p:cNvPr>
          <p:cNvGrpSpPr/>
          <p:nvPr/>
        </p:nvGrpSpPr>
        <p:grpSpPr>
          <a:xfrm>
            <a:off x="3978987" y="1220706"/>
            <a:ext cx="2170581" cy="1037822"/>
            <a:chOff x="1320082" y="1309522"/>
            <a:chExt cx="2034450" cy="972734"/>
          </a:xfrm>
        </p:grpSpPr>
        <p:pic>
          <p:nvPicPr>
            <p:cNvPr id="62" name="Picture 61">
              <a:extLst>
                <a:ext uri="{FF2B5EF4-FFF2-40B4-BE49-F238E27FC236}">
                  <a16:creationId xmlns:a16="http://schemas.microsoft.com/office/drawing/2014/main" id="{AF8738D2-0BEE-436D-86B2-F6C533C4ED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28537" y="1565914"/>
              <a:ext cx="1325995" cy="716342"/>
            </a:xfrm>
            <a:prstGeom prst="rect">
              <a:avLst/>
            </a:prstGeom>
          </p:spPr>
        </p:pic>
        <p:pic>
          <p:nvPicPr>
            <p:cNvPr id="64" name="Picture 63">
              <a:extLst>
                <a:ext uri="{FF2B5EF4-FFF2-40B4-BE49-F238E27FC236}">
                  <a16:creationId xmlns:a16="http://schemas.microsoft.com/office/drawing/2014/main" id="{9DAD13F1-59C3-4861-B088-913227F499D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20082" y="1309522"/>
              <a:ext cx="640135" cy="800169"/>
            </a:xfrm>
            <a:prstGeom prst="rect">
              <a:avLst/>
            </a:prstGeom>
          </p:spPr>
        </p:pic>
      </p:grpSp>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4A33C1-C4E1-4F6C-9B26-DA58D42B8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52" y="1212620"/>
            <a:ext cx="7678222" cy="4525006"/>
          </a:xfrm>
          <a:prstGeom prst="rect">
            <a:avLst/>
          </a:prstGeom>
        </p:spPr>
      </p:pic>
      <p:sp>
        <p:nvSpPr>
          <p:cNvPr id="2" name="TextBox 1">
            <a:extLst>
              <a:ext uri="{FF2B5EF4-FFF2-40B4-BE49-F238E27FC236}">
                <a16:creationId xmlns:a16="http://schemas.microsoft.com/office/drawing/2014/main" id="{DC266096-4295-754F-9F07-A501E598067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4">
            <a:extLst>
              <a:ext uri="{FF2B5EF4-FFF2-40B4-BE49-F238E27FC236}">
                <a16:creationId xmlns:a16="http://schemas.microsoft.com/office/drawing/2014/main" id="{32AF0239-CDB8-AC05-FF8B-53CD7E3EDD40}"/>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B06AB3FE-9378-941D-06B1-B160E31443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 name="TextBox 4">
            <a:extLst>
              <a:ext uri="{FF2B5EF4-FFF2-40B4-BE49-F238E27FC236}">
                <a16:creationId xmlns:a16="http://schemas.microsoft.com/office/drawing/2014/main" id="{FC155A19-B74B-B044-0551-048F6F2267E3}"/>
              </a:ext>
            </a:extLst>
          </p:cNvPr>
          <p:cNvSpPr txBox="1"/>
          <p:nvPr/>
        </p:nvSpPr>
        <p:spPr>
          <a:xfrm>
            <a:off x="1516291" y="503656"/>
            <a:ext cx="480976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Application Tracking Systems</a:t>
            </a:r>
          </a:p>
        </p:txBody>
      </p:sp>
      <p:pic>
        <p:nvPicPr>
          <p:cNvPr id="8" name="Picture 7" descr="A picture containing text, light, dark&#10;&#10;Description automatically generated">
            <a:extLst>
              <a:ext uri="{FF2B5EF4-FFF2-40B4-BE49-F238E27FC236}">
                <a16:creationId xmlns:a16="http://schemas.microsoft.com/office/drawing/2014/main" id="{2048B523-200E-4346-A396-9A80C6B76E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9" name="Graphic 8" descr="Clock with solid fill">
            <a:extLst>
              <a:ext uri="{FF2B5EF4-FFF2-40B4-BE49-F238E27FC236}">
                <a16:creationId xmlns:a16="http://schemas.microsoft.com/office/drawing/2014/main" id="{0DFAB366-E3D5-489C-8765-1B25A3304B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198" y="299616"/>
            <a:ext cx="602856" cy="614542"/>
          </a:xfrm>
          <a:prstGeom prst="rect">
            <a:avLst/>
          </a:prstGeom>
        </p:spPr>
      </p:pic>
      <p:pic>
        <p:nvPicPr>
          <p:cNvPr id="11" name="Picture 10">
            <a:extLst>
              <a:ext uri="{FF2B5EF4-FFF2-40B4-BE49-F238E27FC236}">
                <a16:creationId xmlns:a16="http://schemas.microsoft.com/office/drawing/2014/main" id="{1251C99C-9547-4CD7-A710-78F5A07415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8450" y="1897245"/>
            <a:ext cx="1943371" cy="1581371"/>
          </a:xfrm>
          <a:prstGeom prst="rect">
            <a:avLst/>
          </a:prstGeom>
        </p:spPr>
      </p:pic>
      <p:pic>
        <p:nvPicPr>
          <p:cNvPr id="15" name="Picture 14">
            <a:extLst>
              <a:ext uri="{FF2B5EF4-FFF2-40B4-BE49-F238E27FC236}">
                <a16:creationId xmlns:a16="http://schemas.microsoft.com/office/drawing/2014/main" id="{71618883-AB72-4CC5-88A5-374F644EB1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1826" y="1270991"/>
            <a:ext cx="2248214" cy="1448002"/>
          </a:xfrm>
          <a:prstGeom prst="rect">
            <a:avLst/>
          </a:prstGeom>
        </p:spPr>
      </p:pic>
      <p:pic>
        <p:nvPicPr>
          <p:cNvPr id="19" name="Picture 18">
            <a:extLst>
              <a:ext uri="{FF2B5EF4-FFF2-40B4-BE49-F238E27FC236}">
                <a16:creationId xmlns:a16="http://schemas.microsoft.com/office/drawing/2014/main" id="{80F421A5-1FE7-4C29-BAF0-D270533B53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9527" y="1357254"/>
            <a:ext cx="1352739" cy="2133898"/>
          </a:xfrm>
          <a:prstGeom prst="rect">
            <a:avLst/>
          </a:prstGeom>
        </p:spPr>
      </p:pic>
      <p:pic>
        <p:nvPicPr>
          <p:cNvPr id="23" name="Picture 22">
            <a:extLst>
              <a:ext uri="{FF2B5EF4-FFF2-40B4-BE49-F238E27FC236}">
                <a16:creationId xmlns:a16="http://schemas.microsoft.com/office/drawing/2014/main" id="{9CE7BED3-BF4A-4ED1-ACE7-AAB922A56C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99679" y="2579484"/>
            <a:ext cx="1505160" cy="2124371"/>
          </a:xfrm>
          <a:prstGeom prst="rect">
            <a:avLst/>
          </a:prstGeom>
        </p:spPr>
      </p:pic>
      <p:pic>
        <p:nvPicPr>
          <p:cNvPr id="26" name="Picture 25">
            <a:extLst>
              <a:ext uri="{FF2B5EF4-FFF2-40B4-BE49-F238E27FC236}">
                <a16:creationId xmlns:a16="http://schemas.microsoft.com/office/drawing/2014/main" id="{1DDCE811-A212-49C4-B8B9-FF56493E870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85815" y="4478001"/>
            <a:ext cx="2172003" cy="1200318"/>
          </a:xfrm>
          <a:prstGeom prst="rect">
            <a:avLst/>
          </a:prstGeom>
        </p:spPr>
      </p:pic>
      <p:pic>
        <p:nvPicPr>
          <p:cNvPr id="28" name="Picture 27">
            <a:extLst>
              <a:ext uri="{FF2B5EF4-FFF2-40B4-BE49-F238E27FC236}">
                <a16:creationId xmlns:a16="http://schemas.microsoft.com/office/drawing/2014/main" id="{B7CCB01C-3D98-4F67-8877-50F30424902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08787" y="4254471"/>
            <a:ext cx="1838582" cy="1686160"/>
          </a:xfrm>
          <a:prstGeom prst="rect">
            <a:avLst/>
          </a:prstGeom>
        </p:spPr>
      </p:pic>
      <p:pic>
        <p:nvPicPr>
          <p:cNvPr id="31" name="Picture 30">
            <a:extLst>
              <a:ext uri="{FF2B5EF4-FFF2-40B4-BE49-F238E27FC236}">
                <a16:creationId xmlns:a16="http://schemas.microsoft.com/office/drawing/2014/main" id="{614ACBF5-F53F-4DEB-8F2A-07DB106786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05257" y="3011616"/>
            <a:ext cx="1343212" cy="2210108"/>
          </a:xfrm>
          <a:prstGeom prst="rect">
            <a:avLst/>
          </a:prstGeom>
        </p:spPr>
      </p:pic>
      <p:pic>
        <p:nvPicPr>
          <p:cNvPr id="33" name="Picture 32">
            <a:extLst>
              <a:ext uri="{FF2B5EF4-FFF2-40B4-BE49-F238E27FC236}">
                <a16:creationId xmlns:a16="http://schemas.microsoft.com/office/drawing/2014/main" id="{515126EF-D44D-4FD4-9571-9B7B63D2671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50059" y="2890036"/>
            <a:ext cx="1505160" cy="1495634"/>
          </a:xfrm>
          <a:prstGeom prst="rect">
            <a:avLst/>
          </a:prstGeom>
        </p:spPr>
      </p:pic>
    </p:spTree>
    <p:extLst>
      <p:ext uri="{BB962C8B-B14F-4D97-AF65-F5344CB8AC3E}">
        <p14:creationId xmlns:p14="http://schemas.microsoft.com/office/powerpoint/2010/main" val="42051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1AFFEC0-C7E3-4CEE-828D-4CD3BF6AB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395" y="1284457"/>
            <a:ext cx="4644778" cy="3341031"/>
          </a:xfrm>
          <a:prstGeom prst="rect">
            <a:avLst/>
          </a:prstGeom>
        </p:spPr>
      </p:pic>
      <p:sp>
        <p:nvSpPr>
          <p:cNvPr id="2" name="TextBox 1">
            <a:extLst>
              <a:ext uri="{FF2B5EF4-FFF2-40B4-BE49-F238E27FC236}">
                <a16:creationId xmlns:a16="http://schemas.microsoft.com/office/drawing/2014/main" id="{50CD87A5-89E9-D436-B56E-B306DB7E6DD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4">
            <a:extLst>
              <a:ext uri="{FF2B5EF4-FFF2-40B4-BE49-F238E27FC236}">
                <a16:creationId xmlns:a16="http://schemas.microsoft.com/office/drawing/2014/main" id="{7397F12E-025E-65F3-203D-499A736712B7}"/>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9FDECE99-E986-9338-E902-858CEA2788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 name="TextBox 4">
            <a:extLst>
              <a:ext uri="{FF2B5EF4-FFF2-40B4-BE49-F238E27FC236}">
                <a16:creationId xmlns:a16="http://schemas.microsoft.com/office/drawing/2014/main" id="{3EFC24BE-D571-62DE-77CE-E09BD95993E2}"/>
              </a:ext>
            </a:extLst>
          </p:cNvPr>
          <p:cNvSpPr txBox="1"/>
          <p:nvPr/>
        </p:nvSpPr>
        <p:spPr>
          <a:xfrm>
            <a:off x="1516291" y="503656"/>
            <a:ext cx="480976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Finding vacancies</a:t>
            </a:r>
          </a:p>
        </p:txBody>
      </p:sp>
      <p:pic>
        <p:nvPicPr>
          <p:cNvPr id="7" name="Picture 6" descr="A picture containing text, light, dark&#10;&#10;Description automatically generated">
            <a:extLst>
              <a:ext uri="{FF2B5EF4-FFF2-40B4-BE49-F238E27FC236}">
                <a16:creationId xmlns:a16="http://schemas.microsoft.com/office/drawing/2014/main" id="{695AF94A-BAF9-4594-98F2-FF81ECB814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8" name="Graphic 7" descr="Clock with solid fill">
            <a:extLst>
              <a:ext uri="{FF2B5EF4-FFF2-40B4-BE49-F238E27FC236}">
                <a16:creationId xmlns:a16="http://schemas.microsoft.com/office/drawing/2014/main" id="{F0A7D06F-9364-47BA-913C-941BAA081B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5198" y="299616"/>
            <a:ext cx="602856" cy="614542"/>
          </a:xfrm>
          <a:prstGeom prst="rect">
            <a:avLst/>
          </a:prstGeom>
        </p:spPr>
      </p:pic>
      <p:grpSp>
        <p:nvGrpSpPr>
          <p:cNvPr id="13" name="Group 12">
            <a:extLst>
              <a:ext uri="{FF2B5EF4-FFF2-40B4-BE49-F238E27FC236}">
                <a16:creationId xmlns:a16="http://schemas.microsoft.com/office/drawing/2014/main" id="{A019A9C0-E434-42B1-9031-1E1760E2283C}"/>
              </a:ext>
            </a:extLst>
          </p:cNvPr>
          <p:cNvGrpSpPr/>
          <p:nvPr/>
        </p:nvGrpSpPr>
        <p:grpSpPr>
          <a:xfrm>
            <a:off x="2337943" y="5465531"/>
            <a:ext cx="4333182" cy="873814"/>
            <a:chOff x="4041273" y="5576583"/>
            <a:chExt cx="4333182" cy="873814"/>
          </a:xfrm>
        </p:grpSpPr>
        <p:pic>
          <p:nvPicPr>
            <p:cNvPr id="9" name="Picture 8" descr="A picture containing sunset, nature, flock, bright&#10;&#10;Description automatically generated">
              <a:extLst>
                <a:ext uri="{FF2B5EF4-FFF2-40B4-BE49-F238E27FC236}">
                  <a16:creationId xmlns:a16="http://schemas.microsoft.com/office/drawing/2014/main" id="{18163D2C-AC81-4D49-BB5A-D7E7B99B5404}"/>
                </a:ext>
              </a:extLst>
            </p:cNvPr>
            <p:cNvPicPr>
              <a:picLocks noChangeAspect="1"/>
            </p:cNvPicPr>
            <p:nvPr/>
          </p:nvPicPr>
          <p:blipFill rotWithShape="1">
            <a:blip r:embed="rId6">
              <a:extLst>
                <a:ext uri="{28A0092B-C50C-407E-A947-70E740481C1C}">
                  <a14:useLocalDpi xmlns:a14="http://schemas.microsoft.com/office/drawing/2010/main" val="0"/>
                </a:ext>
              </a:extLst>
            </a:blip>
            <a:srcRect r="11376" b="2586"/>
            <a:stretch/>
          </p:blipFill>
          <p:spPr>
            <a:xfrm>
              <a:off x="4839285" y="5686958"/>
              <a:ext cx="3354101" cy="389913"/>
            </a:xfrm>
            <a:prstGeom prst="rect">
              <a:avLst/>
            </a:prstGeom>
          </p:spPr>
        </p:pic>
        <p:sp>
          <p:nvSpPr>
            <p:cNvPr id="10" name="Rounded Rectangle 27">
              <a:extLst>
                <a:ext uri="{FF2B5EF4-FFF2-40B4-BE49-F238E27FC236}">
                  <a16:creationId xmlns:a16="http://schemas.microsoft.com/office/drawing/2014/main" id="{93D96366-E113-4FBE-99C2-6CDD2DFD7423}"/>
                </a:ext>
              </a:extLst>
            </p:cNvPr>
            <p:cNvSpPr/>
            <p:nvPr/>
          </p:nvSpPr>
          <p:spPr>
            <a:xfrm>
              <a:off x="4041273" y="5576583"/>
              <a:ext cx="4333182" cy="617261"/>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1D28DB-B19F-4E4E-A934-E6038DF6F6E9}"/>
                </a:ext>
              </a:extLst>
            </p:cNvPr>
            <p:cNvSpPr txBox="1"/>
            <p:nvPr/>
          </p:nvSpPr>
          <p:spPr>
            <a:xfrm>
              <a:off x="4892183" y="5754690"/>
              <a:ext cx="3301203" cy="307777"/>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Finding vacancies</a:t>
              </a:r>
            </a:p>
          </p:txBody>
        </p:sp>
        <p:pic>
          <p:nvPicPr>
            <p:cNvPr id="12" name="Picture 11" descr="Icon&#10;&#10;Description automatically generated">
              <a:extLst>
                <a:ext uri="{FF2B5EF4-FFF2-40B4-BE49-F238E27FC236}">
                  <a16:creationId xmlns:a16="http://schemas.microsoft.com/office/drawing/2014/main" id="{92F9EA70-3034-4EBF-B02B-BD970D4EB8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9168" y="5627382"/>
              <a:ext cx="823015" cy="823015"/>
            </a:xfrm>
            <a:prstGeom prst="rect">
              <a:avLst/>
            </a:prstGeom>
          </p:spPr>
        </p:pic>
      </p:grpSp>
      <p:pic>
        <p:nvPicPr>
          <p:cNvPr id="15" name="Picture 14">
            <a:extLst>
              <a:ext uri="{FF2B5EF4-FFF2-40B4-BE49-F238E27FC236}">
                <a16:creationId xmlns:a16="http://schemas.microsoft.com/office/drawing/2014/main" id="{6729C5CA-B9FD-480D-856A-1352C7A07E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45157">
            <a:off x="1329983" y="4204086"/>
            <a:ext cx="1833660" cy="757159"/>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DBAC6505-181F-4013-AE19-864C48938B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410802">
            <a:off x="4333294" y="3325251"/>
            <a:ext cx="1862578" cy="558773"/>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D1023C46-101C-434A-BEA3-CA1B39CC281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rot="316456">
            <a:off x="5967277" y="4398706"/>
            <a:ext cx="1407694" cy="49530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7416DCA-02E4-4880-8346-171255BA2AE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39795">
            <a:off x="4009330" y="4421945"/>
            <a:ext cx="1333500" cy="457200"/>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6B1BECD1-8A25-4F3D-9B41-423D28CCAA12}"/>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rot="344748">
            <a:off x="1020284" y="3090050"/>
            <a:ext cx="2404335" cy="588017"/>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F069051E-F7DF-4127-9D09-010149BB954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25356">
            <a:off x="1130313" y="1716895"/>
            <a:ext cx="2616908" cy="719893"/>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C0D8D721-7BB2-442B-9A85-9209BB01F27A}"/>
              </a:ext>
            </a:extLst>
          </p:cNvPr>
          <p:cNvSpPr txBox="1"/>
          <p:nvPr/>
        </p:nvSpPr>
        <p:spPr>
          <a:xfrm>
            <a:off x="4572000" y="1381201"/>
            <a:ext cx="2511546" cy="369332"/>
          </a:xfrm>
          <a:prstGeom prst="rect">
            <a:avLst/>
          </a:prstGeom>
          <a:noFill/>
        </p:spPr>
        <p:txBody>
          <a:bodyPr wrap="square" rtlCol="0">
            <a:spAutoFit/>
          </a:bodyPr>
          <a:lstStyle/>
          <a:p>
            <a:pPr algn="ctr"/>
            <a:r>
              <a:rPr lang="en-GB" dirty="0">
                <a:cs typeface="Simplified Arabic Fixed"/>
              </a:rPr>
              <a:t>Local vacancies</a:t>
            </a:r>
          </a:p>
        </p:txBody>
      </p:sp>
      <p:pic>
        <p:nvPicPr>
          <p:cNvPr id="14" name="Picture 13">
            <a:extLst>
              <a:ext uri="{FF2B5EF4-FFF2-40B4-BE49-F238E27FC236}">
                <a16:creationId xmlns:a16="http://schemas.microsoft.com/office/drawing/2014/main" id="{2246E452-9358-5EC1-74AE-A1196BDED3B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7586">
            <a:off x="4511301" y="2120109"/>
            <a:ext cx="2324890" cy="7207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066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8" name="Arrow: Pentagon 57">
            <a:extLst>
              <a:ext uri="{FF2B5EF4-FFF2-40B4-BE49-F238E27FC236}">
                <a16:creationId xmlns:a16="http://schemas.microsoft.com/office/drawing/2014/main" id="{FC386538-E61E-493D-BF6F-A659DCA19D1A}"/>
              </a:ext>
            </a:extLst>
          </p:cNvPr>
          <p:cNvSpPr/>
          <p:nvPr/>
        </p:nvSpPr>
        <p:spPr>
          <a:xfrm>
            <a:off x="614935" y="4257992"/>
            <a:ext cx="3882752" cy="70342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E07B0FE-DB69-F0A3-836E-6110CC71B3F5}"/>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4">
            <a:extLst>
              <a:ext uri="{FF2B5EF4-FFF2-40B4-BE49-F238E27FC236}">
                <a16:creationId xmlns:a16="http://schemas.microsoft.com/office/drawing/2014/main" id="{BE86407F-03D1-818D-D476-80F65641C6B9}"/>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C20DBBF6-5FCC-AC31-590D-F39E4CB1D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 name="TextBox 4">
            <a:extLst>
              <a:ext uri="{FF2B5EF4-FFF2-40B4-BE49-F238E27FC236}">
                <a16:creationId xmlns:a16="http://schemas.microsoft.com/office/drawing/2014/main" id="{330FA605-7499-8477-26CE-9AA5A64370ED}"/>
              </a:ext>
            </a:extLst>
          </p:cNvPr>
          <p:cNvSpPr txBox="1"/>
          <p:nvPr/>
        </p:nvSpPr>
        <p:spPr>
          <a:xfrm>
            <a:off x="1516291" y="503656"/>
            <a:ext cx="4809767" cy="369332"/>
          </a:xfrm>
          <a:prstGeom prst="rect">
            <a:avLst/>
          </a:prstGeom>
          <a:noFill/>
        </p:spPr>
        <p:txBody>
          <a:bodyPr wrap="square" lIns="91440" tIns="45720" rIns="91440" bIns="45720" rtlCol="0" anchor="t">
            <a:spAutoFit/>
          </a:bodyPr>
          <a:lstStyle/>
          <a:p>
            <a:pPr algn="ctr"/>
            <a:r>
              <a:rPr lang="en-GB" b="1" dirty="0">
                <a:solidFill>
                  <a:schemeClr val="bg1"/>
                </a:solidFill>
                <a:latin typeface="Simplified Arabic Fixed"/>
                <a:cs typeface="Simplified Arabic Fixed"/>
              </a:rPr>
              <a:t>Completing an application form</a:t>
            </a:r>
          </a:p>
        </p:txBody>
      </p:sp>
      <p:pic>
        <p:nvPicPr>
          <p:cNvPr id="7" name="Picture 6" descr="A picture containing text, light, dark&#10;&#10;Description automatically generated">
            <a:extLst>
              <a:ext uri="{FF2B5EF4-FFF2-40B4-BE49-F238E27FC236}">
                <a16:creationId xmlns:a16="http://schemas.microsoft.com/office/drawing/2014/main" id="{A760B230-D653-4280-831A-4A0C6B756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8" name="Graphic 7" descr="Clock with solid fill">
            <a:extLst>
              <a:ext uri="{FF2B5EF4-FFF2-40B4-BE49-F238E27FC236}">
                <a16:creationId xmlns:a16="http://schemas.microsoft.com/office/drawing/2014/main" id="{EFF5BA2E-C144-44F9-9C60-84BD46984D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198" y="299616"/>
            <a:ext cx="602856" cy="614542"/>
          </a:xfrm>
          <a:prstGeom prst="rect">
            <a:avLst/>
          </a:prstGeom>
        </p:spPr>
      </p:pic>
      <p:grpSp>
        <p:nvGrpSpPr>
          <p:cNvPr id="29" name="Group 28">
            <a:extLst>
              <a:ext uri="{FF2B5EF4-FFF2-40B4-BE49-F238E27FC236}">
                <a16:creationId xmlns:a16="http://schemas.microsoft.com/office/drawing/2014/main" id="{3A349A48-869B-4491-8BEC-7CBF73604C13}"/>
              </a:ext>
            </a:extLst>
          </p:cNvPr>
          <p:cNvGrpSpPr/>
          <p:nvPr/>
        </p:nvGrpSpPr>
        <p:grpSpPr>
          <a:xfrm>
            <a:off x="1" y="5332579"/>
            <a:ext cx="6538486" cy="1420639"/>
            <a:chOff x="1" y="5332579"/>
            <a:chExt cx="6538486" cy="1420639"/>
          </a:xfrm>
        </p:grpSpPr>
        <p:pic>
          <p:nvPicPr>
            <p:cNvPr id="9" name="Picture 8" descr="Background pattern&#10;&#10;Description automatically generated">
              <a:extLst>
                <a:ext uri="{FF2B5EF4-FFF2-40B4-BE49-F238E27FC236}">
                  <a16:creationId xmlns:a16="http://schemas.microsoft.com/office/drawing/2014/main" id="{77C20974-CBC8-4E67-998F-855F3C5E0835}"/>
                </a:ext>
              </a:extLst>
            </p:cNvPr>
            <p:cNvPicPr>
              <a:picLocks noChangeAspect="1"/>
            </p:cNvPicPr>
            <p:nvPr/>
          </p:nvPicPr>
          <p:blipFill rotWithShape="1">
            <a:blip r:embed="rId9">
              <a:extLst>
                <a:ext uri="{28A0092B-C50C-407E-A947-70E740481C1C}">
                  <a14:useLocalDpi xmlns:a14="http://schemas.microsoft.com/office/drawing/2010/main" val="0"/>
                </a:ext>
              </a:extLst>
            </a:blip>
            <a:srcRect t="23365"/>
            <a:stretch/>
          </p:blipFill>
          <p:spPr>
            <a:xfrm rot="16200000">
              <a:off x="815127" y="4527199"/>
              <a:ext cx="849967" cy="2480219"/>
            </a:xfrm>
            <a:prstGeom prst="rect">
              <a:avLst/>
            </a:prstGeom>
          </p:spPr>
        </p:pic>
        <p:pic>
          <p:nvPicPr>
            <p:cNvPr id="10" name="Picture 9" descr="A picture containing outdoor object, night sky&#10;&#10;Description automatically generated">
              <a:extLst>
                <a:ext uri="{FF2B5EF4-FFF2-40B4-BE49-F238E27FC236}">
                  <a16:creationId xmlns:a16="http://schemas.microsoft.com/office/drawing/2014/main" id="{918DBBE0-D5C6-41F1-8204-6E1B274B15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8081" y="5515152"/>
              <a:ext cx="768573" cy="781276"/>
            </a:xfrm>
            <a:prstGeom prst="rect">
              <a:avLst/>
            </a:prstGeom>
          </p:spPr>
        </p:pic>
        <p:grpSp>
          <p:nvGrpSpPr>
            <p:cNvPr id="11" name="Group 10">
              <a:extLst>
                <a:ext uri="{FF2B5EF4-FFF2-40B4-BE49-F238E27FC236}">
                  <a16:creationId xmlns:a16="http://schemas.microsoft.com/office/drawing/2014/main" id="{1533251E-A4CB-4F8E-B9A9-0B8D8FCD966F}"/>
                </a:ext>
              </a:extLst>
            </p:cNvPr>
            <p:cNvGrpSpPr/>
            <p:nvPr/>
          </p:nvGrpSpPr>
          <p:grpSpPr>
            <a:xfrm>
              <a:off x="3443522" y="5332579"/>
              <a:ext cx="3094965" cy="1420639"/>
              <a:chOff x="3719808" y="5125795"/>
              <a:chExt cx="3255168" cy="1494175"/>
            </a:xfrm>
          </p:grpSpPr>
          <p:pic>
            <p:nvPicPr>
              <p:cNvPr id="12" name="Picture 11" descr="A picture containing text&#10;&#10;Description automatically generated">
                <a:extLst>
                  <a:ext uri="{FF2B5EF4-FFF2-40B4-BE49-F238E27FC236}">
                    <a16:creationId xmlns:a16="http://schemas.microsoft.com/office/drawing/2014/main" id="{4A58AF2F-C6A2-4001-A953-ACA613170C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13" name="TextBox 12">
                <a:extLst>
                  <a:ext uri="{FF2B5EF4-FFF2-40B4-BE49-F238E27FC236}">
                    <a16:creationId xmlns:a16="http://schemas.microsoft.com/office/drawing/2014/main" id="{38CF0BAA-835B-47EB-B3DB-37FB40CB5044}"/>
                  </a:ext>
                </a:extLst>
              </p:cNvPr>
              <p:cNvSpPr txBox="1"/>
              <p:nvPr/>
            </p:nvSpPr>
            <p:spPr>
              <a:xfrm>
                <a:off x="3947497" y="5435438"/>
                <a:ext cx="2803648" cy="776899"/>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1</a:t>
                </a:r>
                <a:r>
                  <a:rPr lang="en-GB" sz="1400" dirty="0">
                    <a:latin typeface="Comic Sans MS"/>
                    <a:cs typeface="Simplified Arabic Fixed"/>
                  </a:rPr>
                  <a:t>: </a:t>
                </a:r>
                <a:br>
                  <a:rPr lang="en-GB" sz="1400" dirty="0">
                    <a:latin typeface="Comic Sans MS"/>
                    <a:cs typeface="Simplified Arabic Fixed"/>
                  </a:rPr>
                </a:br>
                <a:r>
                  <a:rPr lang="en-GB" sz="1400" dirty="0">
                    <a:latin typeface="Comic Sans MS"/>
                    <a:cs typeface="Simplified Arabic Fixed"/>
                  </a:rPr>
                  <a:t>Think of an example for teamwork skills.</a:t>
                </a:r>
              </a:p>
            </p:txBody>
          </p:sp>
        </p:grpSp>
      </p:grpSp>
      <p:pic>
        <p:nvPicPr>
          <p:cNvPr id="20" name="Picture 19">
            <a:extLst>
              <a:ext uri="{FF2B5EF4-FFF2-40B4-BE49-F238E27FC236}">
                <a16:creationId xmlns:a16="http://schemas.microsoft.com/office/drawing/2014/main" id="{70F10989-049D-4199-B90E-32100C7B68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6166" y="2804792"/>
            <a:ext cx="790685" cy="1143160"/>
          </a:xfrm>
          <a:prstGeom prst="rect">
            <a:avLst/>
          </a:prstGeom>
        </p:spPr>
      </p:pic>
      <p:pic>
        <p:nvPicPr>
          <p:cNvPr id="42" name="Picture 41">
            <a:extLst>
              <a:ext uri="{FF2B5EF4-FFF2-40B4-BE49-F238E27FC236}">
                <a16:creationId xmlns:a16="http://schemas.microsoft.com/office/drawing/2014/main" id="{97E7ED02-3DC3-405E-A137-1D2B06F8D7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18368" y="4257992"/>
            <a:ext cx="1203427" cy="921035"/>
          </a:xfrm>
          <a:prstGeom prst="rect">
            <a:avLst/>
          </a:prstGeom>
        </p:spPr>
      </p:pic>
      <p:grpSp>
        <p:nvGrpSpPr>
          <p:cNvPr id="23" name="Group 22">
            <a:extLst>
              <a:ext uri="{FF2B5EF4-FFF2-40B4-BE49-F238E27FC236}">
                <a16:creationId xmlns:a16="http://schemas.microsoft.com/office/drawing/2014/main" id="{7EAD6B1C-E939-4D9B-8A75-E4FCEB040C8A}"/>
              </a:ext>
            </a:extLst>
          </p:cNvPr>
          <p:cNvGrpSpPr/>
          <p:nvPr/>
        </p:nvGrpSpPr>
        <p:grpSpPr>
          <a:xfrm>
            <a:off x="4154150" y="1762718"/>
            <a:ext cx="1936564" cy="2028362"/>
            <a:chOff x="4154150" y="1762718"/>
            <a:chExt cx="1936564" cy="2028362"/>
          </a:xfrm>
        </p:grpSpPr>
        <p:pic>
          <p:nvPicPr>
            <p:cNvPr id="26" name="Picture 25">
              <a:extLst>
                <a:ext uri="{FF2B5EF4-FFF2-40B4-BE49-F238E27FC236}">
                  <a16:creationId xmlns:a16="http://schemas.microsoft.com/office/drawing/2014/main" id="{C3DA4E5C-F038-4165-88A4-FEF6077314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11074" y="3009921"/>
              <a:ext cx="1848108" cy="781159"/>
            </a:xfrm>
            <a:prstGeom prst="rect">
              <a:avLst/>
            </a:prstGeom>
          </p:spPr>
        </p:pic>
        <p:pic>
          <p:nvPicPr>
            <p:cNvPr id="28" name="Picture 27">
              <a:extLst>
                <a:ext uri="{FF2B5EF4-FFF2-40B4-BE49-F238E27FC236}">
                  <a16:creationId xmlns:a16="http://schemas.microsoft.com/office/drawing/2014/main" id="{38EE9A7A-6DF9-4C22-8397-FD68EA5CF6C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15328" y="1762718"/>
              <a:ext cx="1848108" cy="781159"/>
            </a:xfrm>
            <a:prstGeom prst="rect">
              <a:avLst/>
            </a:prstGeom>
          </p:spPr>
        </p:pic>
        <p:pic>
          <p:nvPicPr>
            <p:cNvPr id="44" name="Picture 43">
              <a:extLst>
                <a:ext uri="{FF2B5EF4-FFF2-40B4-BE49-F238E27FC236}">
                  <a16:creationId xmlns:a16="http://schemas.microsoft.com/office/drawing/2014/main" id="{15C9AC39-C507-42F8-B9B8-478B7490B3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4878151" y="1745658"/>
              <a:ext cx="485843" cy="1933845"/>
            </a:xfrm>
            <a:prstGeom prst="rect">
              <a:avLst/>
            </a:prstGeom>
          </p:spPr>
        </p:pic>
        <p:sp>
          <p:nvSpPr>
            <p:cNvPr id="45" name="TextBox 44">
              <a:extLst>
                <a:ext uri="{FF2B5EF4-FFF2-40B4-BE49-F238E27FC236}">
                  <a16:creationId xmlns:a16="http://schemas.microsoft.com/office/drawing/2014/main" id="{27EDBCFE-29AF-4D1A-B31B-53B5630863D8}"/>
                </a:ext>
              </a:extLst>
            </p:cNvPr>
            <p:cNvSpPr txBox="1"/>
            <p:nvPr/>
          </p:nvSpPr>
          <p:spPr>
            <a:xfrm>
              <a:off x="4237611" y="3190956"/>
              <a:ext cx="1828286" cy="338554"/>
            </a:xfrm>
            <a:prstGeom prst="rect">
              <a:avLst/>
            </a:prstGeom>
            <a:noFill/>
          </p:spPr>
          <p:txBody>
            <a:bodyPr wrap="square" rtlCol="0">
              <a:spAutoFit/>
            </a:bodyPr>
            <a:lstStyle/>
            <a:p>
              <a:r>
                <a:rPr lang="en-GB" sz="1600" dirty="0">
                  <a:solidFill>
                    <a:schemeClr val="bg1"/>
                  </a:solidFill>
                  <a:latin typeface="Balloonist SF" panose="020BE200000000000000" pitchFamily="34" charset="0"/>
                </a:rPr>
                <a:t>GIVE EXAMPLES…</a:t>
              </a:r>
            </a:p>
          </p:txBody>
        </p:sp>
        <p:sp>
          <p:nvSpPr>
            <p:cNvPr id="46" name="TextBox 45">
              <a:extLst>
                <a:ext uri="{FF2B5EF4-FFF2-40B4-BE49-F238E27FC236}">
                  <a16:creationId xmlns:a16="http://schemas.microsoft.com/office/drawing/2014/main" id="{BF91ECBC-7EB2-47B5-8D5C-E0B9F781D0D0}"/>
                </a:ext>
              </a:extLst>
            </p:cNvPr>
            <p:cNvSpPr txBox="1"/>
            <p:nvPr/>
          </p:nvSpPr>
          <p:spPr>
            <a:xfrm>
              <a:off x="4267808" y="1931529"/>
              <a:ext cx="1822906" cy="338554"/>
            </a:xfrm>
            <a:prstGeom prst="rect">
              <a:avLst/>
            </a:prstGeom>
            <a:noFill/>
          </p:spPr>
          <p:txBody>
            <a:bodyPr wrap="square" rtlCol="0">
              <a:spAutoFit/>
            </a:bodyPr>
            <a:lstStyle/>
            <a:p>
              <a:r>
                <a:rPr lang="en-GB" sz="1600" dirty="0">
                  <a:solidFill>
                    <a:srgbClr val="7030A0"/>
                  </a:solidFill>
                  <a:latin typeface="Balloonist SF" panose="020BE200000000000000" pitchFamily="34" charset="0"/>
                </a:rPr>
                <a:t>SELL YOURSELF!</a:t>
              </a:r>
            </a:p>
          </p:txBody>
        </p:sp>
      </p:grpSp>
      <p:pic>
        <p:nvPicPr>
          <p:cNvPr id="51" name="Graphic 50" descr="Line arrow Counter clockwise curve">
            <a:extLst>
              <a:ext uri="{FF2B5EF4-FFF2-40B4-BE49-F238E27FC236}">
                <a16:creationId xmlns:a16="http://schemas.microsoft.com/office/drawing/2014/main" id="{E7FEDB8C-31AA-4BF4-8C14-99A1AE4083B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2283591">
            <a:off x="3018295" y="2355895"/>
            <a:ext cx="595556" cy="595556"/>
          </a:xfrm>
          <a:prstGeom prst="rect">
            <a:avLst/>
          </a:prstGeom>
        </p:spPr>
      </p:pic>
      <p:pic>
        <p:nvPicPr>
          <p:cNvPr id="53" name="Graphic 52" descr="Line arrow Clockwise curve">
            <a:extLst>
              <a:ext uri="{FF2B5EF4-FFF2-40B4-BE49-F238E27FC236}">
                <a16:creationId xmlns:a16="http://schemas.microsoft.com/office/drawing/2014/main" id="{10F800DC-07FE-4363-9892-1F25AE91754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15517" y="2317792"/>
            <a:ext cx="595556" cy="595556"/>
          </a:xfrm>
          <a:prstGeom prst="rect">
            <a:avLst/>
          </a:prstGeom>
        </p:spPr>
      </p:pic>
      <p:pic>
        <p:nvPicPr>
          <p:cNvPr id="55" name="Graphic 54" descr="Line arrow Straight">
            <a:extLst>
              <a:ext uri="{FF2B5EF4-FFF2-40B4-BE49-F238E27FC236}">
                <a16:creationId xmlns:a16="http://schemas.microsoft.com/office/drawing/2014/main" id="{D8AB03AD-330D-404F-9366-E3DA2194D7D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1986263" y="2117025"/>
            <a:ext cx="595556" cy="595556"/>
          </a:xfrm>
          <a:prstGeom prst="rect">
            <a:avLst/>
          </a:prstGeom>
        </p:spPr>
      </p:pic>
      <p:sp>
        <p:nvSpPr>
          <p:cNvPr id="56" name="Rectangle 55">
            <a:extLst>
              <a:ext uri="{FF2B5EF4-FFF2-40B4-BE49-F238E27FC236}">
                <a16:creationId xmlns:a16="http://schemas.microsoft.com/office/drawing/2014/main" id="{B9EB8537-03D6-4933-AE34-7ED9DA02BB92}"/>
              </a:ext>
            </a:extLst>
          </p:cNvPr>
          <p:cNvSpPr/>
          <p:nvPr/>
        </p:nvSpPr>
        <p:spPr>
          <a:xfrm>
            <a:off x="614935" y="4228834"/>
            <a:ext cx="3652873" cy="707886"/>
          </a:xfrm>
          <a:prstGeom prst="rect">
            <a:avLst/>
          </a:prstGeom>
        </p:spPr>
        <p:txBody>
          <a:bodyPr wrap="square">
            <a:spAutoFit/>
          </a:bodyPr>
          <a:lstStyle/>
          <a:p>
            <a:pPr algn="ctr"/>
            <a:r>
              <a:rPr lang="en-GB" sz="2400" dirty="0">
                <a:solidFill>
                  <a:srgbClr val="FFFF00"/>
                </a:solidFill>
                <a:latin typeface="Reprise Title Std" panose="02000000000000000000" charset="0"/>
              </a:rPr>
              <a:t>IMPORTANT:</a:t>
            </a:r>
          </a:p>
          <a:p>
            <a:pPr algn="ctr"/>
            <a:r>
              <a:rPr lang="en-GB" sz="1600" dirty="0">
                <a:solidFill>
                  <a:schemeClr val="bg1"/>
                </a:solidFill>
              </a:rPr>
              <a:t>READ THROUGH THE JOB DESCRIPTION</a:t>
            </a:r>
          </a:p>
        </p:txBody>
      </p:sp>
      <p:grpSp>
        <p:nvGrpSpPr>
          <p:cNvPr id="25" name="Group 24">
            <a:extLst>
              <a:ext uri="{FF2B5EF4-FFF2-40B4-BE49-F238E27FC236}">
                <a16:creationId xmlns:a16="http://schemas.microsoft.com/office/drawing/2014/main" id="{19A02FA9-15C0-4752-BDDA-BEB2AA56E4B4}"/>
              </a:ext>
            </a:extLst>
          </p:cNvPr>
          <p:cNvGrpSpPr/>
          <p:nvPr/>
        </p:nvGrpSpPr>
        <p:grpSpPr>
          <a:xfrm>
            <a:off x="6195647" y="806668"/>
            <a:ext cx="2781432" cy="4372359"/>
            <a:chOff x="6195647" y="806668"/>
            <a:chExt cx="2781432" cy="4372359"/>
          </a:xfrm>
        </p:grpSpPr>
        <p:pic>
          <p:nvPicPr>
            <p:cNvPr id="64" name="Picture 63">
              <a:extLst>
                <a:ext uri="{FF2B5EF4-FFF2-40B4-BE49-F238E27FC236}">
                  <a16:creationId xmlns:a16="http://schemas.microsoft.com/office/drawing/2014/main" id="{09944B53-32D8-442A-93A1-C495AE2F023B}"/>
                </a:ext>
              </a:extLst>
            </p:cNvPr>
            <p:cNvPicPr>
              <a:picLocks noChangeAspect="1"/>
            </p:cNvPicPr>
            <p:nvPr/>
          </p:nvPicPr>
          <p:blipFill rotWithShape="1">
            <a:blip r:embed="rId23">
              <a:extLst>
                <a:ext uri="{28A0092B-C50C-407E-A947-70E740481C1C}">
                  <a14:useLocalDpi xmlns:a14="http://schemas.microsoft.com/office/drawing/2010/main" val="0"/>
                </a:ext>
              </a:extLst>
            </a:blip>
            <a:srcRect l="-2715" t="-415" r="12245" b="13416"/>
            <a:stretch/>
          </p:blipFill>
          <p:spPr>
            <a:xfrm>
              <a:off x="6195647" y="1615672"/>
              <a:ext cx="2781432" cy="3563355"/>
            </a:xfrm>
            <a:prstGeom prst="rect">
              <a:avLst/>
            </a:prstGeom>
            <a:effectLst>
              <a:outerShdw blurRad="50800" dist="38100" dir="2700000" algn="tl" rotWithShape="0">
                <a:prstClr val="black">
                  <a:alpha val="40000"/>
                </a:prstClr>
              </a:outerShdw>
            </a:effectLst>
          </p:spPr>
        </p:pic>
        <p:pic>
          <p:nvPicPr>
            <p:cNvPr id="62" name="Graphic 61" descr="Line arrow Straight">
              <a:extLst>
                <a:ext uri="{FF2B5EF4-FFF2-40B4-BE49-F238E27FC236}">
                  <a16:creationId xmlns:a16="http://schemas.microsoft.com/office/drawing/2014/main" id="{120B948C-F2A6-4C41-8BE4-624E3418F38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6200000">
              <a:off x="7385501" y="1198867"/>
              <a:ext cx="491436" cy="595556"/>
            </a:xfrm>
            <a:prstGeom prst="rect">
              <a:avLst/>
            </a:prstGeom>
          </p:spPr>
        </p:pic>
        <p:grpSp>
          <p:nvGrpSpPr>
            <p:cNvPr id="24" name="Group 23">
              <a:extLst>
                <a:ext uri="{FF2B5EF4-FFF2-40B4-BE49-F238E27FC236}">
                  <a16:creationId xmlns:a16="http://schemas.microsoft.com/office/drawing/2014/main" id="{6E285936-D57F-477D-8744-106E4AE1878C}"/>
                </a:ext>
              </a:extLst>
            </p:cNvPr>
            <p:cNvGrpSpPr/>
            <p:nvPr/>
          </p:nvGrpSpPr>
          <p:grpSpPr>
            <a:xfrm>
              <a:off x="6439749" y="806668"/>
              <a:ext cx="2501733" cy="4270331"/>
              <a:chOff x="6439749" y="806668"/>
              <a:chExt cx="2501733" cy="4270331"/>
            </a:xfrm>
          </p:grpSpPr>
          <p:grpSp>
            <p:nvGrpSpPr>
              <p:cNvPr id="61" name="Group 60">
                <a:extLst>
                  <a:ext uri="{FF2B5EF4-FFF2-40B4-BE49-F238E27FC236}">
                    <a16:creationId xmlns:a16="http://schemas.microsoft.com/office/drawing/2014/main" id="{6D743345-0EA2-4555-B540-D9850EBC4EE4}"/>
                  </a:ext>
                </a:extLst>
              </p:cNvPr>
              <p:cNvGrpSpPr/>
              <p:nvPr/>
            </p:nvGrpSpPr>
            <p:grpSpPr>
              <a:xfrm>
                <a:off x="6788469" y="806668"/>
                <a:ext cx="1739458" cy="487785"/>
                <a:chOff x="6808182" y="790821"/>
                <a:chExt cx="1739458" cy="487785"/>
              </a:xfrm>
            </p:grpSpPr>
            <p:pic>
              <p:nvPicPr>
                <p:cNvPr id="60" name="Picture 59">
                  <a:extLst>
                    <a:ext uri="{FF2B5EF4-FFF2-40B4-BE49-F238E27FC236}">
                      <a16:creationId xmlns:a16="http://schemas.microsoft.com/office/drawing/2014/main" id="{3D4255D7-E336-4570-B40E-00236BCB374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08182" y="790821"/>
                  <a:ext cx="1739458" cy="487785"/>
                </a:xfrm>
                <a:prstGeom prst="rect">
                  <a:avLst/>
                </a:prstGeom>
              </p:spPr>
            </p:pic>
            <p:sp>
              <p:nvSpPr>
                <p:cNvPr id="49" name="Rectangle 48">
                  <a:extLst>
                    <a:ext uri="{FF2B5EF4-FFF2-40B4-BE49-F238E27FC236}">
                      <a16:creationId xmlns:a16="http://schemas.microsoft.com/office/drawing/2014/main" id="{D9830BFF-D9DD-4A9D-80DE-B0A1F11C56F4}"/>
                    </a:ext>
                  </a:extLst>
                </p:cNvPr>
                <p:cNvSpPr/>
                <p:nvPr/>
              </p:nvSpPr>
              <p:spPr>
                <a:xfrm>
                  <a:off x="7109348" y="835414"/>
                  <a:ext cx="1088760" cy="369332"/>
                </a:xfrm>
                <a:prstGeom prst="rect">
                  <a:avLst/>
                </a:prstGeom>
              </p:spPr>
              <p:txBody>
                <a:bodyPr wrap="none">
                  <a:spAutoFit/>
                </a:bodyPr>
                <a:lstStyle/>
                <a:p>
                  <a:pPr algn="ctr"/>
                  <a:r>
                    <a:rPr lang="en-GB" b="1" dirty="0">
                      <a:solidFill>
                        <a:srgbClr val="C00000"/>
                      </a:solidFill>
                      <a:latin typeface="Comic Sans MS" panose="030F0702030302020204" pitchFamily="66" charset="0"/>
                    </a:rPr>
                    <a:t>Example</a:t>
                  </a:r>
                </a:p>
              </p:txBody>
            </p:sp>
          </p:grpSp>
          <p:grpSp>
            <p:nvGrpSpPr>
              <p:cNvPr id="6" name="Group 5">
                <a:extLst>
                  <a:ext uri="{FF2B5EF4-FFF2-40B4-BE49-F238E27FC236}">
                    <a16:creationId xmlns:a16="http://schemas.microsoft.com/office/drawing/2014/main" id="{72F3189F-CD3B-A9FE-A495-88EDAE5AA4C1}"/>
                  </a:ext>
                </a:extLst>
              </p:cNvPr>
              <p:cNvGrpSpPr/>
              <p:nvPr/>
            </p:nvGrpSpPr>
            <p:grpSpPr>
              <a:xfrm>
                <a:off x="6439749" y="1817864"/>
                <a:ext cx="2501733" cy="3259135"/>
                <a:chOff x="6439749" y="1817864"/>
                <a:chExt cx="2501733" cy="3259135"/>
              </a:xfrm>
            </p:grpSpPr>
            <p:sp>
              <p:nvSpPr>
                <p:cNvPr id="66" name="Rectangle 65">
                  <a:extLst>
                    <a:ext uri="{FF2B5EF4-FFF2-40B4-BE49-F238E27FC236}">
                      <a16:creationId xmlns:a16="http://schemas.microsoft.com/office/drawing/2014/main" id="{BEEAB464-2EB1-4452-BC31-6DA8E4B90F6C}"/>
                    </a:ext>
                  </a:extLst>
                </p:cNvPr>
                <p:cNvSpPr/>
                <p:nvPr/>
              </p:nvSpPr>
              <p:spPr>
                <a:xfrm>
                  <a:off x="6538487" y="1818143"/>
                  <a:ext cx="2224349" cy="4438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C47FFBE-655F-4016-8FDA-E271CEE7E679}"/>
                    </a:ext>
                  </a:extLst>
                </p:cNvPr>
                <p:cNvSpPr/>
                <p:nvPr/>
              </p:nvSpPr>
              <p:spPr>
                <a:xfrm>
                  <a:off x="6439749" y="2327390"/>
                  <a:ext cx="2501733" cy="2749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08000" rtlCol="0" anchor="ctr"/>
                <a:lstStyle/>
                <a:p>
                  <a:pPr fontAlgn="base"/>
                  <a:r>
                    <a:rPr lang="en-GB" sz="1000" dirty="0">
                      <a:solidFill>
                        <a:schemeClr val="tx1"/>
                      </a:solidFill>
                      <a:latin typeface="Raleway Medium" pitchFamily="2" charset="0"/>
                    </a:rPr>
                    <a:t>During my sixth year at school I completed the SQA Leadership Award at SCQF Level 6. As part of this course I had to do a presentation to Primary 6 pupils at a local primary school on mental health and wellbeing. </a:t>
                  </a:r>
                </a:p>
                <a:p>
                  <a:pPr fontAlgn="base"/>
                  <a:br>
                    <a:rPr lang="en-GB" sz="1000" dirty="0">
                      <a:solidFill>
                        <a:schemeClr val="tx1"/>
                      </a:solidFill>
                      <a:latin typeface="Raleway Medium" pitchFamily="2" charset="0"/>
                    </a:rPr>
                  </a:br>
                  <a:r>
                    <a:rPr lang="en-GB" sz="1000" dirty="0">
                      <a:solidFill>
                        <a:schemeClr val="tx1"/>
                      </a:solidFill>
                      <a:latin typeface="Raleway Medium" pitchFamily="2" charset="0"/>
                    </a:rPr>
                    <a:t>This involved months of planning as I had to do lots of research on the subject, and edit material to suit that age category. It was important I engaged with my audience and built a rapport with them so they felt comfortable enough to speak out and ask me questions. </a:t>
                  </a:r>
                </a:p>
              </p:txBody>
            </p:sp>
            <p:sp>
              <p:nvSpPr>
                <p:cNvPr id="65" name="Rectangle 64">
                  <a:extLst>
                    <a:ext uri="{FF2B5EF4-FFF2-40B4-BE49-F238E27FC236}">
                      <a16:creationId xmlns:a16="http://schemas.microsoft.com/office/drawing/2014/main" id="{DC55322B-E2B8-4254-99A1-4522C25CC68C}"/>
                    </a:ext>
                  </a:extLst>
                </p:cNvPr>
                <p:cNvSpPr/>
                <p:nvPr/>
              </p:nvSpPr>
              <p:spPr>
                <a:xfrm>
                  <a:off x="6538487" y="1817864"/>
                  <a:ext cx="2224349" cy="461665"/>
                </a:xfrm>
                <a:prstGeom prst="rect">
                  <a:avLst/>
                </a:prstGeom>
                <a:ln>
                  <a:noFill/>
                </a:ln>
              </p:spPr>
              <p:txBody>
                <a:bodyPr wrap="square">
                  <a:spAutoFit/>
                </a:bodyPr>
                <a:lstStyle/>
                <a:p>
                  <a:pPr algn="ctr" fontAlgn="base"/>
                  <a:r>
                    <a:rPr lang="en-GB" sz="1200" dirty="0">
                      <a:solidFill>
                        <a:schemeClr val="bg1"/>
                      </a:solidFill>
                      <a:latin typeface="Raleway SemiBold" pitchFamily="2" charset="0"/>
                    </a:rPr>
                    <a:t>GOOD COMMUNICATION SKILLS</a:t>
                  </a:r>
                </a:p>
              </p:txBody>
            </p:sp>
          </p:grpSp>
        </p:grpSp>
      </p:grpSp>
      <p:grpSp>
        <p:nvGrpSpPr>
          <p:cNvPr id="27" name="Group 26">
            <a:extLst>
              <a:ext uri="{FF2B5EF4-FFF2-40B4-BE49-F238E27FC236}">
                <a16:creationId xmlns:a16="http://schemas.microsoft.com/office/drawing/2014/main" id="{0325D543-5FA6-4A4F-97AE-CECB7DE43BDB}"/>
              </a:ext>
            </a:extLst>
          </p:cNvPr>
          <p:cNvGrpSpPr/>
          <p:nvPr/>
        </p:nvGrpSpPr>
        <p:grpSpPr>
          <a:xfrm>
            <a:off x="6195647" y="1604372"/>
            <a:ext cx="2781432" cy="3850275"/>
            <a:chOff x="9378107" y="2146040"/>
            <a:chExt cx="2781432" cy="3850275"/>
          </a:xfrm>
        </p:grpSpPr>
        <p:pic>
          <p:nvPicPr>
            <p:cNvPr id="48" name="Picture 47">
              <a:extLst>
                <a:ext uri="{FF2B5EF4-FFF2-40B4-BE49-F238E27FC236}">
                  <a16:creationId xmlns:a16="http://schemas.microsoft.com/office/drawing/2014/main" id="{0A42EF3E-6918-44B5-BA3F-EBD3BB3D506D}"/>
                </a:ext>
              </a:extLst>
            </p:cNvPr>
            <p:cNvPicPr>
              <a:picLocks noChangeAspect="1"/>
            </p:cNvPicPr>
            <p:nvPr/>
          </p:nvPicPr>
          <p:blipFill rotWithShape="1">
            <a:blip r:embed="rId23">
              <a:extLst>
                <a:ext uri="{28A0092B-C50C-407E-A947-70E740481C1C}">
                  <a14:useLocalDpi xmlns:a14="http://schemas.microsoft.com/office/drawing/2010/main" val="0"/>
                </a:ext>
              </a:extLst>
            </a:blip>
            <a:srcRect l="-2715" t="-415" r="12245" b="7832"/>
            <a:stretch/>
          </p:blipFill>
          <p:spPr>
            <a:xfrm>
              <a:off x="9378107" y="2146040"/>
              <a:ext cx="2781432" cy="3792091"/>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CD19FC89-99C2-031A-17CA-804DF898C81C}"/>
                </a:ext>
              </a:extLst>
            </p:cNvPr>
            <p:cNvGrpSpPr/>
            <p:nvPr/>
          </p:nvGrpSpPr>
          <p:grpSpPr>
            <a:xfrm>
              <a:off x="9615494" y="2253694"/>
              <a:ext cx="2501733" cy="3742621"/>
              <a:chOff x="6428489" y="1817864"/>
              <a:chExt cx="2501733" cy="3742621"/>
            </a:xfrm>
          </p:grpSpPr>
          <p:sp>
            <p:nvSpPr>
              <p:cNvPr id="15" name="Rectangle 14">
                <a:extLst>
                  <a:ext uri="{FF2B5EF4-FFF2-40B4-BE49-F238E27FC236}">
                    <a16:creationId xmlns:a16="http://schemas.microsoft.com/office/drawing/2014/main" id="{D88841C5-8D8C-B012-E53E-D923D3994B17}"/>
                  </a:ext>
                </a:extLst>
              </p:cNvPr>
              <p:cNvSpPr/>
              <p:nvPr/>
            </p:nvSpPr>
            <p:spPr>
              <a:xfrm>
                <a:off x="6538487" y="1818143"/>
                <a:ext cx="2224349" cy="4438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CC6A36-3237-185C-E16E-7E9713B9FCDE}"/>
                  </a:ext>
                </a:extLst>
              </p:cNvPr>
              <p:cNvSpPr/>
              <p:nvPr/>
            </p:nvSpPr>
            <p:spPr>
              <a:xfrm>
                <a:off x="6428489" y="2159632"/>
                <a:ext cx="2501733" cy="3400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108000" bIns="45720" rtlCol="0" anchor="ctr"/>
              <a:lstStyle/>
              <a:p>
                <a:r>
                  <a:rPr lang="en-GB" sz="1000" dirty="0">
                    <a:solidFill>
                      <a:schemeClr val="tx1"/>
                    </a:solidFill>
                    <a:latin typeface="Raleway Medium"/>
                    <a:cs typeface="Calibri"/>
                  </a:rPr>
                  <a:t>During sixth year I was part of a small team working in the wellbeing base, helping pupils who may have been going through a hard time either at home or school. </a:t>
                </a:r>
                <a:endParaRPr lang="en-US" sz="1000" dirty="0">
                  <a:solidFill>
                    <a:schemeClr val="tx1"/>
                  </a:solidFill>
                  <a:latin typeface="Raleway Medium"/>
                  <a:cs typeface="Calibri"/>
                </a:endParaRPr>
              </a:p>
              <a:p>
                <a:endParaRPr lang="en-GB" sz="1000" dirty="0">
                  <a:solidFill>
                    <a:schemeClr val="tx1"/>
                  </a:solidFill>
                  <a:latin typeface="Raleway Medium"/>
                  <a:cs typeface="Calibri"/>
                </a:endParaRPr>
              </a:p>
              <a:p>
                <a:r>
                  <a:rPr lang="en-GB" sz="1000" dirty="0">
                    <a:solidFill>
                      <a:schemeClr val="tx1"/>
                    </a:solidFill>
                    <a:latin typeface="Raleway Medium"/>
                    <a:cs typeface="Calibri"/>
                  </a:rPr>
                  <a:t>As a team we planned fun activities and worked closely with the wellbeing teacher. We gave the younger pupils at the school advice, helped them with homework tasks they found hard and provided them with information on picking subjects. We would try to ease their mind if they had any worries about school, teachers and subjects. </a:t>
                </a:r>
                <a:endParaRPr lang="en-US" sz="1000" dirty="0">
                  <a:solidFill>
                    <a:schemeClr val="tx1"/>
                  </a:solidFill>
                  <a:latin typeface="Raleway Medium"/>
                  <a:cs typeface="Calibri"/>
                </a:endParaRPr>
              </a:p>
              <a:p>
                <a:endParaRPr lang="en-GB" sz="1000" dirty="0">
                  <a:solidFill>
                    <a:schemeClr val="tx1"/>
                  </a:solidFill>
                  <a:latin typeface="Raleway Medium"/>
                  <a:cs typeface="Calibri"/>
                </a:endParaRPr>
              </a:p>
              <a:p>
                <a:r>
                  <a:rPr lang="en-GB" sz="1000" dirty="0">
                    <a:solidFill>
                      <a:schemeClr val="tx1"/>
                    </a:solidFill>
                    <a:latin typeface="Raleway Medium"/>
                    <a:cs typeface="Calibri"/>
                  </a:rPr>
                  <a:t>I really enjoyed it because I think as a team we made a difference.</a:t>
                </a:r>
                <a:endParaRPr lang="en-US" sz="1000" dirty="0">
                  <a:solidFill>
                    <a:schemeClr val="tx1"/>
                  </a:solidFill>
                  <a:latin typeface="Raleway Medium"/>
                  <a:cs typeface="Calibri"/>
                </a:endParaRPr>
              </a:p>
            </p:txBody>
          </p:sp>
          <p:sp>
            <p:nvSpPr>
              <p:cNvPr id="17" name="Rectangle 16">
                <a:extLst>
                  <a:ext uri="{FF2B5EF4-FFF2-40B4-BE49-F238E27FC236}">
                    <a16:creationId xmlns:a16="http://schemas.microsoft.com/office/drawing/2014/main" id="{AF951866-0425-2203-51F0-EE8F67F4A53E}"/>
                  </a:ext>
                </a:extLst>
              </p:cNvPr>
              <p:cNvSpPr/>
              <p:nvPr/>
            </p:nvSpPr>
            <p:spPr>
              <a:xfrm>
                <a:off x="6538487" y="1817864"/>
                <a:ext cx="2224349" cy="461665"/>
              </a:xfrm>
              <a:prstGeom prst="rect">
                <a:avLst/>
              </a:prstGeom>
              <a:ln>
                <a:noFill/>
              </a:ln>
            </p:spPr>
            <p:txBody>
              <a:bodyPr wrap="square" lIns="91440" tIns="45720" rIns="91440" bIns="45720" anchor="t">
                <a:spAutoFit/>
              </a:bodyPr>
              <a:lstStyle/>
              <a:p>
                <a:pPr algn="ctr" fontAlgn="base"/>
                <a:r>
                  <a:rPr lang="en-GB" sz="1200" dirty="0">
                    <a:solidFill>
                      <a:schemeClr val="bg1"/>
                    </a:solidFill>
                    <a:latin typeface="Raleway SemiBold"/>
                  </a:rPr>
                  <a:t>TEAM WORKING</a:t>
                </a:r>
                <a:br>
                  <a:rPr lang="en-GB" sz="1200" dirty="0">
                    <a:solidFill>
                      <a:schemeClr val="bg1"/>
                    </a:solidFill>
                    <a:latin typeface="Raleway SemiBold"/>
                  </a:rPr>
                </a:br>
                <a:r>
                  <a:rPr lang="en-GB" sz="1200" dirty="0">
                    <a:solidFill>
                      <a:schemeClr val="bg1"/>
                    </a:solidFill>
                    <a:latin typeface="Raleway SemiBold"/>
                  </a:rPr>
                  <a:t> SKILLS</a:t>
                </a:r>
              </a:p>
            </p:txBody>
          </p:sp>
        </p:grpSp>
      </p:grpSp>
      <p:pic>
        <p:nvPicPr>
          <p:cNvPr id="52" name="Picture 51">
            <a:extLst>
              <a:ext uri="{FF2B5EF4-FFF2-40B4-BE49-F238E27FC236}">
                <a16:creationId xmlns:a16="http://schemas.microsoft.com/office/drawing/2014/main" id="{1603E774-1F8F-4C78-B10B-7B55306857C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062617" y="1302518"/>
            <a:ext cx="684018" cy="912024"/>
          </a:xfrm>
          <a:prstGeom prst="rect">
            <a:avLst/>
          </a:prstGeom>
        </p:spPr>
      </p:pic>
      <p:pic>
        <p:nvPicPr>
          <p:cNvPr id="54" name="Picture 53">
            <a:extLst>
              <a:ext uri="{FF2B5EF4-FFF2-40B4-BE49-F238E27FC236}">
                <a16:creationId xmlns:a16="http://schemas.microsoft.com/office/drawing/2014/main" id="{DD5C7096-6926-4530-A551-BF1EA57C415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958533" y="1050560"/>
            <a:ext cx="684018" cy="943692"/>
          </a:xfrm>
          <a:prstGeom prst="rect">
            <a:avLst/>
          </a:prstGeom>
        </p:spPr>
      </p:pic>
      <p:pic>
        <p:nvPicPr>
          <p:cNvPr id="57" name="Picture 56">
            <a:extLst>
              <a:ext uri="{FF2B5EF4-FFF2-40B4-BE49-F238E27FC236}">
                <a16:creationId xmlns:a16="http://schemas.microsoft.com/office/drawing/2014/main" id="{BDAFABCA-7E8D-4F7D-A095-64BE7E65523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27542" y="1237348"/>
            <a:ext cx="690352" cy="912025"/>
          </a:xfrm>
          <a:prstGeom prst="rect">
            <a:avLst/>
          </a:prstGeom>
        </p:spPr>
      </p:pic>
    </p:spTree>
    <p:extLst>
      <p:ext uri="{BB962C8B-B14F-4D97-AF65-F5344CB8AC3E}">
        <p14:creationId xmlns:p14="http://schemas.microsoft.com/office/powerpoint/2010/main" val="40264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A961A-65CF-56E5-8358-227EF0DAE247}"/>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4">
            <a:extLst>
              <a:ext uri="{FF2B5EF4-FFF2-40B4-BE49-F238E27FC236}">
                <a16:creationId xmlns:a16="http://schemas.microsoft.com/office/drawing/2014/main" id="{B38C0BE4-D0AD-615F-B901-31D0FDD567E2}"/>
              </a:ext>
            </a:extLst>
          </p:cNvPr>
          <p:cNvPicPr>
            <a:picLocks noChangeAspect="1"/>
          </p:cNvPicPr>
          <p:nvPr/>
        </p:nvPicPr>
        <p:blipFill>
          <a:blip r:embed="rId4"/>
          <a:stretch>
            <a:fillRect/>
          </a:stretch>
        </p:blipFill>
        <p:spPr>
          <a:xfrm>
            <a:off x="7515061" y="6263837"/>
            <a:ext cx="1247775" cy="400050"/>
          </a:xfrm>
          <a:prstGeom prst="rect">
            <a:avLst/>
          </a:prstGeom>
        </p:spPr>
      </p:pic>
      <p:pic>
        <p:nvPicPr>
          <p:cNvPr id="4" name="Picture 3" descr="A picture containing sunset, nature, flock, bright&#10;&#10;Description automatically generated">
            <a:extLst>
              <a:ext uri="{FF2B5EF4-FFF2-40B4-BE49-F238E27FC236}">
                <a16:creationId xmlns:a16="http://schemas.microsoft.com/office/drawing/2014/main" id="{C441B71C-EA2B-607F-2198-E240B160B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 name="TextBox 4">
            <a:extLst>
              <a:ext uri="{FF2B5EF4-FFF2-40B4-BE49-F238E27FC236}">
                <a16:creationId xmlns:a16="http://schemas.microsoft.com/office/drawing/2014/main" id="{4E27BB38-FBE1-99EA-9F45-C8222273F5B3}"/>
              </a:ext>
            </a:extLst>
          </p:cNvPr>
          <p:cNvSpPr txBox="1"/>
          <p:nvPr/>
        </p:nvSpPr>
        <p:spPr>
          <a:xfrm>
            <a:off x="1516291" y="503656"/>
            <a:ext cx="4809767" cy="369332"/>
          </a:xfrm>
          <a:prstGeom prst="rect">
            <a:avLst/>
          </a:prstGeom>
          <a:noFill/>
        </p:spPr>
        <p:txBody>
          <a:bodyPr wrap="square" rtlCol="0">
            <a:spAutoFit/>
          </a:bodyPr>
          <a:lstStyle/>
          <a:p>
            <a:pPr algn="ctr"/>
            <a:r>
              <a:rPr lang="en-GB" b="1" dirty="0">
                <a:solidFill>
                  <a:schemeClr val="bg1"/>
                </a:solidFill>
                <a:latin typeface="Simplified Arabic Fixed"/>
                <a:cs typeface="Simplified Arabic Fixed"/>
              </a:rPr>
              <a:t>Things to remember</a:t>
            </a:r>
          </a:p>
        </p:txBody>
      </p:sp>
      <p:pic>
        <p:nvPicPr>
          <p:cNvPr id="7" name="Picture 6" descr="A picture containing text, light, dark&#10;&#10;Description automatically generated">
            <a:extLst>
              <a:ext uri="{FF2B5EF4-FFF2-40B4-BE49-F238E27FC236}">
                <a16:creationId xmlns:a16="http://schemas.microsoft.com/office/drawing/2014/main" id="{39D12401-AC01-4C0A-B693-F2CA39B081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268" y="251804"/>
            <a:ext cx="794717" cy="730134"/>
          </a:xfrm>
          <a:prstGeom prst="rect">
            <a:avLst/>
          </a:prstGeom>
        </p:spPr>
      </p:pic>
      <p:pic>
        <p:nvPicPr>
          <p:cNvPr id="8" name="Graphic 7" descr="Clock with solid fill">
            <a:extLst>
              <a:ext uri="{FF2B5EF4-FFF2-40B4-BE49-F238E27FC236}">
                <a16:creationId xmlns:a16="http://schemas.microsoft.com/office/drawing/2014/main" id="{88DF78BB-73D4-409A-A7A3-C992316752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198" y="299616"/>
            <a:ext cx="602856" cy="614542"/>
          </a:xfrm>
          <a:prstGeom prst="rect">
            <a:avLst/>
          </a:prstGeom>
        </p:spPr>
      </p:pic>
      <p:grpSp>
        <p:nvGrpSpPr>
          <p:cNvPr id="14" name="Group 13">
            <a:extLst>
              <a:ext uri="{FF2B5EF4-FFF2-40B4-BE49-F238E27FC236}">
                <a16:creationId xmlns:a16="http://schemas.microsoft.com/office/drawing/2014/main" id="{894C22EB-39A5-4EF4-8471-A9978A99CEF5}"/>
              </a:ext>
            </a:extLst>
          </p:cNvPr>
          <p:cNvGrpSpPr/>
          <p:nvPr/>
        </p:nvGrpSpPr>
        <p:grpSpPr>
          <a:xfrm>
            <a:off x="0" y="1054355"/>
            <a:ext cx="6467029" cy="1254439"/>
            <a:chOff x="-785355" y="5332579"/>
            <a:chExt cx="7323842" cy="1420639"/>
          </a:xfrm>
        </p:grpSpPr>
        <p:pic>
          <p:nvPicPr>
            <p:cNvPr id="9" name="Picture 8" descr="Background pattern&#10;&#10;Description automatically generated">
              <a:extLst>
                <a:ext uri="{FF2B5EF4-FFF2-40B4-BE49-F238E27FC236}">
                  <a16:creationId xmlns:a16="http://schemas.microsoft.com/office/drawing/2014/main" id="{87D5B7C1-D401-40B3-82DE-47A3FE1FF1C7}"/>
                </a:ext>
              </a:extLst>
            </p:cNvPr>
            <p:cNvPicPr>
              <a:picLocks noChangeAspect="1"/>
            </p:cNvPicPr>
            <p:nvPr/>
          </p:nvPicPr>
          <p:blipFill rotWithShape="1">
            <a:blip r:embed="rId9">
              <a:extLst>
                <a:ext uri="{28A0092B-C50C-407E-A947-70E740481C1C}">
                  <a14:useLocalDpi xmlns:a14="http://schemas.microsoft.com/office/drawing/2010/main" val="0"/>
                </a:ext>
              </a:extLst>
            </a:blip>
            <a:srcRect t="-902"/>
            <a:stretch/>
          </p:blipFill>
          <p:spPr>
            <a:xfrm rot="16200000">
              <a:off x="422449" y="4134520"/>
              <a:ext cx="849967" cy="3265576"/>
            </a:xfrm>
            <a:prstGeom prst="rect">
              <a:avLst/>
            </a:prstGeom>
          </p:spPr>
        </p:pic>
        <p:pic>
          <p:nvPicPr>
            <p:cNvPr id="10" name="Picture 9" descr="A picture containing outdoor object, night sky&#10;&#10;Description automatically generated">
              <a:extLst>
                <a:ext uri="{FF2B5EF4-FFF2-40B4-BE49-F238E27FC236}">
                  <a16:creationId xmlns:a16="http://schemas.microsoft.com/office/drawing/2014/main" id="{2C823F4A-7E48-4A5F-92CB-594B547290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8081" y="5515152"/>
              <a:ext cx="768573" cy="781276"/>
            </a:xfrm>
            <a:prstGeom prst="rect">
              <a:avLst/>
            </a:prstGeom>
          </p:spPr>
        </p:pic>
        <p:grpSp>
          <p:nvGrpSpPr>
            <p:cNvPr id="11" name="Group 10">
              <a:extLst>
                <a:ext uri="{FF2B5EF4-FFF2-40B4-BE49-F238E27FC236}">
                  <a16:creationId xmlns:a16="http://schemas.microsoft.com/office/drawing/2014/main" id="{669DEF64-8CF3-495B-B5BB-F7CAE6E7080D}"/>
                </a:ext>
              </a:extLst>
            </p:cNvPr>
            <p:cNvGrpSpPr/>
            <p:nvPr/>
          </p:nvGrpSpPr>
          <p:grpSpPr>
            <a:xfrm>
              <a:off x="3443522" y="5332579"/>
              <a:ext cx="3094965" cy="1420639"/>
              <a:chOff x="3719808" y="5125795"/>
              <a:chExt cx="3255168" cy="1494175"/>
            </a:xfrm>
          </p:grpSpPr>
          <p:pic>
            <p:nvPicPr>
              <p:cNvPr id="12" name="Picture 11" descr="A picture containing text&#10;&#10;Description automatically generated">
                <a:extLst>
                  <a:ext uri="{FF2B5EF4-FFF2-40B4-BE49-F238E27FC236}">
                    <a16:creationId xmlns:a16="http://schemas.microsoft.com/office/drawing/2014/main" id="{00396816-AD8C-4729-86C5-94D3A3B527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13" name="TextBox 12">
                <a:extLst>
                  <a:ext uri="{FF2B5EF4-FFF2-40B4-BE49-F238E27FC236}">
                    <a16:creationId xmlns:a16="http://schemas.microsoft.com/office/drawing/2014/main" id="{514F827B-1882-42DF-A7F8-737E94AD8429}"/>
                  </a:ext>
                </a:extLst>
              </p:cNvPr>
              <p:cNvSpPr txBox="1"/>
              <p:nvPr/>
            </p:nvSpPr>
            <p:spPr>
              <a:xfrm>
                <a:off x="3947497" y="5435438"/>
                <a:ext cx="2803648" cy="776899"/>
              </a:xfrm>
              <a:prstGeom prst="rect">
                <a:avLst/>
              </a:prstGeom>
              <a:noFill/>
            </p:spPr>
            <p:txBody>
              <a:bodyPr wrap="square" lIns="91440" tIns="45720" rIns="91440" bIns="45720" rtlCol="0" anchor="t">
                <a:spAutoFit/>
              </a:bodyPr>
              <a:lstStyle/>
              <a:p>
                <a:pPr algn="ctr"/>
                <a:r>
                  <a:rPr lang="en-GB" sz="1200" b="1" dirty="0">
                    <a:latin typeface="Comic Sans MS"/>
                    <a:cs typeface="Simplified Arabic Fixed"/>
                  </a:rPr>
                  <a:t>TASK 2</a:t>
                </a:r>
                <a:r>
                  <a:rPr lang="en-GB" sz="1200" dirty="0">
                    <a:latin typeface="Comic Sans MS"/>
                    <a:cs typeface="Simplified Arabic Fixed"/>
                  </a:rPr>
                  <a:t>:  What should you do and not do when filling in an application form?</a:t>
                </a:r>
              </a:p>
            </p:txBody>
          </p:sp>
        </p:grpSp>
      </p:grpSp>
      <p:grpSp>
        <p:nvGrpSpPr>
          <p:cNvPr id="15" name="Group 14">
            <a:extLst>
              <a:ext uri="{FF2B5EF4-FFF2-40B4-BE49-F238E27FC236}">
                <a16:creationId xmlns:a16="http://schemas.microsoft.com/office/drawing/2014/main" id="{60AA13F9-0DE2-467C-96D6-97E05396488F}"/>
              </a:ext>
            </a:extLst>
          </p:cNvPr>
          <p:cNvGrpSpPr/>
          <p:nvPr/>
        </p:nvGrpSpPr>
        <p:grpSpPr>
          <a:xfrm>
            <a:off x="3240208" y="5795620"/>
            <a:ext cx="4105746" cy="956342"/>
            <a:chOff x="4087640" y="5576583"/>
            <a:chExt cx="4105746" cy="956342"/>
          </a:xfrm>
        </p:grpSpPr>
        <p:pic>
          <p:nvPicPr>
            <p:cNvPr id="16" name="Picture 15" descr="A picture containing sunset, nature, flock, bright&#10;&#10;Description automatically generated">
              <a:extLst>
                <a:ext uri="{FF2B5EF4-FFF2-40B4-BE49-F238E27FC236}">
                  <a16:creationId xmlns:a16="http://schemas.microsoft.com/office/drawing/2014/main" id="{491B3ECA-9223-4FC7-935D-8E230E62DCAC}"/>
                </a:ext>
              </a:extLst>
            </p:cNvPr>
            <p:cNvPicPr>
              <a:picLocks noChangeAspect="1"/>
            </p:cNvPicPr>
            <p:nvPr/>
          </p:nvPicPr>
          <p:blipFill rotWithShape="1">
            <a:blip r:embed="rId5">
              <a:extLst>
                <a:ext uri="{28A0092B-C50C-407E-A947-70E740481C1C}">
                  <a14:useLocalDpi xmlns:a14="http://schemas.microsoft.com/office/drawing/2010/main" val="0"/>
                </a:ext>
              </a:extLst>
            </a:blip>
            <a:srcRect r="11376" b="2586"/>
            <a:stretch/>
          </p:blipFill>
          <p:spPr>
            <a:xfrm>
              <a:off x="4839286" y="5686958"/>
              <a:ext cx="3217294" cy="590952"/>
            </a:xfrm>
            <a:prstGeom prst="rect">
              <a:avLst/>
            </a:prstGeom>
          </p:spPr>
        </p:pic>
        <p:sp>
          <p:nvSpPr>
            <p:cNvPr id="17" name="Rounded Rectangle 27">
              <a:extLst>
                <a:ext uri="{FF2B5EF4-FFF2-40B4-BE49-F238E27FC236}">
                  <a16:creationId xmlns:a16="http://schemas.microsoft.com/office/drawing/2014/main" id="{8F35278C-BEFF-4229-BC07-255BA06F2851}"/>
                </a:ext>
              </a:extLst>
            </p:cNvPr>
            <p:cNvSpPr/>
            <p:nvPr/>
          </p:nvSpPr>
          <p:spPr>
            <a:xfrm>
              <a:off x="4133608" y="5576583"/>
              <a:ext cx="4059778"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5917D8-8939-4D82-9B87-7DA19C363840}"/>
                </a:ext>
              </a:extLst>
            </p:cNvPr>
            <p:cNvSpPr txBox="1"/>
            <p:nvPr/>
          </p:nvSpPr>
          <p:spPr>
            <a:xfrm>
              <a:off x="4892183" y="5754690"/>
              <a:ext cx="3301203"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Complete an interactive application form</a:t>
              </a:r>
            </a:p>
          </p:txBody>
        </p:sp>
        <p:pic>
          <p:nvPicPr>
            <p:cNvPr id="19" name="Picture 18" descr="Icon&#10;&#10;Description automatically generated">
              <a:extLst>
                <a:ext uri="{FF2B5EF4-FFF2-40B4-BE49-F238E27FC236}">
                  <a16:creationId xmlns:a16="http://schemas.microsoft.com/office/drawing/2014/main" id="{5417B164-5CC6-49F4-AF6E-892CD6B3C2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7640" y="5709910"/>
              <a:ext cx="823015" cy="823015"/>
            </a:xfrm>
            <a:prstGeom prst="rect">
              <a:avLst/>
            </a:prstGeom>
          </p:spPr>
        </p:pic>
      </p:grpSp>
      <p:pic>
        <p:nvPicPr>
          <p:cNvPr id="23" name="Picture 22">
            <a:extLst>
              <a:ext uri="{FF2B5EF4-FFF2-40B4-BE49-F238E27FC236}">
                <a16:creationId xmlns:a16="http://schemas.microsoft.com/office/drawing/2014/main" id="{D04230A5-CDA4-4D7C-9FA8-2FB6714302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57473" y="2479642"/>
            <a:ext cx="1987305" cy="535793"/>
          </a:xfrm>
          <a:prstGeom prst="rect">
            <a:avLst/>
          </a:prstGeom>
        </p:spPr>
      </p:pic>
      <p:pic>
        <p:nvPicPr>
          <p:cNvPr id="25" name="Picture 24">
            <a:extLst>
              <a:ext uri="{FF2B5EF4-FFF2-40B4-BE49-F238E27FC236}">
                <a16:creationId xmlns:a16="http://schemas.microsoft.com/office/drawing/2014/main" id="{196ABE55-1C26-4743-95FF-9DCCA6CD73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8183" y="2456538"/>
            <a:ext cx="1519705" cy="535793"/>
          </a:xfrm>
          <a:prstGeom prst="rect">
            <a:avLst/>
          </a:prstGeom>
        </p:spPr>
      </p:pic>
      <p:sp>
        <p:nvSpPr>
          <p:cNvPr id="27" name="Freeform: Shape 26">
            <a:extLst>
              <a:ext uri="{FF2B5EF4-FFF2-40B4-BE49-F238E27FC236}">
                <a16:creationId xmlns:a16="http://schemas.microsoft.com/office/drawing/2014/main" id="{39D56AD8-905A-4857-90F9-8492189EE3C9}"/>
              </a:ext>
            </a:extLst>
          </p:cNvPr>
          <p:cNvSpPr/>
          <p:nvPr/>
        </p:nvSpPr>
        <p:spPr>
          <a:xfrm>
            <a:off x="3979135" y="2535388"/>
            <a:ext cx="15762" cy="2949677"/>
          </a:xfrm>
          <a:custGeom>
            <a:avLst/>
            <a:gdLst>
              <a:gd name="connsiteX0" fmla="*/ 0 w 15762"/>
              <a:gd name="connsiteY0" fmla="*/ 0 h 2949677"/>
              <a:gd name="connsiteX1" fmla="*/ 14748 w 15762"/>
              <a:gd name="connsiteY1" fmla="*/ 2949677 h 2949677"/>
            </a:gdLst>
            <a:ahLst/>
            <a:cxnLst>
              <a:cxn ang="0">
                <a:pos x="connsiteX0" y="connsiteY0"/>
              </a:cxn>
              <a:cxn ang="0">
                <a:pos x="connsiteX1" y="connsiteY1"/>
              </a:cxn>
            </a:cxnLst>
            <a:rect l="l" t="t" r="r" b="b"/>
            <a:pathLst>
              <a:path w="15762" h="2949677">
                <a:moveTo>
                  <a:pt x="0" y="0"/>
                </a:moveTo>
                <a:cubicBezTo>
                  <a:pt x="21536" y="1809095"/>
                  <a:pt x="14748" y="825880"/>
                  <a:pt x="14748" y="2949677"/>
                </a:cubicBezTo>
              </a:path>
            </a:pathLst>
          </a:cu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118B411F-2843-4DFB-BE0A-951CAB079F68}"/>
              </a:ext>
            </a:extLst>
          </p:cNvPr>
          <p:cNvSpPr/>
          <p:nvPr/>
        </p:nvSpPr>
        <p:spPr>
          <a:xfrm rot="16200000">
            <a:off x="4420447" y="-475390"/>
            <a:ext cx="63939" cy="7245751"/>
          </a:xfrm>
          <a:custGeom>
            <a:avLst/>
            <a:gdLst>
              <a:gd name="connsiteX0" fmla="*/ 0 w 15762"/>
              <a:gd name="connsiteY0" fmla="*/ 0 h 2949677"/>
              <a:gd name="connsiteX1" fmla="*/ 14748 w 15762"/>
              <a:gd name="connsiteY1" fmla="*/ 2949677 h 2949677"/>
            </a:gdLst>
            <a:ahLst/>
            <a:cxnLst>
              <a:cxn ang="0">
                <a:pos x="connsiteX0" y="connsiteY0"/>
              </a:cxn>
              <a:cxn ang="0">
                <a:pos x="connsiteX1" y="connsiteY1"/>
              </a:cxn>
            </a:cxnLst>
            <a:rect l="l" t="t" r="r" b="b"/>
            <a:pathLst>
              <a:path w="15762" h="2949677">
                <a:moveTo>
                  <a:pt x="0" y="0"/>
                </a:moveTo>
                <a:cubicBezTo>
                  <a:pt x="21536" y="1809095"/>
                  <a:pt x="14748" y="825880"/>
                  <a:pt x="14748" y="2949677"/>
                </a:cubicBezTo>
              </a:path>
            </a:pathLst>
          </a:cu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AF7843D8-C17E-4926-92FB-39B4B00BC76A}"/>
              </a:ext>
            </a:extLst>
          </p:cNvPr>
          <p:cNvGrpSpPr/>
          <p:nvPr/>
        </p:nvGrpSpPr>
        <p:grpSpPr>
          <a:xfrm>
            <a:off x="759070" y="3261124"/>
            <a:ext cx="2212927" cy="261610"/>
            <a:chOff x="790163" y="3371469"/>
            <a:chExt cx="2212927" cy="261610"/>
          </a:xfrm>
        </p:grpSpPr>
        <p:pic>
          <p:nvPicPr>
            <p:cNvPr id="53" name="Picture 52">
              <a:extLst>
                <a:ext uri="{FF2B5EF4-FFF2-40B4-BE49-F238E27FC236}">
                  <a16:creationId xmlns:a16="http://schemas.microsoft.com/office/drawing/2014/main" id="{329EF172-4E23-46D5-A825-6EAA2FDA49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58" name="TextBox 57">
              <a:extLst>
                <a:ext uri="{FF2B5EF4-FFF2-40B4-BE49-F238E27FC236}">
                  <a16:creationId xmlns:a16="http://schemas.microsoft.com/office/drawing/2014/main" id="{E8E15534-4AAA-407A-850A-D7589F7C68A7}"/>
                </a:ext>
              </a:extLst>
            </p:cNvPr>
            <p:cNvSpPr txBox="1"/>
            <p:nvPr/>
          </p:nvSpPr>
          <p:spPr>
            <a:xfrm>
              <a:off x="1155179" y="3371469"/>
              <a:ext cx="1847911"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Read the form carefully</a:t>
              </a:r>
            </a:p>
          </p:txBody>
        </p:sp>
      </p:grpSp>
      <p:grpSp>
        <p:nvGrpSpPr>
          <p:cNvPr id="60" name="Group 59">
            <a:extLst>
              <a:ext uri="{FF2B5EF4-FFF2-40B4-BE49-F238E27FC236}">
                <a16:creationId xmlns:a16="http://schemas.microsoft.com/office/drawing/2014/main" id="{F74C2802-C358-47DE-98CF-6F3993F96965}"/>
              </a:ext>
            </a:extLst>
          </p:cNvPr>
          <p:cNvGrpSpPr/>
          <p:nvPr/>
        </p:nvGrpSpPr>
        <p:grpSpPr>
          <a:xfrm>
            <a:off x="759070" y="4376035"/>
            <a:ext cx="2795192" cy="261610"/>
            <a:chOff x="790163" y="3371469"/>
            <a:chExt cx="2795192" cy="261610"/>
          </a:xfrm>
        </p:grpSpPr>
        <p:pic>
          <p:nvPicPr>
            <p:cNvPr id="61" name="Picture 60">
              <a:extLst>
                <a:ext uri="{FF2B5EF4-FFF2-40B4-BE49-F238E27FC236}">
                  <a16:creationId xmlns:a16="http://schemas.microsoft.com/office/drawing/2014/main" id="{26990BF6-1C69-4FD7-B75C-E50AF061F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62" name="TextBox 61">
              <a:extLst>
                <a:ext uri="{FF2B5EF4-FFF2-40B4-BE49-F238E27FC236}">
                  <a16:creationId xmlns:a16="http://schemas.microsoft.com/office/drawing/2014/main" id="{BD5CAC78-0620-4FBB-93F6-3DFF38F5CA10}"/>
                </a:ext>
              </a:extLst>
            </p:cNvPr>
            <p:cNvSpPr txBox="1"/>
            <p:nvPr/>
          </p:nvSpPr>
          <p:spPr>
            <a:xfrm>
              <a:off x="1155179" y="3371469"/>
              <a:ext cx="2430176"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Use Word to type and spellcheck</a:t>
              </a:r>
            </a:p>
          </p:txBody>
        </p:sp>
      </p:grpSp>
      <p:grpSp>
        <p:nvGrpSpPr>
          <p:cNvPr id="63" name="Group 62">
            <a:extLst>
              <a:ext uri="{FF2B5EF4-FFF2-40B4-BE49-F238E27FC236}">
                <a16:creationId xmlns:a16="http://schemas.microsoft.com/office/drawing/2014/main" id="{674E1FCA-8980-4FC7-A93B-B26D4AE6D898}"/>
              </a:ext>
            </a:extLst>
          </p:cNvPr>
          <p:cNvGrpSpPr/>
          <p:nvPr/>
        </p:nvGrpSpPr>
        <p:grpSpPr>
          <a:xfrm>
            <a:off x="759070" y="3632761"/>
            <a:ext cx="2761524" cy="261610"/>
            <a:chOff x="790163" y="3371469"/>
            <a:chExt cx="2761524" cy="261610"/>
          </a:xfrm>
        </p:grpSpPr>
        <p:pic>
          <p:nvPicPr>
            <p:cNvPr id="64" name="Picture 63">
              <a:extLst>
                <a:ext uri="{FF2B5EF4-FFF2-40B4-BE49-F238E27FC236}">
                  <a16:creationId xmlns:a16="http://schemas.microsoft.com/office/drawing/2014/main" id="{5EF19C07-5476-467F-B3C6-0669F7A4BE3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65" name="TextBox 64">
              <a:extLst>
                <a:ext uri="{FF2B5EF4-FFF2-40B4-BE49-F238E27FC236}">
                  <a16:creationId xmlns:a16="http://schemas.microsoft.com/office/drawing/2014/main" id="{2AC1D6EC-C250-4778-A16D-DCC2C437EF84}"/>
                </a:ext>
              </a:extLst>
            </p:cNvPr>
            <p:cNvSpPr txBox="1"/>
            <p:nvPr/>
          </p:nvSpPr>
          <p:spPr>
            <a:xfrm>
              <a:off x="1155179" y="3371469"/>
              <a:ext cx="2396508"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Write enough content</a:t>
              </a:r>
            </a:p>
          </p:txBody>
        </p:sp>
      </p:grpSp>
      <p:grpSp>
        <p:nvGrpSpPr>
          <p:cNvPr id="66" name="Group 65">
            <a:extLst>
              <a:ext uri="{FF2B5EF4-FFF2-40B4-BE49-F238E27FC236}">
                <a16:creationId xmlns:a16="http://schemas.microsoft.com/office/drawing/2014/main" id="{A203BC36-A52D-401D-9D76-A03C11C06514}"/>
              </a:ext>
            </a:extLst>
          </p:cNvPr>
          <p:cNvGrpSpPr/>
          <p:nvPr/>
        </p:nvGrpSpPr>
        <p:grpSpPr>
          <a:xfrm>
            <a:off x="759070" y="4004398"/>
            <a:ext cx="2795192" cy="261610"/>
            <a:chOff x="790163" y="3371469"/>
            <a:chExt cx="2795192" cy="261610"/>
          </a:xfrm>
        </p:grpSpPr>
        <p:pic>
          <p:nvPicPr>
            <p:cNvPr id="67" name="Picture 66">
              <a:extLst>
                <a:ext uri="{FF2B5EF4-FFF2-40B4-BE49-F238E27FC236}">
                  <a16:creationId xmlns:a16="http://schemas.microsoft.com/office/drawing/2014/main" id="{BEB17C56-45AF-4B9C-B30A-84EA6EF9AE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68" name="TextBox 67">
              <a:extLst>
                <a:ext uri="{FF2B5EF4-FFF2-40B4-BE49-F238E27FC236}">
                  <a16:creationId xmlns:a16="http://schemas.microsoft.com/office/drawing/2014/main" id="{503CFD62-377D-4022-B68F-D070C431BE7E}"/>
                </a:ext>
              </a:extLst>
            </p:cNvPr>
            <p:cNvSpPr txBox="1"/>
            <p:nvPr/>
          </p:nvSpPr>
          <p:spPr>
            <a:xfrm>
              <a:off x="1155179" y="3371469"/>
              <a:ext cx="2430176"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Make sure you have enough time</a:t>
              </a:r>
            </a:p>
          </p:txBody>
        </p:sp>
      </p:grpSp>
      <p:grpSp>
        <p:nvGrpSpPr>
          <p:cNvPr id="69" name="Group 68">
            <a:extLst>
              <a:ext uri="{FF2B5EF4-FFF2-40B4-BE49-F238E27FC236}">
                <a16:creationId xmlns:a16="http://schemas.microsoft.com/office/drawing/2014/main" id="{3C1E05E7-0258-4930-9515-20B6032659C4}"/>
              </a:ext>
            </a:extLst>
          </p:cNvPr>
          <p:cNvGrpSpPr/>
          <p:nvPr/>
        </p:nvGrpSpPr>
        <p:grpSpPr>
          <a:xfrm>
            <a:off x="759070" y="4756908"/>
            <a:ext cx="2795192" cy="261610"/>
            <a:chOff x="790163" y="3371469"/>
            <a:chExt cx="2795192" cy="261610"/>
          </a:xfrm>
        </p:grpSpPr>
        <p:pic>
          <p:nvPicPr>
            <p:cNvPr id="70" name="Picture 69">
              <a:extLst>
                <a:ext uri="{FF2B5EF4-FFF2-40B4-BE49-F238E27FC236}">
                  <a16:creationId xmlns:a16="http://schemas.microsoft.com/office/drawing/2014/main" id="{B1023FBE-AEBC-4832-A18F-FD7386DCD7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71" name="TextBox 70">
              <a:extLst>
                <a:ext uri="{FF2B5EF4-FFF2-40B4-BE49-F238E27FC236}">
                  <a16:creationId xmlns:a16="http://schemas.microsoft.com/office/drawing/2014/main" id="{6C9ACEB8-73C6-4317-875C-5E7E6F92C5C4}"/>
                </a:ext>
              </a:extLst>
            </p:cNvPr>
            <p:cNvSpPr txBox="1"/>
            <p:nvPr/>
          </p:nvSpPr>
          <p:spPr>
            <a:xfrm>
              <a:off x="1155179" y="3371469"/>
              <a:ext cx="2430176"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Use black pen if it’s a paper form</a:t>
              </a:r>
            </a:p>
          </p:txBody>
        </p:sp>
      </p:grpSp>
      <p:grpSp>
        <p:nvGrpSpPr>
          <p:cNvPr id="72" name="Group 71">
            <a:extLst>
              <a:ext uri="{FF2B5EF4-FFF2-40B4-BE49-F238E27FC236}">
                <a16:creationId xmlns:a16="http://schemas.microsoft.com/office/drawing/2014/main" id="{BD20CB72-AD1B-4281-BFA3-0010773C86DC}"/>
              </a:ext>
            </a:extLst>
          </p:cNvPr>
          <p:cNvGrpSpPr/>
          <p:nvPr/>
        </p:nvGrpSpPr>
        <p:grpSpPr>
          <a:xfrm>
            <a:off x="759070" y="5128545"/>
            <a:ext cx="2212927" cy="261610"/>
            <a:chOff x="790163" y="3371469"/>
            <a:chExt cx="2212927" cy="261610"/>
          </a:xfrm>
        </p:grpSpPr>
        <p:pic>
          <p:nvPicPr>
            <p:cNvPr id="73" name="Picture 72">
              <a:extLst>
                <a:ext uri="{FF2B5EF4-FFF2-40B4-BE49-F238E27FC236}">
                  <a16:creationId xmlns:a16="http://schemas.microsoft.com/office/drawing/2014/main" id="{45CBCD0E-E05E-4295-8D59-C92B7559140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74" name="TextBox 73">
              <a:extLst>
                <a:ext uri="{FF2B5EF4-FFF2-40B4-BE49-F238E27FC236}">
                  <a16:creationId xmlns:a16="http://schemas.microsoft.com/office/drawing/2014/main" id="{684E147E-F074-458B-B695-D501D3DD7B80}"/>
                </a:ext>
              </a:extLst>
            </p:cNvPr>
            <p:cNvSpPr txBox="1"/>
            <p:nvPr/>
          </p:nvSpPr>
          <p:spPr>
            <a:xfrm>
              <a:off x="1155179" y="3371469"/>
              <a:ext cx="1847911"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Pay attention to detail</a:t>
              </a:r>
            </a:p>
          </p:txBody>
        </p:sp>
      </p:grpSp>
      <p:grpSp>
        <p:nvGrpSpPr>
          <p:cNvPr id="75" name="Group 74">
            <a:extLst>
              <a:ext uri="{FF2B5EF4-FFF2-40B4-BE49-F238E27FC236}">
                <a16:creationId xmlns:a16="http://schemas.microsoft.com/office/drawing/2014/main" id="{BD880593-8D7A-4306-901D-D3DCAA51988F}"/>
              </a:ext>
            </a:extLst>
          </p:cNvPr>
          <p:cNvGrpSpPr/>
          <p:nvPr/>
        </p:nvGrpSpPr>
        <p:grpSpPr>
          <a:xfrm>
            <a:off x="759070" y="5500182"/>
            <a:ext cx="2212927" cy="261610"/>
            <a:chOff x="790163" y="3371469"/>
            <a:chExt cx="2212927" cy="261610"/>
          </a:xfrm>
        </p:grpSpPr>
        <p:pic>
          <p:nvPicPr>
            <p:cNvPr id="76" name="Picture 75">
              <a:extLst>
                <a:ext uri="{FF2B5EF4-FFF2-40B4-BE49-F238E27FC236}">
                  <a16:creationId xmlns:a16="http://schemas.microsoft.com/office/drawing/2014/main" id="{0C7AC67D-7AAE-4AFC-A667-7BC35446CD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77" name="TextBox 76">
              <a:extLst>
                <a:ext uri="{FF2B5EF4-FFF2-40B4-BE49-F238E27FC236}">
                  <a16:creationId xmlns:a16="http://schemas.microsoft.com/office/drawing/2014/main" id="{8E4F1BA2-B1A4-4AB0-8CE4-B52AD4B9D3CC}"/>
                </a:ext>
              </a:extLst>
            </p:cNvPr>
            <p:cNvSpPr txBox="1"/>
            <p:nvPr/>
          </p:nvSpPr>
          <p:spPr>
            <a:xfrm>
              <a:off x="1155179" y="3371469"/>
              <a:ext cx="1847911"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Spellcheck!</a:t>
              </a:r>
            </a:p>
          </p:txBody>
        </p:sp>
      </p:grpSp>
      <p:grpSp>
        <p:nvGrpSpPr>
          <p:cNvPr id="78" name="Group 77">
            <a:extLst>
              <a:ext uri="{FF2B5EF4-FFF2-40B4-BE49-F238E27FC236}">
                <a16:creationId xmlns:a16="http://schemas.microsoft.com/office/drawing/2014/main" id="{814F0DFF-4CDB-4612-91EB-286B2F78DAA4}"/>
              </a:ext>
            </a:extLst>
          </p:cNvPr>
          <p:cNvGrpSpPr/>
          <p:nvPr/>
        </p:nvGrpSpPr>
        <p:grpSpPr>
          <a:xfrm>
            <a:off x="759070" y="5871818"/>
            <a:ext cx="2212927" cy="261610"/>
            <a:chOff x="790163" y="3371469"/>
            <a:chExt cx="2212927" cy="261610"/>
          </a:xfrm>
        </p:grpSpPr>
        <p:pic>
          <p:nvPicPr>
            <p:cNvPr id="79" name="Picture 78">
              <a:extLst>
                <a:ext uri="{FF2B5EF4-FFF2-40B4-BE49-F238E27FC236}">
                  <a16:creationId xmlns:a16="http://schemas.microsoft.com/office/drawing/2014/main" id="{21ADD295-696D-4792-B12B-80EF27CDCF9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0163" y="3378049"/>
              <a:ext cx="248450" cy="248450"/>
            </a:xfrm>
            <a:prstGeom prst="rect">
              <a:avLst/>
            </a:prstGeom>
          </p:spPr>
        </p:pic>
        <p:sp>
          <p:nvSpPr>
            <p:cNvPr id="80" name="TextBox 79">
              <a:extLst>
                <a:ext uri="{FF2B5EF4-FFF2-40B4-BE49-F238E27FC236}">
                  <a16:creationId xmlns:a16="http://schemas.microsoft.com/office/drawing/2014/main" id="{C9AD081B-7505-494E-8422-8AB01EFA3B46}"/>
                </a:ext>
              </a:extLst>
            </p:cNvPr>
            <p:cNvSpPr txBox="1"/>
            <p:nvPr/>
          </p:nvSpPr>
          <p:spPr>
            <a:xfrm>
              <a:off x="1155179" y="3371469"/>
              <a:ext cx="1847911"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Note the closing date</a:t>
              </a:r>
            </a:p>
          </p:txBody>
        </p:sp>
      </p:grpSp>
      <p:grpSp>
        <p:nvGrpSpPr>
          <p:cNvPr id="94" name="Group 93">
            <a:extLst>
              <a:ext uri="{FF2B5EF4-FFF2-40B4-BE49-F238E27FC236}">
                <a16:creationId xmlns:a16="http://schemas.microsoft.com/office/drawing/2014/main" id="{BB067D78-769D-4488-B181-111CB99C4CAF}"/>
              </a:ext>
            </a:extLst>
          </p:cNvPr>
          <p:cNvGrpSpPr/>
          <p:nvPr/>
        </p:nvGrpSpPr>
        <p:grpSpPr>
          <a:xfrm>
            <a:off x="4453439" y="3312051"/>
            <a:ext cx="4277873" cy="270536"/>
            <a:chOff x="4043150" y="3136563"/>
            <a:chExt cx="4277873" cy="270536"/>
          </a:xfrm>
        </p:grpSpPr>
        <p:pic>
          <p:nvPicPr>
            <p:cNvPr id="55" name="Picture 54">
              <a:extLst>
                <a:ext uri="{FF2B5EF4-FFF2-40B4-BE49-F238E27FC236}">
                  <a16:creationId xmlns:a16="http://schemas.microsoft.com/office/drawing/2014/main" id="{F1E89F75-BE1C-46DA-AF69-4E2AC347EF3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43150" y="3168205"/>
              <a:ext cx="243672" cy="238894"/>
            </a:xfrm>
            <a:prstGeom prst="rect">
              <a:avLst/>
            </a:prstGeom>
          </p:spPr>
        </p:pic>
        <p:sp>
          <p:nvSpPr>
            <p:cNvPr id="93" name="TextBox 92">
              <a:extLst>
                <a:ext uri="{FF2B5EF4-FFF2-40B4-BE49-F238E27FC236}">
                  <a16:creationId xmlns:a16="http://schemas.microsoft.com/office/drawing/2014/main" id="{9E608D63-704E-4382-B5F4-2432491C1A90}"/>
                </a:ext>
              </a:extLst>
            </p:cNvPr>
            <p:cNvSpPr txBox="1"/>
            <p:nvPr/>
          </p:nvSpPr>
          <p:spPr>
            <a:xfrm>
              <a:off x="4386578" y="3136563"/>
              <a:ext cx="3934445"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Copy and paste the same text for every job application</a:t>
              </a:r>
            </a:p>
          </p:txBody>
        </p:sp>
      </p:grpSp>
      <p:grpSp>
        <p:nvGrpSpPr>
          <p:cNvPr id="95" name="Group 94">
            <a:extLst>
              <a:ext uri="{FF2B5EF4-FFF2-40B4-BE49-F238E27FC236}">
                <a16:creationId xmlns:a16="http://schemas.microsoft.com/office/drawing/2014/main" id="{CD0820EB-E966-4472-90D5-04B0F9A93F75}"/>
              </a:ext>
            </a:extLst>
          </p:cNvPr>
          <p:cNvGrpSpPr/>
          <p:nvPr/>
        </p:nvGrpSpPr>
        <p:grpSpPr>
          <a:xfrm>
            <a:off x="4453439" y="3734199"/>
            <a:ext cx="2691053" cy="307777"/>
            <a:chOff x="4043150" y="3136563"/>
            <a:chExt cx="2691053" cy="307777"/>
          </a:xfrm>
        </p:grpSpPr>
        <p:pic>
          <p:nvPicPr>
            <p:cNvPr id="96" name="Picture 95">
              <a:extLst>
                <a:ext uri="{FF2B5EF4-FFF2-40B4-BE49-F238E27FC236}">
                  <a16:creationId xmlns:a16="http://schemas.microsoft.com/office/drawing/2014/main" id="{D790E922-6AE1-4265-83B8-CC65B09B30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43150" y="3168205"/>
              <a:ext cx="243672" cy="238894"/>
            </a:xfrm>
            <a:prstGeom prst="rect">
              <a:avLst/>
            </a:prstGeom>
          </p:spPr>
        </p:pic>
        <p:sp>
          <p:nvSpPr>
            <p:cNvPr id="97" name="TextBox 96">
              <a:extLst>
                <a:ext uri="{FF2B5EF4-FFF2-40B4-BE49-F238E27FC236}">
                  <a16:creationId xmlns:a16="http://schemas.microsoft.com/office/drawing/2014/main" id="{69C034B2-36D9-4FD0-8BD3-E2D0939655F2}"/>
                </a:ext>
              </a:extLst>
            </p:cNvPr>
            <p:cNvSpPr txBox="1"/>
            <p:nvPr/>
          </p:nvSpPr>
          <p:spPr>
            <a:xfrm>
              <a:off x="4386578" y="3136563"/>
              <a:ext cx="2347625" cy="307777"/>
            </a:xfrm>
            <a:prstGeom prst="rect">
              <a:avLst/>
            </a:prstGeom>
            <a:noFill/>
          </p:spPr>
          <p:txBody>
            <a:bodyPr wrap="square" lIns="91440" tIns="45720" rIns="91440" bIns="45720" rtlCol="0" anchor="t">
              <a:spAutoFit/>
            </a:bodyPr>
            <a:lstStyle/>
            <a:p>
              <a:r>
                <a:rPr lang="en-GB" sz="1100" dirty="0">
                  <a:latin typeface="Comic Sans MS"/>
                  <a:cs typeface="Simplified Arabic Fixed"/>
                </a:rPr>
                <a:t>Use a </a:t>
              </a:r>
              <a:r>
                <a:rPr lang="en-GB" sz="1200" dirty="0">
                  <a:solidFill>
                    <a:srgbClr val="E32D91"/>
                  </a:solidFill>
                  <a:latin typeface="Stencil ICG" panose="00000400000000000000" pitchFamily="2" charset="0"/>
                  <a:cs typeface="Simplified Arabic Fixed"/>
                </a:rPr>
                <a:t>fancy</a:t>
              </a:r>
              <a:r>
                <a:rPr lang="en-GB" sz="1100" dirty="0">
                  <a:latin typeface="Comic Sans MS"/>
                  <a:cs typeface="Simplified Arabic Fixed"/>
                </a:rPr>
                <a:t> </a:t>
              </a:r>
              <a:r>
                <a:rPr lang="en-GB" sz="1400" dirty="0">
                  <a:solidFill>
                    <a:srgbClr val="00B050"/>
                  </a:solidFill>
                  <a:latin typeface="Comic Sans MS" panose="030F0702030302020204" pitchFamily="66" charset="0"/>
                  <a:cs typeface="Simplified Arabic Fixed"/>
                </a:rPr>
                <a:t>font</a:t>
              </a:r>
            </a:p>
          </p:txBody>
        </p:sp>
      </p:grpSp>
      <p:grpSp>
        <p:nvGrpSpPr>
          <p:cNvPr id="98" name="Group 97">
            <a:extLst>
              <a:ext uri="{FF2B5EF4-FFF2-40B4-BE49-F238E27FC236}">
                <a16:creationId xmlns:a16="http://schemas.microsoft.com/office/drawing/2014/main" id="{30B95024-BF47-41E0-88EB-C97003E6308A}"/>
              </a:ext>
            </a:extLst>
          </p:cNvPr>
          <p:cNvGrpSpPr/>
          <p:nvPr/>
        </p:nvGrpSpPr>
        <p:grpSpPr>
          <a:xfrm>
            <a:off x="4453439" y="4193588"/>
            <a:ext cx="3976764" cy="307777"/>
            <a:chOff x="4043150" y="3136563"/>
            <a:chExt cx="3976764" cy="307777"/>
          </a:xfrm>
        </p:grpSpPr>
        <p:pic>
          <p:nvPicPr>
            <p:cNvPr id="99" name="Picture 98">
              <a:extLst>
                <a:ext uri="{FF2B5EF4-FFF2-40B4-BE49-F238E27FC236}">
                  <a16:creationId xmlns:a16="http://schemas.microsoft.com/office/drawing/2014/main" id="{F30CC0A0-8EA5-4C50-9AEB-949017EEBE8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43150" y="3168205"/>
              <a:ext cx="243672" cy="238894"/>
            </a:xfrm>
            <a:prstGeom prst="rect">
              <a:avLst/>
            </a:prstGeom>
          </p:spPr>
        </p:pic>
        <p:sp>
          <p:nvSpPr>
            <p:cNvPr id="100" name="TextBox 99">
              <a:extLst>
                <a:ext uri="{FF2B5EF4-FFF2-40B4-BE49-F238E27FC236}">
                  <a16:creationId xmlns:a16="http://schemas.microsoft.com/office/drawing/2014/main" id="{8760FFEA-91FD-490C-BE5A-F9E9004BDD92}"/>
                </a:ext>
              </a:extLst>
            </p:cNvPr>
            <p:cNvSpPr txBox="1"/>
            <p:nvPr/>
          </p:nvSpPr>
          <p:spPr>
            <a:xfrm>
              <a:off x="4386578" y="3136563"/>
              <a:ext cx="3633336" cy="307777"/>
            </a:xfrm>
            <a:prstGeom prst="rect">
              <a:avLst/>
            </a:prstGeom>
            <a:noFill/>
          </p:spPr>
          <p:txBody>
            <a:bodyPr wrap="square" lIns="91440" tIns="45720" rIns="91440" bIns="45720" rtlCol="0" anchor="t">
              <a:spAutoFit/>
            </a:bodyPr>
            <a:lstStyle/>
            <a:p>
              <a:r>
                <a:rPr lang="en-GB" sz="1400" dirty="0">
                  <a:solidFill>
                    <a:schemeClr val="accent6"/>
                  </a:solidFill>
                  <a:latin typeface="Balloonist SF" panose="020BE200000000000000" pitchFamily="34" charset="0"/>
                  <a:cs typeface="Simplified Arabic Fixed"/>
                </a:rPr>
                <a:t>Lie</a:t>
              </a:r>
              <a:r>
                <a:rPr lang="en-GB" sz="1100" dirty="0">
                  <a:latin typeface="Comic Sans MS"/>
                  <a:cs typeface="Simplified Arabic Fixed"/>
                </a:rPr>
                <a:t> or </a:t>
              </a:r>
              <a:r>
                <a:rPr lang="en-GB" sz="1400" b="1" dirty="0">
                  <a:solidFill>
                    <a:srgbClr val="FF0000"/>
                  </a:solidFill>
                  <a:cs typeface="Simplified Arabic Fixed"/>
                </a:rPr>
                <a:t>EXAGGERATE</a:t>
              </a:r>
              <a:r>
                <a:rPr lang="en-GB" sz="1100" dirty="0">
                  <a:latin typeface="Comic Sans MS"/>
                  <a:cs typeface="Simplified Arabic Fixed"/>
                </a:rPr>
                <a:t> your previous experience</a:t>
              </a:r>
            </a:p>
          </p:txBody>
        </p:sp>
      </p:grpSp>
      <p:grpSp>
        <p:nvGrpSpPr>
          <p:cNvPr id="101" name="Group 100">
            <a:extLst>
              <a:ext uri="{FF2B5EF4-FFF2-40B4-BE49-F238E27FC236}">
                <a16:creationId xmlns:a16="http://schemas.microsoft.com/office/drawing/2014/main" id="{F2331EEF-0355-49E0-BC7E-277580629777}"/>
              </a:ext>
            </a:extLst>
          </p:cNvPr>
          <p:cNvGrpSpPr/>
          <p:nvPr/>
        </p:nvGrpSpPr>
        <p:grpSpPr>
          <a:xfrm>
            <a:off x="4453439" y="4652977"/>
            <a:ext cx="2191339" cy="270536"/>
            <a:chOff x="4043150" y="3136563"/>
            <a:chExt cx="2191339" cy="270536"/>
          </a:xfrm>
        </p:grpSpPr>
        <p:pic>
          <p:nvPicPr>
            <p:cNvPr id="102" name="Picture 101">
              <a:extLst>
                <a:ext uri="{FF2B5EF4-FFF2-40B4-BE49-F238E27FC236}">
                  <a16:creationId xmlns:a16="http://schemas.microsoft.com/office/drawing/2014/main" id="{BAACBCEF-90C8-4E69-B202-318259DA3C9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43150" y="3168205"/>
              <a:ext cx="243672" cy="238894"/>
            </a:xfrm>
            <a:prstGeom prst="rect">
              <a:avLst/>
            </a:prstGeom>
          </p:spPr>
        </p:pic>
        <p:sp>
          <p:nvSpPr>
            <p:cNvPr id="103" name="TextBox 102">
              <a:extLst>
                <a:ext uri="{FF2B5EF4-FFF2-40B4-BE49-F238E27FC236}">
                  <a16:creationId xmlns:a16="http://schemas.microsoft.com/office/drawing/2014/main" id="{8BDD90E6-4248-4418-A834-04DC454774A4}"/>
                </a:ext>
              </a:extLst>
            </p:cNvPr>
            <p:cNvSpPr txBox="1"/>
            <p:nvPr/>
          </p:nvSpPr>
          <p:spPr>
            <a:xfrm>
              <a:off x="4386578" y="3136563"/>
              <a:ext cx="1847911"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Write too much</a:t>
              </a:r>
            </a:p>
          </p:txBody>
        </p:sp>
      </p:grpSp>
      <p:grpSp>
        <p:nvGrpSpPr>
          <p:cNvPr id="104" name="Group 103">
            <a:extLst>
              <a:ext uri="{FF2B5EF4-FFF2-40B4-BE49-F238E27FC236}">
                <a16:creationId xmlns:a16="http://schemas.microsoft.com/office/drawing/2014/main" id="{7C5D81B8-AF90-4539-8875-D4289EA83E16}"/>
              </a:ext>
            </a:extLst>
          </p:cNvPr>
          <p:cNvGrpSpPr/>
          <p:nvPr/>
        </p:nvGrpSpPr>
        <p:grpSpPr>
          <a:xfrm>
            <a:off x="4453439" y="5075127"/>
            <a:ext cx="2191339" cy="270536"/>
            <a:chOff x="4043150" y="3136563"/>
            <a:chExt cx="2191339" cy="270536"/>
          </a:xfrm>
        </p:grpSpPr>
        <p:pic>
          <p:nvPicPr>
            <p:cNvPr id="105" name="Picture 104">
              <a:extLst>
                <a:ext uri="{FF2B5EF4-FFF2-40B4-BE49-F238E27FC236}">
                  <a16:creationId xmlns:a16="http://schemas.microsoft.com/office/drawing/2014/main" id="{5F9699FC-3C72-42A0-8923-FB32D9FCD1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43150" y="3168205"/>
              <a:ext cx="243672" cy="238894"/>
            </a:xfrm>
            <a:prstGeom prst="rect">
              <a:avLst/>
            </a:prstGeom>
          </p:spPr>
        </p:pic>
        <p:sp>
          <p:nvSpPr>
            <p:cNvPr id="106" name="TextBox 105">
              <a:extLst>
                <a:ext uri="{FF2B5EF4-FFF2-40B4-BE49-F238E27FC236}">
                  <a16:creationId xmlns:a16="http://schemas.microsoft.com/office/drawing/2014/main" id="{3C563DB7-E40C-4020-8CD8-3739FF9F215E}"/>
                </a:ext>
              </a:extLst>
            </p:cNvPr>
            <p:cNvSpPr txBox="1"/>
            <p:nvPr/>
          </p:nvSpPr>
          <p:spPr>
            <a:xfrm>
              <a:off x="4386578" y="3136563"/>
              <a:ext cx="1847911" cy="261610"/>
            </a:xfrm>
            <a:prstGeom prst="rect">
              <a:avLst/>
            </a:prstGeom>
            <a:noFill/>
          </p:spPr>
          <p:txBody>
            <a:bodyPr wrap="square" lIns="91440" tIns="45720" rIns="91440" bIns="45720" rtlCol="0" anchor="t">
              <a:spAutoFit/>
            </a:bodyPr>
            <a:lstStyle/>
            <a:p>
              <a:r>
                <a:rPr lang="en-GB" sz="1100" dirty="0">
                  <a:latin typeface="Comic Sans MS"/>
                  <a:cs typeface="Simplified Arabic Fixed"/>
                </a:rPr>
                <a:t>Miss the deadline!</a:t>
              </a:r>
            </a:p>
          </p:txBody>
        </p:sp>
      </p:grpSp>
    </p:spTree>
    <p:extLst>
      <p:ext uri="{BB962C8B-B14F-4D97-AF65-F5344CB8AC3E}">
        <p14:creationId xmlns:p14="http://schemas.microsoft.com/office/powerpoint/2010/main" val="14843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fade">
                                      <p:cBhvr>
                                        <p:cTn id="67" dur="500"/>
                                        <p:tgtEl>
                                          <p:spTgt spid="10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2965" y="2467752"/>
            <a:ext cx="735725" cy="735725"/>
          </a:xfrm>
          <a:prstGeom prst="rect">
            <a:avLst/>
          </a:prstGeom>
        </p:spPr>
      </p:pic>
      <p:pic>
        <p:nvPicPr>
          <p:cNvPr id="3" name="Picture 5">
            <a:extLst>
              <a:ext uri="{FF2B5EF4-FFF2-40B4-BE49-F238E27FC236}">
                <a16:creationId xmlns:a16="http://schemas.microsoft.com/office/drawing/2014/main" id="{1AAB3213-02B8-D8D0-A692-5CC520FB3C92}"/>
              </a:ext>
            </a:extLst>
          </p:cNvPr>
          <p:cNvPicPr>
            <a:picLocks noChangeAspect="1"/>
          </p:cNvPicPr>
          <p:nvPr/>
        </p:nvPicPr>
        <p:blipFill>
          <a:blip r:embed="rId7"/>
          <a:stretch>
            <a:fillRect/>
          </a:stretch>
        </p:blipFill>
        <p:spPr>
          <a:xfrm>
            <a:off x="7475647" y="6273691"/>
            <a:ext cx="1247775" cy="400050"/>
          </a:xfrm>
          <a:prstGeom prst="rect">
            <a:avLst/>
          </a:prstGeom>
        </p:spPr>
      </p:pic>
      <p:pic>
        <p:nvPicPr>
          <p:cNvPr id="10" name="Picture 11" descr="Icon&#10;&#10;Description automatically generated">
            <a:extLst>
              <a:ext uri="{FF2B5EF4-FFF2-40B4-BE49-F238E27FC236}">
                <a16:creationId xmlns:a16="http://schemas.microsoft.com/office/drawing/2014/main" id="{228442A9-807C-48DD-B7AA-79571C2E1526}"/>
              </a:ext>
            </a:extLst>
          </p:cNvPr>
          <p:cNvPicPr>
            <a:picLocks noChangeAspect="1"/>
          </p:cNvPicPr>
          <p:nvPr/>
        </p:nvPicPr>
        <p:blipFill>
          <a:blip r:embed="rId8"/>
          <a:stretch>
            <a:fillRect/>
          </a:stretch>
        </p:blipFill>
        <p:spPr>
          <a:xfrm>
            <a:off x="511834" y="2114910"/>
            <a:ext cx="4339086" cy="4353464"/>
          </a:xfrm>
          <a:prstGeom prst="rect">
            <a:avLst/>
          </a:prstGeom>
        </p:spPr>
      </p:pic>
      <p:sp>
        <p:nvSpPr>
          <p:cNvPr id="2" name="Footer Placeholder 3">
            <a:extLst>
              <a:ext uri="{FF2B5EF4-FFF2-40B4-BE49-F238E27FC236}">
                <a16:creationId xmlns:a16="http://schemas.microsoft.com/office/drawing/2014/main" id="{FD611C6E-6902-28FF-CD02-3CB2ED7C055B}"/>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A634E-7ACB-4CEB-A015-32D6A70E2AA7}">
  <ds:schemaRefs>
    <ds:schemaRef ds:uri="3072b28c-77ff-4c28-a70b-2fb5f59c378a"/>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50bbd1c0-476f-492f-837b-8878e2dd1eba"/>
    <ds:schemaRef ds:uri="http://www.w3.org/XML/1998/namespace"/>
    <ds:schemaRef ds:uri="http://purl.org/dc/dcmitype/"/>
  </ds:schemaRefs>
</ds:datastoreItem>
</file>

<file path=customXml/itemProps2.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3.xml><?xml version="1.0" encoding="utf-8"?>
<ds:datastoreItem xmlns:ds="http://schemas.openxmlformats.org/officeDocument/2006/customXml" ds:itemID="{CE4BEA89-C925-446A-AA84-32E851025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2792</TotalTime>
  <Words>1478</Words>
  <Application>Microsoft Office PowerPoint</Application>
  <PresentationFormat>On-screen Show (4:3)</PresentationFormat>
  <Paragraphs>165</Paragraphs>
  <Slides>7</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Raleway Medium</vt:lpstr>
      <vt:lpstr>Stencil</vt:lpstr>
      <vt:lpstr>Arial</vt:lpstr>
      <vt:lpstr>Calibri Light</vt:lpstr>
      <vt:lpstr>Segoe UI</vt:lpstr>
      <vt:lpstr>Raleway SemiBold</vt:lpstr>
      <vt:lpstr>Simplified Arabic Fixed</vt:lpstr>
      <vt:lpstr>Maximus</vt:lpstr>
      <vt:lpstr>Calibri</vt:lpstr>
      <vt:lpstr>Balloonist SF</vt:lpstr>
      <vt:lpstr>Stencil ICG</vt:lpstr>
      <vt:lpstr>Reprise Title Std</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305</cp:revision>
  <dcterms:created xsi:type="dcterms:W3CDTF">2022-02-25T12:28:03Z</dcterms:created>
  <dcterms:modified xsi:type="dcterms:W3CDTF">2025-11-20T10:33:17Z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