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16"/>
  </p:notesMasterIdLst>
  <p:sldIdLst>
    <p:sldId id="259" r:id="rId5"/>
    <p:sldId id="273" r:id="rId6"/>
    <p:sldId id="287" r:id="rId7"/>
    <p:sldId id="294" r:id="rId8"/>
    <p:sldId id="288" r:id="rId9"/>
    <p:sldId id="289" r:id="rId10"/>
    <p:sldId id="290" r:id="rId11"/>
    <p:sldId id="291" r:id="rId12"/>
    <p:sldId id="293" r:id="rId13"/>
    <p:sldId id="292"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FFCCFF"/>
    <a:srgbClr val="97E91F"/>
    <a:srgbClr val="FFFFCC"/>
    <a:srgbClr val="85358B"/>
    <a:srgbClr val="33CBCC"/>
    <a:srgbClr val="66CCFF"/>
    <a:srgbClr val="F23C4D"/>
    <a:srgbClr val="FF3300"/>
    <a:srgbClr val="259D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7" autoAdjust="0"/>
    <p:restoredTop sz="54167" autoAdjust="0"/>
  </p:normalViewPr>
  <p:slideViewPr>
    <p:cSldViewPr snapToGrid="0">
      <p:cViewPr varScale="1">
        <p:scale>
          <a:sx n="35" d="100"/>
          <a:sy n="35" d="100"/>
        </p:scale>
        <p:origin x="2392" y="2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3e9uzOJnKm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Introduce lesson …… </a:t>
            </a:r>
          </a:p>
          <a:p>
            <a:pPr algn="l" rtl="0" fontAlgn="base"/>
            <a:endParaRPr lang="en-US" b="0" i="0" dirty="0">
              <a:solidFill>
                <a:srgbClr val="000000"/>
              </a:solidFill>
              <a:effectLst/>
              <a:latin typeface="Bradley Hand ITC" panose="03070402050302030203" pitchFamily="66" charset="0"/>
            </a:endParaRPr>
          </a:p>
          <a:p>
            <a:pPr algn="l" rtl="0" fontAlgn="base"/>
            <a:r>
              <a:rPr lang="en-US" sz="1200" b="1" i="0" dirty="0">
                <a:solidFill>
                  <a:srgbClr val="000000"/>
                </a:solidFill>
                <a:effectLst/>
                <a:latin typeface="Calibri" panose="020F0502020204030204" pitchFamily="34" charset="0"/>
              </a:rPr>
              <a:t>Example text has been added to all slides to help you plan the lesson, adapt to suit your own presenting style.</a:t>
            </a:r>
            <a:r>
              <a:rPr lang="en-US" sz="12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Bradley Hand ITC" panose="03070402050302030203" pitchFamily="66" charset="0"/>
            </a:endParaRPr>
          </a:p>
          <a:p>
            <a:pPr algn="l" rtl="0" fontAlgn="base"/>
            <a:r>
              <a:rPr lang="en-US" sz="1200" b="1" i="0" dirty="0">
                <a:solidFill>
                  <a:srgbClr val="000000"/>
                </a:solidFill>
                <a:effectLst/>
                <a:latin typeface="Calibri" panose="020F0502020204030204" pitchFamily="34" charset="0"/>
              </a:rPr>
              <a:t>Example text:</a:t>
            </a:r>
            <a:r>
              <a:rPr lang="en-US" sz="1200" b="0" i="0" dirty="0">
                <a:solidFill>
                  <a:srgbClr val="000000"/>
                </a:solidFill>
                <a:effectLst/>
                <a:latin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96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96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module</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0" i="0" kern="1200" dirty="0">
                <a:solidFill>
                  <a:schemeClr val="tx1"/>
                </a:solidFill>
                <a:effectLst/>
                <a:latin typeface="+mn-lt"/>
                <a:ea typeface="+mn-ea"/>
                <a:cs typeface="+mn-cs"/>
              </a:rPr>
              <a:t>looks in detail at telephone interviews and the different formats of video interviews, what expect and how to prepare.</a:t>
            </a:r>
            <a:endParaRPr lang="en-US" sz="1800" b="0" i="0" kern="1200" dirty="0">
              <a:solidFill>
                <a:schemeClr val="tx1"/>
              </a:solidFill>
              <a:effectLst/>
              <a:latin typeface="Calibri" panose="020F0502020204030204" pitchFamily="34" charset="0"/>
              <a:ea typeface="+mn-ea"/>
              <a:cs typeface="Times New Roman" panose="02020603050405020304" pitchFamily="18" charset="0"/>
            </a:endParaRPr>
          </a:p>
          <a:p>
            <a:pPr>
              <a:spcAft>
                <a:spcPts val="96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200"/>
              </a:spcBef>
              <a:spcAft>
                <a:spcPts val="96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the end of this session you should be able to: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200"/>
              </a:spcBef>
              <a:spcAft>
                <a:spcPts val="960"/>
              </a:spcAft>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know what telephone and video interviews are and why they are used by employers</a:t>
            </a:r>
          </a:p>
          <a:p>
            <a:pPr marL="342900" lvl="0" indent="-342900">
              <a:spcBef>
                <a:spcPts val="200"/>
              </a:spcBef>
              <a:spcAft>
                <a:spcPts val="960"/>
              </a:spcAft>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 the difference between live and pre-recorded video interviews and how to prepare for them</a:t>
            </a:r>
          </a:p>
          <a:p>
            <a:pPr marL="342900" lvl="0" indent="-342900">
              <a:spcBef>
                <a:spcPts val="200"/>
              </a:spcBef>
              <a:spcAft>
                <a:spcPts val="960"/>
              </a:spcAft>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know what to expect from all interview types and how to conduct them.</a:t>
            </a:r>
          </a:p>
          <a:p>
            <a:pPr marL="342900" lvl="0" indent="-342900">
              <a:spcBef>
                <a:spcPts val="200"/>
              </a:spcBef>
              <a:spcAft>
                <a:spcPts val="960"/>
              </a:spcAft>
              <a:buFont typeface="Symbol"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200"/>
              </a:spcBef>
              <a:spcAft>
                <a:spcPts val="960"/>
              </a:spcAft>
              <a:buFont typeface="Symbol"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pPr algn="r"/>
            <a:r>
              <a:rPr lang="en-US" b="1" dirty="0"/>
              <a:t>Timing:  00:23</a:t>
            </a: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cs typeface="Calibri"/>
              </a:rPr>
              <a:t>Video interview hints and tips</a:t>
            </a:r>
          </a:p>
          <a:p>
            <a:endParaRPr lang="en-US" b="1" dirty="0">
              <a:latin typeface="+mn-lt"/>
              <a:cs typeface="Calibri"/>
            </a:endParaRPr>
          </a:p>
          <a:p>
            <a:pPr>
              <a:lnSpc>
                <a:spcPct val="107000"/>
              </a:lnSpc>
              <a:spcAft>
                <a:spcPts val="0"/>
              </a:spcAft>
            </a:pPr>
            <a:r>
              <a:rPr lang="en-GB" sz="1200" dirty="0">
                <a:effectLst/>
                <a:latin typeface="+mn-lt"/>
                <a:ea typeface="Calibri" panose="020F0502020204030204" pitchFamily="34" charset="0"/>
                <a:cs typeface="FranklinGothic-Medium"/>
              </a:rPr>
              <a:t>Activity 1</a:t>
            </a:r>
            <a:r>
              <a:rPr lang="en-GB" sz="1100" dirty="0">
                <a:effectLst/>
                <a:latin typeface="+mn-lt"/>
                <a:ea typeface="Calibri" panose="020F0502020204030204" pitchFamily="34" charset="0"/>
                <a:cs typeface="Arial" panose="020B0604020202020204" pitchFamily="34" charset="0"/>
              </a:rPr>
              <a:t> - </a:t>
            </a:r>
            <a:r>
              <a:rPr lang="en-GB" sz="1200" dirty="0">
                <a:effectLst/>
                <a:latin typeface="+mn-lt"/>
                <a:ea typeface="Calibri" panose="020F0502020204030204" pitchFamily="34" charset="0"/>
                <a:cs typeface="FranklinGothic-Medium"/>
              </a:rPr>
              <a:t>Watch this entertaining and informative video from DYW West Lothian, starring some employees of SKY, on video interview dos and don’ts.</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There are some moments to pause during the video to answer some questions, so use the Activity 1 worksheet to answer these.</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Video from DYW - </a:t>
            </a:r>
            <a:r>
              <a:rPr lang="en-GB" sz="1200" u="sng" dirty="0">
                <a:solidFill>
                  <a:srgbClr val="0563C1"/>
                </a:solidFill>
                <a:effectLst/>
                <a:latin typeface="+mn-lt"/>
                <a:ea typeface="Calibri" panose="020F0502020204030204" pitchFamily="34" charset="0"/>
                <a:cs typeface="FranklinGothic-Book"/>
              </a:rPr>
              <a:t>https://youtu.be/Xl9UykX9JXo</a:t>
            </a:r>
          </a:p>
          <a:p>
            <a:pPr algn="r">
              <a:lnSpc>
                <a:spcPct val="107000"/>
              </a:lnSpc>
              <a:spcAft>
                <a:spcPts val="0"/>
              </a:spcAft>
            </a:pPr>
            <a:r>
              <a:rPr lang="en-US" b="1" dirty="0">
                <a:latin typeface="+mn-lt"/>
              </a:rPr>
              <a:t>Timing: 55:00 (including 18 minutes for video)</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10</a:t>
            </a:fld>
            <a:endParaRPr lang="en-US"/>
          </a:p>
        </p:txBody>
      </p:sp>
    </p:spTree>
    <p:extLst>
      <p:ext uri="{BB962C8B-B14F-4D97-AF65-F5344CB8AC3E}">
        <p14:creationId xmlns:p14="http://schemas.microsoft.com/office/powerpoint/2010/main" val="290755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Any questions?</a:t>
            </a:r>
          </a:p>
          <a:p>
            <a:pPr rtl="0" fontAlgn="base"/>
            <a:endParaRPr lang="en-GB" sz="1200" b="1" i="0" kern="1200" dirty="0">
              <a:solidFill>
                <a:schemeClr val="tx1"/>
              </a:solidFill>
              <a:effectLst/>
              <a:latin typeface="+mn-lt"/>
              <a:ea typeface="+mn-ea"/>
              <a:cs typeface="+mn-cs"/>
            </a:endParaRPr>
          </a:p>
          <a:p>
            <a:pPr algn="r" rtl="0" fontAlgn="base"/>
            <a:r>
              <a:rPr lang="en-US" b="1" dirty="0">
                <a:latin typeface="+mn-lt"/>
              </a:rPr>
              <a:t>Timing: 50:00 </a:t>
            </a:r>
            <a:endParaRPr lang="en-GB" b="1" dirty="0">
              <a:cs typeface="Calibri"/>
            </a:endParaRPr>
          </a:p>
          <a:p>
            <a:endParaRPr lang="en-GB" dirty="0">
              <a:cs typeface="Calibri"/>
            </a:endParaRPr>
          </a:p>
          <a:p>
            <a:pPr algn="r"/>
            <a:endParaRPr lang="en-GB" b="1"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11</a:t>
            </a:fld>
            <a:endParaRPr lang="en-US"/>
          </a:p>
        </p:txBody>
      </p:sp>
    </p:spTree>
    <p:extLst>
      <p:ext uri="{BB962C8B-B14F-4D97-AF65-F5344CB8AC3E}">
        <p14:creationId xmlns:p14="http://schemas.microsoft.com/office/powerpoint/2010/main" val="266501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Video and telephone interviews</a:t>
            </a:r>
          </a:p>
          <a:p>
            <a:endParaRPr lang="en-US" dirty="0">
              <a:latin typeface="+mn-lt"/>
            </a:endParaRPr>
          </a:p>
          <a:p>
            <a:pPr>
              <a:lnSpc>
                <a:spcPct val="107000"/>
              </a:lnSpc>
              <a:spcAft>
                <a:spcPts val="0"/>
              </a:spcAft>
            </a:pPr>
            <a:r>
              <a:rPr lang="en-GB" sz="1200" dirty="0">
                <a:effectLst/>
                <a:latin typeface="+mn-lt"/>
                <a:ea typeface="Calibri" panose="020F0502020204030204" pitchFamily="34" charset="0"/>
                <a:cs typeface="FranklinGothic-Medium"/>
              </a:rPr>
              <a:t>Video and telephone interviews are popular with large companies in the early stages of their recruitment process. This is especially the case since the COVID Pandemic hit in 2020, where many businesses across the world relied on telephone and video contact to conduct their businesses remotely.</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By conducting interviews via video or telephone, employers can filter out large numbers of candidates in a short amount of time. They vary in style and length.</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There are three main types of interview:</a:t>
            </a:r>
            <a:br>
              <a:rPr lang="en-GB" sz="1200" dirty="0">
                <a:effectLst/>
                <a:latin typeface="+mn-lt"/>
                <a:ea typeface="Calibri" panose="020F0502020204030204" pitchFamily="34" charset="0"/>
                <a:cs typeface="FranklinGothic-Medium"/>
              </a:rPr>
            </a:b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Telephone</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Live video</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Pre-recorded video.</a:t>
            </a:r>
            <a:endParaRPr lang="en-GB" sz="1100" dirty="0">
              <a:effectLst/>
              <a:latin typeface="+mn-lt"/>
              <a:ea typeface="Calibri" panose="020F0502020204030204" pitchFamily="34" charset="0"/>
              <a:cs typeface="Arial" panose="020B0604020202020204" pitchFamily="34" charset="0"/>
            </a:endParaRPr>
          </a:p>
          <a:p>
            <a:endParaRPr lang="en-US" dirty="0">
              <a:latin typeface="+mn-lt"/>
            </a:endParaRPr>
          </a:p>
          <a:p>
            <a:pPr>
              <a:lnSpc>
                <a:spcPct val="107000"/>
              </a:lnSpc>
              <a:spcAft>
                <a:spcPts val="0"/>
              </a:spcAft>
            </a:pPr>
            <a:r>
              <a:rPr lang="en-GB" sz="1200" b="1" dirty="0">
                <a:effectLst/>
                <a:latin typeface="+mn-lt"/>
                <a:ea typeface="Calibri" panose="020F0502020204030204" pitchFamily="34" charset="0"/>
                <a:cs typeface="FranklinGothic-Medium"/>
              </a:rPr>
              <a:t>Task 1</a:t>
            </a:r>
            <a:r>
              <a:rPr lang="en-GB" sz="1200" dirty="0">
                <a:effectLst/>
                <a:latin typeface="+mn-lt"/>
                <a:ea typeface="Calibri" panose="020F0502020204030204" pitchFamily="34" charset="0"/>
                <a:cs typeface="FranklinGothic-Medium"/>
              </a:rPr>
              <a:t>: </a:t>
            </a:r>
            <a:r>
              <a:rPr lang="en-GB" sz="1200" dirty="0">
                <a:latin typeface="+mn-lt"/>
                <a:cs typeface="Simplified Arabic Fixed"/>
              </a:rPr>
              <a:t>Can you think of the downsides of remote interviews</a:t>
            </a:r>
            <a:r>
              <a:rPr lang="en-GB" sz="1200" dirty="0">
                <a:effectLst/>
                <a:latin typeface="+mn-lt"/>
                <a:ea typeface="Calibri" panose="020F0502020204030204" pitchFamily="34" charset="0"/>
                <a:cs typeface="FranklinGothic-Medium"/>
              </a:rPr>
              <a:t>? </a:t>
            </a:r>
            <a:r>
              <a:rPr lang="en-GB" sz="1200" b="1" i="1" dirty="0">
                <a:effectLst/>
                <a:latin typeface="+mn-lt"/>
                <a:ea typeface="Calibri" panose="020F0502020204030204" pitchFamily="34" charset="0"/>
                <a:cs typeface="FranklinGothic-Medium"/>
              </a:rPr>
              <a:t>(Give 2 minutes for answers)</a:t>
            </a:r>
          </a:p>
          <a:p>
            <a:pPr>
              <a:lnSpc>
                <a:spcPct val="107000"/>
              </a:lnSpc>
              <a:spcAft>
                <a:spcPts val="0"/>
              </a:spcAft>
            </a:pPr>
            <a:br>
              <a:rPr lang="en-GB" sz="1200" dirty="0">
                <a:effectLst/>
                <a:latin typeface="+mn-lt"/>
                <a:ea typeface="Calibri" panose="020F0502020204030204" pitchFamily="34" charset="0"/>
                <a:cs typeface="Arial" panose="020B0604020202020204" pitchFamily="34" charset="0"/>
              </a:rPr>
            </a:br>
            <a:r>
              <a:rPr lang="en-GB" sz="1200" dirty="0">
                <a:effectLst/>
                <a:latin typeface="+mn-lt"/>
                <a:ea typeface="Calibri" panose="020F0502020204030204" pitchFamily="34" charset="0"/>
                <a:cs typeface="Arial" panose="020B0604020202020204" pitchFamily="34" charset="0"/>
              </a:rPr>
              <a:t>Answer:</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Technology needs to be working well.</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Interviewee won’t be able to get a feel for the company by not visiting the premises or seeing other people in it.</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p>
          <a:p>
            <a:pPr>
              <a:lnSpc>
                <a:spcPct val="107000"/>
              </a:lnSpc>
              <a:spcAft>
                <a:spcPts val="0"/>
              </a:spcAft>
            </a:pP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First we will have a look at telephone interviews.</a:t>
            </a:r>
            <a:endParaRPr lang="en-GB" sz="1100" dirty="0">
              <a:effectLst/>
              <a:latin typeface="+mn-lt"/>
              <a:ea typeface="Calibri" panose="020F0502020204030204" pitchFamily="34" charset="0"/>
              <a:cs typeface="Arial" panose="020B0604020202020204" pitchFamily="34" charset="0"/>
            </a:endParaRPr>
          </a:p>
          <a:p>
            <a:endParaRPr lang="en-US" dirty="0">
              <a:latin typeface="+mn-lt"/>
            </a:endParaRPr>
          </a:p>
          <a:p>
            <a:pPr marL="171450" indent="-171450" rtl="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algn="r"/>
            <a:r>
              <a:rPr lang="en-US" b="1" dirty="0">
                <a:latin typeface="+mn-lt"/>
              </a:rPr>
              <a:t>Timing: 04:00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153231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cs typeface="Calibri"/>
              </a:rPr>
              <a:t>Telephone interviews</a:t>
            </a:r>
          </a:p>
          <a:p>
            <a:endParaRPr lang="en-US" b="1" dirty="0">
              <a:latin typeface="+mn-lt"/>
              <a:cs typeface="Calibri"/>
            </a:endParaRPr>
          </a:p>
          <a:p>
            <a:pPr>
              <a:lnSpc>
                <a:spcPct val="107000"/>
              </a:lnSpc>
              <a:spcAft>
                <a:spcPts val="0"/>
              </a:spcAft>
            </a:pPr>
            <a:r>
              <a:rPr lang="en-GB" sz="1200" dirty="0">
                <a:effectLst/>
                <a:latin typeface="+mn-lt"/>
                <a:ea typeface="Calibri" panose="020F0502020204030204" pitchFamily="34" charset="0"/>
                <a:cs typeface="FranklinGothic-Book"/>
              </a:rPr>
              <a:t>Telephone interviews are not as commonly used these days, but some companies still use them. These are being increasingly replaced by video as technology advances. Telephone interviews are quick and convenient, arranged at a time to suit both parties. They are usually used in the early stages of recruitment and tend to last around half an hour.</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Usually the employer, or a member of the company’s HR team, will call you at an agreed time, so you need to be prepared for when they do. Y</a:t>
            </a:r>
            <a:r>
              <a:rPr lang="en-GB" sz="1200" dirty="0">
                <a:effectLst/>
                <a:latin typeface="+mn-lt"/>
                <a:ea typeface="Calibri" panose="020F0502020204030204" pitchFamily="34" charset="0"/>
                <a:cs typeface="FranklinGothic-Medium"/>
              </a:rPr>
              <a:t>ou should expect the same questions as in a face to face interview.</a:t>
            </a:r>
          </a:p>
          <a:p>
            <a:pPr>
              <a:lnSpc>
                <a:spcPct val="107000"/>
              </a:lnSpc>
              <a:spcAft>
                <a:spcPts val="0"/>
              </a:spcAft>
            </a:pPr>
            <a:endParaRPr lang="en-GB" sz="1200" dirty="0">
              <a:effectLst/>
              <a:latin typeface="+mn-lt"/>
              <a:ea typeface="Calibri" panose="020F0502020204030204" pitchFamily="34" charset="0"/>
              <a:cs typeface="FranklinGothic-Medium"/>
            </a:endParaRPr>
          </a:p>
          <a:p>
            <a:pPr>
              <a:lnSpc>
                <a:spcPct val="107000"/>
              </a:lnSpc>
              <a:spcAft>
                <a:spcPts val="0"/>
              </a:spcAft>
            </a:pPr>
            <a:r>
              <a:rPr lang="en-GB" sz="1200" dirty="0">
                <a:effectLst/>
                <a:latin typeface="+mn-lt"/>
                <a:ea typeface="Calibri" panose="020F0502020204030204" pitchFamily="34" charset="0"/>
                <a:cs typeface="FranklinGothic-Medium"/>
              </a:rPr>
              <a:t>Here’s how to prepare for a telephone interview.</a:t>
            </a: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b="1" dirty="0">
                <a:effectLst/>
                <a:latin typeface="+mn-lt"/>
                <a:ea typeface="Calibri" panose="020F0502020204030204" pitchFamily="34" charset="0"/>
                <a:cs typeface="FranklinGothic-Medium"/>
              </a:rPr>
              <a:t>Telephone interview checklist</a:t>
            </a:r>
            <a:endParaRPr lang="en-GB" sz="1100" b="1"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Check the company has the correct phone number to reach you on that day.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100" dirty="0">
                <a:effectLst/>
                <a:latin typeface="+mn-lt"/>
                <a:ea typeface="Calibri" panose="020F0502020204030204" pitchFamily="34" charset="0"/>
                <a:cs typeface="FranklinGothic-Medium"/>
              </a:rPr>
              <a:t>Have the name of the person who will be calling you, and the company telephone number in case you get cut off.</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Make sure you will not be disturbed in the area you are calling from.</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Check your mobile phone is fully charged and that you have a good signal.</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Have your notes in front of you – and keep a pen and paper handy as you will probably need to take notes.</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Dress formally – you will feel professional and this will come across in your telephone voice.</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Have a glass of water handy in case your throat gets dry.</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US" dirty="0">
              <a:latin typeface="+mn-lt"/>
              <a:cs typeface="Calibri"/>
            </a:endParaRPr>
          </a:p>
          <a:p>
            <a:pPr algn="r"/>
            <a:r>
              <a:rPr lang="en-US" b="1" dirty="0">
                <a:latin typeface="+mn-lt"/>
              </a:rPr>
              <a:t>Timing: 06:00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185734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cs typeface="Calibri"/>
              </a:rPr>
              <a:t>During the interview</a:t>
            </a:r>
          </a:p>
          <a:p>
            <a:endParaRPr lang="en-US" dirty="0">
              <a:latin typeface="+mn-lt"/>
              <a:cs typeface="Calibri"/>
            </a:endParaRPr>
          </a:p>
          <a:p>
            <a:pPr>
              <a:lnSpc>
                <a:spcPct val="107000"/>
              </a:lnSpc>
              <a:spcAft>
                <a:spcPts val="0"/>
              </a:spcAft>
            </a:pPr>
            <a:r>
              <a:rPr lang="en-GB" sz="1200" dirty="0">
                <a:effectLst/>
                <a:latin typeface="+mn-lt"/>
                <a:ea typeface="Calibri" panose="020F0502020204030204" pitchFamily="34" charset="0"/>
                <a:cs typeface="Arial" panose="020B0604020202020204" pitchFamily="34" charset="0"/>
              </a:rPr>
              <a:t>Because you can’t see the person you are speaking to, you will have to do your absolute best to sound like their ideal candidate!</a:t>
            </a:r>
          </a:p>
          <a:p>
            <a:pPr>
              <a:lnSpc>
                <a:spcPct val="107000"/>
              </a:lnSpc>
              <a:spcAft>
                <a:spcPts val="0"/>
              </a:spcAft>
            </a:pPr>
            <a:endParaRPr lang="en-GB" sz="12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Arial" panose="020B0604020202020204" pitchFamily="34" charset="0"/>
              </a:rPr>
              <a:t>Here are some dos and don’ts on how to effectively communicate on the phone to an employer.</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lvl="1">
              <a:lnSpc>
                <a:spcPct val="107000"/>
              </a:lnSpc>
              <a:spcAft>
                <a:spcPts val="0"/>
              </a:spcAft>
            </a:pPr>
            <a:r>
              <a:rPr lang="en-GB" sz="1200" dirty="0">
                <a:effectLst/>
                <a:latin typeface="+mn-lt"/>
                <a:ea typeface="Calibri" panose="020F0502020204030204" pitchFamily="34" charset="0"/>
                <a:cs typeface="FranklinGothic-Medium"/>
              </a:rPr>
              <a:t>Do:</a:t>
            </a:r>
          </a:p>
          <a:p>
            <a:pPr lvl="1">
              <a:lnSpc>
                <a:spcPct val="107000"/>
              </a:lnSpc>
              <a:spcAft>
                <a:spcPts val="0"/>
              </a:spcAft>
            </a:pPr>
            <a:endParaRPr lang="en-GB" sz="1100" dirty="0">
              <a:effectLst/>
              <a:latin typeface="+mn-lt"/>
              <a:ea typeface="Calibri" panose="020F0502020204030204" pitchFamily="34" charset="0"/>
              <a:cs typeface="Arial" panose="020B0604020202020204" pitchFamily="34" charset="0"/>
            </a:endParaRPr>
          </a:p>
          <a:p>
            <a:pPr marL="800100" lvl="1"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speak loud and clearly</a:t>
            </a:r>
          </a:p>
          <a:p>
            <a:pPr marL="800100" lvl="1"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listen – and make notes while they are speaking for you to refer to if you have questions later</a:t>
            </a:r>
            <a:endParaRPr lang="en-GB" sz="1100" dirty="0">
              <a:effectLst/>
              <a:latin typeface="+mn-lt"/>
              <a:ea typeface="Calibri" panose="020F0502020204030204" pitchFamily="34" charset="0"/>
              <a:cs typeface="Arial" panose="020B0604020202020204" pitchFamily="34" charset="0"/>
            </a:endParaRPr>
          </a:p>
          <a:p>
            <a:pPr marL="800100" lvl="1"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remember to breathe</a:t>
            </a:r>
            <a:endParaRPr lang="en-GB" sz="1100" dirty="0">
              <a:effectLst/>
              <a:latin typeface="+mn-lt"/>
              <a:ea typeface="Calibri" panose="020F0502020204030204" pitchFamily="34" charset="0"/>
              <a:cs typeface="Arial" panose="020B0604020202020204" pitchFamily="34" charset="0"/>
            </a:endParaRPr>
          </a:p>
          <a:p>
            <a:pPr marL="800100" lvl="1"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smile – this comes across in your voice</a:t>
            </a:r>
            <a:endParaRPr lang="en-GB" sz="1100" dirty="0">
              <a:effectLst/>
              <a:latin typeface="+mn-lt"/>
              <a:ea typeface="Calibri" panose="020F0502020204030204" pitchFamily="34" charset="0"/>
              <a:cs typeface="Arial" panose="020B0604020202020204" pitchFamily="34" charset="0"/>
            </a:endParaRPr>
          </a:p>
          <a:p>
            <a:pPr marL="800100" lvl="1"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ask them to repeat a question, if you cannot hear them clearly, or if there is a bad line tell them so.</a:t>
            </a:r>
            <a:endParaRPr lang="en-GB" sz="1100" dirty="0">
              <a:effectLst/>
              <a:latin typeface="+mn-lt"/>
              <a:ea typeface="Calibri" panose="020F0502020204030204" pitchFamily="34" charset="0"/>
              <a:cs typeface="Arial" panose="020B0604020202020204" pitchFamily="34" charset="0"/>
            </a:endParaRPr>
          </a:p>
          <a:p>
            <a:pPr lvl="1">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lvl="1">
              <a:lnSpc>
                <a:spcPct val="107000"/>
              </a:lnSpc>
              <a:spcAft>
                <a:spcPts val="0"/>
              </a:spcAft>
            </a:pPr>
            <a:r>
              <a:rPr lang="en-GB" sz="1200" dirty="0">
                <a:effectLst/>
                <a:latin typeface="+mn-lt"/>
                <a:ea typeface="Calibri" panose="020F0502020204030204" pitchFamily="34" charset="0"/>
                <a:cs typeface="FranklinGothic-Medium"/>
              </a:rPr>
              <a:t>Don’t:</a:t>
            </a:r>
            <a:endParaRPr lang="en-GB" sz="1100" dirty="0">
              <a:effectLst/>
              <a:latin typeface="+mn-lt"/>
              <a:ea typeface="Calibri" panose="020F0502020204030204" pitchFamily="34" charset="0"/>
              <a:cs typeface="Arial" panose="020B0604020202020204" pitchFamily="34" charset="0"/>
            </a:endParaRPr>
          </a:p>
          <a:p>
            <a:pPr lvl="1">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marL="800100" lvl="1"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speak too quickly</a:t>
            </a:r>
          </a:p>
          <a:p>
            <a:pPr marL="800100" lvl="1"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get distracted – if someone comes into the room, asked to be given a moment and get back to them</a:t>
            </a:r>
          </a:p>
          <a:p>
            <a:pPr marL="800100" lvl="1"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don’t eat – you will be heard munching away and it will sound very unprofessional</a:t>
            </a:r>
            <a:endParaRPr lang="en-GB" sz="1100" dirty="0">
              <a:effectLst/>
              <a:latin typeface="+mn-lt"/>
              <a:ea typeface="Calibri" panose="020F0502020204030204" pitchFamily="34" charset="0"/>
              <a:cs typeface="Arial" panose="020B0604020202020204" pitchFamily="34" charset="0"/>
            </a:endParaRPr>
          </a:p>
          <a:p>
            <a:pPr marL="800100" lvl="1"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sound bored – even though the person can’t see you, sound enthusiastic when you are speaking on the phone. It all comes through in your voice</a:t>
            </a:r>
            <a:endParaRPr lang="en-GB" sz="1100" dirty="0">
              <a:effectLst/>
              <a:latin typeface="+mn-lt"/>
              <a:ea typeface="Calibri" panose="020F0502020204030204" pitchFamily="34" charset="0"/>
              <a:cs typeface="Arial" panose="020B0604020202020204" pitchFamily="34" charset="0"/>
            </a:endParaRPr>
          </a:p>
          <a:p>
            <a:pPr marL="800100" lvl="1"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don’t slouch – your voice will sound better if you stand up during the call.</a:t>
            </a:r>
          </a:p>
          <a:p>
            <a:pPr marL="342900" lvl="0" indent="-342900">
              <a:lnSpc>
                <a:spcPct val="107000"/>
              </a:lnSpc>
              <a:spcAft>
                <a:spcPts val="0"/>
              </a:spcAft>
              <a:buFont typeface="Symbol" panose="05050102010706020507" pitchFamily="18" charset="2"/>
              <a:buChar char=""/>
            </a:pP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GB" sz="1200" dirty="0">
              <a:effectLst/>
              <a:latin typeface="+mn-lt"/>
              <a:ea typeface="Calibri" panose="020F0502020204030204" pitchFamily="34" charset="0"/>
              <a:cs typeface="Arial" panose="020B0604020202020204" pitchFamily="34" charset="0"/>
            </a:endParaRPr>
          </a:p>
          <a:p>
            <a:pPr marL="0" lvl="0" indent="0">
              <a:lnSpc>
                <a:spcPct val="107000"/>
              </a:lnSpc>
              <a:spcAft>
                <a:spcPts val="0"/>
              </a:spcAft>
              <a:buFont typeface="Symbol" panose="05050102010706020507" pitchFamily="18" charset="2"/>
              <a:buNone/>
            </a:pPr>
            <a:r>
              <a:rPr lang="en-GB" sz="1200" b="1" dirty="0">
                <a:effectLst/>
                <a:latin typeface="+mn-lt"/>
                <a:ea typeface="Calibri" panose="020F0502020204030204" pitchFamily="34" charset="0"/>
                <a:cs typeface="Arial" panose="020B0604020202020204" pitchFamily="34" charset="0"/>
              </a:rPr>
              <a:t>After the interview</a:t>
            </a:r>
          </a:p>
          <a:p>
            <a:pPr marL="0" lvl="0" indent="0">
              <a:lnSpc>
                <a:spcPct val="107000"/>
              </a:lnSpc>
              <a:spcAft>
                <a:spcPts val="0"/>
              </a:spcAft>
              <a:buFont typeface="Symbol" panose="05050102010706020507" pitchFamily="18" charset="2"/>
              <a:buNone/>
            </a:pPr>
            <a:endParaRPr lang="en-GB" sz="1200" dirty="0">
              <a:effectLst/>
              <a:latin typeface="+mn-lt"/>
              <a:ea typeface="Calibri" panose="020F0502020204030204" pitchFamily="34" charset="0"/>
              <a:cs typeface="Arial" panose="020B0604020202020204" pitchFamily="34" charset="0"/>
            </a:endParaRPr>
          </a:p>
          <a:p>
            <a:pPr marL="0" lvl="0" indent="0">
              <a:lnSpc>
                <a:spcPct val="107000"/>
              </a:lnSpc>
              <a:spcAft>
                <a:spcPts val="0"/>
              </a:spcAft>
              <a:buFont typeface="Symbol" panose="05050102010706020507" pitchFamily="18" charset="2"/>
              <a:buNone/>
            </a:pPr>
            <a:r>
              <a:rPr lang="en-GB" sz="1200" dirty="0">
                <a:effectLst/>
                <a:latin typeface="+mn-lt"/>
                <a:ea typeface="Calibri" panose="020F0502020204030204" pitchFamily="34" charset="0"/>
                <a:cs typeface="Arial" panose="020B0604020202020204" pitchFamily="34" charset="0"/>
              </a:rPr>
              <a:t>After answering their questions, make sure you have prepared some questions of your own to ask - don’t just say ‘thank you’ and end the call! Make sure they are questions about the role or the company, don’t ask about the holidays or salary yet. Ask about when to expect to hear from them, or the next stages in the recruitment process.</a:t>
            </a:r>
          </a:p>
          <a:p>
            <a:pPr marL="0" lvl="0" indent="0">
              <a:lnSpc>
                <a:spcPct val="107000"/>
              </a:lnSpc>
              <a:spcAft>
                <a:spcPts val="0"/>
              </a:spcAft>
              <a:buFont typeface="Symbol" panose="05050102010706020507" pitchFamily="18" charset="2"/>
              <a:buNone/>
            </a:pPr>
            <a:endParaRPr lang="en-GB" sz="1200" dirty="0">
              <a:effectLst/>
              <a:latin typeface="+mn-lt"/>
              <a:ea typeface="Calibri" panose="020F0502020204030204" pitchFamily="34" charset="0"/>
              <a:cs typeface="Arial" panose="020B0604020202020204" pitchFamily="34" charset="0"/>
            </a:endParaRPr>
          </a:p>
          <a:p>
            <a:pPr marL="0" lvl="0" indent="0">
              <a:lnSpc>
                <a:spcPct val="107000"/>
              </a:lnSpc>
              <a:spcAft>
                <a:spcPts val="0"/>
              </a:spcAft>
              <a:buFont typeface="Symbol" panose="05050102010706020507" pitchFamily="18" charset="2"/>
              <a:buNone/>
            </a:pPr>
            <a:r>
              <a:rPr lang="en-GB" sz="1200" dirty="0">
                <a:effectLst/>
                <a:latin typeface="+mn-lt"/>
                <a:ea typeface="Calibri" panose="020F0502020204030204" pitchFamily="34" charset="0"/>
                <a:cs typeface="Arial" panose="020B0604020202020204" pitchFamily="34" charset="0"/>
              </a:rPr>
              <a:t>If you don’t hear anything from them in a week or so, give them a call to show your interest.</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US" b="1" dirty="0">
              <a:latin typeface="+mn-lt"/>
              <a:cs typeface="Calibri"/>
            </a:endParaRPr>
          </a:p>
          <a:p>
            <a:endParaRPr lang="en-US" dirty="0">
              <a:latin typeface="+mn-lt"/>
              <a:cs typeface="Calibri"/>
            </a:endParaRPr>
          </a:p>
          <a:p>
            <a:pPr algn="r"/>
            <a:r>
              <a:rPr lang="en-US" b="1" dirty="0">
                <a:latin typeface="+mn-lt"/>
              </a:rPr>
              <a:t>Timing: 09:00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340849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cs typeface="Calibri"/>
              </a:rPr>
              <a:t>Types of video interview</a:t>
            </a:r>
          </a:p>
          <a:p>
            <a:endParaRPr lang="en-US" b="1" dirty="0">
              <a:latin typeface="+mn-lt"/>
              <a:cs typeface="Calibri"/>
            </a:endParaRPr>
          </a:p>
          <a:p>
            <a:pPr>
              <a:lnSpc>
                <a:spcPct val="107000"/>
              </a:lnSpc>
              <a:spcAft>
                <a:spcPts val="0"/>
              </a:spcAft>
            </a:pPr>
            <a:r>
              <a:rPr lang="en-GB" sz="1200" b="0" dirty="0">
                <a:effectLst/>
                <a:latin typeface="+mn-lt"/>
                <a:ea typeface="Calibri" panose="020F0502020204030204" pitchFamily="34" charset="0"/>
                <a:cs typeface="FranklinGothic-Book"/>
              </a:rPr>
              <a:t>Video interviews are much more common now. There are 2 types of video interview: live and pre-recorded. Let’s look at each one in turn.</a:t>
            </a:r>
          </a:p>
          <a:p>
            <a:pPr>
              <a:lnSpc>
                <a:spcPct val="107000"/>
              </a:lnSpc>
              <a:spcAft>
                <a:spcPts val="0"/>
              </a:spcAft>
            </a:pPr>
            <a:endParaRPr lang="en-GB" sz="1200" b="1" dirty="0">
              <a:effectLst/>
              <a:latin typeface="+mn-lt"/>
              <a:ea typeface="Calibri" panose="020F0502020204030204" pitchFamily="34" charset="0"/>
              <a:cs typeface="FranklinGothic-Book"/>
            </a:endParaRPr>
          </a:p>
          <a:p>
            <a:pPr>
              <a:lnSpc>
                <a:spcPct val="107000"/>
              </a:lnSpc>
              <a:spcAft>
                <a:spcPts val="0"/>
              </a:spcAft>
            </a:pPr>
            <a:r>
              <a:rPr lang="en-GB" sz="1200" b="1" dirty="0">
                <a:effectLst/>
                <a:latin typeface="+mn-lt"/>
                <a:ea typeface="Calibri" panose="020F0502020204030204" pitchFamily="34" charset="0"/>
                <a:cs typeface="FranklinGothic-Book"/>
              </a:rPr>
              <a:t>Live Interview</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Live on-screen videos are popular in the early stages of hiring and are very similar to a face to face interview, with the benefit of no one having to travel to the interview location. Employers can also recruit from around the world using this method.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Companies will use apps such as Facetime, Skype, Microsoft Teams, Google Workspace Chats or Zoom to conduct these interviews. Once you are connected, you see and speak to the interviewer as in a normal interview.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Although you can see and communicate with each other on screen, it is important to try and build a rapport with the interviewer, as you would face to face in their office.</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b="1" dirty="0">
                <a:effectLst/>
                <a:latin typeface="+mn-lt"/>
                <a:ea typeface="Calibri" panose="020F0502020204030204" pitchFamily="34" charset="0"/>
                <a:cs typeface="FranklinGothic-Book"/>
              </a:rPr>
              <a:t>Pre-recorded Interview</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Pre-recorded interviews are normally used by larger companies, who have a lot of candidates for a job. The interview is recorded and they can watch the answers at a time that suits them, rather than rely on notes taken at a live interview.</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For this type of interview, the employer sends you instructions along with a link to log in. You normally answer a series of pre-recorded questions, which may be written on the screen. You record your answer to each question, which may have a time limit. These are submitted for the interviewer to review at a later date.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This can be an advantage to candidates, as it is unscheduled and available for a set time period, so you can choose when you can do the interview and set a deadline. They are also handy for finding out about specific skills required for the job, before you attend a full interview.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b="1" dirty="0">
                <a:effectLst/>
                <a:latin typeface="+mn-lt"/>
                <a:ea typeface="Calibri" panose="020F0502020204030204" pitchFamily="34" charset="0"/>
                <a:cs typeface="FranklinGothic-Book"/>
              </a:rPr>
              <a:t>Practise makes perfect</a:t>
            </a:r>
            <a:r>
              <a:rPr lang="en-GB" sz="1200" dirty="0">
                <a:effectLst/>
                <a:latin typeface="+mn-lt"/>
                <a:ea typeface="Calibri" panose="020F0502020204030204" pitchFamily="34" charset="0"/>
                <a:cs typeface="FranklinGothic-Book"/>
              </a:rPr>
              <a:t>: There is usually a time limit to complete these interviews – and you might only get one chance to record each answer - so practise your answers well before going ahead!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pPr>
            <a:r>
              <a:rPr lang="en-GB" sz="1200" b="1" dirty="0">
                <a:effectLst/>
                <a:latin typeface="+mn-lt"/>
                <a:ea typeface="Calibri"/>
                <a:cs typeface="Calibri"/>
              </a:rPr>
              <a:t>Task 2</a:t>
            </a:r>
            <a:r>
              <a:rPr lang="en-GB" sz="1200" dirty="0">
                <a:effectLst/>
                <a:latin typeface="+mn-lt"/>
                <a:ea typeface="Calibri"/>
                <a:cs typeface="Calibri"/>
              </a:rPr>
              <a:t>: What is the main disadvantage of a pre-recorded video?</a:t>
            </a:r>
            <a:r>
              <a:rPr lang="en-GB" b="1" i="1" dirty="0">
                <a:ea typeface="Calibri"/>
                <a:cs typeface="Calibri"/>
              </a:rPr>
              <a:t> (Allow a couple of minutes for answers)</a:t>
            </a:r>
            <a:endParaRPr lang="en-GB" sz="1100" b="1" i="1"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r>
              <a:rPr lang="en-GB" sz="1200" dirty="0">
                <a:effectLst/>
                <a:latin typeface="+mn-lt"/>
                <a:ea typeface="Calibri" panose="020F0502020204030204" pitchFamily="34" charset="0"/>
                <a:cs typeface="FranklinGothic-Book"/>
              </a:rPr>
              <a:t>Answer: You’re not speaking to a real person. You may feel self-conscious talking to your computer knowing you are being filmed. </a:t>
            </a:r>
            <a:r>
              <a:rPr lang="en-GB" sz="1200" dirty="0">
                <a:effectLst/>
                <a:latin typeface="+mn-lt"/>
                <a:ea typeface="Calibri" panose="020F0502020204030204" pitchFamily="34" charset="0"/>
                <a:cs typeface="FranklinGothic-Medium"/>
              </a:rPr>
              <a:t>It would help if you try to imagine you are talking to a real person. You could practice in front of a mirror or with a friend to help.</a:t>
            </a:r>
            <a:endParaRPr lang="en-GB" sz="1100" dirty="0">
              <a:effectLst/>
              <a:latin typeface="+mn-lt"/>
              <a:ea typeface="Calibri" panose="020F0502020204030204" pitchFamily="34" charset="0"/>
              <a:cs typeface="Arial" panose="020B0604020202020204" pitchFamily="34" charset="0"/>
            </a:endParaRPr>
          </a:p>
          <a:p>
            <a:endParaRPr lang="en-US" b="1" dirty="0">
              <a:latin typeface="+mn-lt"/>
              <a:cs typeface="Calibri"/>
            </a:endParaRPr>
          </a:p>
          <a:p>
            <a:endParaRPr lang="en-US" dirty="0">
              <a:latin typeface="+mn-lt"/>
              <a:cs typeface="Calibri"/>
            </a:endParaRPr>
          </a:p>
          <a:p>
            <a:pPr algn="r"/>
            <a:r>
              <a:rPr lang="en-US" b="1" dirty="0">
                <a:latin typeface="+mn-lt"/>
              </a:rPr>
              <a:t>Timing: 13:00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155641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cs typeface="Calibri"/>
              </a:rPr>
              <a:t>Preparing for a video interview</a:t>
            </a:r>
          </a:p>
          <a:p>
            <a:endParaRPr lang="en-US" b="1" dirty="0">
              <a:latin typeface="+mn-lt"/>
              <a:cs typeface="Calibri"/>
            </a:endParaRPr>
          </a:p>
          <a:p>
            <a:pPr>
              <a:lnSpc>
                <a:spcPct val="107000"/>
              </a:lnSpc>
              <a:spcAft>
                <a:spcPts val="0"/>
              </a:spcAft>
            </a:pPr>
            <a:r>
              <a:rPr lang="en-GB" sz="1200" dirty="0">
                <a:effectLst/>
                <a:latin typeface="+mn-lt"/>
                <a:ea typeface="Calibri" panose="020F0502020204030204" pitchFamily="34" charset="0"/>
                <a:cs typeface="FranklinGothic-Medium"/>
              </a:rPr>
              <a:t>Let’s first of all watch this short video on interview tips (click Peabody logo): </a:t>
            </a:r>
            <a:r>
              <a:rPr lang="en-GB" sz="1200" u="sng" dirty="0">
                <a:solidFill>
                  <a:srgbClr val="275B9C"/>
                </a:solidFill>
                <a:effectLst/>
                <a:latin typeface="+mn-lt"/>
                <a:ea typeface="Calibri" panose="020F0502020204030204" pitchFamily="34" charset="0"/>
                <a:cs typeface="FranklinGothic-Book"/>
                <a:hlinkClick r:id="rId3">
                  <a:extLst>
                    <a:ext uri="{A12FA001-AC4F-418D-AE19-62706E023703}">
                      <ahyp:hlinkClr xmlns:ahyp="http://schemas.microsoft.com/office/drawing/2018/hyperlinkcolor" val="tx"/>
                    </a:ext>
                  </a:extLst>
                </a:hlinkClick>
              </a:rPr>
              <a:t>https://youtu.be/3e9uzOJnKmc</a:t>
            </a:r>
            <a:r>
              <a:rPr lang="en-GB" sz="1200" u="sng" dirty="0">
                <a:solidFill>
                  <a:srgbClr val="275B9C"/>
                </a:solidFill>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Video interviews are just as important as face to face interviews, so you would prepare the same way, including researching the company. (To recap on preparing for face to face interviews, you can revisit Module 12 – A standard (strengths-based) interview and Module 13 – Competency-based interviews.)</a:t>
            </a:r>
          </a:p>
          <a:p>
            <a:pPr>
              <a:lnSpc>
                <a:spcPct val="107000"/>
              </a:lnSpc>
              <a:spcAft>
                <a:spcPts val="0"/>
              </a:spcAft>
            </a:pPr>
            <a:endParaRPr lang="en-GB" sz="1200" dirty="0">
              <a:effectLst/>
              <a:latin typeface="+mn-lt"/>
              <a:ea typeface="Calibri" panose="020F0502020204030204" pitchFamily="34" charset="0"/>
              <a:cs typeface="FranklinGothic-Medium"/>
            </a:endParaRPr>
          </a:p>
          <a:p>
            <a:pPr>
              <a:lnSpc>
                <a:spcPct val="107000"/>
              </a:lnSpc>
              <a:spcAft>
                <a:spcPts val="0"/>
              </a:spcAft>
            </a:pPr>
            <a:r>
              <a:rPr lang="en-GB" sz="1200" dirty="0">
                <a:effectLst/>
                <a:latin typeface="+mn-lt"/>
                <a:ea typeface="Calibri" panose="020F0502020204030204" pitchFamily="34" charset="0"/>
                <a:cs typeface="FranklinGothic-Medium"/>
              </a:rPr>
              <a:t>Because of the location and technology factors involved, you will need to take extra steps to prepare for these types of interview.</a:t>
            </a:r>
          </a:p>
          <a:p>
            <a:pPr>
              <a:lnSpc>
                <a:spcPct val="107000"/>
              </a:lnSpc>
              <a:spcAft>
                <a:spcPts val="0"/>
              </a:spcAft>
            </a:pPr>
            <a:endParaRPr lang="en-GB" sz="12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b="1" dirty="0">
                <a:effectLst/>
                <a:latin typeface="+mn-lt"/>
                <a:ea typeface="Calibri" panose="020F0502020204030204" pitchFamily="34" charset="0"/>
                <a:cs typeface="Arial" panose="020B0604020202020204" pitchFamily="34" charset="0"/>
              </a:rPr>
              <a:t>Essential preparation</a:t>
            </a:r>
            <a:endParaRPr lang="en-GB" sz="1100" b="1"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marL="228600" lvl="0" indent="-228600">
              <a:lnSpc>
                <a:spcPct val="107000"/>
              </a:lnSpc>
              <a:spcAft>
                <a:spcPts val="0"/>
              </a:spcAft>
              <a:buFont typeface="+mj-lt"/>
              <a:buAutoNum type="arabicPeriod"/>
            </a:pPr>
            <a:r>
              <a:rPr lang="en-GB" sz="1200" b="1" dirty="0">
                <a:effectLst/>
                <a:latin typeface="+mn-lt"/>
                <a:ea typeface="Calibri" panose="020F0502020204030204" pitchFamily="34" charset="0"/>
                <a:cs typeface="FranklinGothic-Medium"/>
              </a:rPr>
              <a:t>Dummy runs </a:t>
            </a:r>
            <a:r>
              <a:rPr lang="en-GB" sz="1200" dirty="0">
                <a:effectLst/>
                <a:latin typeface="+mn-lt"/>
                <a:ea typeface="Calibri" panose="020F0502020204030204" pitchFamily="34" charset="0"/>
                <a:cs typeface="FranklinGothic-Medium"/>
              </a:rPr>
              <a:t>- Some companies offer practice sessions or online videos you can watch - make sure you take advantage of these. </a:t>
            </a:r>
          </a:p>
          <a:p>
            <a:pPr marL="228600" lvl="0" indent="-228600">
              <a:lnSpc>
                <a:spcPct val="107000"/>
              </a:lnSpc>
              <a:spcAft>
                <a:spcPts val="0"/>
              </a:spcAft>
              <a:buFont typeface="+mj-lt"/>
              <a:buAutoNum type="arabicPeriod"/>
            </a:pPr>
            <a:r>
              <a:rPr lang="en-GB" sz="1200" b="1" dirty="0">
                <a:effectLst/>
                <a:latin typeface="+mn-lt"/>
                <a:ea typeface="Calibri" panose="020F0502020204030204" pitchFamily="34" charset="0"/>
                <a:cs typeface="FranklinGothic-Medium"/>
              </a:rPr>
              <a:t>Buddy support </a:t>
            </a:r>
            <a:r>
              <a:rPr lang="en-GB" sz="1200" dirty="0">
                <a:effectLst/>
                <a:latin typeface="+mn-lt"/>
                <a:ea typeface="Calibri" panose="020F0502020204030204" pitchFamily="34" charset="0"/>
                <a:cs typeface="FranklinGothic-Medium"/>
              </a:rPr>
              <a:t>- Ask a friend or parent/carer to practise with you.</a:t>
            </a:r>
          </a:p>
          <a:p>
            <a:pPr marL="228600" lvl="0" indent="-228600">
              <a:lnSpc>
                <a:spcPct val="107000"/>
              </a:lnSpc>
              <a:spcAft>
                <a:spcPts val="0"/>
              </a:spcAft>
              <a:buFont typeface="+mj-lt"/>
              <a:buAutoNum type="arabicPeriod"/>
            </a:pPr>
            <a:r>
              <a:rPr lang="en-GB" sz="1200" b="1" dirty="0">
                <a:effectLst/>
                <a:latin typeface="+mn-lt"/>
                <a:ea typeface="Calibri" panose="020F0502020204030204" pitchFamily="34" charset="0"/>
                <a:cs typeface="FranklinGothic-Medium"/>
              </a:rPr>
              <a:t>Pre-recorded interviews </a:t>
            </a:r>
            <a:r>
              <a:rPr lang="en-GB" sz="1200" dirty="0">
                <a:effectLst/>
                <a:latin typeface="+mn-lt"/>
                <a:ea typeface="Calibri" panose="020F0502020204030204" pitchFamily="34" charset="0"/>
                <a:cs typeface="FranklinGothic-Medium"/>
              </a:rPr>
              <a:t>- Make sure you read the instructions carefully before starting. You may not have the opportunity to rewind or restart.</a:t>
            </a:r>
            <a:endParaRPr lang="en-GB" sz="1100" dirty="0">
              <a:effectLst/>
              <a:latin typeface="+mn-lt"/>
              <a:ea typeface="Calibri" panose="020F0502020204030204" pitchFamily="34" charset="0"/>
              <a:cs typeface="Arial" panose="020B0604020202020204" pitchFamily="34" charset="0"/>
            </a:endParaRPr>
          </a:p>
          <a:p>
            <a:pPr marL="228600" lvl="0" indent="-228600">
              <a:lnSpc>
                <a:spcPct val="107000"/>
              </a:lnSpc>
              <a:spcAft>
                <a:spcPts val="0"/>
              </a:spcAft>
              <a:buFont typeface="+mj-lt"/>
              <a:buAutoNum type="arabicPeriod"/>
            </a:pPr>
            <a:r>
              <a:rPr lang="en-GB" sz="1200" b="1" dirty="0">
                <a:effectLst/>
                <a:latin typeface="+mn-lt"/>
                <a:ea typeface="Calibri" panose="020F0502020204030204" pitchFamily="34" charset="0"/>
                <a:cs typeface="FranklinGothic-Medium"/>
              </a:rPr>
              <a:t>Make your notes </a:t>
            </a:r>
            <a:r>
              <a:rPr lang="en-GB" sz="1200" dirty="0">
                <a:effectLst/>
                <a:latin typeface="+mn-lt"/>
                <a:ea typeface="Calibri" panose="020F0502020204030204" pitchFamily="34" charset="0"/>
                <a:cs typeface="FranklinGothic-Medium"/>
              </a:rPr>
              <a:t>- Prepare a bullet point list, or prompt cards, that you can easily refer to.</a:t>
            </a:r>
            <a:endParaRPr lang="en-GB" sz="1100" dirty="0">
              <a:effectLst/>
              <a:latin typeface="+mn-lt"/>
              <a:ea typeface="Calibri" panose="020F0502020204030204" pitchFamily="34" charset="0"/>
              <a:cs typeface="Arial" panose="020B0604020202020204" pitchFamily="34" charset="0"/>
            </a:endParaRPr>
          </a:p>
          <a:p>
            <a:pPr marL="228600" lvl="0" indent="-228600">
              <a:lnSpc>
                <a:spcPct val="107000"/>
              </a:lnSpc>
              <a:spcAft>
                <a:spcPts val="0"/>
              </a:spcAft>
              <a:buFont typeface="+mj-lt"/>
              <a:buAutoNum type="arabicPeriod"/>
            </a:pPr>
            <a:r>
              <a:rPr lang="en-GB" sz="1200" b="1" dirty="0">
                <a:effectLst/>
                <a:latin typeface="+mn-lt"/>
                <a:ea typeface="Calibri" panose="020F0502020204030204" pitchFamily="34" charset="0"/>
                <a:cs typeface="FranklinGothic-Medium"/>
              </a:rPr>
              <a:t>Reference material </a:t>
            </a:r>
            <a:r>
              <a:rPr lang="en-GB" sz="1200" dirty="0">
                <a:effectLst/>
                <a:latin typeface="+mn-lt"/>
                <a:ea typeface="Calibri" panose="020F0502020204030204" pitchFamily="34" charset="0"/>
                <a:cs typeface="FranklinGothic-Medium"/>
              </a:rPr>
              <a:t>- Keep your CV or application handy to refer to.</a:t>
            </a:r>
            <a:endParaRPr lang="en-GB" sz="1100" dirty="0">
              <a:effectLst/>
              <a:latin typeface="+mn-lt"/>
              <a:ea typeface="Calibri" panose="020F0502020204030204" pitchFamily="34" charset="0"/>
              <a:cs typeface="Arial" panose="020B0604020202020204" pitchFamily="34" charset="0"/>
            </a:endParaRPr>
          </a:p>
          <a:p>
            <a:pPr marL="228600" lvl="0" indent="-228600">
              <a:lnSpc>
                <a:spcPct val="107000"/>
              </a:lnSpc>
              <a:spcAft>
                <a:spcPts val="0"/>
              </a:spcAft>
              <a:buFont typeface="+mj-lt"/>
              <a:buAutoNum type="arabicPeriod"/>
            </a:pPr>
            <a:r>
              <a:rPr lang="en-GB" sz="1200" b="1" dirty="0">
                <a:effectLst/>
                <a:latin typeface="+mn-lt"/>
                <a:ea typeface="Calibri" panose="020F0502020204030204" pitchFamily="34" charset="0"/>
                <a:cs typeface="FranklinGothic-Medium"/>
              </a:rPr>
              <a:t>Employer’s number </a:t>
            </a:r>
            <a:r>
              <a:rPr lang="en-GB" sz="1200" dirty="0">
                <a:effectLst/>
                <a:latin typeface="+mn-lt"/>
                <a:ea typeface="Calibri" panose="020F0502020204030204" pitchFamily="34" charset="0"/>
                <a:cs typeface="FranklinGothic-Medium"/>
              </a:rPr>
              <a:t>- Make sure you have a contact telephone number for the employer in case something goes wrong during the interview. Keep it handy.</a:t>
            </a:r>
          </a:p>
          <a:p>
            <a:pPr marL="228600" lvl="0" indent="-228600">
              <a:lnSpc>
                <a:spcPct val="107000"/>
              </a:lnSpc>
              <a:spcAft>
                <a:spcPts val="0"/>
              </a:spcAft>
              <a:buFont typeface="+mj-lt"/>
              <a:buAutoNum type="arabicPeriod"/>
            </a:pPr>
            <a:endParaRPr lang="en-GB" sz="1200" dirty="0">
              <a:effectLst/>
              <a:latin typeface="+mn-lt"/>
              <a:ea typeface="Calibri" panose="020F0502020204030204" pitchFamily="34" charset="0"/>
              <a:cs typeface="Arial" panose="020B0604020202020204" pitchFamily="34" charset="0"/>
            </a:endParaRPr>
          </a:p>
          <a:p>
            <a:pPr marL="0" lvl="0" indent="0">
              <a:lnSpc>
                <a:spcPct val="107000"/>
              </a:lnSpc>
              <a:spcAft>
                <a:spcPts val="0"/>
              </a:spcAft>
              <a:buFont typeface="+mj-lt"/>
              <a:buNone/>
            </a:pPr>
            <a:r>
              <a:rPr lang="en-GB" sz="1200" dirty="0">
                <a:effectLst/>
                <a:latin typeface="+mn-lt"/>
                <a:ea typeface="Calibri" panose="020F0502020204030204" pitchFamily="34" charset="0"/>
                <a:cs typeface="Arial" panose="020B0604020202020204" pitchFamily="34" charset="0"/>
              </a:rPr>
              <a:t>Also – let’s not forget about your dress. Just because you will only be visible from the waist up on screen, doesn’t mean the employer won’t take any notice of your turn out!</a:t>
            </a:r>
            <a:endParaRPr lang="en-GB" sz="1100" dirty="0">
              <a:effectLst/>
              <a:latin typeface="+mn-lt"/>
              <a:ea typeface="Calibri" panose="020F0502020204030204" pitchFamily="34" charset="0"/>
              <a:cs typeface="Arial" panose="020B0604020202020204" pitchFamily="34" charset="0"/>
            </a:endParaRPr>
          </a:p>
          <a:p>
            <a:pPr marL="457200">
              <a:lnSpc>
                <a:spcPct val="107000"/>
              </a:lnSpc>
              <a:spcAft>
                <a:spcPts val="80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b="1" dirty="0">
                <a:effectLst/>
                <a:latin typeface="+mn-lt"/>
                <a:ea typeface="Calibri" panose="020F0502020204030204" pitchFamily="34" charset="0"/>
                <a:cs typeface="FranklinGothic-Medium"/>
              </a:rPr>
              <a:t>How to dress</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Treat this like any other interview and dress smartly. This is still an interview and you want to make a good impression. If you dress smart, it will help you to feel more confident and professional.</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To look your best on camera, avoid bright colours and patterns. Go for softer neutral colours.</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Medium"/>
              </a:rPr>
              <a:t>Something to look out for is, if you wear glasses, make sure there is no glare.</a:t>
            </a:r>
            <a:endParaRPr lang="en-GB" sz="1100" dirty="0">
              <a:effectLst/>
              <a:latin typeface="+mn-lt"/>
              <a:ea typeface="Calibri" panose="020F0502020204030204" pitchFamily="34" charset="0"/>
              <a:cs typeface="Arial" panose="020B0604020202020204" pitchFamily="34" charset="0"/>
            </a:endParaRPr>
          </a:p>
          <a:p>
            <a:endParaRPr lang="en-US" b="1" dirty="0">
              <a:latin typeface="+mn-lt"/>
              <a:cs typeface="Calibri"/>
            </a:endParaRPr>
          </a:p>
          <a:p>
            <a:endParaRPr lang="en-US" dirty="0">
              <a:latin typeface="+mn-lt"/>
              <a:cs typeface="Calibri"/>
            </a:endParaRPr>
          </a:p>
          <a:p>
            <a:pPr algn="r"/>
            <a:r>
              <a:rPr lang="en-US" b="1" dirty="0">
                <a:latin typeface="+mn-lt"/>
              </a:rPr>
              <a:t>Timing: 19:00 (including 2.23 minutes for video)</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141750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cs typeface="Calibri"/>
              </a:rPr>
              <a:t>Location, location!</a:t>
            </a:r>
          </a:p>
          <a:p>
            <a:endParaRPr lang="en-US" b="1" dirty="0">
              <a:latin typeface="+mn-lt"/>
              <a:cs typeface="Calibri"/>
            </a:endParaRPr>
          </a:p>
          <a:p>
            <a:r>
              <a:rPr lang="en-US" b="0" dirty="0">
                <a:latin typeface="+mn-lt"/>
                <a:cs typeface="Calibri"/>
              </a:rPr>
              <a:t>Next, it’s important to make sure the area - and equipment - you will be doing the interview in is all set up properly – eliminate any potential problems before they can happen.</a:t>
            </a:r>
          </a:p>
          <a:p>
            <a:pPr>
              <a:lnSpc>
                <a:spcPct val="107000"/>
              </a:lnSpc>
              <a:spcAft>
                <a:spcPts val="0"/>
              </a:spcAft>
            </a:pPr>
            <a:r>
              <a:rPr lang="en-GB" sz="1200" dirty="0">
                <a:effectLst/>
                <a:latin typeface="+mn-lt"/>
                <a:ea typeface="Calibri" panose="020F0502020204030204" pitchFamily="34" charset="0"/>
                <a:cs typeface="FranklinGothic-Medium"/>
              </a:rPr>
              <a:t> </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Book"/>
              </a:rPr>
              <a:t>Make sure you find a suitable well-lit spot. </a:t>
            </a:r>
            <a:r>
              <a:rPr lang="en-GB" sz="1200" dirty="0">
                <a:effectLst/>
                <a:latin typeface="+mn-lt"/>
                <a:ea typeface="Calibri" panose="020F0502020204030204" pitchFamily="34" charset="0"/>
                <a:cs typeface="FranklinGothic-Book"/>
              </a:rPr>
              <a:t>It should be somewhere quiet that has good internet access and privacy. You don’t want to be interrupted half way through. Make sure you have enough time set by that you are not rushed.</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Book"/>
              </a:rPr>
              <a:t>Don’t have a suitable place at home? </a:t>
            </a:r>
            <a:r>
              <a:rPr lang="en-GB" sz="1200" dirty="0">
                <a:effectLst/>
                <a:latin typeface="+mn-lt"/>
                <a:ea typeface="Calibri" panose="020F0502020204030204" pitchFamily="34" charset="0"/>
                <a:cs typeface="FranklinGothic-Book"/>
              </a:rPr>
              <a:t>Ask your school, college or local library if there is a private room you can reserve.</a:t>
            </a:r>
          </a:p>
          <a:p>
            <a:pPr marL="342900" lvl="0" indent="-342900">
              <a:lnSpc>
                <a:spcPct val="107000"/>
              </a:lnSpc>
              <a:spcAft>
                <a:spcPts val="0"/>
              </a:spcAft>
              <a:buFont typeface="Symbol" panose="05050102010706020507" pitchFamily="18" charset="2"/>
              <a:buChar char=""/>
            </a:pPr>
            <a:endParaRPr lang="en-GB" sz="1200" dirty="0">
              <a:effectLst/>
              <a:latin typeface="+mn-lt"/>
              <a:ea typeface="Calibri" panose="020F0502020204030204" pitchFamily="34" charset="0"/>
              <a:cs typeface="FranklinGothic-Book"/>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sz="1200" b="1" dirty="0">
              <a:effectLst/>
              <a:latin typeface="+mn-lt"/>
              <a:ea typeface="Calibri" panose="020F0502020204030204" pitchFamily="34" charset="0"/>
              <a:cs typeface="FranklinGothic-Book"/>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b="1" dirty="0">
                <a:effectLst/>
                <a:latin typeface="+mn-lt"/>
                <a:ea typeface="Calibri" panose="020F0502020204030204" pitchFamily="34" charset="0"/>
                <a:cs typeface="FranklinGothic-Book"/>
              </a:rPr>
              <a:t>Equipment.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b="1" dirty="0">
              <a:effectLst/>
              <a:latin typeface="+mn-lt"/>
              <a:ea typeface="Calibri" panose="020F0502020204030204" pitchFamily="34" charset="0"/>
              <a:cs typeface="FranklinGothic-Book"/>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dirty="0">
                <a:effectLst/>
                <a:latin typeface="+mn-lt"/>
                <a:ea typeface="Calibri" panose="020F0502020204030204" pitchFamily="34" charset="0"/>
                <a:cs typeface="FranklinGothic-Book"/>
              </a:rPr>
              <a:t>It’s a good idea to make sure all your technical equipment is working the day before, then set up a couple of hours before your interview.</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b="1" dirty="0">
              <a:effectLst/>
              <a:latin typeface="+mn-lt"/>
              <a:ea typeface="Calibri" panose="020F0502020204030204" pitchFamily="34" charset="0"/>
              <a:cs typeface="FranklinGothic-Book"/>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Book"/>
              </a:rPr>
              <a:t>For live videos, </a:t>
            </a:r>
            <a:r>
              <a:rPr lang="en-GB" sz="1200" dirty="0">
                <a:effectLst/>
                <a:latin typeface="+mn-lt"/>
                <a:ea typeface="Calibri" panose="020F0502020204030204" pitchFamily="34" charset="0"/>
                <a:cs typeface="FranklinGothic-Book"/>
              </a:rPr>
              <a:t>make sure you have your laptop, tablet or desktop computer set up in plenty of time. </a:t>
            </a: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Book"/>
              </a:rPr>
              <a:t>Internet. </a:t>
            </a:r>
            <a:r>
              <a:rPr lang="en-GB" sz="1200" dirty="0">
                <a:effectLst/>
                <a:latin typeface="+mn-lt"/>
                <a:ea typeface="Calibri" panose="020F0502020204030204" pitchFamily="34" charset="0"/>
                <a:cs typeface="FranklinGothic-Book"/>
              </a:rPr>
              <a:t>Make sure you have a good internet connection and that your webcam is enabled and working.</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Book"/>
              </a:rPr>
              <a:t>Check what is visible in the background</a:t>
            </a:r>
            <a:r>
              <a:rPr lang="en-GB" sz="1200" dirty="0">
                <a:effectLst/>
                <a:latin typeface="+mn-lt"/>
                <a:ea typeface="Calibri" panose="020F0502020204030204" pitchFamily="34" charset="0"/>
                <a:cs typeface="FranklinGothic-Book"/>
              </a:rPr>
              <a:t>. You want the employer to engage with you, not be distracted with what’s going on in the background. Go for a neutral and clutter free background.</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Book"/>
              </a:rPr>
              <a:t>Adjust the lighting in the room so that you can be seen clearly</a:t>
            </a:r>
            <a:r>
              <a:rPr lang="en-GB" sz="1200" dirty="0">
                <a:effectLst/>
                <a:latin typeface="+mn-lt"/>
                <a:ea typeface="Calibri" panose="020F0502020204030204" pitchFamily="34" charset="0"/>
                <a:cs typeface="FranklinGothic-Book"/>
              </a:rPr>
              <a:t>. Take a snapshot of your screen. This is what an interviewer will see. Can you be seen ok?</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Book"/>
              </a:rPr>
              <a:t>Make sure the volume is turned up </a:t>
            </a:r>
            <a:r>
              <a:rPr lang="en-GB" sz="1200" dirty="0">
                <a:effectLst/>
                <a:latin typeface="+mn-lt"/>
                <a:ea typeface="Calibri" panose="020F0502020204030204" pitchFamily="34" charset="0"/>
                <a:cs typeface="FranklinGothic-Book"/>
              </a:rPr>
              <a:t>on the built-in microphone and speakers.</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dirty="0">
                <a:effectLst/>
                <a:latin typeface="+mn-lt"/>
                <a:ea typeface="Calibri" panose="020F0502020204030204" pitchFamily="34" charset="0"/>
                <a:cs typeface="FranklinGothic-Book"/>
              </a:rPr>
              <a:t>Make sure you have a </a:t>
            </a:r>
            <a:r>
              <a:rPr lang="en-GB" sz="1200" b="1" dirty="0">
                <a:effectLst/>
                <a:latin typeface="+mn-lt"/>
                <a:ea typeface="Calibri" panose="020F0502020204030204" pitchFamily="34" charset="0"/>
                <a:cs typeface="FranklinGothic-Book"/>
              </a:rPr>
              <a:t>professional log in name</a:t>
            </a:r>
            <a:r>
              <a:rPr lang="en-GB" sz="1200" dirty="0">
                <a:effectLst/>
                <a:latin typeface="+mn-lt"/>
                <a:ea typeface="Calibri" panose="020F0502020204030204" pitchFamily="34" charset="0"/>
                <a:cs typeface="FranklinGothic-Book"/>
              </a:rPr>
              <a:t>, as this can be seen on the screen.</a:t>
            </a:r>
          </a:p>
          <a:p>
            <a:pPr marL="0" lvl="0" indent="0">
              <a:lnSpc>
                <a:spcPct val="107000"/>
              </a:lnSpc>
              <a:spcAft>
                <a:spcPts val="0"/>
              </a:spcAft>
              <a:buFont typeface="Symbol" panose="05050102010706020507" pitchFamily="18" charset="2"/>
              <a:buNone/>
            </a:pPr>
            <a:endParaRPr lang="en-GB" sz="1100" dirty="0">
              <a:effectLst/>
              <a:latin typeface="+mn-lt"/>
              <a:ea typeface="Calibri" panose="020F0502020204030204" pitchFamily="34" charset="0"/>
              <a:cs typeface="Arial" panose="020B0604020202020204" pitchFamily="34" charset="0"/>
            </a:endParaRPr>
          </a:p>
          <a:p>
            <a:pPr marL="0" lvl="0" indent="0">
              <a:lnSpc>
                <a:spcPct val="107000"/>
              </a:lnSpc>
              <a:spcAft>
                <a:spcPts val="0"/>
              </a:spcAft>
              <a:buFont typeface="Symbol" panose="05050102010706020507" pitchFamily="18" charset="2"/>
              <a:buNone/>
            </a:pPr>
            <a:r>
              <a:rPr lang="en-GB" sz="1200" dirty="0">
                <a:effectLst/>
                <a:latin typeface="+mn-lt"/>
                <a:ea typeface="Calibri" panose="020F0502020204030204" pitchFamily="34" charset="0"/>
                <a:cs typeface="FranklinGothic-Book"/>
              </a:rPr>
              <a:t>Finally, make sure there is a pen and paper, the employer’s contact number and a drink of water to hand.</a:t>
            </a:r>
            <a:endParaRPr lang="en-GB" sz="1100" dirty="0">
              <a:effectLst/>
              <a:latin typeface="+mn-lt"/>
              <a:ea typeface="Calibri" panose="020F0502020204030204" pitchFamily="34" charset="0"/>
              <a:cs typeface="Arial" panose="020B0604020202020204" pitchFamily="34" charset="0"/>
            </a:endParaRPr>
          </a:p>
          <a:p>
            <a:endParaRPr lang="en-US" dirty="0">
              <a:latin typeface="+mn-lt"/>
              <a:cs typeface="Calibri"/>
            </a:endParaRPr>
          </a:p>
          <a:p>
            <a:pPr algn="r"/>
            <a:r>
              <a:rPr lang="en-US" b="1" dirty="0">
                <a:latin typeface="+mn-lt"/>
              </a:rPr>
              <a:t>Timing: 23:00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230071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cs typeface="Calibri"/>
              </a:rPr>
              <a:t>During the interview</a:t>
            </a:r>
          </a:p>
          <a:p>
            <a:endParaRPr lang="en-US" dirty="0">
              <a:latin typeface="+mn-lt"/>
              <a:cs typeface="Calibri"/>
            </a:endParaRPr>
          </a:p>
          <a:p>
            <a:r>
              <a:rPr lang="en-US" dirty="0">
                <a:latin typeface="+mn-lt"/>
                <a:cs typeface="Calibri"/>
              </a:rPr>
              <a:t>You may feel quite strange and self-conscious when first meeting the interviewer on the screen in front of you. In fact, you may have an interview panel, with several faces on the screen!</a:t>
            </a:r>
          </a:p>
          <a:p>
            <a:endParaRPr lang="en-US" dirty="0">
              <a:latin typeface="+mn-lt"/>
              <a:cs typeface="Calibri"/>
            </a:endParaRPr>
          </a:p>
          <a:p>
            <a:r>
              <a:rPr lang="en-US" dirty="0">
                <a:latin typeface="+mn-lt"/>
                <a:cs typeface="Calibri"/>
              </a:rPr>
              <a:t>If you have done all your preparation for your answers, then you don’t have anything to worry about, and content yourself you have done your best. Your job now is to do your best to convey all your skills and qualities in the best light across to the employer. </a:t>
            </a:r>
          </a:p>
          <a:p>
            <a:endParaRPr lang="en-US" dirty="0">
              <a:latin typeface="+mn-lt"/>
              <a:cs typeface="Calibri"/>
            </a:endParaRPr>
          </a:p>
          <a:p>
            <a:r>
              <a:rPr lang="en-US" dirty="0">
                <a:latin typeface="+mn-lt"/>
                <a:cs typeface="Calibri"/>
              </a:rPr>
              <a:t>Your </a:t>
            </a:r>
            <a:r>
              <a:rPr lang="en-US" dirty="0" err="1">
                <a:latin typeface="+mn-lt"/>
                <a:cs typeface="Calibri"/>
              </a:rPr>
              <a:t>behaviour</a:t>
            </a:r>
            <a:r>
              <a:rPr lang="en-US" dirty="0">
                <a:latin typeface="+mn-lt"/>
                <a:cs typeface="Calibri"/>
              </a:rPr>
              <a:t> should be the exact same as if you were sitting in the room with the interviewer.</a:t>
            </a:r>
          </a:p>
          <a:p>
            <a:endParaRPr lang="en-US" b="1" dirty="0">
              <a:latin typeface="+mn-lt"/>
              <a:cs typeface="Calibri"/>
            </a:endParaRPr>
          </a:p>
          <a:p>
            <a:pPr marL="342900" lvl="0" indent="-342900" rtl="0">
              <a:lnSpc>
                <a:spcPct val="107000"/>
              </a:lnSpc>
              <a:spcAft>
                <a:spcPts val="0"/>
              </a:spcAft>
              <a:buFont typeface="Wingdings" panose="05000000000000000000" pitchFamily="2" charset="2"/>
              <a:buChar char="v"/>
            </a:pPr>
            <a:r>
              <a:rPr lang="en-GB" sz="1200" dirty="0">
                <a:effectLst/>
                <a:latin typeface="+mn-lt"/>
                <a:ea typeface="Calibri" panose="020F0502020204030204" pitchFamily="34" charset="0"/>
                <a:cs typeface="FranklinGothic-Book"/>
              </a:rPr>
              <a:t>Make sure you are not slouching – sit up straight and don’t fidget.</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v"/>
            </a:pPr>
            <a:r>
              <a:rPr lang="en-GB" sz="1200" dirty="0">
                <a:effectLst/>
                <a:latin typeface="+mn-lt"/>
                <a:ea typeface="Calibri" panose="020F0502020204030204" pitchFamily="34" charset="0"/>
                <a:cs typeface="FranklinGothic-Book"/>
              </a:rPr>
              <a:t>Have your notes in front of you. It’s ok to glance at notes, but don’t sit with your eyes fixed on them.</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v"/>
            </a:pPr>
            <a:r>
              <a:rPr lang="en-GB" sz="1200" dirty="0">
                <a:effectLst/>
                <a:latin typeface="+mn-lt"/>
                <a:ea typeface="Calibri" panose="020F0502020204030204" pitchFamily="34" charset="0"/>
                <a:cs typeface="FranklinGothic-Book"/>
              </a:rPr>
              <a:t>Eye contact is very important. If it’s a pre-recorded video, pretend you are talking to someone. When answering a question, direct your answer at the webcam – this makes it more likely your eyes will align with the interviewer’s eyes at the other end. Look back at the screen when listening to a question.</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v"/>
            </a:pPr>
            <a:r>
              <a:rPr lang="en-GB" sz="1200" dirty="0">
                <a:effectLst/>
                <a:latin typeface="+mn-lt"/>
                <a:ea typeface="Calibri" panose="020F0502020204030204" pitchFamily="34" charset="0"/>
                <a:cs typeface="FranklinGothic-Book"/>
              </a:rPr>
              <a:t>Nod and smile at appropriate moments to show you are giving them your full attention.</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v"/>
            </a:pPr>
            <a:r>
              <a:rPr lang="en-GB" sz="1200" dirty="0">
                <a:effectLst/>
                <a:latin typeface="+mn-lt"/>
                <a:ea typeface="Calibri" panose="020F0502020204030204" pitchFamily="34" charset="0"/>
                <a:cs typeface="FranklinGothic-Book"/>
              </a:rPr>
              <a:t>Show enthusiasm and maintain positive body language throughout the interview.</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v"/>
            </a:pPr>
            <a:r>
              <a:rPr lang="en-GB" sz="1200" dirty="0">
                <a:effectLst/>
                <a:latin typeface="+mn-lt"/>
                <a:ea typeface="Calibri" panose="020F0502020204030204" pitchFamily="34" charset="0"/>
                <a:cs typeface="FranklinGothic-Book"/>
              </a:rPr>
              <a:t>When answering questions, be aware of any time limits. For example, you may be given 15 seconds to think about an answer, then 60 seconds to give an answer. In these case there would be a timer onscreen.</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v"/>
            </a:pPr>
            <a:r>
              <a:rPr lang="en-GB" sz="1200" dirty="0">
                <a:effectLst/>
                <a:latin typeface="+mn-lt"/>
                <a:ea typeface="Calibri" panose="020F0502020204030204" pitchFamily="34" charset="0"/>
                <a:cs typeface="FranklinGothic-Book"/>
              </a:rPr>
              <a:t>Finish the interview by thanking them for their time and send a follow-up thank you email.</a:t>
            </a:r>
            <a:endParaRPr lang="en-GB" sz="11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GB" sz="1200" b="1"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endParaRPr lang="en-US" dirty="0">
              <a:latin typeface="+mn-lt"/>
              <a:cs typeface="Calibri"/>
            </a:endParaRPr>
          </a:p>
          <a:p>
            <a:pPr algn="r"/>
            <a:r>
              <a:rPr lang="en-US" b="1" dirty="0">
                <a:latin typeface="+mn-lt"/>
              </a:rPr>
              <a:t>Timing: 26:00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189767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cs typeface="Calibri"/>
              </a:rPr>
              <a:t>If things go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cs typeface="Calibri"/>
              </a:rPr>
              <a:t>Despite the best laid plans, things can happen </a:t>
            </a:r>
            <a:r>
              <a:rPr lang="en-US" b="0" dirty="0" err="1">
                <a:latin typeface="+mn-lt"/>
                <a:cs typeface="Calibri"/>
              </a:rPr>
              <a:t>outwith</a:t>
            </a:r>
            <a:r>
              <a:rPr lang="en-US" b="0" dirty="0">
                <a:latin typeface="+mn-lt"/>
                <a:cs typeface="Calibri"/>
              </a:rPr>
              <a:t> your control. Just what you need during a job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cs typeface="Calibri"/>
              </a:rPr>
              <a:t>Here are some scenarios and how to troubleshoot them.</a:t>
            </a:r>
          </a:p>
          <a:p>
            <a:pPr>
              <a:lnSpc>
                <a:spcPct val="107000"/>
              </a:lnSpc>
              <a:spcAft>
                <a:spcPts val="0"/>
              </a:spcAft>
            </a:pPr>
            <a:r>
              <a:rPr lang="en-GB" sz="1200" b="1" dirty="0">
                <a:effectLst/>
                <a:latin typeface="+mn-lt"/>
                <a:ea typeface="Calibri" panose="020F0502020204030204" pitchFamily="34" charset="0"/>
                <a:cs typeface="FranklinGothic-Book"/>
              </a:rPr>
              <a:t> </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Medium"/>
              </a:rPr>
              <a:t>Bad internet connection. </a:t>
            </a:r>
            <a:r>
              <a:rPr lang="en-GB" sz="1200" dirty="0">
                <a:effectLst/>
                <a:latin typeface="+mn-lt"/>
                <a:ea typeface="Calibri" panose="020F0502020204030204" pitchFamily="34" charset="0"/>
                <a:cs typeface="FranklinGothic-Medium"/>
              </a:rPr>
              <a:t>If you don’t hear the question very well in a live video interview, don’t be afraid to ask them to repeat the question. This may solve the problem. If you still can’t hear very well, explain you have a bad line and ask if you can try again.</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Medium"/>
              </a:rPr>
              <a:t>Recording the wrong answer</a:t>
            </a:r>
            <a:r>
              <a:rPr lang="en-GB" sz="1200" dirty="0">
                <a:effectLst/>
                <a:latin typeface="+mn-lt"/>
                <a:ea typeface="Calibri" panose="020F0502020204030204" pitchFamily="34" charset="0"/>
                <a:cs typeface="FranklinGothic-Medium"/>
              </a:rPr>
              <a:t>. For pre-recorded interviews, find out </a:t>
            </a:r>
            <a:r>
              <a:rPr lang="en-GB" sz="1200" b="1" dirty="0">
                <a:effectLst/>
                <a:latin typeface="+mn-lt"/>
                <a:ea typeface="Calibri" panose="020F0502020204030204" pitchFamily="34" charset="0"/>
                <a:cs typeface="FranklinGothic-Medium"/>
              </a:rPr>
              <a:t>beforehand</a:t>
            </a:r>
            <a:r>
              <a:rPr lang="en-GB" sz="1200" dirty="0">
                <a:effectLst/>
                <a:latin typeface="+mn-lt"/>
                <a:ea typeface="Calibri" panose="020F0502020204030204" pitchFamily="34" charset="0"/>
                <a:cs typeface="FranklinGothic-Medium"/>
              </a:rPr>
              <a:t> if you are allowed to stop and restart. If you mess up an answer and can’t restart, stay calm and carry on with the rest of the interview.</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Medium"/>
              </a:rPr>
              <a:t>Audio/visual problems. </a:t>
            </a:r>
            <a:r>
              <a:rPr lang="en-GB" sz="1200" dirty="0">
                <a:effectLst/>
                <a:latin typeface="+mn-lt"/>
                <a:ea typeface="Calibri" panose="020F0502020204030204" pitchFamily="34" charset="0"/>
                <a:cs typeface="FranklinGothic-Medium"/>
              </a:rPr>
              <a:t>If your video or audio stops working mid-interview, call them at the number you have for them and ask if you can continue, or reschedule for a different time.</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Medium"/>
              </a:rPr>
              <a:t>Uninvited guests. </a:t>
            </a:r>
            <a:r>
              <a:rPr lang="en-GB" sz="1200" dirty="0">
                <a:effectLst/>
                <a:latin typeface="+mn-lt"/>
                <a:ea typeface="Calibri" panose="020F0502020204030204" pitchFamily="34" charset="0"/>
                <a:cs typeface="FranklinGothic-Medium"/>
              </a:rPr>
              <a:t>If someone walks into the room unexpectedly, excuse yourself for a moment and deal with the interruption. Make sure the room is secure before continuing.</a:t>
            </a:r>
            <a:endParaRPr lang="en-GB" sz="11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1200" b="1" dirty="0">
                <a:effectLst/>
                <a:latin typeface="+mn-lt"/>
                <a:ea typeface="Calibri" panose="020F0502020204030204" pitchFamily="34" charset="0"/>
                <a:cs typeface="FranklinGothic-Medium"/>
              </a:rPr>
              <a:t>Emergency alarms. </a:t>
            </a:r>
            <a:r>
              <a:rPr lang="en-GB" sz="1200" dirty="0">
                <a:effectLst/>
                <a:latin typeface="+mn-lt"/>
                <a:ea typeface="Calibri" panose="020F0502020204030204" pitchFamily="34" charset="0"/>
                <a:cs typeface="FranklinGothic-Medium"/>
              </a:rPr>
              <a:t>If a noise such as a fire alarm or police sirens outside interrupts your interview, ask for a few moments, then continue once the noise has stopped.</a:t>
            </a:r>
            <a:endParaRPr lang="en-GB" sz="1100" dirty="0">
              <a:effectLst/>
              <a:latin typeface="+mn-lt"/>
              <a:ea typeface="Calibri" panose="020F0502020204030204" pitchFamily="34" charset="0"/>
              <a:cs typeface="Arial" panose="020B0604020202020204" pitchFamily="34" charset="0"/>
            </a:endParaRPr>
          </a:p>
          <a:p>
            <a:endParaRPr lang="en-US" dirty="0">
              <a:latin typeface="+mn-lt"/>
              <a:cs typeface="Calibri"/>
            </a:endParaRPr>
          </a:p>
          <a:p>
            <a:pPr algn="r"/>
            <a:r>
              <a:rPr lang="en-US" b="1" dirty="0">
                <a:latin typeface="+mn-lt"/>
              </a:rPr>
              <a:t>Timing: 29:00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316880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0.PNG"/><Relationship Id="rId5" Type="http://schemas.openxmlformats.org/officeDocument/2006/relationships/image" Target="../media/image8.png"/><Relationship Id="rId10" Type="http://schemas.openxmlformats.org/officeDocument/2006/relationships/hyperlink" Target="https://www.youtube.com/embed/Xl9UykX9JXo" TargetMode="External"/><Relationship Id="rId4" Type="http://schemas.openxmlformats.org/officeDocument/2006/relationships/image" Target="../media/image7.png"/><Relationship Id="rId9" Type="http://schemas.openxmlformats.org/officeDocument/2006/relationships/image" Target="../media/image69.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7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3.sv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3" Type="http://schemas.openxmlformats.org/officeDocument/2006/relationships/image" Target="../media/image6.jpeg"/><Relationship Id="rId7"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8.png"/><Relationship Id="rId5" Type="http://schemas.openxmlformats.org/officeDocument/2006/relationships/image" Target="../media/image8.png"/><Relationship Id="rId10"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6.jpeg"/><Relationship Id="rId21" Type="http://schemas.openxmlformats.org/officeDocument/2006/relationships/image" Target="../media/image38.png"/><Relationship Id="rId7"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20.sv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24" Type="http://schemas.openxmlformats.org/officeDocument/2006/relationships/image" Target="../media/image41.png"/><Relationship Id="rId5" Type="http://schemas.openxmlformats.org/officeDocument/2006/relationships/image" Target="../media/image7.png"/><Relationship Id="rId15" Type="http://schemas.openxmlformats.org/officeDocument/2006/relationships/image" Target="../media/image19.png"/><Relationship Id="rId23" Type="http://schemas.openxmlformats.org/officeDocument/2006/relationships/image" Target="../media/image40.svg"/><Relationship Id="rId10" Type="http://schemas.openxmlformats.org/officeDocument/2006/relationships/image" Target="../media/image9.png"/><Relationship Id="rId19"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13.svg"/><Relationship Id="rId14" Type="http://schemas.openxmlformats.org/officeDocument/2006/relationships/image" Target="../media/image33.svg"/><Relationship Id="rId22" Type="http://schemas.openxmlformats.org/officeDocument/2006/relationships/image" Target="../media/image39.png"/><Relationship Id="rId27" Type="http://schemas.openxmlformats.org/officeDocument/2006/relationships/image" Target="../media/image44.sv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12.png"/><Relationship Id="rId12"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6.PNG"/><Relationship Id="rId5" Type="http://schemas.openxmlformats.org/officeDocument/2006/relationships/image" Target="../media/image8.png"/><Relationship Id="rId15" Type="http://schemas.openxmlformats.org/officeDocument/2006/relationships/image" Target="../media/image49.png"/><Relationship Id="rId10" Type="http://schemas.openxmlformats.org/officeDocument/2006/relationships/hyperlink" Target="https://www.youtube.com/embed/3e9uzOJnKmc" TargetMode="External"/><Relationship Id="rId4" Type="http://schemas.openxmlformats.org/officeDocument/2006/relationships/image" Target="../media/image7.png"/><Relationship Id="rId9" Type="http://schemas.openxmlformats.org/officeDocument/2006/relationships/image" Target="../media/image45.png"/><Relationship Id="rId1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54.png"/><Relationship Id="rId3" Type="http://schemas.openxmlformats.org/officeDocument/2006/relationships/image" Target="../media/image6.jpeg"/><Relationship Id="rId7" Type="http://schemas.openxmlformats.org/officeDocument/2006/relationships/image" Target="../media/image12.png"/><Relationship Id="rId12" Type="http://schemas.openxmlformats.org/officeDocument/2006/relationships/image" Target="../media/image53.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2.png"/><Relationship Id="rId5" Type="http://schemas.openxmlformats.org/officeDocument/2006/relationships/image" Target="../media/image8.png"/><Relationship Id="rId10" Type="http://schemas.openxmlformats.org/officeDocument/2006/relationships/image" Target="../media/image51.png"/><Relationship Id="rId4" Type="http://schemas.openxmlformats.org/officeDocument/2006/relationships/image" Target="../media/image7.png"/><Relationship Id="rId9" Type="http://schemas.openxmlformats.org/officeDocument/2006/relationships/image" Target="../media/image50.png"/><Relationship Id="rId14" Type="http://schemas.openxmlformats.org/officeDocument/2006/relationships/image" Target="../media/image55.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jpeg"/><Relationship Id="rId7" Type="http://schemas.openxmlformats.org/officeDocument/2006/relationships/image" Target="../media/image12.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7.png"/><Relationship Id="rId5" Type="http://schemas.openxmlformats.org/officeDocument/2006/relationships/image" Target="../media/image8.png"/><Relationship Id="rId10"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62.svg"/><Relationship Id="rId18" Type="http://schemas.openxmlformats.org/officeDocument/2006/relationships/image" Target="../media/image67.png"/><Relationship Id="rId3" Type="http://schemas.openxmlformats.org/officeDocument/2006/relationships/image" Target="../media/image6.jpeg"/><Relationship Id="rId7" Type="http://schemas.openxmlformats.org/officeDocument/2006/relationships/image" Target="../media/image12.pn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notesSlide" Target="../notesSlides/notesSlide9.xml"/><Relationship Id="rId16"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0.svg"/><Relationship Id="rId5" Type="http://schemas.openxmlformats.org/officeDocument/2006/relationships/image" Target="../media/image8.png"/><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8.svg"/><Relationship Id="rId4" Type="http://schemas.openxmlformats.org/officeDocument/2006/relationships/image" Target="../media/image7.png"/><Relationship Id="rId9" Type="http://schemas.openxmlformats.org/officeDocument/2006/relationships/image" Target="../media/image58.png"/><Relationship Id="rId1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19" name="Picture 18" descr="Logo&#10;&#10;Description automatically generated">
            <a:extLst>
              <a:ext uri="{FF2B5EF4-FFF2-40B4-BE49-F238E27FC236}">
                <a16:creationId xmlns:a16="http://schemas.microsoft.com/office/drawing/2014/main" id="{E0896E4E-B222-8949-A4BB-C691250D26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2" name="Picture 11">
            <a:extLst>
              <a:ext uri="{FF2B5EF4-FFF2-40B4-BE49-F238E27FC236}">
                <a16:creationId xmlns:a16="http://schemas.microsoft.com/office/drawing/2014/main" id="{A2F71CF2-8DBE-284A-8F4C-4CF46971ACF1}"/>
              </a:ext>
            </a:extLst>
          </p:cNvPr>
          <p:cNvPicPr>
            <a:picLocks noChangeAspect="1"/>
          </p:cNvPicPr>
          <p:nvPr/>
        </p:nvPicPr>
        <p:blipFill>
          <a:blip r:embed="rId5"/>
          <a:stretch>
            <a:fillRect/>
          </a:stretch>
        </p:blipFill>
        <p:spPr>
          <a:xfrm>
            <a:off x="714653" y="2667066"/>
            <a:ext cx="3094966" cy="403064"/>
          </a:xfrm>
          <a:prstGeom prst="rect">
            <a:avLst/>
          </a:prstGeom>
        </p:spPr>
      </p:pic>
      <p:sp>
        <p:nvSpPr>
          <p:cNvPr id="16" name="TextBox 3">
            <a:extLst>
              <a:ext uri="{FF2B5EF4-FFF2-40B4-BE49-F238E27FC236}">
                <a16:creationId xmlns:a16="http://schemas.microsoft.com/office/drawing/2014/main" id="{2C84A372-D426-C143-86D5-0C4697A5839C}"/>
              </a:ext>
            </a:extLst>
          </p:cNvPr>
          <p:cNvSpPr txBox="1"/>
          <p:nvPr/>
        </p:nvSpPr>
        <p:spPr>
          <a:xfrm>
            <a:off x="900640" y="2436110"/>
            <a:ext cx="281043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14:</a:t>
            </a:r>
          </a:p>
        </p:txBody>
      </p:sp>
      <p:sp>
        <p:nvSpPr>
          <p:cNvPr id="13" name="Rectangle 12">
            <a:extLst>
              <a:ext uri="{FF2B5EF4-FFF2-40B4-BE49-F238E27FC236}">
                <a16:creationId xmlns:a16="http://schemas.microsoft.com/office/drawing/2014/main" id="{D22D8200-C9EC-4546-A8CE-6213BA90D296}"/>
              </a:ext>
            </a:extLst>
          </p:cNvPr>
          <p:cNvSpPr/>
          <p:nvPr/>
        </p:nvSpPr>
        <p:spPr>
          <a:xfrm>
            <a:off x="0" y="526529"/>
            <a:ext cx="4151586" cy="487018"/>
          </a:xfrm>
          <a:prstGeom prst="rect">
            <a:avLst/>
          </a:prstGeom>
          <a:solidFill>
            <a:srgbClr val="85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7DF44EF9-5F73-4596-AFCB-2AD5E70477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1" name="TextBox 20">
            <a:extLst>
              <a:ext uri="{FF2B5EF4-FFF2-40B4-BE49-F238E27FC236}">
                <a16:creationId xmlns:a16="http://schemas.microsoft.com/office/drawing/2014/main" id="{7CCF5C0B-52B6-44E4-B553-727402FBC0B8}"/>
              </a:ext>
            </a:extLst>
          </p:cNvPr>
          <p:cNvSpPr txBox="1"/>
          <p:nvPr/>
        </p:nvSpPr>
        <p:spPr>
          <a:xfrm>
            <a:off x="1087350" y="492558"/>
            <a:ext cx="3064236" cy="584775"/>
          </a:xfrm>
          <a:prstGeom prst="rect">
            <a:avLst/>
          </a:prstGeom>
          <a:noFill/>
        </p:spPr>
        <p:txBody>
          <a:bodyPr wrap="square" lIns="91440" tIns="45720" rIns="91440" bIns="45720" rtlCol="0" anchor="t">
            <a:spAutoFit/>
          </a:bodyPr>
          <a:lstStyle/>
          <a:p>
            <a:r>
              <a:rPr lang="en-GB" sz="3200" dirty="0">
                <a:solidFill>
                  <a:schemeClr val="bg1"/>
                </a:solidFill>
                <a:latin typeface="Maximus BT"/>
              </a:rPr>
              <a:t>Getting the job</a:t>
            </a:r>
          </a:p>
        </p:txBody>
      </p:sp>
      <p:sp>
        <p:nvSpPr>
          <p:cNvPr id="22" name="TextBox 3">
            <a:extLst>
              <a:ext uri="{FF2B5EF4-FFF2-40B4-BE49-F238E27FC236}">
                <a16:creationId xmlns:a16="http://schemas.microsoft.com/office/drawing/2014/main" id="{248D44B7-BEA2-4197-A8F2-B229085443F8}"/>
              </a:ext>
            </a:extLst>
          </p:cNvPr>
          <p:cNvSpPr txBox="1"/>
          <p:nvPr/>
        </p:nvSpPr>
        <p:spPr>
          <a:xfrm>
            <a:off x="899155" y="3170992"/>
            <a:ext cx="3525361" cy="9541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FFFF00"/>
                </a:solidFill>
                <a:latin typeface="Reprise Title" panose="02000000000000000000" pitchFamily="2" charset="0"/>
              </a:rPr>
              <a:t>VIDEO AND TELEPHONE INTERVIEWS</a:t>
            </a:r>
          </a:p>
        </p:txBody>
      </p:sp>
      <p:pic>
        <p:nvPicPr>
          <p:cNvPr id="4" name="Picture 3">
            <a:extLst>
              <a:ext uri="{FF2B5EF4-FFF2-40B4-BE49-F238E27FC236}">
                <a16:creationId xmlns:a16="http://schemas.microsoft.com/office/drawing/2014/main" id="{E78859D0-7743-4C75-A3CE-70B4FEBC79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3255" y="1858174"/>
            <a:ext cx="3457255" cy="3464197"/>
          </a:xfrm>
          <a:prstGeom prst="rect">
            <a:avLst/>
          </a:prstGeom>
        </p:spPr>
      </p:pic>
      <p:sp>
        <p:nvSpPr>
          <p:cNvPr id="2" name="Footer Placeholder 3">
            <a:extLst>
              <a:ext uri="{FF2B5EF4-FFF2-40B4-BE49-F238E27FC236}">
                <a16:creationId xmlns:a16="http://schemas.microsoft.com/office/drawing/2014/main" id="{6D708996-24D0-9E94-AAC3-6B9A42042782}"/>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548939"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6" y="600204"/>
            <a:ext cx="5456364"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Video interview hints and tips</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23" name="TextBox 22">
            <a:extLst>
              <a:ext uri="{FF2B5EF4-FFF2-40B4-BE49-F238E27FC236}">
                <a16:creationId xmlns:a16="http://schemas.microsoft.com/office/drawing/2014/main" id="{72271DCA-C9C6-49FB-A6DD-529DF0DEA09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24" name="Graphic 23" descr="Web cam">
            <a:extLst>
              <a:ext uri="{FF2B5EF4-FFF2-40B4-BE49-F238E27FC236}">
                <a16:creationId xmlns:a16="http://schemas.microsoft.com/office/drawing/2014/main" id="{2B74E908-BB83-4A6F-A673-8AB31917DE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490" y="467842"/>
            <a:ext cx="659782" cy="659782"/>
          </a:xfrm>
          <a:prstGeom prst="rect">
            <a:avLst/>
          </a:prstGeom>
        </p:spPr>
      </p:pic>
      <p:grpSp>
        <p:nvGrpSpPr>
          <p:cNvPr id="3" name="Group 2">
            <a:extLst>
              <a:ext uri="{FF2B5EF4-FFF2-40B4-BE49-F238E27FC236}">
                <a16:creationId xmlns:a16="http://schemas.microsoft.com/office/drawing/2014/main" id="{94015A00-D72F-40F7-97D9-493129AA66F3}"/>
              </a:ext>
            </a:extLst>
          </p:cNvPr>
          <p:cNvGrpSpPr/>
          <p:nvPr/>
        </p:nvGrpSpPr>
        <p:grpSpPr>
          <a:xfrm>
            <a:off x="1749335" y="5116172"/>
            <a:ext cx="6032396" cy="966520"/>
            <a:chOff x="4716508" y="4104213"/>
            <a:chExt cx="6032396" cy="966520"/>
          </a:xfrm>
        </p:grpSpPr>
        <p:pic>
          <p:nvPicPr>
            <p:cNvPr id="9" name="Picture 8" descr="A picture containing sunset, nature, flock, bright&#10;&#10;Description automatically generated">
              <a:extLst>
                <a:ext uri="{FF2B5EF4-FFF2-40B4-BE49-F238E27FC236}">
                  <a16:creationId xmlns:a16="http://schemas.microsoft.com/office/drawing/2014/main" id="{6DE91077-B3C6-44E4-AE4F-BD9666F2B5BB}"/>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5484010" y="4337132"/>
              <a:ext cx="4901685" cy="389240"/>
            </a:xfrm>
            <a:prstGeom prst="rect">
              <a:avLst/>
            </a:prstGeom>
          </p:spPr>
        </p:pic>
        <p:sp>
          <p:nvSpPr>
            <p:cNvPr id="10" name="Rounded Rectangle 9">
              <a:extLst>
                <a:ext uri="{FF2B5EF4-FFF2-40B4-BE49-F238E27FC236}">
                  <a16:creationId xmlns:a16="http://schemas.microsoft.com/office/drawing/2014/main" id="{B739C68B-D49B-44D0-85A6-520537192C00}"/>
                </a:ext>
              </a:extLst>
            </p:cNvPr>
            <p:cNvSpPr/>
            <p:nvPr/>
          </p:nvSpPr>
          <p:spPr>
            <a:xfrm>
              <a:off x="4716508" y="4104213"/>
              <a:ext cx="6032396" cy="82301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212F14-4F85-4CEE-8FAF-95B0DB636A0D}"/>
                </a:ext>
              </a:extLst>
            </p:cNvPr>
            <p:cNvSpPr txBox="1"/>
            <p:nvPr/>
          </p:nvSpPr>
          <p:spPr>
            <a:xfrm>
              <a:off x="5593078" y="4371130"/>
              <a:ext cx="4901686" cy="307777"/>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1: Video interview hints and tips</a:t>
              </a:r>
            </a:p>
          </p:txBody>
        </p:sp>
        <p:pic>
          <p:nvPicPr>
            <p:cNvPr id="12" name="Picture 11" descr="Icon&#10;&#10;Description automatically generated">
              <a:extLst>
                <a:ext uri="{FF2B5EF4-FFF2-40B4-BE49-F238E27FC236}">
                  <a16:creationId xmlns:a16="http://schemas.microsoft.com/office/drawing/2014/main" id="{B5A5ABD9-2F73-4C20-A352-31F5120DB6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2739" y="4247718"/>
              <a:ext cx="823015" cy="823015"/>
            </a:xfrm>
            <a:prstGeom prst="rect">
              <a:avLst/>
            </a:prstGeom>
          </p:spPr>
        </p:pic>
      </p:grpSp>
      <p:pic>
        <p:nvPicPr>
          <p:cNvPr id="5" name="Picture 4">
            <a:hlinkClick r:id="rId10"/>
            <a:extLst>
              <a:ext uri="{FF2B5EF4-FFF2-40B4-BE49-F238E27FC236}">
                <a16:creationId xmlns:a16="http://schemas.microsoft.com/office/drawing/2014/main" id="{09A7206B-7716-4EB8-BA6E-8E90C6BD22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6736" y="1461869"/>
            <a:ext cx="6297553" cy="2996027"/>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10EF7216-1618-4430-AC02-D80C657E7360}"/>
              </a:ext>
            </a:extLst>
          </p:cNvPr>
          <p:cNvSpPr/>
          <p:nvPr/>
        </p:nvSpPr>
        <p:spPr>
          <a:xfrm>
            <a:off x="5248721" y="3409946"/>
            <a:ext cx="2241546" cy="923330"/>
          </a:xfrm>
          <a:prstGeom prst="rect">
            <a:avLst/>
          </a:prstGeom>
        </p:spPr>
        <p:txBody>
          <a:bodyPr wrap="square">
            <a:spAutoFit/>
          </a:bodyPr>
          <a:lstStyle/>
          <a:p>
            <a:pPr algn="ctr"/>
            <a:r>
              <a:rPr lang="en-GB" b="1" dirty="0">
                <a:solidFill>
                  <a:srgbClr val="0F0F0F"/>
                </a:solidFill>
                <a:latin typeface="Raleway ExtraBold" pitchFamily="2" charset="0"/>
              </a:rPr>
              <a:t>Interview Skills 'Do’s and Don’ts' - by Sky</a:t>
            </a:r>
            <a:endParaRPr lang="en-GB" b="1" i="0" dirty="0">
              <a:solidFill>
                <a:srgbClr val="0F0F0F"/>
              </a:solidFill>
              <a:effectLst/>
              <a:latin typeface="Raleway ExtraBold" pitchFamily="2" charset="0"/>
            </a:endParaRPr>
          </a:p>
        </p:txBody>
      </p:sp>
    </p:spTree>
    <p:extLst>
      <p:ext uri="{BB962C8B-B14F-4D97-AF65-F5344CB8AC3E}">
        <p14:creationId xmlns:p14="http://schemas.microsoft.com/office/powerpoint/2010/main" val="153204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860459" y="2934892"/>
            <a:ext cx="3319352" cy="646331"/>
          </a:xfrm>
          <a:prstGeom prst="rect">
            <a:avLst/>
          </a:prstGeom>
          <a:noFill/>
        </p:spPr>
        <p:txBody>
          <a:bodyPr wrap="square" lIns="91440" tIns="45720" rIns="91440" bIns="45720" rtlCol="0" anchor="t">
            <a:spAutoFit/>
          </a:bodyPr>
          <a:lstStyle/>
          <a:p>
            <a:pPr algn="ctr"/>
            <a:r>
              <a:rPr lang="en-US" sz="3600" dirty="0">
                <a:solidFill>
                  <a:srgbClr val="FFFF00"/>
                </a:solidFill>
                <a:latin typeface="Stencil"/>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10" name="Picture 9" descr="Logo&#10;&#10;Description automatically generated">
            <a:extLst>
              <a:ext uri="{FF2B5EF4-FFF2-40B4-BE49-F238E27FC236}">
                <a16:creationId xmlns:a16="http://schemas.microsoft.com/office/drawing/2014/main" id="{36057661-3D18-0348-81E8-E852C59320C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0817" y="6263445"/>
            <a:ext cx="1220486" cy="390556"/>
          </a:xfrm>
          <a:prstGeom prst="rect">
            <a:avLst/>
          </a:prstGeom>
        </p:spPr>
      </p:pic>
      <p:sp>
        <p:nvSpPr>
          <p:cNvPr id="12" name="TextBox 11">
            <a:extLst>
              <a:ext uri="{FF2B5EF4-FFF2-40B4-BE49-F238E27FC236}">
                <a16:creationId xmlns:a16="http://schemas.microsoft.com/office/drawing/2014/main" id="{EC1DB0BE-C1E2-4063-8FC4-5212BCEC2731}"/>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sp>
        <p:nvSpPr>
          <p:cNvPr id="2" name="Footer Placeholder 3">
            <a:extLst>
              <a:ext uri="{FF2B5EF4-FFF2-40B4-BE49-F238E27FC236}">
                <a16:creationId xmlns:a16="http://schemas.microsoft.com/office/drawing/2014/main" id="{D42E3957-C907-E12C-58C5-78290406DEFF}"/>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528ABC83-D80B-46A4-943A-FB78C881C6A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sp>
        <p:nvSpPr>
          <p:cNvPr id="8" name="Rectangle: Diagonal Corners Snipped 7">
            <a:extLst>
              <a:ext uri="{FF2B5EF4-FFF2-40B4-BE49-F238E27FC236}">
                <a16:creationId xmlns:a16="http://schemas.microsoft.com/office/drawing/2014/main" id="{6A8E17F6-12E3-4CCF-BEB0-C8C7DCA35F06}"/>
              </a:ext>
            </a:extLst>
          </p:cNvPr>
          <p:cNvSpPr/>
          <p:nvPr/>
        </p:nvSpPr>
        <p:spPr>
          <a:xfrm>
            <a:off x="6238745" y="2804285"/>
            <a:ext cx="2472008" cy="667557"/>
          </a:xfrm>
          <a:prstGeom prst="snip2DiagRect">
            <a:avLst/>
          </a:prstGeom>
          <a:solidFill>
            <a:srgbClr val="33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Diagonal Corners Snipped 26">
            <a:extLst>
              <a:ext uri="{FF2B5EF4-FFF2-40B4-BE49-F238E27FC236}">
                <a16:creationId xmlns:a16="http://schemas.microsoft.com/office/drawing/2014/main" id="{C5E6E8A3-E044-4476-ACE8-A1214929231A}"/>
              </a:ext>
            </a:extLst>
          </p:cNvPr>
          <p:cNvSpPr/>
          <p:nvPr/>
        </p:nvSpPr>
        <p:spPr>
          <a:xfrm>
            <a:off x="6238745" y="2804284"/>
            <a:ext cx="635987" cy="667557"/>
          </a:xfrm>
          <a:prstGeom prst="snip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575568"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474161" y="600205"/>
            <a:ext cx="5575568"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Video and telephone interviews</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grpSp>
        <p:nvGrpSpPr>
          <p:cNvPr id="50" name="Group 49">
            <a:extLst>
              <a:ext uri="{FF2B5EF4-FFF2-40B4-BE49-F238E27FC236}">
                <a16:creationId xmlns:a16="http://schemas.microsoft.com/office/drawing/2014/main" id="{DBDCFAC4-07EB-43A8-B418-50960040683D}"/>
              </a:ext>
            </a:extLst>
          </p:cNvPr>
          <p:cNvGrpSpPr/>
          <p:nvPr/>
        </p:nvGrpSpPr>
        <p:grpSpPr>
          <a:xfrm>
            <a:off x="1996646" y="5274167"/>
            <a:ext cx="7147353" cy="1494175"/>
            <a:chOff x="2696420" y="5387932"/>
            <a:chExt cx="7147353" cy="1494175"/>
          </a:xfrm>
        </p:grpSpPr>
        <p:pic>
          <p:nvPicPr>
            <p:cNvPr id="14" name="Picture 13" descr="Background pattern&#10;&#10;Description automatically generated">
              <a:extLst>
                <a:ext uri="{FF2B5EF4-FFF2-40B4-BE49-F238E27FC236}">
                  <a16:creationId xmlns:a16="http://schemas.microsoft.com/office/drawing/2014/main" id="{1E97BEED-BAD0-BC4D-8461-88F01711C151}"/>
                </a:ext>
              </a:extLst>
            </p:cNvPr>
            <p:cNvPicPr>
              <a:picLocks noChangeAspect="1"/>
            </p:cNvPicPr>
            <p:nvPr/>
          </p:nvPicPr>
          <p:blipFill rotWithShape="1">
            <a:blip r:embed="rId7">
              <a:extLst>
                <a:ext uri="{28A0092B-C50C-407E-A947-70E740481C1C}">
                  <a14:useLocalDpi xmlns:a14="http://schemas.microsoft.com/office/drawing/2010/main" val="0"/>
                </a:ext>
              </a:extLst>
            </a:blip>
            <a:srcRect t="9879"/>
            <a:stretch/>
          </p:blipFill>
          <p:spPr>
            <a:xfrm rot="5400000" flipH="1">
              <a:off x="7960444" y="4446469"/>
              <a:ext cx="849967" cy="2916691"/>
            </a:xfrm>
            <a:prstGeom prst="rect">
              <a:avLst/>
            </a:prstGeom>
          </p:spPr>
        </p:pic>
        <p:pic>
          <p:nvPicPr>
            <p:cNvPr id="15" name="Picture 14" descr="A picture containing outdoor object, night sky&#10;&#10;Description automatically generated">
              <a:extLst>
                <a:ext uri="{FF2B5EF4-FFF2-40B4-BE49-F238E27FC236}">
                  <a16:creationId xmlns:a16="http://schemas.microsoft.com/office/drawing/2014/main" id="{6BE429F1-EBB4-9B48-AE30-81C2D26511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0645" y="5590702"/>
              <a:ext cx="910539" cy="925589"/>
            </a:xfrm>
            <a:prstGeom prst="rect">
              <a:avLst/>
            </a:prstGeom>
          </p:spPr>
        </p:pic>
        <p:grpSp>
          <p:nvGrpSpPr>
            <p:cNvPr id="47" name="Group 46">
              <a:extLst>
                <a:ext uri="{FF2B5EF4-FFF2-40B4-BE49-F238E27FC236}">
                  <a16:creationId xmlns:a16="http://schemas.microsoft.com/office/drawing/2014/main" id="{5A016250-26F3-4E39-8601-159F6523AD16}"/>
                </a:ext>
              </a:extLst>
            </p:cNvPr>
            <p:cNvGrpSpPr/>
            <p:nvPr/>
          </p:nvGrpSpPr>
          <p:grpSpPr>
            <a:xfrm>
              <a:off x="2696420" y="5387932"/>
              <a:ext cx="3255168" cy="1494175"/>
              <a:chOff x="10843586" y="4965307"/>
              <a:chExt cx="3255168" cy="1494175"/>
            </a:xfrm>
          </p:grpSpPr>
          <p:pic>
            <p:nvPicPr>
              <p:cNvPr id="18" name="Picture 17" descr="A picture containing text&#10;&#10;Description automatically generated">
                <a:extLst>
                  <a:ext uri="{FF2B5EF4-FFF2-40B4-BE49-F238E27FC236}">
                    <a16:creationId xmlns:a16="http://schemas.microsoft.com/office/drawing/2014/main" id="{91FF8DFE-AE69-867D-4BA4-9DBF5AB501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3586" y="4965307"/>
                <a:ext cx="3255168" cy="1494175"/>
              </a:xfrm>
              <a:prstGeom prst="rect">
                <a:avLst/>
              </a:prstGeom>
              <a:effectLst>
                <a:outerShdw blurRad="50800" dist="50800" dir="5400000" algn="ctr" rotWithShape="0">
                  <a:schemeClr val="tx1">
                    <a:lumMod val="65000"/>
                    <a:lumOff val="35000"/>
                  </a:schemeClr>
                </a:outerShdw>
              </a:effectLst>
            </p:spPr>
          </p:pic>
          <p:sp>
            <p:nvSpPr>
              <p:cNvPr id="19" name="TextBox 18">
                <a:extLst>
                  <a:ext uri="{FF2B5EF4-FFF2-40B4-BE49-F238E27FC236}">
                    <a16:creationId xmlns:a16="http://schemas.microsoft.com/office/drawing/2014/main" id="{F4BDB784-0AC7-7A79-B457-72817BDABBF9}"/>
                  </a:ext>
                </a:extLst>
              </p:cNvPr>
              <p:cNvSpPr txBox="1"/>
              <p:nvPr/>
            </p:nvSpPr>
            <p:spPr>
              <a:xfrm>
                <a:off x="11010115" y="5326056"/>
                <a:ext cx="2879078" cy="738664"/>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1</a:t>
                </a:r>
                <a:r>
                  <a:rPr lang="en-GB" sz="1400" dirty="0">
                    <a:latin typeface="Comic Sans MS"/>
                    <a:cs typeface="Simplified Arabic Fixed"/>
                  </a:rPr>
                  <a:t>: Can you think of the downsides of remote interviews?</a:t>
                </a:r>
              </a:p>
            </p:txBody>
          </p:sp>
        </p:grpSp>
      </p:grpSp>
      <p:pic>
        <p:nvPicPr>
          <p:cNvPr id="4" name="Graphic 3" descr="Web cam">
            <a:extLst>
              <a:ext uri="{FF2B5EF4-FFF2-40B4-BE49-F238E27FC236}">
                <a16:creationId xmlns:a16="http://schemas.microsoft.com/office/drawing/2014/main" id="{4920F5AB-B0B2-40CE-B62D-6740DAC9C8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2490" y="467842"/>
            <a:ext cx="659782" cy="659782"/>
          </a:xfrm>
          <a:prstGeom prst="rect">
            <a:avLst/>
          </a:prstGeom>
        </p:spPr>
      </p:pic>
      <p:pic>
        <p:nvPicPr>
          <p:cNvPr id="10" name="Picture 9">
            <a:extLst>
              <a:ext uri="{FF2B5EF4-FFF2-40B4-BE49-F238E27FC236}">
                <a16:creationId xmlns:a16="http://schemas.microsoft.com/office/drawing/2014/main" id="{A52C0F7A-293C-4E24-A637-A3EB3B1293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658" y="1401934"/>
            <a:ext cx="5572903" cy="3829584"/>
          </a:xfrm>
          <a:prstGeom prst="rect">
            <a:avLst/>
          </a:prstGeom>
        </p:spPr>
      </p:pic>
      <p:pic>
        <p:nvPicPr>
          <p:cNvPr id="12" name="Graphic 11" descr="Speaker Phone">
            <a:extLst>
              <a:ext uri="{FF2B5EF4-FFF2-40B4-BE49-F238E27FC236}">
                <a16:creationId xmlns:a16="http://schemas.microsoft.com/office/drawing/2014/main" id="{9643951E-3DB5-40EE-AD5C-24FB261684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9956" y="2861328"/>
            <a:ext cx="551329" cy="551329"/>
          </a:xfrm>
          <a:prstGeom prst="rect">
            <a:avLst/>
          </a:prstGeom>
        </p:spPr>
      </p:pic>
      <p:sp>
        <p:nvSpPr>
          <p:cNvPr id="28" name="Rectangle: Diagonal Corners Snipped 27">
            <a:extLst>
              <a:ext uri="{FF2B5EF4-FFF2-40B4-BE49-F238E27FC236}">
                <a16:creationId xmlns:a16="http://schemas.microsoft.com/office/drawing/2014/main" id="{3F588ACB-31F4-4A12-88D6-7DAB128DB310}"/>
              </a:ext>
            </a:extLst>
          </p:cNvPr>
          <p:cNvSpPr/>
          <p:nvPr/>
        </p:nvSpPr>
        <p:spPr>
          <a:xfrm>
            <a:off x="6238745" y="3562978"/>
            <a:ext cx="2472008" cy="667557"/>
          </a:xfrm>
          <a:prstGeom prst="snip2Diag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Diagonal Corners Snipped 29">
            <a:extLst>
              <a:ext uri="{FF2B5EF4-FFF2-40B4-BE49-F238E27FC236}">
                <a16:creationId xmlns:a16="http://schemas.microsoft.com/office/drawing/2014/main" id="{24C831EA-BDB2-40D8-8885-17852C040351}"/>
              </a:ext>
            </a:extLst>
          </p:cNvPr>
          <p:cNvSpPr/>
          <p:nvPr/>
        </p:nvSpPr>
        <p:spPr>
          <a:xfrm>
            <a:off x="6238745" y="3562977"/>
            <a:ext cx="635987" cy="667557"/>
          </a:xfrm>
          <a:prstGeom prst="snip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4" name="Rectangle: Diagonal Corners Snipped 33">
            <a:extLst>
              <a:ext uri="{FF2B5EF4-FFF2-40B4-BE49-F238E27FC236}">
                <a16:creationId xmlns:a16="http://schemas.microsoft.com/office/drawing/2014/main" id="{7B8111E2-A29B-41F8-825E-86BFFFA9E7DF}"/>
              </a:ext>
            </a:extLst>
          </p:cNvPr>
          <p:cNvSpPr/>
          <p:nvPr/>
        </p:nvSpPr>
        <p:spPr>
          <a:xfrm>
            <a:off x="6238745" y="4317078"/>
            <a:ext cx="2472008" cy="657030"/>
          </a:xfrm>
          <a:prstGeom prst="snip2DiagRect">
            <a:avLst/>
          </a:prstGeom>
          <a:solidFill>
            <a:srgbClr val="E3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Diagonal Corners Snipped 34">
            <a:extLst>
              <a:ext uri="{FF2B5EF4-FFF2-40B4-BE49-F238E27FC236}">
                <a16:creationId xmlns:a16="http://schemas.microsoft.com/office/drawing/2014/main" id="{637000EB-5E01-4894-B896-E2EE97BC6CB5}"/>
              </a:ext>
            </a:extLst>
          </p:cNvPr>
          <p:cNvSpPr/>
          <p:nvPr/>
        </p:nvSpPr>
        <p:spPr>
          <a:xfrm>
            <a:off x="6238745" y="4317077"/>
            <a:ext cx="635987" cy="657030"/>
          </a:xfrm>
          <a:prstGeom prst="snip2Diag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6" name="Graphic 15" descr="Web cam">
            <a:extLst>
              <a:ext uri="{FF2B5EF4-FFF2-40B4-BE49-F238E27FC236}">
                <a16:creationId xmlns:a16="http://schemas.microsoft.com/office/drawing/2014/main" id="{9A21ED57-4968-48D2-B669-3866DD63E2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81073" y="3623624"/>
            <a:ext cx="551329" cy="551329"/>
          </a:xfrm>
          <a:prstGeom prst="rect">
            <a:avLst/>
          </a:prstGeom>
        </p:spPr>
      </p:pic>
      <p:pic>
        <p:nvPicPr>
          <p:cNvPr id="21" name="Graphic 20" descr="Video camera">
            <a:extLst>
              <a:ext uri="{FF2B5EF4-FFF2-40B4-BE49-F238E27FC236}">
                <a16:creationId xmlns:a16="http://schemas.microsoft.com/office/drawing/2014/main" id="{FE9FB6BC-3406-4824-98FE-993668EF26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03232" y="4359727"/>
            <a:ext cx="551329" cy="551329"/>
          </a:xfrm>
          <a:prstGeom prst="rect">
            <a:avLst/>
          </a:prstGeom>
        </p:spPr>
      </p:pic>
      <p:pic>
        <p:nvPicPr>
          <p:cNvPr id="23" name="Picture 22">
            <a:extLst>
              <a:ext uri="{FF2B5EF4-FFF2-40B4-BE49-F238E27FC236}">
                <a16:creationId xmlns:a16="http://schemas.microsoft.com/office/drawing/2014/main" id="{ACBA1B7B-A4B5-4355-BAB7-53F4BAD1F75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06701" y="1626482"/>
            <a:ext cx="2704052" cy="936997"/>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0356522F-CBD3-45D9-9E4D-E486A51FEF8F}"/>
              </a:ext>
            </a:extLst>
          </p:cNvPr>
          <p:cNvSpPr txBox="1"/>
          <p:nvPr/>
        </p:nvSpPr>
        <p:spPr>
          <a:xfrm>
            <a:off x="6121342" y="1988194"/>
            <a:ext cx="2457872" cy="369332"/>
          </a:xfrm>
          <a:prstGeom prst="rect">
            <a:avLst/>
          </a:prstGeom>
          <a:noFill/>
        </p:spPr>
        <p:txBody>
          <a:bodyPr wrap="square" rtlCol="0">
            <a:spAutoFit/>
          </a:bodyPr>
          <a:lstStyle/>
          <a:p>
            <a:pPr algn="ctr"/>
            <a:r>
              <a:rPr lang="en-GB" dirty="0">
                <a:solidFill>
                  <a:srgbClr val="C00000"/>
                </a:solidFill>
                <a:latin typeface="Overlock Black" panose="02000503030000020004" pitchFamily="2" charset="0"/>
              </a:rPr>
              <a:t>INTERVIEW TYPES</a:t>
            </a:r>
          </a:p>
        </p:txBody>
      </p:sp>
      <p:sp>
        <p:nvSpPr>
          <p:cNvPr id="38" name="TextBox 37">
            <a:extLst>
              <a:ext uri="{FF2B5EF4-FFF2-40B4-BE49-F238E27FC236}">
                <a16:creationId xmlns:a16="http://schemas.microsoft.com/office/drawing/2014/main" id="{4D53E6CC-FECA-4589-96D1-F323BF18875F}"/>
              </a:ext>
            </a:extLst>
          </p:cNvPr>
          <p:cNvSpPr txBox="1"/>
          <p:nvPr/>
        </p:nvSpPr>
        <p:spPr>
          <a:xfrm>
            <a:off x="6874732" y="2987654"/>
            <a:ext cx="1787490" cy="369332"/>
          </a:xfrm>
          <a:prstGeom prst="rect">
            <a:avLst/>
          </a:prstGeom>
          <a:noFill/>
        </p:spPr>
        <p:txBody>
          <a:bodyPr wrap="square" rtlCol="0">
            <a:spAutoFit/>
          </a:bodyPr>
          <a:lstStyle/>
          <a:p>
            <a:pPr algn="ctr"/>
            <a:r>
              <a:rPr lang="en-GB" dirty="0">
                <a:solidFill>
                  <a:schemeClr val="bg1"/>
                </a:solidFill>
                <a:latin typeface="Overlock Black" panose="02000503030000020004" pitchFamily="2" charset="0"/>
              </a:rPr>
              <a:t>Telephone</a:t>
            </a:r>
          </a:p>
        </p:txBody>
      </p:sp>
      <p:sp>
        <p:nvSpPr>
          <p:cNvPr id="39" name="TextBox 38">
            <a:extLst>
              <a:ext uri="{FF2B5EF4-FFF2-40B4-BE49-F238E27FC236}">
                <a16:creationId xmlns:a16="http://schemas.microsoft.com/office/drawing/2014/main" id="{0EAEF48E-9C51-4FD8-B303-2F60154984DE}"/>
              </a:ext>
            </a:extLst>
          </p:cNvPr>
          <p:cNvSpPr txBox="1"/>
          <p:nvPr/>
        </p:nvSpPr>
        <p:spPr>
          <a:xfrm>
            <a:off x="6874732" y="3719807"/>
            <a:ext cx="1787490" cy="369332"/>
          </a:xfrm>
          <a:prstGeom prst="rect">
            <a:avLst/>
          </a:prstGeom>
          <a:noFill/>
        </p:spPr>
        <p:txBody>
          <a:bodyPr wrap="square" rtlCol="0">
            <a:spAutoFit/>
          </a:bodyPr>
          <a:lstStyle/>
          <a:p>
            <a:pPr algn="ctr"/>
            <a:r>
              <a:rPr lang="en-GB" dirty="0">
                <a:solidFill>
                  <a:schemeClr val="bg1"/>
                </a:solidFill>
                <a:latin typeface="Overlock Black" panose="02000503030000020004" pitchFamily="2" charset="0"/>
              </a:rPr>
              <a:t>Live video</a:t>
            </a:r>
          </a:p>
        </p:txBody>
      </p:sp>
      <p:sp>
        <p:nvSpPr>
          <p:cNvPr id="40" name="TextBox 39">
            <a:extLst>
              <a:ext uri="{FF2B5EF4-FFF2-40B4-BE49-F238E27FC236}">
                <a16:creationId xmlns:a16="http://schemas.microsoft.com/office/drawing/2014/main" id="{8FD2D9C2-B8DC-404E-ACAE-6CB11F50AF36}"/>
              </a:ext>
            </a:extLst>
          </p:cNvPr>
          <p:cNvSpPr txBox="1"/>
          <p:nvPr/>
        </p:nvSpPr>
        <p:spPr>
          <a:xfrm>
            <a:off x="6874732" y="4319386"/>
            <a:ext cx="1787490" cy="646331"/>
          </a:xfrm>
          <a:prstGeom prst="rect">
            <a:avLst/>
          </a:prstGeom>
          <a:noFill/>
        </p:spPr>
        <p:txBody>
          <a:bodyPr wrap="square" rtlCol="0">
            <a:spAutoFit/>
          </a:bodyPr>
          <a:lstStyle/>
          <a:p>
            <a:pPr algn="ctr"/>
            <a:r>
              <a:rPr lang="en-GB" dirty="0">
                <a:solidFill>
                  <a:schemeClr val="bg1"/>
                </a:solidFill>
                <a:latin typeface="Overlock Black" panose="02000503030000020004" pitchFamily="2" charset="0"/>
              </a:rPr>
              <a:t>Pre-recorded video</a:t>
            </a:r>
          </a:p>
        </p:txBody>
      </p:sp>
    </p:spTree>
    <p:extLst>
      <p:ext uri="{BB962C8B-B14F-4D97-AF65-F5344CB8AC3E}">
        <p14:creationId xmlns:p14="http://schemas.microsoft.com/office/powerpoint/2010/main" val="30332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786814B-C80B-4363-A23C-C68DC9E452A5}"/>
              </a:ext>
            </a:extLst>
          </p:cNvPr>
          <p:cNvPicPr>
            <a:picLocks noChangeAspect="1"/>
          </p:cNvPicPr>
          <p:nvPr/>
        </p:nvPicPr>
        <p:blipFill rotWithShape="1">
          <a:blip r:embed="rId4">
            <a:extLst>
              <a:ext uri="{28A0092B-C50C-407E-A947-70E740481C1C}">
                <a14:useLocalDpi xmlns:a14="http://schemas.microsoft.com/office/drawing/2010/main" val="0"/>
              </a:ext>
            </a:extLst>
          </a:blip>
          <a:srcRect b="18174"/>
          <a:stretch/>
        </p:blipFill>
        <p:spPr>
          <a:xfrm>
            <a:off x="4347910" y="2977301"/>
            <a:ext cx="4245364" cy="3280495"/>
          </a:xfrm>
          <a:prstGeom prst="rect">
            <a:avLst/>
          </a:prstGeom>
          <a:effectLst>
            <a:outerShdw blurRad="50800" dist="38100" dir="2700000" algn="tl" rotWithShape="0">
              <a:prstClr val="black">
                <a:alpha val="40000"/>
              </a:prstClr>
            </a:outerShdw>
          </a:effectLst>
        </p:spPr>
      </p:pic>
      <p:sp>
        <p:nvSpPr>
          <p:cNvPr id="49" name="Arrow: Pentagon 48">
            <a:extLst>
              <a:ext uri="{FF2B5EF4-FFF2-40B4-BE49-F238E27FC236}">
                <a16:creationId xmlns:a16="http://schemas.microsoft.com/office/drawing/2014/main" id="{AB3DACDD-0EA8-47F5-ACA5-CC9CE4263B9B}"/>
              </a:ext>
            </a:extLst>
          </p:cNvPr>
          <p:cNvSpPr/>
          <p:nvPr/>
        </p:nvSpPr>
        <p:spPr>
          <a:xfrm>
            <a:off x="4487917" y="3465210"/>
            <a:ext cx="3931649" cy="335234"/>
          </a:xfrm>
          <a:prstGeom prst="homePlate">
            <a:avLst/>
          </a:prstGeom>
          <a:solidFill>
            <a:schemeClr val="accent6">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400" dirty="0">
              <a:solidFill>
                <a:schemeClr val="tx1"/>
              </a:solidFill>
            </a:endParaRPr>
          </a:p>
        </p:txBody>
      </p:sp>
      <p:sp>
        <p:nvSpPr>
          <p:cNvPr id="38" name="Arrow: Pentagon 37">
            <a:extLst>
              <a:ext uri="{FF2B5EF4-FFF2-40B4-BE49-F238E27FC236}">
                <a16:creationId xmlns:a16="http://schemas.microsoft.com/office/drawing/2014/main" id="{A7F24CD1-2171-4818-9F30-06CB61AF131C}"/>
              </a:ext>
            </a:extLst>
          </p:cNvPr>
          <p:cNvSpPr/>
          <p:nvPr/>
        </p:nvSpPr>
        <p:spPr>
          <a:xfrm>
            <a:off x="3099967" y="1552600"/>
            <a:ext cx="5382470" cy="335234"/>
          </a:xfrm>
          <a:prstGeom prst="homePlate">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400" dirty="0">
              <a:solidFill>
                <a:schemeClr val="tx1"/>
              </a:solidFill>
            </a:endParaRP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3994987"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6" y="600204"/>
            <a:ext cx="376438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Telephone interviews</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23" name="TextBox 22">
            <a:extLst>
              <a:ext uri="{FF2B5EF4-FFF2-40B4-BE49-F238E27FC236}">
                <a16:creationId xmlns:a16="http://schemas.microsoft.com/office/drawing/2014/main" id="{72271DCA-C9C6-49FB-A6DD-529DF0DEA09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9" name="Graphic 8" descr="Speaker Phone">
            <a:extLst>
              <a:ext uri="{FF2B5EF4-FFF2-40B4-BE49-F238E27FC236}">
                <a16:creationId xmlns:a16="http://schemas.microsoft.com/office/drawing/2014/main" id="{18928B41-DAEC-4424-BFAF-F7082EDA02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3777" y="459129"/>
            <a:ext cx="677208" cy="677208"/>
          </a:xfrm>
          <a:prstGeom prst="rect">
            <a:avLst/>
          </a:prstGeom>
        </p:spPr>
      </p:pic>
      <p:sp>
        <p:nvSpPr>
          <p:cNvPr id="24" name="Arrow: Pentagon 23">
            <a:extLst>
              <a:ext uri="{FF2B5EF4-FFF2-40B4-BE49-F238E27FC236}">
                <a16:creationId xmlns:a16="http://schemas.microsoft.com/office/drawing/2014/main" id="{B21D8C30-0076-48DC-BF2A-2CC7DEC86D7D}"/>
              </a:ext>
            </a:extLst>
          </p:cNvPr>
          <p:cNvSpPr/>
          <p:nvPr/>
        </p:nvSpPr>
        <p:spPr>
          <a:xfrm>
            <a:off x="3099967" y="1884647"/>
            <a:ext cx="5382470" cy="335234"/>
          </a:xfrm>
          <a:prstGeom prst="homePlate">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400" dirty="0">
              <a:solidFill>
                <a:schemeClr val="tx1"/>
              </a:solidFill>
            </a:endParaRPr>
          </a:p>
        </p:txBody>
      </p:sp>
      <p:sp>
        <p:nvSpPr>
          <p:cNvPr id="25" name="Arrow: Pentagon 24">
            <a:extLst>
              <a:ext uri="{FF2B5EF4-FFF2-40B4-BE49-F238E27FC236}">
                <a16:creationId xmlns:a16="http://schemas.microsoft.com/office/drawing/2014/main" id="{9B5F0DE8-A570-4B43-8416-C3CB319F0A61}"/>
              </a:ext>
            </a:extLst>
          </p:cNvPr>
          <p:cNvSpPr/>
          <p:nvPr/>
        </p:nvSpPr>
        <p:spPr>
          <a:xfrm>
            <a:off x="3099967" y="2215873"/>
            <a:ext cx="5382470" cy="335234"/>
          </a:xfrm>
          <a:prstGeom prst="homePlate">
            <a:avLst/>
          </a:prstGeom>
          <a:solidFill>
            <a:srgbClr val="92D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400" dirty="0">
              <a:solidFill>
                <a:schemeClr val="tx1"/>
              </a:solidFill>
            </a:endParaRPr>
          </a:p>
        </p:txBody>
      </p:sp>
      <p:sp>
        <p:nvSpPr>
          <p:cNvPr id="26" name="Arrow: Pentagon 25">
            <a:extLst>
              <a:ext uri="{FF2B5EF4-FFF2-40B4-BE49-F238E27FC236}">
                <a16:creationId xmlns:a16="http://schemas.microsoft.com/office/drawing/2014/main" id="{87AC234E-3E64-40E8-B985-69142D62EA33}"/>
              </a:ext>
            </a:extLst>
          </p:cNvPr>
          <p:cNvSpPr/>
          <p:nvPr/>
        </p:nvSpPr>
        <p:spPr>
          <a:xfrm>
            <a:off x="3099967" y="2549690"/>
            <a:ext cx="5382470" cy="335234"/>
          </a:xfrm>
          <a:prstGeom prst="homePlate">
            <a:avLst/>
          </a:prstGeom>
          <a:solidFill>
            <a:srgbClr val="F23C4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400" dirty="0">
              <a:solidFill>
                <a:schemeClr val="tx1"/>
              </a:solidFill>
            </a:endParaRPr>
          </a:p>
        </p:txBody>
      </p:sp>
      <p:sp>
        <p:nvSpPr>
          <p:cNvPr id="14" name="TextBox 13">
            <a:extLst>
              <a:ext uri="{FF2B5EF4-FFF2-40B4-BE49-F238E27FC236}">
                <a16:creationId xmlns:a16="http://schemas.microsoft.com/office/drawing/2014/main" id="{120E9715-899A-400C-8B96-0DBADB7E1440}"/>
              </a:ext>
            </a:extLst>
          </p:cNvPr>
          <p:cNvSpPr txBox="1"/>
          <p:nvPr/>
        </p:nvSpPr>
        <p:spPr>
          <a:xfrm>
            <a:off x="4290567" y="2200771"/>
            <a:ext cx="3809943" cy="369332"/>
          </a:xfrm>
          <a:prstGeom prst="rect">
            <a:avLst/>
          </a:prstGeom>
          <a:noFill/>
        </p:spPr>
        <p:txBody>
          <a:bodyPr wrap="square" rtlCol="0">
            <a:spAutoFit/>
          </a:bodyPr>
          <a:lstStyle/>
          <a:p>
            <a:r>
              <a:rPr lang="en-GB" dirty="0">
                <a:solidFill>
                  <a:schemeClr val="bg1"/>
                </a:solidFill>
              </a:rPr>
              <a:t>Used in the early stages of recruitment</a:t>
            </a:r>
          </a:p>
        </p:txBody>
      </p:sp>
      <p:sp>
        <p:nvSpPr>
          <p:cNvPr id="27" name="TextBox 26">
            <a:extLst>
              <a:ext uri="{FF2B5EF4-FFF2-40B4-BE49-F238E27FC236}">
                <a16:creationId xmlns:a16="http://schemas.microsoft.com/office/drawing/2014/main" id="{EC26C950-1D67-4810-BC28-3D64F15E8C57}"/>
              </a:ext>
            </a:extLst>
          </p:cNvPr>
          <p:cNvSpPr txBox="1"/>
          <p:nvPr/>
        </p:nvSpPr>
        <p:spPr>
          <a:xfrm>
            <a:off x="4290568" y="1861889"/>
            <a:ext cx="3809942" cy="369332"/>
          </a:xfrm>
          <a:prstGeom prst="rect">
            <a:avLst/>
          </a:prstGeom>
          <a:noFill/>
        </p:spPr>
        <p:txBody>
          <a:bodyPr wrap="square" rtlCol="0">
            <a:spAutoFit/>
          </a:bodyPr>
          <a:lstStyle/>
          <a:p>
            <a:r>
              <a:rPr lang="en-GB" dirty="0">
                <a:solidFill>
                  <a:schemeClr val="bg1"/>
                </a:solidFill>
              </a:rPr>
              <a:t>Arranged at a time to suit both parties</a:t>
            </a:r>
          </a:p>
        </p:txBody>
      </p:sp>
      <p:sp>
        <p:nvSpPr>
          <p:cNvPr id="28" name="TextBox 27">
            <a:extLst>
              <a:ext uri="{FF2B5EF4-FFF2-40B4-BE49-F238E27FC236}">
                <a16:creationId xmlns:a16="http://schemas.microsoft.com/office/drawing/2014/main" id="{72CD383C-EB75-4FA5-8735-246B9705CA4E}"/>
              </a:ext>
            </a:extLst>
          </p:cNvPr>
          <p:cNvSpPr txBox="1"/>
          <p:nvPr/>
        </p:nvSpPr>
        <p:spPr>
          <a:xfrm>
            <a:off x="4290568" y="1533071"/>
            <a:ext cx="3809942" cy="369332"/>
          </a:xfrm>
          <a:prstGeom prst="rect">
            <a:avLst/>
          </a:prstGeom>
          <a:noFill/>
        </p:spPr>
        <p:txBody>
          <a:bodyPr wrap="square" rtlCol="0">
            <a:spAutoFit/>
          </a:bodyPr>
          <a:lstStyle/>
          <a:p>
            <a:r>
              <a:rPr lang="en-GB" dirty="0">
                <a:solidFill>
                  <a:schemeClr val="bg1"/>
                </a:solidFill>
              </a:rPr>
              <a:t>Quick and convenient</a:t>
            </a:r>
          </a:p>
        </p:txBody>
      </p:sp>
      <p:sp>
        <p:nvSpPr>
          <p:cNvPr id="30" name="TextBox 29">
            <a:extLst>
              <a:ext uri="{FF2B5EF4-FFF2-40B4-BE49-F238E27FC236}">
                <a16:creationId xmlns:a16="http://schemas.microsoft.com/office/drawing/2014/main" id="{2940515C-D050-4959-9778-F92761356BCB}"/>
              </a:ext>
            </a:extLst>
          </p:cNvPr>
          <p:cNvSpPr txBox="1"/>
          <p:nvPr/>
        </p:nvSpPr>
        <p:spPr>
          <a:xfrm>
            <a:off x="4290567" y="2531295"/>
            <a:ext cx="3588270" cy="369332"/>
          </a:xfrm>
          <a:prstGeom prst="rect">
            <a:avLst/>
          </a:prstGeom>
          <a:noFill/>
        </p:spPr>
        <p:txBody>
          <a:bodyPr wrap="square" rtlCol="0">
            <a:spAutoFit/>
          </a:bodyPr>
          <a:lstStyle/>
          <a:p>
            <a:r>
              <a:rPr lang="en-GB" dirty="0">
                <a:solidFill>
                  <a:schemeClr val="bg1"/>
                </a:solidFill>
              </a:rPr>
              <a:t>Tend to last around half an hour</a:t>
            </a:r>
          </a:p>
        </p:txBody>
      </p:sp>
      <p:pic>
        <p:nvPicPr>
          <p:cNvPr id="19" name="Picture 18">
            <a:extLst>
              <a:ext uri="{FF2B5EF4-FFF2-40B4-BE49-F238E27FC236}">
                <a16:creationId xmlns:a16="http://schemas.microsoft.com/office/drawing/2014/main" id="{3BAAA82D-2EBA-4AD0-AE53-935ECF5F12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643" y="1400883"/>
            <a:ext cx="3652853" cy="4534082"/>
          </a:xfrm>
          <a:prstGeom prst="rect">
            <a:avLst/>
          </a:prstGeom>
        </p:spPr>
      </p:pic>
      <p:sp>
        <p:nvSpPr>
          <p:cNvPr id="36" name="TextBox 35">
            <a:extLst>
              <a:ext uri="{FF2B5EF4-FFF2-40B4-BE49-F238E27FC236}">
                <a16:creationId xmlns:a16="http://schemas.microsoft.com/office/drawing/2014/main" id="{0AF973F6-E7C5-4686-8579-1F32777A79FF}"/>
              </a:ext>
            </a:extLst>
          </p:cNvPr>
          <p:cNvSpPr txBox="1"/>
          <p:nvPr/>
        </p:nvSpPr>
        <p:spPr>
          <a:xfrm>
            <a:off x="4873073" y="3431112"/>
            <a:ext cx="2704349" cy="369332"/>
          </a:xfrm>
          <a:prstGeom prst="rect">
            <a:avLst/>
          </a:prstGeom>
          <a:noFill/>
        </p:spPr>
        <p:txBody>
          <a:bodyPr wrap="square" rtlCol="0">
            <a:spAutoFit/>
          </a:bodyPr>
          <a:lstStyle/>
          <a:p>
            <a:r>
              <a:rPr lang="en-GB" dirty="0">
                <a:solidFill>
                  <a:schemeClr val="bg1"/>
                </a:solidFill>
                <a:latin typeface="Reprise Title" panose="02000000000000000000" pitchFamily="2" charset="0"/>
              </a:rPr>
              <a:t>TELEPHONE CHECKIST</a:t>
            </a:r>
          </a:p>
        </p:txBody>
      </p:sp>
      <p:sp>
        <p:nvSpPr>
          <p:cNvPr id="31" name="TextBox 30">
            <a:extLst>
              <a:ext uri="{FF2B5EF4-FFF2-40B4-BE49-F238E27FC236}">
                <a16:creationId xmlns:a16="http://schemas.microsoft.com/office/drawing/2014/main" id="{ED94097E-C9B4-4EFB-91DC-99D1F8ABD495}"/>
              </a:ext>
            </a:extLst>
          </p:cNvPr>
          <p:cNvSpPr txBox="1"/>
          <p:nvPr/>
        </p:nvSpPr>
        <p:spPr>
          <a:xfrm>
            <a:off x="4630235" y="3841807"/>
            <a:ext cx="3728260" cy="400110"/>
          </a:xfrm>
          <a:prstGeom prst="rect">
            <a:avLst/>
          </a:prstGeom>
          <a:noFill/>
        </p:spPr>
        <p:txBody>
          <a:bodyPr wrap="square" rtlCol="0">
            <a:spAutoFit/>
          </a:bodyPr>
          <a:lstStyle/>
          <a:p>
            <a:pPr marL="171450" indent="-171450">
              <a:buFont typeface="Wingdings" panose="05000000000000000000" pitchFamily="2" charset="2"/>
              <a:buChar char="Ø"/>
            </a:pPr>
            <a:r>
              <a:rPr lang="en-GB" sz="1000" dirty="0">
                <a:latin typeface="Simplified Arabic Fixed" panose="02070309020205020404" pitchFamily="49" charset="-78"/>
                <a:cs typeface="Simplified Arabic Fixed" panose="02070309020205020404" pitchFamily="49" charset="-78"/>
              </a:rPr>
              <a:t>Check company has correct telephone number to reach you.</a:t>
            </a:r>
          </a:p>
        </p:txBody>
      </p:sp>
      <p:sp>
        <p:nvSpPr>
          <p:cNvPr id="42" name="TextBox 41">
            <a:extLst>
              <a:ext uri="{FF2B5EF4-FFF2-40B4-BE49-F238E27FC236}">
                <a16:creationId xmlns:a16="http://schemas.microsoft.com/office/drawing/2014/main" id="{A92031CA-4FD0-4E4D-B463-EFC72C2B26C3}"/>
              </a:ext>
            </a:extLst>
          </p:cNvPr>
          <p:cNvSpPr txBox="1"/>
          <p:nvPr/>
        </p:nvSpPr>
        <p:spPr>
          <a:xfrm>
            <a:off x="4630234" y="4238444"/>
            <a:ext cx="3963039" cy="246221"/>
          </a:xfrm>
          <a:prstGeom prst="rect">
            <a:avLst/>
          </a:prstGeom>
          <a:noFill/>
        </p:spPr>
        <p:txBody>
          <a:bodyPr wrap="square" rtlCol="0">
            <a:spAutoFit/>
          </a:bodyPr>
          <a:lstStyle/>
          <a:p>
            <a:pPr marL="171450" indent="-171450">
              <a:buFont typeface="Wingdings" panose="05000000000000000000" pitchFamily="2" charset="2"/>
              <a:buChar char="Ø"/>
            </a:pPr>
            <a:r>
              <a:rPr lang="en-GB" sz="1000" dirty="0">
                <a:latin typeface="Simplified Arabic Fixed" panose="02070309020205020404" pitchFamily="49" charset="-78"/>
                <a:cs typeface="Simplified Arabic Fixed" panose="02070309020205020404" pitchFamily="49" charset="-78"/>
              </a:rPr>
              <a:t>Have the caller’s name and number to hand.</a:t>
            </a:r>
          </a:p>
        </p:txBody>
      </p:sp>
      <p:sp>
        <p:nvSpPr>
          <p:cNvPr id="44" name="TextBox 43">
            <a:extLst>
              <a:ext uri="{FF2B5EF4-FFF2-40B4-BE49-F238E27FC236}">
                <a16:creationId xmlns:a16="http://schemas.microsoft.com/office/drawing/2014/main" id="{AB4EE6CB-09E9-4EFE-AD2F-53A93C0779B3}"/>
              </a:ext>
            </a:extLst>
          </p:cNvPr>
          <p:cNvSpPr txBox="1"/>
          <p:nvPr/>
        </p:nvSpPr>
        <p:spPr>
          <a:xfrm>
            <a:off x="4630235" y="4465804"/>
            <a:ext cx="3883198" cy="400110"/>
          </a:xfrm>
          <a:prstGeom prst="rect">
            <a:avLst/>
          </a:prstGeom>
          <a:noFill/>
        </p:spPr>
        <p:txBody>
          <a:bodyPr wrap="square" rtlCol="0">
            <a:spAutoFit/>
          </a:bodyPr>
          <a:lstStyle/>
          <a:p>
            <a:pPr marL="171450" indent="-171450">
              <a:buFont typeface="Wingdings" panose="05000000000000000000" pitchFamily="2" charset="2"/>
              <a:buChar char="Ø"/>
            </a:pPr>
            <a:r>
              <a:rPr lang="en-GB" sz="1000" dirty="0">
                <a:latin typeface="Simplified Arabic Fixed" panose="02070309020205020404" pitchFamily="49" charset="-78"/>
                <a:cs typeface="Simplified Arabic Fixed" panose="02070309020205020404" pitchFamily="49" charset="-78"/>
              </a:rPr>
              <a:t>Make sure you are in an area you won’t be disturbed.</a:t>
            </a:r>
          </a:p>
        </p:txBody>
      </p:sp>
      <p:sp>
        <p:nvSpPr>
          <p:cNvPr id="45" name="TextBox 44">
            <a:extLst>
              <a:ext uri="{FF2B5EF4-FFF2-40B4-BE49-F238E27FC236}">
                <a16:creationId xmlns:a16="http://schemas.microsoft.com/office/drawing/2014/main" id="{FA383D91-CA55-415E-9316-2CC1AEFE701D}"/>
              </a:ext>
            </a:extLst>
          </p:cNvPr>
          <p:cNvSpPr txBox="1"/>
          <p:nvPr/>
        </p:nvSpPr>
        <p:spPr>
          <a:xfrm>
            <a:off x="4630235" y="4862441"/>
            <a:ext cx="3883198" cy="400110"/>
          </a:xfrm>
          <a:prstGeom prst="rect">
            <a:avLst/>
          </a:prstGeom>
          <a:noFill/>
        </p:spPr>
        <p:txBody>
          <a:bodyPr wrap="square" rtlCol="0">
            <a:spAutoFit/>
          </a:bodyPr>
          <a:lstStyle/>
          <a:p>
            <a:pPr marL="171450" indent="-171450">
              <a:buFont typeface="Wingdings" panose="05000000000000000000" pitchFamily="2" charset="2"/>
              <a:buChar char="Ø"/>
            </a:pPr>
            <a:r>
              <a:rPr lang="en-GB" sz="1000" dirty="0">
                <a:latin typeface="Simplified Arabic Fixed" panose="02070309020205020404" pitchFamily="49" charset="-78"/>
                <a:cs typeface="Simplified Arabic Fixed" panose="02070309020205020404" pitchFamily="49" charset="-78"/>
              </a:rPr>
              <a:t>Check your mobile is charged and you have a good signal.</a:t>
            </a:r>
          </a:p>
        </p:txBody>
      </p:sp>
      <p:sp>
        <p:nvSpPr>
          <p:cNvPr id="46" name="TextBox 45">
            <a:extLst>
              <a:ext uri="{FF2B5EF4-FFF2-40B4-BE49-F238E27FC236}">
                <a16:creationId xmlns:a16="http://schemas.microsoft.com/office/drawing/2014/main" id="{21F8CFAD-12F4-4CFF-8F91-3721F2F6DE48}"/>
              </a:ext>
            </a:extLst>
          </p:cNvPr>
          <p:cNvSpPr txBox="1"/>
          <p:nvPr/>
        </p:nvSpPr>
        <p:spPr>
          <a:xfrm>
            <a:off x="4630235" y="5259078"/>
            <a:ext cx="3883198" cy="400110"/>
          </a:xfrm>
          <a:prstGeom prst="rect">
            <a:avLst/>
          </a:prstGeom>
          <a:noFill/>
        </p:spPr>
        <p:txBody>
          <a:bodyPr wrap="square" rtlCol="0">
            <a:spAutoFit/>
          </a:bodyPr>
          <a:lstStyle/>
          <a:p>
            <a:pPr marL="171450" indent="-171450">
              <a:buFont typeface="Wingdings" panose="05000000000000000000" pitchFamily="2" charset="2"/>
              <a:buChar char="Ø"/>
            </a:pPr>
            <a:r>
              <a:rPr lang="en-GB" sz="1000" dirty="0">
                <a:latin typeface="Simplified Arabic Fixed" panose="02070309020205020404" pitchFamily="49" charset="-78"/>
                <a:cs typeface="Simplified Arabic Fixed" panose="02070309020205020404" pitchFamily="49" charset="-78"/>
              </a:rPr>
              <a:t>Have your notes and a pen and paper in front of you.</a:t>
            </a:r>
          </a:p>
        </p:txBody>
      </p:sp>
      <p:sp>
        <p:nvSpPr>
          <p:cNvPr id="47" name="TextBox 46">
            <a:extLst>
              <a:ext uri="{FF2B5EF4-FFF2-40B4-BE49-F238E27FC236}">
                <a16:creationId xmlns:a16="http://schemas.microsoft.com/office/drawing/2014/main" id="{F0A1600B-43B3-42C1-A730-86B82B287D0F}"/>
              </a:ext>
            </a:extLst>
          </p:cNvPr>
          <p:cNvSpPr txBox="1"/>
          <p:nvPr/>
        </p:nvSpPr>
        <p:spPr>
          <a:xfrm>
            <a:off x="4630235" y="5655715"/>
            <a:ext cx="3883198" cy="246221"/>
          </a:xfrm>
          <a:prstGeom prst="rect">
            <a:avLst/>
          </a:prstGeom>
          <a:noFill/>
        </p:spPr>
        <p:txBody>
          <a:bodyPr wrap="square" rtlCol="0">
            <a:spAutoFit/>
          </a:bodyPr>
          <a:lstStyle/>
          <a:p>
            <a:pPr marL="171450" indent="-171450">
              <a:buFont typeface="Wingdings" panose="05000000000000000000" pitchFamily="2" charset="2"/>
              <a:buChar char="Ø"/>
            </a:pPr>
            <a:r>
              <a:rPr lang="en-GB" sz="1000" dirty="0">
                <a:latin typeface="Simplified Arabic Fixed" panose="02070309020205020404" pitchFamily="49" charset="-78"/>
                <a:cs typeface="Simplified Arabic Fixed" panose="02070309020205020404" pitchFamily="49" charset="-78"/>
              </a:rPr>
              <a:t>Dress formally.</a:t>
            </a:r>
          </a:p>
        </p:txBody>
      </p:sp>
      <p:sp>
        <p:nvSpPr>
          <p:cNvPr id="48" name="TextBox 47">
            <a:extLst>
              <a:ext uri="{FF2B5EF4-FFF2-40B4-BE49-F238E27FC236}">
                <a16:creationId xmlns:a16="http://schemas.microsoft.com/office/drawing/2014/main" id="{68C71AA1-7499-473D-BE1B-005E5703B296}"/>
              </a:ext>
            </a:extLst>
          </p:cNvPr>
          <p:cNvSpPr txBox="1"/>
          <p:nvPr/>
        </p:nvSpPr>
        <p:spPr>
          <a:xfrm>
            <a:off x="4630235" y="5883075"/>
            <a:ext cx="3883198" cy="246221"/>
          </a:xfrm>
          <a:prstGeom prst="rect">
            <a:avLst/>
          </a:prstGeom>
          <a:noFill/>
        </p:spPr>
        <p:txBody>
          <a:bodyPr wrap="square" rtlCol="0">
            <a:spAutoFit/>
          </a:bodyPr>
          <a:lstStyle/>
          <a:p>
            <a:pPr marL="171450" indent="-171450">
              <a:buFont typeface="Wingdings" panose="05000000000000000000" pitchFamily="2" charset="2"/>
              <a:buChar char="Ø"/>
            </a:pPr>
            <a:r>
              <a:rPr lang="en-GB" sz="1000" dirty="0">
                <a:latin typeface="Simplified Arabic Fixed" panose="02070309020205020404" pitchFamily="49" charset="-78"/>
                <a:cs typeface="Simplified Arabic Fixed" panose="02070309020205020404" pitchFamily="49" charset="-78"/>
              </a:rPr>
              <a:t>Have a glass of water handy.</a:t>
            </a:r>
          </a:p>
        </p:txBody>
      </p:sp>
    </p:spTree>
    <p:extLst>
      <p:ext uri="{BB962C8B-B14F-4D97-AF65-F5344CB8AC3E}">
        <p14:creationId xmlns:p14="http://schemas.microsoft.com/office/powerpoint/2010/main" val="39310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p:bldP spid="44" grpId="0"/>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C76DC03-C851-4992-B66D-4C1062E9EB59}"/>
              </a:ext>
            </a:extLst>
          </p:cNvPr>
          <p:cNvSpPr/>
          <p:nvPr/>
        </p:nvSpPr>
        <p:spPr>
          <a:xfrm>
            <a:off x="5841455" y="600205"/>
            <a:ext cx="2490952" cy="5306610"/>
          </a:xfrm>
          <a:prstGeom prst="roundRect">
            <a:avLst/>
          </a:prstGeom>
          <a:solidFill>
            <a:srgbClr val="92D050">
              <a:alpha val="74000"/>
            </a:srgbClr>
          </a:solidFill>
          <a:ln w="38100">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3994987"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6" y="600204"/>
            <a:ext cx="376438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During the interview</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23" name="TextBox 22">
            <a:extLst>
              <a:ext uri="{FF2B5EF4-FFF2-40B4-BE49-F238E27FC236}">
                <a16:creationId xmlns:a16="http://schemas.microsoft.com/office/drawing/2014/main" id="{72271DCA-C9C6-49FB-A6DD-529DF0DEA09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9" name="Graphic 8" descr="Speaker Phone">
            <a:extLst>
              <a:ext uri="{FF2B5EF4-FFF2-40B4-BE49-F238E27FC236}">
                <a16:creationId xmlns:a16="http://schemas.microsoft.com/office/drawing/2014/main" id="{18928B41-DAEC-4424-BFAF-F7082EDA02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3777" y="459129"/>
            <a:ext cx="677208" cy="677208"/>
          </a:xfrm>
          <a:prstGeom prst="rect">
            <a:avLst/>
          </a:prstGeom>
        </p:spPr>
      </p:pic>
      <p:pic>
        <p:nvPicPr>
          <p:cNvPr id="4" name="Picture 3">
            <a:extLst>
              <a:ext uri="{FF2B5EF4-FFF2-40B4-BE49-F238E27FC236}">
                <a16:creationId xmlns:a16="http://schemas.microsoft.com/office/drawing/2014/main" id="{2C303C56-4DF0-4F63-94FF-7B8ABBBC30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4573" y="1620563"/>
            <a:ext cx="1884212" cy="507998"/>
          </a:xfrm>
          <a:prstGeom prst="rect">
            <a:avLst/>
          </a:prstGeom>
        </p:spPr>
      </p:pic>
      <p:pic>
        <p:nvPicPr>
          <p:cNvPr id="6" name="Picture 5">
            <a:extLst>
              <a:ext uri="{FF2B5EF4-FFF2-40B4-BE49-F238E27FC236}">
                <a16:creationId xmlns:a16="http://schemas.microsoft.com/office/drawing/2014/main" id="{79307E40-F8E7-4D0F-9483-F9A63546E7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6401" y="1609133"/>
            <a:ext cx="1440868" cy="507998"/>
          </a:xfrm>
          <a:prstGeom prst="rect">
            <a:avLst/>
          </a:prstGeom>
        </p:spPr>
      </p:pic>
      <p:pic>
        <p:nvPicPr>
          <p:cNvPr id="13" name="Picture 12">
            <a:extLst>
              <a:ext uri="{FF2B5EF4-FFF2-40B4-BE49-F238E27FC236}">
                <a16:creationId xmlns:a16="http://schemas.microsoft.com/office/drawing/2014/main" id="{572922CD-1391-4BB4-9983-573C709826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4730" y="2274588"/>
            <a:ext cx="1632031" cy="1619942"/>
          </a:xfrm>
          <a:prstGeom prst="rect">
            <a:avLst/>
          </a:prstGeom>
        </p:spPr>
      </p:pic>
      <p:sp>
        <p:nvSpPr>
          <p:cNvPr id="15" name="TextBox 14">
            <a:extLst>
              <a:ext uri="{FF2B5EF4-FFF2-40B4-BE49-F238E27FC236}">
                <a16:creationId xmlns:a16="http://schemas.microsoft.com/office/drawing/2014/main" id="{C14EBD15-71BD-4B5A-A53B-EA24B5D9ACF9}"/>
              </a:ext>
            </a:extLst>
          </p:cNvPr>
          <p:cNvSpPr txBox="1"/>
          <p:nvPr/>
        </p:nvSpPr>
        <p:spPr>
          <a:xfrm>
            <a:off x="6270913" y="731025"/>
            <a:ext cx="2103532" cy="830997"/>
          </a:xfrm>
          <a:prstGeom prst="rect">
            <a:avLst/>
          </a:prstGeom>
          <a:noFill/>
        </p:spPr>
        <p:txBody>
          <a:bodyPr wrap="square" rtlCol="0">
            <a:spAutoFit/>
          </a:bodyPr>
          <a:lstStyle/>
          <a:p>
            <a:r>
              <a:rPr lang="en-GB" sz="2400" dirty="0">
                <a:latin typeface="Reprise Title" panose="02000000000000000000" pitchFamily="2" charset="0"/>
              </a:rPr>
              <a:t>AFTER THE INTERVIEW…</a:t>
            </a:r>
          </a:p>
        </p:txBody>
      </p:sp>
      <p:sp>
        <p:nvSpPr>
          <p:cNvPr id="20" name="TextBox 19">
            <a:extLst>
              <a:ext uri="{FF2B5EF4-FFF2-40B4-BE49-F238E27FC236}">
                <a16:creationId xmlns:a16="http://schemas.microsoft.com/office/drawing/2014/main" id="{7EEEF3CA-6CA6-4386-A2C3-23AAAE918958}"/>
              </a:ext>
            </a:extLst>
          </p:cNvPr>
          <p:cNvSpPr txBox="1"/>
          <p:nvPr/>
        </p:nvSpPr>
        <p:spPr>
          <a:xfrm>
            <a:off x="5997728" y="4003746"/>
            <a:ext cx="2218971" cy="1672253"/>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GB" sz="1200" dirty="0">
                <a:solidFill>
                  <a:schemeClr val="tx1">
                    <a:lumMod val="95000"/>
                    <a:lumOff val="5000"/>
                  </a:schemeClr>
                </a:solidFill>
              </a:rPr>
              <a:t>Ask about the role, the company or the interview process (not holidays or salary!)</a:t>
            </a:r>
          </a:p>
          <a:p>
            <a:pPr marL="285750" indent="-285750">
              <a:spcAft>
                <a:spcPts val="400"/>
              </a:spcAft>
              <a:buFont typeface="Arial" panose="020B0604020202020204" pitchFamily="34" charset="0"/>
              <a:buChar char="•"/>
            </a:pPr>
            <a:r>
              <a:rPr lang="en-GB" sz="1200" dirty="0">
                <a:solidFill>
                  <a:schemeClr val="tx1">
                    <a:lumMod val="95000"/>
                    <a:lumOff val="5000"/>
                  </a:schemeClr>
                </a:solidFill>
              </a:rPr>
              <a:t>Thank them for their time.</a:t>
            </a:r>
          </a:p>
          <a:p>
            <a:pPr marL="285750" indent="-285750">
              <a:spcAft>
                <a:spcPts val="400"/>
              </a:spcAft>
              <a:buFont typeface="Arial" panose="020B0604020202020204" pitchFamily="34" charset="0"/>
              <a:buChar char="•"/>
            </a:pPr>
            <a:r>
              <a:rPr lang="en-GB" sz="1200" dirty="0">
                <a:solidFill>
                  <a:schemeClr val="tx1">
                    <a:lumMod val="95000"/>
                    <a:lumOff val="5000"/>
                  </a:schemeClr>
                </a:solidFill>
              </a:rPr>
              <a:t>If you don’t hear back from them - give them a call to show your interest!</a:t>
            </a:r>
          </a:p>
        </p:txBody>
      </p:sp>
      <p:sp>
        <p:nvSpPr>
          <p:cNvPr id="22" name="TextBox 21">
            <a:extLst>
              <a:ext uri="{FF2B5EF4-FFF2-40B4-BE49-F238E27FC236}">
                <a16:creationId xmlns:a16="http://schemas.microsoft.com/office/drawing/2014/main" id="{135A9E7F-96C9-42EB-B037-196655B5A2FE}"/>
              </a:ext>
            </a:extLst>
          </p:cNvPr>
          <p:cNvSpPr txBox="1"/>
          <p:nvPr/>
        </p:nvSpPr>
        <p:spPr>
          <a:xfrm>
            <a:off x="5771001" y="1618018"/>
            <a:ext cx="2575035" cy="400110"/>
          </a:xfrm>
          <a:prstGeom prst="rect">
            <a:avLst/>
          </a:prstGeom>
          <a:noFill/>
        </p:spPr>
        <p:txBody>
          <a:bodyPr wrap="square" rtlCol="0">
            <a:spAutoFit/>
          </a:bodyPr>
          <a:lstStyle/>
          <a:p>
            <a:pPr algn="ctr"/>
            <a:r>
              <a:rPr lang="en-GB" sz="2000" b="1" dirty="0">
                <a:solidFill>
                  <a:schemeClr val="bg1"/>
                </a:solidFill>
              </a:rPr>
              <a:t>ASK QUESTIONS!</a:t>
            </a:r>
          </a:p>
        </p:txBody>
      </p:sp>
      <p:grpSp>
        <p:nvGrpSpPr>
          <p:cNvPr id="18" name="Group 17">
            <a:extLst>
              <a:ext uri="{FF2B5EF4-FFF2-40B4-BE49-F238E27FC236}">
                <a16:creationId xmlns:a16="http://schemas.microsoft.com/office/drawing/2014/main" id="{E15026FE-9F2B-43D0-9D9D-6BEEEE65CF3D}"/>
              </a:ext>
            </a:extLst>
          </p:cNvPr>
          <p:cNvGrpSpPr/>
          <p:nvPr/>
        </p:nvGrpSpPr>
        <p:grpSpPr>
          <a:xfrm>
            <a:off x="876348" y="2525133"/>
            <a:ext cx="2104022" cy="347323"/>
            <a:chOff x="876348" y="2525133"/>
            <a:chExt cx="2104022" cy="347323"/>
          </a:xfrm>
        </p:grpSpPr>
        <p:pic>
          <p:nvPicPr>
            <p:cNvPr id="8" name="Picture 7">
              <a:extLst>
                <a:ext uri="{FF2B5EF4-FFF2-40B4-BE49-F238E27FC236}">
                  <a16:creationId xmlns:a16="http://schemas.microsoft.com/office/drawing/2014/main" id="{ABFBDEAA-C119-40B8-AD2F-8F0104B44F8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6348" y="2525133"/>
              <a:ext cx="347323" cy="347323"/>
            </a:xfrm>
            <a:prstGeom prst="rect">
              <a:avLst/>
            </a:prstGeom>
          </p:spPr>
        </p:pic>
        <p:sp>
          <p:nvSpPr>
            <p:cNvPr id="24" name="TextBox 23">
              <a:extLst>
                <a:ext uri="{FF2B5EF4-FFF2-40B4-BE49-F238E27FC236}">
                  <a16:creationId xmlns:a16="http://schemas.microsoft.com/office/drawing/2014/main" id="{B7319E75-22A0-4D36-9B85-35DB86D2788C}"/>
                </a:ext>
              </a:extLst>
            </p:cNvPr>
            <p:cNvSpPr txBox="1"/>
            <p:nvPr/>
          </p:nvSpPr>
          <p:spPr>
            <a:xfrm>
              <a:off x="1207784" y="2549292"/>
              <a:ext cx="1772586" cy="276999"/>
            </a:xfrm>
            <a:prstGeom prst="rect">
              <a:avLst/>
            </a:prstGeom>
            <a:noFill/>
          </p:spPr>
          <p:txBody>
            <a:bodyPr wrap="square" rtlCol="0">
              <a:spAutoFit/>
            </a:bodyPr>
            <a:lstStyle/>
            <a:p>
              <a:pPr>
                <a:spcAft>
                  <a:spcPts val="400"/>
                </a:spcAft>
              </a:pPr>
              <a:r>
                <a:rPr lang="en-GB" sz="1200" dirty="0">
                  <a:solidFill>
                    <a:schemeClr val="tx1">
                      <a:lumMod val="95000"/>
                      <a:lumOff val="5000"/>
                    </a:schemeClr>
                  </a:solidFill>
                  <a:latin typeface="Comic Sans MS" panose="030F0702030302020204" pitchFamily="66" charset="0"/>
                </a:rPr>
                <a:t>Speak</a:t>
              </a:r>
              <a:r>
                <a:rPr lang="en-GB" sz="1200" dirty="0">
                  <a:solidFill>
                    <a:schemeClr val="tx1">
                      <a:lumMod val="95000"/>
                      <a:lumOff val="5000"/>
                    </a:schemeClr>
                  </a:solidFill>
                </a:rPr>
                <a:t> loud and clearly</a:t>
              </a:r>
            </a:p>
          </p:txBody>
        </p:sp>
      </p:grpSp>
      <p:grpSp>
        <p:nvGrpSpPr>
          <p:cNvPr id="19" name="Group 18">
            <a:extLst>
              <a:ext uri="{FF2B5EF4-FFF2-40B4-BE49-F238E27FC236}">
                <a16:creationId xmlns:a16="http://schemas.microsoft.com/office/drawing/2014/main" id="{CE14DB3D-779C-4061-96FE-ACFE555D9BFE}"/>
              </a:ext>
            </a:extLst>
          </p:cNvPr>
          <p:cNvGrpSpPr/>
          <p:nvPr/>
        </p:nvGrpSpPr>
        <p:grpSpPr>
          <a:xfrm>
            <a:off x="876348" y="2990160"/>
            <a:ext cx="2295862" cy="461665"/>
            <a:chOff x="876348" y="2990160"/>
            <a:chExt cx="2295862" cy="461665"/>
          </a:xfrm>
        </p:grpSpPr>
        <p:pic>
          <p:nvPicPr>
            <p:cNvPr id="25" name="Picture 24">
              <a:extLst>
                <a:ext uri="{FF2B5EF4-FFF2-40B4-BE49-F238E27FC236}">
                  <a16:creationId xmlns:a16="http://schemas.microsoft.com/office/drawing/2014/main" id="{FDCB4F0D-0DB1-4D62-BB51-B8F0EE38D89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6348" y="3008041"/>
              <a:ext cx="347323" cy="347323"/>
            </a:xfrm>
            <a:prstGeom prst="rect">
              <a:avLst/>
            </a:prstGeom>
          </p:spPr>
        </p:pic>
        <p:sp>
          <p:nvSpPr>
            <p:cNvPr id="26" name="TextBox 25">
              <a:extLst>
                <a:ext uri="{FF2B5EF4-FFF2-40B4-BE49-F238E27FC236}">
                  <a16:creationId xmlns:a16="http://schemas.microsoft.com/office/drawing/2014/main" id="{023FDC86-609E-4AC4-A319-4328D5D41751}"/>
                </a:ext>
              </a:extLst>
            </p:cNvPr>
            <p:cNvSpPr txBox="1"/>
            <p:nvPr/>
          </p:nvSpPr>
          <p:spPr>
            <a:xfrm>
              <a:off x="1207784" y="2990160"/>
              <a:ext cx="1964426" cy="461665"/>
            </a:xfrm>
            <a:prstGeom prst="rect">
              <a:avLst/>
            </a:prstGeom>
            <a:noFill/>
          </p:spPr>
          <p:txBody>
            <a:bodyPr wrap="square" rtlCol="0">
              <a:spAutoFit/>
            </a:bodyPr>
            <a:lstStyle/>
            <a:p>
              <a:pPr>
                <a:spcAft>
                  <a:spcPts val="400"/>
                </a:spcAft>
              </a:pPr>
              <a:r>
                <a:rPr lang="en-GB" sz="1200" dirty="0">
                  <a:solidFill>
                    <a:schemeClr val="tx1">
                      <a:lumMod val="95000"/>
                      <a:lumOff val="5000"/>
                    </a:schemeClr>
                  </a:solidFill>
                  <a:latin typeface="Comic Sans MS" panose="030F0702030302020204" pitchFamily="66" charset="0"/>
                </a:rPr>
                <a:t>Listen – and make notes for questions later</a:t>
              </a:r>
            </a:p>
          </p:txBody>
        </p:sp>
      </p:grpSp>
      <p:grpSp>
        <p:nvGrpSpPr>
          <p:cNvPr id="21" name="Group 20">
            <a:extLst>
              <a:ext uri="{FF2B5EF4-FFF2-40B4-BE49-F238E27FC236}">
                <a16:creationId xmlns:a16="http://schemas.microsoft.com/office/drawing/2014/main" id="{368BF9E4-3B61-416A-92E4-2F02E1826635}"/>
              </a:ext>
            </a:extLst>
          </p:cNvPr>
          <p:cNvGrpSpPr/>
          <p:nvPr/>
        </p:nvGrpSpPr>
        <p:grpSpPr>
          <a:xfrm>
            <a:off x="876348" y="3628248"/>
            <a:ext cx="1320314" cy="347323"/>
            <a:chOff x="876348" y="3628248"/>
            <a:chExt cx="1320314" cy="347323"/>
          </a:xfrm>
        </p:grpSpPr>
        <p:pic>
          <p:nvPicPr>
            <p:cNvPr id="27" name="Picture 26">
              <a:extLst>
                <a:ext uri="{FF2B5EF4-FFF2-40B4-BE49-F238E27FC236}">
                  <a16:creationId xmlns:a16="http://schemas.microsoft.com/office/drawing/2014/main" id="{EBBF853E-12F4-466F-B178-5D7F7EAA90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6348" y="3628248"/>
              <a:ext cx="347323" cy="347323"/>
            </a:xfrm>
            <a:prstGeom prst="rect">
              <a:avLst/>
            </a:prstGeom>
          </p:spPr>
        </p:pic>
        <p:sp>
          <p:nvSpPr>
            <p:cNvPr id="28" name="TextBox 27">
              <a:extLst>
                <a:ext uri="{FF2B5EF4-FFF2-40B4-BE49-F238E27FC236}">
                  <a16:creationId xmlns:a16="http://schemas.microsoft.com/office/drawing/2014/main" id="{54FCC400-45B4-48DB-966C-03941638E176}"/>
                </a:ext>
              </a:extLst>
            </p:cNvPr>
            <p:cNvSpPr txBox="1"/>
            <p:nvPr/>
          </p:nvSpPr>
          <p:spPr>
            <a:xfrm>
              <a:off x="1207783" y="3652407"/>
              <a:ext cx="988879" cy="276999"/>
            </a:xfrm>
            <a:prstGeom prst="rect">
              <a:avLst/>
            </a:prstGeom>
            <a:noFill/>
          </p:spPr>
          <p:txBody>
            <a:bodyPr wrap="square" rtlCol="0">
              <a:spAutoFit/>
            </a:bodyPr>
            <a:lstStyle/>
            <a:p>
              <a:pPr>
                <a:spcAft>
                  <a:spcPts val="400"/>
                </a:spcAft>
              </a:pPr>
              <a:r>
                <a:rPr lang="en-GB" sz="1200" dirty="0">
                  <a:solidFill>
                    <a:schemeClr val="tx1">
                      <a:lumMod val="95000"/>
                      <a:lumOff val="5000"/>
                    </a:schemeClr>
                  </a:solidFill>
                  <a:latin typeface="Comic Sans MS" panose="030F0702030302020204" pitchFamily="66" charset="0"/>
                </a:rPr>
                <a:t>Breathe!</a:t>
              </a:r>
            </a:p>
          </p:txBody>
        </p:sp>
      </p:grpSp>
      <p:grpSp>
        <p:nvGrpSpPr>
          <p:cNvPr id="44" name="Group 43">
            <a:extLst>
              <a:ext uri="{FF2B5EF4-FFF2-40B4-BE49-F238E27FC236}">
                <a16:creationId xmlns:a16="http://schemas.microsoft.com/office/drawing/2014/main" id="{2BB8871C-728F-4B5B-823B-D80452165B1B}"/>
              </a:ext>
            </a:extLst>
          </p:cNvPr>
          <p:cNvGrpSpPr/>
          <p:nvPr/>
        </p:nvGrpSpPr>
        <p:grpSpPr>
          <a:xfrm>
            <a:off x="876348" y="4215064"/>
            <a:ext cx="1225722" cy="347323"/>
            <a:chOff x="876348" y="4215064"/>
            <a:chExt cx="1225722" cy="347323"/>
          </a:xfrm>
        </p:grpSpPr>
        <p:pic>
          <p:nvPicPr>
            <p:cNvPr id="30" name="Picture 29">
              <a:extLst>
                <a:ext uri="{FF2B5EF4-FFF2-40B4-BE49-F238E27FC236}">
                  <a16:creationId xmlns:a16="http://schemas.microsoft.com/office/drawing/2014/main" id="{67A3A593-98F1-4D99-8AB4-E5A7852777B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6348" y="4215064"/>
              <a:ext cx="347323" cy="347323"/>
            </a:xfrm>
            <a:prstGeom prst="rect">
              <a:avLst/>
            </a:prstGeom>
          </p:spPr>
        </p:pic>
        <p:sp>
          <p:nvSpPr>
            <p:cNvPr id="31" name="TextBox 30">
              <a:extLst>
                <a:ext uri="{FF2B5EF4-FFF2-40B4-BE49-F238E27FC236}">
                  <a16:creationId xmlns:a16="http://schemas.microsoft.com/office/drawing/2014/main" id="{CFBB7448-073C-421B-B4D6-CBB32CA5F8A9}"/>
                </a:ext>
              </a:extLst>
            </p:cNvPr>
            <p:cNvSpPr txBox="1"/>
            <p:nvPr/>
          </p:nvSpPr>
          <p:spPr>
            <a:xfrm>
              <a:off x="1207784" y="4239223"/>
              <a:ext cx="894286" cy="276999"/>
            </a:xfrm>
            <a:prstGeom prst="rect">
              <a:avLst/>
            </a:prstGeom>
            <a:noFill/>
          </p:spPr>
          <p:txBody>
            <a:bodyPr wrap="square" rtlCol="0">
              <a:spAutoFit/>
            </a:bodyPr>
            <a:lstStyle/>
            <a:p>
              <a:pPr>
                <a:spcAft>
                  <a:spcPts val="400"/>
                </a:spcAft>
              </a:pPr>
              <a:r>
                <a:rPr lang="en-GB" sz="1200" dirty="0">
                  <a:solidFill>
                    <a:schemeClr val="tx1">
                      <a:lumMod val="95000"/>
                      <a:lumOff val="5000"/>
                    </a:schemeClr>
                  </a:solidFill>
                  <a:latin typeface="Comic Sans MS" panose="030F0702030302020204" pitchFamily="66" charset="0"/>
                </a:rPr>
                <a:t>Smile!</a:t>
              </a:r>
            </a:p>
          </p:txBody>
        </p:sp>
      </p:grpSp>
      <p:grpSp>
        <p:nvGrpSpPr>
          <p:cNvPr id="45" name="Group 44">
            <a:extLst>
              <a:ext uri="{FF2B5EF4-FFF2-40B4-BE49-F238E27FC236}">
                <a16:creationId xmlns:a16="http://schemas.microsoft.com/office/drawing/2014/main" id="{E2B7E079-15F2-4118-9095-1F363A94FD8D}"/>
              </a:ext>
            </a:extLst>
          </p:cNvPr>
          <p:cNvGrpSpPr/>
          <p:nvPr/>
        </p:nvGrpSpPr>
        <p:grpSpPr>
          <a:xfrm>
            <a:off x="876348" y="4838169"/>
            <a:ext cx="2539514" cy="461665"/>
            <a:chOff x="876348" y="4838169"/>
            <a:chExt cx="2539514" cy="461665"/>
          </a:xfrm>
        </p:grpSpPr>
        <p:pic>
          <p:nvPicPr>
            <p:cNvPr id="33" name="Picture 32">
              <a:extLst>
                <a:ext uri="{FF2B5EF4-FFF2-40B4-BE49-F238E27FC236}">
                  <a16:creationId xmlns:a16="http://schemas.microsoft.com/office/drawing/2014/main" id="{BFB8F56C-82FA-4BF8-8A61-FDCEE406CB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6348" y="4845540"/>
              <a:ext cx="347323" cy="347323"/>
            </a:xfrm>
            <a:prstGeom prst="rect">
              <a:avLst/>
            </a:prstGeom>
          </p:spPr>
        </p:pic>
        <p:sp>
          <p:nvSpPr>
            <p:cNvPr id="34" name="TextBox 33">
              <a:extLst>
                <a:ext uri="{FF2B5EF4-FFF2-40B4-BE49-F238E27FC236}">
                  <a16:creationId xmlns:a16="http://schemas.microsoft.com/office/drawing/2014/main" id="{B90B4C91-C37B-4D07-BD92-59CAFB77ABF3}"/>
                </a:ext>
              </a:extLst>
            </p:cNvPr>
            <p:cNvSpPr txBox="1"/>
            <p:nvPr/>
          </p:nvSpPr>
          <p:spPr>
            <a:xfrm>
              <a:off x="1207783" y="4838169"/>
              <a:ext cx="2208079" cy="461665"/>
            </a:xfrm>
            <a:prstGeom prst="rect">
              <a:avLst/>
            </a:prstGeom>
            <a:noFill/>
          </p:spPr>
          <p:txBody>
            <a:bodyPr wrap="square" rtlCol="0">
              <a:spAutoFit/>
            </a:bodyPr>
            <a:lstStyle/>
            <a:p>
              <a:pPr>
                <a:spcAft>
                  <a:spcPts val="400"/>
                </a:spcAft>
              </a:pPr>
              <a:r>
                <a:rPr lang="en-GB" sz="1200" dirty="0">
                  <a:solidFill>
                    <a:schemeClr val="tx1">
                      <a:lumMod val="95000"/>
                      <a:lumOff val="5000"/>
                    </a:schemeClr>
                  </a:solidFill>
                  <a:latin typeface="Comic Sans MS" panose="030F0702030302020204" pitchFamily="66" charset="0"/>
                </a:rPr>
                <a:t>Ask them to repeat a question if you cannot hear </a:t>
              </a:r>
            </a:p>
          </p:txBody>
        </p:sp>
      </p:grpSp>
      <p:grpSp>
        <p:nvGrpSpPr>
          <p:cNvPr id="47" name="Group 46">
            <a:extLst>
              <a:ext uri="{FF2B5EF4-FFF2-40B4-BE49-F238E27FC236}">
                <a16:creationId xmlns:a16="http://schemas.microsoft.com/office/drawing/2014/main" id="{81345A67-2894-4F46-9B70-DF5B4CDB4A6C}"/>
              </a:ext>
            </a:extLst>
          </p:cNvPr>
          <p:cNvGrpSpPr/>
          <p:nvPr/>
        </p:nvGrpSpPr>
        <p:grpSpPr>
          <a:xfrm>
            <a:off x="3507855" y="2965093"/>
            <a:ext cx="1787648" cy="333964"/>
            <a:chOff x="3507855" y="2965093"/>
            <a:chExt cx="1787648" cy="333964"/>
          </a:xfrm>
        </p:grpSpPr>
        <p:pic>
          <p:nvPicPr>
            <p:cNvPr id="11" name="Picture 10">
              <a:extLst>
                <a:ext uri="{FF2B5EF4-FFF2-40B4-BE49-F238E27FC236}">
                  <a16:creationId xmlns:a16="http://schemas.microsoft.com/office/drawing/2014/main" id="{35FFBA5F-3D04-4C36-9827-114F7B354B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7855" y="2965093"/>
              <a:ext cx="340644" cy="333964"/>
            </a:xfrm>
            <a:prstGeom prst="rect">
              <a:avLst/>
            </a:prstGeom>
          </p:spPr>
        </p:pic>
        <p:sp>
          <p:nvSpPr>
            <p:cNvPr id="35" name="TextBox 34">
              <a:extLst>
                <a:ext uri="{FF2B5EF4-FFF2-40B4-BE49-F238E27FC236}">
                  <a16:creationId xmlns:a16="http://schemas.microsoft.com/office/drawing/2014/main" id="{70ECF512-D433-4E29-A99C-951917AC000E}"/>
                </a:ext>
              </a:extLst>
            </p:cNvPr>
            <p:cNvSpPr txBox="1"/>
            <p:nvPr/>
          </p:nvSpPr>
          <p:spPr>
            <a:xfrm>
              <a:off x="3909545" y="3001729"/>
              <a:ext cx="1385958" cy="276999"/>
            </a:xfrm>
            <a:prstGeom prst="rect">
              <a:avLst/>
            </a:prstGeom>
            <a:noFill/>
          </p:spPr>
          <p:txBody>
            <a:bodyPr wrap="square" rtlCol="0">
              <a:spAutoFit/>
            </a:bodyPr>
            <a:lstStyle/>
            <a:p>
              <a:pPr>
                <a:spcAft>
                  <a:spcPts val="400"/>
                </a:spcAft>
              </a:pPr>
              <a:r>
                <a:rPr lang="en-GB" sz="1200" dirty="0">
                  <a:solidFill>
                    <a:schemeClr val="tx1">
                      <a:lumMod val="95000"/>
                      <a:lumOff val="5000"/>
                    </a:schemeClr>
                  </a:solidFill>
                  <a:latin typeface="Comic Sans MS" panose="030F0702030302020204" pitchFamily="66" charset="0"/>
                </a:rPr>
                <a:t>Get distracted</a:t>
              </a:r>
            </a:p>
          </p:txBody>
        </p:sp>
      </p:grpSp>
      <p:grpSp>
        <p:nvGrpSpPr>
          <p:cNvPr id="48" name="Group 47">
            <a:extLst>
              <a:ext uri="{FF2B5EF4-FFF2-40B4-BE49-F238E27FC236}">
                <a16:creationId xmlns:a16="http://schemas.microsoft.com/office/drawing/2014/main" id="{C6515955-F059-4C51-A488-587D4402B0C3}"/>
              </a:ext>
            </a:extLst>
          </p:cNvPr>
          <p:cNvGrpSpPr/>
          <p:nvPr/>
        </p:nvGrpSpPr>
        <p:grpSpPr>
          <a:xfrm>
            <a:off x="3507855" y="3449064"/>
            <a:ext cx="1694767" cy="333964"/>
            <a:chOff x="3507855" y="3449064"/>
            <a:chExt cx="1694767" cy="333964"/>
          </a:xfrm>
        </p:grpSpPr>
        <p:pic>
          <p:nvPicPr>
            <p:cNvPr id="36" name="Picture 35">
              <a:extLst>
                <a:ext uri="{FF2B5EF4-FFF2-40B4-BE49-F238E27FC236}">
                  <a16:creationId xmlns:a16="http://schemas.microsoft.com/office/drawing/2014/main" id="{C5151951-FC84-4010-89CE-BB715552B7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7855" y="3449064"/>
              <a:ext cx="340644" cy="333964"/>
            </a:xfrm>
            <a:prstGeom prst="rect">
              <a:avLst/>
            </a:prstGeom>
          </p:spPr>
        </p:pic>
        <p:sp>
          <p:nvSpPr>
            <p:cNvPr id="37" name="TextBox 36">
              <a:extLst>
                <a:ext uri="{FF2B5EF4-FFF2-40B4-BE49-F238E27FC236}">
                  <a16:creationId xmlns:a16="http://schemas.microsoft.com/office/drawing/2014/main" id="{78734D58-D11B-41B4-85D8-1895F376E48C}"/>
                </a:ext>
              </a:extLst>
            </p:cNvPr>
            <p:cNvSpPr txBox="1"/>
            <p:nvPr/>
          </p:nvSpPr>
          <p:spPr>
            <a:xfrm>
              <a:off x="3909546" y="3485700"/>
              <a:ext cx="1293076" cy="276999"/>
            </a:xfrm>
            <a:prstGeom prst="rect">
              <a:avLst/>
            </a:prstGeom>
            <a:noFill/>
          </p:spPr>
          <p:txBody>
            <a:bodyPr wrap="square" rtlCol="0">
              <a:spAutoFit/>
            </a:bodyPr>
            <a:lstStyle/>
            <a:p>
              <a:pPr>
                <a:spcAft>
                  <a:spcPts val="400"/>
                </a:spcAft>
              </a:pPr>
              <a:r>
                <a:rPr lang="en-GB" sz="1200" dirty="0">
                  <a:solidFill>
                    <a:schemeClr val="tx1">
                      <a:lumMod val="95000"/>
                      <a:lumOff val="5000"/>
                    </a:schemeClr>
                  </a:solidFill>
                  <a:latin typeface="Comic Sans MS" panose="030F0702030302020204" pitchFamily="66" charset="0"/>
                </a:rPr>
                <a:t>Eat or drink</a:t>
              </a:r>
            </a:p>
          </p:txBody>
        </p:sp>
      </p:grpSp>
      <p:grpSp>
        <p:nvGrpSpPr>
          <p:cNvPr id="49" name="Group 48">
            <a:extLst>
              <a:ext uri="{FF2B5EF4-FFF2-40B4-BE49-F238E27FC236}">
                <a16:creationId xmlns:a16="http://schemas.microsoft.com/office/drawing/2014/main" id="{7239C33B-7B60-4BC4-ADB3-0BFB3D63D24B}"/>
              </a:ext>
            </a:extLst>
          </p:cNvPr>
          <p:cNvGrpSpPr/>
          <p:nvPr/>
        </p:nvGrpSpPr>
        <p:grpSpPr>
          <a:xfrm>
            <a:off x="3507855" y="3932932"/>
            <a:ext cx="1610683" cy="333964"/>
            <a:chOff x="3507855" y="3932932"/>
            <a:chExt cx="1610683" cy="333964"/>
          </a:xfrm>
        </p:grpSpPr>
        <p:pic>
          <p:nvPicPr>
            <p:cNvPr id="38" name="Picture 37">
              <a:extLst>
                <a:ext uri="{FF2B5EF4-FFF2-40B4-BE49-F238E27FC236}">
                  <a16:creationId xmlns:a16="http://schemas.microsoft.com/office/drawing/2014/main" id="{CCC518EF-0EBC-4D0C-BABE-1EFDCE8AEF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7855" y="3932932"/>
              <a:ext cx="340644" cy="333964"/>
            </a:xfrm>
            <a:prstGeom prst="rect">
              <a:avLst/>
            </a:prstGeom>
          </p:spPr>
        </p:pic>
        <p:sp>
          <p:nvSpPr>
            <p:cNvPr id="39" name="TextBox 38">
              <a:extLst>
                <a:ext uri="{FF2B5EF4-FFF2-40B4-BE49-F238E27FC236}">
                  <a16:creationId xmlns:a16="http://schemas.microsoft.com/office/drawing/2014/main" id="{A29F3295-D05A-4A9F-9E21-C66654FAF978}"/>
                </a:ext>
              </a:extLst>
            </p:cNvPr>
            <p:cNvSpPr txBox="1"/>
            <p:nvPr/>
          </p:nvSpPr>
          <p:spPr>
            <a:xfrm>
              <a:off x="3909545" y="3969568"/>
              <a:ext cx="1208993" cy="276999"/>
            </a:xfrm>
            <a:prstGeom prst="rect">
              <a:avLst/>
            </a:prstGeom>
            <a:noFill/>
          </p:spPr>
          <p:txBody>
            <a:bodyPr wrap="square" rtlCol="0">
              <a:spAutoFit/>
            </a:bodyPr>
            <a:lstStyle/>
            <a:p>
              <a:pPr>
                <a:spcAft>
                  <a:spcPts val="400"/>
                </a:spcAft>
              </a:pPr>
              <a:r>
                <a:rPr lang="en-GB" sz="1200" dirty="0">
                  <a:solidFill>
                    <a:schemeClr val="tx1">
                      <a:lumMod val="95000"/>
                      <a:lumOff val="5000"/>
                    </a:schemeClr>
                  </a:solidFill>
                  <a:latin typeface="Comic Sans MS" panose="030F0702030302020204" pitchFamily="66" charset="0"/>
                </a:rPr>
                <a:t>Sound bored</a:t>
              </a:r>
            </a:p>
          </p:txBody>
        </p:sp>
      </p:grpSp>
      <p:grpSp>
        <p:nvGrpSpPr>
          <p:cNvPr id="50" name="Group 49">
            <a:extLst>
              <a:ext uri="{FF2B5EF4-FFF2-40B4-BE49-F238E27FC236}">
                <a16:creationId xmlns:a16="http://schemas.microsoft.com/office/drawing/2014/main" id="{6991F6B8-9B80-4A7D-82D8-216133B62D49}"/>
              </a:ext>
            </a:extLst>
          </p:cNvPr>
          <p:cNvGrpSpPr/>
          <p:nvPr/>
        </p:nvGrpSpPr>
        <p:grpSpPr>
          <a:xfrm>
            <a:off x="3507855" y="4457794"/>
            <a:ext cx="1850809" cy="333964"/>
            <a:chOff x="3507855" y="4457794"/>
            <a:chExt cx="1850809" cy="333964"/>
          </a:xfrm>
        </p:grpSpPr>
        <p:pic>
          <p:nvPicPr>
            <p:cNvPr id="40" name="Picture 39">
              <a:extLst>
                <a:ext uri="{FF2B5EF4-FFF2-40B4-BE49-F238E27FC236}">
                  <a16:creationId xmlns:a16="http://schemas.microsoft.com/office/drawing/2014/main" id="{17D30163-AF8F-4E80-8BB7-A7DA59DDB34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7855" y="4457794"/>
              <a:ext cx="340644" cy="333964"/>
            </a:xfrm>
            <a:prstGeom prst="rect">
              <a:avLst/>
            </a:prstGeom>
          </p:spPr>
        </p:pic>
        <p:sp>
          <p:nvSpPr>
            <p:cNvPr id="41" name="TextBox 40">
              <a:extLst>
                <a:ext uri="{FF2B5EF4-FFF2-40B4-BE49-F238E27FC236}">
                  <a16:creationId xmlns:a16="http://schemas.microsoft.com/office/drawing/2014/main" id="{59812E9A-4C4B-49B1-825D-69740B66D66F}"/>
                </a:ext>
              </a:extLst>
            </p:cNvPr>
            <p:cNvSpPr txBox="1"/>
            <p:nvPr/>
          </p:nvSpPr>
          <p:spPr>
            <a:xfrm>
              <a:off x="3909545" y="4494430"/>
              <a:ext cx="1449119" cy="276999"/>
            </a:xfrm>
            <a:prstGeom prst="rect">
              <a:avLst/>
            </a:prstGeom>
            <a:noFill/>
          </p:spPr>
          <p:txBody>
            <a:bodyPr wrap="square" rtlCol="0">
              <a:spAutoFit/>
            </a:bodyPr>
            <a:lstStyle/>
            <a:p>
              <a:pPr>
                <a:spcAft>
                  <a:spcPts val="400"/>
                </a:spcAft>
              </a:pPr>
              <a:r>
                <a:rPr lang="en-GB" sz="1200" dirty="0">
                  <a:solidFill>
                    <a:schemeClr val="tx1">
                      <a:lumMod val="95000"/>
                      <a:lumOff val="5000"/>
                    </a:schemeClr>
                  </a:solidFill>
                  <a:latin typeface="Comic Sans MS" panose="030F0702030302020204" pitchFamily="66" charset="0"/>
                </a:rPr>
                <a:t>Slouch</a:t>
              </a:r>
            </a:p>
          </p:txBody>
        </p:sp>
      </p:grpSp>
      <p:grpSp>
        <p:nvGrpSpPr>
          <p:cNvPr id="46" name="Group 45">
            <a:extLst>
              <a:ext uri="{FF2B5EF4-FFF2-40B4-BE49-F238E27FC236}">
                <a16:creationId xmlns:a16="http://schemas.microsoft.com/office/drawing/2014/main" id="{E719ABA1-905A-48C5-8301-9C544E27B17C}"/>
              </a:ext>
            </a:extLst>
          </p:cNvPr>
          <p:cNvGrpSpPr/>
          <p:nvPr/>
        </p:nvGrpSpPr>
        <p:grpSpPr>
          <a:xfrm>
            <a:off x="3507855" y="2514109"/>
            <a:ext cx="1900929" cy="333964"/>
            <a:chOff x="3507855" y="2514109"/>
            <a:chExt cx="1900929" cy="333964"/>
          </a:xfrm>
        </p:grpSpPr>
        <p:pic>
          <p:nvPicPr>
            <p:cNvPr id="42" name="Picture 41">
              <a:extLst>
                <a:ext uri="{FF2B5EF4-FFF2-40B4-BE49-F238E27FC236}">
                  <a16:creationId xmlns:a16="http://schemas.microsoft.com/office/drawing/2014/main" id="{C186BCC5-ECC4-4C4D-98D2-268A2DEC07E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7855" y="2514109"/>
              <a:ext cx="340644" cy="333964"/>
            </a:xfrm>
            <a:prstGeom prst="rect">
              <a:avLst/>
            </a:prstGeom>
          </p:spPr>
        </p:pic>
        <p:sp>
          <p:nvSpPr>
            <p:cNvPr id="43" name="TextBox 42">
              <a:extLst>
                <a:ext uri="{FF2B5EF4-FFF2-40B4-BE49-F238E27FC236}">
                  <a16:creationId xmlns:a16="http://schemas.microsoft.com/office/drawing/2014/main" id="{18E53267-4769-4A23-B496-5F0F94169A35}"/>
                </a:ext>
              </a:extLst>
            </p:cNvPr>
            <p:cNvSpPr txBox="1"/>
            <p:nvPr/>
          </p:nvSpPr>
          <p:spPr>
            <a:xfrm>
              <a:off x="3909545" y="2550745"/>
              <a:ext cx="1499239" cy="276999"/>
            </a:xfrm>
            <a:prstGeom prst="rect">
              <a:avLst/>
            </a:prstGeom>
            <a:noFill/>
          </p:spPr>
          <p:txBody>
            <a:bodyPr wrap="square" rtlCol="0">
              <a:spAutoFit/>
            </a:bodyPr>
            <a:lstStyle/>
            <a:p>
              <a:pPr>
                <a:spcAft>
                  <a:spcPts val="400"/>
                </a:spcAft>
              </a:pPr>
              <a:r>
                <a:rPr lang="en-GB" sz="1200" dirty="0">
                  <a:solidFill>
                    <a:schemeClr val="tx1">
                      <a:lumMod val="95000"/>
                      <a:lumOff val="5000"/>
                    </a:schemeClr>
                  </a:solidFill>
                  <a:latin typeface="Comic Sans MS" panose="030F0702030302020204" pitchFamily="66" charset="0"/>
                </a:rPr>
                <a:t>Speak too quickly</a:t>
              </a:r>
            </a:p>
          </p:txBody>
        </p:sp>
      </p:grpSp>
    </p:spTree>
    <p:extLst>
      <p:ext uri="{BB962C8B-B14F-4D97-AF65-F5344CB8AC3E}">
        <p14:creationId xmlns:p14="http://schemas.microsoft.com/office/powerpoint/2010/main" val="68254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B7D8D75F-3BBB-4399-963C-F8AA7BC74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90" y="1396357"/>
            <a:ext cx="8449854" cy="3372321"/>
          </a:xfrm>
          <a:prstGeom prst="rect">
            <a:avLst/>
          </a:prstGeom>
        </p:spPr>
      </p:pic>
      <p:sp>
        <p:nvSpPr>
          <p:cNvPr id="75" name="Rectangle: Rounded Corners 74">
            <a:extLst>
              <a:ext uri="{FF2B5EF4-FFF2-40B4-BE49-F238E27FC236}">
                <a16:creationId xmlns:a16="http://schemas.microsoft.com/office/drawing/2014/main" id="{DBF14FBD-AFAF-4DF7-890E-47C1976D8678}"/>
              </a:ext>
            </a:extLst>
          </p:cNvPr>
          <p:cNvSpPr/>
          <p:nvPr/>
        </p:nvSpPr>
        <p:spPr>
          <a:xfrm>
            <a:off x="3933661" y="1590622"/>
            <a:ext cx="455071" cy="2000384"/>
          </a:xfrm>
          <a:prstGeom prst="roundRect">
            <a:avLst/>
          </a:prstGeom>
          <a:solidFill>
            <a:srgbClr val="FFFFCC"/>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5548939"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6" y="600204"/>
            <a:ext cx="5456364"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Types of video interview</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23" name="TextBox 22">
            <a:extLst>
              <a:ext uri="{FF2B5EF4-FFF2-40B4-BE49-F238E27FC236}">
                <a16:creationId xmlns:a16="http://schemas.microsoft.com/office/drawing/2014/main" id="{72271DCA-C9C6-49FB-A6DD-529DF0DEA09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24" name="Graphic 23" descr="Web cam">
            <a:extLst>
              <a:ext uri="{FF2B5EF4-FFF2-40B4-BE49-F238E27FC236}">
                <a16:creationId xmlns:a16="http://schemas.microsoft.com/office/drawing/2014/main" id="{2B74E908-BB83-4A6F-A673-8AB31917DE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2490" y="467842"/>
            <a:ext cx="659782" cy="659782"/>
          </a:xfrm>
          <a:prstGeom prst="rect">
            <a:avLst/>
          </a:prstGeom>
        </p:spPr>
      </p:pic>
      <p:grpSp>
        <p:nvGrpSpPr>
          <p:cNvPr id="8" name="Group 7">
            <a:extLst>
              <a:ext uri="{FF2B5EF4-FFF2-40B4-BE49-F238E27FC236}">
                <a16:creationId xmlns:a16="http://schemas.microsoft.com/office/drawing/2014/main" id="{3C228B9B-D045-4BBC-8089-4E767A4A9335}"/>
              </a:ext>
            </a:extLst>
          </p:cNvPr>
          <p:cNvGrpSpPr/>
          <p:nvPr/>
        </p:nvGrpSpPr>
        <p:grpSpPr>
          <a:xfrm>
            <a:off x="1724947" y="5100910"/>
            <a:ext cx="7442713" cy="1494175"/>
            <a:chOff x="2696420" y="5387932"/>
            <a:chExt cx="7442713" cy="1494175"/>
          </a:xfrm>
        </p:grpSpPr>
        <p:pic>
          <p:nvPicPr>
            <p:cNvPr id="9" name="Picture 8" descr="Background pattern&#10;&#10;Description automatically generated">
              <a:extLst>
                <a:ext uri="{FF2B5EF4-FFF2-40B4-BE49-F238E27FC236}">
                  <a16:creationId xmlns:a16="http://schemas.microsoft.com/office/drawing/2014/main" id="{0402BDE3-0EE6-4A2A-B824-8863FE321A08}"/>
                </a:ext>
              </a:extLst>
            </p:cNvPr>
            <p:cNvPicPr>
              <a:picLocks noChangeAspect="1"/>
            </p:cNvPicPr>
            <p:nvPr/>
          </p:nvPicPr>
          <p:blipFill rotWithShape="1">
            <a:blip r:embed="rId10">
              <a:extLst>
                <a:ext uri="{28A0092B-C50C-407E-A947-70E740481C1C}">
                  <a14:useLocalDpi xmlns:a14="http://schemas.microsoft.com/office/drawing/2010/main" val="0"/>
                </a:ext>
              </a:extLst>
            </a:blip>
            <a:srcRect t="754" b="-1"/>
            <a:stretch/>
          </p:blipFill>
          <p:spPr>
            <a:xfrm rot="5400000" flipH="1">
              <a:off x="8108124" y="4298789"/>
              <a:ext cx="849967" cy="3212051"/>
            </a:xfrm>
            <a:prstGeom prst="rect">
              <a:avLst/>
            </a:prstGeom>
          </p:spPr>
        </p:pic>
        <p:pic>
          <p:nvPicPr>
            <p:cNvPr id="10" name="Picture 9" descr="A picture containing outdoor object, night sky&#10;&#10;Description automatically generated">
              <a:extLst>
                <a:ext uri="{FF2B5EF4-FFF2-40B4-BE49-F238E27FC236}">
                  <a16:creationId xmlns:a16="http://schemas.microsoft.com/office/drawing/2014/main" id="{DC853A24-11EF-440A-8C12-8B2AE4EB48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30645" y="5590702"/>
              <a:ext cx="910539" cy="925589"/>
            </a:xfrm>
            <a:prstGeom prst="rect">
              <a:avLst/>
            </a:prstGeom>
          </p:spPr>
        </p:pic>
        <p:grpSp>
          <p:nvGrpSpPr>
            <p:cNvPr id="11" name="Group 10">
              <a:extLst>
                <a:ext uri="{FF2B5EF4-FFF2-40B4-BE49-F238E27FC236}">
                  <a16:creationId xmlns:a16="http://schemas.microsoft.com/office/drawing/2014/main" id="{24857BB9-71E7-48BE-9D27-E357F22991DE}"/>
                </a:ext>
              </a:extLst>
            </p:cNvPr>
            <p:cNvGrpSpPr/>
            <p:nvPr/>
          </p:nvGrpSpPr>
          <p:grpSpPr>
            <a:xfrm>
              <a:off x="2696420" y="5387932"/>
              <a:ext cx="3255168" cy="1494175"/>
              <a:chOff x="10843586" y="4965307"/>
              <a:chExt cx="3255168" cy="1494175"/>
            </a:xfrm>
          </p:grpSpPr>
          <p:pic>
            <p:nvPicPr>
              <p:cNvPr id="12" name="Picture 11" descr="A picture containing text&#10;&#10;Description automatically generated">
                <a:extLst>
                  <a:ext uri="{FF2B5EF4-FFF2-40B4-BE49-F238E27FC236}">
                    <a16:creationId xmlns:a16="http://schemas.microsoft.com/office/drawing/2014/main" id="{C19AFA8F-F0F6-47B5-8E8F-4692D8FFDE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3586" y="4965307"/>
                <a:ext cx="3255168" cy="1494175"/>
              </a:xfrm>
              <a:prstGeom prst="rect">
                <a:avLst/>
              </a:prstGeom>
              <a:effectLst>
                <a:outerShdw blurRad="50800" dist="50800" dir="5400000" algn="ctr" rotWithShape="0">
                  <a:schemeClr val="tx1">
                    <a:lumMod val="65000"/>
                    <a:lumOff val="35000"/>
                  </a:schemeClr>
                </a:outerShdw>
              </a:effectLst>
            </p:spPr>
          </p:pic>
          <p:sp>
            <p:nvSpPr>
              <p:cNvPr id="13" name="TextBox 12">
                <a:extLst>
                  <a:ext uri="{FF2B5EF4-FFF2-40B4-BE49-F238E27FC236}">
                    <a16:creationId xmlns:a16="http://schemas.microsoft.com/office/drawing/2014/main" id="{CA199A65-D748-447E-BB93-97F504AC0537}"/>
                  </a:ext>
                </a:extLst>
              </p:cNvPr>
              <p:cNvSpPr txBox="1"/>
              <p:nvPr/>
            </p:nvSpPr>
            <p:spPr>
              <a:xfrm>
                <a:off x="11021160" y="5198475"/>
                <a:ext cx="2879078" cy="738664"/>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2</a:t>
                </a:r>
                <a:r>
                  <a:rPr lang="en-GB" sz="1400" dirty="0">
                    <a:latin typeface="Comic Sans MS"/>
                    <a:cs typeface="Simplified Arabic Fixed"/>
                  </a:rPr>
                  <a:t>: </a:t>
                </a:r>
                <a:br>
                  <a:rPr lang="en-GB" sz="1400" dirty="0">
                    <a:latin typeface="Comic Sans MS"/>
                    <a:cs typeface="Simplified Arabic Fixed"/>
                  </a:rPr>
                </a:br>
                <a:r>
                  <a:rPr lang="en-GB" sz="1400" dirty="0">
                    <a:latin typeface="Comic Sans MS"/>
                    <a:cs typeface="Simplified Arabic Fixed"/>
                  </a:rPr>
                  <a:t>What is the main disadvantage of a pre-recorded video?</a:t>
                </a:r>
              </a:p>
            </p:txBody>
          </p:sp>
        </p:grpSp>
      </p:grpSp>
      <p:pic>
        <p:nvPicPr>
          <p:cNvPr id="36" name="Graphic 35" descr="Web cam">
            <a:extLst>
              <a:ext uri="{FF2B5EF4-FFF2-40B4-BE49-F238E27FC236}">
                <a16:creationId xmlns:a16="http://schemas.microsoft.com/office/drawing/2014/main" id="{8D1550BA-076D-43C6-B633-9CDCBADF722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1034" y="4182487"/>
            <a:ext cx="551329" cy="551329"/>
          </a:xfrm>
          <a:prstGeom prst="rect">
            <a:avLst/>
          </a:prstGeom>
        </p:spPr>
      </p:pic>
      <p:pic>
        <p:nvPicPr>
          <p:cNvPr id="37" name="Graphic 36" descr="Video camera">
            <a:extLst>
              <a:ext uri="{FF2B5EF4-FFF2-40B4-BE49-F238E27FC236}">
                <a16:creationId xmlns:a16="http://schemas.microsoft.com/office/drawing/2014/main" id="{FAD99847-C1C7-4968-B9DC-33C3C34A502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81667" y="4173765"/>
            <a:ext cx="551329" cy="551329"/>
          </a:xfrm>
          <a:prstGeom prst="rect">
            <a:avLst/>
          </a:prstGeom>
        </p:spPr>
      </p:pic>
      <p:sp>
        <p:nvSpPr>
          <p:cNvPr id="38" name="TextBox 37">
            <a:extLst>
              <a:ext uri="{FF2B5EF4-FFF2-40B4-BE49-F238E27FC236}">
                <a16:creationId xmlns:a16="http://schemas.microsoft.com/office/drawing/2014/main" id="{F08472A1-10B9-424F-8CE8-DB4CE446F89E}"/>
              </a:ext>
            </a:extLst>
          </p:cNvPr>
          <p:cNvSpPr txBox="1"/>
          <p:nvPr/>
        </p:nvSpPr>
        <p:spPr>
          <a:xfrm>
            <a:off x="1365341" y="3836666"/>
            <a:ext cx="2377875" cy="369332"/>
          </a:xfrm>
          <a:prstGeom prst="rect">
            <a:avLst/>
          </a:prstGeom>
          <a:noFill/>
        </p:spPr>
        <p:txBody>
          <a:bodyPr wrap="square" rtlCol="0">
            <a:spAutoFit/>
          </a:bodyPr>
          <a:lstStyle/>
          <a:p>
            <a:pPr algn="ctr"/>
            <a:r>
              <a:rPr lang="en-GB" dirty="0">
                <a:solidFill>
                  <a:schemeClr val="bg1"/>
                </a:solidFill>
                <a:latin typeface="Overlock Black" panose="02000503030000020004" pitchFamily="2" charset="0"/>
              </a:rPr>
              <a:t>Live video</a:t>
            </a:r>
          </a:p>
        </p:txBody>
      </p:sp>
      <p:sp>
        <p:nvSpPr>
          <p:cNvPr id="39" name="TextBox 38">
            <a:extLst>
              <a:ext uri="{FF2B5EF4-FFF2-40B4-BE49-F238E27FC236}">
                <a16:creationId xmlns:a16="http://schemas.microsoft.com/office/drawing/2014/main" id="{D7350CB3-456F-46D0-8583-C6C9DC8E93AD}"/>
              </a:ext>
            </a:extLst>
          </p:cNvPr>
          <p:cNvSpPr txBox="1"/>
          <p:nvPr/>
        </p:nvSpPr>
        <p:spPr>
          <a:xfrm>
            <a:off x="5664670" y="3836666"/>
            <a:ext cx="2829927" cy="369332"/>
          </a:xfrm>
          <a:prstGeom prst="rect">
            <a:avLst/>
          </a:prstGeom>
          <a:noFill/>
        </p:spPr>
        <p:txBody>
          <a:bodyPr wrap="square" rtlCol="0">
            <a:spAutoFit/>
          </a:bodyPr>
          <a:lstStyle/>
          <a:p>
            <a:pPr algn="ctr"/>
            <a:r>
              <a:rPr lang="en-GB" dirty="0">
                <a:solidFill>
                  <a:schemeClr val="bg1"/>
                </a:solidFill>
                <a:latin typeface="Overlock Black" panose="02000503030000020004" pitchFamily="2" charset="0"/>
              </a:rPr>
              <a:t>Pre-recorded video</a:t>
            </a:r>
          </a:p>
        </p:txBody>
      </p:sp>
      <p:pic>
        <p:nvPicPr>
          <p:cNvPr id="51" name="Picture 50">
            <a:extLst>
              <a:ext uri="{FF2B5EF4-FFF2-40B4-BE49-F238E27FC236}">
                <a16:creationId xmlns:a16="http://schemas.microsoft.com/office/drawing/2014/main" id="{8C89D0F5-558B-41FD-AA29-61176C32825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03532" y="2823522"/>
            <a:ext cx="310900" cy="305414"/>
          </a:xfrm>
          <a:prstGeom prst="rect">
            <a:avLst/>
          </a:prstGeom>
        </p:spPr>
      </p:pic>
      <p:pic>
        <p:nvPicPr>
          <p:cNvPr id="53" name="Picture 52">
            <a:extLst>
              <a:ext uri="{FF2B5EF4-FFF2-40B4-BE49-F238E27FC236}">
                <a16:creationId xmlns:a16="http://schemas.microsoft.com/office/drawing/2014/main" id="{4FD966C1-1B36-4B9D-863F-4348870DEC5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11750" y="1678168"/>
            <a:ext cx="294464" cy="289268"/>
          </a:xfrm>
          <a:prstGeom prst="rect">
            <a:avLst/>
          </a:prstGeom>
        </p:spPr>
      </p:pic>
      <p:pic>
        <p:nvPicPr>
          <p:cNvPr id="55" name="Picture 54">
            <a:extLst>
              <a:ext uri="{FF2B5EF4-FFF2-40B4-BE49-F238E27FC236}">
                <a16:creationId xmlns:a16="http://schemas.microsoft.com/office/drawing/2014/main" id="{02DA7C5F-6D2E-4C45-940D-6FB1F50B168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97295" y="2023419"/>
            <a:ext cx="323374" cy="300614"/>
          </a:xfrm>
          <a:prstGeom prst="rect">
            <a:avLst/>
          </a:prstGeom>
        </p:spPr>
      </p:pic>
      <p:pic>
        <p:nvPicPr>
          <p:cNvPr id="57" name="Picture 56">
            <a:extLst>
              <a:ext uri="{FF2B5EF4-FFF2-40B4-BE49-F238E27FC236}">
                <a16:creationId xmlns:a16="http://schemas.microsoft.com/office/drawing/2014/main" id="{65A61FDA-56E4-4C83-92E9-CD56C31E8FE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020976" y="2435771"/>
            <a:ext cx="276013" cy="276013"/>
          </a:xfrm>
          <a:prstGeom prst="rect">
            <a:avLst/>
          </a:prstGeom>
        </p:spPr>
      </p:pic>
      <p:pic>
        <p:nvPicPr>
          <p:cNvPr id="59" name="Picture 58">
            <a:extLst>
              <a:ext uri="{FF2B5EF4-FFF2-40B4-BE49-F238E27FC236}">
                <a16:creationId xmlns:a16="http://schemas.microsoft.com/office/drawing/2014/main" id="{43B3A09C-E942-4EE1-A620-FD70B8C87E7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27211" y="3218371"/>
            <a:ext cx="263542" cy="305413"/>
          </a:xfrm>
          <a:prstGeom prst="rect">
            <a:avLst/>
          </a:prstGeom>
        </p:spPr>
      </p:pic>
      <p:sp>
        <p:nvSpPr>
          <p:cNvPr id="63" name="TextBox 62">
            <a:extLst>
              <a:ext uri="{FF2B5EF4-FFF2-40B4-BE49-F238E27FC236}">
                <a16:creationId xmlns:a16="http://schemas.microsoft.com/office/drawing/2014/main" id="{FD4ECDD1-740A-4D4D-A825-62CAB65324E9}"/>
              </a:ext>
            </a:extLst>
          </p:cNvPr>
          <p:cNvSpPr txBox="1"/>
          <p:nvPr/>
        </p:nvSpPr>
        <p:spPr>
          <a:xfrm>
            <a:off x="922381" y="1611450"/>
            <a:ext cx="3183480" cy="307777"/>
          </a:xfrm>
          <a:prstGeom prst="rect">
            <a:avLst/>
          </a:prstGeom>
          <a:noFill/>
        </p:spPr>
        <p:txBody>
          <a:bodyPr wrap="square" rtlCol="0">
            <a:spAutoFit/>
          </a:bodyPr>
          <a:lstStyle/>
          <a:p>
            <a:r>
              <a:rPr lang="en-GB" sz="1400" b="1" dirty="0">
                <a:solidFill>
                  <a:schemeClr val="accent6"/>
                </a:solidFill>
                <a:latin typeface="Overlock" panose="02000506030000020004" pitchFamily="2" charset="0"/>
              </a:rPr>
              <a:t>LIVE</a:t>
            </a:r>
            <a:r>
              <a:rPr lang="en-GB" sz="1400" dirty="0">
                <a:solidFill>
                  <a:schemeClr val="accent6"/>
                </a:solidFill>
                <a:latin typeface="Overlock" panose="02000506030000020004" pitchFamily="2" charset="0"/>
              </a:rPr>
              <a:t> : </a:t>
            </a:r>
            <a:r>
              <a:rPr lang="en-GB" sz="1200" dirty="0">
                <a:latin typeface="Overlock" panose="02000506030000020004" pitchFamily="2" charset="0"/>
              </a:rPr>
              <a:t>Popular for early recruitment stages</a:t>
            </a:r>
          </a:p>
        </p:txBody>
      </p:sp>
      <p:sp>
        <p:nvSpPr>
          <p:cNvPr id="64" name="TextBox 63">
            <a:extLst>
              <a:ext uri="{FF2B5EF4-FFF2-40B4-BE49-F238E27FC236}">
                <a16:creationId xmlns:a16="http://schemas.microsoft.com/office/drawing/2014/main" id="{655509D0-8514-48E3-9B7F-1BBDB8E36AAF}"/>
              </a:ext>
            </a:extLst>
          </p:cNvPr>
          <p:cNvSpPr txBox="1"/>
          <p:nvPr/>
        </p:nvSpPr>
        <p:spPr>
          <a:xfrm>
            <a:off x="1669858" y="2191081"/>
            <a:ext cx="1857056" cy="261610"/>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chemeClr val="accent6">
                    <a:lumMod val="50000"/>
                  </a:schemeClr>
                </a:solidFill>
                <a:latin typeface="Overlock" panose="02000506030000020004" pitchFamily="2" charset="0"/>
              </a:rPr>
              <a:t>Used to recruit worldwide</a:t>
            </a:r>
          </a:p>
        </p:txBody>
      </p:sp>
      <p:sp>
        <p:nvSpPr>
          <p:cNvPr id="65" name="TextBox 64">
            <a:extLst>
              <a:ext uri="{FF2B5EF4-FFF2-40B4-BE49-F238E27FC236}">
                <a16:creationId xmlns:a16="http://schemas.microsoft.com/office/drawing/2014/main" id="{1822BB5E-9ABB-4439-BCAD-F0ED8B405130}"/>
              </a:ext>
            </a:extLst>
          </p:cNvPr>
          <p:cNvSpPr txBox="1"/>
          <p:nvPr/>
        </p:nvSpPr>
        <p:spPr>
          <a:xfrm>
            <a:off x="1235995" y="3390719"/>
            <a:ext cx="2673743" cy="261610"/>
          </a:xfrm>
          <a:prstGeom prst="rect">
            <a:avLst/>
          </a:prstGeom>
          <a:noFill/>
        </p:spPr>
        <p:txBody>
          <a:bodyPr wrap="square" rtlCol="0">
            <a:spAutoFit/>
          </a:bodyPr>
          <a:lstStyle/>
          <a:p>
            <a:r>
              <a:rPr lang="en-GB" sz="1100" dirty="0">
                <a:solidFill>
                  <a:schemeClr val="accent6">
                    <a:lumMod val="50000"/>
                  </a:schemeClr>
                </a:solidFill>
                <a:latin typeface="Overlock" panose="02000506030000020004" pitchFamily="2" charset="0"/>
              </a:rPr>
              <a:t>Try to build a rapport with interviewer</a:t>
            </a:r>
          </a:p>
        </p:txBody>
      </p:sp>
      <p:pic>
        <p:nvPicPr>
          <p:cNvPr id="67" name="Graphic 66" descr="Warning">
            <a:extLst>
              <a:ext uri="{FF2B5EF4-FFF2-40B4-BE49-F238E27FC236}">
                <a16:creationId xmlns:a16="http://schemas.microsoft.com/office/drawing/2014/main" id="{D706AD19-44B3-4507-9F28-DECB8C75AD9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0978" y="3345537"/>
            <a:ext cx="290201" cy="290201"/>
          </a:xfrm>
          <a:prstGeom prst="rect">
            <a:avLst/>
          </a:prstGeom>
        </p:spPr>
      </p:pic>
      <p:pic>
        <p:nvPicPr>
          <p:cNvPr id="69" name="Picture 68">
            <a:extLst>
              <a:ext uri="{FF2B5EF4-FFF2-40B4-BE49-F238E27FC236}">
                <a16:creationId xmlns:a16="http://schemas.microsoft.com/office/drawing/2014/main" id="{778C9B89-3A01-4279-BA64-BEEBDC49019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05048" y="2114878"/>
            <a:ext cx="813234" cy="1088906"/>
          </a:xfrm>
          <a:prstGeom prst="rect">
            <a:avLst/>
          </a:prstGeom>
        </p:spPr>
      </p:pic>
      <p:sp>
        <p:nvSpPr>
          <p:cNvPr id="71" name="TextBox 70">
            <a:extLst>
              <a:ext uri="{FF2B5EF4-FFF2-40B4-BE49-F238E27FC236}">
                <a16:creationId xmlns:a16="http://schemas.microsoft.com/office/drawing/2014/main" id="{5361B2DA-C1F0-4045-9504-DB3D2DEE424C}"/>
              </a:ext>
            </a:extLst>
          </p:cNvPr>
          <p:cNvSpPr txBox="1"/>
          <p:nvPr/>
        </p:nvSpPr>
        <p:spPr>
          <a:xfrm>
            <a:off x="5218543" y="1590622"/>
            <a:ext cx="3869701" cy="492443"/>
          </a:xfrm>
          <a:prstGeom prst="rect">
            <a:avLst/>
          </a:prstGeom>
          <a:noFill/>
        </p:spPr>
        <p:txBody>
          <a:bodyPr wrap="square" rtlCol="0">
            <a:spAutoFit/>
          </a:bodyPr>
          <a:lstStyle/>
          <a:p>
            <a:r>
              <a:rPr lang="en-GB" sz="1400" b="1" dirty="0">
                <a:solidFill>
                  <a:srgbClr val="E32D91"/>
                </a:solidFill>
                <a:latin typeface="Overlock" panose="02000506030000020004" pitchFamily="2" charset="0"/>
              </a:rPr>
              <a:t>PRE-RECORDED</a:t>
            </a:r>
            <a:r>
              <a:rPr lang="en-GB" sz="1400" dirty="0">
                <a:solidFill>
                  <a:srgbClr val="E32D91"/>
                </a:solidFill>
                <a:latin typeface="Overlock" panose="02000506030000020004" pitchFamily="2" charset="0"/>
              </a:rPr>
              <a:t>: </a:t>
            </a:r>
            <a:r>
              <a:rPr lang="en-GB" sz="1200" dirty="0">
                <a:latin typeface="Overlock" panose="02000506030000020004" pitchFamily="2" charset="0"/>
              </a:rPr>
              <a:t>Used by larger companies with</a:t>
            </a:r>
            <a:br>
              <a:rPr lang="en-GB" sz="1200" dirty="0">
                <a:latin typeface="Overlock" panose="02000506030000020004" pitchFamily="2" charset="0"/>
              </a:rPr>
            </a:br>
            <a:r>
              <a:rPr lang="en-GB" sz="1200" dirty="0">
                <a:latin typeface="Overlock" panose="02000506030000020004" pitchFamily="2" charset="0"/>
              </a:rPr>
              <a:t>                                   lots of applicants</a:t>
            </a:r>
          </a:p>
        </p:txBody>
      </p:sp>
      <p:sp>
        <p:nvSpPr>
          <p:cNvPr id="72" name="TextBox 71">
            <a:extLst>
              <a:ext uri="{FF2B5EF4-FFF2-40B4-BE49-F238E27FC236}">
                <a16:creationId xmlns:a16="http://schemas.microsoft.com/office/drawing/2014/main" id="{DAADF8DE-B38E-4E21-B104-21051FE630D9}"/>
              </a:ext>
            </a:extLst>
          </p:cNvPr>
          <p:cNvSpPr txBox="1"/>
          <p:nvPr/>
        </p:nvSpPr>
        <p:spPr>
          <a:xfrm>
            <a:off x="1669857" y="1943938"/>
            <a:ext cx="2173717" cy="261610"/>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chemeClr val="accent6">
                    <a:lumMod val="50000"/>
                  </a:schemeClr>
                </a:solidFill>
                <a:latin typeface="Overlock" panose="02000506030000020004" pitchFamily="2" charset="0"/>
              </a:rPr>
              <a:t>Similar to face to face interview</a:t>
            </a:r>
          </a:p>
        </p:txBody>
      </p:sp>
      <p:sp>
        <p:nvSpPr>
          <p:cNvPr id="74" name="TextBox 73">
            <a:extLst>
              <a:ext uri="{FF2B5EF4-FFF2-40B4-BE49-F238E27FC236}">
                <a16:creationId xmlns:a16="http://schemas.microsoft.com/office/drawing/2014/main" id="{BD09B142-264D-488D-BE84-A9B678BB7BB5}"/>
              </a:ext>
            </a:extLst>
          </p:cNvPr>
          <p:cNvSpPr txBox="1"/>
          <p:nvPr/>
        </p:nvSpPr>
        <p:spPr>
          <a:xfrm>
            <a:off x="1669858" y="2438224"/>
            <a:ext cx="2109418" cy="261610"/>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chemeClr val="accent6">
                    <a:lumMod val="50000"/>
                  </a:schemeClr>
                </a:solidFill>
                <a:latin typeface="Overlock" panose="02000506030000020004" pitchFamily="2" charset="0"/>
              </a:rPr>
              <a:t>No need to travel to location</a:t>
            </a:r>
          </a:p>
        </p:txBody>
      </p:sp>
      <p:sp>
        <p:nvSpPr>
          <p:cNvPr id="76" name="TextBox 75">
            <a:extLst>
              <a:ext uri="{FF2B5EF4-FFF2-40B4-BE49-F238E27FC236}">
                <a16:creationId xmlns:a16="http://schemas.microsoft.com/office/drawing/2014/main" id="{9053E2B7-91AA-418E-B5C2-8E649AB19652}"/>
              </a:ext>
            </a:extLst>
          </p:cNvPr>
          <p:cNvSpPr txBox="1"/>
          <p:nvPr/>
        </p:nvSpPr>
        <p:spPr>
          <a:xfrm>
            <a:off x="1669858" y="2685367"/>
            <a:ext cx="1857056" cy="261610"/>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chemeClr val="accent6">
                    <a:lumMod val="50000"/>
                  </a:schemeClr>
                </a:solidFill>
                <a:latin typeface="Overlock" panose="02000506030000020004" pitchFamily="2" charset="0"/>
              </a:rPr>
              <a:t>Used to recruit worldwide</a:t>
            </a:r>
          </a:p>
        </p:txBody>
      </p:sp>
      <p:sp>
        <p:nvSpPr>
          <p:cNvPr id="77" name="TextBox 76">
            <a:extLst>
              <a:ext uri="{FF2B5EF4-FFF2-40B4-BE49-F238E27FC236}">
                <a16:creationId xmlns:a16="http://schemas.microsoft.com/office/drawing/2014/main" id="{9BA32780-4C18-473B-BC88-F4E9DC372BD5}"/>
              </a:ext>
            </a:extLst>
          </p:cNvPr>
          <p:cNvSpPr txBox="1"/>
          <p:nvPr/>
        </p:nvSpPr>
        <p:spPr>
          <a:xfrm>
            <a:off x="1669858" y="2932510"/>
            <a:ext cx="2173716" cy="430887"/>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chemeClr val="accent6">
                    <a:lumMod val="50000"/>
                  </a:schemeClr>
                </a:solidFill>
                <a:latin typeface="Overlock" panose="02000506030000020004" pitchFamily="2" charset="0"/>
              </a:rPr>
              <a:t>Communicate with other person on screen</a:t>
            </a:r>
          </a:p>
        </p:txBody>
      </p:sp>
      <p:sp>
        <p:nvSpPr>
          <p:cNvPr id="79" name="TextBox 78">
            <a:extLst>
              <a:ext uri="{FF2B5EF4-FFF2-40B4-BE49-F238E27FC236}">
                <a16:creationId xmlns:a16="http://schemas.microsoft.com/office/drawing/2014/main" id="{9C2536AC-5FFB-45E5-B9C1-4A8699E10567}"/>
              </a:ext>
            </a:extLst>
          </p:cNvPr>
          <p:cNvSpPr txBox="1"/>
          <p:nvPr/>
        </p:nvSpPr>
        <p:spPr>
          <a:xfrm>
            <a:off x="6295604" y="2053813"/>
            <a:ext cx="2513859" cy="430887"/>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chemeClr val="bg2">
                    <a:lumMod val="50000"/>
                  </a:schemeClr>
                </a:solidFill>
                <a:latin typeface="Overlock" panose="02000506030000020004" pitchFamily="2" charset="0"/>
              </a:rPr>
              <a:t>Interview is recorded, and can be watched later</a:t>
            </a:r>
          </a:p>
        </p:txBody>
      </p:sp>
      <p:pic>
        <p:nvPicPr>
          <p:cNvPr id="84" name="Picture 83">
            <a:extLst>
              <a:ext uri="{FF2B5EF4-FFF2-40B4-BE49-F238E27FC236}">
                <a16:creationId xmlns:a16="http://schemas.microsoft.com/office/drawing/2014/main" id="{E762739B-FD95-4CB0-943B-E33AEB20C4F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331598" y="2123118"/>
            <a:ext cx="918106" cy="968830"/>
          </a:xfrm>
          <a:prstGeom prst="rect">
            <a:avLst/>
          </a:prstGeom>
        </p:spPr>
      </p:pic>
      <p:sp>
        <p:nvSpPr>
          <p:cNvPr id="85" name="TextBox 84">
            <a:extLst>
              <a:ext uri="{FF2B5EF4-FFF2-40B4-BE49-F238E27FC236}">
                <a16:creationId xmlns:a16="http://schemas.microsoft.com/office/drawing/2014/main" id="{F58303B0-C41B-4DDF-B4A5-1ABC7D56CCC7}"/>
              </a:ext>
            </a:extLst>
          </p:cNvPr>
          <p:cNvSpPr txBox="1"/>
          <p:nvPr/>
        </p:nvSpPr>
        <p:spPr>
          <a:xfrm>
            <a:off x="6295604" y="2418818"/>
            <a:ext cx="2513859" cy="261610"/>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chemeClr val="bg2">
                    <a:lumMod val="50000"/>
                  </a:schemeClr>
                </a:solidFill>
                <a:latin typeface="Overlock" panose="02000506030000020004" pitchFamily="2" charset="0"/>
              </a:rPr>
              <a:t>Sent instructions and a link to log in</a:t>
            </a:r>
          </a:p>
        </p:txBody>
      </p:sp>
      <p:sp>
        <p:nvSpPr>
          <p:cNvPr id="86" name="TextBox 85">
            <a:extLst>
              <a:ext uri="{FF2B5EF4-FFF2-40B4-BE49-F238E27FC236}">
                <a16:creationId xmlns:a16="http://schemas.microsoft.com/office/drawing/2014/main" id="{09A4FDFA-FE81-4D79-AD31-B467D21717BE}"/>
              </a:ext>
            </a:extLst>
          </p:cNvPr>
          <p:cNvSpPr txBox="1"/>
          <p:nvPr/>
        </p:nvSpPr>
        <p:spPr>
          <a:xfrm>
            <a:off x="6295604" y="2614546"/>
            <a:ext cx="2513859" cy="261610"/>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chemeClr val="bg2">
                    <a:lumMod val="50000"/>
                  </a:schemeClr>
                </a:solidFill>
                <a:latin typeface="Overlock" panose="02000506030000020004" pitchFamily="2" charset="0"/>
              </a:rPr>
              <a:t>Answer pre-recorded questions</a:t>
            </a:r>
          </a:p>
        </p:txBody>
      </p:sp>
      <p:sp>
        <p:nvSpPr>
          <p:cNvPr id="88" name="TextBox 87">
            <a:extLst>
              <a:ext uri="{FF2B5EF4-FFF2-40B4-BE49-F238E27FC236}">
                <a16:creationId xmlns:a16="http://schemas.microsoft.com/office/drawing/2014/main" id="{D7DC851C-796A-4D7E-8B39-62D52C4C6D06}"/>
              </a:ext>
            </a:extLst>
          </p:cNvPr>
          <p:cNvSpPr txBox="1"/>
          <p:nvPr/>
        </p:nvSpPr>
        <p:spPr>
          <a:xfrm>
            <a:off x="5619486" y="3217464"/>
            <a:ext cx="3220978" cy="430887"/>
          </a:xfrm>
          <a:prstGeom prst="rect">
            <a:avLst/>
          </a:prstGeom>
          <a:noFill/>
        </p:spPr>
        <p:txBody>
          <a:bodyPr wrap="square" rtlCol="0">
            <a:spAutoFit/>
          </a:bodyPr>
          <a:lstStyle/>
          <a:p>
            <a:r>
              <a:rPr lang="en-GB" sz="1100" b="1" dirty="0">
                <a:solidFill>
                  <a:schemeClr val="bg2">
                    <a:lumMod val="10000"/>
                  </a:schemeClr>
                </a:solidFill>
                <a:latin typeface="Overlock" panose="02000506030000020004" pitchFamily="2" charset="0"/>
              </a:rPr>
              <a:t>Practice makes perfect</a:t>
            </a:r>
            <a:r>
              <a:rPr lang="en-GB" sz="1100" dirty="0">
                <a:solidFill>
                  <a:schemeClr val="bg2">
                    <a:lumMod val="10000"/>
                  </a:schemeClr>
                </a:solidFill>
                <a:latin typeface="Overlock" panose="02000506030000020004" pitchFamily="2" charset="0"/>
              </a:rPr>
              <a:t>: answers are normally time limited so practise well before going ahead!</a:t>
            </a:r>
          </a:p>
        </p:txBody>
      </p:sp>
      <p:sp>
        <p:nvSpPr>
          <p:cNvPr id="91" name="TextBox 90">
            <a:extLst>
              <a:ext uri="{FF2B5EF4-FFF2-40B4-BE49-F238E27FC236}">
                <a16:creationId xmlns:a16="http://schemas.microsoft.com/office/drawing/2014/main" id="{391DDC5D-1E47-45D6-AF26-45C48B81782E}"/>
              </a:ext>
            </a:extLst>
          </p:cNvPr>
          <p:cNvSpPr txBox="1"/>
          <p:nvPr/>
        </p:nvSpPr>
        <p:spPr>
          <a:xfrm>
            <a:off x="6295604" y="2810275"/>
            <a:ext cx="2513859" cy="430887"/>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chemeClr val="bg2">
                    <a:lumMod val="50000"/>
                  </a:schemeClr>
                </a:solidFill>
                <a:latin typeface="Overlock" panose="02000506030000020004" pitchFamily="2" charset="0"/>
              </a:rPr>
              <a:t>Unscheduled and available for set time period</a:t>
            </a:r>
          </a:p>
        </p:txBody>
      </p:sp>
      <p:pic>
        <p:nvPicPr>
          <p:cNvPr id="93" name="Graphic 92" descr="Hourglass">
            <a:extLst>
              <a:ext uri="{FF2B5EF4-FFF2-40B4-BE49-F238E27FC236}">
                <a16:creationId xmlns:a16="http://schemas.microsoft.com/office/drawing/2014/main" id="{E540D5F7-59DB-422B-B06C-24402882A0A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246026" y="3248756"/>
            <a:ext cx="400557" cy="400557"/>
          </a:xfrm>
          <a:prstGeom prst="rect">
            <a:avLst/>
          </a:prstGeom>
        </p:spPr>
      </p:pic>
    </p:spTree>
    <p:extLst>
      <p:ext uri="{BB962C8B-B14F-4D97-AF65-F5344CB8AC3E}">
        <p14:creationId xmlns:p14="http://schemas.microsoft.com/office/powerpoint/2010/main" val="30811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548939"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6" y="600204"/>
            <a:ext cx="5456364"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Preparing for a video interview</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23" name="TextBox 22">
            <a:extLst>
              <a:ext uri="{FF2B5EF4-FFF2-40B4-BE49-F238E27FC236}">
                <a16:creationId xmlns:a16="http://schemas.microsoft.com/office/drawing/2014/main" id="{72271DCA-C9C6-49FB-A6DD-529DF0DEA09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24" name="Graphic 23" descr="Web cam">
            <a:extLst>
              <a:ext uri="{FF2B5EF4-FFF2-40B4-BE49-F238E27FC236}">
                <a16:creationId xmlns:a16="http://schemas.microsoft.com/office/drawing/2014/main" id="{2B74E908-BB83-4A6F-A673-8AB31917DE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490" y="467842"/>
            <a:ext cx="659782" cy="659782"/>
          </a:xfrm>
          <a:prstGeom prst="rect">
            <a:avLst/>
          </a:prstGeom>
        </p:spPr>
      </p:pic>
      <p:pic>
        <p:nvPicPr>
          <p:cNvPr id="10" name="Picture 9">
            <a:extLst>
              <a:ext uri="{FF2B5EF4-FFF2-40B4-BE49-F238E27FC236}">
                <a16:creationId xmlns:a16="http://schemas.microsoft.com/office/drawing/2014/main" id="{D4715BC4-6DE7-4289-A35D-631B3BF7C8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228" y="1913142"/>
            <a:ext cx="3800561" cy="4226223"/>
          </a:xfrm>
          <a:prstGeom prst="rect">
            <a:avLst/>
          </a:prstGeom>
        </p:spPr>
      </p:pic>
      <p:pic>
        <p:nvPicPr>
          <p:cNvPr id="4" name="Picture 3">
            <a:hlinkClick r:id="rId10"/>
            <a:extLst>
              <a:ext uri="{FF2B5EF4-FFF2-40B4-BE49-F238E27FC236}">
                <a16:creationId xmlns:a16="http://schemas.microsoft.com/office/drawing/2014/main" id="{24A7F672-B868-40E8-A1D4-447B64F2A1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6280" y="2814246"/>
            <a:ext cx="3430661" cy="1794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7" name="Group 46">
            <a:extLst>
              <a:ext uri="{FF2B5EF4-FFF2-40B4-BE49-F238E27FC236}">
                <a16:creationId xmlns:a16="http://schemas.microsoft.com/office/drawing/2014/main" id="{6FF77B64-82AA-414B-9BC3-AC17A98EC5BE}"/>
              </a:ext>
            </a:extLst>
          </p:cNvPr>
          <p:cNvGrpSpPr/>
          <p:nvPr/>
        </p:nvGrpSpPr>
        <p:grpSpPr>
          <a:xfrm>
            <a:off x="5068379" y="2175696"/>
            <a:ext cx="3296832" cy="659219"/>
            <a:chOff x="4958284" y="1853814"/>
            <a:chExt cx="3296832" cy="659219"/>
          </a:xfrm>
        </p:grpSpPr>
        <p:sp>
          <p:nvSpPr>
            <p:cNvPr id="13" name="Callout: Down Arrow 12">
              <a:extLst>
                <a:ext uri="{FF2B5EF4-FFF2-40B4-BE49-F238E27FC236}">
                  <a16:creationId xmlns:a16="http://schemas.microsoft.com/office/drawing/2014/main" id="{189C36F8-D5FF-420D-81DB-13BCEEA64DFC}"/>
                </a:ext>
              </a:extLst>
            </p:cNvPr>
            <p:cNvSpPr/>
            <p:nvPr/>
          </p:nvSpPr>
          <p:spPr>
            <a:xfrm>
              <a:off x="4958284" y="1853814"/>
              <a:ext cx="3296832" cy="659219"/>
            </a:xfrm>
            <a:custGeom>
              <a:avLst/>
              <a:gdLst>
                <a:gd name="connsiteX0" fmla="*/ 0 w 4119045"/>
                <a:gd name="connsiteY0" fmla="*/ 0 h 648586"/>
                <a:gd name="connsiteX1" fmla="*/ 4119045 w 4119045"/>
                <a:gd name="connsiteY1" fmla="*/ 0 h 648586"/>
                <a:gd name="connsiteX2" fmla="*/ 4119045 w 4119045"/>
                <a:gd name="connsiteY2" fmla="*/ 421432 h 648586"/>
                <a:gd name="connsiteX3" fmla="*/ 2140596 w 4119045"/>
                <a:gd name="connsiteY3" fmla="*/ 421432 h 648586"/>
                <a:gd name="connsiteX4" fmla="*/ 2140596 w 4119045"/>
                <a:gd name="connsiteY4" fmla="*/ 486440 h 648586"/>
                <a:gd name="connsiteX5" fmla="*/ 2221669 w 4119045"/>
                <a:gd name="connsiteY5" fmla="*/ 486440 h 648586"/>
                <a:gd name="connsiteX6" fmla="*/ 2059523 w 4119045"/>
                <a:gd name="connsiteY6" fmla="*/ 648586 h 648586"/>
                <a:gd name="connsiteX7" fmla="*/ 1897376 w 4119045"/>
                <a:gd name="connsiteY7" fmla="*/ 486440 h 648586"/>
                <a:gd name="connsiteX8" fmla="*/ 1978449 w 4119045"/>
                <a:gd name="connsiteY8" fmla="*/ 486440 h 648586"/>
                <a:gd name="connsiteX9" fmla="*/ 1978449 w 4119045"/>
                <a:gd name="connsiteY9" fmla="*/ 421432 h 648586"/>
                <a:gd name="connsiteX10" fmla="*/ 0 w 4119045"/>
                <a:gd name="connsiteY10" fmla="*/ 421432 h 648586"/>
                <a:gd name="connsiteX11" fmla="*/ 0 w 4119045"/>
                <a:gd name="connsiteY11" fmla="*/ 0 h 648586"/>
                <a:gd name="connsiteX0" fmla="*/ 63795 w 4119045"/>
                <a:gd name="connsiteY0" fmla="*/ 0 h 659219"/>
                <a:gd name="connsiteX1" fmla="*/ 4119045 w 4119045"/>
                <a:gd name="connsiteY1" fmla="*/ 10633 h 659219"/>
                <a:gd name="connsiteX2" fmla="*/ 4119045 w 4119045"/>
                <a:gd name="connsiteY2" fmla="*/ 432065 h 659219"/>
                <a:gd name="connsiteX3" fmla="*/ 2140596 w 4119045"/>
                <a:gd name="connsiteY3" fmla="*/ 432065 h 659219"/>
                <a:gd name="connsiteX4" fmla="*/ 2140596 w 4119045"/>
                <a:gd name="connsiteY4" fmla="*/ 497073 h 659219"/>
                <a:gd name="connsiteX5" fmla="*/ 2221669 w 4119045"/>
                <a:gd name="connsiteY5" fmla="*/ 497073 h 659219"/>
                <a:gd name="connsiteX6" fmla="*/ 2059523 w 4119045"/>
                <a:gd name="connsiteY6" fmla="*/ 659219 h 659219"/>
                <a:gd name="connsiteX7" fmla="*/ 1897376 w 4119045"/>
                <a:gd name="connsiteY7" fmla="*/ 497073 h 659219"/>
                <a:gd name="connsiteX8" fmla="*/ 1978449 w 4119045"/>
                <a:gd name="connsiteY8" fmla="*/ 497073 h 659219"/>
                <a:gd name="connsiteX9" fmla="*/ 1978449 w 4119045"/>
                <a:gd name="connsiteY9" fmla="*/ 432065 h 659219"/>
                <a:gd name="connsiteX10" fmla="*/ 0 w 4119045"/>
                <a:gd name="connsiteY10" fmla="*/ 432065 h 659219"/>
                <a:gd name="connsiteX11" fmla="*/ 63795 w 4119045"/>
                <a:gd name="connsiteY11" fmla="*/ 0 h 659219"/>
                <a:gd name="connsiteX0" fmla="*/ 63795 w 4119045"/>
                <a:gd name="connsiteY0" fmla="*/ 0 h 659219"/>
                <a:gd name="connsiteX1" fmla="*/ 4087147 w 4119045"/>
                <a:gd name="connsiteY1" fmla="*/ 1 h 659219"/>
                <a:gd name="connsiteX2" fmla="*/ 4119045 w 4119045"/>
                <a:gd name="connsiteY2" fmla="*/ 432065 h 659219"/>
                <a:gd name="connsiteX3" fmla="*/ 2140596 w 4119045"/>
                <a:gd name="connsiteY3" fmla="*/ 432065 h 659219"/>
                <a:gd name="connsiteX4" fmla="*/ 2140596 w 4119045"/>
                <a:gd name="connsiteY4" fmla="*/ 497073 h 659219"/>
                <a:gd name="connsiteX5" fmla="*/ 2221669 w 4119045"/>
                <a:gd name="connsiteY5" fmla="*/ 497073 h 659219"/>
                <a:gd name="connsiteX6" fmla="*/ 2059523 w 4119045"/>
                <a:gd name="connsiteY6" fmla="*/ 659219 h 659219"/>
                <a:gd name="connsiteX7" fmla="*/ 1897376 w 4119045"/>
                <a:gd name="connsiteY7" fmla="*/ 497073 h 659219"/>
                <a:gd name="connsiteX8" fmla="*/ 1978449 w 4119045"/>
                <a:gd name="connsiteY8" fmla="*/ 497073 h 659219"/>
                <a:gd name="connsiteX9" fmla="*/ 1978449 w 4119045"/>
                <a:gd name="connsiteY9" fmla="*/ 432065 h 659219"/>
                <a:gd name="connsiteX10" fmla="*/ 0 w 4119045"/>
                <a:gd name="connsiteY10" fmla="*/ 432065 h 659219"/>
                <a:gd name="connsiteX11" fmla="*/ 63795 w 4119045"/>
                <a:gd name="connsiteY11" fmla="*/ 0 h 6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19045" h="659219">
                  <a:moveTo>
                    <a:pt x="63795" y="0"/>
                  </a:moveTo>
                  <a:lnTo>
                    <a:pt x="4087147" y="1"/>
                  </a:lnTo>
                  <a:lnTo>
                    <a:pt x="4119045" y="432065"/>
                  </a:lnTo>
                  <a:lnTo>
                    <a:pt x="2140596" y="432065"/>
                  </a:lnTo>
                  <a:lnTo>
                    <a:pt x="2140596" y="497073"/>
                  </a:lnTo>
                  <a:lnTo>
                    <a:pt x="2221669" y="497073"/>
                  </a:lnTo>
                  <a:lnTo>
                    <a:pt x="2059523" y="659219"/>
                  </a:lnTo>
                  <a:lnTo>
                    <a:pt x="1897376" y="497073"/>
                  </a:lnTo>
                  <a:lnTo>
                    <a:pt x="1978449" y="497073"/>
                  </a:lnTo>
                  <a:lnTo>
                    <a:pt x="1978449" y="432065"/>
                  </a:lnTo>
                  <a:lnTo>
                    <a:pt x="0" y="432065"/>
                  </a:lnTo>
                  <a:lnTo>
                    <a:pt x="63795" y="0"/>
                  </a:lnTo>
                  <a:close/>
                </a:path>
              </a:pathLst>
            </a:cu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037E0DA-241E-4C9B-9538-89AC6360B42F}"/>
                </a:ext>
              </a:extLst>
            </p:cNvPr>
            <p:cNvSpPr txBox="1"/>
            <p:nvPr/>
          </p:nvSpPr>
          <p:spPr>
            <a:xfrm>
              <a:off x="5031653" y="1882346"/>
              <a:ext cx="3151306" cy="369332"/>
            </a:xfrm>
            <a:prstGeom prst="rect">
              <a:avLst/>
            </a:prstGeom>
            <a:noFill/>
          </p:spPr>
          <p:txBody>
            <a:bodyPr wrap="square" rtlCol="0">
              <a:spAutoFit/>
            </a:bodyPr>
            <a:lstStyle/>
            <a:p>
              <a:pPr algn="ctr"/>
              <a:r>
                <a:rPr lang="en-GB" dirty="0">
                  <a:solidFill>
                    <a:schemeClr val="bg1"/>
                  </a:solidFill>
                  <a:latin typeface="Reprise Title" panose="02000000000000000000" pitchFamily="2" charset="0"/>
                </a:rPr>
                <a:t>ESSENTIAL PREPARATION</a:t>
              </a:r>
            </a:p>
          </p:txBody>
        </p:sp>
      </p:grpSp>
      <p:sp>
        <p:nvSpPr>
          <p:cNvPr id="22" name="Rectangle 10">
            <a:extLst>
              <a:ext uri="{FF2B5EF4-FFF2-40B4-BE49-F238E27FC236}">
                <a16:creationId xmlns:a16="http://schemas.microsoft.com/office/drawing/2014/main" id="{4E783CBB-9744-435D-B925-0B511B4E35D2}"/>
              </a:ext>
            </a:extLst>
          </p:cNvPr>
          <p:cNvSpPr/>
          <p:nvPr/>
        </p:nvSpPr>
        <p:spPr>
          <a:xfrm>
            <a:off x="5026382" y="2928978"/>
            <a:ext cx="1868878" cy="276501"/>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C00000"/>
                </a:solidFill>
                <a:latin typeface="Comic Sans MS" panose="030F0702030302020204" pitchFamily="66" charset="0"/>
              </a:rPr>
              <a:t>1. Dummy runs</a:t>
            </a:r>
          </a:p>
        </p:txBody>
      </p:sp>
      <p:sp>
        <p:nvSpPr>
          <p:cNvPr id="25" name="Rectangle 10">
            <a:extLst>
              <a:ext uri="{FF2B5EF4-FFF2-40B4-BE49-F238E27FC236}">
                <a16:creationId xmlns:a16="http://schemas.microsoft.com/office/drawing/2014/main" id="{DAB5B227-7202-466F-8065-3AA6363C194B}"/>
              </a:ext>
            </a:extLst>
          </p:cNvPr>
          <p:cNvSpPr/>
          <p:nvPr/>
        </p:nvSpPr>
        <p:spPr>
          <a:xfrm>
            <a:off x="7052368" y="2947442"/>
            <a:ext cx="1868877" cy="289181"/>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C00000"/>
                </a:solidFill>
                <a:latin typeface="Comic Sans MS" panose="030F0702030302020204" pitchFamily="66" charset="0"/>
              </a:rPr>
              <a:t>2. Buddy support</a:t>
            </a:r>
          </a:p>
        </p:txBody>
      </p:sp>
      <p:sp>
        <p:nvSpPr>
          <p:cNvPr id="38" name="Rectangle 10">
            <a:extLst>
              <a:ext uri="{FF2B5EF4-FFF2-40B4-BE49-F238E27FC236}">
                <a16:creationId xmlns:a16="http://schemas.microsoft.com/office/drawing/2014/main" id="{8B1A2D4D-15E0-4745-8C01-0A28F72BA4DB}"/>
              </a:ext>
            </a:extLst>
          </p:cNvPr>
          <p:cNvSpPr/>
          <p:nvPr/>
        </p:nvSpPr>
        <p:spPr>
          <a:xfrm>
            <a:off x="4637408" y="3329520"/>
            <a:ext cx="2257852" cy="324766"/>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C00000"/>
                </a:solidFill>
                <a:latin typeface="Comic Sans MS" panose="030F0702030302020204" pitchFamily="66" charset="0"/>
              </a:rPr>
              <a:t>3. Pre-recorded interviews</a:t>
            </a:r>
          </a:p>
        </p:txBody>
      </p:sp>
      <p:sp>
        <p:nvSpPr>
          <p:cNvPr id="39" name="Rectangle 10">
            <a:extLst>
              <a:ext uri="{FF2B5EF4-FFF2-40B4-BE49-F238E27FC236}">
                <a16:creationId xmlns:a16="http://schemas.microsoft.com/office/drawing/2014/main" id="{484668DF-9B52-45A5-837C-9E273AA527BF}"/>
              </a:ext>
            </a:extLst>
          </p:cNvPr>
          <p:cNvSpPr/>
          <p:nvPr/>
        </p:nvSpPr>
        <p:spPr>
          <a:xfrm>
            <a:off x="7052368" y="3386408"/>
            <a:ext cx="1929858" cy="301089"/>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C00000"/>
                </a:solidFill>
                <a:latin typeface="Comic Sans MS" panose="030F0702030302020204" pitchFamily="66" charset="0"/>
              </a:rPr>
              <a:t>4. Make your notes</a:t>
            </a:r>
          </a:p>
        </p:txBody>
      </p:sp>
      <p:sp>
        <p:nvSpPr>
          <p:cNvPr id="40" name="Rectangle 10">
            <a:extLst>
              <a:ext uri="{FF2B5EF4-FFF2-40B4-BE49-F238E27FC236}">
                <a16:creationId xmlns:a16="http://schemas.microsoft.com/office/drawing/2014/main" id="{0A556048-A2B5-49B5-8EEF-8D937E6BAD7F}"/>
              </a:ext>
            </a:extLst>
          </p:cNvPr>
          <p:cNvSpPr/>
          <p:nvPr/>
        </p:nvSpPr>
        <p:spPr>
          <a:xfrm>
            <a:off x="4618530" y="3783857"/>
            <a:ext cx="2144725" cy="301089"/>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C00000"/>
                </a:solidFill>
                <a:latin typeface="Comic Sans MS" panose="030F0702030302020204" pitchFamily="66" charset="0"/>
              </a:rPr>
              <a:t>5. Reference material</a:t>
            </a:r>
          </a:p>
        </p:txBody>
      </p:sp>
      <p:sp>
        <p:nvSpPr>
          <p:cNvPr id="41" name="Rectangle 10">
            <a:extLst>
              <a:ext uri="{FF2B5EF4-FFF2-40B4-BE49-F238E27FC236}">
                <a16:creationId xmlns:a16="http://schemas.microsoft.com/office/drawing/2014/main" id="{727D2347-ECB9-43B9-9513-734C372C4759}"/>
              </a:ext>
            </a:extLst>
          </p:cNvPr>
          <p:cNvSpPr/>
          <p:nvPr/>
        </p:nvSpPr>
        <p:spPr>
          <a:xfrm>
            <a:off x="6931763" y="3781560"/>
            <a:ext cx="2017464" cy="301089"/>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C00000"/>
                </a:solidFill>
                <a:latin typeface="Comic Sans MS" panose="030F0702030302020204" pitchFamily="66" charset="0"/>
              </a:rPr>
              <a:t>6. Employer’s number</a:t>
            </a:r>
          </a:p>
        </p:txBody>
      </p:sp>
      <p:grpSp>
        <p:nvGrpSpPr>
          <p:cNvPr id="53" name="Group 52">
            <a:extLst>
              <a:ext uri="{FF2B5EF4-FFF2-40B4-BE49-F238E27FC236}">
                <a16:creationId xmlns:a16="http://schemas.microsoft.com/office/drawing/2014/main" id="{01A6DF7F-6F2E-4A92-8F72-E8ECF7E14B2B}"/>
              </a:ext>
            </a:extLst>
          </p:cNvPr>
          <p:cNvGrpSpPr/>
          <p:nvPr/>
        </p:nvGrpSpPr>
        <p:grpSpPr>
          <a:xfrm>
            <a:off x="23368" y="1166637"/>
            <a:ext cx="8639386" cy="714592"/>
            <a:chOff x="23368" y="1166637"/>
            <a:chExt cx="8639386" cy="714592"/>
          </a:xfrm>
        </p:grpSpPr>
        <p:pic>
          <p:nvPicPr>
            <p:cNvPr id="35" name="Picture 34">
              <a:extLst>
                <a:ext uri="{FF2B5EF4-FFF2-40B4-BE49-F238E27FC236}">
                  <a16:creationId xmlns:a16="http://schemas.microsoft.com/office/drawing/2014/main" id="{92BDD89A-55C7-4A6C-A529-C7932AD504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368" y="1344046"/>
              <a:ext cx="3831132" cy="461665"/>
            </a:xfrm>
            <a:prstGeom prst="rect">
              <a:avLst/>
            </a:prstGeom>
          </p:spPr>
        </p:pic>
        <p:pic>
          <p:nvPicPr>
            <p:cNvPr id="37" name="Picture 36">
              <a:extLst>
                <a:ext uri="{FF2B5EF4-FFF2-40B4-BE49-F238E27FC236}">
                  <a16:creationId xmlns:a16="http://schemas.microsoft.com/office/drawing/2014/main" id="{3381E431-1F25-40F6-BD30-DF37633E2AA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93917" y="1166637"/>
              <a:ext cx="701600" cy="714592"/>
            </a:xfrm>
            <a:prstGeom prst="rect">
              <a:avLst/>
            </a:prstGeom>
          </p:spPr>
        </p:pic>
        <p:pic>
          <p:nvPicPr>
            <p:cNvPr id="45" name="Picture 44">
              <a:extLst>
                <a:ext uri="{FF2B5EF4-FFF2-40B4-BE49-F238E27FC236}">
                  <a16:creationId xmlns:a16="http://schemas.microsoft.com/office/drawing/2014/main" id="{9298EB9A-9A56-47CB-AF95-B6063CE51B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40116" y="1243444"/>
              <a:ext cx="3822638" cy="594827"/>
            </a:xfrm>
            <a:prstGeom prst="rect">
              <a:avLst/>
            </a:prstGeom>
          </p:spPr>
        </p:pic>
        <p:sp>
          <p:nvSpPr>
            <p:cNvPr id="46" name="Rectangle 45">
              <a:extLst>
                <a:ext uri="{FF2B5EF4-FFF2-40B4-BE49-F238E27FC236}">
                  <a16:creationId xmlns:a16="http://schemas.microsoft.com/office/drawing/2014/main" id="{6C8E5365-C74A-4C30-A895-5897B797FD61}"/>
                </a:ext>
              </a:extLst>
            </p:cNvPr>
            <p:cNvSpPr/>
            <p:nvPr/>
          </p:nvSpPr>
          <p:spPr>
            <a:xfrm>
              <a:off x="4936140" y="1344046"/>
              <a:ext cx="3651962" cy="369332"/>
            </a:xfrm>
            <a:prstGeom prst="rect">
              <a:avLst/>
            </a:prstGeom>
          </p:spPr>
          <p:txBody>
            <a:bodyPr wrap="none">
              <a:spAutoFit/>
            </a:bodyPr>
            <a:lstStyle/>
            <a:p>
              <a:pPr algn="ctr"/>
              <a:r>
                <a:rPr lang="en-GB" dirty="0">
                  <a:latin typeface="Reprise Title" panose="02000000000000000000" pitchFamily="2" charset="0"/>
                </a:rPr>
                <a:t>Treat as a face-to-face interview</a:t>
              </a:r>
            </a:p>
          </p:txBody>
        </p:sp>
      </p:grpSp>
      <p:grpSp>
        <p:nvGrpSpPr>
          <p:cNvPr id="54" name="Group 53">
            <a:extLst>
              <a:ext uri="{FF2B5EF4-FFF2-40B4-BE49-F238E27FC236}">
                <a16:creationId xmlns:a16="http://schemas.microsoft.com/office/drawing/2014/main" id="{6A6E9674-E1BC-4A6C-97B9-C95EF2BEB7A4}"/>
              </a:ext>
            </a:extLst>
          </p:cNvPr>
          <p:cNvGrpSpPr/>
          <p:nvPr/>
        </p:nvGrpSpPr>
        <p:grpSpPr>
          <a:xfrm>
            <a:off x="4950337" y="4336662"/>
            <a:ext cx="3668434" cy="1826006"/>
            <a:chOff x="4950337" y="4336662"/>
            <a:chExt cx="3668434" cy="1826006"/>
          </a:xfrm>
        </p:grpSpPr>
        <p:sp>
          <p:nvSpPr>
            <p:cNvPr id="48" name="Rectangle: Rounded Corners 47">
              <a:extLst>
                <a:ext uri="{FF2B5EF4-FFF2-40B4-BE49-F238E27FC236}">
                  <a16:creationId xmlns:a16="http://schemas.microsoft.com/office/drawing/2014/main" id="{CAD4C3C2-E6A9-4C9F-89BE-0F8A0EE7C5B7}"/>
                </a:ext>
              </a:extLst>
            </p:cNvPr>
            <p:cNvSpPr/>
            <p:nvPr/>
          </p:nvSpPr>
          <p:spPr>
            <a:xfrm>
              <a:off x="5107300" y="4336662"/>
              <a:ext cx="3511471" cy="1826006"/>
            </a:xfrm>
            <a:prstGeom prst="roundRect">
              <a:avLst/>
            </a:prstGeom>
            <a:solidFill>
              <a:schemeClr val="accent2">
                <a:lumMod val="7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834404EA-A586-4B3A-8901-C73C7762769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4950337" y="4533601"/>
              <a:ext cx="1052376" cy="1461633"/>
            </a:xfrm>
            <a:prstGeom prst="rect">
              <a:avLst/>
            </a:prstGeom>
          </p:spPr>
        </p:pic>
        <p:sp>
          <p:nvSpPr>
            <p:cNvPr id="49" name="Rectangle 48">
              <a:extLst>
                <a:ext uri="{FF2B5EF4-FFF2-40B4-BE49-F238E27FC236}">
                  <a16:creationId xmlns:a16="http://schemas.microsoft.com/office/drawing/2014/main" id="{858C4E08-C659-437E-8DE3-CFB5F44D3ECD}"/>
                </a:ext>
              </a:extLst>
            </p:cNvPr>
            <p:cNvSpPr/>
            <p:nvPr/>
          </p:nvSpPr>
          <p:spPr>
            <a:xfrm>
              <a:off x="6016163" y="4507264"/>
              <a:ext cx="2154757" cy="369332"/>
            </a:xfrm>
            <a:prstGeom prst="rect">
              <a:avLst/>
            </a:prstGeom>
          </p:spPr>
          <p:txBody>
            <a:bodyPr wrap="none">
              <a:spAutoFit/>
            </a:bodyPr>
            <a:lstStyle/>
            <a:p>
              <a:pPr algn="ctr"/>
              <a:r>
                <a:rPr lang="en-GB" dirty="0">
                  <a:solidFill>
                    <a:srgbClr val="FFFF00"/>
                  </a:solidFill>
                  <a:latin typeface="Accent SF" pitchFamily="2" charset="0"/>
                </a:rPr>
                <a:t>HOW TO DRESS</a:t>
              </a:r>
            </a:p>
          </p:txBody>
        </p:sp>
      </p:grpSp>
      <p:sp>
        <p:nvSpPr>
          <p:cNvPr id="50" name="Rectangle 49">
            <a:extLst>
              <a:ext uri="{FF2B5EF4-FFF2-40B4-BE49-F238E27FC236}">
                <a16:creationId xmlns:a16="http://schemas.microsoft.com/office/drawing/2014/main" id="{C64D8608-8A4F-47DA-8CA3-39E31D178E23}"/>
              </a:ext>
            </a:extLst>
          </p:cNvPr>
          <p:cNvSpPr/>
          <p:nvPr/>
        </p:nvSpPr>
        <p:spPr>
          <a:xfrm>
            <a:off x="6118652" y="4908723"/>
            <a:ext cx="1461490" cy="307777"/>
          </a:xfrm>
          <a:prstGeom prst="rect">
            <a:avLst/>
          </a:prstGeom>
        </p:spPr>
        <p:txBody>
          <a:bodyPr wrap="none">
            <a:spAutoFit/>
          </a:bodyPr>
          <a:lstStyle/>
          <a:p>
            <a:pPr marL="285750" indent="-285750">
              <a:buFont typeface="Arial" panose="020B0604020202020204" pitchFamily="34" charset="0"/>
              <a:buChar char="•"/>
            </a:pPr>
            <a:r>
              <a:rPr lang="en-GB" sz="1400" dirty="0">
                <a:solidFill>
                  <a:srgbClr val="FFFF00"/>
                </a:solidFill>
              </a:rPr>
              <a:t>Dress smartly</a:t>
            </a:r>
          </a:p>
        </p:txBody>
      </p:sp>
      <p:sp>
        <p:nvSpPr>
          <p:cNvPr id="51" name="Rectangle 50">
            <a:extLst>
              <a:ext uri="{FF2B5EF4-FFF2-40B4-BE49-F238E27FC236}">
                <a16:creationId xmlns:a16="http://schemas.microsoft.com/office/drawing/2014/main" id="{48ED4198-E0D7-4D2C-9EC4-103626C0F140}"/>
              </a:ext>
            </a:extLst>
          </p:cNvPr>
          <p:cNvSpPr/>
          <p:nvPr/>
        </p:nvSpPr>
        <p:spPr>
          <a:xfrm>
            <a:off x="6118652" y="5182955"/>
            <a:ext cx="2065822" cy="307777"/>
          </a:xfrm>
          <a:prstGeom prst="rect">
            <a:avLst/>
          </a:prstGeom>
        </p:spPr>
        <p:txBody>
          <a:bodyPr wrap="none">
            <a:spAutoFit/>
          </a:bodyPr>
          <a:lstStyle/>
          <a:p>
            <a:pPr marL="285750" indent="-285750">
              <a:buFont typeface="Arial" panose="020B0604020202020204" pitchFamily="34" charset="0"/>
              <a:buChar char="•"/>
            </a:pPr>
            <a:r>
              <a:rPr lang="en-GB" sz="1400" dirty="0">
                <a:solidFill>
                  <a:srgbClr val="FFFF00"/>
                </a:solidFill>
              </a:rPr>
              <a:t>Go for neutral colours</a:t>
            </a:r>
          </a:p>
        </p:txBody>
      </p:sp>
      <p:sp>
        <p:nvSpPr>
          <p:cNvPr id="52" name="Rectangle 51">
            <a:extLst>
              <a:ext uri="{FF2B5EF4-FFF2-40B4-BE49-F238E27FC236}">
                <a16:creationId xmlns:a16="http://schemas.microsoft.com/office/drawing/2014/main" id="{AE313862-0796-4540-8CE0-E1B229510D31}"/>
              </a:ext>
            </a:extLst>
          </p:cNvPr>
          <p:cNvSpPr/>
          <p:nvPr/>
        </p:nvSpPr>
        <p:spPr>
          <a:xfrm>
            <a:off x="6118652" y="5457186"/>
            <a:ext cx="2298289" cy="523220"/>
          </a:xfrm>
          <a:prstGeom prst="rect">
            <a:avLst/>
          </a:prstGeom>
        </p:spPr>
        <p:txBody>
          <a:bodyPr wrap="square">
            <a:spAutoFit/>
          </a:bodyPr>
          <a:lstStyle/>
          <a:p>
            <a:pPr marL="285750" indent="-285750">
              <a:buFont typeface="Arial" panose="020B0604020202020204" pitchFamily="34" charset="0"/>
              <a:buChar char="•"/>
            </a:pPr>
            <a:r>
              <a:rPr lang="en-GB" sz="1400" dirty="0">
                <a:solidFill>
                  <a:srgbClr val="FFFF00"/>
                </a:solidFill>
              </a:rPr>
              <a:t>Watch out for screen glare if you wear glasses</a:t>
            </a:r>
          </a:p>
        </p:txBody>
      </p:sp>
    </p:spTree>
    <p:extLst>
      <p:ext uri="{BB962C8B-B14F-4D97-AF65-F5344CB8AC3E}">
        <p14:creationId xmlns:p14="http://schemas.microsoft.com/office/powerpoint/2010/main" val="221534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1000" fill="hold"/>
                                        <p:tgtEl>
                                          <p:spTgt spid="47"/>
                                        </p:tgtEl>
                                        <p:attrNameLst>
                                          <p:attrName>ppt_w</p:attrName>
                                        </p:attrNameLst>
                                      </p:cBhvr>
                                      <p:tavLst>
                                        <p:tav tm="0">
                                          <p:val>
                                            <p:fltVal val="0"/>
                                          </p:val>
                                        </p:tav>
                                        <p:tav tm="100000">
                                          <p:val>
                                            <p:strVal val="#ppt_w"/>
                                          </p:val>
                                        </p:tav>
                                      </p:tavLst>
                                    </p:anim>
                                    <p:anim calcmode="lin" valueType="num">
                                      <p:cBhvr>
                                        <p:cTn id="16" dur="1000" fill="hold"/>
                                        <p:tgtEl>
                                          <p:spTgt spid="47"/>
                                        </p:tgtEl>
                                        <p:attrNameLst>
                                          <p:attrName>ppt_h</p:attrName>
                                        </p:attrNameLst>
                                      </p:cBhvr>
                                      <p:tavLst>
                                        <p:tav tm="0">
                                          <p:val>
                                            <p:fltVal val="0"/>
                                          </p:val>
                                        </p:tav>
                                        <p:tav tm="100000">
                                          <p:val>
                                            <p:strVal val="#ppt_h"/>
                                          </p:val>
                                        </p:tav>
                                      </p:tavLst>
                                    </p:anim>
                                    <p:anim calcmode="lin" valueType="num">
                                      <p:cBhvr>
                                        <p:cTn id="17" dur="1000" fill="hold"/>
                                        <p:tgtEl>
                                          <p:spTgt spid="47"/>
                                        </p:tgtEl>
                                        <p:attrNameLst>
                                          <p:attrName>style.rotation</p:attrName>
                                        </p:attrNameLst>
                                      </p:cBhvr>
                                      <p:tavLst>
                                        <p:tav tm="0">
                                          <p:val>
                                            <p:fltVal val="90"/>
                                          </p:val>
                                        </p:tav>
                                        <p:tav tm="100000">
                                          <p:val>
                                            <p:fltVal val="0"/>
                                          </p:val>
                                        </p:tav>
                                      </p:tavLst>
                                    </p:anim>
                                    <p:animEffect transition="in" filter="fade">
                                      <p:cBhvr>
                                        <p:cTn id="18" dur="10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fill="hold"/>
                                        <p:tgtEl>
                                          <p:spTgt spid="54"/>
                                        </p:tgtEl>
                                        <p:attrNameLst>
                                          <p:attrName>ppt_w</p:attrName>
                                        </p:attrNameLst>
                                      </p:cBhvr>
                                      <p:tavLst>
                                        <p:tav tm="0">
                                          <p:val>
                                            <p:fltVal val="0"/>
                                          </p:val>
                                        </p:tav>
                                        <p:tav tm="100000">
                                          <p:val>
                                            <p:strVal val="#ppt_w"/>
                                          </p:val>
                                        </p:tav>
                                      </p:tavLst>
                                    </p:anim>
                                    <p:anim calcmode="lin" valueType="num">
                                      <p:cBhvr>
                                        <p:cTn id="48" dur="500" fill="hold"/>
                                        <p:tgtEl>
                                          <p:spTgt spid="54"/>
                                        </p:tgtEl>
                                        <p:attrNameLst>
                                          <p:attrName>ppt_h</p:attrName>
                                        </p:attrNameLst>
                                      </p:cBhvr>
                                      <p:tavLst>
                                        <p:tav tm="0">
                                          <p:val>
                                            <p:fltVal val="0"/>
                                          </p:val>
                                        </p:tav>
                                        <p:tav tm="100000">
                                          <p:val>
                                            <p:strVal val="#ppt_h"/>
                                          </p:val>
                                        </p:tav>
                                      </p:tavLst>
                                    </p:anim>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38" grpId="0" animBg="1"/>
      <p:bldP spid="39" grpId="0" animBg="1"/>
      <p:bldP spid="40" grpId="0" animBg="1"/>
      <p:bldP spid="41" grpId="0" animBg="1"/>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905B7A1-6B6D-4040-94D0-C691841C48BD}"/>
              </a:ext>
            </a:extLst>
          </p:cNvPr>
          <p:cNvSpPr/>
          <p:nvPr/>
        </p:nvSpPr>
        <p:spPr>
          <a:xfrm>
            <a:off x="1137972" y="1579647"/>
            <a:ext cx="7144017" cy="1823956"/>
          </a:xfrm>
          <a:prstGeom prst="roundRect">
            <a:avLst/>
          </a:prstGeom>
          <a:ln w="57150">
            <a:solidFill>
              <a:srgbClr val="FFCC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548939"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6" y="600204"/>
            <a:ext cx="5456364"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Location, location!</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23" name="TextBox 22">
            <a:extLst>
              <a:ext uri="{FF2B5EF4-FFF2-40B4-BE49-F238E27FC236}">
                <a16:creationId xmlns:a16="http://schemas.microsoft.com/office/drawing/2014/main" id="{72271DCA-C9C6-49FB-A6DD-529DF0DEA09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24" name="Graphic 23" descr="Web cam">
            <a:extLst>
              <a:ext uri="{FF2B5EF4-FFF2-40B4-BE49-F238E27FC236}">
                <a16:creationId xmlns:a16="http://schemas.microsoft.com/office/drawing/2014/main" id="{2B74E908-BB83-4A6F-A673-8AB31917DE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490" y="467842"/>
            <a:ext cx="659782" cy="659782"/>
          </a:xfrm>
          <a:prstGeom prst="rect">
            <a:avLst/>
          </a:prstGeom>
        </p:spPr>
      </p:pic>
      <p:grpSp>
        <p:nvGrpSpPr>
          <p:cNvPr id="13" name="Group 12">
            <a:extLst>
              <a:ext uri="{FF2B5EF4-FFF2-40B4-BE49-F238E27FC236}">
                <a16:creationId xmlns:a16="http://schemas.microsoft.com/office/drawing/2014/main" id="{4C24B01E-7BA6-4B0C-B3FA-CFC9FA9754D8}"/>
              </a:ext>
            </a:extLst>
          </p:cNvPr>
          <p:cNvGrpSpPr/>
          <p:nvPr/>
        </p:nvGrpSpPr>
        <p:grpSpPr>
          <a:xfrm>
            <a:off x="948014" y="3513768"/>
            <a:ext cx="7442634" cy="2780240"/>
            <a:chOff x="948014" y="3513768"/>
            <a:chExt cx="7442634" cy="2780240"/>
          </a:xfrm>
        </p:grpSpPr>
        <p:sp>
          <p:nvSpPr>
            <p:cNvPr id="20" name="Rectangle: Rounded Corners 19">
              <a:extLst>
                <a:ext uri="{FF2B5EF4-FFF2-40B4-BE49-F238E27FC236}">
                  <a16:creationId xmlns:a16="http://schemas.microsoft.com/office/drawing/2014/main" id="{9B02EE97-CA2A-4137-8791-5509A4251336}"/>
                </a:ext>
              </a:extLst>
            </p:cNvPr>
            <p:cNvSpPr/>
            <p:nvPr/>
          </p:nvSpPr>
          <p:spPr>
            <a:xfrm>
              <a:off x="1246631" y="3906274"/>
              <a:ext cx="7144017" cy="2283197"/>
            </a:xfrm>
            <a:prstGeom prst="roundRect">
              <a:avLst/>
            </a:prstGeom>
            <a:solidFill>
              <a:srgbClr val="92D050"/>
            </a:solidFill>
            <a:ln w="57150">
              <a:solidFill>
                <a:srgbClr val="FFCC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54A84CA1-949E-4D5C-91F0-93B51254BE1D}"/>
                </a:ext>
              </a:extLst>
            </p:cNvPr>
            <p:cNvSpPr txBox="1"/>
            <p:nvPr/>
          </p:nvSpPr>
          <p:spPr>
            <a:xfrm>
              <a:off x="3390883" y="4062016"/>
              <a:ext cx="4350221" cy="369332"/>
            </a:xfrm>
            <a:prstGeom prst="rect">
              <a:avLst/>
            </a:prstGeom>
            <a:noFill/>
          </p:spPr>
          <p:txBody>
            <a:bodyPr wrap="square" rtlCol="0">
              <a:spAutoFit/>
            </a:bodyPr>
            <a:lstStyle/>
            <a:p>
              <a:r>
                <a:rPr lang="en-GB" dirty="0">
                  <a:solidFill>
                    <a:srgbClr val="FFFF00"/>
                  </a:solidFill>
                  <a:latin typeface="Accent SF" pitchFamily="2" charset="0"/>
                </a:rPr>
                <a:t>2. CHECK YOUR EQUIPMENT</a:t>
              </a:r>
            </a:p>
          </p:txBody>
        </p:sp>
        <p:sp>
          <p:nvSpPr>
            <p:cNvPr id="22" name="TextBox 21">
              <a:extLst>
                <a:ext uri="{FF2B5EF4-FFF2-40B4-BE49-F238E27FC236}">
                  <a16:creationId xmlns:a16="http://schemas.microsoft.com/office/drawing/2014/main" id="{0E8E1985-3B4F-4FFD-BA29-BF9F04870E65}"/>
                </a:ext>
              </a:extLst>
            </p:cNvPr>
            <p:cNvSpPr txBox="1"/>
            <p:nvPr/>
          </p:nvSpPr>
          <p:spPr>
            <a:xfrm>
              <a:off x="3787644" y="4459602"/>
              <a:ext cx="4494345" cy="1815882"/>
            </a:xfrm>
            <a:prstGeom prst="rect">
              <a:avLst/>
            </a:prstGeom>
            <a:noFill/>
          </p:spPr>
          <p:txBody>
            <a:bodyPr wrap="square" rtlCol="0">
              <a:spAutoFit/>
            </a:bodyPr>
            <a:lstStyle/>
            <a:p>
              <a:pPr marL="285750" indent="-285750">
                <a:buFont typeface="Arial" panose="020B0604020202020204" pitchFamily="34" charset="0"/>
                <a:buChar char="•"/>
              </a:pPr>
              <a:r>
                <a:rPr lang="en-GB" sz="1400" b="1" dirty="0">
                  <a:solidFill>
                    <a:schemeClr val="bg1"/>
                  </a:solidFill>
                </a:rPr>
                <a:t>Live videos </a:t>
              </a:r>
              <a:r>
                <a:rPr lang="en-GB" sz="1400" dirty="0">
                  <a:solidFill>
                    <a:schemeClr val="bg1"/>
                  </a:solidFill>
                </a:rPr>
                <a:t>- Set your equipment up in plenty of time.</a:t>
              </a:r>
            </a:p>
            <a:p>
              <a:pPr marL="285750" indent="-285750">
                <a:buFont typeface="Arial" panose="020B0604020202020204" pitchFamily="34" charset="0"/>
                <a:buChar char="•"/>
              </a:pPr>
              <a:r>
                <a:rPr lang="en-GB" sz="1400" b="1" dirty="0">
                  <a:solidFill>
                    <a:schemeClr val="bg1"/>
                  </a:solidFill>
                </a:rPr>
                <a:t>Check internet connection </a:t>
              </a:r>
              <a:r>
                <a:rPr lang="en-GB" sz="1400" dirty="0">
                  <a:solidFill>
                    <a:schemeClr val="bg1"/>
                  </a:solidFill>
                </a:rPr>
                <a:t>– and your webcam.</a:t>
              </a:r>
            </a:p>
            <a:p>
              <a:pPr marL="285750" indent="-285750">
                <a:buFont typeface="Arial" panose="020B0604020202020204" pitchFamily="34" charset="0"/>
                <a:buChar char="•"/>
              </a:pPr>
              <a:r>
                <a:rPr lang="en-GB" sz="1400" b="1" dirty="0">
                  <a:solidFill>
                    <a:schemeClr val="bg1"/>
                  </a:solidFill>
                </a:rPr>
                <a:t>Background</a:t>
              </a:r>
              <a:r>
                <a:rPr lang="en-GB" sz="1400" dirty="0">
                  <a:solidFill>
                    <a:schemeClr val="bg1"/>
                  </a:solidFill>
                </a:rPr>
                <a:t> – keep it clutter free.</a:t>
              </a:r>
            </a:p>
            <a:p>
              <a:pPr marL="285750" indent="-285750">
                <a:buFont typeface="Arial" panose="020B0604020202020204" pitchFamily="34" charset="0"/>
                <a:buChar char="•"/>
              </a:pPr>
              <a:r>
                <a:rPr lang="en-GB" sz="1400" b="1" dirty="0">
                  <a:solidFill>
                    <a:schemeClr val="bg1"/>
                  </a:solidFill>
                </a:rPr>
                <a:t>Adjust the lighting </a:t>
              </a:r>
              <a:r>
                <a:rPr lang="en-GB" sz="1400" dirty="0">
                  <a:solidFill>
                    <a:schemeClr val="bg1"/>
                  </a:solidFill>
                </a:rPr>
                <a:t>– to be seen clearly.</a:t>
              </a:r>
            </a:p>
            <a:p>
              <a:pPr marL="285750" indent="-285750">
                <a:buFont typeface="Arial" panose="020B0604020202020204" pitchFamily="34" charset="0"/>
                <a:buChar char="•"/>
              </a:pPr>
              <a:r>
                <a:rPr lang="en-GB" sz="1400" b="1" dirty="0">
                  <a:solidFill>
                    <a:schemeClr val="bg1"/>
                  </a:solidFill>
                </a:rPr>
                <a:t>Volume</a:t>
              </a:r>
              <a:r>
                <a:rPr lang="en-GB" sz="1400" dirty="0">
                  <a:solidFill>
                    <a:schemeClr val="bg1"/>
                  </a:solidFill>
                </a:rPr>
                <a:t> – ensure it is turned up.</a:t>
              </a:r>
            </a:p>
            <a:p>
              <a:pPr marL="285750" indent="-285750">
                <a:buFont typeface="Arial" panose="020B0604020202020204" pitchFamily="34" charset="0"/>
                <a:buChar char="•"/>
              </a:pPr>
              <a:r>
                <a:rPr lang="en-GB" sz="1400" b="1" dirty="0">
                  <a:solidFill>
                    <a:schemeClr val="bg1"/>
                  </a:solidFill>
                </a:rPr>
                <a:t>Use a professional log in name </a:t>
              </a:r>
              <a:r>
                <a:rPr lang="en-GB" sz="1400" dirty="0">
                  <a:solidFill>
                    <a:schemeClr val="bg1"/>
                  </a:solidFill>
                </a:rPr>
                <a:t>- this can be seen </a:t>
              </a:r>
              <a:br>
                <a:rPr lang="en-GB" sz="1400" dirty="0">
                  <a:solidFill>
                    <a:schemeClr val="bg1"/>
                  </a:solidFill>
                </a:rPr>
              </a:br>
              <a:r>
                <a:rPr lang="en-GB" sz="1400" dirty="0">
                  <a:solidFill>
                    <a:schemeClr val="bg1"/>
                  </a:solidFill>
                </a:rPr>
                <a:t>on screen.</a:t>
              </a:r>
            </a:p>
            <a:p>
              <a:pPr marL="285750" indent="-285750">
                <a:buFont typeface="Arial" panose="020B0604020202020204" pitchFamily="34" charset="0"/>
                <a:buChar char="•"/>
              </a:pPr>
              <a:endParaRPr lang="en-GB" sz="1400" dirty="0">
                <a:solidFill>
                  <a:schemeClr val="bg1"/>
                </a:solidFill>
              </a:endParaRPr>
            </a:p>
          </p:txBody>
        </p:sp>
        <p:pic>
          <p:nvPicPr>
            <p:cNvPr id="4" name="Picture 3">
              <a:extLst>
                <a:ext uri="{FF2B5EF4-FFF2-40B4-BE49-F238E27FC236}">
                  <a16:creationId xmlns:a16="http://schemas.microsoft.com/office/drawing/2014/main" id="{55F4186C-23F9-48C2-85B0-69968C7426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8014" y="3513768"/>
              <a:ext cx="2730971" cy="2780240"/>
            </a:xfrm>
            <a:prstGeom prst="rect">
              <a:avLst/>
            </a:prstGeom>
          </p:spPr>
        </p:pic>
      </p:grpSp>
      <p:pic>
        <p:nvPicPr>
          <p:cNvPr id="6" name="Picture 5">
            <a:extLst>
              <a:ext uri="{FF2B5EF4-FFF2-40B4-BE49-F238E27FC236}">
                <a16:creationId xmlns:a16="http://schemas.microsoft.com/office/drawing/2014/main" id="{368A2245-9CB6-48CD-BE75-D8B7CC360F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6167" y="1154124"/>
            <a:ext cx="3503753" cy="2368841"/>
          </a:xfrm>
          <a:prstGeom prst="rect">
            <a:avLst/>
          </a:prstGeom>
        </p:spPr>
      </p:pic>
      <p:grpSp>
        <p:nvGrpSpPr>
          <p:cNvPr id="15" name="Group 14">
            <a:extLst>
              <a:ext uri="{FF2B5EF4-FFF2-40B4-BE49-F238E27FC236}">
                <a16:creationId xmlns:a16="http://schemas.microsoft.com/office/drawing/2014/main" id="{318C5A8F-5B6B-49C6-8AB8-6A0B5E37695F}"/>
              </a:ext>
            </a:extLst>
          </p:cNvPr>
          <p:cNvGrpSpPr/>
          <p:nvPr/>
        </p:nvGrpSpPr>
        <p:grpSpPr>
          <a:xfrm>
            <a:off x="1422551" y="1689616"/>
            <a:ext cx="4586624" cy="1350414"/>
            <a:chOff x="1422551" y="1689616"/>
            <a:chExt cx="4586624" cy="1350414"/>
          </a:xfrm>
        </p:grpSpPr>
        <p:sp>
          <p:nvSpPr>
            <p:cNvPr id="8" name="TextBox 7">
              <a:extLst>
                <a:ext uri="{FF2B5EF4-FFF2-40B4-BE49-F238E27FC236}">
                  <a16:creationId xmlns:a16="http://schemas.microsoft.com/office/drawing/2014/main" id="{B51E0CDB-763C-4796-A9CA-2498E69FD065}"/>
                </a:ext>
              </a:extLst>
            </p:cNvPr>
            <p:cNvSpPr txBox="1"/>
            <p:nvPr/>
          </p:nvSpPr>
          <p:spPr>
            <a:xfrm>
              <a:off x="1422551" y="1689616"/>
              <a:ext cx="4350221" cy="369332"/>
            </a:xfrm>
            <a:prstGeom prst="rect">
              <a:avLst/>
            </a:prstGeom>
            <a:noFill/>
          </p:spPr>
          <p:txBody>
            <a:bodyPr wrap="square" rtlCol="0">
              <a:spAutoFit/>
            </a:bodyPr>
            <a:lstStyle/>
            <a:p>
              <a:r>
                <a:rPr lang="en-GB" dirty="0">
                  <a:solidFill>
                    <a:srgbClr val="FFFF00"/>
                  </a:solidFill>
                  <a:latin typeface="Accent SF" pitchFamily="2" charset="0"/>
                </a:rPr>
                <a:t>1. SET UP A SECURE LOCATION!</a:t>
              </a:r>
            </a:p>
          </p:txBody>
        </p:sp>
        <p:sp>
          <p:nvSpPr>
            <p:cNvPr id="14" name="TextBox 13">
              <a:extLst>
                <a:ext uri="{FF2B5EF4-FFF2-40B4-BE49-F238E27FC236}">
                  <a16:creationId xmlns:a16="http://schemas.microsoft.com/office/drawing/2014/main" id="{489F71E6-E54C-43A9-A9C2-9F278D657DC6}"/>
                </a:ext>
              </a:extLst>
            </p:cNvPr>
            <p:cNvSpPr txBox="1"/>
            <p:nvPr/>
          </p:nvSpPr>
          <p:spPr>
            <a:xfrm>
              <a:off x="1975816" y="2178946"/>
              <a:ext cx="4033359" cy="307777"/>
            </a:xfrm>
            <a:prstGeom prst="rect">
              <a:avLst/>
            </a:prstGeom>
            <a:noFill/>
          </p:spPr>
          <p:txBody>
            <a:bodyPr wrap="square" rtlCol="0">
              <a:spAutoFit/>
            </a:bodyPr>
            <a:lstStyle/>
            <a:p>
              <a:r>
                <a:rPr lang="en-GB" sz="1400" dirty="0">
                  <a:solidFill>
                    <a:schemeClr val="bg1"/>
                  </a:solidFill>
                </a:rPr>
                <a:t>Find a suitable well-lit spot.</a:t>
              </a:r>
            </a:p>
          </p:txBody>
        </p:sp>
        <p:pic>
          <p:nvPicPr>
            <p:cNvPr id="10" name="Graphic 9" descr="Books on shelf">
              <a:extLst>
                <a:ext uri="{FF2B5EF4-FFF2-40B4-BE49-F238E27FC236}">
                  <a16:creationId xmlns:a16="http://schemas.microsoft.com/office/drawing/2014/main" id="{F1A248D4-2298-4B30-A123-E91D2A8D5B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32422" y="2677644"/>
              <a:ext cx="362386" cy="362386"/>
            </a:xfrm>
            <a:prstGeom prst="rect">
              <a:avLst/>
            </a:prstGeom>
          </p:spPr>
        </p:pic>
        <p:pic>
          <p:nvPicPr>
            <p:cNvPr id="12" name="Graphic 11" descr="Lightbulb">
              <a:extLst>
                <a:ext uri="{FF2B5EF4-FFF2-40B4-BE49-F238E27FC236}">
                  <a16:creationId xmlns:a16="http://schemas.microsoft.com/office/drawing/2014/main" id="{4FC8EF93-DD09-412E-9B8C-20D0C6170A7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1218" y="2176141"/>
              <a:ext cx="362386" cy="362386"/>
            </a:xfrm>
            <a:prstGeom prst="rect">
              <a:avLst/>
            </a:prstGeom>
          </p:spPr>
        </p:pic>
        <p:sp>
          <p:nvSpPr>
            <p:cNvPr id="19" name="TextBox 18">
              <a:extLst>
                <a:ext uri="{FF2B5EF4-FFF2-40B4-BE49-F238E27FC236}">
                  <a16:creationId xmlns:a16="http://schemas.microsoft.com/office/drawing/2014/main" id="{4D306F14-241E-4049-9B1F-F1CEA4763007}"/>
                </a:ext>
              </a:extLst>
            </p:cNvPr>
            <p:cNvSpPr txBox="1"/>
            <p:nvPr/>
          </p:nvSpPr>
          <p:spPr>
            <a:xfrm>
              <a:off x="2008231" y="2711893"/>
              <a:ext cx="3243692" cy="307777"/>
            </a:xfrm>
            <a:prstGeom prst="rect">
              <a:avLst/>
            </a:prstGeom>
            <a:noFill/>
          </p:spPr>
          <p:txBody>
            <a:bodyPr wrap="square" rtlCol="0">
              <a:spAutoFit/>
            </a:bodyPr>
            <a:lstStyle/>
            <a:p>
              <a:r>
                <a:rPr lang="en-GB" sz="1400" dirty="0">
                  <a:solidFill>
                    <a:schemeClr val="bg1"/>
                  </a:solidFill>
                </a:rPr>
                <a:t>Hire a private room if no privacy at home.</a:t>
              </a:r>
            </a:p>
          </p:txBody>
        </p:sp>
      </p:grpSp>
    </p:spTree>
    <p:extLst>
      <p:ext uri="{BB962C8B-B14F-4D97-AF65-F5344CB8AC3E}">
        <p14:creationId xmlns:p14="http://schemas.microsoft.com/office/powerpoint/2010/main" val="90528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548939"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6" y="600204"/>
            <a:ext cx="5456364"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During the interview</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23" name="TextBox 22">
            <a:extLst>
              <a:ext uri="{FF2B5EF4-FFF2-40B4-BE49-F238E27FC236}">
                <a16:creationId xmlns:a16="http://schemas.microsoft.com/office/drawing/2014/main" id="{72271DCA-C9C6-49FB-A6DD-529DF0DEA09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24" name="Graphic 23" descr="Web cam">
            <a:extLst>
              <a:ext uri="{FF2B5EF4-FFF2-40B4-BE49-F238E27FC236}">
                <a16:creationId xmlns:a16="http://schemas.microsoft.com/office/drawing/2014/main" id="{2B74E908-BB83-4A6F-A673-8AB31917DE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490" y="467842"/>
            <a:ext cx="659782" cy="659782"/>
          </a:xfrm>
          <a:prstGeom prst="rect">
            <a:avLst/>
          </a:prstGeom>
        </p:spPr>
      </p:pic>
      <p:pic>
        <p:nvPicPr>
          <p:cNvPr id="6" name="Picture 5">
            <a:extLst>
              <a:ext uri="{FF2B5EF4-FFF2-40B4-BE49-F238E27FC236}">
                <a16:creationId xmlns:a16="http://schemas.microsoft.com/office/drawing/2014/main" id="{D4E32989-A860-48B3-B6BD-D3B4BAA414C7}"/>
              </a:ext>
            </a:extLst>
          </p:cNvPr>
          <p:cNvPicPr>
            <a:picLocks noChangeAspect="1"/>
          </p:cNvPicPr>
          <p:nvPr/>
        </p:nvPicPr>
        <p:blipFill rotWithShape="1">
          <a:blip r:embed="rId9">
            <a:extLst>
              <a:ext uri="{28A0092B-C50C-407E-A947-70E740481C1C}">
                <a14:useLocalDpi xmlns:a14="http://schemas.microsoft.com/office/drawing/2010/main" val="0"/>
              </a:ext>
            </a:extLst>
          </a:blip>
          <a:srcRect b="8642"/>
          <a:stretch/>
        </p:blipFill>
        <p:spPr>
          <a:xfrm>
            <a:off x="798510" y="1641838"/>
            <a:ext cx="4050789" cy="3278391"/>
          </a:xfrm>
          <a:prstGeom prst="rect">
            <a:avLst/>
          </a:prstGeom>
        </p:spPr>
      </p:pic>
      <p:pic>
        <p:nvPicPr>
          <p:cNvPr id="9" name="Picture 8">
            <a:extLst>
              <a:ext uri="{FF2B5EF4-FFF2-40B4-BE49-F238E27FC236}">
                <a16:creationId xmlns:a16="http://schemas.microsoft.com/office/drawing/2014/main" id="{817F3AE6-E673-444E-BA4C-FE89FBAB02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6284" y="4547851"/>
            <a:ext cx="4050789" cy="1403663"/>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800A50D3-F411-412B-9B16-ED096A924503}"/>
              </a:ext>
            </a:extLst>
          </p:cNvPr>
          <p:cNvSpPr txBox="1"/>
          <p:nvPr/>
        </p:nvSpPr>
        <p:spPr>
          <a:xfrm>
            <a:off x="1308807" y="5000213"/>
            <a:ext cx="3097839" cy="738664"/>
          </a:xfrm>
          <a:prstGeom prst="rect">
            <a:avLst/>
          </a:prstGeom>
          <a:noFill/>
        </p:spPr>
        <p:txBody>
          <a:bodyPr wrap="square" rtlCol="0">
            <a:spAutoFit/>
          </a:bodyPr>
          <a:lstStyle/>
          <a:p>
            <a:pPr algn="ctr"/>
            <a:r>
              <a:rPr lang="en-GB" sz="1400" dirty="0">
                <a:solidFill>
                  <a:srgbClr val="C00000"/>
                </a:solidFill>
                <a:latin typeface="Comic Sans MS" panose="030F0702030302020204" pitchFamily="66" charset="0"/>
              </a:rPr>
              <a:t>BEHAVE AS YOU WOULD IF YOU WERE SITTING IN THE ROOM WITH THE INTERVIEWER</a:t>
            </a:r>
          </a:p>
        </p:txBody>
      </p:sp>
      <p:pic>
        <p:nvPicPr>
          <p:cNvPr id="5" name="Picture 4">
            <a:extLst>
              <a:ext uri="{FF2B5EF4-FFF2-40B4-BE49-F238E27FC236}">
                <a16:creationId xmlns:a16="http://schemas.microsoft.com/office/drawing/2014/main" id="{83FB0753-6BEB-4A65-8217-DC446D8C76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3800" y="1218694"/>
            <a:ext cx="2783949" cy="1076475"/>
          </a:xfrm>
          <a:prstGeom prst="rect">
            <a:avLst/>
          </a:prstGeom>
        </p:spPr>
      </p:pic>
      <p:sp>
        <p:nvSpPr>
          <p:cNvPr id="7" name="TextBox 6">
            <a:extLst>
              <a:ext uri="{FF2B5EF4-FFF2-40B4-BE49-F238E27FC236}">
                <a16:creationId xmlns:a16="http://schemas.microsoft.com/office/drawing/2014/main" id="{BA650D1B-290E-48A7-B5B4-9795E83466B7}"/>
              </a:ext>
            </a:extLst>
          </p:cNvPr>
          <p:cNvSpPr txBox="1"/>
          <p:nvPr/>
        </p:nvSpPr>
        <p:spPr>
          <a:xfrm>
            <a:off x="5085884" y="1357817"/>
            <a:ext cx="2751865" cy="830997"/>
          </a:xfrm>
          <a:prstGeom prst="rect">
            <a:avLst/>
          </a:prstGeom>
          <a:noFill/>
        </p:spPr>
        <p:txBody>
          <a:bodyPr wrap="square" rtlCol="0">
            <a:spAutoFit/>
          </a:bodyPr>
          <a:lstStyle/>
          <a:p>
            <a:pPr algn="ctr"/>
            <a:r>
              <a:rPr lang="en-GB" sz="2400" dirty="0">
                <a:solidFill>
                  <a:srgbClr val="C00000"/>
                </a:solidFill>
                <a:latin typeface="Stencil ICG" panose="00000400000000000000" pitchFamily="2" charset="0"/>
              </a:rPr>
              <a:t>INTERVIEW CHECKLIST</a:t>
            </a:r>
          </a:p>
        </p:txBody>
      </p:sp>
      <p:grpSp>
        <p:nvGrpSpPr>
          <p:cNvPr id="8" name="Group 7">
            <a:extLst>
              <a:ext uri="{FF2B5EF4-FFF2-40B4-BE49-F238E27FC236}">
                <a16:creationId xmlns:a16="http://schemas.microsoft.com/office/drawing/2014/main" id="{15572A38-DCBD-4663-A1F6-6703D494855C}"/>
              </a:ext>
            </a:extLst>
          </p:cNvPr>
          <p:cNvGrpSpPr/>
          <p:nvPr/>
        </p:nvGrpSpPr>
        <p:grpSpPr>
          <a:xfrm>
            <a:off x="5182136" y="2541423"/>
            <a:ext cx="2841108" cy="298295"/>
            <a:chOff x="5703309" y="2744151"/>
            <a:chExt cx="3308075" cy="347323"/>
          </a:xfrm>
        </p:grpSpPr>
        <p:pic>
          <p:nvPicPr>
            <p:cNvPr id="14" name="Picture 13">
              <a:extLst>
                <a:ext uri="{FF2B5EF4-FFF2-40B4-BE49-F238E27FC236}">
                  <a16:creationId xmlns:a16="http://schemas.microsoft.com/office/drawing/2014/main" id="{C6F1995E-59F1-4FE7-859C-15156CE152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3309" y="2744151"/>
              <a:ext cx="347323" cy="347323"/>
            </a:xfrm>
            <a:prstGeom prst="rect">
              <a:avLst/>
            </a:prstGeom>
          </p:spPr>
        </p:pic>
        <p:sp>
          <p:nvSpPr>
            <p:cNvPr id="15" name="TextBox 14">
              <a:extLst>
                <a:ext uri="{FF2B5EF4-FFF2-40B4-BE49-F238E27FC236}">
                  <a16:creationId xmlns:a16="http://schemas.microsoft.com/office/drawing/2014/main" id="{E6389769-E348-4E70-9F14-A500BDC19F7F}"/>
                </a:ext>
              </a:extLst>
            </p:cNvPr>
            <p:cNvSpPr txBox="1"/>
            <p:nvPr/>
          </p:nvSpPr>
          <p:spPr>
            <a:xfrm>
              <a:off x="6100712" y="2768794"/>
              <a:ext cx="2910672" cy="307777"/>
            </a:xfrm>
            <a:prstGeom prst="rect">
              <a:avLst/>
            </a:prstGeom>
            <a:noFill/>
          </p:spPr>
          <p:txBody>
            <a:bodyPr wrap="square" rtlCol="0">
              <a:spAutoFit/>
            </a:bodyPr>
            <a:lstStyle/>
            <a:p>
              <a:r>
                <a:rPr lang="en-GB" sz="1400" dirty="0">
                  <a:latin typeface="Comic Sans MS" panose="030F0702030302020204" pitchFamily="66" charset="0"/>
                </a:rPr>
                <a:t>Don’t slouch or fidget</a:t>
              </a:r>
            </a:p>
          </p:txBody>
        </p:sp>
      </p:grpSp>
      <p:grpSp>
        <p:nvGrpSpPr>
          <p:cNvPr id="18" name="Group 17">
            <a:extLst>
              <a:ext uri="{FF2B5EF4-FFF2-40B4-BE49-F238E27FC236}">
                <a16:creationId xmlns:a16="http://schemas.microsoft.com/office/drawing/2014/main" id="{E0EDBA34-F1FD-4E35-974F-354D5283A60A}"/>
              </a:ext>
            </a:extLst>
          </p:cNvPr>
          <p:cNvGrpSpPr/>
          <p:nvPr/>
        </p:nvGrpSpPr>
        <p:grpSpPr>
          <a:xfrm>
            <a:off x="5182136" y="2959782"/>
            <a:ext cx="2841108" cy="298295"/>
            <a:chOff x="5703309" y="2744151"/>
            <a:chExt cx="3308075" cy="347323"/>
          </a:xfrm>
        </p:grpSpPr>
        <p:pic>
          <p:nvPicPr>
            <p:cNvPr id="19" name="Picture 18">
              <a:extLst>
                <a:ext uri="{FF2B5EF4-FFF2-40B4-BE49-F238E27FC236}">
                  <a16:creationId xmlns:a16="http://schemas.microsoft.com/office/drawing/2014/main" id="{5FA3507B-EA19-4ED3-93E2-FE5C3DA62E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3309" y="2744151"/>
              <a:ext cx="347323" cy="347323"/>
            </a:xfrm>
            <a:prstGeom prst="rect">
              <a:avLst/>
            </a:prstGeom>
          </p:spPr>
        </p:pic>
        <p:sp>
          <p:nvSpPr>
            <p:cNvPr id="20" name="TextBox 19">
              <a:extLst>
                <a:ext uri="{FF2B5EF4-FFF2-40B4-BE49-F238E27FC236}">
                  <a16:creationId xmlns:a16="http://schemas.microsoft.com/office/drawing/2014/main" id="{64737DDC-D558-4026-A6E5-C8B3073EBA53}"/>
                </a:ext>
              </a:extLst>
            </p:cNvPr>
            <p:cNvSpPr txBox="1"/>
            <p:nvPr/>
          </p:nvSpPr>
          <p:spPr>
            <a:xfrm>
              <a:off x="6100712" y="2768794"/>
              <a:ext cx="2910672" cy="307777"/>
            </a:xfrm>
            <a:prstGeom prst="rect">
              <a:avLst/>
            </a:prstGeom>
            <a:noFill/>
          </p:spPr>
          <p:txBody>
            <a:bodyPr wrap="square" rtlCol="0">
              <a:spAutoFit/>
            </a:bodyPr>
            <a:lstStyle/>
            <a:p>
              <a:r>
                <a:rPr lang="en-GB" sz="1400" dirty="0">
                  <a:latin typeface="Comic Sans MS" panose="030F0702030302020204" pitchFamily="66" charset="0"/>
                </a:rPr>
                <a:t>Have your notes handy</a:t>
              </a:r>
            </a:p>
          </p:txBody>
        </p:sp>
      </p:grpSp>
      <p:grpSp>
        <p:nvGrpSpPr>
          <p:cNvPr id="22" name="Group 21">
            <a:extLst>
              <a:ext uri="{FF2B5EF4-FFF2-40B4-BE49-F238E27FC236}">
                <a16:creationId xmlns:a16="http://schemas.microsoft.com/office/drawing/2014/main" id="{B88A5247-6439-48D4-A810-A345F2AA77B8}"/>
              </a:ext>
            </a:extLst>
          </p:cNvPr>
          <p:cNvGrpSpPr/>
          <p:nvPr/>
        </p:nvGrpSpPr>
        <p:grpSpPr>
          <a:xfrm>
            <a:off x="5182136" y="3378140"/>
            <a:ext cx="3730432" cy="328941"/>
            <a:chOff x="5703309" y="2744151"/>
            <a:chExt cx="4343569" cy="383006"/>
          </a:xfrm>
        </p:grpSpPr>
        <p:pic>
          <p:nvPicPr>
            <p:cNvPr id="25" name="Picture 24">
              <a:extLst>
                <a:ext uri="{FF2B5EF4-FFF2-40B4-BE49-F238E27FC236}">
                  <a16:creationId xmlns:a16="http://schemas.microsoft.com/office/drawing/2014/main" id="{98767A1E-5D7B-4CC8-BA79-EBD84A18E3E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3309" y="2744151"/>
              <a:ext cx="347323" cy="347323"/>
            </a:xfrm>
            <a:prstGeom prst="rect">
              <a:avLst/>
            </a:prstGeom>
          </p:spPr>
        </p:pic>
        <p:sp>
          <p:nvSpPr>
            <p:cNvPr id="26" name="TextBox 25">
              <a:extLst>
                <a:ext uri="{FF2B5EF4-FFF2-40B4-BE49-F238E27FC236}">
                  <a16:creationId xmlns:a16="http://schemas.microsoft.com/office/drawing/2014/main" id="{FBA52B1A-4909-4315-AD20-37C808E9BBA5}"/>
                </a:ext>
              </a:extLst>
            </p:cNvPr>
            <p:cNvSpPr txBox="1"/>
            <p:nvPr/>
          </p:nvSpPr>
          <p:spPr>
            <a:xfrm>
              <a:off x="6100711" y="2768794"/>
              <a:ext cx="3946167" cy="358363"/>
            </a:xfrm>
            <a:prstGeom prst="rect">
              <a:avLst/>
            </a:prstGeom>
            <a:noFill/>
          </p:spPr>
          <p:txBody>
            <a:bodyPr wrap="square" rtlCol="0">
              <a:spAutoFit/>
            </a:bodyPr>
            <a:lstStyle/>
            <a:p>
              <a:r>
                <a:rPr lang="en-GB" sz="1400" dirty="0">
                  <a:latin typeface="Comic Sans MS" panose="030F0702030302020204" pitchFamily="66" charset="0"/>
                </a:rPr>
                <a:t>Eye contact - look at the webcam</a:t>
              </a:r>
            </a:p>
          </p:txBody>
        </p:sp>
      </p:grpSp>
      <p:grpSp>
        <p:nvGrpSpPr>
          <p:cNvPr id="27" name="Group 26">
            <a:extLst>
              <a:ext uri="{FF2B5EF4-FFF2-40B4-BE49-F238E27FC236}">
                <a16:creationId xmlns:a16="http://schemas.microsoft.com/office/drawing/2014/main" id="{0C9C0B26-2F3B-431A-ABE9-D331563E06F7}"/>
              </a:ext>
            </a:extLst>
          </p:cNvPr>
          <p:cNvGrpSpPr/>
          <p:nvPr/>
        </p:nvGrpSpPr>
        <p:grpSpPr>
          <a:xfrm>
            <a:off x="5182136" y="3827144"/>
            <a:ext cx="3730432" cy="328942"/>
            <a:chOff x="5703309" y="2744150"/>
            <a:chExt cx="4343569" cy="383008"/>
          </a:xfrm>
        </p:grpSpPr>
        <p:pic>
          <p:nvPicPr>
            <p:cNvPr id="28" name="Picture 27">
              <a:extLst>
                <a:ext uri="{FF2B5EF4-FFF2-40B4-BE49-F238E27FC236}">
                  <a16:creationId xmlns:a16="http://schemas.microsoft.com/office/drawing/2014/main" id="{855A35E3-74CD-4FCC-8AD5-D4BEFC75BE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3309" y="2744150"/>
              <a:ext cx="347323" cy="347323"/>
            </a:xfrm>
            <a:prstGeom prst="rect">
              <a:avLst/>
            </a:prstGeom>
          </p:spPr>
        </p:pic>
        <p:sp>
          <p:nvSpPr>
            <p:cNvPr id="30" name="TextBox 29">
              <a:extLst>
                <a:ext uri="{FF2B5EF4-FFF2-40B4-BE49-F238E27FC236}">
                  <a16:creationId xmlns:a16="http://schemas.microsoft.com/office/drawing/2014/main" id="{5F1A5AEC-605B-4A8C-9ACD-D6FD3347B19F}"/>
                </a:ext>
              </a:extLst>
            </p:cNvPr>
            <p:cNvSpPr txBox="1"/>
            <p:nvPr/>
          </p:nvSpPr>
          <p:spPr>
            <a:xfrm>
              <a:off x="6100711" y="2768794"/>
              <a:ext cx="3946167" cy="358364"/>
            </a:xfrm>
            <a:prstGeom prst="rect">
              <a:avLst/>
            </a:prstGeom>
            <a:noFill/>
          </p:spPr>
          <p:txBody>
            <a:bodyPr wrap="square" rtlCol="0">
              <a:spAutoFit/>
            </a:bodyPr>
            <a:lstStyle/>
            <a:p>
              <a:r>
                <a:rPr lang="en-GB" sz="1400" dirty="0">
                  <a:latin typeface="Comic Sans MS" panose="030F0702030302020204" pitchFamily="66" charset="0"/>
                </a:rPr>
                <a:t>Nod and smile when appropriate</a:t>
              </a:r>
            </a:p>
          </p:txBody>
        </p:sp>
      </p:grpSp>
      <p:grpSp>
        <p:nvGrpSpPr>
          <p:cNvPr id="31" name="Group 30">
            <a:extLst>
              <a:ext uri="{FF2B5EF4-FFF2-40B4-BE49-F238E27FC236}">
                <a16:creationId xmlns:a16="http://schemas.microsoft.com/office/drawing/2014/main" id="{717D3546-9FEF-44C4-827F-033A75EEE436}"/>
              </a:ext>
            </a:extLst>
          </p:cNvPr>
          <p:cNvGrpSpPr/>
          <p:nvPr/>
        </p:nvGrpSpPr>
        <p:grpSpPr>
          <a:xfrm>
            <a:off x="5182136" y="4276149"/>
            <a:ext cx="3730432" cy="544385"/>
            <a:chOff x="5703309" y="2744150"/>
            <a:chExt cx="4343569" cy="633862"/>
          </a:xfrm>
        </p:grpSpPr>
        <p:pic>
          <p:nvPicPr>
            <p:cNvPr id="33" name="Picture 32">
              <a:extLst>
                <a:ext uri="{FF2B5EF4-FFF2-40B4-BE49-F238E27FC236}">
                  <a16:creationId xmlns:a16="http://schemas.microsoft.com/office/drawing/2014/main" id="{A07C4631-E546-43F4-B04E-0DDC988048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3309" y="2744150"/>
              <a:ext cx="347323" cy="347323"/>
            </a:xfrm>
            <a:prstGeom prst="rect">
              <a:avLst/>
            </a:prstGeom>
          </p:spPr>
        </p:pic>
        <p:sp>
          <p:nvSpPr>
            <p:cNvPr id="34" name="TextBox 33">
              <a:extLst>
                <a:ext uri="{FF2B5EF4-FFF2-40B4-BE49-F238E27FC236}">
                  <a16:creationId xmlns:a16="http://schemas.microsoft.com/office/drawing/2014/main" id="{CD6125FC-58B3-415B-8187-4AD5203443A3}"/>
                </a:ext>
              </a:extLst>
            </p:cNvPr>
            <p:cNvSpPr txBox="1"/>
            <p:nvPr/>
          </p:nvSpPr>
          <p:spPr>
            <a:xfrm>
              <a:off x="6100711" y="2768794"/>
              <a:ext cx="3946167" cy="609218"/>
            </a:xfrm>
            <a:prstGeom prst="rect">
              <a:avLst/>
            </a:prstGeom>
            <a:noFill/>
          </p:spPr>
          <p:txBody>
            <a:bodyPr wrap="square" rtlCol="0">
              <a:spAutoFit/>
            </a:bodyPr>
            <a:lstStyle/>
            <a:p>
              <a:r>
                <a:rPr lang="en-GB" sz="1400" dirty="0">
                  <a:latin typeface="Comic Sans MS" panose="030F0702030302020204" pitchFamily="66" charset="0"/>
                </a:rPr>
                <a:t>Show enthusiasm – positive body language</a:t>
              </a:r>
            </a:p>
          </p:txBody>
        </p:sp>
      </p:grpSp>
      <p:grpSp>
        <p:nvGrpSpPr>
          <p:cNvPr id="35" name="Group 34">
            <a:extLst>
              <a:ext uri="{FF2B5EF4-FFF2-40B4-BE49-F238E27FC236}">
                <a16:creationId xmlns:a16="http://schemas.microsoft.com/office/drawing/2014/main" id="{0402A1CA-E6C6-4075-8905-9B71432576DA}"/>
              </a:ext>
            </a:extLst>
          </p:cNvPr>
          <p:cNvGrpSpPr/>
          <p:nvPr/>
        </p:nvGrpSpPr>
        <p:grpSpPr>
          <a:xfrm>
            <a:off x="5182136" y="4940597"/>
            <a:ext cx="3730432" cy="544385"/>
            <a:chOff x="5703309" y="2744150"/>
            <a:chExt cx="4343569" cy="633862"/>
          </a:xfrm>
        </p:grpSpPr>
        <p:pic>
          <p:nvPicPr>
            <p:cNvPr id="36" name="Picture 35">
              <a:extLst>
                <a:ext uri="{FF2B5EF4-FFF2-40B4-BE49-F238E27FC236}">
                  <a16:creationId xmlns:a16="http://schemas.microsoft.com/office/drawing/2014/main" id="{195D8B92-E7A9-4453-A386-C37EC668162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3309" y="2744150"/>
              <a:ext cx="347323" cy="347323"/>
            </a:xfrm>
            <a:prstGeom prst="rect">
              <a:avLst/>
            </a:prstGeom>
          </p:spPr>
        </p:pic>
        <p:sp>
          <p:nvSpPr>
            <p:cNvPr id="37" name="TextBox 36">
              <a:extLst>
                <a:ext uri="{FF2B5EF4-FFF2-40B4-BE49-F238E27FC236}">
                  <a16:creationId xmlns:a16="http://schemas.microsoft.com/office/drawing/2014/main" id="{9D95922C-B919-488A-8264-B9FC4D0E24AC}"/>
                </a:ext>
              </a:extLst>
            </p:cNvPr>
            <p:cNvSpPr txBox="1"/>
            <p:nvPr/>
          </p:nvSpPr>
          <p:spPr>
            <a:xfrm>
              <a:off x="6100711" y="2768794"/>
              <a:ext cx="3946167" cy="609218"/>
            </a:xfrm>
            <a:prstGeom prst="rect">
              <a:avLst/>
            </a:prstGeom>
            <a:noFill/>
          </p:spPr>
          <p:txBody>
            <a:bodyPr wrap="square" rtlCol="0">
              <a:spAutoFit/>
            </a:bodyPr>
            <a:lstStyle/>
            <a:p>
              <a:r>
                <a:rPr lang="en-GB" sz="1400" dirty="0">
                  <a:latin typeface="Comic Sans MS" panose="030F0702030302020204" pitchFamily="66" charset="0"/>
                </a:rPr>
                <a:t>Pre-recorded interviews - be aware of time limits</a:t>
              </a:r>
            </a:p>
          </p:txBody>
        </p:sp>
      </p:grpSp>
      <p:grpSp>
        <p:nvGrpSpPr>
          <p:cNvPr id="38" name="Group 37">
            <a:extLst>
              <a:ext uri="{FF2B5EF4-FFF2-40B4-BE49-F238E27FC236}">
                <a16:creationId xmlns:a16="http://schemas.microsoft.com/office/drawing/2014/main" id="{25995612-2595-468E-A65B-6EBA799F8EBC}"/>
              </a:ext>
            </a:extLst>
          </p:cNvPr>
          <p:cNvGrpSpPr/>
          <p:nvPr/>
        </p:nvGrpSpPr>
        <p:grpSpPr>
          <a:xfrm>
            <a:off x="5182136" y="5605047"/>
            <a:ext cx="3730432" cy="544385"/>
            <a:chOff x="5703309" y="2744150"/>
            <a:chExt cx="4343569" cy="633862"/>
          </a:xfrm>
        </p:grpSpPr>
        <p:pic>
          <p:nvPicPr>
            <p:cNvPr id="39" name="Picture 38">
              <a:extLst>
                <a:ext uri="{FF2B5EF4-FFF2-40B4-BE49-F238E27FC236}">
                  <a16:creationId xmlns:a16="http://schemas.microsoft.com/office/drawing/2014/main" id="{2BDDA5EA-5BE3-4343-ADBC-90E8B7B2BE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3309" y="2744150"/>
              <a:ext cx="347323" cy="347323"/>
            </a:xfrm>
            <a:prstGeom prst="rect">
              <a:avLst/>
            </a:prstGeom>
          </p:spPr>
        </p:pic>
        <p:sp>
          <p:nvSpPr>
            <p:cNvPr id="40" name="TextBox 39">
              <a:extLst>
                <a:ext uri="{FF2B5EF4-FFF2-40B4-BE49-F238E27FC236}">
                  <a16:creationId xmlns:a16="http://schemas.microsoft.com/office/drawing/2014/main" id="{3DDDC562-279D-41B5-8232-36193411DF6F}"/>
                </a:ext>
              </a:extLst>
            </p:cNvPr>
            <p:cNvSpPr txBox="1"/>
            <p:nvPr/>
          </p:nvSpPr>
          <p:spPr>
            <a:xfrm>
              <a:off x="6100711" y="2768794"/>
              <a:ext cx="3946167" cy="609218"/>
            </a:xfrm>
            <a:prstGeom prst="rect">
              <a:avLst/>
            </a:prstGeom>
            <a:noFill/>
          </p:spPr>
          <p:txBody>
            <a:bodyPr wrap="square" rtlCol="0">
              <a:spAutoFit/>
            </a:bodyPr>
            <a:lstStyle/>
            <a:p>
              <a:r>
                <a:rPr lang="en-GB" sz="1400" dirty="0">
                  <a:latin typeface="Comic Sans MS" panose="030F0702030302020204" pitchFamily="66" charset="0"/>
                </a:rPr>
                <a:t>Finish the interview by thanking them for their time</a:t>
              </a:r>
            </a:p>
          </p:txBody>
        </p:sp>
      </p:grpSp>
    </p:spTree>
    <p:extLst>
      <p:ext uri="{BB962C8B-B14F-4D97-AF65-F5344CB8AC3E}">
        <p14:creationId xmlns:p14="http://schemas.microsoft.com/office/powerpoint/2010/main" val="337258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548939"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6" y="600204"/>
            <a:ext cx="5456364"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If things go wrong…</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23" name="TextBox 22">
            <a:extLst>
              <a:ext uri="{FF2B5EF4-FFF2-40B4-BE49-F238E27FC236}">
                <a16:creationId xmlns:a16="http://schemas.microsoft.com/office/drawing/2014/main" id="{72271DCA-C9C6-49FB-A6DD-529DF0DEA09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24" name="Graphic 23" descr="Web cam">
            <a:extLst>
              <a:ext uri="{FF2B5EF4-FFF2-40B4-BE49-F238E27FC236}">
                <a16:creationId xmlns:a16="http://schemas.microsoft.com/office/drawing/2014/main" id="{2B74E908-BB83-4A6F-A673-8AB31917DE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490" y="467842"/>
            <a:ext cx="659782" cy="659782"/>
          </a:xfrm>
          <a:prstGeom prst="rect">
            <a:avLst/>
          </a:prstGeom>
        </p:spPr>
      </p:pic>
      <p:pic>
        <p:nvPicPr>
          <p:cNvPr id="4" name="Picture 3">
            <a:extLst>
              <a:ext uri="{FF2B5EF4-FFF2-40B4-BE49-F238E27FC236}">
                <a16:creationId xmlns:a16="http://schemas.microsoft.com/office/drawing/2014/main" id="{AE52301E-C6E2-43F7-B00B-FF39F02828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2490" y="1967648"/>
            <a:ext cx="3381847" cy="3629532"/>
          </a:xfrm>
          <a:prstGeom prst="rect">
            <a:avLst/>
          </a:prstGeom>
        </p:spPr>
      </p:pic>
      <p:grpSp>
        <p:nvGrpSpPr>
          <p:cNvPr id="10" name="Group 9">
            <a:extLst>
              <a:ext uri="{FF2B5EF4-FFF2-40B4-BE49-F238E27FC236}">
                <a16:creationId xmlns:a16="http://schemas.microsoft.com/office/drawing/2014/main" id="{B59495C0-5B3C-4991-8E32-D3799EB1836C}"/>
              </a:ext>
            </a:extLst>
          </p:cNvPr>
          <p:cNvGrpSpPr/>
          <p:nvPr/>
        </p:nvGrpSpPr>
        <p:grpSpPr>
          <a:xfrm>
            <a:off x="3974337" y="1564495"/>
            <a:ext cx="4583550" cy="1010873"/>
            <a:chOff x="4958284" y="1853814"/>
            <a:chExt cx="3296832" cy="659219"/>
          </a:xfrm>
        </p:grpSpPr>
        <p:sp>
          <p:nvSpPr>
            <p:cNvPr id="11" name="Callout: Down Arrow 12">
              <a:extLst>
                <a:ext uri="{FF2B5EF4-FFF2-40B4-BE49-F238E27FC236}">
                  <a16:creationId xmlns:a16="http://schemas.microsoft.com/office/drawing/2014/main" id="{ED0417C2-80FC-4A4A-9CCD-8EA6CA1A370A}"/>
                </a:ext>
              </a:extLst>
            </p:cNvPr>
            <p:cNvSpPr/>
            <p:nvPr/>
          </p:nvSpPr>
          <p:spPr>
            <a:xfrm>
              <a:off x="4958284" y="1853814"/>
              <a:ext cx="3296832" cy="659219"/>
            </a:xfrm>
            <a:custGeom>
              <a:avLst/>
              <a:gdLst>
                <a:gd name="connsiteX0" fmla="*/ 0 w 4119045"/>
                <a:gd name="connsiteY0" fmla="*/ 0 h 648586"/>
                <a:gd name="connsiteX1" fmla="*/ 4119045 w 4119045"/>
                <a:gd name="connsiteY1" fmla="*/ 0 h 648586"/>
                <a:gd name="connsiteX2" fmla="*/ 4119045 w 4119045"/>
                <a:gd name="connsiteY2" fmla="*/ 421432 h 648586"/>
                <a:gd name="connsiteX3" fmla="*/ 2140596 w 4119045"/>
                <a:gd name="connsiteY3" fmla="*/ 421432 h 648586"/>
                <a:gd name="connsiteX4" fmla="*/ 2140596 w 4119045"/>
                <a:gd name="connsiteY4" fmla="*/ 486440 h 648586"/>
                <a:gd name="connsiteX5" fmla="*/ 2221669 w 4119045"/>
                <a:gd name="connsiteY5" fmla="*/ 486440 h 648586"/>
                <a:gd name="connsiteX6" fmla="*/ 2059523 w 4119045"/>
                <a:gd name="connsiteY6" fmla="*/ 648586 h 648586"/>
                <a:gd name="connsiteX7" fmla="*/ 1897376 w 4119045"/>
                <a:gd name="connsiteY7" fmla="*/ 486440 h 648586"/>
                <a:gd name="connsiteX8" fmla="*/ 1978449 w 4119045"/>
                <a:gd name="connsiteY8" fmla="*/ 486440 h 648586"/>
                <a:gd name="connsiteX9" fmla="*/ 1978449 w 4119045"/>
                <a:gd name="connsiteY9" fmla="*/ 421432 h 648586"/>
                <a:gd name="connsiteX10" fmla="*/ 0 w 4119045"/>
                <a:gd name="connsiteY10" fmla="*/ 421432 h 648586"/>
                <a:gd name="connsiteX11" fmla="*/ 0 w 4119045"/>
                <a:gd name="connsiteY11" fmla="*/ 0 h 648586"/>
                <a:gd name="connsiteX0" fmla="*/ 63795 w 4119045"/>
                <a:gd name="connsiteY0" fmla="*/ 0 h 659219"/>
                <a:gd name="connsiteX1" fmla="*/ 4119045 w 4119045"/>
                <a:gd name="connsiteY1" fmla="*/ 10633 h 659219"/>
                <a:gd name="connsiteX2" fmla="*/ 4119045 w 4119045"/>
                <a:gd name="connsiteY2" fmla="*/ 432065 h 659219"/>
                <a:gd name="connsiteX3" fmla="*/ 2140596 w 4119045"/>
                <a:gd name="connsiteY3" fmla="*/ 432065 h 659219"/>
                <a:gd name="connsiteX4" fmla="*/ 2140596 w 4119045"/>
                <a:gd name="connsiteY4" fmla="*/ 497073 h 659219"/>
                <a:gd name="connsiteX5" fmla="*/ 2221669 w 4119045"/>
                <a:gd name="connsiteY5" fmla="*/ 497073 h 659219"/>
                <a:gd name="connsiteX6" fmla="*/ 2059523 w 4119045"/>
                <a:gd name="connsiteY6" fmla="*/ 659219 h 659219"/>
                <a:gd name="connsiteX7" fmla="*/ 1897376 w 4119045"/>
                <a:gd name="connsiteY7" fmla="*/ 497073 h 659219"/>
                <a:gd name="connsiteX8" fmla="*/ 1978449 w 4119045"/>
                <a:gd name="connsiteY8" fmla="*/ 497073 h 659219"/>
                <a:gd name="connsiteX9" fmla="*/ 1978449 w 4119045"/>
                <a:gd name="connsiteY9" fmla="*/ 432065 h 659219"/>
                <a:gd name="connsiteX10" fmla="*/ 0 w 4119045"/>
                <a:gd name="connsiteY10" fmla="*/ 432065 h 659219"/>
                <a:gd name="connsiteX11" fmla="*/ 63795 w 4119045"/>
                <a:gd name="connsiteY11" fmla="*/ 0 h 659219"/>
                <a:gd name="connsiteX0" fmla="*/ 63795 w 4119045"/>
                <a:gd name="connsiteY0" fmla="*/ 0 h 659219"/>
                <a:gd name="connsiteX1" fmla="*/ 4087147 w 4119045"/>
                <a:gd name="connsiteY1" fmla="*/ 1 h 659219"/>
                <a:gd name="connsiteX2" fmla="*/ 4119045 w 4119045"/>
                <a:gd name="connsiteY2" fmla="*/ 432065 h 659219"/>
                <a:gd name="connsiteX3" fmla="*/ 2140596 w 4119045"/>
                <a:gd name="connsiteY3" fmla="*/ 432065 h 659219"/>
                <a:gd name="connsiteX4" fmla="*/ 2140596 w 4119045"/>
                <a:gd name="connsiteY4" fmla="*/ 497073 h 659219"/>
                <a:gd name="connsiteX5" fmla="*/ 2221669 w 4119045"/>
                <a:gd name="connsiteY5" fmla="*/ 497073 h 659219"/>
                <a:gd name="connsiteX6" fmla="*/ 2059523 w 4119045"/>
                <a:gd name="connsiteY6" fmla="*/ 659219 h 659219"/>
                <a:gd name="connsiteX7" fmla="*/ 1897376 w 4119045"/>
                <a:gd name="connsiteY7" fmla="*/ 497073 h 659219"/>
                <a:gd name="connsiteX8" fmla="*/ 1978449 w 4119045"/>
                <a:gd name="connsiteY8" fmla="*/ 497073 h 659219"/>
                <a:gd name="connsiteX9" fmla="*/ 1978449 w 4119045"/>
                <a:gd name="connsiteY9" fmla="*/ 432065 h 659219"/>
                <a:gd name="connsiteX10" fmla="*/ 0 w 4119045"/>
                <a:gd name="connsiteY10" fmla="*/ 432065 h 659219"/>
                <a:gd name="connsiteX11" fmla="*/ 63795 w 4119045"/>
                <a:gd name="connsiteY11" fmla="*/ 0 h 6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19045" h="659219">
                  <a:moveTo>
                    <a:pt x="63795" y="0"/>
                  </a:moveTo>
                  <a:lnTo>
                    <a:pt x="4087147" y="1"/>
                  </a:lnTo>
                  <a:lnTo>
                    <a:pt x="4119045" y="432065"/>
                  </a:lnTo>
                  <a:lnTo>
                    <a:pt x="2140596" y="432065"/>
                  </a:lnTo>
                  <a:lnTo>
                    <a:pt x="2140596" y="497073"/>
                  </a:lnTo>
                  <a:lnTo>
                    <a:pt x="2221669" y="497073"/>
                  </a:lnTo>
                  <a:lnTo>
                    <a:pt x="2059523" y="659219"/>
                  </a:lnTo>
                  <a:lnTo>
                    <a:pt x="1897376" y="497073"/>
                  </a:lnTo>
                  <a:lnTo>
                    <a:pt x="1978449" y="497073"/>
                  </a:lnTo>
                  <a:lnTo>
                    <a:pt x="1978449" y="432065"/>
                  </a:lnTo>
                  <a:lnTo>
                    <a:pt x="0" y="432065"/>
                  </a:lnTo>
                  <a:lnTo>
                    <a:pt x="63795" y="0"/>
                  </a:lnTo>
                  <a:close/>
                </a:path>
              </a:pathLst>
            </a:cu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76EED5B-DBDB-473C-97C9-B483EB721F3D}"/>
                </a:ext>
              </a:extLst>
            </p:cNvPr>
            <p:cNvSpPr txBox="1"/>
            <p:nvPr/>
          </p:nvSpPr>
          <p:spPr>
            <a:xfrm>
              <a:off x="5031653" y="1924192"/>
              <a:ext cx="3151306" cy="301065"/>
            </a:xfrm>
            <a:prstGeom prst="rect">
              <a:avLst/>
            </a:prstGeom>
            <a:noFill/>
          </p:spPr>
          <p:txBody>
            <a:bodyPr wrap="square" rtlCol="0">
              <a:spAutoFit/>
            </a:bodyPr>
            <a:lstStyle/>
            <a:p>
              <a:pPr algn="ctr"/>
              <a:r>
                <a:rPr lang="en-GB" sz="2400" dirty="0">
                  <a:solidFill>
                    <a:schemeClr val="bg1"/>
                  </a:solidFill>
                  <a:latin typeface="Reprise Title" panose="02000000000000000000" pitchFamily="2" charset="0"/>
                </a:rPr>
                <a:t>Disaster control measures</a:t>
              </a:r>
            </a:p>
          </p:txBody>
        </p:sp>
      </p:grpSp>
      <p:grpSp>
        <p:nvGrpSpPr>
          <p:cNvPr id="37" name="Group 36">
            <a:extLst>
              <a:ext uri="{FF2B5EF4-FFF2-40B4-BE49-F238E27FC236}">
                <a16:creationId xmlns:a16="http://schemas.microsoft.com/office/drawing/2014/main" id="{E2592B45-C7E6-48C1-879C-F55F101AEC25}"/>
              </a:ext>
            </a:extLst>
          </p:cNvPr>
          <p:cNvGrpSpPr/>
          <p:nvPr/>
        </p:nvGrpSpPr>
        <p:grpSpPr>
          <a:xfrm>
            <a:off x="4663241" y="2673005"/>
            <a:ext cx="3739238" cy="485669"/>
            <a:chOff x="4663241" y="2673005"/>
            <a:chExt cx="3739238" cy="485669"/>
          </a:xfrm>
        </p:grpSpPr>
        <p:sp>
          <p:nvSpPr>
            <p:cNvPr id="13" name="Rectangle 10">
              <a:extLst>
                <a:ext uri="{FF2B5EF4-FFF2-40B4-BE49-F238E27FC236}">
                  <a16:creationId xmlns:a16="http://schemas.microsoft.com/office/drawing/2014/main" id="{E86424C6-EB9F-41AA-B40A-789702915E9A}"/>
                </a:ext>
              </a:extLst>
            </p:cNvPr>
            <p:cNvSpPr/>
            <p:nvPr/>
          </p:nvSpPr>
          <p:spPr>
            <a:xfrm>
              <a:off x="4663241" y="2673005"/>
              <a:ext cx="3550317" cy="485669"/>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C00000"/>
                </a:solidFill>
                <a:latin typeface="Comic Sans MS" panose="030F0702030302020204" pitchFamily="66" charset="0"/>
              </a:endParaRPr>
            </a:p>
          </p:txBody>
        </p:sp>
        <p:pic>
          <p:nvPicPr>
            <p:cNvPr id="6" name="Graphic 5" descr="Wireless">
              <a:extLst>
                <a:ext uri="{FF2B5EF4-FFF2-40B4-BE49-F238E27FC236}">
                  <a16:creationId xmlns:a16="http://schemas.microsoft.com/office/drawing/2014/main" id="{68D00BAE-1E8E-42D6-88D9-9CF3DA4E61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52161" y="2680905"/>
              <a:ext cx="474857" cy="474857"/>
            </a:xfrm>
            <a:prstGeom prst="rect">
              <a:avLst/>
            </a:prstGeom>
          </p:spPr>
        </p:pic>
        <p:sp>
          <p:nvSpPr>
            <p:cNvPr id="20" name="TextBox 19">
              <a:extLst>
                <a:ext uri="{FF2B5EF4-FFF2-40B4-BE49-F238E27FC236}">
                  <a16:creationId xmlns:a16="http://schemas.microsoft.com/office/drawing/2014/main" id="{D83656B8-5109-469D-A82E-68986E4919A2}"/>
                </a:ext>
              </a:extLst>
            </p:cNvPr>
            <p:cNvSpPr txBox="1"/>
            <p:nvPr/>
          </p:nvSpPr>
          <p:spPr>
            <a:xfrm>
              <a:off x="5396773" y="2745423"/>
              <a:ext cx="3005706" cy="369332"/>
            </a:xfrm>
            <a:prstGeom prst="rect">
              <a:avLst/>
            </a:prstGeom>
            <a:noFill/>
          </p:spPr>
          <p:txBody>
            <a:bodyPr wrap="square" rtlCol="0">
              <a:spAutoFit/>
            </a:bodyPr>
            <a:lstStyle/>
            <a:p>
              <a:r>
                <a:rPr lang="en-GB" dirty="0">
                  <a:latin typeface="Reprise Title" panose="02000000000000000000" pitchFamily="2" charset="0"/>
                </a:rPr>
                <a:t>Bad internet connection</a:t>
              </a:r>
            </a:p>
          </p:txBody>
        </p:sp>
      </p:grpSp>
      <p:grpSp>
        <p:nvGrpSpPr>
          <p:cNvPr id="36" name="Group 35">
            <a:extLst>
              <a:ext uri="{FF2B5EF4-FFF2-40B4-BE49-F238E27FC236}">
                <a16:creationId xmlns:a16="http://schemas.microsoft.com/office/drawing/2014/main" id="{406B13A7-F19B-481D-81CD-FCB462C0FC4A}"/>
              </a:ext>
            </a:extLst>
          </p:cNvPr>
          <p:cNvGrpSpPr/>
          <p:nvPr/>
        </p:nvGrpSpPr>
        <p:grpSpPr>
          <a:xfrm>
            <a:off x="4396992" y="3374711"/>
            <a:ext cx="4060575" cy="485669"/>
            <a:chOff x="4396992" y="3374711"/>
            <a:chExt cx="4060575" cy="485669"/>
          </a:xfrm>
        </p:grpSpPr>
        <p:sp>
          <p:nvSpPr>
            <p:cNvPr id="25" name="Rectangle 10">
              <a:extLst>
                <a:ext uri="{FF2B5EF4-FFF2-40B4-BE49-F238E27FC236}">
                  <a16:creationId xmlns:a16="http://schemas.microsoft.com/office/drawing/2014/main" id="{E3E32A3A-E549-4A87-AB1F-A14A3F664035}"/>
                </a:ext>
              </a:extLst>
            </p:cNvPr>
            <p:cNvSpPr/>
            <p:nvPr/>
          </p:nvSpPr>
          <p:spPr>
            <a:xfrm>
              <a:off x="4396992" y="3374711"/>
              <a:ext cx="4005487" cy="485669"/>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C00000"/>
                </a:solidFill>
                <a:latin typeface="Comic Sans MS" panose="030F0702030302020204" pitchFamily="66" charset="0"/>
              </a:endParaRPr>
            </a:p>
          </p:txBody>
        </p:sp>
        <p:pic>
          <p:nvPicPr>
            <p:cNvPr id="8" name="Graphic 7" descr="Radio microphone">
              <a:extLst>
                <a:ext uri="{FF2B5EF4-FFF2-40B4-BE49-F238E27FC236}">
                  <a16:creationId xmlns:a16="http://schemas.microsoft.com/office/drawing/2014/main" id="{B74422D7-7879-484B-B981-033A83F6AF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33688" y="3397353"/>
              <a:ext cx="439253" cy="439253"/>
            </a:xfrm>
            <a:prstGeom prst="rect">
              <a:avLst/>
            </a:prstGeom>
          </p:spPr>
        </p:pic>
        <p:sp>
          <p:nvSpPr>
            <p:cNvPr id="30" name="TextBox 29">
              <a:extLst>
                <a:ext uri="{FF2B5EF4-FFF2-40B4-BE49-F238E27FC236}">
                  <a16:creationId xmlns:a16="http://schemas.microsoft.com/office/drawing/2014/main" id="{BDBE77C4-6A1E-4DFB-A155-AB3FB9F900AF}"/>
                </a:ext>
              </a:extLst>
            </p:cNvPr>
            <p:cNvSpPr txBox="1"/>
            <p:nvPr/>
          </p:nvSpPr>
          <p:spPr>
            <a:xfrm>
              <a:off x="5078298" y="3427081"/>
              <a:ext cx="3379269" cy="369332"/>
            </a:xfrm>
            <a:prstGeom prst="rect">
              <a:avLst/>
            </a:prstGeom>
            <a:noFill/>
          </p:spPr>
          <p:txBody>
            <a:bodyPr wrap="square" rtlCol="0">
              <a:spAutoFit/>
            </a:bodyPr>
            <a:lstStyle/>
            <a:p>
              <a:r>
                <a:rPr lang="en-GB" dirty="0">
                  <a:latin typeface="Reprise Title" panose="02000000000000000000" pitchFamily="2" charset="0"/>
                </a:rPr>
                <a:t>Recording the wrong answer</a:t>
              </a:r>
            </a:p>
          </p:txBody>
        </p:sp>
      </p:grpSp>
      <p:grpSp>
        <p:nvGrpSpPr>
          <p:cNvPr id="35" name="Group 34">
            <a:extLst>
              <a:ext uri="{FF2B5EF4-FFF2-40B4-BE49-F238E27FC236}">
                <a16:creationId xmlns:a16="http://schemas.microsoft.com/office/drawing/2014/main" id="{7A1AB265-3A15-431B-A45D-EC7C27ECCEFD}"/>
              </a:ext>
            </a:extLst>
          </p:cNvPr>
          <p:cNvGrpSpPr/>
          <p:nvPr/>
        </p:nvGrpSpPr>
        <p:grpSpPr>
          <a:xfrm>
            <a:off x="4951970" y="4007744"/>
            <a:ext cx="3550317" cy="533633"/>
            <a:chOff x="4951970" y="4007744"/>
            <a:chExt cx="3550317" cy="533633"/>
          </a:xfrm>
        </p:grpSpPr>
        <p:sp>
          <p:nvSpPr>
            <p:cNvPr id="26" name="Rectangle 10">
              <a:extLst>
                <a:ext uri="{FF2B5EF4-FFF2-40B4-BE49-F238E27FC236}">
                  <a16:creationId xmlns:a16="http://schemas.microsoft.com/office/drawing/2014/main" id="{44964237-4CAC-47F3-8642-F235674B831E}"/>
                </a:ext>
              </a:extLst>
            </p:cNvPr>
            <p:cNvSpPr/>
            <p:nvPr/>
          </p:nvSpPr>
          <p:spPr>
            <a:xfrm>
              <a:off x="4951970" y="4018972"/>
              <a:ext cx="3550317" cy="485669"/>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C00000"/>
                </a:solidFill>
                <a:latin typeface="Comic Sans MS" panose="030F0702030302020204" pitchFamily="66" charset="0"/>
              </a:endParaRPr>
            </a:p>
          </p:txBody>
        </p:sp>
        <p:pic>
          <p:nvPicPr>
            <p:cNvPr id="14" name="Graphic 13" descr="Headphones">
              <a:extLst>
                <a:ext uri="{FF2B5EF4-FFF2-40B4-BE49-F238E27FC236}">
                  <a16:creationId xmlns:a16="http://schemas.microsoft.com/office/drawing/2014/main" id="{45D721D6-CCCD-4A0D-8923-F9C317DB78E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53623" y="4007744"/>
              <a:ext cx="533633" cy="533633"/>
            </a:xfrm>
            <a:prstGeom prst="rect">
              <a:avLst/>
            </a:prstGeom>
          </p:spPr>
        </p:pic>
        <p:sp>
          <p:nvSpPr>
            <p:cNvPr id="31" name="TextBox 30">
              <a:extLst>
                <a:ext uri="{FF2B5EF4-FFF2-40B4-BE49-F238E27FC236}">
                  <a16:creationId xmlns:a16="http://schemas.microsoft.com/office/drawing/2014/main" id="{BFD50A9E-AFCF-4E62-B39E-8EA2A00BD2CA}"/>
                </a:ext>
              </a:extLst>
            </p:cNvPr>
            <p:cNvSpPr txBox="1"/>
            <p:nvPr/>
          </p:nvSpPr>
          <p:spPr>
            <a:xfrm>
              <a:off x="5788870" y="4070618"/>
              <a:ext cx="2424688" cy="369332"/>
            </a:xfrm>
            <a:prstGeom prst="rect">
              <a:avLst/>
            </a:prstGeom>
            <a:noFill/>
          </p:spPr>
          <p:txBody>
            <a:bodyPr wrap="square" rtlCol="0">
              <a:spAutoFit/>
            </a:bodyPr>
            <a:lstStyle/>
            <a:p>
              <a:r>
                <a:rPr lang="en-GB" dirty="0">
                  <a:latin typeface="Reprise Title" panose="02000000000000000000" pitchFamily="2" charset="0"/>
                </a:rPr>
                <a:t>Audio/visual problems</a:t>
              </a:r>
            </a:p>
          </p:txBody>
        </p:sp>
      </p:grpSp>
      <p:grpSp>
        <p:nvGrpSpPr>
          <p:cNvPr id="22" name="Group 21">
            <a:extLst>
              <a:ext uri="{FF2B5EF4-FFF2-40B4-BE49-F238E27FC236}">
                <a16:creationId xmlns:a16="http://schemas.microsoft.com/office/drawing/2014/main" id="{0B7E7C00-2A9B-4E72-AA50-3B61FBC0A0FB}"/>
              </a:ext>
            </a:extLst>
          </p:cNvPr>
          <p:cNvGrpSpPr/>
          <p:nvPr/>
        </p:nvGrpSpPr>
        <p:grpSpPr>
          <a:xfrm>
            <a:off x="4192031" y="4659723"/>
            <a:ext cx="2946706" cy="589972"/>
            <a:chOff x="4192031" y="4659723"/>
            <a:chExt cx="2946706" cy="589972"/>
          </a:xfrm>
        </p:grpSpPr>
        <p:sp>
          <p:nvSpPr>
            <p:cNvPr id="27" name="Rectangle 10">
              <a:extLst>
                <a:ext uri="{FF2B5EF4-FFF2-40B4-BE49-F238E27FC236}">
                  <a16:creationId xmlns:a16="http://schemas.microsoft.com/office/drawing/2014/main" id="{809C6DFB-5932-422E-8D4D-82D04FC8EC66}"/>
                </a:ext>
              </a:extLst>
            </p:cNvPr>
            <p:cNvSpPr/>
            <p:nvPr/>
          </p:nvSpPr>
          <p:spPr>
            <a:xfrm>
              <a:off x="4192031" y="4688588"/>
              <a:ext cx="2831069" cy="485669"/>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C00000"/>
                </a:solidFill>
                <a:latin typeface="Comic Sans MS" panose="030F0702030302020204" pitchFamily="66" charset="0"/>
              </a:endParaRPr>
            </a:p>
          </p:txBody>
        </p:sp>
        <p:pic>
          <p:nvPicPr>
            <p:cNvPr id="16" name="Graphic 15" descr="Dog">
              <a:extLst>
                <a:ext uri="{FF2B5EF4-FFF2-40B4-BE49-F238E27FC236}">
                  <a16:creationId xmlns:a16="http://schemas.microsoft.com/office/drawing/2014/main" id="{4DBCE29A-C517-482A-AA0B-A8519C63DA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68255" y="4659723"/>
              <a:ext cx="589972" cy="589972"/>
            </a:xfrm>
            <a:prstGeom prst="rect">
              <a:avLst/>
            </a:prstGeom>
          </p:spPr>
        </p:pic>
        <p:sp>
          <p:nvSpPr>
            <p:cNvPr id="33" name="TextBox 32">
              <a:extLst>
                <a:ext uri="{FF2B5EF4-FFF2-40B4-BE49-F238E27FC236}">
                  <a16:creationId xmlns:a16="http://schemas.microsoft.com/office/drawing/2014/main" id="{3527A977-3293-409A-A938-EB8536229026}"/>
                </a:ext>
              </a:extLst>
            </p:cNvPr>
            <p:cNvSpPr txBox="1"/>
            <p:nvPr/>
          </p:nvSpPr>
          <p:spPr>
            <a:xfrm>
              <a:off x="4994570" y="4739899"/>
              <a:ext cx="2144167" cy="369332"/>
            </a:xfrm>
            <a:prstGeom prst="rect">
              <a:avLst/>
            </a:prstGeom>
            <a:noFill/>
          </p:spPr>
          <p:txBody>
            <a:bodyPr wrap="square" rtlCol="0">
              <a:spAutoFit/>
            </a:bodyPr>
            <a:lstStyle/>
            <a:p>
              <a:r>
                <a:rPr lang="en-GB" dirty="0">
                  <a:latin typeface="Reprise Title" panose="02000000000000000000" pitchFamily="2" charset="0"/>
                </a:rPr>
                <a:t>Uninvited guests</a:t>
              </a:r>
            </a:p>
          </p:txBody>
        </p:sp>
      </p:grpSp>
      <p:grpSp>
        <p:nvGrpSpPr>
          <p:cNvPr id="21" name="Group 20">
            <a:extLst>
              <a:ext uri="{FF2B5EF4-FFF2-40B4-BE49-F238E27FC236}">
                <a16:creationId xmlns:a16="http://schemas.microsoft.com/office/drawing/2014/main" id="{5B9090DF-E886-4372-B8CA-C6155F3E7FB4}"/>
              </a:ext>
            </a:extLst>
          </p:cNvPr>
          <p:cNvGrpSpPr/>
          <p:nvPr/>
        </p:nvGrpSpPr>
        <p:grpSpPr>
          <a:xfrm>
            <a:off x="4880331" y="5457055"/>
            <a:ext cx="2831070" cy="491607"/>
            <a:chOff x="5093040" y="5372665"/>
            <a:chExt cx="2831070" cy="491607"/>
          </a:xfrm>
        </p:grpSpPr>
        <p:sp>
          <p:nvSpPr>
            <p:cNvPr id="28" name="Rectangle 10">
              <a:extLst>
                <a:ext uri="{FF2B5EF4-FFF2-40B4-BE49-F238E27FC236}">
                  <a16:creationId xmlns:a16="http://schemas.microsoft.com/office/drawing/2014/main" id="{D63E83AC-5D61-4851-A3A9-0CB231C6D34B}"/>
                </a:ext>
              </a:extLst>
            </p:cNvPr>
            <p:cNvSpPr/>
            <p:nvPr/>
          </p:nvSpPr>
          <p:spPr>
            <a:xfrm>
              <a:off x="5093040" y="5372665"/>
              <a:ext cx="2831070" cy="485669"/>
            </a:xfrm>
            <a:custGeom>
              <a:avLst/>
              <a:gdLst>
                <a:gd name="connsiteX0" fmla="*/ 0 w 3959802"/>
                <a:gd name="connsiteY0" fmla="*/ 0 h 400110"/>
                <a:gd name="connsiteX1" fmla="*/ 3959802 w 3959802"/>
                <a:gd name="connsiteY1" fmla="*/ 0 h 400110"/>
                <a:gd name="connsiteX2" fmla="*/ 3959802 w 3959802"/>
                <a:gd name="connsiteY2" fmla="*/ 400110 h 400110"/>
                <a:gd name="connsiteX3" fmla="*/ 0 w 3959802"/>
                <a:gd name="connsiteY3" fmla="*/ 400110 h 400110"/>
                <a:gd name="connsiteX4" fmla="*/ 0 w 3959802"/>
                <a:gd name="connsiteY4" fmla="*/ 0 h 400110"/>
                <a:gd name="connsiteX0" fmla="*/ 0 w 3959802"/>
                <a:gd name="connsiteY0" fmla="*/ 0 h 463905"/>
                <a:gd name="connsiteX1" fmla="*/ 3959802 w 3959802"/>
                <a:gd name="connsiteY1" fmla="*/ 63795 h 463905"/>
                <a:gd name="connsiteX2" fmla="*/ 3959802 w 3959802"/>
                <a:gd name="connsiteY2" fmla="*/ 463905 h 463905"/>
                <a:gd name="connsiteX3" fmla="*/ 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959802 w 3959802"/>
                <a:gd name="connsiteY2" fmla="*/ 463905 h 463905"/>
                <a:gd name="connsiteX3" fmla="*/ 42530 w 3959802"/>
                <a:gd name="connsiteY3" fmla="*/ 463905 h 463905"/>
                <a:gd name="connsiteX4" fmla="*/ 0 w 3959802"/>
                <a:gd name="connsiteY4" fmla="*/ 0 h 463905"/>
                <a:gd name="connsiteX0" fmla="*/ 0 w 3959802"/>
                <a:gd name="connsiteY0" fmla="*/ 0 h 463905"/>
                <a:gd name="connsiteX1" fmla="*/ 3959802 w 3959802"/>
                <a:gd name="connsiteY1" fmla="*/ 63795 h 463905"/>
                <a:gd name="connsiteX2" fmla="*/ 3896007 w 3959802"/>
                <a:gd name="connsiteY2" fmla="*/ 432007 h 463905"/>
                <a:gd name="connsiteX3" fmla="*/ 42530 w 3959802"/>
                <a:gd name="connsiteY3" fmla="*/ 463905 h 463905"/>
                <a:gd name="connsiteX4" fmla="*/ 0 w 3959802"/>
                <a:gd name="connsiteY4" fmla="*/ 0 h 463905"/>
                <a:gd name="connsiteX0" fmla="*/ 10177 w 3917272"/>
                <a:gd name="connsiteY0" fmla="*/ 0 h 421374"/>
                <a:gd name="connsiteX1" fmla="*/ 3917272 w 3917272"/>
                <a:gd name="connsiteY1" fmla="*/ 21264 h 421374"/>
                <a:gd name="connsiteX2" fmla="*/ 3853477 w 3917272"/>
                <a:gd name="connsiteY2" fmla="*/ 389476 h 421374"/>
                <a:gd name="connsiteX3" fmla="*/ 0 w 3917272"/>
                <a:gd name="connsiteY3" fmla="*/ 421374 h 421374"/>
                <a:gd name="connsiteX4" fmla="*/ 10177 w 3917272"/>
                <a:gd name="connsiteY4" fmla="*/ 0 h 421374"/>
                <a:gd name="connsiteX0" fmla="*/ 0 w 3907095"/>
                <a:gd name="connsiteY0" fmla="*/ 0 h 389476"/>
                <a:gd name="connsiteX1" fmla="*/ 3907095 w 3907095"/>
                <a:gd name="connsiteY1" fmla="*/ 21264 h 389476"/>
                <a:gd name="connsiteX2" fmla="*/ 3843300 w 3907095"/>
                <a:gd name="connsiteY2" fmla="*/ 389476 h 389476"/>
                <a:gd name="connsiteX3" fmla="*/ 42530 w 3907095"/>
                <a:gd name="connsiteY3" fmla="*/ 378844 h 389476"/>
                <a:gd name="connsiteX4" fmla="*/ 0 w 3907095"/>
                <a:gd name="connsiteY4" fmla="*/ 0 h 389476"/>
                <a:gd name="connsiteX0" fmla="*/ 0 w 3948716"/>
                <a:gd name="connsiteY0" fmla="*/ 0 h 378844"/>
                <a:gd name="connsiteX1" fmla="*/ 3907095 w 3948716"/>
                <a:gd name="connsiteY1" fmla="*/ 21264 h 378844"/>
                <a:gd name="connsiteX2" fmla="*/ 3948716 w 3948716"/>
                <a:gd name="connsiteY2" fmla="*/ 368211 h 378844"/>
                <a:gd name="connsiteX3" fmla="*/ 42530 w 3948716"/>
                <a:gd name="connsiteY3" fmla="*/ 378844 h 378844"/>
                <a:gd name="connsiteX4" fmla="*/ 0 w 3948716"/>
                <a:gd name="connsiteY4" fmla="*/ 0 h 378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716" h="378844">
                  <a:moveTo>
                    <a:pt x="0" y="0"/>
                  </a:moveTo>
                  <a:lnTo>
                    <a:pt x="3907095" y="21264"/>
                  </a:lnTo>
                  <a:lnTo>
                    <a:pt x="3948716" y="368211"/>
                  </a:lnTo>
                  <a:lnTo>
                    <a:pt x="42530" y="378844"/>
                  </a:lnTo>
                  <a:lnTo>
                    <a:pt x="0" y="0"/>
                  </a:lnTo>
                  <a:close/>
                </a:path>
              </a:pathLst>
            </a:cu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C00000"/>
                </a:solidFill>
                <a:latin typeface="Comic Sans MS" panose="030F0702030302020204" pitchFamily="66" charset="0"/>
              </a:endParaRPr>
            </a:p>
          </p:txBody>
        </p:sp>
        <p:pic>
          <p:nvPicPr>
            <p:cNvPr id="19" name="Graphic 18" descr="Bell">
              <a:extLst>
                <a:ext uri="{FF2B5EF4-FFF2-40B4-BE49-F238E27FC236}">
                  <a16:creationId xmlns:a16="http://schemas.microsoft.com/office/drawing/2014/main" id="{324C5C70-BA80-44E8-81B3-6B8F5F1B96E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317957" y="5393359"/>
              <a:ext cx="470913" cy="470913"/>
            </a:xfrm>
            <a:prstGeom prst="rect">
              <a:avLst/>
            </a:prstGeom>
          </p:spPr>
        </p:pic>
        <p:sp>
          <p:nvSpPr>
            <p:cNvPr id="34" name="TextBox 33">
              <a:extLst>
                <a:ext uri="{FF2B5EF4-FFF2-40B4-BE49-F238E27FC236}">
                  <a16:creationId xmlns:a16="http://schemas.microsoft.com/office/drawing/2014/main" id="{8804BA42-4CB9-4C2E-8225-D17D713A7646}"/>
                </a:ext>
              </a:extLst>
            </p:cNvPr>
            <p:cNvSpPr txBox="1"/>
            <p:nvPr/>
          </p:nvSpPr>
          <p:spPr>
            <a:xfrm>
              <a:off x="5788870" y="5429272"/>
              <a:ext cx="2055719" cy="369332"/>
            </a:xfrm>
            <a:prstGeom prst="rect">
              <a:avLst/>
            </a:prstGeom>
            <a:noFill/>
          </p:spPr>
          <p:txBody>
            <a:bodyPr wrap="square" rtlCol="0">
              <a:spAutoFit/>
            </a:bodyPr>
            <a:lstStyle/>
            <a:p>
              <a:r>
                <a:rPr lang="en-GB" dirty="0">
                  <a:latin typeface="Reprise Title" panose="02000000000000000000" pitchFamily="2" charset="0"/>
                </a:rPr>
                <a:t>Emergency alarms</a:t>
              </a:r>
            </a:p>
          </p:txBody>
        </p:sp>
      </p:grpSp>
    </p:spTree>
    <p:extLst>
      <p:ext uri="{BB962C8B-B14F-4D97-AF65-F5344CB8AC3E}">
        <p14:creationId xmlns:p14="http://schemas.microsoft.com/office/powerpoint/2010/main" val="2724061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72682-E9E8-4CE4-80FF-5E7AE795F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6E6F4A-3DA9-4F61-923E-2309AB9AF519}">
  <ds:schemaRefs>
    <ds:schemaRef ds:uri="50bbd1c0-476f-492f-837b-8878e2dd1eb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072b28c-77ff-4c28-a70b-2fb5f59c378a"/>
    <ds:schemaRef ds:uri="http://www.w3.org/XML/1998/namespace"/>
    <ds:schemaRef ds:uri="http://purl.org/dc/dcmitype/"/>
  </ds:schemaRefs>
</ds:datastoreItem>
</file>

<file path=customXml/itemProps3.xml><?xml version="1.0" encoding="utf-8"?>
<ds:datastoreItem xmlns:ds="http://schemas.openxmlformats.org/officeDocument/2006/customXml" ds:itemID="{ACD853AD-0AD3-4492-A59A-FC492C3EB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3228</Words>
  <Application>Microsoft Office PowerPoint</Application>
  <PresentationFormat>On-screen Show (4:3)</PresentationFormat>
  <Paragraphs>334</Paragraphs>
  <Slides>11</Slides>
  <Notes>11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Accent SF</vt:lpstr>
      <vt:lpstr>Arial</vt:lpstr>
      <vt:lpstr>Bradley Hand ITC</vt:lpstr>
      <vt:lpstr>Calibri</vt:lpstr>
      <vt:lpstr>Calibri Light</vt:lpstr>
      <vt:lpstr>Comic Sans MS</vt:lpstr>
      <vt:lpstr>Maximus BT</vt:lpstr>
      <vt:lpstr>Overlock</vt:lpstr>
      <vt:lpstr>Overlock Black</vt:lpstr>
      <vt:lpstr>Raleway ExtraBold</vt:lpstr>
      <vt:lpstr>Reprise Title</vt:lpstr>
      <vt:lpstr>Simplified Arabic Fixed</vt:lpstr>
      <vt:lpstr>Stencil</vt:lpstr>
      <vt:lpstr>Stencil ICG</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Development Award National 4</dc:title>
  <dc:subject/>
  <dc:creator/>
  <cp:keywords/>
  <dc:description/>
  <cp:lastModifiedBy/>
  <cp:revision>686</cp:revision>
  <dcterms:created xsi:type="dcterms:W3CDTF">2022-04-19T10:35:20Z</dcterms:created>
  <dcterms:modified xsi:type="dcterms:W3CDTF">2025-02-06T12:13:46Z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