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3"/>
  </p:notesMasterIdLst>
  <p:sldIdLst>
    <p:sldId id="259" r:id="rId5"/>
    <p:sldId id="266" r:id="rId6"/>
    <p:sldId id="267" r:id="rId7"/>
    <p:sldId id="268" r:id="rId8"/>
    <p:sldId id="271" r:id="rId9"/>
    <p:sldId id="269" r:id="rId10"/>
    <p:sldId id="270" r:id="rId11"/>
    <p:sldId id="265" r:id="rId12"/>
  </p:sldIdLst>
  <p:sldSz cx="9144000" cy="6858000" type="screen4x3"/>
  <p:notesSz cx="6858000" cy="9144000"/>
  <p:embeddedFontLst>
    <p:embeddedFont>
      <p:font typeface="Balloonist SF" panose="020BE200000000000000" pitchFamily="34" charset="0"/>
      <p:bold r:id="rId14"/>
    </p:embeddedFont>
    <p:embeddedFont>
      <p:font typeface="Comic Sans MS" panose="030F0702030302020204" pitchFamily="66"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Maximus" pitchFamily="2" charset="0"/>
      <p:regular r:id="rId23"/>
    </p:embeddedFont>
    <p:embeddedFont>
      <p:font typeface="Reprise Title Std" panose="02000000000000000000" charset="0"/>
      <p:regular r:id="rId24"/>
    </p:embeddedFont>
    <p:embeddedFont>
      <p:font typeface="Roller World BTN Bold Out" panose="020B0104060502040201" pitchFamily="34" charset="0"/>
      <p:regular r:id="rId25"/>
    </p:embeddedFont>
    <p:embeddedFont>
      <p:font typeface="Segoe UI" panose="020B0502040204020203" pitchFamily="34" charset="0"/>
      <p:regular r:id="rId26"/>
      <p:bold r:id="rId27"/>
      <p:italic r:id="rId28"/>
      <p:boldItalic r:id="rId29"/>
    </p:embeddedFont>
    <p:embeddedFont>
      <p:font typeface="Simplified Arabic Fixed" panose="02070309020205020404" pitchFamily="49" charset="-78"/>
      <p:regular r:id="rId30"/>
    </p:embeddedFont>
    <p:embeddedFont>
      <p:font typeface="Stencil" panose="040409050D0802020404" pitchFamily="8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3EC9B9-8D09-77DD-9CC2-10CD0E6B2C40}" name="Jacqui McBride" initials="JM" userId="S::jmcbride@ceg.org.uk::b788a9f0-22b6-41cf-a5db-dc69c774fd86" providerId="AD"/>
  <p188:author id="{1F01AADF-15DE-5338-C45E-FBD840482C1C}" name="Marian Hester" initials="MH" userId="S::mhester@ceg.org.uk::d52c4927-8bbc-43a3-95b4-691a543c47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224"/>
    <a:srgbClr val="FFFFCC"/>
    <a:srgbClr val="E32D91"/>
    <a:srgbClr val="F23C4D"/>
    <a:srgbClr val="FFFF99"/>
    <a:srgbClr val="FFFF66"/>
    <a:srgbClr val="85358B"/>
    <a:srgbClr val="000000"/>
    <a:srgbClr val="052F61"/>
    <a:srgbClr val="006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2446" autoAdjust="0"/>
  </p:normalViewPr>
  <p:slideViewPr>
    <p:cSldViewPr snapToGrid="0">
      <p:cViewPr varScale="1">
        <p:scale>
          <a:sx n="91" d="100"/>
          <a:sy n="91" d="100"/>
        </p:scale>
        <p:origin x="1368" y="84"/>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1" i="0" dirty="0">
              <a:solidFill>
                <a:schemeClr val="tx1"/>
              </a:solidFill>
              <a:effectLst/>
              <a:latin typeface="Segoe UI" panose="020B0502040204020203" pitchFamily="34" charset="0"/>
            </a:endParaRPr>
          </a:p>
          <a:p>
            <a:pPr algn="l" rtl="0" fontAlgn="base"/>
            <a:r>
              <a:rPr lang="en-US" sz="1200" b="1" i="0" dirty="0">
                <a:solidFill>
                  <a:schemeClr val="tx1"/>
                </a:solidFill>
                <a:effectLst/>
                <a:latin typeface="Calibri" panose="020F0502020204030204" pitchFamily="34" charset="0"/>
              </a:rPr>
              <a:t>Example text has been added to all slides to help you plan the lesson, adapt to suit your own presenting style. </a:t>
            </a:r>
          </a:p>
          <a:p>
            <a:pPr algn="l" rtl="0" fontAlgn="base"/>
            <a:endParaRPr lang="en-US" b="0" i="0" dirty="0">
              <a:solidFill>
                <a:srgbClr val="000000"/>
              </a:solidFill>
              <a:effectLst/>
              <a:latin typeface="Segoe UI" panose="020B0502040204020203" pitchFamily="34" charset="0"/>
            </a:endParaRPr>
          </a:p>
          <a:p>
            <a:pPr rtl="0" fontAlgn="base"/>
            <a:r>
              <a:rPr lang="en-US" sz="1200" b="0" i="0" u="none" strike="noStrike" kern="1200" dirty="0">
                <a:solidFill>
                  <a:schemeClr val="tx1"/>
                </a:solidFill>
                <a:effectLst/>
                <a:latin typeface="+mn-lt"/>
                <a:ea typeface="+mn-ea"/>
                <a:cs typeface="+mn-cs"/>
              </a:rPr>
              <a:t>This module is based on volunteering as an alternative option to working for an employer. Volunteering is an excellent way to boost your CV and showcase your skills to a university or employer.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this lesson you will learn about what volunteering is, the benefits of it and how to find a volunteering opportunity. </a:t>
            </a:r>
            <a:r>
              <a:rPr lang="en-US" sz="1200" b="0" i="0" kern="1200" dirty="0">
                <a:solidFill>
                  <a:schemeClr val="tx1"/>
                </a:solidFill>
                <a:effectLst/>
                <a:latin typeface="+mn-lt"/>
                <a:ea typeface="+mn-ea"/>
                <a:cs typeface="+mn-cs"/>
              </a:rPr>
              <a:t>​</a:t>
            </a:r>
          </a:p>
          <a:p>
            <a:pPr rtl="0" fontAlgn="base"/>
            <a:endParaRPr lang="en-US" sz="1200" b="1" i="0" u="none" strike="noStrike" kern="1200" dirty="0">
              <a:solidFill>
                <a:schemeClr val="tx1"/>
              </a:solidFill>
              <a:effectLst/>
              <a:latin typeface="+mn-lt"/>
              <a:ea typeface="+mn-ea"/>
              <a:cs typeface="+mn-cs"/>
            </a:endParaRPr>
          </a:p>
          <a:p>
            <a:pPr algn="r" rtl="0" fontAlgn="base"/>
            <a:r>
              <a:rPr lang="en-US" sz="1200" b="1" i="0" u="none" strike="noStrike" kern="1200" dirty="0">
                <a:solidFill>
                  <a:schemeClr val="tx1"/>
                </a:solidFill>
                <a:effectLst/>
                <a:latin typeface="+mn-lt"/>
                <a:ea typeface="+mn-ea"/>
                <a:cs typeface="+mn-cs"/>
              </a:rPr>
              <a:t>Timing: 00:19</a:t>
            </a:r>
            <a:r>
              <a:rPr lang="en-GB" sz="1200" b="0" i="0" kern="1200" dirty="0">
                <a:solidFill>
                  <a:schemeClr val="tx1"/>
                </a:solidFill>
                <a:effectLst/>
                <a:latin typeface="+mn-lt"/>
                <a:ea typeface="+mn-ea"/>
                <a:cs typeface="+mn-cs"/>
              </a:rPr>
              <a:t>​</a:t>
            </a:r>
          </a:p>
          <a:p>
            <a:pPr algn="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Who is involved in volunteering?</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You might think that volunteering is only open to professionals or adults. </a:t>
            </a:r>
            <a:r>
              <a:rPr lang="en-GB" sz="1200" b="0" i="0" u="none" strike="noStrike" kern="1200" baseline="0" dirty="0">
                <a:solidFill>
                  <a:srgbClr val="FF0000"/>
                </a:solidFill>
                <a:effectLst/>
                <a:latin typeface="+mn-lt"/>
                <a:ea typeface="+mn-ea"/>
                <a:cs typeface="+mn-cs"/>
              </a:rPr>
              <a:t>However, people of all ages and backgrounds can take part in volunteering.</a:t>
            </a:r>
          </a:p>
          <a:p>
            <a:pPr rtl="0" fontAlgn="base"/>
            <a:endParaRPr lang="en-GB" sz="1200" b="0" i="0" u="none" strike="noStrike" kern="1200" baseline="0" dirty="0">
              <a:solidFill>
                <a:srgbClr val="FF0000"/>
              </a:solidFill>
              <a:effectLst/>
              <a:latin typeface="+mn-lt"/>
              <a:ea typeface="+mn-ea"/>
              <a:cs typeface="+mn-cs"/>
            </a:endParaRPr>
          </a:p>
          <a:p>
            <a:pPr rtl="0" fontAlgn="base"/>
            <a:r>
              <a:rPr lang="en-GB" sz="1200" kern="1200" dirty="0">
                <a:solidFill>
                  <a:schemeClr val="tx1"/>
                </a:solidFill>
                <a:effectLst/>
                <a:latin typeface="+mn-lt"/>
                <a:ea typeface="+mn-ea"/>
                <a:cs typeface="+mn-cs"/>
              </a:rPr>
              <a:t>According to the Scottish Household Survey (SHS) commissioned by the Scottish Government, 25% of adults volunteered with a group, club or organisation in 2024. The participation rate for adults aged 16-34 increased by 9% since 2023. </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Sometimes volunteering can have some restrictions. Some organisations may restrict their volunteering to over 16s or over 18s only as they don’t have insurance to cover people under 18. It’s best to check with your local volunteer centre but generally, volunteering is open to all!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And who do volunteers ‘work’ for?</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 third sector. You may have heard this term and wondered what it means. The third sector refers to organisations that don’t come under the public sector (local councils, the police, the NHS etc.) or private sector (e.g. banks, law firms, Amazon etc.) The third sector includes charities, social enterprises and voluntary groups. For example, Save the Children, Street Soccer Scotland and Amnesty International. </a:t>
            </a:r>
            <a:r>
              <a:rPr lang="en-US" sz="1200" b="0" i="0" kern="1200" dirty="0">
                <a:solidFill>
                  <a:schemeClr val="tx1"/>
                </a:solidFill>
                <a:effectLst/>
                <a:latin typeface="+mn-lt"/>
                <a:ea typeface="+mn-ea"/>
                <a:cs typeface="+mn-cs"/>
              </a:rPr>
              <a:t>​</a:t>
            </a:r>
          </a:p>
          <a:p>
            <a:pPr rtl="0" fontAlgn="base"/>
            <a:endParaRPr lang="en-US" sz="1200" b="1" i="0" u="none" strike="noStrike" kern="1200" dirty="0">
              <a:solidFill>
                <a:schemeClr val="tx1"/>
              </a:solidFill>
              <a:effectLst/>
              <a:latin typeface="+mn-lt"/>
              <a:ea typeface="+mn-ea"/>
              <a:cs typeface="+mn-cs"/>
            </a:endParaRPr>
          </a:p>
          <a:p>
            <a:pPr algn="r" rtl="0" fontAlgn="base"/>
            <a:r>
              <a:rPr lang="en-US" sz="1200" b="1" i="0" u="none" strike="noStrike" kern="1200" dirty="0">
                <a:solidFill>
                  <a:schemeClr val="tx1"/>
                </a:solidFill>
                <a:effectLst/>
                <a:latin typeface="+mn-lt"/>
                <a:ea typeface="+mn-ea"/>
                <a:cs typeface="+mn-cs"/>
              </a:rPr>
              <a:t>Timing: 01:20</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14673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What is volunteering? </a:t>
            </a:r>
            <a:r>
              <a:rPr lang="en-US" sz="1200" b="1"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Task 1: </a:t>
            </a:r>
            <a:r>
              <a:rPr lang="en-US" sz="1200" b="0" i="0" u="none" strike="noStrike" kern="1200" dirty="0">
                <a:solidFill>
                  <a:schemeClr val="tx1"/>
                </a:solidFill>
                <a:effectLst/>
                <a:latin typeface="+mn-lt"/>
                <a:ea typeface="+mn-ea"/>
                <a:cs typeface="+mn-cs"/>
              </a:rPr>
              <a:t>With the person next to you, can you come up with a definition of volunteering? Use the images to help. You have 3 minutes to do this. </a:t>
            </a:r>
            <a:r>
              <a:rPr lang="en-US" sz="1200" b="1" i="1" u="none" strike="noStrike" kern="1200" dirty="0">
                <a:solidFill>
                  <a:schemeClr val="tx1"/>
                </a:solidFill>
                <a:effectLst/>
                <a:latin typeface="+mn-lt"/>
                <a:ea typeface="+mn-ea"/>
                <a:cs typeface="+mn-cs"/>
              </a:rPr>
              <a:t>(3 minutes and 2 minutes feedback)</a:t>
            </a:r>
            <a:r>
              <a:rPr lang="en-US" sz="1200" b="0" i="1"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Volunteering is where you undertake an activity, </a:t>
            </a:r>
            <a:r>
              <a:rPr lang="en-GB" sz="1200" b="0" i="0" u="none" strike="noStrike" kern="1200" dirty="0">
                <a:solidFill>
                  <a:schemeClr val="tx1"/>
                </a:solidFill>
                <a:effectLst/>
                <a:latin typeface="+mn-lt"/>
                <a:ea typeface="+mn-ea"/>
                <a:cs typeface="+mn-cs"/>
              </a:rPr>
              <a:t>without being paid, that aims to benefit someone, such as a community group, or some thing, such as the environment. This can be done formally through a charity organisation, such as Oxfam, or informally through community and social action. For example, volunteering at your local food bank or offering sports/activity sessions to your local primary school.</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This is why internships are not a type of volunteering because they are generally paid positions where you are working for a company and do not benefit the community in the same way. Internships often take place in the private sector. Unlike the private sector, we know that volunteering takes place for the third sector and is all about making a difference to society and not about making a profit.</a:t>
            </a:r>
            <a:r>
              <a:rPr lang="en-US" sz="1200" b="0" i="0" kern="1200" dirty="0">
                <a:solidFill>
                  <a:schemeClr val="tx1"/>
                </a:solidFill>
                <a:effectLst/>
                <a:latin typeface="+mn-lt"/>
                <a:ea typeface="+mn-ea"/>
                <a:cs typeface="+mn-cs"/>
              </a:rPr>
              <a:t>​</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Task 2: </a:t>
            </a:r>
            <a:r>
              <a:rPr lang="en-US" sz="1200" b="0" i="0" u="none" strike="noStrike" kern="1200" dirty="0">
                <a:solidFill>
                  <a:schemeClr val="tx1"/>
                </a:solidFill>
                <a:effectLst/>
                <a:latin typeface="+mn-lt"/>
                <a:ea typeface="+mn-ea"/>
                <a:cs typeface="+mn-cs"/>
              </a:rPr>
              <a:t>Can you think of any examples of volunteering that you have done or have seen others do?</a:t>
            </a:r>
            <a:r>
              <a:rPr lang="en-US" sz="1200" b="1" i="1" u="none" strike="noStrike" kern="1200" dirty="0">
                <a:solidFill>
                  <a:schemeClr val="tx1"/>
                </a:solidFill>
                <a:effectLst/>
                <a:latin typeface="+mn-lt"/>
                <a:ea typeface="+mn-ea"/>
                <a:cs typeface="+mn-cs"/>
              </a:rPr>
              <a:t> (3 minutes)</a:t>
            </a:r>
            <a:r>
              <a:rPr lang="en-GB" sz="1200" b="0" i="1"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10:15</a:t>
            </a:r>
            <a:r>
              <a:rPr lang="en-GB" sz="1200" b="0" i="0" kern="1200" dirty="0">
                <a:solidFill>
                  <a:schemeClr val="tx1"/>
                </a:solidFill>
                <a:effectLst/>
                <a:latin typeface="+mn-lt"/>
                <a:ea typeface="+mn-ea"/>
                <a:cs typeface="+mn-cs"/>
              </a:rPr>
              <a:t>​</a:t>
            </a:r>
          </a:p>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56760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Why is volunteering important? </a:t>
            </a:r>
            <a:r>
              <a:rPr lang="en-US" sz="1200" b="1"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What do I mean by ‘empowering others, empowering yourself’? Volunteering is important as it is beneficial both to the cause or organisation and to you as the volunteer. Firstly, volunteering offers essential support to charitable causes, people in need and wider community action. Many organisations take on volunteers, in addition to employed staff, as they only receive partial funding from the government, and some rely solely on volunteers as they may receive little to no funding at all. Secondly, it also benefits the volunteers in many ways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 big incentive of volunteering for young people is that it is an accessible way to boost your college, job and UCAS applications. How? You could work towards the Award in Volunteering Skills at SCQF Levels 3, 4 and 5 in school or awards such as the Saltire Award and Duke of Edinburgh outside of school.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It is also an effective way of showing your varied interests and commitment to a cause. For example, someone interested in working in healthcare might spend their weekends in a hospice where they practise their communication skills and gain experience of practical care, or they could volunteer at St Johns Ambulance and learn first aid. It is a lot easier getting a job in this sector at a young age, but just as valuable!</a:t>
            </a:r>
            <a:r>
              <a:rPr lang="en-GB" sz="1200" b="0" i="0" kern="1200" dirty="0">
                <a:solidFill>
                  <a:schemeClr val="tx1"/>
                </a:solidFill>
                <a:effectLst/>
                <a:latin typeface="+mn-lt"/>
                <a:ea typeface="+mn-ea"/>
                <a:cs typeface="+mn-cs"/>
              </a:rPr>
              <a:t>​</a:t>
            </a:r>
          </a:p>
          <a:p>
            <a:pPr rtl="0" fontAlgn="base"/>
            <a:endParaRPr lang="en-GB"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rPr>
              <a:t>Task 3: </a:t>
            </a:r>
            <a:r>
              <a:rPr lang="en-GB" sz="1200" b="0" i="0" u="none" strike="noStrike" kern="1200" dirty="0">
                <a:solidFill>
                  <a:schemeClr val="tx1"/>
                </a:solidFill>
                <a:effectLst/>
                <a:latin typeface="+mn-lt"/>
                <a:ea typeface="+mn-ea"/>
                <a:cs typeface="+mn-cs"/>
              </a:rPr>
              <a:t>Watch the video and note down how! Be prepared to share with the class.</a:t>
            </a:r>
            <a:r>
              <a:rPr lang="en-GB" sz="1200" b="1" i="0" u="none" strike="noStrike" kern="1200" dirty="0">
                <a:solidFill>
                  <a:schemeClr val="tx1"/>
                </a:solidFill>
                <a:effectLst/>
                <a:latin typeface="+mn-lt"/>
                <a:ea typeface="+mn-ea"/>
                <a:cs typeface="+mn-cs"/>
              </a:rPr>
              <a:t> </a:t>
            </a:r>
            <a:r>
              <a:rPr lang="en-GB" sz="1200" b="1" i="1" u="none" strike="noStrike" kern="1200" dirty="0">
                <a:solidFill>
                  <a:schemeClr val="tx1"/>
                </a:solidFill>
                <a:effectLst/>
                <a:latin typeface="+mn-lt"/>
                <a:ea typeface="+mn-ea"/>
                <a:cs typeface="+mn-cs"/>
              </a:rPr>
              <a:t>(1:25 for video + 3 mins for class feedback)</a:t>
            </a:r>
            <a:r>
              <a:rPr lang="en-US" sz="1200" b="0" i="1"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Now check how many of your answers match the list on the next slide! </a:t>
            </a:r>
            <a:endParaRPr lang="en-GB"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18:00</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154378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Incentives for volunteering </a:t>
            </a:r>
            <a:r>
              <a:rPr lang="en-US" sz="1200" b="1"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Here are some great reasons for volunteering.</a:t>
            </a:r>
          </a:p>
          <a:p>
            <a:pPr rtl="0" fontAlgn="base"/>
            <a:endParaRPr lang="en-US" sz="1200" b="0" i="0" kern="1200" dirty="0">
              <a:solidFill>
                <a:schemeClr val="tx1"/>
              </a:solidFill>
              <a:effectLst/>
              <a:latin typeface="+mn-lt"/>
              <a:ea typeface="+mn-ea"/>
              <a:cs typeface="+mn-cs"/>
            </a:endParaRPr>
          </a:p>
          <a:p>
            <a:pPr marL="228600" indent="-228600" rtl="0" fontAlgn="base">
              <a:buAutoNum type="arabicPeriod"/>
            </a:pPr>
            <a:r>
              <a:rPr lang="en-US" sz="1200" b="0" i="0" kern="1200" dirty="0">
                <a:solidFill>
                  <a:schemeClr val="tx1"/>
                </a:solidFill>
                <a:effectLst/>
                <a:latin typeface="+mn-lt"/>
                <a:ea typeface="+mn-ea"/>
                <a:cs typeface="+mn-cs"/>
              </a:rPr>
              <a:t>It’s a great way to meet people and make new friends.</a:t>
            </a:r>
          </a:p>
          <a:p>
            <a:pPr marL="228600" indent="-228600" rtl="0" fontAlgn="base">
              <a:buAutoNum type="arabicPeriod"/>
            </a:pPr>
            <a:r>
              <a:rPr lang="en-US" sz="1200" b="0" i="0" kern="1200" dirty="0">
                <a:solidFill>
                  <a:schemeClr val="tx1"/>
                </a:solidFill>
                <a:effectLst/>
                <a:latin typeface="+mn-lt"/>
                <a:ea typeface="+mn-ea"/>
                <a:cs typeface="+mn-cs"/>
              </a:rPr>
              <a:t>You’ll learn new skills, such as teamwork and communication.</a:t>
            </a:r>
          </a:p>
          <a:p>
            <a:pPr marL="228600" indent="-228600" rtl="0" fontAlgn="base">
              <a:buAutoNum type="arabicPeriod"/>
            </a:pPr>
            <a:r>
              <a:rPr lang="en-US" sz="1200" b="0" i="0" kern="1200" dirty="0">
                <a:solidFill>
                  <a:schemeClr val="tx1"/>
                </a:solidFill>
                <a:effectLst/>
                <a:latin typeface="+mn-lt"/>
                <a:ea typeface="+mn-ea"/>
                <a:cs typeface="+mn-cs"/>
              </a:rPr>
              <a:t>It makes a positive impact on other people’s lives.</a:t>
            </a:r>
          </a:p>
          <a:p>
            <a:pPr marL="228600" indent="-228600" rtl="0" fontAlgn="base">
              <a:buAutoNum type="arabicPeriod"/>
            </a:pPr>
            <a:r>
              <a:rPr lang="en-US" sz="1200" b="0" i="0" kern="1200" dirty="0">
                <a:solidFill>
                  <a:schemeClr val="tx1"/>
                </a:solidFill>
                <a:effectLst/>
                <a:latin typeface="+mn-lt"/>
                <a:ea typeface="+mn-ea"/>
                <a:cs typeface="+mn-cs"/>
              </a:rPr>
              <a:t>You can build on the things you’re good at, from sport to listening to others.</a:t>
            </a:r>
          </a:p>
          <a:p>
            <a:pPr marL="228600" indent="-228600" rtl="0" fontAlgn="base">
              <a:buAutoNum type="arabicPeriod"/>
            </a:pPr>
            <a:r>
              <a:rPr lang="en-US" sz="1200" b="0" i="0" kern="1200" dirty="0">
                <a:solidFill>
                  <a:schemeClr val="tx1"/>
                </a:solidFill>
                <a:effectLst/>
                <a:latin typeface="+mn-lt"/>
                <a:ea typeface="+mn-ea"/>
                <a:cs typeface="+mn-cs"/>
              </a:rPr>
              <a:t>You can get loads of valuable experience.</a:t>
            </a:r>
          </a:p>
          <a:p>
            <a:pPr marL="228600" indent="-228600" rtl="0" fontAlgn="base">
              <a:buAutoNum type="arabicPeriod"/>
            </a:pPr>
            <a:r>
              <a:rPr lang="en-US" sz="1200" b="0" i="0" kern="1200" dirty="0">
                <a:solidFill>
                  <a:schemeClr val="tx1"/>
                </a:solidFill>
                <a:effectLst/>
                <a:latin typeface="+mn-lt"/>
                <a:ea typeface="+mn-ea"/>
                <a:cs typeface="+mn-cs"/>
              </a:rPr>
              <a:t>It can be great fun.</a:t>
            </a:r>
          </a:p>
          <a:p>
            <a:pPr marL="228600" indent="-228600" rtl="0" fontAlgn="base">
              <a:buAutoNum type="arabicPeriod"/>
            </a:pPr>
            <a:r>
              <a:rPr lang="en-US" sz="1200" b="0" i="0" kern="1200" dirty="0">
                <a:solidFill>
                  <a:schemeClr val="tx1"/>
                </a:solidFill>
                <a:effectLst/>
                <a:latin typeface="+mn-lt"/>
                <a:ea typeface="+mn-ea"/>
                <a:cs typeface="+mn-cs"/>
              </a:rPr>
              <a:t>You get the chance to learn about yourself – what you want out of life, and work.</a:t>
            </a:r>
          </a:p>
          <a:p>
            <a:pPr marL="228600" indent="-228600" rtl="0" fontAlgn="base">
              <a:buAutoNum type="arabicPeriod"/>
            </a:pPr>
            <a:r>
              <a:rPr lang="en-US" sz="1200" b="0" i="0" kern="1200" dirty="0">
                <a:solidFill>
                  <a:schemeClr val="tx1"/>
                </a:solidFill>
                <a:effectLst/>
                <a:latin typeface="+mn-lt"/>
                <a:ea typeface="+mn-ea"/>
                <a:cs typeface="+mn-cs"/>
              </a:rPr>
              <a:t>Trying something new is a great confidence booster.</a:t>
            </a:r>
          </a:p>
          <a:p>
            <a:pPr marL="228600" indent="-228600" rtl="0" fontAlgn="base">
              <a:buAutoNum type="arabicPeriod"/>
            </a:pPr>
            <a:r>
              <a:rPr lang="en-US" sz="1200" b="0" i="0" kern="1200" dirty="0">
                <a:solidFill>
                  <a:schemeClr val="tx1"/>
                </a:solidFill>
                <a:effectLst/>
                <a:latin typeface="+mn-lt"/>
                <a:ea typeface="+mn-ea"/>
                <a:cs typeface="+mn-cs"/>
              </a:rPr>
              <a:t>Helping other people really does feel good!</a:t>
            </a:r>
          </a:p>
          <a:p>
            <a:pPr rtl="0" fontAlgn="base"/>
            <a:r>
              <a:rPr lang="en-US" sz="1200" b="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Another big incentive of volunteering for young people is that it is an accessible way to boost your college, job and UCAS applications. How? You could work towards the Award in Volunteering Skills at SCQF Levels 3, 4 and 5 in school or awards such as the Saltire Award and Duke of Edinburgh outside of school.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It is also an effective way of showing your varied interests and commitment to a cause. For example, someone interested in working in healthcare might spend their weekends in a hospice where they practice their communication skills and gain experience of practical care, or they could volunteer at St Johns Ambulance and learn first aid. It is a lot easier than getting a job in this sector at a young age but just as valuable!</a:t>
            </a:r>
            <a:r>
              <a:rPr lang="en-GB"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20:00</a:t>
            </a:r>
            <a:r>
              <a:rPr lang="en-GB" sz="1200" b="0" i="0" kern="1200" dirty="0">
                <a:solidFill>
                  <a:schemeClr val="tx1"/>
                </a:solidFill>
                <a:effectLst/>
                <a:latin typeface="+mn-lt"/>
                <a:ea typeface="+mn-ea"/>
                <a:cs typeface="+mn-cs"/>
              </a:rPr>
              <a:t>​</a:t>
            </a:r>
          </a:p>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362550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How to get started? </a:t>
            </a:r>
            <a:r>
              <a:rPr lang="en-US" sz="1200" b="1"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Before you get started, you’ll need to think about what’s involved in volunteering, what opportunities are available in your area, and what you want to get out of the experience. There are many resources online to help with this, but the best one to start with is Volunteer Scotland.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Volunteer Scotland is a comprehensive site to find out more about volunteering opportunities. It’s a great source of information and advice, including case studies of volunteers and an infographics section. You can even filter your volunteering search by themes, activities and availability to find something best suited to your needs and interests. </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Another great resource is the Duke of Edinburgh website which similarly allows young people to research opportunities in different areas.</a:t>
            </a:r>
            <a:r>
              <a:rPr lang="en-US"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20:00</a:t>
            </a:r>
            <a:r>
              <a:rPr lang="en-GB"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99643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Finding a volunteering opportunity</a:t>
            </a:r>
            <a:r>
              <a:rPr lang="en-US" sz="1200" b="1"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When looking for a volunteering opportunity, it is important to choose a placement that aligns with your interests and relates to your career plans. As well as making a valuable contribution to the community, you could get a taste of what a particular job involves.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GB" sz="1200" b="1" i="1" u="none" strike="noStrike" kern="1200" dirty="0">
                <a:solidFill>
                  <a:schemeClr val="tx1"/>
                </a:solidFill>
                <a:effectLst/>
                <a:latin typeface="+mn-lt"/>
                <a:ea typeface="+mn-ea"/>
                <a:cs typeface="+mn-cs"/>
              </a:rPr>
              <a:t>(Download Activity 1 and 2 worksheets and save to somewhere class can access, or print out copies before class)</a:t>
            </a:r>
            <a:r>
              <a:rPr lang="en-US" sz="1200" b="1" i="1" u="none" strike="noStrike"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first part of the activity worksheet is to …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Activity 1: </a:t>
            </a:r>
            <a:r>
              <a:rPr lang="en-GB" sz="1200" b="0" i="0" u="none" strike="noStrike" kern="1200" dirty="0">
                <a:solidFill>
                  <a:schemeClr val="tx1"/>
                </a:solidFill>
                <a:effectLst/>
                <a:latin typeface="+mn-lt"/>
                <a:ea typeface="+mn-ea"/>
                <a:cs typeface="+mn-cs"/>
              </a:rPr>
              <a:t>Read the profiles and use the websites listed to find an appropriate volunteering opportunity for Hannah and Ahmed. There’s no right answer, as long as you can justify your choice!  </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second part is to find your own opportunity. So, think carefully about what will suit you best. What are your current interests? What are you good at? What do you enjoy? What relates to your career path?</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Activity 2: </a:t>
            </a:r>
            <a:r>
              <a:rPr lang="en-US" sz="1200" b="0" i="0" u="none" strike="noStrike" kern="1200" dirty="0">
                <a:solidFill>
                  <a:schemeClr val="tx1"/>
                </a:solidFill>
                <a:effectLst/>
                <a:latin typeface="+mn-lt"/>
                <a:ea typeface="+mn-ea"/>
                <a:cs typeface="+mn-cs"/>
              </a:rPr>
              <a:t>Use the websites listed and the internet to find your own volunteering opportunity. You have around 25 minutes to complete this worksheet. </a:t>
            </a:r>
            <a:r>
              <a:rPr lang="en-GB" sz="1200" b="1" i="1" u="none" strike="noStrike" kern="1200" dirty="0">
                <a:solidFill>
                  <a:schemeClr val="tx1"/>
                </a:solidFill>
                <a:effectLst/>
                <a:latin typeface="+mn-lt"/>
                <a:ea typeface="+mn-ea"/>
                <a:cs typeface="+mn-cs"/>
              </a:rPr>
              <a:t>(25 minutes for </a:t>
            </a:r>
            <a:r>
              <a:rPr lang="en-GB" sz="1200" b="1" i="1" u="sng" kern="1200" dirty="0">
                <a:solidFill>
                  <a:schemeClr val="tx1"/>
                </a:solidFill>
                <a:effectLst/>
                <a:latin typeface="+mn-lt"/>
                <a:ea typeface="+mn-ea"/>
                <a:cs typeface="+mn-cs"/>
              </a:rPr>
              <a:t>both</a:t>
            </a:r>
            <a:r>
              <a:rPr lang="en-GB" sz="1200" b="1" i="1" u="none" strike="noStrike" kern="1200" dirty="0">
                <a:solidFill>
                  <a:schemeClr val="tx1"/>
                </a:solidFill>
                <a:effectLst/>
                <a:latin typeface="+mn-lt"/>
                <a:ea typeface="+mn-ea"/>
                <a:cs typeface="+mn-cs"/>
              </a:rPr>
              <a:t> activities – so option to split up into two activities so Activity 2 is completed/finished later)</a:t>
            </a:r>
            <a:r>
              <a:rPr lang="en-US" sz="1200" b="0" i="1" kern="1200" dirty="0">
                <a:solidFill>
                  <a:schemeClr val="tx1"/>
                </a:solidFill>
                <a:effectLst/>
                <a:latin typeface="+mn-lt"/>
                <a:ea typeface="+mn-ea"/>
                <a:cs typeface="+mn-cs"/>
              </a:rPr>
              <a:t>​</a:t>
            </a:r>
          </a:p>
          <a:p>
            <a:pPr rtl="0" fontAlgn="base"/>
            <a:r>
              <a:rPr lang="en-US" sz="1200" b="0" i="1" kern="1200" dirty="0">
                <a:solidFill>
                  <a:schemeClr val="tx1"/>
                </a:solidFill>
                <a:effectLst/>
                <a:latin typeface="+mn-lt"/>
                <a:ea typeface="+mn-ea"/>
                <a:cs typeface="+mn-cs"/>
              </a:rPr>
              <a:t>​</a:t>
            </a:r>
          </a:p>
          <a:p>
            <a:pPr algn="r" rtl="0" fontAlgn="base"/>
            <a:r>
              <a:rPr lang="en-US" sz="1200" b="1" i="0" u="none" strike="noStrike" kern="1200" dirty="0">
                <a:solidFill>
                  <a:schemeClr val="tx1"/>
                </a:solidFill>
                <a:effectLst/>
                <a:latin typeface="+mn-lt"/>
                <a:ea typeface="+mn-ea"/>
                <a:cs typeface="+mn-cs"/>
              </a:rPr>
              <a:t>Timing: 45:00 (including activities)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306180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8</a:t>
            </a:fld>
            <a:endParaRPr lang="en-US"/>
          </a:p>
        </p:txBody>
      </p:sp>
    </p:spTree>
    <p:extLst>
      <p:ext uri="{BB962C8B-B14F-4D97-AF65-F5344CB8AC3E}">
        <p14:creationId xmlns:p14="http://schemas.microsoft.com/office/powerpoint/2010/main" val="339532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jp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9.jpg"/><Relationship Id="rId3" Type="http://schemas.openxmlformats.org/officeDocument/2006/relationships/image" Target="../media/image6.jpe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3.jpg"/><Relationship Id="rId2" Type="http://schemas.openxmlformats.org/officeDocument/2006/relationships/notesSlide" Target="../notesSlides/notesSlide3.xml"/><Relationship Id="rId16"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jp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www.youtube.com/embed/pKwGmJ_HPNg" TargetMode="External"/><Relationship Id="rId3" Type="http://schemas.openxmlformats.org/officeDocument/2006/relationships/image" Target="../media/image6.jpe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1.svg"/><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9.png"/><Relationship Id="rId5" Type="http://schemas.openxmlformats.org/officeDocument/2006/relationships/image" Target="../media/image9.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2.sv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8.jpg"/><Relationship Id="rId3" Type="http://schemas.openxmlformats.org/officeDocument/2006/relationships/image" Target="../media/image6.jpeg"/><Relationship Id="rId7" Type="http://schemas.openxmlformats.org/officeDocument/2006/relationships/image" Target="../media/image11.png"/><Relationship Id="rId12"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dofe.org/" TargetMode="External"/><Relationship Id="rId5" Type="http://schemas.openxmlformats.org/officeDocument/2006/relationships/image" Target="../media/image10.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hyperlink" Target="https://www.volunteerscotland.net/" TargetMode="External"/><Relationship Id="rId14" Type="http://schemas.openxmlformats.org/officeDocument/2006/relationships/image" Target="../media/image39.jp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4.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2.svg"/><Relationship Id="rId4" Type="http://schemas.openxmlformats.org/officeDocument/2006/relationships/image" Target="../media/image40.png"/><Relationship Id="rId9" Type="http://schemas.openxmlformats.org/officeDocument/2006/relationships/image" Target="../media/image11.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54FB4C4B-C219-DE49-AD64-4A66710A3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00" y="2796170"/>
            <a:ext cx="3124200" cy="393700"/>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2F930E6E-3F3D-41CD-9433-F0F63B47A521}"/>
              </a:ext>
            </a:extLst>
          </p:cNvPr>
          <p:cNvSpPr txBox="1"/>
          <p:nvPr/>
        </p:nvSpPr>
        <p:spPr>
          <a:xfrm>
            <a:off x="876759" y="3204692"/>
            <a:ext cx="3582607" cy="523220"/>
          </a:xfrm>
          <a:prstGeom prst="rect">
            <a:avLst/>
          </a:prstGeom>
          <a:noFill/>
        </p:spPr>
        <p:txBody>
          <a:bodyPr wrap="square" rtlCol="0">
            <a:spAutoFit/>
          </a:bodyPr>
          <a:lstStyle/>
          <a:p>
            <a:r>
              <a:rPr lang="en-GB" sz="2800" dirty="0">
                <a:solidFill>
                  <a:srgbClr val="FFFF00"/>
                </a:solidFill>
                <a:latin typeface="Reprise Title Std" panose="02000000000000000000" charset="0"/>
              </a:rPr>
              <a:t>volunteering</a:t>
            </a:r>
          </a:p>
        </p:txBody>
      </p:sp>
      <p:sp>
        <p:nvSpPr>
          <p:cNvPr id="6" name="Rectangle 5">
            <a:extLst>
              <a:ext uri="{FF2B5EF4-FFF2-40B4-BE49-F238E27FC236}">
                <a16:creationId xmlns:a16="http://schemas.microsoft.com/office/drawing/2014/main" id="{267E5199-7222-A749-8066-4702DEA87FE2}"/>
              </a:ext>
            </a:extLst>
          </p:cNvPr>
          <p:cNvSpPr/>
          <p:nvPr/>
        </p:nvSpPr>
        <p:spPr>
          <a:xfrm>
            <a:off x="903200" y="2605237"/>
            <a:ext cx="2640217" cy="954107"/>
          </a:xfrm>
          <a:prstGeom prst="rect">
            <a:avLst/>
          </a:prstGeom>
        </p:spPr>
        <p:txBody>
          <a:bodyPr wrap="square" lIns="91440" tIns="45720" rIns="91440" bIns="45720" anchor="t">
            <a:spAutoFit/>
          </a:bodyPr>
          <a:lstStyle/>
          <a:p>
            <a:r>
              <a:rPr lang="en-US" sz="2800" dirty="0">
                <a:solidFill>
                  <a:schemeClr val="bg1"/>
                </a:solidFill>
                <a:latin typeface="Stencil"/>
              </a:rPr>
              <a:t>module 16:</a:t>
            </a:r>
            <a:endParaRPr lang="en-US" sz="2800" dirty="0">
              <a:solidFill>
                <a:schemeClr val="bg1"/>
              </a:solidFill>
              <a:latin typeface="Stencil"/>
              <a:ea typeface="+mn-lt"/>
              <a:cs typeface="+mn-lt"/>
            </a:endParaRPr>
          </a:p>
          <a:p>
            <a:endParaRPr lang="en-GB" sz="2800" dirty="0">
              <a:solidFill>
                <a:schemeClr val="bg1"/>
              </a:solidFill>
              <a:latin typeface="Stencil" pitchFamily="82" charset="77"/>
            </a:endParaRPr>
          </a:p>
        </p:txBody>
      </p:sp>
      <p:sp>
        <p:nvSpPr>
          <p:cNvPr id="15" name="TextBox 14">
            <a:extLst>
              <a:ext uri="{FF2B5EF4-FFF2-40B4-BE49-F238E27FC236}">
                <a16:creationId xmlns:a16="http://schemas.microsoft.com/office/drawing/2014/main" id="{392C08C5-972A-656D-BB13-C4BD55135686}"/>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6" name="Picture 4">
            <a:extLst>
              <a:ext uri="{FF2B5EF4-FFF2-40B4-BE49-F238E27FC236}">
                <a16:creationId xmlns:a16="http://schemas.microsoft.com/office/drawing/2014/main" id="{71BA374C-A75C-8DE0-4E7F-93C485C8FAEC}"/>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4" name="Picture 3">
            <a:extLst>
              <a:ext uri="{FF2B5EF4-FFF2-40B4-BE49-F238E27FC236}">
                <a16:creationId xmlns:a16="http://schemas.microsoft.com/office/drawing/2014/main" id="{6948EC46-CC77-4E0F-AE53-200424A5EC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9166" y="1725284"/>
            <a:ext cx="4010947" cy="3665866"/>
          </a:xfrm>
          <a:prstGeom prst="rect">
            <a:avLst/>
          </a:prstGeom>
        </p:spPr>
      </p:pic>
      <p:sp>
        <p:nvSpPr>
          <p:cNvPr id="13" name="Rectangle 12">
            <a:extLst>
              <a:ext uri="{FF2B5EF4-FFF2-40B4-BE49-F238E27FC236}">
                <a16:creationId xmlns:a16="http://schemas.microsoft.com/office/drawing/2014/main" id="{2B6A2900-82A7-4022-BDC2-256084BB155C}"/>
              </a:ext>
            </a:extLst>
          </p:cNvPr>
          <p:cNvSpPr/>
          <p:nvPr/>
        </p:nvSpPr>
        <p:spPr>
          <a:xfrm>
            <a:off x="0" y="526529"/>
            <a:ext cx="4005072" cy="487018"/>
          </a:xfrm>
          <a:prstGeom prst="rect">
            <a:avLst/>
          </a:prstGeom>
          <a:solidFill>
            <a:srgbClr val="25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0DBEFDC4-D0F2-4A6C-9CFB-5A73B7ABBA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17" name="TextBox 16">
            <a:extLst>
              <a:ext uri="{FF2B5EF4-FFF2-40B4-BE49-F238E27FC236}">
                <a16:creationId xmlns:a16="http://schemas.microsoft.com/office/drawing/2014/main" id="{BABC24ED-EE47-4096-8434-BE063DFAB6FE}"/>
              </a:ext>
            </a:extLst>
          </p:cNvPr>
          <p:cNvSpPr txBox="1"/>
          <p:nvPr/>
        </p:nvSpPr>
        <p:spPr>
          <a:xfrm>
            <a:off x="1087350" y="492558"/>
            <a:ext cx="2917722" cy="584775"/>
          </a:xfrm>
          <a:prstGeom prst="rect">
            <a:avLst/>
          </a:prstGeom>
          <a:noFill/>
        </p:spPr>
        <p:txBody>
          <a:bodyPr wrap="square" rtlCol="0">
            <a:spAutoFit/>
          </a:bodyPr>
          <a:lstStyle/>
          <a:p>
            <a:r>
              <a:rPr lang="en-GB" sz="3200" dirty="0">
                <a:solidFill>
                  <a:schemeClr val="bg1"/>
                </a:solidFill>
                <a:latin typeface="Maximus" panose="020B0604020202020204"/>
              </a:rPr>
              <a:t>Starting work</a:t>
            </a:r>
          </a:p>
        </p:txBody>
      </p:sp>
      <p:sp>
        <p:nvSpPr>
          <p:cNvPr id="2" name="Footer Placeholder 3">
            <a:extLst>
              <a:ext uri="{FF2B5EF4-FFF2-40B4-BE49-F238E27FC236}">
                <a16:creationId xmlns:a16="http://schemas.microsoft.com/office/drawing/2014/main" id="{BA560771-22B5-5197-E775-4071CAE2595A}"/>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3374F25-505E-44DE-8C73-245B1F551131}"/>
              </a:ext>
            </a:extLst>
          </p:cNvPr>
          <p:cNvPicPr>
            <a:picLocks noChangeAspect="1"/>
          </p:cNvPicPr>
          <p:nvPr/>
        </p:nvPicPr>
        <p:blipFill rotWithShape="1">
          <a:blip r:embed="rId4">
            <a:extLst>
              <a:ext uri="{28A0092B-C50C-407E-A947-70E740481C1C}">
                <a14:useLocalDpi xmlns:a14="http://schemas.microsoft.com/office/drawing/2010/main" val="0"/>
              </a:ext>
            </a:extLst>
          </a:blip>
          <a:srcRect r="23974"/>
          <a:stretch/>
        </p:blipFill>
        <p:spPr>
          <a:xfrm>
            <a:off x="5063382" y="1239452"/>
            <a:ext cx="3678808" cy="4569560"/>
          </a:xfrm>
          <a:prstGeom prst="rect">
            <a:avLst/>
          </a:prstGeom>
          <a:effectLst>
            <a:outerShdw blurRad="50800" dist="38100" dir="2700000" algn="tl" rotWithShape="0">
              <a:prstClr val="black">
                <a:alpha val="40000"/>
              </a:prstClr>
            </a:outerShdw>
          </a:effectLst>
        </p:spPr>
      </p:pic>
      <p:sp>
        <p:nvSpPr>
          <p:cNvPr id="21" name="Callout: Right Arrow 20">
            <a:extLst>
              <a:ext uri="{FF2B5EF4-FFF2-40B4-BE49-F238E27FC236}">
                <a16:creationId xmlns:a16="http://schemas.microsoft.com/office/drawing/2014/main" id="{FA57F383-DB0F-40EF-A0DD-E043A274706F}"/>
              </a:ext>
            </a:extLst>
          </p:cNvPr>
          <p:cNvSpPr/>
          <p:nvPr/>
        </p:nvSpPr>
        <p:spPr>
          <a:xfrm>
            <a:off x="1080642" y="1908162"/>
            <a:ext cx="4453884" cy="4173979"/>
          </a:xfrm>
          <a:prstGeom prst="rightArrowCallout">
            <a:avLst/>
          </a:pr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B4456990-FD2D-4125-B2B5-FCF20FA47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049" y="1714842"/>
            <a:ext cx="2016899" cy="1172822"/>
          </a:xfrm>
          <a:prstGeom prst="rect">
            <a:avLst/>
          </a:prstGeom>
        </p:spPr>
      </p:pic>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738" y="297172"/>
            <a:ext cx="5443161"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6"/>
            <a:ext cx="5443161"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Who is involved in volunteering?</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8"/>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400" y="296923"/>
            <a:ext cx="583716" cy="583716"/>
          </a:xfrm>
          <a:prstGeom prst="rect">
            <a:avLst/>
          </a:prstGeom>
        </p:spPr>
      </p:pic>
      <p:sp>
        <p:nvSpPr>
          <p:cNvPr id="20" name="TextBox 19">
            <a:extLst>
              <a:ext uri="{FF2B5EF4-FFF2-40B4-BE49-F238E27FC236}">
                <a16:creationId xmlns:a16="http://schemas.microsoft.com/office/drawing/2014/main" id="{063ACFCC-F94B-48F2-933C-D206CBF19FEA}"/>
              </a:ext>
            </a:extLst>
          </p:cNvPr>
          <p:cNvSpPr txBox="1"/>
          <p:nvPr/>
        </p:nvSpPr>
        <p:spPr>
          <a:xfrm>
            <a:off x="1456326" y="3324946"/>
            <a:ext cx="2103700" cy="830997"/>
          </a:xfrm>
          <a:prstGeom prst="rect">
            <a:avLst/>
          </a:prstGeom>
          <a:noFill/>
        </p:spPr>
        <p:txBody>
          <a:bodyPr wrap="square" rtlCol="0">
            <a:spAutoFit/>
          </a:bodyPr>
          <a:lstStyle/>
          <a:p>
            <a:pPr algn="ctr"/>
            <a:r>
              <a:rPr lang="en-GB" sz="1200" dirty="0">
                <a:latin typeface="Comic Sans MS" panose="030F0702030302020204" pitchFamily="66" charset="0"/>
              </a:rPr>
              <a:t>The number of 16-34 year olds who volunteered in 2024 increased by 9% from 2023.</a:t>
            </a:r>
          </a:p>
        </p:txBody>
      </p:sp>
      <p:grpSp>
        <p:nvGrpSpPr>
          <p:cNvPr id="26" name="Group 25">
            <a:extLst>
              <a:ext uri="{FF2B5EF4-FFF2-40B4-BE49-F238E27FC236}">
                <a16:creationId xmlns:a16="http://schemas.microsoft.com/office/drawing/2014/main" id="{A2318C29-421F-468D-9E08-15C162E745C1}"/>
              </a:ext>
            </a:extLst>
          </p:cNvPr>
          <p:cNvGrpSpPr/>
          <p:nvPr/>
        </p:nvGrpSpPr>
        <p:grpSpPr>
          <a:xfrm>
            <a:off x="1410422" y="929457"/>
            <a:ext cx="2434686" cy="1741801"/>
            <a:chOff x="907283" y="1110246"/>
            <a:chExt cx="2434686" cy="1741801"/>
          </a:xfrm>
        </p:grpSpPr>
        <p:pic>
          <p:nvPicPr>
            <p:cNvPr id="6" name="Picture 5">
              <a:extLst>
                <a:ext uri="{FF2B5EF4-FFF2-40B4-BE49-F238E27FC236}">
                  <a16:creationId xmlns:a16="http://schemas.microsoft.com/office/drawing/2014/main" id="{07F826D6-949A-4F51-9EE0-02CA50A61E05}"/>
                </a:ext>
              </a:extLst>
            </p:cNvPr>
            <p:cNvPicPr>
              <a:picLocks noChangeAspect="1"/>
            </p:cNvPicPr>
            <p:nvPr/>
          </p:nvPicPr>
          <p:blipFill rotWithShape="1">
            <a:blip r:embed="rId11">
              <a:extLst>
                <a:ext uri="{28A0092B-C50C-407E-A947-70E740481C1C}">
                  <a14:useLocalDpi xmlns:a14="http://schemas.microsoft.com/office/drawing/2010/main" val="0"/>
                </a:ext>
              </a:extLst>
            </a:blip>
            <a:srcRect b="19344"/>
            <a:stretch/>
          </p:blipFill>
          <p:spPr>
            <a:xfrm rot="21429171">
              <a:off x="1033496" y="1610786"/>
              <a:ext cx="2308473" cy="1241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B975A7B-3261-4435-9118-26C0CEDF47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7283" y="1110246"/>
              <a:ext cx="2235200" cy="642112"/>
            </a:xfrm>
            <a:prstGeom prst="rect">
              <a:avLst/>
            </a:prstGeom>
          </p:spPr>
        </p:pic>
        <p:sp>
          <p:nvSpPr>
            <p:cNvPr id="12" name="TextBox 11">
              <a:extLst>
                <a:ext uri="{FF2B5EF4-FFF2-40B4-BE49-F238E27FC236}">
                  <a16:creationId xmlns:a16="http://schemas.microsoft.com/office/drawing/2014/main" id="{D1B4C9EB-5690-4822-BAEF-987E38E46AC0}"/>
                </a:ext>
              </a:extLst>
            </p:cNvPr>
            <p:cNvSpPr txBox="1"/>
            <p:nvPr/>
          </p:nvSpPr>
          <p:spPr>
            <a:xfrm rot="21447453">
              <a:off x="916448" y="1232055"/>
              <a:ext cx="2184228" cy="369332"/>
            </a:xfrm>
            <a:prstGeom prst="rect">
              <a:avLst/>
            </a:prstGeom>
            <a:noFill/>
          </p:spPr>
          <p:txBody>
            <a:bodyPr wrap="square" rtlCol="0">
              <a:spAutoFit/>
            </a:bodyPr>
            <a:lstStyle/>
            <a:p>
              <a:pPr algn="ctr"/>
              <a:r>
                <a:rPr lang="en-GB" b="1" dirty="0">
                  <a:solidFill>
                    <a:schemeClr val="bg1"/>
                  </a:solidFill>
                  <a:cs typeface="Arial" panose="020B0604020202020204" pitchFamily="34" charset="0"/>
                </a:rPr>
                <a:t>THE VOLUNTEERS</a:t>
              </a:r>
            </a:p>
          </p:txBody>
        </p:sp>
      </p:grpSp>
      <p:sp>
        <p:nvSpPr>
          <p:cNvPr id="27" name="TextBox 26">
            <a:extLst>
              <a:ext uri="{FF2B5EF4-FFF2-40B4-BE49-F238E27FC236}">
                <a16:creationId xmlns:a16="http://schemas.microsoft.com/office/drawing/2014/main" id="{98546A5F-5CFA-495E-966A-4BE9D40EF5F3}"/>
              </a:ext>
            </a:extLst>
          </p:cNvPr>
          <p:cNvSpPr txBox="1"/>
          <p:nvPr/>
        </p:nvSpPr>
        <p:spPr>
          <a:xfrm>
            <a:off x="1239232" y="2876010"/>
            <a:ext cx="2486133" cy="276999"/>
          </a:xfrm>
          <a:prstGeom prst="rect">
            <a:avLst/>
          </a:prstGeom>
          <a:noFill/>
        </p:spPr>
        <p:txBody>
          <a:bodyPr wrap="square" rtlCol="0">
            <a:spAutoFit/>
          </a:bodyPr>
          <a:lstStyle/>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Anyone can volunteer</a:t>
            </a:r>
          </a:p>
        </p:txBody>
      </p:sp>
      <p:sp>
        <p:nvSpPr>
          <p:cNvPr id="37" name="TextBox 36">
            <a:extLst>
              <a:ext uri="{FF2B5EF4-FFF2-40B4-BE49-F238E27FC236}">
                <a16:creationId xmlns:a16="http://schemas.microsoft.com/office/drawing/2014/main" id="{A53015AD-E08F-4DBF-82E5-1EA639D7BED7}"/>
              </a:ext>
            </a:extLst>
          </p:cNvPr>
          <p:cNvSpPr txBox="1"/>
          <p:nvPr/>
        </p:nvSpPr>
        <p:spPr>
          <a:xfrm>
            <a:off x="5693116" y="3061770"/>
            <a:ext cx="2871847" cy="2513509"/>
          </a:xfrm>
          <a:prstGeom prst="rect">
            <a:avLst/>
          </a:prstGeom>
          <a:noFill/>
        </p:spPr>
        <p:txBody>
          <a:bodyPr wrap="square" rtlCol="0">
            <a:spAutoFit/>
          </a:bodyPr>
          <a:lstStyle/>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The third sector refers to organisations that don’t come under the public sector (local councils, the police, the NHS etc.) or private sector (e.g. banks, law firms, Amazon etc.)</a:t>
            </a:r>
          </a:p>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The third sector includes charities, social enterprises and voluntary groups</a:t>
            </a:r>
          </a:p>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For example, Save the Children, Street Soccer Scotland, Amnesty International. </a:t>
            </a:r>
          </a:p>
        </p:txBody>
      </p:sp>
      <p:sp>
        <p:nvSpPr>
          <p:cNvPr id="30" name="Rectangle 29">
            <a:extLst>
              <a:ext uri="{FF2B5EF4-FFF2-40B4-BE49-F238E27FC236}">
                <a16:creationId xmlns:a16="http://schemas.microsoft.com/office/drawing/2014/main" id="{11A614A4-549E-41B1-BC7C-5F756259660B}"/>
              </a:ext>
            </a:extLst>
          </p:cNvPr>
          <p:cNvSpPr/>
          <p:nvPr/>
        </p:nvSpPr>
        <p:spPr>
          <a:xfrm>
            <a:off x="3781969" y="3537533"/>
            <a:ext cx="1461371" cy="830997"/>
          </a:xfrm>
          <a:prstGeom prst="rect">
            <a:avLst/>
          </a:prstGeom>
        </p:spPr>
        <p:txBody>
          <a:bodyPr wrap="square">
            <a:spAutoFit/>
          </a:bodyPr>
          <a:lstStyle/>
          <a:p>
            <a:pPr algn="ctr">
              <a:spcBef>
                <a:spcPts val="600"/>
              </a:spcBef>
              <a:spcAft>
                <a:spcPts val="200"/>
              </a:spcAft>
            </a:pPr>
            <a:r>
              <a:rPr lang="en-GB" sz="1600" dirty="0">
                <a:solidFill>
                  <a:srgbClr val="7030A0"/>
                </a:solidFill>
                <a:latin typeface="Balloonist SF" panose="020BE200000000000000" pitchFamily="34" charset="0"/>
              </a:rPr>
              <a:t>Who do volunteers ‘work’ for?</a:t>
            </a:r>
          </a:p>
        </p:txBody>
      </p:sp>
      <p:sp>
        <p:nvSpPr>
          <p:cNvPr id="33" name="Rectangle 32">
            <a:extLst>
              <a:ext uri="{FF2B5EF4-FFF2-40B4-BE49-F238E27FC236}">
                <a16:creationId xmlns:a16="http://schemas.microsoft.com/office/drawing/2014/main" id="{3111D7CF-94ED-47B0-86F3-C78078654D9A}"/>
              </a:ext>
            </a:extLst>
          </p:cNvPr>
          <p:cNvSpPr/>
          <p:nvPr/>
        </p:nvSpPr>
        <p:spPr>
          <a:xfrm>
            <a:off x="1256288" y="4293377"/>
            <a:ext cx="2588820" cy="1725973"/>
          </a:xfrm>
          <a:prstGeom prst="rect">
            <a:avLst/>
          </a:prstGeom>
        </p:spPr>
        <p:txBody>
          <a:bodyPr wrap="square">
            <a:spAutoFit/>
          </a:bodyPr>
          <a:lstStyle/>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Some types of volunteering and/or organisations may be restricted to over 16s or over 18s only as their insurance policies do not cover people under these ages </a:t>
            </a:r>
          </a:p>
          <a:p>
            <a:pPr marL="171450" indent="-171450">
              <a:spcBef>
                <a:spcPts val="600"/>
              </a:spcBef>
              <a:spcAft>
                <a:spcPts val="200"/>
              </a:spcAft>
              <a:buFont typeface="Arial" panose="020B0604020202020204" pitchFamily="34" charset="0"/>
              <a:buChar char="•"/>
            </a:pPr>
            <a:r>
              <a:rPr lang="en-GB" sz="1200" dirty="0">
                <a:latin typeface="Comic Sans MS" panose="030F0702030302020204" pitchFamily="66" charset="0"/>
              </a:rPr>
              <a:t>But generally volunteering is open to all!</a:t>
            </a:r>
          </a:p>
        </p:txBody>
      </p:sp>
      <p:cxnSp>
        <p:nvCxnSpPr>
          <p:cNvPr id="4" name="Straight Connector 3">
            <a:extLst>
              <a:ext uri="{FF2B5EF4-FFF2-40B4-BE49-F238E27FC236}">
                <a16:creationId xmlns:a16="http://schemas.microsoft.com/office/drawing/2014/main" id="{67AB3B22-B404-112D-563F-56DCEA80445A}"/>
              </a:ext>
            </a:extLst>
          </p:cNvPr>
          <p:cNvCxnSpPr/>
          <p:nvPr/>
        </p:nvCxnSpPr>
        <p:spPr>
          <a:xfrm>
            <a:off x="1430448" y="4183811"/>
            <a:ext cx="2180484"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4616F25-63A0-E960-C367-1DED475F4A49}"/>
              </a:ext>
            </a:extLst>
          </p:cNvPr>
          <p:cNvCxnSpPr/>
          <p:nvPr/>
        </p:nvCxnSpPr>
        <p:spPr>
          <a:xfrm>
            <a:off x="1430448" y="3299067"/>
            <a:ext cx="2180484"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D8061B-DBA0-1C75-2010-024BFD2BD97E}"/>
              </a:ext>
            </a:extLst>
          </p:cNvPr>
          <p:cNvSpPr txBox="1"/>
          <p:nvPr/>
        </p:nvSpPr>
        <p:spPr>
          <a:xfrm>
            <a:off x="1069845" y="3143124"/>
            <a:ext cx="390529" cy="1015663"/>
          </a:xfrm>
          <a:prstGeom prst="rect">
            <a:avLst/>
          </a:prstGeom>
          <a:noFill/>
        </p:spPr>
        <p:txBody>
          <a:bodyPr wrap="square" rtlCol="0">
            <a:spAutoFit/>
          </a:bodyPr>
          <a:lstStyle/>
          <a:p>
            <a:r>
              <a:rPr lang="en-GB" sz="6000" dirty="0">
                <a:solidFill>
                  <a:srgbClr val="E71224"/>
                </a:solidFill>
                <a:latin typeface="Georgia" panose="02040502050405020303" pitchFamily="18" charset="0"/>
              </a:rPr>
              <a:t>“</a:t>
            </a:r>
          </a:p>
        </p:txBody>
      </p:sp>
      <p:sp>
        <p:nvSpPr>
          <p:cNvPr id="9" name="TextBox 8">
            <a:extLst>
              <a:ext uri="{FF2B5EF4-FFF2-40B4-BE49-F238E27FC236}">
                <a16:creationId xmlns:a16="http://schemas.microsoft.com/office/drawing/2014/main" id="{053795AF-0DD8-8EDE-CB5F-D6A5DDFA5A07}"/>
              </a:ext>
            </a:extLst>
          </p:cNvPr>
          <p:cNvSpPr txBox="1"/>
          <p:nvPr/>
        </p:nvSpPr>
        <p:spPr>
          <a:xfrm rot="10800000">
            <a:off x="3437380" y="3259979"/>
            <a:ext cx="390529" cy="1015663"/>
          </a:xfrm>
          <a:prstGeom prst="rect">
            <a:avLst/>
          </a:prstGeom>
          <a:noFill/>
        </p:spPr>
        <p:txBody>
          <a:bodyPr wrap="square" rtlCol="0">
            <a:spAutoFit/>
          </a:bodyPr>
          <a:lstStyle/>
          <a:p>
            <a:r>
              <a:rPr lang="en-GB" sz="6000" dirty="0">
                <a:solidFill>
                  <a:srgbClr val="E71224"/>
                </a:solidFill>
                <a:latin typeface="Georgia" panose="02040502050405020303" pitchFamily="18" charset="0"/>
              </a:rPr>
              <a:t>“</a:t>
            </a:r>
          </a:p>
        </p:txBody>
      </p:sp>
    </p:spTree>
    <p:extLst>
      <p:ext uri="{BB962C8B-B14F-4D97-AF65-F5344CB8AC3E}">
        <p14:creationId xmlns:p14="http://schemas.microsoft.com/office/powerpoint/2010/main" val="92829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086472"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6" y="380975"/>
            <a:ext cx="4091234"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What is volunteering?</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00" y="296923"/>
            <a:ext cx="583716" cy="583716"/>
          </a:xfrm>
          <a:prstGeom prst="rect">
            <a:avLst/>
          </a:prstGeom>
        </p:spPr>
      </p:pic>
      <p:grpSp>
        <p:nvGrpSpPr>
          <p:cNvPr id="30" name="Group 29">
            <a:extLst>
              <a:ext uri="{FF2B5EF4-FFF2-40B4-BE49-F238E27FC236}">
                <a16:creationId xmlns:a16="http://schemas.microsoft.com/office/drawing/2014/main" id="{C2FDD314-72D4-4728-B3C7-109F54D672BD}"/>
              </a:ext>
            </a:extLst>
          </p:cNvPr>
          <p:cNvGrpSpPr/>
          <p:nvPr/>
        </p:nvGrpSpPr>
        <p:grpSpPr>
          <a:xfrm>
            <a:off x="6650515" y="0"/>
            <a:ext cx="2234189" cy="4140984"/>
            <a:chOff x="6812262" y="333953"/>
            <a:chExt cx="2234189" cy="4140984"/>
          </a:xfrm>
        </p:grpSpPr>
        <p:pic>
          <p:nvPicPr>
            <p:cNvPr id="28" name="Picture 27">
              <a:extLst>
                <a:ext uri="{FF2B5EF4-FFF2-40B4-BE49-F238E27FC236}">
                  <a16:creationId xmlns:a16="http://schemas.microsoft.com/office/drawing/2014/main" id="{F82E8533-B7C8-4544-B7BD-3605F21FBC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2262" y="3127718"/>
              <a:ext cx="2234189" cy="1347219"/>
            </a:xfrm>
            <a:prstGeom prst="rect">
              <a:avLst/>
            </a:prstGeom>
            <a:effectLst>
              <a:outerShdw blurRad="50800" dist="38100" dir="2700000" algn="tl" rotWithShape="0">
                <a:prstClr val="black">
                  <a:alpha val="40000"/>
                </a:prstClr>
              </a:outerShdw>
            </a:effectLst>
          </p:spPr>
        </p:pic>
        <p:pic>
          <p:nvPicPr>
            <p:cNvPr id="21" name="Picture 20" descr="Background pattern&#10;&#10;Description automatically generated">
              <a:extLst>
                <a:ext uri="{FF2B5EF4-FFF2-40B4-BE49-F238E27FC236}">
                  <a16:creationId xmlns:a16="http://schemas.microsoft.com/office/drawing/2014/main" id="{F97EABF9-689C-4618-9DFF-2176E3F1B1EC}"/>
                </a:ext>
              </a:extLst>
            </p:cNvPr>
            <p:cNvPicPr>
              <a:picLocks noChangeAspect="1"/>
            </p:cNvPicPr>
            <p:nvPr/>
          </p:nvPicPr>
          <p:blipFill rotWithShape="1">
            <a:blip r:embed="rId10">
              <a:extLst>
                <a:ext uri="{28A0092B-C50C-407E-A947-70E740481C1C}">
                  <a14:useLocalDpi xmlns:a14="http://schemas.microsoft.com/office/drawing/2010/main" val="0"/>
                </a:ext>
              </a:extLst>
            </a:blip>
            <a:srcRect t="50585"/>
            <a:stretch/>
          </p:blipFill>
          <p:spPr>
            <a:xfrm flipH="1">
              <a:off x="7474497" y="333953"/>
              <a:ext cx="849967" cy="1599289"/>
            </a:xfrm>
            <a:prstGeom prst="rect">
              <a:avLst/>
            </a:prstGeom>
          </p:spPr>
        </p:pic>
        <p:pic>
          <p:nvPicPr>
            <p:cNvPr id="22" name="Picture 21" descr="A picture containing outdoor object, night sky&#10;&#10;Description automatically generated">
              <a:extLst>
                <a:ext uri="{FF2B5EF4-FFF2-40B4-BE49-F238E27FC236}">
                  <a16:creationId xmlns:a16="http://schemas.microsoft.com/office/drawing/2014/main" id="{9CD852DD-5833-41CE-995C-DAADC2392C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3270" y="2084391"/>
              <a:ext cx="910539" cy="925589"/>
            </a:xfrm>
            <a:prstGeom prst="rect">
              <a:avLst/>
            </a:prstGeom>
          </p:spPr>
        </p:pic>
        <p:sp>
          <p:nvSpPr>
            <p:cNvPr id="25" name="TextBox 24">
              <a:extLst>
                <a:ext uri="{FF2B5EF4-FFF2-40B4-BE49-F238E27FC236}">
                  <a16:creationId xmlns:a16="http://schemas.microsoft.com/office/drawing/2014/main" id="{30BFAC3E-B479-48EB-8619-8C12E53EA480}"/>
                </a:ext>
              </a:extLst>
            </p:cNvPr>
            <p:cNvSpPr txBox="1"/>
            <p:nvPr/>
          </p:nvSpPr>
          <p:spPr>
            <a:xfrm>
              <a:off x="6812262" y="3436088"/>
              <a:ext cx="2234189" cy="861774"/>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1</a:t>
              </a:r>
              <a:r>
                <a:rPr lang="en-GB" sz="1400" dirty="0">
                  <a:latin typeface="Comic Sans MS"/>
                  <a:cs typeface="Simplified Arabic Fixed"/>
                </a:rPr>
                <a:t>: </a:t>
              </a:r>
              <a:br>
                <a:rPr lang="en-GB" sz="1400" dirty="0">
                  <a:latin typeface="Comic Sans MS"/>
                  <a:cs typeface="Simplified Arabic Fixed"/>
                </a:rPr>
              </a:br>
              <a:r>
                <a:rPr lang="en-GB" sz="1200" dirty="0">
                  <a:latin typeface="Comic Sans MS"/>
                  <a:cs typeface="Simplified Arabic Fixed"/>
                </a:rPr>
                <a:t>Can you come up </a:t>
              </a:r>
              <a:br>
                <a:rPr lang="en-GB" sz="1200" dirty="0">
                  <a:latin typeface="Comic Sans MS"/>
                  <a:cs typeface="Simplified Arabic Fixed"/>
                </a:rPr>
              </a:br>
              <a:r>
                <a:rPr lang="en-GB" sz="1200" dirty="0">
                  <a:latin typeface="Comic Sans MS"/>
                  <a:cs typeface="Simplified Arabic Fixed"/>
                </a:rPr>
                <a:t>with a definition of volunteering?</a:t>
              </a:r>
            </a:p>
          </p:txBody>
        </p:sp>
      </p:grpSp>
      <p:grpSp>
        <p:nvGrpSpPr>
          <p:cNvPr id="48" name="Group 47">
            <a:extLst>
              <a:ext uri="{FF2B5EF4-FFF2-40B4-BE49-F238E27FC236}">
                <a16:creationId xmlns:a16="http://schemas.microsoft.com/office/drawing/2014/main" id="{4774C138-1577-43F7-9398-8D8D34F541F1}"/>
              </a:ext>
            </a:extLst>
          </p:cNvPr>
          <p:cNvGrpSpPr/>
          <p:nvPr/>
        </p:nvGrpSpPr>
        <p:grpSpPr>
          <a:xfrm>
            <a:off x="3670534" y="4405152"/>
            <a:ext cx="5130489" cy="2047013"/>
            <a:chOff x="3670534" y="4405152"/>
            <a:chExt cx="5130489" cy="2047013"/>
          </a:xfrm>
        </p:grpSpPr>
        <p:pic>
          <p:nvPicPr>
            <p:cNvPr id="47" name="Picture 46">
              <a:extLst>
                <a:ext uri="{FF2B5EF4-FFF2-40B4-BE49-F238E27FC236}">
                  <a16:creationId xmlns:a16="http://schemas.microsoft.com/office/drawing/2014/main" id="{538816C2-3ECE-4E59-B2F1-404E7F20AC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0534" y="4405152"/>
              <a:ext cx="5130489" cy="2047013"/>
            </a:xfrm>
            <a:prstGeom prst="rect">
              <a:avLst/>
            </a:prstGeom>
          </p:spPr>
        </p:pic>
        <p:sp>
          <p:nvSpPr>
            <p:cNvPr id="31" name="Rectangle 30">
              <a:extLst>
                <a:ext uri="{FF2B5EF4-FFF2-40B4-BE49-F238E27FC236}">
                  <a16:creationId xmlns:a16="http://schemas.microsoft.com/office/drawing/2014/main" id="{E4B8B4EC-CF42-4692-8838-69E27876B79A}"/>
                </a:ext>
              </a:extLst>
            </p:cNvPr>
            <p:cNvSpPr/>
            <p:nvPr/>
          </p:nvSpPr>
          <p:spPr>
            <a:xfrm>
              <a:off x="4202110" y="4951604"/>
              <a:ext cx="4235152" cy="954107"/>
            </a:xfrm>
            <a:prstGeom prst="rect">
              <a:avLst/>
            </a:prstGeom>
            <a:noFill/>
          </p:spPr>
          <p:txBody>
            <a:bodyPr wrap="square">
              <a:spAutoFit/>
            </a:bodyPr>
            <a:lstStyle/>
            <a:p>
              <a:pPr algn="ctr"/>
              <a:r>
                <a:rPr lang="en-US" sz="1400" dirty="0">
                  <a:latin typeface="Comic Sans MS" panose="030F0702030302020204" pitchFamily="66" charset="0"/>
                </a:rPr>
                <a:t>Volunteering is where you undertake an activity, </a:t>
              </a:r>
              <a:r>
                <a:rPr lang="en-GB" sz="1400" dirty="0">
                  <a:latin typeface="Comic Sans MS" panose="030F0702030302020204" pitchFamily="66" charset="0"/>
                </a:rPr>
                <a:t>without being paid, that aims to benefit someone, such as a community group, or something, such as the environment. </a:t>
              </a:r>
            </a:p>
          </p:txBody>
        </p:sp>
      </p:grpSp>
      <p:grpSp>
        <p:nvGrpSpPr>
          <p:cNvPr id="75" name="Group 74">
            <a:extLst>
              <a:ext uri="{FF2B5EF4-FFF2-40B4-BE49-F238E27FC236}">
                <a16:creationId xmlns:a16="http://schemas.microsoft.com/office/drawing/2014/main" id="{2733B81C-4C05-4996-820B-BFB7EA5DA293}"/>
              </a:ext>
            </a:extLst>
          </p:cNvPr>
          <p:cNvGrpSpPr/>
          <p:nvPr/>
        </p:nvGrpSpPr>
        <p:grpSpPr>
          <a:xfrm>
            <a:off x="722798" y="1186655"/>
            <a:ext cx="2553471" cy="1434839"/>
            <a:chOff x="722798" y="1186655"/>
            <a:chExt cx="2553471" cy="1434839"/>
          </a:xfrm>
        </p:grpSpPr>
        <p:sp>
          <p:nvSpPr>
            <p:cNvPr id="56" name="Rectangle 55">
              <a:extLst>
                <a:ext uri="{FF2B5EF4-FFF2-40B4-BE49-F238E27FC236}">
                  <a16:creationId xmlns:a16="http://schemas.microsoft.com/office/drawing/2014/main" id="{79B8CD13-895F-4760-84A7-9526D1AACDCD}"/>
                </a:ext>
              </a:extLst>
            </p:cNvPr>
            <p:cNvSpPr/>
            <p:nvPr/>
          </p:nvSpPr>
          <p:spPr>
            <a:xfrm>
              <a:off x="722798" y="2159726"/>
              <a:ext cx="2553471" cy="420870"/>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1F42913C-3621-47BA-8007-77BC9D663406}"/>
                </a:ext>
              </a:extLst>
            </p:cNvPr>
            <p:cNvPicPr>
              <a:picLocks noChangeAspect="1"/>
            </p:cNvPicPr>
            <p:nvPr/>
          </p:nvPicPr>
          <p:blipFill rotWithShape="1">
            <a:blip r:embed="rId13">
              <a:extLst>
                <a:ext uri="{28A0092B-C50C-407E-A947-70E740481C1C}">
                  <a14:useLocalDpi xmlns:a14="http://schemas.microsoft.com/office/drawing/2010/main" val="0"/>
                </a:ext>
              </a:extLst>
            </a:blip>
            <a:srcRect l="4647" t="8578" r="4112" b="8483"/>
            <a:stretch/>
          </p:blipFill>
          <p:spPr>
            <a:xfrm>
              <a:off x="823878" y="1186655"/>
              <a:ext cx="2368731" cy="1127566"/>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 name="TextBox 64">
              <a:extLst>
                <a:ext uri="{FF2B5EF4-FFF2-40B4-BE49-F238E27FC236}">
                  <a16:creationId xmlns:a16="http://schemas.microsoft.com/office/drawing/2014/main" id="{5C8A3188-5EF3-4133-BD2C-7F855D5A67F1}"/>
                </a:ext>
              </a:extLst>
            </p:cNvPr>
            <p:cNvSpPr txBox="1"/>
            <p:nvPr/>
          </p:nvSpPr>
          <p:spPr>
            <a:xfrm>
              <a:off x="819535" y="2252162"/>
              <a:ext cx="444137" cy="369332"/>
            </a:xfrm>
            <a:prstGeom prst="rect">
              <a:avLst/>
            </a:prstGeom>
            <a:noFill/>
          </p:spPr>
          <p:txBody>
            <a:bodyPr wrap="square" rtlCol="0">
              <a:spAutoFit/>
            </a:bodyPr>
            <a:lstStyle/>
            <a:p>
              <a:r>
                <a:rPr lang="en-GB" b="1" dirty="0">
                  <a:solidFill>
                    <a:schemeClr val="accent1"/>
                  </a:solidFill>
                </a:rPr>
                <a:t>A</a:t>
              </a:r>
            </a:p>
          </p:txBody>
        </p:sp>
      </p:grpSp>
      <p:grpSp>
        <p:nvGrpSpPr>
          <p:cNvPr id="76" name="Group 75">
            <a:extLst>
              <a:ext uri="{FF2B5EF4-FFF2-40B4-BE49-F238E27FC236}">
                <a16:creationId xmlns:a16="http://schemas.microsoft.com/office/drawing/2014/main" id="{E2EE95F1-E82F-452C-8B6B-682FA3680F8F}"/>
              </a:ext>
            </a:extLst>
          </p:cNvPr>
          <p:cNvGrpSpPr/>
          <p:nvPr/>
        </p:nvGrpSpPr>
        <p:grpSpPr>
          <a:xfrm>
            <a:off x="3567332" y="999337"/>
            <a:ext cx="2553471" cy="1622157"/>
            <a:chOff x="3567332" y="999337"/>
            <a:chExt cx="2553471" cy="1622157"/>
          </a:xfrm>
        </p:grpSpPr>
        <p:sp>
          <p:nvSpPr>
            <p:cNvPr id="61" name="Rectangle 60">
              <a:extLst>
                <a:ext uri="{FF2B5EF4-FFF2-40B4-BE49-F238E27FC236}">
                  <a16:creationId xmlns:a16="http://schemas.microsoft.com/office/drawing/2014/main" id="{434231DD-8C7E-406C-B571-FF70F3A72390}"/>
                </a:ext>
              </a:extLst>
            </p:cNvPr>
            <p:cNvSpPr/>
            <p:nvPr/>
          </p:nvSpPr>
          <p:spPr>
            <a:xfrm>
              <a:off x="3567332" y="2167655"/>
              <a:ext cx="2553471" cy="420870"/>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F90989D-43C0-4C9A-BDF0-7877E256AC80}"/>
                </a:ext>
              </a:extLst>
            </p:cNvPr>
            <p:cNvPicPr>
              <a:picLocks noChangeAspect="1"/>
            </p:cNvPicPr>
            <p:nvPr/>
          </p:nvPicPr>
          <p:blipFill rotWithShape="1">
            <a:blip r:embed="rId14">
              <a:extLst>
                <a:ext uri="{28A0092B-C50C-407E-A947-70E740481C1C}">
                  <a14:useLocalDpi xmlns:a14="http://schemas.microsoft.com/office/drawing/2010/main" val="0"/>
                </a:ext>
              </a:extLst>
            </a:blip>
            <a:srcRect t="14355"/>
            <a:stretch/>
          </p:blipFill>
          <p:spPr>
            <a:xfrm>
              <a:off x="3679199" y="999337"/>
              <a:ext cx="2333124" cy="1332144"/>
            </a:xfrm>
            <a:prstGeom prst="rect">
              <a:avLst/>
            </a:prstGeom>
            <a:no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6" name="TextBox 65">
              <a:extLst>
                <a:ext uri="{FF2B5EF4-FFF2-40B4-BE49-F238E27FC236}">
                  <a16:creationId xmlns:a16="http://schemas.microsoft.com/office/drawing/2014/main" id="{E05BF27B-6E20-4DA0-9A9D-8DBC7B6908C1}"/>
                </a:ext>
              </a:extLst>
            </p:cNvPr>
            <p:cNvSpPr txBox="1"/>
            <p:nvPr/>
          </p:nvSpPr>
          <p:spPr>
            <a:xfrm>
              <a:off x="3654550" y="2252162"/>
              <a:ext cx="444137" cy="369332"/>
            </a:xfrm>
            <a:prstGeom prst="rect">
              <a:avLst/>
            </a:prstGeom>
            <a:noFill/>
          </p:spPr>
          <p:txBody>
            <a:bodyPr wrap="square" rtlCol="0">
              <a:spAutoFit/>
            </a:bodyPr>
            <a:lstStyle/>
            <a:p>
              <a:r>
                <a:rPr lang="en-GB" b="1" dirty="0">
                  <a:solidFill>
                    <a:schemeClr val="accent1"/>
                  </a:solidFill>
                </a:rPr>
                <a:t>B</a:t>
              </a:r>
            </a:p>
          </p:txBody>
        </p:sp>
      </p:grpSp>
      <p:grpSp>
        <p:nvGrpSpPr>
          <p:cNvPr id="77" name="Group 76">
            <a:extLst>
              <a:ext uri="{FF2B5EF4-FFF2-40B4-BE49-F238E27FC236}">
                <a16:creationId xmlns:a16="http://schemas.microsoft.com/office/drawing/2014/main" id="{D30B2E8A-B9E5-4965-B5E1-12B512FBEEFD}"/>
              </a:ext>
            </a:extLst>
          </p:cNvPr>
          <p:cNvGrpSpPr/>
          <p:nvPr/>
        </p:nvGrpSpPr>
        <p:grpSpPr>
          <a:xfrm>
            <a:off x="722798" y="2711186"/>
            <a:ext cx="2553471" cy="1652546"/>
            <a:chOff x="722798" y="2711186"/>
            <a:chExt cx="2553471" cy="1652546"/>
          </a:xfrm>
        </p:grpSpPr>
        <p:sp>
          <p:nvSpPr>
            <p:cNvPr id="62" name="Rectangle 61">
              <a:extLst>
                <a:ext uri="{FF2B5EF4-FFF2-40B4-BE49-F238E27FC236}">
                  <a16:creationId xmlns:a16="http://schemas.microsoft.com/office/drawing/2014/main" id="{BC8D7B28-5AFA-4423-B99A-DF9F536A4941}"/>
                </a:ext>
              </a:extLst>
            </p:cNvPr>
            <p:cNvSpPr/>
            <p:nvPr/>
          </p:nvSpPr>
          <p:spPr>
            <a:xfrm>
              <a:off x="722798" y="3895713"/>
              <a:ext cx="2553471" cy="420870"/>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F392DB0E-FDD7-4167-8EF4-785DDAD5FCBE}"/>
                </a:ext>
              </a:extLst>
            </p:cNvPr>
            <p:cNvPicPr>
              <a:picLocks noChangeAspect="1"/>
            </p:cNvPicPr>
            <p:nvPr/>
          </p:nvPicPr>
          <p:blipFill rotWithShape="1">
            <a:blip r:embed="rId15">
              <a:extLst>
                <a:ext uri="{28A0092B-C50C-407E-A947-70E740481C1C}">
                  <a14:useLocalDpi xmlns:a14="http://schemas.microsoft.com/office/drawing/2010/main" val="0"/>
                </a:ext>
              </a:extLst>
            </a:blip>
            <a:srcRect t="8359" b="6517"/>
            <a:stretch/>
          </p:blipFill>
          <p:spPr>
            <a:xfrm>
              <a:off x="811034" y="2711186"/>
              <a:ext cx="2394419" cy="1358799"/>
            </a:xfrm>
            <a:prstGeom prst="rect">
              <a:avLst/>
            </a:prstGeom>
            <a:no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7" name="TextBox 66">
              <a:extLst>
                <a:ext uri="{FF2B5EF4-FFF2-40B4-BE49-F238E27FC236}">
                  <a16:creationId xmlns:a16="http://schemas.microsoft.com/office/drawing/2014/main" id="{C082F65C-6CDB-485D-AA9E-40B520A61F22}"/>
                </a:ext>
              </a:extLst>
            </p:cNvPr>
            <p:cNvSpPr txBox="1"/>
            <p:nvPr/>
          </p:nvSpPr>
          <p:spPr>
            <a:xfrm>
              <a:off x="819535" y="3994400"/>
              <a:ext cx="444137" cy="369332"/>
            </a:xfrm>
            <a:prstGeom prst="rect">
              <a:avLst/>
            </a:prstGeom>
            <a:noFill/>
          </p:spPr>
          <p:txBody>
            <a:bodyPr wrap="square" rtlCol="0">
              <a:spAutoFit/>
            </a:bodyPr>
            <a:lstStyle/>
            <a:p>
              <a:r>
                <a:rPr lang="en-GB" b="1" dirty="0">
                  <a:solidFill>
                    <a:schemeClr val="accent1"/>
                  </a:solidFill>
                </a:rPr>
                <a:t>C</a:t>
              </a:r>
            </a:p>
          </p:txBody>
        </p:sp>
      </p:grpSp>
      <p:grpSp>
        <p:nvGrpSpPr>
          <p:cNvPr id="78" name="Group 77">
            <a:extLst>
              <a:ext uri="{FF2B5EF4-FFF2-40B4-BE49-F238E27FC236}">
                <a16:creationId xmlns:a16="http://schemas.microsoft.com/office/drawing/2014/main" id="{42863992-694E-43CF-89EB-AEAC9B336A5D}"/>
              </a:ext>
            </a:extLst>
          </p:cNvPr>
          <p:cNvGrpSpPr/>
          <p:nvPr/>
        </p:nvGrpSpPr>
        <p:grpSpPr>
          <a:xfrm>
            <a:off x="3567332" y="2713157"/>
            <a:ext cx="2553471" cy="1650575"/>
            <a:chOff x="3567332" y="2713157"/>
            <a:chExt cx="2553471" cy="1650575"/>
          </a:xfrm>
        </p:grpSpPr>
        <p:sp>
          <p:nvSpPr>
            <p:cNvPr id="63" name="Rectangle 62">
              <a:extLst>
                <a:ext uri="{FF2B5EF4-FFF2-40B4-BE49-F238E27FC236}">
                  <a16:creationId xmlns:a16="http://schemas.microsoft.com/office/drawing/2014/main" id="{CA4A0CB4-6D06-49DA-8678-CF6950B92808}"/>
                </a:ext>
              </a:extLst>
            </p:cNvPr>
            <p:cNvSpPr/>
            <p:nvPr/>
          </p:nvSpPr>
          <p:spPr>
            <a:xfrm>
              <a:off x="3567332" y="3903642"/>
              <a:ext cx="2553471" cy="420870"/>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CDED5F8C-2510-4284-9FE2-28E5C53C2A46}"/>
                </a:ext>
              </a:extLst>
            </p:cNvPr>
            <p:cNvPicPr>
              <a:picLocks noChangeAspect="1"/>
            </p:cNvPicPr>
            <p:nvPr/>
          </p:nvPicPr>
          <p:blipFill rotWithShape="1">
            <a:blip r:embed="rId16">
              <a:extLst>
                <a:ext uri="{28A0092B-C50C-407E-A947-70E740481C1C}">
                  <a14:useLocalDpi xmlns:a14="http://schemas.microsoft.com/office/drawing/2010/main" val="0"/>
                </a:ext>
              </a:extLst>
            </a:blip>
            <a:srcRect t="10079" b="4479"/>
            <a:stretch/>
          </p:blipFill>
          <p:spPr>
            <a:xfrm>
              <a:off x="3646056" y="2713157"/>
              <a:ext cx="2381992" cy="1356828"/>
            </a:xfrm>
            <a:prstGeom prst="rect">
              <a:avLst/>
            </a:prstGeom>
            <a:no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8" name="TextBox 67">
              <a:extLst>
                <a:ext uri="{FF2B5EF4-FFF2-40B4-BE49-F238E27FC236}">
                  <a16:creationId xmlns:a16="http://schemas.microsoft.com/office/drawing/2014/main" id="{F02367B6-7A67-4224-BDE7-25017B79AF5E}"/>
                </a:ext>
              </a:extLst>
            </p:cNvPr>
            <p:cNvSpPr txBox="1"/>
            <p:nvPr/>
          </p:nvSpPr>
          <p:spPr>
            <a:xfrm>
              <a:off x="3654550" y="3994400"/>
              <a:ext cx="444137" cy="369332"/>
            </a:xfrm>
            <a:prstGeom prst="rect">
              <a:avLst/>
            </a:prstGeom>
            <a:noFill/>
          </p:spPr>
          <p:txBody>
            <a:bodyPr wrap="square" rtlCol="0">
              <a:spAutoFit/>
            </a:bodyPr>
            <a:lstStyle/>
            <a:p>
              <a:r>
                <a:rPr lang="en-GB" b="1" dirty="0">
                  <a:solidFill>
                    <a:schemeClr val="accent1"/>
                  </a:solidFill>
                </a:rPr>
                <a:t>D</a:t>
              </a:r>
            </a:p>
          </p:txBody>
        </p:sp>
      </p:grpSp>
      <p:grpSp>
        <p:nvGrpSpPr>
          <p:cNvPr id="79" name="Group 78">
            <a:extLst>
              <a:ext uri="{FF2B5EF4-FFF2-40B4-BE49-F238E27FC236}">
                <a16:creationId xmlns:a16="http://schemas.microsoft.com/office/drawing/2014/main" id="{F61CB306-F6EB-4994-AF7B-9E7CF98FABCF}"/>
              </a:ext>
            </a:extLst>
          </p:cNvPr>
          <p:cNvGrpSpPr/>
          <p:nvPr/>
        </p:nvGrpSpPr>
        <p:grpSpPr>
          <a:xfrm>
            <a:off x="722798" y="4457395"/>
            <a:ext cx="2553471" cy="1690504"/>
            <a:chOff x="722798" y="4457395"/>
            <a:chExt cx="2553471" cy="1690504"/>
          </a:xfrm>
        </p:grpSpPr>
        <p:sp>
          <p:nvSpPr>
            <p:cNvPr id="64" name="Rectangle 63">
              <a:extLst>
                <a:ext uri="{FF2B5EF4-FFF2-40B4-BE49-F238E27FC236}">
                  <a16:creationId xmlns:a16="http://schemas.microsoft.com/office/drawing/2014/main" id="{4DAF25B5-57C7-4ED3-A42F-9565903846DE}"/>
                </a:ext>
              </a:extLst>
            </p:cNvPr>
            <p:cNvSpPr/>
            <p:nvPr/>
          </p:nvSpPr>
          <p:spPr>
            <a:xfrm>
              <a:off x="722798" y="5691616"/>
              <a:ext cx="2553471" cy="420870"/>
            </a:xfrm>
            <a:prstGeom prst="rect">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08B76DE-5CE0-4FF9-B507-83FBB802E3A9}"/>
                </a:ext>
              </a:extLst>
            </p:cNvPr>
            <p:cNvPicPr>
              <a:picLocks noChangeAspect="1"/>
            </p:cNvPicPr>
            <p:nvPr/>
          </p:nvPicPr>
          <p:blipFill rotWithShape="1">
            <a:blip r:embed="rId17">
              <a:extLst>
                <a:ext uri="{28A0092B-C50C-407E-A947-70E740481C1C}">
                  <a14:useLocalDpi xmlns:a14="http://schemas.microsoft.com/office/drawing/2010/main" val="0"/>
                </a:ext>
              </a:extLst>
            </a:blip>
            <a:srcRect t="5360" b="6705"/>
            <a:stretch/>
          </p:blipFill>
          <p:spPr>
            <a:xfrm>
              <a:off x="793823" y="4457395"/>
              <a:ext cx="2394005" cy="1403466"/>
            </a:xfrm>
            <a:prstGeom prst="rect">
              <a:avLst/>
            </a:prstGeom>
            <a:no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9" name="TextBox 68">
              <a:extLst>
                <a:ext uri="{FF2B5EF4-FFF2-40B4-BE49-F238E27FC236}">
                  <a16:creationId xmlns:a16="http://schemas.microsoft.com/office/drawing/2014/main" id="{658C9392-C2E8-4DEC-AA6A-F770BC5F280E}"/>
                </a:ext>
              </a:extLst>
            </p:cNvPr>
            <p:cNvSpPr txBox="1"/>
            <p:nvPr/>
          </p:nvSpPr>
          <p:spPr>
            <a:xfrm>
              <a:off x="819535" y="5778567"/>
              <a:ext cx="444137" cy="369332"/>
            </a:xfrm>
            <a:prstGeom prst="rect">
              <a:avLst/>
            </a:prstGeom>
            <a:noFill/>
          </p:spPr>
          <p:txBody>
            <a:bodyPr wrap="square" rtlCol="0">
              <a:spAutoFit/>
            </a:bodyPr>
            <a:lstStyle/>
            <a:p>
              <a:r>
                <a:rPr lang="en-GB" b="1" dirty="0">
                  <a:solidFill>
                    <a:schemeClr val="accent1"/>
                  </a:solidFill>
                </a:rPr>
                <a:t>E</a:t>
              </a:r>
            </a:p>
          </p:txBody>
        </p:sp>
      </p:grpSp>
      <p:grpSp>
        <p:nvGrpSpPr>
          <p:cNvPr id="80" name="Group 79">
            <a:extLst>
              <a:ext uri="{FF2B5EF4-FFF2-40B4-BE49-F238E27FC236}">
                <a16:creationId xmlns:a16="http://schemas.microsoft.com/office/drawing/2014/main" id="{397FC20E-F116-408B-B643-1AD3404EF439}"/>
              </a:ext>
            </a:extLst>
          </p:cNvPr>
          <p:cNvGrpSpPr/>
          <p:nvPr/>
        </p:nvGrpSpPr>
        <p:grpSpPr>
          <a:xfrm>
            <a:off x="1061939" y="2321108"/>
            <a:ext cx="5541570" cy="3782257"/>
            <a:chOff x="1061939" y="2321108"/>
            <a:chExt cx="5541570" cy="3782257"/>
          </a:xfrm>
        </p:grpSpPr>
        <p:sp>
          <p:nvSpPr>
            <p:cNvPr id="70" name="TextBox 69">
              <a:extLst>
                <a:ext uri="{FF2B5EF4-FFF2-40B4-BE49-F238E27FC236}">
                  <a16:creationId xmlns:a16="http://schemas.microsoft.com/office/drawing/2014/main" id="{BC15C206-8F3A-41A3-B652-B518F8257A60}"/>
                </a:ext>
              </a:extLst>
            </p:cNvPr>
            <p:cNvSpPr txBox="1"/>
            <p:nvPr/>
          </p:nvSpPr>
          <p:spPr>
            <a:xfrm>
              <a:off x="1061939" y="2321108"/>
              <a:ext cx="2214330" cy="253916"/>
            </a:xfrm>
            <a:prstGeom prst="rect">
              <a:avLst/>
            </a:prstGeom>
            <a:noFill/>
          </p:spPr>
          <p:txBody>
            <a:bodyPr wrap="square" rtlCol="0">
              <a:spAutoFit/>
            </a:bodyPr>
            <a:lstStyle/>
            <a:p>
              <a:r>
                <a:rPr lang="en-GB" sz="1050" dirty="0"/>
                <a:t>Internship</a:t>
              </a:r>
            </a:p>
          </p:txBody>
        </p:sp>
        <p:sp>
          <p:nvSpPr>
            <p:cNvPr id="71" name="TextBox 70">
              <a:extLst>
                <a:ext uri="{FF2B5EF4-FFF2-40B4-BE49-F238E27FC236}">
                  <a16:creationId xmlns:a16="http://schemas.microsoft.com/office/drawing/2014/main" id="{CD76C0F2-878B-4737-AA56-CD52548E0C70}"/>
                </a:ext>
              </a:extLst>
            </p:cNvPr>
            <p:cNvSpPr txBox="1"/>
            <p:nvPr/>
          </p:nvSpPr>
          <p:spPr>
            <a:xfrm>
              <a:off x="3876618" y="2321108"/>
              <a:ext cx="2214330" cy="253916"/>
            </a:xfrm>
            <a:prstGeom prst="rect">
              <a:avLst/>
            </a:prstGeom>
            <a:noFill/>
          </p:spPr>
          <p:txBody>
            <a:bodyPr wrap="square" rtlCol="0">
              <a:spAutoFit/>
            </a:bodyPr>
            <a:lstStyle/>
            <a:p>
              <a:r>
                <a:rPr lang="en-GB" sz="1050" dirty="0"/>
                <a:t>Teaching abroad</a:t>
              </a:r>
            </a:p>
          </p:txBody>
        </p:sp>
        <p:sp>
          <p:nvSpPr>
            <p:cNvPr id="72" name="TextBox 71">
              <a:extLst>
                <a:ext uri="{FF2B5EF4-FFF2-40B4-BE49-F238E27FC236}">
                  <a16:creationId xmlns:a16="http://schemas.microsoft.com/office/drawing/2014/main" id="{9FEFB00F-08DF-4321-A4F4-789AC0C527D0}"/>
                </a:ext>
              </a:extLst>
            </p:cNvPr>
            <p:cNvSpPr txBox="1"/>
            <p:nvPr/>
          </p:nvSpPr>
          <p:spPr>
            <a:xfrm>
              <a:off x="1061939" y="4063252"/>
              <a:ext cx="2214330" cy="253916"/>
            </a:xfrm>
            <a:prstGeom prst="rect">
              <a:avLst/>
            </a:prstGeom>
            <a:noFill/>
          </p:spPr>
          <p:txBody>
            <a:bodyPr wrap="square" rtlCol="0">
              <a:spAutoFit/>
            </a:bodyPr>
            <a:lstStyle/>
            <a:p>
              <a:r>
                <a:rPr lang="en-GB" sz="1050" dirty="0"/>
                <a:t>Litter picking</a:t>
              </a:r>
            </a:p>
          </p:txBody>
        </p:sp>
        <p:sp>
          <p:nvSpPr>
            <p:cNvPr id="73" name="TextBox 72">
              <a:extLst>
                <a:ext uri="{FF2B5EF4-FFF2-40B4-BE49-F238E27FC236}">
                  <a16:creationId xmlns:a16="http://schemas.microsoft.com/office/drawing/2014/main" id="{66857564-0616-461A-A62B-908BC4A81FD0}"/>
                </a:ext>
              </a:extLst>
            </p:cNvPr>
            <p:cNvSpPr txBox="1"/>
            <p:nvPr/>
          </p:nvSpPr>
          <p:spPr>
            <a:xfrm>
              <a:off x="3876617" y="4063252"/>
              <a:ext cx="2726892" cy="253916"/>
            </a:xfrm>
            <a:prstGeom prst="rect">
              <a:avLst/>
            </a:prstGeom>
            <a:noFill/>
          </p:spPr>
          <p:txBody>
            <a:bodyPr wrap="square" rtlCol="0">
              <a:spAutoFit/>
            </a:bodyPr>
            <a:lstStyle/>
            <a:p>
              <a:r>
                <a:rPr lang="en-GB" sz="1050" dirty="0"/>
                <a:t>Volunteering in care home/hospice</a:t>
              </a:r>
            </a:p>
          </p:txBody>
        </p:sp>
        <p:sp>
          <p:nvSpPr>
            <p:cNvPr id="74" name="TextBox 73">
              <a:extLst>
                <a:ext uri="{FF2B5EF4-FFF2-40B4-BE49-F238E27FC236}">
                  <a16:creationId xmlns:a16="http://schemas.microsoft.com/office/drawing/2014/main" id="{680D8758-1B7A-443C-9693-6FE9EBEEDC79}"/>
                </a:ext>
              </a:extLst>
            </p:cNvPr>
            <p:cNvSpPr txBox="1"/>
            <p:nvPr/>
          </p:nvSpPr>
          <p:spPr>
            <a:xfrm>
              <a:off x="1061939" y="5849449"/>
              <a:ext cx="2214330" cy="253916"/>
            </a:xfrm>
            <a:prstGeom prst="rect">
              <a:avLst/>
            </a:prstGeom>
            <a:noFill/>
          </p:spPr>
          <p:txBody>
            <a:bodyPr wrap="square" rtlCol="0">
              <a:spAutoFit/>
            </a:bodyPr>
            <a:lstStyle/>
            <a:p>
              <a:r>
                <a:rPr lang="en-GB" sz="1050" dirty="0"/>
                <a:t>Charity collections/food bank</a:t>
              </a:r>
            </a:p>
          </p:txBody>
        </p:sp>
      </p:grpSp>
      <p:grpSp>
        <p:nvGrpSpPr>
          <p:cNvPr id="86" name="Group 85">
            <a:extLst>
              <a:ext uri="{FF2B5EF4-FFF2-40B4-BE49-F238E27FC236}">
                <a16:creationId xmlns:a16="http://schemas.microsoft.com/office/drawing/2014/main" id="{D7CDDE81-CAD4-411F-BC5F-FAC5634961F7}"/>
              </a:ext>
            </a:extLst>
          </p:cNvPr>
          <p:cNvGrpSpPr/>
          <p:nvPr/>
        </p:nvGrpSpPr>
        <p:grpSpPr>
          <a:xfrm>
            <a:off x="6656652" y="2793949"/>
            <a:ext cx="2234189" cy="1347219"/>
            <a:chOff x="7751704" y="2793949"/>
            <a:chExt cx="2234189" cy="1347219"/>
          </a:xfrm>
        </p:grpSpPr>
        <p:pic>
          <p:nvPicPr>
            <p:cNvPr id="82" name="Picture 81">
              <a:extLst>
                <a:ext uri="{FF2B5EF4-FFF2-40B4-BE49-F238E27FC236}">
                  <a16:creationId xmlns:a16="http://schemas.microsoft.com/office/drawing/2014/main" id="{F6FE0521-9DCF-406C-8C01-B6949C6022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51704" y="2793949"/>
              <a:ext cx="2234189" cy="1347219"/>
            </a:xfrm>
            <a:prstGeom prst="rect">
              <a:avLst/>
            </a:prstGeom>
            <a:effectLst>
              <a:outerShdw blurRad="50800" dist="38100" dir="2700000" algn="tl" rotWithShape="0">
                <a:prstClr val="black">
                  <a:alpha val="40000"/>
                </a:prstClr>
              </a:outerShdw>
            </a:effectLst>
          </p:spPr>
        </p:pic>
        <p:sp>
          <p:nvSpPr>
            <p:cNvPr id="85" name="TextBox 84">
              <a:extLst>
                <a:ext uri="{FF2B5EF4-FFF2-40B4-BE49-F238E27FC236}">
                  <a16:creationId xmlns:a16="http://schemas.microsoft.com/office/drawing/2014/main" id="{F92384C9-7776-461B-A927-F4B20824B552}"/>
                </a:ext>
              </a:extLst>
            </p:cNvPr>
            <p:cNvSpPr txBox="1"/>
            <p:nvPr/>
          </p:nvSpPr>
          <p:spPr>
            <a:xfrm>
              <a:off x="7751704" y="3102319"/>
              <a:ext cx="2234189" cy="769441"/>
            </a:xfrm>
            <a:prstGeom prst="rect">
              <a:avLst/>
            </a:prstGeom>
            <a:noFill/>
          </p:spPr>
          <p:txBody>
            <a:bodyPr wrap="square" lIns="91440" tIns="45720" rIns="91440" bIns="45720" rtlCol="0" anchor="t">
              <a:spAutoFit/>
            </a:bodyPr>
            <a:lstStyle/>
            <a:p>
              <a:pPr algn="ctr"/>
              <a:r>
                <a:rPr lang="en-GB" sz="1100" b="1" dirty="0">
                  <a:latin typeface="Comic Sans MS"/>
                  <a:cs typeface="Simplified Arabic Fixed"/>
                </a:rPr>
                <a:t>TASK 2</a:t>
              </a:r>
              <a:r>
                <a:rPr lang="en-GB" sz="1100" dirty="0">
                  <a:latin typeface="Comic Sans MS"/>
                  <a:cs typeface="Simplified Arabic Fixed"/>
                </a:rPr>
                <a:t>: </a:t>
              </a:r>
              <a:br>
                <a:rPr lang="en-GB" sz="1100" dirty="0">
                  <a:latin typeface="Comic Sans MS"/>
                  <a:cs typeface="Simplified Arabic Fixed"/>
                </a:rPr>
              </a:br>
              <a:r>
                <a:rPr lang="en-GB" sz="1100" dirty="0">
                  <a:latin typeface="Comic Sans MS"/>
                  <a:cs typeface="Simplified Arabic Fixed"/>
                </a:rPr>
                <a:t>Can you think of any examples of volunteering that you have done or seen others do?</a:t>
              </a:r>
            </a:p>
          </p:txBody>
        </p:sp>
      </p:grpSp>
    </p:spTree>
    <p:extLst>
      <p:ext uri="{BB962C8B-B14F-4D97-AF65-F5344CB8AC3E}">
        <p14:creationId xmlns:p14="http://schemas.microsoft.com/office/powerpoint/2010/main" val="4657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8" y="297172"/>
            <a:ext cx="5220005"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5"/>
            <a:ext cx="5224768"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Why is volunteering important?</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00" y="296923"/>
            <a:ext cx="583716" cy="583716"/>
          </a:xfrm>
          <a:prstGeom prst="rect">
            <a:avLst/>
          </a:prstGeom>
        </p:spPr>
      </p:pic>
      <p:grpSp>
        <p:nvGrpSpPr>
          <p:cNvPr id="27" name="Group 26">
            <a:extLst>
              <a:ext uri="{FF2B5EF4-FFF2-40B4-BE49-F238E27FC236}">
                <a16:creationId xmlns:a16="http://schemas.microsoft.com/office/drawing/2014/main" id="{4C811B82-B646-4F77-A125-0EF696F5451A}"/>
              </a:ext>
            </a:extLst>
          </p:cNvPr>
          <p:cNvGrpSpPr/>
          <p:nvPr/>
        </p:nvGrpSpPr>
        <p:grpSpPr>
          <a:xfrm>
            <a:off x="4178596" y="1122674"/>
            <a:ext cx="4163006" cy="1762371"/>
            <a:chOff x="865859" y="1580402"/>
            <a:chExt cx="4163006" cy="1762371"/>
          </a:xfrm>
        </p:grpSpPr>
        <p:pic>
          <p:nvPicPr>
            <p:cNvPr id="26" name="Picture 25">
              <a:extLst>
                <a:ext uri="{FF2B5EF4-FFF2-40B4-BE49-F238E27FC236}">
                  <a16:creationId xmlns:a16="http://schemas.microsoft.com/office/drawing/2014/main" id="{EE4F1C20-D7C2-429E-AA23-104CF02DD3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59" y="1580402"/>
              <a:ext cx="4163006" cy="1762371"/>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646F2765-386E-4FF9-8AB8-08E69B93E31B}"/>
                </a:ext>
              </a:extLst>
            </p:cNvPr>
            <p:cNvSpPr/>
            <p:nvPr/>
          </p:nvSpPr>
          <p:spPr>
            <a:xfrm rot="21445354">
              <a:off x="1276174" y="2083251"/>
              <a:ext cx="3504072" cy="830997"/>
            </a:xfrm>
            <a:prstGeom prst="rect">
              <a:avLst/>
            </a:prstGeom>
          </p:spPr>
          <p:txBody>
            <a:bodyPr wrap="square">
              <a:spAutoFit/>
            </a:bodyPr>
            <a:lstStyle/>
            <a:p>
              <a:r>
                <a:rPr lang="en-GB" sz="2400" dirty="0">
                  <a:solidFill>
                    <a:srgbClr val="FFFF00"/>
                  </a:solidFill>
                  <a:latin typeface="Roller World BTN Bold Out" panose="020B0104060502040201" pitchFamily="34" charset="0"/>
                </a:rPr>
                <a:t>Empowering others, Empowering yourself</a:t>
              </a:r>
            </a:p>
          </p:txBody>
        </p:sp>
      </p:grpSp>
      <p:grpSp>
        <p:nvGrpSpPr>
          <p:cNvPr id="41" name="Group 40">
            <a:extLst>
              <a:ext uri="{FF2B5EF4-FFF2-40B4-BE49-F238E27FC236}">
                <a16:creationId xmlns:a16="http://schemas.microsoft.com/office/drawing/2014/main" id="{A9B0D1A6-AEDF-4DB1-8413-C0E755B821CB}"/>
              </a:ext>
            </a:extLst>
          </p:cNvPr>
          <p:cNvGrpSpPr/>
          <p:nvPr/>
        </p:nvGrpSpPr>
        <p:grpSpPr>
          <a:xfrm>
            <a:off x="-3205" y="5133167"/>
            <a:ext cx="7360121" cy="1625706"/>
            <a:chOff x="-3386269" y="5203956"/>
            <a:chExt cx="7360121" cy="1625706"/>
          </a:xfrm>
        </p:grpSpPr>
        <p:pic>
          <p:nvPicPr>
            <p:cNvPr id="36" name="Picture 35" descr="Background pattern&#10;&#10;Description automatically generated">
              <a:extLst>
                <a:ext uri="{FF2B5EF4-FFF2-40B4-BE49-F238E27FC236}">
                  <a16:creationId xmlns:a16="http://schemas.microsoft.com/office/drawing/2014/main" id="{29EAAC46-DEE7-4D79-A868-4208217F656B}"/>
                </a:ext>
              </a:extLst>
            </p:cNvPr>
            <p:cNvPicPr>
              <a:picLocks noChangeAspect="1"/>
            </p:cNvPicPr>
            <p:nvPr/>
          </p:nvPicPr>
          <p:blipFill rotWithShape="1">
            <a:blip r:embed="rId10">
              <a:extLst>
                <a:ext uri="{28A0092B-C50C-407E-A947-70E740481C1C}">
                  <a14:useLocalDpi xmlns:a14="http://schemas.microsoft.com/office/drawing/2010/main" val="0"/>
                </a:ext>
              </a:extLst>
            </a:blip>
            <a:srcRect t="7593" b="-1"/>
            <a:stretch/>
          </p:blipFill>
          <p:spPr>
            <a:xfrm rot="16200000">
              <a:off x="-2315887" y="4133574"/>
              <a:ext cx="849967" cy="2990732"/>
            </a:xfrm>
            <a:prstGeom prst="rect">
              <a:avLst/>
            </a:prstGeom>
          </p:spPr>
        </p:pic>
        <p:pic>
          <p:nvPicPr>
            <p:cNvPr id="37" name="Picture 36" descr="A picture containing outdoor object, night sky&#10;&#10;Description automatically generated">
              <a:extLst>
                <a:ext uri="{FF2B5EF4-FFF2-40B4-BE49-F238E27FC236}">
                  <a16:creationId xmlns:a16="http://schemas.microsoft.com/office/drawing/2014/main" id="{D5263A61-4354-4D75-8BB8-62A5AF36A2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682" y="5356931"/>
              <a:ext cx="910539" cy="925589"/>
            </a:xfrm>
            <a:prstGeom prst="rect">
              <a:avLst/>
            </a:prstGeom>
          </p:spPr>
        </p:pic>
        <p:pic>
          <p:nvPicPr>
            <p:cNvPr id="40" name="Picture 39">
              <a:extLst>
                <a:ext uri="{FF2B5EF4-FFF2-40B4-BE49-F238E27FC236}">
                  <a16:creationId xmlns:a16="http://schemas.microsoft.com/office/drawing/2014/main" id="{F1F3298C-8138-4294-8C66-FB232FE1BF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143" y="5297067"/>
              <a:ext cx="3345709" cy="1532595"/>
            </a:xfrm>
            <a:prstGeom prst="rect">
              <a:avLst/>
            </a:prstGeom>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6A299033-B672-473D-AAF6-17B5707208D9}"/>
                </a:ext>
              </a:extLst>
            </p:cNvPr>
            <p:cNvSpPr txBox="1"/>
            <p:nvPr/>
          </p:nvSpPr>
          <p:spPr>
            <a:xfrm>
              <a:off x="792327" y="5505343"/>
              <a:ext cx="3051671" cy="954107"/>
            </a:xfrm>
            <a:prstGeom prst="rect">
              <a:avLst/>
            </a:prstGeom>
            <a:noFill/>
          </p:spPr>
          <p:txBody>
            <a:bodyPr wrap="square" lIns="91440" tIns="45720" rIns="91440" bIns="45720" rtlCol="0" anchor="t">
              <a:spAutoFit/>
            </a:bodyPr>
            <a:lstStyle/>
            <a:p>
              <a:pPr algn="ctr"/>
              <a:r>
                <a:rPr lang="en-GB" sz="1400" b="1" dirty="0">
                  <a:latin typeface="Comic Sans MS"/>
                  <a:cs typeface="Simplified Arabic Fixed"/>
                </a:rPr>
                <a:t>TASK 3</a:t>
              </a:r>
              <a:r>
                <a:rPr lang="en-GB" sz="1400" dirty="0">
                  <a:latin typeface="Comic Sans MS"/>
                  <a:cs typeface="Simplified Arabic Fixed"/>
                </a:rPr>
                <a:t>: </a:t>
              </a:r>
              <a:br>
                <a:rPr lang="en-GB" sz="1400" dirty="0">
                  <a:latin typeface="Comic Sans MS"/>
                  <a:cs typeface="Simplified Arabic Fixed"/>
                </a:rPr>
              </a:br>
              <a:r>
                <a:rPr lang="en-GB" sz="1400" dirty="0">
                  <a:latin typeface="Comic Sans MS"/>
                  <a:cs typeface="Simplified Arabic Fixed"/>
                </a:rPr>
                <a:t>Watch the video and note down how volunteering empowers us </a:t>
              </a:r>
              <a:br>
                <a:rPr lang="en-GB" sz="1400" dirty="0">
                  <a:latin typeface="Comic Sans MS"/>
                  <a:cs typeface="Simplified Arabic Fixed"/>
                </a:rPr>
              </a:br>
              <a:r>
                <a:rPr lang="en-GB" sz="1400" dirty="0">
                  <a:latin typeface="Comic Sans MS"/>
                  <a:cs typeface="Simplified Arabic Fixed"/>
                </a:rPr>
                <a:t>and others.</a:t>
              </a:r>
            </a:p>
          </p:txBody>
        </p:sp>
      </p:grpSp>
      <p:pic>
        <p:nvPicPr>
          <p:cNvPr id="6" name="Picture 5">
            <a:hlinkClick r:id="rId13"/>
            <a:extLst>
              <a:ext uri="{FF2B5EF4-FFF2-40B4-BE49-F238E27FC236}">
                <a16:creationId xmlns:a16="http://schemas.microsoft.com/office/drawing/2014/main" id="{E547F0D8-A8E4-4704-8977-8EE52868A83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3962" y="3172463"/>
            <a:ext cx="3057756" cy="172563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A person wearing a cape&#10;&#10;AI-generated content may be incorrect.">
            <a:extLst>
              <a:ext uri="{FF2B5EF4-FFF2-40B4-BE49-F238E27FC236}">
                <a16:creationId xmlns:a16="http://schemas.microsoft.com/office/drawing/2014/main" id="{D420AABF-8877-E379-2382-8CB17E66E7F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530" y="441156"/>
            <a:ext cx="4340292" cy="5582949"/>
          </a:xfrm>
          <a:prstGeom prst="rect">
            <a:avLst/>
          </a:prstGeom>
        </p:spPr>
      </p:pic>
    </p:spTree>
    <p:extLst>
      <p:ext uri="{BB962C8B-B14F-4D97-AF65-F5344CB8AC3E}">
        <p14:creationId xmlns:p14="http://schemas.microsoft.com/office/powerpoint/2010/main" val="60009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F222928-B4A9-4B24-A5AE-CE627B98F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1" y="1139709"/>
            <a:ext cx="3633735" cy="700172"/>
          </a:xfrm>
          <a:prstGeom prst="rect">
            <a:avLst/>
          </a:prstGeom>
        </p:spPr>
      </p:pic>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738" y="297172"/>
            <a:ext cx="5220005"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5"/>
            <a:ext cx="5224768"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Incentives for volunteering</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7"/>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400" y="296923"/>
            <a:ext cx="583716" cy="583716"/>
          </a:xfrm>
          <a:prstGeom prst="rect">
            <a:avLst/>
          </a:prstGeom>
        </p:spPr>
      </p:pic>
      <p:pic>
        <p:nvPicPr>
          <p:cNvPr id="25" name="Picture 24">
            <a:extLst>
              <a:ext uri="{FF2B5EF4-FFF2-40B4-BE49-F238E27FC236}">
                <a16:creationId xmlns:a16="http://schemas.microsoft.com/office/drawing/2014/main" id="{508E3A45-6208-4785-9F0F-CD0F6C94F0B5}"/>
              </a:ext>
            </a:extLst>
          </p:cNvPr>
          <p:cNvPicPr>
            <a:picLocks noChangeAspect="1"/>
          </p:cNvPicPr>
          <p:nvPr/>
        </p:nvPicPr>
        <p:blipFill rotWithShape="1">
          <a:blip r:embed="rId10">
            <a:extLst>
              <a:ext uri="{28A0092B-C50C-407E-A947-70E740481C1C}">
                <a14:useLocalDpi xmlns:a14="http://schemas.microsoft.com/office/drawing/2010/main" val="0"/>
              </a:ext>
            </a:extLst>
          </a:blip>
          <a:srcRect r="20494"/>
          <a:stretch/>
        </p:blipFill>
        <p:spPr>
          <a:xfrm>
            <a:off x="4754741" y="1041285"/>
            <a:ext cx="4389259" cy="3779571"/>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FEA22597-8582-4632-9BD0-A26CC819A543}"/>
              </a:ext>
            </a:extLst>
          </p:cNvPr>
          <p:cNvSpPr txBox="1"/>
          <p:nvPr/>
        </p:nvSpPr>
        <p:spPr>
          <a:xfrm>
            <a:off x="1053415" y="1946524"/>
            <a:ext cx="4021360" cy="2554738"/>
          </a:xfrm>
          <a:prstGeom prst="rect">
            <a:avLst/>
          </a:prstGeom>
          <a:noFill/>
        </p:spPr>
        <p:txBody>
          <a:bodyPr wrap="square" rtlCol="0">
            <a:spAutoFit/>
          </a:bodyPr>
          <a:lstStyle/>
          <a:p>
            <a:pPr marL="228600" indent="-228600">
              <a:lnSpc>
                <a:spcPct val="150000"/>
              </a:lnSpc>
              <a:buFont typeface="Wingdings" panose="05000000000000000000" pitchFamily="2" charset="2"/>
              <a:buChar char="ü"/>
            </a:pPr>
            <a:r>
              <a:rPr lang="en-GB" sz="1200" dirty="0">
                <a:latin typeface="Comic Sans MS" panose="030F0702030302020204" pitchFamily="66" charset="0"/>
              </a:rPr>
              <a:t>Meet people and make new friends.</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Learn new skills.</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Make a positive impact on other people’s lives.</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Build on the things you are good at.</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Get loads of valuable experience.</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It can be great fun!</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Learn about yourself.</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A great confidence booster.</a:t>
            </a:r>
          </a:p>
          <a:p>
            <a:pPr marL="228600" indent="-228600">
              <a:lnSpc>
                <a:spcPct val="150000"/>
              </a:lnSpc>
              <a:buFont typeface="Wingdings" panose="05000000000000000000" pitchFamily="2" charset="2"/>
              <a:buChar char="ü"/>
            </a:pPr>
            <a:r>
              <a:rPr lang="en-GB" sz="1200" dirty="0">
                <a:latin typeface="Comic Sans MS" panose="030F0702030302020204" pitchFamily="66" charset="0"/>
              </a:rPr>
              <a:t>Helping others really does feel good!</a:t>
            </a:r>
          </a:p>
        </p:txBody>
      </p:sp>
      <p:sp>
        <p:nvSpPr>
          <p:cNvPr id="39" name="TextBox 38">
            <a:extLst>
              <a:ext uri="{FF2B5EF4-FFF2-40B4-BE49-F238E27FC236}">
                <a16:creationId xmlns:a16="http://schemas.microsoft.com/office/drawing/2014/main" id="{E88EC623-BE29-4C7A-9CA9-911E12A7B6E0}"/>
              </a:ext>
            </a:extLst>
          </p:cNvPr>
          <p:cNvSpPr txBox="1"/>
          <p:nvPr/>
        </p:nvSpPr>
        <p:spPr>
          <a:xfrm>
            <a:off x="1053415" y="1297449"/>
            <a:ext cx="3633735" cy="400110"/>
          </a:xfrm>
          <a:prstGeom prst="rect">
            <a:avLst/>
          </a:prstGeom>
          <a:noFill/>
        </p:spPr>
        <p:txBody>
          <a:bodyPr wrap="square" rtlCol="0">
            <a:spAutoFit/>
          </a:bodyPr>
          <a:lstStyle/>
          <a:p>
            <a:r>
              <a:rPr lang="en-GB" sz="2000" dirty="0">
                <a:solidFill>
                  <a:schemeClr val="bg1"/>
                </a:solidFill>
                <a:latin typeface="Balloonist SF" panose="020BE200000000000000" pitchFamily="34" charset="0"/>
              </a:rPr>
              <a:t>REASONS TO VOLUNTEER!</a:t>
            </a:r>
          </a:p>
        </p:txBody>
      </p:sp>
      <p:grpSp>
        <p:nvGrpSpPr>
          <p:cNvPr id="54" name="Group 53">
            <a:extLst>
              <a:ext uri="{FF2B5EF4-FFF2-40B4-BE49-F238E27FC236}">
                <a16:creationId xmlns:a16="http://schemas.microsoft.com/office/drawing/2014/main" id="{94EE460A-2E1C-48F5-9D16-981704B7F538}"/>
              </a:ext>
            </a:extLst>
          </p:cNvPr>
          <p:cNvGrpSpPr/>
          <p:nvPr/>
        </p:nvGrpSpPr>
        <p:grpSpPr>
          <a:xfrm>
            <a:off x="663202" y="4607906"/>
            <a:ext cx="4590328" cy="1421740"/>
            <a:chOff x="663202" y="4607906"/>
            <a:chExt cx="4590328" cy="1421740"/>
          </a:xfrm>
        </p:grpSpPr>
        <p:pic>
          <p:nvPicPr>
            <p:cNvPr id="51" name="Picture 50">
              <a:extLst>
                <a:ext uri="{FF2B5EF4-FFF2-40B4-BE49-F238E27FC236}">
                  <a16:creationId xmlns:a16="http://schemas.microsoft.com/office/drawing/2014/main" id="{DC065670-F108-44E8-BADC-235FFCA94D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3202" y="4607906"/>
              <a:ext cx="4590328" cy="1421740"/>
            </a:xfrm>
            <a:prstGeom prst="rect">
              <a:avLst/>
            </a:prstGeom>
            <a:effectLst>
              <a:outerShdw blurRad="50800" dist="38100" dir="2700000" algn="tl" rotWithShape="0">
                <a:prstClr val="black">
                  <a:alpha val="40000"/>
                </a:prstClr>
              </a:outerShdw>
            </a:effectLst>
          </p:spPr>
        </p:pic>
        <p:grpSp>
          <p:nvGrpSpPr>
            <p:cNvPr id="48" name="Group 47">
              <a:extLst>
                <a:ext uri="{FF2B5EF4-FFF2-40B4-BE49-F238E27FC236}">
                  <a16:creationId xmlns:a16="http://schemas.microsoft.com/office/drawing/2014/main" id="{2B5412E8-714A-47A0-BCC6-5718BAD17F12}"/>
                </a:ext>
              </a:extLst>
            </p:cNvPr>
            <p:cNvGrpSpPr/>
            <p:nvPr/>
          </p:nvGrpSpPr>
          <p:grpSpPr>
            <a:xfrm>
              <a:off x="1017026" y="5091789"/>
              <a:ext cx="787216" cy="787216"/>
              <a:chOff x="1204037" y="5118932"/>
              <a:chExt cx="1097875" cy="1097875"/>
            </a:xfrm>
          </p:grpSpPr>
          <p:sp>
            <p:nvSpPr>
              <p:cNvPr id="35" name="Oval 34">
                <a:extLst>
                  <a:ext uri="{FF2B5EF4-FFF2-40B4-BE49-F238E27FC236}">
                    <a16:creationId xmlns:a16="http://schemas.microsoft.com/office/drawing/2014/main" id="{39673184-1924-43EE-928C-E7B22BF1EF00}"/>
                  </a:ext>
                </a:extLst>
              </p:cNvPr>
              <p:cNvSpPr/>
              <p:nvPr/>
            </p:nvSpPr>
            <p:spPr>
              <a:xfrm>
                <a:off x="1204037" y="5118932"/>
                <a:ext cx="1097875" cy="1097875"/>
              </a:xfrm>
              <a:prstGeom prst="ellipse">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46" descr="Graduation cap">
                <a:extLst>
                  <a:ext uri="{FF2B5EF4-FFF2-40B4-BE49-F238E27FC236}">
                    <a16:creationId xmlns:a16="http://schemas.microsoft.com/office/drawing/2014/main" id="{D246DF7F-E5C8-444B-BDCD-DF60DEFDFC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95774" y="5198040"/>
                <a:ext cx="914400" cy="914400"/>
              </a:xfrm>
              <a:prstGeom prst="rect">
                <a:avLst/>
              </a:prstGeom>
            </p:spPr>
          </p:pic>
        </p:grpSp>
        <p:sp>
          <p:nvSpPr>
            <p:cNvPr id="49" name="TextBox 48">
              <a:extLst>
                <a:ext uri="{FF2B5EF4-FFF2-40B4-BE49-F238E27FC236}">
                  <a16:creationId xmlns:a16="http://schemas.microsoft.com/office/drawing/2014/main" id="{9798F4CD-568D-463A-8A26-44DDDC4B18EA}"/>
                </a:ext>
              </a:extLst>
            </p:cNvPr>
            <p:cNvSpPr txBox="1"/>
            <p:nvPr/>
          </p:nvSpPr>
          <p:spPr>
            <a:xfrm>
              <a:off x="1870021" y="5104829"/>
              <a:ext cx="3006779" cy="646331"/>
            </a:xfrm>
            <a:prstGeom prst="rect">
              <a:avLst/>
            </a:prstGeom>
            <a:noFill/>
          </p:spPr>
          <p:txBody>
            <a:bodyPr wrap="square" rtlCol="0">
              <a:spAutoFit/>
            </a:bodyPr>
            <a:lstStyle/>
            <a:p>
              <a:r>
                <a:rPr lang="en-GB" dirty="0">
                  <a:solidFill>
                    <a:srgbClr val="E32D91"/>
                  </a:solidFill>
                  <a:latin typeface="Balloonist SF" panose="020BE200000000000000" pitchFamily="34" charset="0"/>
                </a:rPr>
                <a:t>Boost </a:t>
              </a:r>
              <a:r>
                <a:rPr lang="en-GB" dirty="0">
                  <a:latin typeface="Balloonist SF" panose="020BE200000000000000" pitchFamily="34" charset="0"/>
                </a:rPr>
                <a:t>your </a:t>
              </a:r>
              <a:r>
                <a:rPr lang="en-GB" dirty="0">
                  <a:solidFill>
                    <a:schemeClr val="accent6"/>
                  </a:solidFill>
                  <a:latin typeface="Balloonist SF" panose="020BE200000000000000" pitchFamily="34" charset="0"/>
                </a:rPr>
                <a:t>College, job </a:t>
              </a:r>
              <a:br>
                <a:rPr lang="en-GB" dirty="0">
                  <a:latin typeface="Balloonist SF" panose="020BE200000000000000" pitchFamily="34" charset="0"/>
                </a:rPr>
              </a:br>
              <a:r>
                <a:rPr lang="en-GB" dirty="0">
                  <a:latin typeface="Balloonist SF" panose="020BE200000000000000" pitchFamily="34" charset="0"/>
                </a:rPr>
                <a:t>&amp; </a:t>
              </a:r>
              <a:r>
                <a:rPr lang="en-GB" dirty="0" err="1">
                  <a:solidFill>
                    <a:schemeClr val="accent6"/>
                  </a:solidFill>
                  <a:latin typeface="Balloonist SF" panose="020BE200000000000000" pitchFamily="34" charset="0"/>
                </a:rPr>
                <a:t>ucas</a:t>
              </a:r>
              <a:r>
                <a:rPr lang="en-GB" dirty="0">
                  <a:latin typeface="Balloonist SF" panose="020BE200000000000000" pitchFamily="34" charset="0"/>
                </a:rPr>
                <a:t> applications!!</a:t>
              </a:r>
            </a:p>
          </p:txBody>
        </p:sp>
      </p:grpSp>
      <p:grpSp>
        <p:nvGrpSpPr>
          <p:cNvPr id="6" name="Group 5">
            <a:extLst>
              <a:ext uri="{FF2B5EF4-FFF2-40B4-BE49-F238E27FC236}">
                <a16:creationId xmlns:a16="http://schemas.microsoft.com/office/drawing/2014/main" id="{78A4057A-3266-67EB-100C-753C258B1CE7}"/>
              </a:ext>
            </a:extLst>
          </p:cNvPr>
          <p:cNvGrpSpPr/>
          <p:nvPr/>
        </p:nvGrpSpPr>
        <p:grpSpPr>
          <a:xfrm>
            <a:off x="5853101" y="4309529"/>
            <a:ext cx="2840241" cy="1845376"/>
            <a:chOff x="5853101" y="4275025"/>
            <a:chExt cx="2840241" cy="1845376"/>
          </a:xfrm>
        </p:grpSpPr>
        <p:grpSp>
          <p:nvGrpSpPr>
            <p:cNvPr id="59" name="Group 58">
              <a:extLst>
                <a:ext uri="{FF2B5EF4-FFF2-40B4-BE49-F238E27FC236}">
                  <a16:creationId xmlns:a16="http://schemas.microsoft.com/office/drawing/2014/main" id="{A9B17FB5-05C4-409B-9D04-764BF45D2285}"/>
                </a:ext>
              </a:extLst>
            </p:cNvPr>
            <p:cNvGrpSpPr/>
            <p:nvPr/>
          </p:nvGrpSpPr>
          <p:grpSpPr>
            <a:xfrm>
              <a:off x="5853101" y="4446354"/>
              <a:ext cx="2840241" cy="1674047"/>
              <a:chOff x="5853101" y="4446354"/>
              <a:chExt cx="2840241" cy="1674047"/>
            </a:xfrm>
          </p:grpSpPr>
          <p:pic>
            <p:nvPicPr>
              <p:cNvPr id="53" name="Picture 52">
                <a:extLst>
                  <a:ext uri="{FF2B5EF4-FFF2-40B4-BE49-F238E27FC236}">
                    <a16:creationId xmlns:a16="http://schemas.microsoft.com/office/drawing/2014/main" id="{C89289E9-4F47-4D36-BE5D-ED825AB340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47512" y="5496503"/>
                <a:ext cx="1245830" cy="602151"/>
              </a:xfrm>
              <a:prstGeom prst="rect">
                <a:avLst/>
              </a:prstGeom>
            </p:spPr>
          </p:pic>
          <p:pic>
            <p:nvPicPr>
              <p:cNvPr id="56" name="Picture 55">
                <a:extLst>
                  <a:ext uri="{FF2B5EF4-FFF2-40B4-BE49-F238E27FC236}">
                    <a16:creationId xmlns:a16="http://schemas.microsoft.com/office/drawing/2014/main" id="{26CDF63B-A530-41BB-84E9-C7D3F35029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54765" y="5513028"/>
                <a:ext cx="1217506" cy="607373"/>
              </a:xfrm>
              <a:prstGeom prst="rect">
                <a:avLst/>
              </a:prstGeom>
            </p:spPr>
          </p:pic>
          <p:pic>
            <p:nvPicPr>
              <p:cNvPr id="58" name="Picture 57">
                <a:extLst>
                  <a:ext uri="{FF2B5EF4-FFF2-40B4-BE49-F238E27FC236}">
                    <a16:creationId xmlns:a16="http://schemas.microsoft.com/office/drawing/2014/main" id="{705B87A5-D4DB-4C52-9986-3672EB4494E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53101" y="4446354"/>
                <a:ext cx="1256286" cy="916576"/>
              </a:xfrm>
              <a:prstGeom prst="rect">
                <a:avLst/>
              </a:prstGeom>
            </p:spPr>
          </p:pic>
        </p:grpSp>
        <p:pic>
          <p:nvPicPr>
            <p:cNvPr id="5" name="Picture 4" descr="A logo with a crown&#10;&#10;AI-generated content may be incorrect.">
              <a:extLst>
                <a:ext uri="{FF2B5EF4-FFF2-40B4-BE49-F238E27FC236}">
                  <a16:creationId xmlns:a16="http://schemas.microsoft.com/office/drawing/2014/main" id="{6A214D8D-CCFC-EE5B-489D-3B086C11E1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82662" y="4275025"/>
              <a:ext cx="1261793" cy="1195600"/>
            </a:xfrm>
            <a:prstGeom prst="rect">
              <a:avLst/>
            </a:prstGeom>
          </p:spPr>
        </p:pic>
      </p:grpSp>
    </p:spTree>
    <p:extLst>
      <p:ext uri="{BB962C8B-B14F-4D97-AF65-F5344CB8AC3E}">
        <p14:creationId xmlns:p14="http://schemas.microsoft.com/office/powerpoint/2010/main" val="32909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4157870"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4"/>
            <a:ext cx="4162633"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How to get started?</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6"/>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00" y="296923"/>
            <a:ext cx="583716" cy="583716"/>
          </a:xfrm>
          <a:prstGeom prst="rect">
            <a:avLst/>
          </a:prstGeom>
        </p:spPr>
      </p:pic>
      <p:pic>
        <p:nvPicPr>
          <p:cNvPr id="8" name="Picture 7">
            <a:hlinkClick r:id="rId9"/>
            <a:extLst>
              <a:ext uri="{FF2B5EF4-FFF2-40B4-BE49-F238E27FC236}">
                <a16:creationId xmlns:a16="http://schemas.microsoft.com/office/drawing/2014/main" id="{70F4D79D-DF68-46C7-8001-D211DEAD31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701" y="1848742"/>
            <a:ext cx="2699590" cy="879642"/>
          </a:xfrm>
          <a:prstGeom prst="rect">
            <a:avLst/>
          </a:prstGeom>
        </p:spPr>
      </p:pic>
      <p:grpSp>
        <p:nvGrpSpPr>
          <p:cNvPr id="21" name="Group 20">
            <a:extLst>
              <a:ext uri="{FF2B5EF4-FFF2-40B4-BE49-F238E27FC236}">
                <a16:creationId xmlns:a16="http://schemas.microsoft.com/office/drawing/2014/main" id="{1CA2129F-1991-4196-9786-0B00D89CF096}"/>
              </a:ext>
            </a:extLst>
          </p:cNvPr>
          <p:cNvGrpSpPr/>
          <p:nvPr/>
        </p:nvGrpSpPr>
        <p:grpSpPr>
          <a:xfrm>
            <a:off x="5497690" y="4113918"/>
            <a:ext cx="3677024" cy="1126261"/>
            <a:chOff x="3942976" y="4482484"/>
            <a:chExt cx="3677024" cy="1126261"/>
          </a:xfrm>
        </p:grpSpPr>
        <p:pic>
          <p:nvPicPr>
            <p:cNvPr id="4" name="Picture 3">
              <a:hlinkClick r:id="rId11"/>
              <a:extLst>
                <a:ext uri="{FF2B5EF4-FFF2-40B4-BE49-F238E27FC236}">
                  <a16:creationId xmlns:a16="http://schemas.microsoft.com/office/drawing/2014/main" id="{0C57E52F-4606-460E-A588-F2F7C7A915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2976" y="4482484"/>
              <a:ext cx="787940" cy="1048738"/>
            </a:xfrm>
            <a:prstGeom prst="rect">
              <a:avLst/>
            </a:prstGeom>
          </p:spPr>
        </p:pic>
        <p:sp>
          <p:nvSpPr>
            <p:cNvPr id="17" name="TextBox 16">
              <a:hlinkClick r:id="rId11"/>
              <a:extLst>
                <a:ext uri="{FF2B5EF4-FFF2-40B4-BE49-F238E27FC236}">
                  <a16:creationId xmlns:a16="http://schemas.microsoft.com/office/drawing/2014/main" id="{92455A8D-A376-46E9-B39A-6124D0C6B470}"/>
                </a:ext>
              </a:extLst>
            </p:cNvPr>
            <p:cNvSpPr txBox="1"/>
            <p:nvPr/>
          </p:nvSpPr>
          <p:spPr>
            <a:xfrm>
              <a:off x="4920408" y="4962414"/>
              <a:ext cx="2699592" cy="646331"/>
            </a:xfrm>
            <a:prstGeom prst="rect">
              <a:avLst/>
            </a:prstGeom>
            <a:noFill/>
          </p:spPr>
          <p:txBody>
            <a:bodyPr wrap="square" rtlCol="0">
              <a:spAutoFit/>
            </a:bodyPr>
            <a:lstStyle/>
            <a:p>
              <a:r>
                <a:rPr lang="en-GB" b="1" dirty="0"/>
                <a:t>THE DUKE OF</a:t>
              </a:r>
            </a:p>
            <a:p>
              <a:r>
                <a:rPr lang="en-GB" b="1" dirty="0"/>
                <a:t>EDINBURGH’S AWARD</a:t>
              </a:r>
            </a:p>
          </p:txBody>
        </p:sp>
        <p:cxnSp>
          <p:nvCxnSpPr>
            <p:cNvPr id="19" name="Straight Connector 18">
              <a:extLst>
                <a:ext uri="{FF2B5EF4-FFF2-40B4-BE49-F238E27FC236}">
                  <a16:creationId xmlns:a16="http://schemas.microsoft.com/office/drawing/2014/main" id="{6BE3ADDA-A11B-4E25-AAEF-1E19A42E1BBC}"/>
                </a:ext>
              </a:extLst>
            </p:cNvPr>
            <p:cNvCxnSpPr>
              <a:cxnSpLocks/>
            </p:cNvCxnSpPr>
            <p:nvPr/>
          </p:nvCxnSpPr>
          <p:spPr>
            <a:xfrm>
              <a:off x="4859448" y="5023920"/>
              <a:ext cx="0" cy="507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 name="Picture 5" descr="A group of people standing together&#10;&#10;AI-generated content may be incorrect.">
            <a:extLst>
              <a:ext uri="{FF2B5EF4-FFF2-40B4-BE49-F238E27FC236}">
                <a16:creationId xmlns:a16="http://schemas.microsoft.com/office/drawing/2014/main" id="{3186B886-F31F-C003-651A-5DD5EE3DDC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994939"/>
            <a:ext cx="4143195" cy="2429799"/>
          </a:xfrm>
          <a:prstGeom prst="rect">
            <a:avLst/>
          </a:prstGeom>
          <a:effectLst>
            <a:outerShdw blurRad="50800" dist="38100" dir="2700000" algn="tl" rotWithShape="0">
              <a:prstClr val="black">
                <a:alpha val="40000"/>
              </a:prstClr>
            </a:outerShdw>
          </a:effectLst>
        </p:spPr>
      </p:pic>
      <p:pic>
        <p:nvPicPr>
          <p:cNvPr id="10" name="Picture 9" descr="A person looking at something&#10;&#10;AI-generated content may be incorrect.">
            <a:extLst>
              <a:ext uri="{FF2B5EF4-FFF2-40B4-BE49-F238E27FC236}">
                <a16:creationId xmlns:a16="http://schemas.microsoft.com/office/drawing/2014/main" id="{484FEF96-A783-5CA2-4771-6D00FFD298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9535" y="3629398"/>
            <a:ext cx="4269019" cy="2552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82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845A8A8-A0B2-4940-A82A-8ECED5F3A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653588" y="1035380"/>
            <a:ext cx="5826816" cy="1780455"/>
          </a:xfrm>
          <a:prstGeom prst="rect">
            <a:avLst/>
          </a:prstGeom>
        </p:spPr>
      </p:pic>
      <p:pic>
        <p:nvPicPr>
          <p:cNvPr id="39" name="Picture 38">
            <a:extLst>
              <a:ext uri="{FF2B5EF4-FFF2-40B4-BE49-F238E27FC236}">
                <a16:creationId xmlns:a16="http://schemas.microsoft.com/office/drawing/2014/main" id="{0E7065BB-4368-4296-8873-89D9F7E4BC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914400" y="3136393"/>
            <a:ext cx="5826816" cy="1780455"/>
          </a:xfrm>
          <a:prstGeom prst="rect">
            <a:avLst/>
          </a:prstGeom>
        </p:spPr>
      </p:pic>
      <p:sp>
        <p:nvSpPr>
          <p:cNvPr id="11" name="TextBox 10">
            <a:extLst>
              <a:ext uri="{FF2B5EF4-FFF2-40B4-BE49-F238E27FC236}">
                <a16:creationId xmlns:a16="http://schemas.microsoft.com/office/drawing/2014/main" id="{96679C95-15BA-9F4C-F532-73916275696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7738" y="297172"/>
            <a:ext cx="6240507"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535" y="195722"/>
            <a:ext cx="772851" cy="76666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752975" y="380974"/>
            <a:ext cx="6240507" cy="400110"/>
          </a:xfrm>
          <a:prstGeom prst="rect">
            <a:avLst/>
          </a:prstGeom>
          <a:noFill/>
        </p:spPr>
        <p:txBody>
          <a:bodyPr wrap="square" rtlCol="0">
            <a:spAutoFit/>
          </a:bodyPr>
          <a:lstStyle/>
          <a:p>
            <a:pPr algn="ctr"/>
            <a:r>
              <a:rPr lang="en-GB" sz="2000" b="1" dirty="0">
                <a:solidFill>
                  <a:schemeClr val="bg1"/>
                </a:solidFill>
                <a:latin typeface="Simplified Arabic Fixed" panose="02070309020205020404" pitchFamily="49" charset="-78"/>
                <a:cs typeface="Simplified Arabic Fixed" panose="02070309020205020404" pitchFamily="49" charset="-78"/>
              </a:rPr>
              <a:t>Finding a volunteering opportunity</a:t>
            </a:r>
          </a:p>
        </p:txBody>
      </p:sp>
      <p:pic>
        <p:nvPicPr>
          <p:cNvPr id="14" name="Picture 4">
            <a:extLst>
              <a:ext uri="{FF2B5EF4-FFF2-40B4-BE49-F238E27FC236}">
                <a16:creationId xmlns:a16="http://schemas.microsoft.com/office/drawing/2014/main" id="{B373CFD2-01A1-F409-DD2C-D02C2B86B862}"/>
              </a:ext>
            </a:extLst>
          </p:cNvPr>
          <p:cNvPicPr>
            <a:picLocks noChangeAspect="1"/>
          </p:cNvPicPr>
          <p:nvPr/>
        </p:nvPicPr>
        <p:blipFill>
          <a:blip r:embed="rId8"/>
          <a:stretch>
            <a:fillRect/>
          </a:stretch>
        </p:blipFill>
        <p:spPr>
          <a:xfrm>
            <a:off x="7515061" y="6263837"/>
            <a:ext cx="1247775" cy="400050"/>
          </a:xfrm>
          <a:prstGeom prst="rect">
            <a:avLst/>
          </a:prstGeom>
        </p:spPr>
      </p:pic>
      <p:pic>
        <p:nvPicPr>
          <p:cNvPr id="7" name="Graphic 6" descr="Cheers">
            <a:extLst>
              <a:ext uri="{FF2B5EF4-FFF2-40B4-BE49-F238E27FC236}">
                <a16:creationId xmlns:a16="http://schemas.microsoft.com/office/drawing/2014/main" id="{21669858-5F14-4EF6-BA24-CA20E6705C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400" y="296923"/>
            <a:ext cx="583716" cy="583716"/>
          </a:xfrm>
          <a:prstGeom prst="rect">
            <a:avLst/>
          </a:prstGeom>
        </p:spPr>
      </p:pic>
      <p:grpSp>
        <p:nvGrpSpPr>
          <p:cNvPr id="3" name="Group 2">
            <a:extLst>
              <a:ext uri="{FF2B5EF4-FFF2-40B4-BE49-F238E27FC236}">
                <a16:creationId xmlns:a16="http://schemas.microsoft.com/office/drawing/2014/main" id="{CCBBAF7C-930B-4B7E-B8DD-8735BA699029}"/>
              </a:ext>
            </a:extLst>
          </p:cNvPr>
          <p:cNvGrpSpPr/>
          <p:nvPr/>
        </p:nvGrpSpPr>
        <p:grpSpPr>
          <a:xfrm>
            <a:off x="706074" y="5174245"/>
            <a:ext cx="3886200" cy="974542"/>
            <a:chOff x="990600" y="4599253"/>
            <a:chExt cx="3886200" cy="974542"/>
          </a:xfrm>
        </p:grpSpPr>
        <p:pic>
          <p:nvPicPr>
            <p:cNvPr id="9" name="Picture 8" descr="A picture containing text&#10;&#10;Description automatically generated">
              <a:extLst>
                <a:ext uri="{FF2B5EF4-FFF2-40B4-BE49-F238E27FC236}">
                  <a16:creationId xmlns:a16="http://schemas.microsoft.com/office/drawing/2014/main" id="{435C756C-2BD7-46BA-831C-3710041BB3A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59544" y="4723642"/>
              <a:ext cx="2819136" cy="732895"/>
            </a:xfrm>
            <a:prstGeom prst="rect">
              <a:avLst/>
            </a:prstGeom>
          </p:spPr>
        </p:pic>
        <p:pic>
          <p:nvPicPr>
            <p:cNvPr id="10" name="Picture 9">
              <a:extLst>
                <a:ext uri="{FF2B5EF4-FFF2-40B4-BE49-F238E27FC236}">
                  <a16:creationId xmlns:a16="http://schemas.microsoft.com/office/drawing/2014/main" id="{7B45643F-24D8-41C5-BF09-8993E9CA41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27195" y="4845172"/>
              <a:ext cx="527939" cy="496263"/>
            </a:xfrm>
            <a:prstGeom prst="rect">
              <a:avLst/>
            </a:prstGeom>
          </p:spPr>
        </p:pic>
        <p:sp>
          <p:nvSpPr>
            <p:cNvPr id="12" name="Rounded Rectangle 26">
              <a:extLst>
                <a:ext uri="{FF2B5EF4-FFF2-40B4-BE49-F238E27FC236}">
                  <a16:creationId xmlns:a16="http://schemas.microsoft.com/office/drawing/2014/main" id="{3CE529C5-0FE3-459F-8A1E-AD29EF2A5B90}"/>
                </a:ext>
              </a:extLst>
            </p:cNvPr>
            <p:cNvSpPr/>
            <p:nvPr/>
          </p:nvSpPr>
          <p:spPr>
            <a:xfrm>
              <a:off x="990600" y="4599253"/>
              <a:ext cx="3886200" cy="974542"/>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E155B93-6FE2-4BBA-9EF3-B3C7E0834780}"/>
                </a:ext>
              </a:extLst>
            </p:cNvPr>
            <p:cNvSpPr txBox="1"/>
            <p:nvPr/>
          </p:nvSpPr>
          <p:spPr>
            <a:xfrm>
              <a:off x="1948967" y="4742606"/>
              <a:ext cx="2623034" cy="738664"/>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Finding suitable volunteering opportunities</a:t>
              </a:r>
            </a:p>
          </p:txBody>
        </p:sp>
      </p:grpSp>
      <p:grpSp>
        <p:nvGrpSpPr>
          <p:cNvPr id="20" name="Group 19">
            <a:extLst>
              <a:ext uri="{FF2B5EF4-FFF2-40B4-BE49-F238E27FC236}">
                <a16:creationId xmlns:a16="http://schemas.microsoft.com/office/drawing/2014/main" id="{52DAFB39-D350-4B4E-86B5-821FD3A7400A}"/>
              </a:ext>
            </a:extLst>
          </p:cNvPr>
          <p:cNvGrpSpPr/>
          <p:nvPr/>
        </p:nvGrpSpPr>
        <p:grpSpPr>
          <a:xfrm>
            <a:off x="4876636" y="5165630"/>
            <a:ext cx="3886200" cy="974542"/>
            <a:chOff x="5006110" y="4921927"/>
            <a:chExt cx="3886200" cy="974542"/>
          </a:xfrm>
        </p:grpSpPr>
        <p:pic>
          <p:nvPicPr>
            <p:cNvPr id="16" name="Picture 15" descr="A picture containing text&#10;&#10;Description automatically generated">
              <a:extLst>
                <a:ext uri="{FF2B5EF4-FFF2-40B4-BE49-F238E27FC236}">
                  <a16:creationId xmlns:a16="http://schemas.microsoft.com/office/drawing/2014/main" id="{F73A0EBF-8DCC-4203-AE5F-661566AF109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51254" y="5046316"/>
              <a:ext cx="2742936" cy="736905"/>
            </a:xfrm>
            <a:prstGeom prst="rect">
              <a:avLst/>
            </a:prstGeom>
          </p:spPr>
        </p:pic>
        <p:pic>
          <p:nvPicPr>
            <p:cNvPr id="17" name="Picture 16">
              <a:extLst>
                <a:ext uri="{FF2B5EF4-FFF2-40B4-BE49-F238E27FC236}">
                  <a16:creationId xmlns:a16="http://schemas.microsoft.com/office/drawing/2014/main" id="{38625FEB-F708-4B6E-8F67-CC3012430B2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88425" y="5152606"/>
              <a:ext cx="527939" cy="496263"/>
            </a:xfrm>
            <a:prstGeom prst="rect">
              <a:avLst/>
            </a:prstGeom>
          </p:spPr>
        </p:pic>
        <p:sp>
          <p:nvSpPr>
            <p:cNvPr id="18" name="Rounded Rectangle 26">
              <a:extLst>
                <a:ext uri="{FF2B5EF4-FFF2-40B4-BE49-F238E27FC236}">
                  <a16:creationId xmlns:a16="http://schemas.microsoft.com/office/drawing/2014/main" id="{806C8FC4-8BC2-4103-9D23-832D6C786A51}"/>
                </a:ext>
              </a:extLst>
            </p:cNvPr>
            <p:cNvSpPr/>
            <p:nvPr/>
          </p:nvSpPr>
          <p:spPr>
            <a:xfrm>
              <a:off x="5006110" y="4921927"/>
              <a:ext cx="3886200" cy="974542"/>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095728-7F58-4DB2-B544-25EAA043C946}"/>
                </a:ext>
              </a:extLst>
            </p:cNvPr>
            <p:cNvSpPr txBox="1"/>
            <p:nvPr/>
          </p:nvSpPr>
          <p:spPr>
            <a:xfrm>
              <a:off x="6040676" y="5061057"/>
              <a:ext cx="2278126" cy="738664"/>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Finding a volunteering opportunity</a:t>
              </a:r>
            </a:p>
          </p:txBody>
        </p:sp>
      </p:grpSp>
      <p:pic>
        <p:nvPicPr>
          <p:cNvPr id="15" name="Picture 14">
            <a:extLst>
              <a:ext uri="{FF2B5EF4-FFF2-40B4-BE49-F238E27FC236}">
                <a16:creationId xmlns:a16="http://schemas.microsoft.com/office/drawing/2014/main" id="{14EF5F89-0FC6-4F7E-8162-C6BE3B3371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057" y="1046192"/>
            <a:ext cx="1774767" cy="1780455"/>
          </a:xfrm>
          <a:prstGeom prst="rect">
            <a:avLst/>
          </a:prstGeom>
        </p:spPr>
      </p:pic>
      <p:pic>
        <p:nvPicPr>
          <p:cNvPr id="33" name="Picture 32">
            <a:extLst>
              <a:ext uri="{FF2B5EF4-FFF2-40B4-BE49-F238E27FC236}">
                <a16:creationId xmlns:a16="http://schemas.microsoft.com/office/drawing/2014/main" id="{473E6706-0AC7-4011-8C13-424957DB93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0307" y="3089783"/>
            <a:ext cx="1780455" cy="1780455"/>
          </a:xfrm>
          <a:prstGeom prst="rect">
            <a:avLst/>
          </a:prstGeom>
        </p:spPr>
      </p:pic>
      <p:sp>
        <p:nvSpPr>
          <p:cNvPr id="35" name="TextBox 34">
            <a:extLst>
              <a:ext uri="{FF2B5EF4-FFF2-40B4-BE49-F238E27FC236}">
                <a16:creationId xmlns:a16="http://schemas.microsoft.com/office/drawing/2014/main" id="{48E4D94C-CEA7-4C75-B573-FA688DFF9AD3}"/>
              </a:ext>
            </a:extLst>
          </p:cNvPr>
          <p:cNvSpPr txBox="1"/>
          <p:nvPr/>
        </p:nvSpPr>
        <p:spPr>
          <a:xfrm>
            <a:off x="3424706" y="1140777"/>
            <a:ext cx="4972992" cy="1569660"/>
          </a:xfrm>
          <a:prstGeom prst="rect">
            <a:avLst/>
          </a:prstGeom>
          <a:noFill/>
        </p:spPr>
        <p:txBody>
          <a:bodyPr wrap="square" rtlCol="0">
            <a:spAutoFit/>
          </a:bodyPr>
          <a:lstStyle/>
          <a:p>
            <a:r>
              <a:rPr lang="en-GB" sz="1200" dirty="0"/>
              <a:t>“Hi, I’m Hannah and I’m 17. I will be starting a Modern Apprenticeship in Court and Tribunal Operations. My favourite subject at school was Modern Studies as I love learning about politics and society. I want to make a difference to ensure we live in an equal and just society. </a:t>
            </a:r>
          </a:p>
          <a:p>
            <a:endParaRPr lang="en-GB" sz="1200" dirty="0"/>
          </a:p>
          <a:p>
            <a:r>
              <a:rPr lang="en-GB" sz="1200" dirty="0"/>
              <a:t>One way to do this is through my apprenticeship but I also want to boost my CV by doing some additional volunteering with an organisation that helps disadvantaged people in the community.”</a:t>
            </a:r>
          </a:p>
        </p:txBody>
      </p:sp>
      <p:sp>
        <p:nvSpPr>
          <p:cNvPr id="40" name="TextBox 39">
            <a:extLst>
              <a:ext uri="{FF2B5EF4-FFF2-40B4-BE49-F238E27FC236}">
                <a16:creationId xmlns:a16="http://schemas.microsoft.com/office/drawing/2014/main" id="{5102163E-15C2-4AB1-8E80-92F42A95E3D4}"/>
              </a:ext>
            </a:extLst>
          </p:cNvPr>
          <p:cNvSpPr txBox="1"/>
          <p:nvPr/>
        </p:nvSpPr>
        <p:spPr>
          <a:xfrm>
            <a:off x="1003610" y="3231517"/>
            <a:ext cx="5107258" cy="1569660"/>
          </a:xfrm>
          <a:prstGeom prst="rect">
            <a:avLst/>
          </a:prstGeom>
          <a:noFill/>
        </p:spPr>
        <p:txBody>
          <a:bodyPr wrap="square" rtlCol="0">
            <a:spAutoFit/>
          </a:bodyPr>
          <a:lstStyle/>
          <a:p>
            <a:r>
              <a:rPr lang="en-GB" sz="1200" dirty="0"/>
              <a:t>“My name is Ahmed and I’m 19. I’m studying Medicine at University with the goal of specialising in sports and exercise medicine. I became interested in this during secondary school when a parent of a friend was a volunteer teacher for weekly tennis lessons. </a:t>
            </a:r>
          </a:p>
          <a:p>
            <a:endParaRPr lang="en-GB" sz="1200" dirty="0"/>
          </a:p>
          <a:p>
            <a:r>
              <a:rPr lang="en-GB" sz="1200" dirty="0"/>
              <a:t>I love working with people and I am passionate about getting all ages of people involved in the outdoors/physical activity. It is really important for me to take some time out of my studies to volunteer as my degree can be very intense.”</a:t>
            </a:r>
          </a:p>
        </p:txBody>
      </p:sp>
    </p:spTree>
    <p:extLst>
      <p:ext uri="{BB962C8B-B14F-4D97-AF65-F5344CB8AC3E}">
        <p14:creationId xmlns:p14="http://schemas.microsoft.com/office/powerpoint/2010/main" val="392603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6" name="Rounded Rectangle 8">
            <a:extLst>
              <a:ext uri="{FF2B5EF4-FFF2-40B4-BE49-F238E27FC236}">
                <a16:creationId xmlns:a16="http://schemas.microsoft.com/office/drawing/2014/main" id="{B7407788-87D0-0C4B-A863-B04FC6AC2355}"/>
              </a:ext>
            </a:extLst>
          </p:cNvPr>
          <p:cNvSpPr/>
          <p:nvPr/>
        </p:nvSpPr>
        <p:spPr>
          <a:xfrm>
            <a:off x="4356094" y="1451627"/>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11">
            <a:extLst>
              <a:ext uri="{FF2B5EF4-FFF2-40B4-BE49-F238E27FC236}">
                <a16:creationId xmlns:a16="http://schemas.microsoft.com/office/drawing/2014/main" id="{4E2CAC19-4C92-8C47-9B37-4D0D1BD64E89}"/>
              </a:ext>
            </a:extLst>
          </p:cNvPr>
          <p:cNvSpPr txBox="1"/>
          <p:nvPr/>
        </p:nvSpPr>
        <p:spPr>
          <a:xfrm>
            <a:off x="972652" y="2846621"/>
            <a:ext cx="2810431"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a:solidFill>
                  <a:srgbClr val="FFFF00"/>
                </a:solidFill>
                <a:latin typeface="Reprise Title Std" panose="02000000000000000000" pitchFamily="2" charset="77"/>
              </a:rPr>
              <a:t>Questions ?</a:t>
            </a:r>
          </a:p>
        </p:txBody>
      </p:sp>
      <p:pic>
        <p:nvPicPr>
          <p:cNvPr id="8" name="Graphic 16" descr="Thought with solid fill">
            <a:extLst>
              <a:ext uri="{FF2B5EF4-FFF2-40B4-BE49-F238E27FC236}">
                <a16:creationId xmlns:a16="http://schemas.microsoft.com/office/drawing/2014/main" id="{89CA451C-89F0-3446-9EAC-76728D1E89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7620" y="2151881"/>
            <a:ext cx="2772102" cy="2772102"/>
          </a:xfrm>
          <a:prstGeom prst="rect">
            <a:avLst/>
          </a:prstGeom>
        </p:spPr>
      </p:pic>
      <p:pic>
        <p:nvPicPr>
          <p:cNvPr id="10" name="Graphic 17" descr="Question Mark with solid fill">
            <a:extLst>
              <a:ext uri="{FF2B5EF4-FFF2-40B4-BE49-F238E27FC236}">
                <a16:creationId xmlns:a16="http://schemas.microsoft.com/office/drawing/2014/main" id="{70202E52-5E8F-CD49-B733-BB6DE484CF6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0772" y="2567371"/>
            <a:ext cx="735725" cy="735725"/>
          </a:xfrm>
          <a:prstGeom prst="rect">
            <a:avLst/>
          </a:prstGeom>
        </p:spPr>
      </p:pic>
      <p:sp>
        <p:nvSpPr>
          <p:cNvPr id="13" name="TextBox 12">
            <a:extLst>
              <a:ext uri="{FF2B5EF4-FFF2-40B4-BE49-F238E27FC236}">
                <a16:creationId xmlns:a16="http://schemas.microsoft.com/office/drawing/2014/main" id="{97EF6BCD-290B-66DD-7611-5C18EA8B724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15" name="Picture 4">
            <a:extLst>
              <a:ext uri="{FF2B5EF4-FFF2-40B4-BE49-F238E27FC236}">
                <a16:creationId xmlns:a16="http://schemas.microsoft.com/office/drawing/2014/main" id="{E5989EF4-9889-BE61-25A7-6EE0DFE12F7B}"/>
              </a:ext>
            </a:extLst>
          </p:cNvPr>
          <p:cNvPicPr>
            <a:picLocks noChangeAspect="1"/>
          </p:cNvPicPr>
          <p:nvPr/>
        </p:nvPicPr>
        <p:blipFill>
          <a:blip r:embed="rId8"/>
          <a:stretch>
            <a:fillRect/>
          </a:stretch>
        </p:blipFill>
        <p:spPr>
          <a:xfrm>
            <a:off x="7515061" y="6263837"/>
            <a:ext cx="1247775" cy="400050"/>
          </a:xfrm>
          <a:prstGeom prst="rect">
            <a:avLst/>
          </a:prstGeom>
        </p:spPr>
      </p:pic>
      <p:sp>
        <p:nvSpPr>
          <p:cNvPr id="2" name="Footer Placeholder 3">
            <a:extLst>
              <a:ext uri="{FF2B5EF4-FFF2-40B4-BE49-F238E27FC236}">
                <a16:creationId xmlns:a16="http://schemas.microsoft.com/office/drawing/2014/main" id="{13FC4432-14DB-AA1C-D1B4-FAC0157DC5EB}"/>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744403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2" ma:contentTypeDescription="Create a new document." ma:contentTypeScope="" ma:versionID="82ce09edcab59279908f99933d320e70">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768486b749d5c9f150f60f5a5384def6"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A634E-7ACB-4CEB-A015-32D6A70E2AA7}">
  <ds:schemaRefs>
    <ds:schemaRef ds:uri="50bbd1c0-476f-492f-837b-8878e2dd1eba"/>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072b28c-77ff-4c28-a70b-2fb5f59c378a"/>
    <ds:schemaRef ds:uri="http://www.w3.org/XML/1998/namespace"/>
    <ds:schemaRef ds:uri="http://purl.org/dc/dcmitype/"/>
  </ds:schemaRefs>
</ds:datastoreItem>
</file>

<file path=customXml/itemProps2.xml><?xml version="1.0" encoding="utf-8"?>
<ds:datastoreItem xmlns:ds="http://schemas.openxmlformats.org/officeDocument/2006/customXml" ds:itemID="{E0D64A9C-A45B-4583-AAB2-CC47C3BCD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3F614A-E661-486E-94CD-919FE973C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2376</TotalTime>
  <Words>2104</Words>
  <Application>Microsoft Office PowerPoint</Application>
  <PresentationFormat>On-screen Show (4:3)</PresentationFormat>
  <Paragraphs>165</Paragraphs>
  <Slides>8</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Georgia</vt:lpstr>
      <vt:lpstr>Simplified Arabic Fixed</vt:lpstr>
      <vt:lpstr>Reprise Title Std</vt:lpstr>
      <vt:lpstr>Comic Sans MS</vt:lpstr>
      <vt:lpstr>Balloonist SF</vt:lpstr>
      <vt:lpstr>Maximus</vt:lpstr>
      <vt:lpstr>Arial</vt:lpstr>
      <vt:lpstr>Wingdings</vt:lpstr>
      <vt:lpstr>Calibri Light</vt:lpstr>
      <vt:lpstr>Roller World BTN Bold Out</vt:lpstr>
      <vt:lpstr>Segoe UI</vt:lpstr>
      <vt:lpstr>Calibri</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225</cp:revision>
  <dcterms:created xsi:type="dcterms:W3CDTF">2022-02-25T12:28:03Z</dcterms:created>
  <dcterms:modified xsi:type="dcterms:W3CDTF">2025-11-25T11:29:48Z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