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64.jpg" ContentType="image/png"/>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6"/>
  </p:notesMasterIdLst>
  <p:sldIdLst>
    <p:sldId id="259" r:id="rId5"/>
    <p:sldId id="256" r:id="rId6"/>
    <p:sldId id="287" r:id="rId7"/>
    <p:sldId id="281" r:id="rId8"/>
    <p:sldId id="288" r:id="rId9"/>
    <p:sldId id="282" r:id="rId10"/>
    <p:sldId id="289" r:id="rId11"/>
    <p:sldId id="284" r:id="rId12"/>
    <p:sldId id="285" r:id="rId13"/>
    <p:sldId id="286" r:id="rId14"/>
    <p:sldId id="280" r:id="rId15"/>
  </p:sldIdLst>
  <p:sldSz cx="9144000" cy="6858000" type="screen4x3"/>
  <p:notesSz cx="6858000" cy="9144000"/>
  <p:embeddedFontLst>
    <p:embeddedFont>
      <p:font typeface="Avenir Next LT Pro" panose="020B0504020202020204" pitchFamily="34" charset="0"/>
      <p:regular r:id="rId17"/>
      <p:bold r:id="rId18"/>
      <p:italic r:id="rId19"/>
      <p:boldItalic r:id="rId20"/>
    </p:embeddedFont>
    <p:embeddedFont>
      <p:font typeface="Balloonist SF" panose="020BE200000000000000" pitchFamily="34" charset="0"/>
      <p:bold r:id="rId21"/>
    </p:embeddedFont>
    <p:embeddedFont>
      <p:font typeface="Candy Square BTN Striped" panose="020B0704010102040306" pitchFamily="34" charset="0"/>
      <p:regular r:id="rId22"/>
    </p:embeddedFont>
    <p:embeddedFont>
      <p:font typeface="Comic Sans MS" panose="030F0702030302020204" pitchFamily="66" charset="0"/>
      <p:regular r:id="rId23"/>
      <p:bold r:id="rId24"/>
      <p:italic r:id="rId25"/>
      <p:boldItalic r:id="rId26"/>
    </p:embeddedFont>
    <p:embeddedFont>
      <p:font typeface="Maximus" pitchFamily="2" charset="0"/>
      <p:regular r:id="rId27"/>
    </p:embeddedFont>
    <p:embeddedFont>
      <p:font typeface="Reprise Title Std" panose="02000000000000000000" charset="0"/>
      <p:regular r:id="rId28"/>
    </p:embeddedFont>
    <p:embeddedFont>
      <p:font typeface="Simplified Arabic Fixed" panose="02070309020205020404" pitchFamily="49" charset="-78"/>
      <p:regular r:id="rId29"/>
    </p:embeddedFont>
    <p:embeddedFont>
      <p:font typeface="Stencil" panose="040409050D0802020404" pitchFamily="8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99A"/>
    <a:srgbClr val="E32D91"/>
    <a:srgbClr val="FC6505"/>
    <a:srgbClr val="33CBCC"/>
    <a:srgbClr val="2A5D60"/>
    <a:srgbClr val="F3F5B5"/>
    <a:srgbClr val="FF9300"/>
    <a:srgbClr val="85358B"/>
    <a:srgbClr val="00D6FF"/>
    <a:srgbClr val="F23C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8369" autoAdjust="0"/>
  </p:normalViewPr>
  <p:slideViewPr>
    <p:cSldViewPr snapToGrid="0">
      <p:cViewPr varScale="1">
        <p:scale>
          <a:sx n="99" d="100"/>
          <a:sy n="99" d="100"/>
        </p:scale>
        <p:origin x="858" y="72"/>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rRpMrAMesbA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rPr>
              <a:t>Introduce </a:t>
            </a:r>
            <a:r>
              <a:rPr lang="en-US" sz="1200" dirty="0"/>
              <a:t>lesson …</a:t>
            </a:r>
            <a:endParaRPr lang="en-US" sz="1200" b="0" i="0" dirty="0">
              <a:effectLst/>
            </a:endParaRPr>
          </a:p>
          <a:p>
            <a:endParaRPr lang="en-US" sz="1200" b="0" i="0" dirty="0">
              <a:effectLst/>
            </a:endParaRPr>
          </a:p>
          <a:p>
            <a:r>
              <a:rPr lang="en-US" sz="1200" b="1" i="0" dirty="0">
                <a:effectLst/>
              </a:rPr>
              <a:t>Example text has been added to all slides to help you plan the lesson, adapt to suit your own presenting style.</a:t>
            </a:r>
            <a:r>
              <a:rPr lang="en-US" sz="1200" b="0" i="0" dirty="0">
                <a:effectLst/>
              </a:rPr>
              <a:t> </a:t>
            </a:r>
            <a:endParaRPr lang="en-US" sz="1200" b="0" i="0" dirty="0">
              <a:effectLst/>
              <a:cs typeface="Calibri"/>
            </a:endParaRPr>
          </a:p>
          <a:p>
            <a:endParaRPr lang="en-US" sz="1200" b="0" i="0" dirty="0">
              <a:effectLst/>
            </a:endParaRPr>
          </a:p>
          <a:p>
            <a:r>
              <a:rPr lang="en-US" sz="1200" dirty="0"/>
              <a:t>This module is based on self-employment and entrepreneurship as an alternative option to working for an employer. </a:t>
            </a:r>
          </a:p>
          <a:p>
            <a:endParaRPr lang="en-US" sz="1200" dirty="0"/>
          </a:p>
          <a:p>
            <a:r>
              <a:rPr lang="en-US" sz="1200" dirty="0"/>
              <a:t>In this lesson you will learn about what self-employment and entrepreneurship is, what it involves and if it’s suitable for you.</a:t>
            </a:r>
          </a:p>
          <a:p>
            <a:pPr algn="r"/>
            <a:r>
              <a:rPr lang="en-US" sz="1200" b="1" dirty="0"/>
              <a:t>Timing: 00:12</a:t>
            </a:r>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Becoming an entrepreneur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(Download Activity 1 worksheet and save to somewhere class can access, or print out copies before class)</a:t>
            </a:r>
            <a:r>
              <a:rPr lang="en-US" sz="1200" b="1" i="1" dirty="0"/>
              <a:t> </a:t>
            </a:r>
          </a:p>
          <a:p>
            <a:endParaRPr lang="en-US" sz="1200" dirty="0"/>
          </a:p>
          <a:p>
            <a:r>
              <a:rPr lang="en-US" sz="1200" dirty="0"/>
              <a:t>Let’s talk business – how can you become an entrepreneur?</a:t>
            </a:r>
          </a:p>
          <a:p>
            <a:endParaRPr lang="en-US" sz="1200" dirty="0"/>
          </a:p>
          <a:p>
            <a:r>
              <a:rPr lang="en-US" sz="1200" dirty="0"/>
              <a:t>There is a lot of help and support out there for young people looking to start a business. This can range from skills development, training courses, funding and mentoring. Take a look at these websites:</a:t>
            </a:r>
          </a:p>
          <a:p>
            <a:endParaRPr lang="en-US" sz="1200" dirty="0"/>
          </a:p>
          <a:p>
            <a:pPr marL="171450" indent="-171450">
              <a:buFont typeface="Arial" panose="020B0604020202020204" pitchFamily="34" charset="0"/>
              <a:buChar char="•"/>
            </a:pPr>
            <a:r>
              <a:rPr lang="en-US" sz="1200" b="1" dirty="0"/>
              <a:t>Young Enterprise Scotland </a:t>
            </a:r>
            <a:r>
              <a:rPr lang="en-US" sz="1200" dirty="0"/>
              <a:t>– offers a wide variety of enterprise and financial education </a:t>
            </a:r>
            <a:r>
              <a:rPr lang="en-US" sz="1200" dirty="0" err="1"/>
              <a:t>programmes</a:t>
            </a:r>
            <a:r>
              <a:rPr lang="en-US" sz="1200" dirty="0"/>
              <a:t> and development opportunities for young people across all of Scotland</a:t>
            </a:r>
          </a:p>
          <a:p>
            <a:pPr marL="171450" indent="-171450">
              <a:buFont typeface="Arial" panose="020B0604020202020204" pitchFamily="34" charset="0"/>
              <a:buChar char="•"/>
            </a:pPr>
            <a:r>
              <a:rPr lang="en-US" sz="1200" b="1" dirty="0"/>
              <a:t>Prince’s Trust </a:t>
            </a:r>
            <a:r>
              <a:rPr lang="en-US" sz="1200" dirty="0"/>
              <a:t>– offers help for 18-30 year </a:t>
            </a:r>
            <a:r>
              <a:rPr lang="en-US" sz="1200" dirty="0" err="1"/>
              <a:t>olds</a:t>
            </a:r>
            <a:r>
              <a:rPr lang="en-US" sz="1200" dirty="0"/>
              <a:t> with the Enterprise </a:t>
            </a:r>
            <a:r>
              <a:rPr lang="en-US" sz="1200" dirty="0" err="1"/>
              <a:t>programme</a:t>
            </a:r>
            <a:r>
              <a:rPr lang="en-US" sz="1200" dirty="0"/>
              <a:t>, which involves training, mentoring, support for funding and other resources</a:t>
            </a:r>
          </a:p>
          <a:p>
            <a:pPr marL="171450" indent="-171450">
              <a:buFont typeface="Arial" panose="020B0604020202020204" pitchFamily="34" charset="0"/>
              <a:buChar char="•"/>
            </a:pPr>
            <a:r>
              <a:rPr lang="en-US" sz="1200" b="1" dirty="0"/>
              <a:t>Business Gateway </a:t>
            </a:r>
            <a:r>
              <a:rPr lang="en-US" sz="1200" dirty="0"/>
              <a:t>– offers a wide range of support and training</a:t>
            </a:r>
          </a:p>
          <a:p>
            <a:pPr marL="171450" indent="-171450">
              <a:buFont typeface="Arial" panose="020B0604020202020204" pitchFamily="34" charset="0"/>
              <a:buChar char="•"/>
            </a:pPr>
            <a:r>
              <a:rPr lang="en-US" sz="1200" b="1" dirty="0"/>
              <a:t>NatWest Dream Bigger </a:t>
            </a:r>
            <a:r>
              <a:rPr lang="en-US" sz="1200" dirty="0"/>
              <a:t>– a </a:t>
            </a:r>
            <a:r>
              <a:rPr lang="en-US" sz="1200" dirty="0" err="1"/>
              <a:t>programme</a:t>
            </a:r>
            <a:r>
              <a:rPr lang="en-US" sz="1200" dirty="0"/>
              <a:t> that focusses on developing transferable entrepreneurial skills in females aged 16-18</a:t>
            </a:r>
          </a:p>
          <a:p>
            <a:pPr marL="171450" indent="-171450">
              <a:buFont typeface="Arial" panose="020B0604020202020204" pitchFamily="34" charset="0"/>
              <a:buChar char="•"/>
            </a:pPr>
            <a:r>
              <a:rPr lang="en-US" sz="1200" b="1" dirty="0"/>
              <a:t>Launch it </a:t>
            </a:r>
            <a:r>
              <a:rPr lang="en-US" sz="1200" dirty="0"/>
              <a:t>–</a:t>
            </a:r>
            <a:r>
              <a:rPr lang="en-US" sz="1200" b="0" dirty="0"/>
              <a:t> </a:t>
            </a:r>
            <a:r>
              <a:rPr lang="en-GB" b="0" i="0" dirty="0">
                <a:solidFill>
                  <a:srgbClr val="FFFFFF"/>
                </a:solidFill>
                <a:effectLst/>
                <a:latin typeface="roboto-thin"/>
              </a:rPr>
              <a:t>a group of UK youth enterprise charities dedicated to supporting young creatives, and innovators wanting to start or grow a business.</a:t>
            </a:r>
            <a:endParaRPr lang="en-US" sz="1200" b="0" dirty="0"/>
          </a:p>
          <a:p>
            <a:endParaRPr lang="en-US" sz="1200" b="1" dirty="0"/>
          </a:p>
          <a:p>
            <a:r>
              <a:rPr lang="en-US" sz="1200" b="1" dirty="0"/>
              <a:t>Activity 1: </a:t>
            </a:r>
            <a:r>
              <a:rPr lang="en-US" sz="1200" b="0" dirty="0"/>
              <a:t>Y</a:t>
            </a:r>
            <a:r>
              <a:rPr lang="en-US" sz="1200" dirty="0"/>
              <a:t>ou have decided to take the route of self-employment. Your main task now is to map out your business ideas as if you were creating a business plan. Use the websites listed to help you. You have 25 minutes to complete this worksheet. </a:t>
            </a:r>
            <a:r>
              <a:rPr lang="en-US" sz="1200" b="1" i="1" dirty="0"/>
              <a:t>(Option to finish after lesson if need be)</a:t>
            </a:r>
          </a:p>
          <a:p>
            <a:endParaRPr lang="en-US" sz="1200" b="1" dirty="0"/>
          </a:p>
          <a:p>
            <a:r>
              <a:rPr lang="en-US" sz="1200" b="0" dirty="0"/>
              <a:t>Before you do this, think about the following points :</a:t>
            </a:r>
            <a:br>
              <a:rPr lang="en-US" sz="1200" b="0" dirty="0"/>
            </a:br>
            <a:endParaRPr lang="en-US" sz="1200" b="0" dirty="0"/>
          </a:p>
          <a:p>
            <a:pPr marL="171450" indent="-171450">
              <a:buFont typeface="Arial" panose="020B0604020202020204" pitchFamily="34" charset="0"/>
              <a:buChar char="•"/>
            </a:pPr>
            <a:r>
              <a:rPr lang="en-US" sz="1200" b="0" dirty="0"/>
              <a:t>You need a clear idea of what you want to do</a:t>
            </a:r>
          </a:p>
          <a:p>
            <a:pPr marL="171450" indent="-171450">
              <a:buFont typeface="Arial" panose="020B0604020202020204" pitchFamily="34" charset="0"/>
              <a:buChar char="•"/>
            </a:pPr>
            <a:r>
              <a:rPr lang="en-US" sz="1200" b="0" dirty="0"/>
              <a:t>Do your market research on how viable your business idea is, such as looking at your competitors, pricing of similar products and services and considering who your customers will be and how you can reach them.</a:t>
            </a:r>
          </a:p>
          <a:p>
            <a:pPr marL="171450" indent="-171450">
              <a:buFont typeface="Arial" panose="020B0604020202020204" pitchFamily="34" charset="0"/>
              <a:buChar char="•"/>
            </a:pPr>
            <a:r>
              <a:rPr lang="en-US" sz="1200" b="0" dirty="0"/>
              <a:t>How much money you will need to set up the business (start-up costs) and where this will come from, such as a bank loan, small business loan, or funding through a support </a:t>
            </a:r>
            <a:r>
              <a:rPr lang="en-US" sz="1200" b="0" dirty="0" err="1"/>
              <a:t>organisation</a:t>
            </a:r>
            <a:r>
              <a:rPr lang="en-US" sz="1200" b="0" dirty="0"/>
              <a:t> such as the Prince’s Trust</a:t>
            </a:r>
          </a:p>
          <a:p>
            <a:pPr marL="171450" indent="-171450">
              <a:buFont typeface="Arial" panose="020B0604020202020204" pitchFamily="34" charset="0"/>
              <a:buChar char="•"/>
            </a:pPr>
            <a:r>
              <a:rPr lang="en-US" sz="1200" b="0" dirty="0"/>
              <a:t>Create a business plan, which helps you to focus, shows your commitment and can help to secure finance</a:t>
            </a:r>
          </a:p>
          <a:p>
            <a:pPr marL="171450" indent="-171450">
              <a:buFont typeface="Arial" panose="020B0604020202020204" pitchFamily="34" charset="0"/>
              <a:buChar char="•"/>
            </a:pPr>
            <a:r>
              <a:rPr lang="en-US" sz="1200" b="0" dirty="0"/>
              <a:t>On the legal side of things, you would need to register as self-employed with the HMRC. As a young person starting a business for the first time, you would most likely be registering as a sole trader, but there are also the options of a limited company or business partnership. You can see more information at GOV.UK.</a:t>
            </a:r>
          </a:p>
          <a:p>
            <a:pPr marL="171450" indent="-171450">
              <a:buFont typeface="Arial" panose="020B0604020202020204" pitchFamily="34" charset="0"/>
              <a:buChar char="•"/>
            </a:pPr>
            <a:endParaRPr lang="en-US" sz="1200" b="0" dirty="0"/>
          </a:p>
          <a:p>
            <a:pPr algn="r"/>
            <a:r>
              <a:rPr lang="en-US" sz="1200" b="1" dirty="0"/>
              <a:t>Timing: 27:00 (excluding activities)</a:t>
            </a:r>
          </a:p>
          <a:p>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23572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11</a:t>
            </a:fld>
            <a:endParaRPr lang="en-US"/>
          </a:p>
        </p:txBody>
      </p:sp>
    </p:spTree>
    <p:extLst>
      <p:ext uri="{BB962C8B-B14F-4D97-AF65-F5344CB8AC3E}">
        <p14:creationId xmlns:p14="http://schemas.microsoft.com/office/powerpoint/2010/main" val="18686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self-employment?</a:t>
            </a:r>
          </a:p>
          <a:p>
            <a:endParaRPr lang="en-GB" dirty="0"/>
          </a:p>
          <a:p>
            <a:r>
              <a:rPr lang="en-GB" dirty="0"/>
              <a:t>Self-employment is where you have your own business and generate your own income, rather than being paid a salary by an employer. You might just work by yourself, or you might have employees – factors such as the type of business and the size of the business you want will determine this. You might even have the option of working for an employer part time and being self-employed part time, for example, if you have a side business.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 forms of self-employment. We’ll go through these together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02:00</a:t>
            </a:r>
          </a:p>
          <a:p>
            <a:endParaRPr lang="en-US" sz="120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Different forms of self-employment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five different types of self-employment</a:t>
            </a:r>
            <a:r>
              <a:rPr lang="en-GB" i="1" dirty="0"/>
              <a:t>. </a:t>
            </a:r>
            <a:r>
              <a:rPr lang="en-GB" sz="1200" b="1" i="1" dirty="0"/>
              <a:t>(1 min 30 secs for pupils (popcorn reading)/teacher to read through list on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Business Owner: </a:t>
            </a:r>
            <a:r>
              <a:rPr lang="en-GB" sz="1200" b="0" dirty="0"/>
              <a:t>This is where you set up your own business from scratch and aim to make a profit. It is the type of self-employment that you are probably most familiar with. Think of all the independent small businesses in your area – this could be anything from cafes and gift shops, to plumbing or electrical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Franchisee: </a:t>
            </a:r>
            <a:r>
              <a:rPr lang="en-GB" sz="1200" b="0" dirty="0"/>
              <a:t>This is where you buy a licence to run a branch of a business that someone else has set up. Examples of this are McDonalds or Domino’s Pizza. Licence costs depend on the business, but it provides the option of starting up with the backing and support of an established brand.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Freelancing: </a:t>
            </a:r>
            <a:r>
              <a:rPr lang="en-GB" sz="1200" b="0" dirty="0"/>
              <a:t>This involves working for various clients on a flexible basis. For example, taking on several copywriting or web development projects. This is usually more common for people who have some expertise in a particular area, often gained through employment, but wish to have more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Contracting: </a:t>
            </a:r>
            <a:r>
              <a:rPr lang="en-GB" sz="1200" b="0" dirty="0"/>
              <a:t>This is similar to freelancing, but usually you work for one client at a time for a fixed period. Again, it is usually more common for people who have gained experience through employment. It is very common in the IT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Social Enterprises: </a:t>
            </a:r>
            <a:r>
              <a:rPr lang="en-GB" sz="1200" b="0" dirty="0"/>
              <a:t>These types of businesses have social or environmental objectives, and any profit made is reinvested into the business, rather than paid to shareholders. Examples of this include The Big Issue and Social Bite. You would still make an income for yourself from this type of business.</a:t>
            </a:r>
            <a:endParaRPr lang="en-GB" sz="1200"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Task 1: </a:t>
            </a:r>
            <a:r>
              <a:rPr lang="en-GB" dirty="0"/>
              <a:t>Now that you know the various ways to be self-employed, can anyone think of any real-life examples you might know of to represent each type? Perhaps someone in your family might be self-employed or there may be examples of self-employment in your local area/city centre. </a:t>
            </a:r>
            <a:r>
              <a:rPr lang="en-GB" sz="1200" b="1" i="1" dirty="0"/>
              <a:t>(up to 1 min to go through pupil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Here are the examples I got – which you might have identified already!</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05:00</a:t>
            </a:r>
          </a:p>
          <a:p>
            <a:endParaRPr lang="en-US" sz="120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90019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be self-employed?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Have you ever wondered what drives people to be self-employed? Let’s look at the initial sparks of inspiration. </a:t>
            </a:r>
            <a:r>
              <a:rPr lang="en-GB" sz="1200" b="1" i="1" dirty="0"/>
              <a:t>(13 secs for pupils (popcorn reading)/teacher to read through 6 reasons on </a:t>
            </a:r>
            <a:r>
              <a:rPr lang="en-GB" sz="1200" b="1" i="1" dirty="0" err="1"/>
              <a:t>mindmap</a:t>
            </a:r>
            <a:r>
              <a:rPr lang="en-GB" sz="1200" b="1"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You want to make money for yourself.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You have a hobby that you think could make money.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You have an idea that is new, and you want to create a business around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You want the freedom of being your own boss.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You have a specific talent/skill that you think you could sell.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You want to help people, communities or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any of these appeal to you? Have you already had any of these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Task 2: </a:t>
            </a:r>
            <a:r>
              <a:rPr lang="en-GB" b="0" dirty="0"/>
              <a:t>Next, we will </a:t>
            </a:r>
            <a:r>
              <a:rPr lang="en-GB" dirty="0"/>
              <a:t>look deeper into a type of self-employment, enterprise and entrepreneurship. Before we get into this, let’s look at 2 sales assistants in a department store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07:00</a:t>
            </a:r>
            <a:endParaRPr lang="en-GB" b="1" dirty="0"/>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77514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 2: Peter and Natasha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Task 2: </a:t>
            </a:r>
            <a:r>
              <a:rPr lang="en-GB" dirty="0"/>
              <a:t> Peter and Natasha both work as sales assistants in a department store. Which of the two do you think has an</a:t>
            </a:r>
            <a:r>
              <a:rPr lang="en-GB" b="1" i="1" dirty="0"/>
              <a:t> enterprising </a:t>
            </a:r>
            <a:r>
              <a:rPr lang="en-GB" dirty="0"/>
              <a:t>personality?</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(40 secs to go through task and feedback – can even be a show of hands from pupils)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08:00</a:t>
            </a:r>
            <a:endParaRPr lang="en-GB" b="1" dirty="0"/>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428680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Enterprise and Entrepreneurship</a:t>
            </a:r>
          </a:p>
          <a:p>
            <a:endParaRPr lang="en-GB" dirty="0"/>
          </a:p>
          <a:p>
            <a:r>
              <a:rPr lang="en-GB" dirty="0"/>
              <a:t>Has anyone heard of the word enterprise or entrepreneur before? What or who do you think of when you hear these words? </a:t>
            </a:r>
            <a:r>
              <a:rPr lang="en-GB" b="1" dirty="0"/>
              <a:t>(20 secs) </a:t>
            </a:r>
            <a:r>
              <a:rPr lang="en-GB" b="0" dirty="0"/>
              <a:t>These images are from the popular TV shows Dragons Den and The Apprentice. Here is a clip from Dragons Den </a:t>
            </a:r>
            <a:r>
              <a:rPr lang="en-GB" b="1" i="1" dirty="0"/>
              <a:t>(play up to 1:40). </a:t>
            </a:r>
          </a:p>
          <a:p>
            <a:endParaRPr lang="en-GB" b="1" dirty="0"/>
          </a:p>
          <a:p>
            <a:r>
              <a:rPr lang="en-GB" b="1" dirty="0"/>
              <a:t>Task 3: </a:t>
            </a:r>
            <a:r>
              <a:rPr lang="en-GB" b="0" dirty="0"/>
              <a:t>With the person next to you, can you come up with a definition of entrepreneurship?</a:t>
            </a:r>
            <a:r>
              <a:rPr lang="en-GB" b="0" i="1" dirty="0"/>
              <a:t> </a:t>
            </a:r>
            <a:r>
              <a:rPr lang="en-GB" b="1" i="1" dirty="0"/>
              <a:t>(1 min 20 secs including feedback)</a:t>
            </a:r>
          </a:p>
          <a:p>
            <a:endParaRPr lang="en-GB" b="0" dirty="0"/>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12:00</a:t>
            </a:r>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256720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Enterprise and Entrepreneurship</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 entrepreneur is someone who comes up with new, innovative business ideas, products, or services that may not have been created before. This involves taking higher risks, such as financially, in the hope of profit. The process of setting up businesses like this is known as entrepreneurship.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Unlike normal businesses where people get loans from the bank to set them up, entrepreneurs aim to get someone to invest (buy in) to the business. For example, the dragons in Dragons Den or Lord Sugar in The Apprentice. </a:t>
            </a:r>
            <a:r>
              <a:rPr lang="en-GB" b="1" dirty="0"/>
              <a:t>(Optional video 1:05</a:t>
            </a:r>
            <a:r>
              <a:rPr lang="en-GB" b="0" dirty="0"/>
              <a:t> </a:t>
            </a:r>
            <a:r>
              <a:rPr lang="en-GB" sz="1200" dirty="0">
                <a:hlinkClick r:id="rId3"/>
              </a:rPr>
              <a:t>https://www.youtube.com/watch?v=rRpMrAMesbAv</a:t>
            </a:r>
            <a:endParaRPr lang="en-GB" b="1" dirty="0"/>
          </a:p>
          <a:p>
            <a:endParaRPr lang="en-GB" dirty="0"/>
          </a:p>
          <a:p>
            <a:r>
              <a:rPr lang="en-GB" dirty="0"/>
              <a:t>It is important to note however, regardless of the type of businesses e.g. franchise or social enterprise, ALL self-employed people have entrepreneurial skills – which we’ll look at next.</a:t>
            </a:r>
          </a:p>
          <a:p>
            <a:pPr algn="r"/>
            <a:endParaRPr lang="en-GB" sz="1200" dirty="0">
              <a:solidFill>
                <a:srgbClr val="FF000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14:05 (+optional 1:05)</a:t>
            </a:r>
            <a:endParaRPr lang="en-GB" b="1" dirty="0"/>
          </a:p>
          <a:p>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62531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Employment versus Self-employment</a:t>
            </a:r>
          </a:p>
          <a:p>
            <a:endParaRPr lang="en-GB" dirty="0"/>
          </a:p>
          <a:p>
            <a:r>
              <a:rPr lang="en-GB" dirty="0"/>
              <a:t>Now you know a bit more about what self-employment involves, let’s look at some of the different benefits and drawbacks to being employed by someone else than being self-employed. </a:t>
            </a:r>
            <a:r>
              <a:rPr lang="en-GB" b="1" dirty="0"/>
              <a:t>(7 minutes)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 Independence and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Employee - </a:t>
            </a:r>
            <a:r>
              <a:rPr lang="en-GB" sz="1200" dirty="0">
                <a:solidFill>
                  <a:schemeClr val="accent1">
                    <a:lumMod val="75000"/>
                  </a:schemeClr>
                </a:solidFill>
              </a:rPr>
              <a:t>Set routine – set working days and times by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lumMod val="75000"/>
                  </a:schemeClr>
                </a:solidFill>
              </a:rPr>
              <a:t>Self-employed - You manage your own time – you can have flexible working days, hours and locations – although this can vary depending on the workload from your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 Taxes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mn-lt"/>
              </a:rPr>
              <a:t>Employee - </a:t>
            </a:r>
            <a:r>
              <a:rPr lang="en-GB" sz="1200" dirty="0">
                <a:latin typeface="+mn-lt"/>
              </a:rPr>
              <a:t>Tax, National Insurance and pension contributions are automatically calculated in a pay slip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Self-employed - You need to calculate your tax and National Insurance contributions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3.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Employee - </a:t>
            </a:r>
            <a:r>
              <a:rPr lang="en-GB" sz="1200" dirty="0">
                <a:solidFill>
                  <a:srgbClr val="14BEBA"/>
                </a:solidFill>
              </a:rPr>
              <a:t>Receive a reliable income as an annual salary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Self-employed - </a:t>
            </a:r>
            <a:r>
              <a:rPr lang="en-GB" sz="1200" dirty="0">
                <a:solidFill>
                  <a:srgbClr val="14BEBA"/>
                </a:solidFill>
              </a:rPr>
              <a:t>You set your own salary based on your profits. This will vary weekly/monthly.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4.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Employee - You will receive employee benefits – like sick pay and holiday pay during annual leave and bank holidays. Some employers even provide other benefits like private medical cover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Self-employed - There are no employee benefits as you work for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5. Pension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Employee - Your employer contributes to your pension – at least 3% of your salary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Self-employed - You have the option of paying into a personal pension, but you may have to wait until you are earning enough to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6. Responsibility and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Employee - </a:t>
            </a:r>
            <a:r>
              <a:rPr lang="en-GB" sz="1200" dirty="0">
                <a:solidFill>
                  <a:srgbClr val="00B050"/>
                </a:solidFill>
              </a:rPr>
              <a:t>Low risk as the organisation/business is not owned by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Self-employed - </a:t>
            </a:r>
            <a:r>
              <a:rPr lang="en-GB" sz="1200" dirty="0">
                <a:solidFill>
                  <a:srgbClr val="00B050"/>
                </a:solidFill>
              </a:rPr>
              <a:t>You’re in charge so you can choose what product/service to offer or project to work on. All decisions are yours but there are lots of risks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B05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B050"/>
                </a:solidFill>
                <a:latin typeface="+mn-lt"/>
              </a:rPr>
              <a:t>Having looked at these factors, which type of employment do you think you are best suited to?</a:t>
            </a:r>
            <a:endParaRPr lang="en-GB" sz="1200" dirty="0">
              <a:latin typeface="+mn-lt"/>
            </a:endParaRPr>
          </a:p>
          <a:p>
            <a:endParaRPr lang="en-GB" b="1" dirty="0"/>
          </a:p>
          <a:p>
            <a:endParaRPr lang="en-GB" b="1" dirty="0"/>
          </a:p>
          <a:p>
            <a:r>
              <a:rPr lang="en-GB" b="1" dirty="0"/>
              <a:t>Task 4: </a:t>
            </a:r>
            <a:r>
              <a:rPr lang="en-GB" sz="1200" dirty="0">
                <a:latin typeface="Comic Sans MS" panose="030F0902030302020204" pitchFamily="66" charset="0"/>
                <a:cs typeface="Simplified Arabic Fixed"/>
              </a:rPr>
              <a:t>Can you think of the downsides to self-employment</a:t>
            </a:r>
            <a:r>
              <a:rPr lang="en-GB" b="0" dirty="0"/>
              <a:t>? </a:t>
            </a:r>
          </a:p>
          <a:p>
            <a:endParaRPr lang="en-GB" b="0" dirty="0"/>
          </a:p>
          <a:p>
            <a:r>
              <a:rPr lang="en-GB" b="0" dirty="0"/>
              <a:t>Answers: Without a set routine, you might end up </a:t>
            </a:r>
            <a:r>
              <a:rPr lang="en-GB" sz="1200" dirty="0">
                <a:solidFill>
                  <a:schemeClr val="accent1">
                    <a:lumMod val="75000"/>
                  </a:schemeClr>
                </a:solidFill>
              </a:rPr>
              <a:t>working longer, more irregular hours than if in an employed position, so you may not be able to spend as much time with family and friends</a:t>
            </a:r>
            <a:r>
              <a:rPr lang="en-GB" sz="1200" b="0" dirty="0">
                <a:solidFill>
                  <a:schemeClr val="accent1">
                    <a:lumMod val="75000"/>
                  </a:schemeClr>
                </a:solidFill>
              </a:rPr>
              <a:t>. Similarly, not having a set salary leads to financial instability at times if the demand for the service becomes less or there is difficulty in gaining/keeping clients. This is challenging if you have a mortgage or rent to pay and so its is important that you have a solid amount of savings for emergencies. </a:t>
            </a:r>
            <a:r>
              <a:rPr lang="en-GB" sz="1200" b="1" dirty="0">
                <a:solidFill>
                  <a:schemeClr val="accent1">
                    <a:lumMod val="75000"/>
                  </a:schemeClr>
                </a:solidFill>
              </a:rPr>
              <a:t>(2 mins)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25:44</a:t>
            </a:r>
            <a:endParaRPr lang="en-GB" b="1" dirty="0"/>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06978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Self-employment and finances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 know how to manage your finances whilst being self-employed. If you set up your own business, you also need to take responsibility for your own tax and National Insurance contributions. </a:t>
            </a:r>
            <a:r>
              <a:rPr lang="en-GB" sz="1200" dirty="0"/>
              <a:t>So, rather than your tax being deducted automatically before you get your pay, you will have to </a:t>
            </a:r>
            <a:br>
              <a:rPr lang="en-GB" sz="1200" dirty="0"/>
            </a:b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first declare your self-employed earnings and then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fill in a tax return form itemising what you’ve earned over a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Task 5: </a:t>
            </a:r>
            <a:r>
              <a:rPr lang="en-GB" sz="1200" dirty="0"/>
              <a:t>How would you ensure you have enough money to cover your tax bill at the end of the year?</a:t>
            </a:r>
            <a:br>
              <a:rPr lang="en-GB" sz="1200" dirty="0"/>
            </a:br>
            <a:endParaRPr lang="en-GB" sz="1200" dirty="0"/>
          </a:p>
          <a:p>
            <a:r>
              <a:rPr lang="en-GB" sz="1200" b="1" dirty="0"/>
              <a:t>Answer: </a:t>
            </a:r>
            <a:r>
              <a:rPr lang="en-GB" sz="1200" dirty="0"/>
              <a:t>You should save the right percentage of your earnings each month in a savings account. For example, if you save at least 20% each month, you’ll have enough to pay your tax bill at the end of the financial year. </a:t>
            </a:r>
          </a:p>
          <a:p>
            <a:pPr marL="0" indent="0">
              <a:buFont typeface="Wingdings" panose="05000000000000000000" pitchFamily="2" charset="2"/>
              <a:buNone/>
            </a:pPr>
            <a:endParaRPr lang="en-GB" sz="1200" dirty="0">
              <a:latin typeface="Balloonist SF" panose="020BE200000000000000" pitchFamily="34" charset="0"/>
            </a:endParaRPr>
          </a:p>
          <a:p>
            <a:pPr marL="0" indent="0">
              <a:buFont typeface="Wingdings" panose="05000000000000000000" pitchFamily="2" charset="2"/>
              <a:buNone/>
            </a:pPr>
            <a:r>
              <a:rPr lang="en-GB" sz="1200" dirty="0">
                <a:latin typeface="Balloonist SF" panose="020BE200000000000000" pitchFamily="34" charset="0"/>
              </a:rPr>
              <a:t>Other tips to keep in mind are keeping a record of all expenses as you go along including receipts, planning your budget according to your average monthly income and putting money aside to cover quieter months and holiday periods.</a:t>
            </a:r>
            <a:endParaRPr lang="en-GB" dirty="0"/>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Timing: 26:44</a:t>
            </a:r>
            <a:endParaRPr lang="en-GB" b="1" dirty="0"/>
          </a:p>
          <a:p>
            <a:pPr algn="r"/>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278985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396144-B8CD-492E-841B-5888B66CED38}" type="datetime1">
              <a:rPr lang="en-US" smtClean="0"/>
              <a:t>1/17/2025</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C6F54-6D41-46A9-9194-726DA94CDA63}" type="datetime1">
              <a:rPr lang="en-US" smtClean="0"/>
              <a:t>1/17/2025</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1220C-9EA2-4D44-894E-4E96D4439D14}" type="datetime1">
              <a:rPr lang="en-US" smtClean="0"/>
              <a:t>1/17/2025</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230C6-E599-44EF-811F-BCD3331B7C8E}" type="datetime1">
              <a:rPr lang="en-US" smtClean="0"/>
              <a:t>1/17/2025</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0FAA9-52CF-4A80-945E-27AA59FA0829}" type="datetime1">
              <a:rPr lang="en-US" smtClean="0"/>
              <a:t>1/17/2025</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F29F4-7D28-435B-BFD3-6BBE226F544D}" type="datetime1">
              <a:rPr lang="en-US" smtClean="0"/>
              <a:t>1/17/2025</a:t>
            </a:fld>
            <a:endParaRPr lang="en-US"/>
          </a:p>
        </p:txBody>
      </p:sp>
      <p:sp>
        <p:nvSpPr>
          <p:cNvPr id="6" name="Footer Placeholder 5"/>
          <p:cNvSpPr>
            <a:spLocks noGrp="1"/>
          </p:cNvSpPr>
          <p:nvPr>
            <p:ph type="ftr" sz="quarter" idx="11"/>
          </p:nvPr>
        </p:nvSpPr>
        <p:spPr/>
        <p:txBody>
          <a:bodyPr/>
          <a:lstStyle/>
          <a:p>
            <a:r>
              <a:rPr lang="en-US"/>
              <a:t>© Gateway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8BF137-A770-4F9A-A928-771BB8CD9D83}" type="datetime1">
              <a:rPr lang="en-US" smtClean="0"/>
              <a:t>1/17/2025</a:t>
            </a:fld>
            <a:endParaRPr lang="en-US"/>
          </a:p>
        </p:txBody>
      </p:sp>
      <p:sp>
        <p:nvSpPr>
          <p:cNvPr id="8" name="Footer Placeholder 7"/>
          <p:cNvSpPr>
            <a:spLocks noGrp="1"/>
          </p:cNvSpPr>
          <p:nvPr>
            <p:ph type="ftr" sz="quarter" idx="11"/>
          </p:nvPr>
        </p:nvSpPr>
        <p:spPr/>
        <p:txBody>
          <a:bodyPr/>
          <a:lstStyle/>
          <a:p>
            <a:r>
              <a:rPr lang="en-US"/>
              <a:t>© Gateway 2022</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47290C-6DB1-4915-AEB0-462C0E12692D}" type="datetime1">
              <a:rPr lang="en-US" smtClean="0"/>
              <a:t>1/17/2025</a:t>
            </a:fld>
            <a:endParaRPr lang="en-US"/>
          </a:p>
        </p:txBody>
      </p:sp>
      <p:sp>
        <p:nvSpPr>
          <p:cNvPr id="4" name="Footer Placeholder 3"/>
          <p:cNvSpPr>
            <a:spLocks noGrp="1"/>
          </p:cNvSpPr>
          <p:nvPr>
            <p:ph type="ftr" sz="quarter" idx="11"/>
          </p:nvPr>
        </p:nvSpPr>
        <p:spPr/>
        <p:txBody>
          <a:bodyPr/>
          <a:lstStyle/>
          <a:p>
            <a:r>
              <a:rPr lang="en-US"/>
              <a:t>© Gateway 2022</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D4DE1-0E8E-4FF8-B831-B5E13850F9E2}" type="datetime1">
              <a:rPr lang="en-US" smtClean="0"/>
              <a:t>1/17/2025</a:t>
            </a:fld>
            <a:endParaRPr lang="en-US"/>
          </a:p>
        </p:txBody>
      </p:sp>
      <p:sp>
        <p:nvSpPr>
          <p:cNvPr id="3" name="Footer Placeholder 2"/>
          <p:cNvSpPr>
            <a:spLocks noGrp="1"/>
          </p:cNvSpPr>
          <p:nvPr>
            <p:ph type="ftr" sz="quarter" idx="11"/>
          </p:nvPr>
        </p:nvSpPr>
        <p:spPr/>
        <p:txBody>
          <a:bodyPr/>
          <a:lstStyle/>
          <a:p>
            <a:r>
              <a:rPr lang="en-US"/>
              <a:t>© Gateway 2022</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04CBE1-396E-463B-A077-5EBC61A8D408}" type="datetime1">
              <a:rPr lang="en-US" smtClean="0"/>
              <a:t>1/17/2025</a:t>
            </a:fld>
            <a:endParaRPr lang="en-US"/>
          </a:p>
        </p:txBody>
      </p:sp>
      <p:sp>
        <p:nvSpPr>
          <p:cNvPr id="6" name="Footer Placeholder 5"/>
          <p:cNvSpPr>
            <a:spLocks noGrp="1"/>
          </p:cNvSpPr>
          <p:nvPr>
            <p:ph type="ftr" sz="quarter" idx="11"/>
          </p:nvPr>
        </p:nvSpPr>
        <p:spPr/>
        <p:txBody>
          <a:bodyPr/>
          <a:lstStyle/>
          <a:p>
            <a:r>
              <a:rPr lang="en-US"/>
              <a:t>© Gateway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5CEBD-E542-48B9-8E91-35C3073EDF79}" type="datetime1">
              <a:rPr lang="en-US" smtClean="0"/>
              <a:t>1/17/2025</a:t>
            </a:fld>
            <a:endParaRPr lang="en-US"/>
          </a:p>
        </p:txBody>
      </p:sp>
      <p:sp>
        <p:nvSpPr>
          <p:cNvPr id="6" name="Footer Placeholder 5"/>
          <p:cNvSpPr>
            <a:spLocks noGrp="1"/>
          </p:cNvSpPr>
          <p:nvPr>
            <p:ph type="ftr" sz="quarter" idx="11"/>
          </p:nvPr>
        </p:nvSpPr>
        <p:spPr/>
        <p:txBody>
          <a:bodyPr/>
          <a:lstStyle/>
          <a:p>
            <a:r>
              <a:rPr lang="en-US"/>
              <a:t>© Gateway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E744-45C2-42F4-BDFC-D4B5A68EE1D7}" type="datetime1">
              <a:rPr lang="en-US" smtClean="0"/>
              <a:t>1/17/2025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Gateway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princes-trust.org.uk/" TargetMode="External"/><Relationship Id="rId18" Type="http://schemas.openxmlformats.org/officeDocument/2006/relationships/image" Target="../media/image64.jpg"/><Relationship Id="rId26" Type="http://schemas.openxmlformats.org/officeDocument/2006/relationships/image" Target="../media/image70.svg"/><Relationship Id="rId3" Type="http://schemas.openxmlformats.org/officeDocument/2006/relationships/image" Target="../media/image6.jpeg"/><Relationship Id="rId21" Type="http://schemas.openxmlformats.org/officeDocument/2006/relationships/hyperlink" Target="https://www.launchit.org.uk/" TargetMode="External"/><Relationship Id="rId7" Type="http://schemas.openxmlformats.org/officeDocument/2006/relationships/image" Target="../media/image8.png"/><Relationship Id="rId12" Type="http://schemas.openxmlformats.org/officeDocument/2006/relationships/image" Target="../media/image61.png"/><Relationship Id="rId17" Type="http://schemas.openxmlformats.org/officeDocument/2006/relationships/hyperlink" Target="https://www.natwest.com/business/insights/business-management/business-strategy/dream-bigger-encouraging-the-next-generation-of-entrepreneurs.html" TargetMode="External"/><Relationship Id="rId25" Type="http://schemas.openxmlformats.org/officeDocument/2006/relationships/image" Target="../media/image69.png"/><Relationship Id="rId33" Type="http://schemas.openxmlformats.org/officeDocument/2006/relationships/image" Target="../media/image13.png"/><Relationship Id="rId2" Type="http://schemas.openxmlformats.org/officeDocument/2006/relationships/notesSlide" Target="../notesSlides/notesSlide10.xml"/><Relationship Id="rId16" Type="http://schemas.openxmlformats.org/officeDocument/2006/relationships/image" Target="../media/image63.PNG"/><Relationship Id="rId20" Type="http://schemas.openxmlformats.org/officeDocument/2006/relationships/image" Target="../media/image65.PNG"/><Relationship Id="rId29"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0.png"/><Relationship Id="rId24" Type="http://schemas.openxmlformats.org/officeDocument/2006/relationships/image" Target="../media/image68.svg"/><Relationship Id="rId32" Type="http://schemas.openxmlformats.org/officeDocument/2006/relationships/image" Target="../media/image76.svg"/><Relationship Id="rId5" Type="http://schemas.openxmlformats.org/officeDocument/2006/relationships/image" Target="../media/image3.png"/><Relationship Id="rId15" Type="http://schemas.openxmlformats.org/officeDocument/2006/relationships/hyperlink" Target="https://www.bgateway.com/" TargetMode="External"/><Relationship Id="rId23" Type="http://schemas.openxmlformats.org/officeDocument/2006/relationships/image" Target="../media/image67.png"/><Relationship Id="rId28" Type="http://schemas.openxmlformats.org/officeDocument/2006/relationships/image" Target="../media/image72.svg"/><Relationship Id="rId10" Type="http://schemas.openxmlformats.org/officeDocument/2006/relationships/image" Target="../media/image59.png"/><Relationship Id="rId19" Type="http://schemas.openxmlformats.org/officeDocument/2006/relationships/hyperlink" Target="https://yes.org.uk/" TargetMode="External"/><Relationship Id="rId31" Type="http://schemas.openxmlformats.org/officeDocument/2006/relationships/image" Target="../media/image75.png"/><Relationship Id="rId4" Type="http://schemas.openxmlformats.org/officeDocument/2006/relationships/image" Target="../media/image58.png"/><Relationship Id="rId9" Type="http://schemas.openxmlformats.org/officeDocument/2006/relationships/image" Target="../media/image11.svg"/><Relationship Id="rId14" Type="http://schemas.openxmlformats.org/officeDocument/2006/relationships/image" Target="../media/image62.png"/><Relationship Id="rId22" Type="http://schemas.openxmlformats.org/officeDocument/2006/relationships/image" Target="../media/image66.jpeg"/><Relationship Id="rId27" Type="http://schemas.openxmlformats.org/officeDocument/2006/relationships/image" Target="../media/image71.png"/><Relationship Id="rId30" Type="http://schemas.openxmlformats.org/officeDocument/2006/relationships/image" Target="../media/image74.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18" Type="http://schemas.openxmlformats.org/officeDocument/2006/relationships/image" Target="../media/image24.jpg"/><Relationship Id="rId3" Type="http://schemas.openxmlformats.org/officeDocument/2006/relationships/image" Target="../media/image6.jpe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3.jpg"/><Relationship Id="rId2" Type="http://schemas.openxmlformats.org/officeDocument/2006/relationships/notesSlide" Target="../notesSlides/notesSlide3.xml"/><Relationship Id="rId16" Type="http://schemas.openxmlformats.org/officeDocument/2006/relationships/image" Target="../media/image22.jpg"/><Relationship Id="rId20" Type="http://schemas.openxmlformats.org/officeDocument/2006/relationships/image" Target="../media/image11.sv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1.jpg"/><Relationship Id="rId10" Type="http://schemas.openxmlformats.org/officeDocument/2006/relationships/image" Target="../media/image16.png"/><Relationship Id="rId19"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6.jpeg"/><Relationship Id="rId21" Type="http://schemas.openxmlformats.org/officeDocument/2006/relationships/image" Target="../media/image11.sv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9.svg"/><Relationship Id="rId5" Type="http://schemas.openxmlformats.org/officeDocument/2006/relationships/image" Target="../media/image7.pn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3.png"/><Relationship Id="rId9" Type="http://schemas.openxmlformats.org/officeDocument/2006/relationships/image" Target="../media/image27.sv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jpg"/><Relationship Id="rId11" Type="http://schemas.openxmlformats.org/officeDocument/2006/relationships/image" Target="../media/image13.png"/><Relationship Id="rId5" Type="http://schemas.openxmlformats.org/officeDocument/2006/relationships/image" Target="../media/image38.jp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1.jpg"/><Relationship Id="rId3" Type="http://schemas.openxmlformats.org/officeDocument/2006/relationships/image" Target="../media/image6.jpeg"/><Relationship Id="rId7" Type="http://schemas.openxmlformats.org/officeDocument/2006/relationships/image" Target="../media/image14.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1.svg"/><Relationship Id="rId5" Type="http://schemas.openxmlformats.org/officeDocument/2006/relationships/image" Target="../media/image15.png"/><Relationship Id="rId15" Type="http://schemas.openxmlformats.org/officeDocument/2006/relationships/image" Target="../media/image42.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www.youtube.com/embed/jZXKwpkngnw"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7.jp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4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7.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52.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5.png"/><Relationship Id="rId3" Type="http://schemas.openxmlformats.org/officeDocument/2006/relationships/image" Target="../media/image6.jpeg"/><Relationship Id="rId7" Type="http://schemas.openxmlformats.org/officeDocument/2006/relationships/image" Target="../media/image14.png"/><Relationship Id="rId12" Type="http://schemas.openxmlformats.org/officeDocument/2006/relationships/image" Target="../media/image11.svg"/><Relationship Id="rId2" Type="http://schemas.openxmlformats.org/officeDocument/2006/relationships/notesSlide" Target="../notesSlides/notesSlide9.xml"/><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57.png"/><Relationship Id="rId10" Type="http://schemas.openxmlformats.org/officeDocument/2006/relationships/image" Target="../media/image8.png"/><Relationship Id="rId4" Type="http://schemas.openxmlformats.org/officeDocument/2006/relationships/image" Target="../media/image54.png"/><Relationship Id="rId9" Type="http://schemas.openxmlformats.org/officeDocument/2006/relationships/image" Target="../media/image7.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17" name="Picture 11" descr="Icon&#10;&#10;Description automatically generated">
            <a:extLst>
              <a:ext uri="{FF2B5EF4-FFF2-40B4-BE49-F238E27FC236}">
                <a16:creationId xmlns:a16="http://schemas.microsoft.com/office/drawing/2014/main" id="{469A3812-4BE4-9A43-9DAE-FFA7BE3492FA}"/>
              </a:ext>
            </a:extLst>
          </p:cNvPr>
          <p:cNvPicPr>
            <a:picLocks noChangeAspect="1"/>
          </p:cNvPicPr>
          <p:nvPr/>
        </p:nvPicPr>
        <p:blipFill>
          <a:blip r:embed="rId3"/>
          <a:stretch>
            <a:fillRect/>
          </a:stretch>
        </p:blipFill>
        <p:spPr>
          <a:xfrm>
            <a:off x="511834" y="2114910"/>
            <a:ext cx="4339086" cy="4353464"/>
          </a:xfrm>
          <a:prstGeom prst="rect">
            <a:avLst/>
          </a:prstGeom>
        </p:spPr>
      </p:pic>
      <p:pic>
        <p:nvPicPr>
          <p:cNvPr id="2" name="Picture 2">
            <a:extLst>
              <a:ext uri="{FF2B5EF4-FFF2-40B4-BE49-F238E27FC236}">
                <a16:creationId xmlns:a16="http://schemas.microsoft.com/office/drawing/2014/main" id="{604BD374-6840-8D48-86EC-6DD9271406DD}"/>
              </a:ext>
            </a:extLst>
          </p:cNvPr>
          <p:cNvPicPr>
            <a:picLocks noChangeAspect="1"/>
          </p:cNvPicPr>
          <p:nvPr/>
        </p:nvPicPr>
        <p:blipFill>
          <a:blip r:embed="rId4"/>
          <a:stretch>
            <a:fillRect/>
          </a:stretch>
        </p:blipFill>
        <p:spPr>
          <a:xfrm>
            <a:off x="714652" y="2667066"/>
            <a:ext cx="3209277" cy="403064"/>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893F3A95-09F6-8849-A583-144C809D58CD}"/>
              </a:ext>
            </a:extLst>
          </p:cNvPr>
          <p:cNvSpPr txBox="1"/>
          <p:nvPr/>
        </p:nvSpPr>
        <p:spPr>
          <a:xfrm>
            <a:off x="883863" y="3113033"/>
            <a:ext cx="3840879" cy="954107"/>
          </a:xfrm>
          <a:prstGeom prst="rect">
            <a:avLst/>
          </a:prstGeom>
          <a:noFill/>
        </p:spPr>
        <p:txBody>
          <a:bodyPr wrap="square" lIns="91440" tIns="45720" rIns="91440" bIns="45720" rtlCol="0" anchor="t">
            <a:spAutoFit/>
          </a:bodyPr>
          <a:lstStyle/>
          <a:p>
            <a:r>
              <a:rPr lang="en-US" sz="2800" dirty="0">
                <a:solidFill>
                  <a:srgbClr val="FFFF00"/>
                </a:solidFill>
                <a:latin typeface="Reprise Title Std"/>
              </a:rPr>
              <a:t>SELF-EMPLOYMENT</a:t>
            </a:r>
          </a:p>
          <a:p>
            <a:r>
              <a:rPr lang="en-US" sz="2800" dirty="0">
                <a:solidFill>
                  <a:srgbClr val="FFFF00"/>
                </a:solidFill>
                <a:latin typeface="Reprise Title Std"/>
              </a:rPr>
              <a:t>AND ENTREPRENEURSHIP</a:t>
            </a:r>
            <a:endParaRPr lang="en-US" sz="2800" dirty="0">
              <a:latin typeface="Reprise Title Std"/>
            </a:endParaRPr>
          </a:p>
        </p:txBody>
      </p:sp>
      <p:sp>
        <p:nvSpPr>
          <p:cNvPr id="18" name="TextBox 17">
            <a:extLst>
              <a:ext uri="{FF2B5EF4-FFF2-40B4-BE49-F238E27FC236}">
                <a16:creationId xmlns:a16="http://schemas.microsoft.com/office/drawing/2014/main" id="{75D82E30-488D-FAF2-4FD1-5BE5CBB305E5}"/>
              </a:ext>
            </a:extLst>
          </p:cNvPr>
          <p:cNvSpPr txBox="1"/>
          <p:nvPr/>
        </p:nvSpPr>
        <p:spPr>
          <a:xfrm>
            <a:off x="900640" y="2436110"/>
            <a:ext cx="2810431" cy="523220"/>
          </a:xfrm>
          <a:prstGeom prst="rect">
            <a:avLst/>
          </a:prstGeom>
          <a:noFill/>
        </p:spPr>
        <p:txBody>
          <a:bodyPr wrap="square" lIns="91440" tIns="45720" rIns="91440" bIns="45720" rtlCol="0" anchor="t">
            <a:spAutoFit/>
          </a:bodyPr>
          <a:lstStyle/>
          <a:p>
            <a:r>
              <a:rPr lang="en-US" sz="2800" dirty="0">
                <a:solidFill>
                  <a:schemeClr val="bg1"/>
                </a:solidFill>
                <a:latin typeface="Stencil"/>
              </a:rPr>
              <a:t>module 17:</a:t>
            </a:r>
          </a:p>
        </p:txBody>
      </p:sp>
      <p:sp>
        <p:nvSpPr>
          <p:cNvPr id="14" name="TextBox 13">
            <a:extLst>
              <a:ext uri="{FF2B5EF4-FFF2-40B4-BE49-F238E27FC236}">
                <a16:creationId xmlns:a16="http://schemas.microsoft.com/office/drawing/2014/main" id="{E415CAF3-150D-45E5-7A6F-FD834040D197}"/>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5" name="Picture 4">
            <a:extLst>
              <a:ext uri="{FF2B5EF4-FFF2-40B4-BE49-F238E27FC236}">
                <a16:creationId xmlns:a16="http://schemas.microsoft.com/office/drawing/2014/main" id="{1651BE9C-340B-805C-20FF-92B66B0B7BB2}"/>
              </a:ext>
            </a:extLst>
          </p:cNvPr>
          <p:cNvPicPr>
            <a:picLocks noChangeAspect="1"/>
          </p:cNvPicPr>
          <p:nvPr/>
        </p:nvPicPr>
        <p:blipFill>
          <a:blip r:embed="rId5"/>
          <a:stretch>
            <a:fillRect/>
          </a:stretch>
        </p:blipFill>
        <p:spPr>
          <a:xfrm>
            <a:off x="7515061" y="6263837"/>
            <a:ext cx="1247775" cy="400050"/>
          </a:xfrm>
          <a:prstGeom prst="rect">
            <a:avLst/>
          </a:prstGeom>
        </p:spPr>
      </p:pic>
      <p:sp>
        <p:nvSpPr>
          <p:cNvPr id="4" name="Footer Placeholder 3">
            <a:extLst>
              <a:ext uri="{FF2B5EF4-FFF2-40B4-BE49-F238E27FC236}">
                <a16:creationId xmlns:a16="http://schemas.microsoft.com/office/drawing/2014/main" id="{088CE83E-6C19-4FE2-9E19-D15F549AF746}"/>
              </a:ext>
            </a:extLst>
          </p:cNvPr>
          <p:cNvSpPr>
            <a:spLocks noGrp="1"/>
          </p:cNvSpPr>
          <p:nvPr>
            <p:ph type="ftr" sz="quarter" idx="11"/>
          </p:nvPr>
        </p:nvSpPr>
        <p:spPr/>
        <p:txBody>
          <a:bodyPr/>
          <a:lstStyle/>
          <a:p>
            <a:r>
              <a:rPr lang="en-US" dirty="0"/>
              <a:t>© Gateway 2025</a:t>
            </a:r>
          </a:p>
        </p:txBody>
      </p:sp>
      <p:sp>
        <p:nvSpPr>
          <p:cNvPr id="19" name="Rounded Rectangle 1">
            <a:extLst>
              <a:ext uri="{FF2B5EF4-FFF2-40B4-BE49-F238E27FC236}">
                <a16:creationId xmlns:a16="http://schemas.microsoft.com/office/drawing/2014/main" id="{C2276611-9199-49C0-9C29-F86A371D571C}"/>
              </a:ext>
            </a:extLst>
          </p:cNvPr>
          <p:cNvSpPr/>
          <p:nvPr/>
        </p:nvSpPr>
        <p:spPr>
          <a:xfrm>
            <a:off x="4872170" y="1741871"/>
            <a:ext cx="2739377" cy="3770335"/>
          </a:xfrm>
          <a:prstGeom prst="roundRect">
            <a:avLst/>
          </a:prstGeom>
          <a:noFill/>
          <a:ln w="666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696AAC-56FD-495C-B512-D5DF83180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974" y="1088500"/>
            <a:ext cx="2734995" cy="3928067"/>
          </a:xfrm>
          <a:prstGeom prst="rect">
            <a:avLst/>
          </a:prstGeom>
        </p:spPr>
      </p:pic>
      <p:sp>
        <p:nvSpPr>
          <p:cNvPr id="22" name="Rectangle 21">
            <a:extLst>
              <a:ext uri="{FF2B5EF4-FFF2-40B4-BE49-F238E27FC236}">
                <a16:creationId xmlns:a16="http://schemas.microsoft.com/office/drawing/2014/main" id="{26B1D965-2CD0-4B84-A965-7BDEF79918F5}"/>
              </a:ext>
            </a:extLst>
          </p:cNvPr>
          <p:cNvSpPr/>
          <p:nvPr/>
        </p:nvSpPr>
        <p:spPr>
          <a:xfrm>
            <a:off x="0" y="526529"/>
            <a:ext cx="4206240" cy="487018"/>
          </a:xfrm>
          <a:prstGeom prst="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text, clipart&#10;&#10;Description automatically generated">
            <a:extLst>
              <a:ext uri="{FF2B5EF4-FFF2-40B4-BE49-F238E27FC236}">
                <a16:creationId xmlns:a16="http://schemas.microsoft.com/office/drawing/2014/main" id="{FA32D3A7-FE20-4DBF-932E-D20A202385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4" name="TextBox 23">
            <a:extLst>
              <a:ext uri="{FF2B5EF4-FFF2-40B4-BE49-F238E27FC236}">
                <a16:creationId xmlns:a16="http://schemas.microsoft.com/office/drawing/2014/main" id="{7DCCC2E0-0720-40A9-A15B-F676B21DC962}"/>
              </a:ext>
            </a:extLst>
          </p:cNvPr>
          <p:cNvSpPr txBox="1"/>
          <p:nvPr/>
        </p:nvSpPr>
        <p:spPr>
          <a:xfrm>
            <a:off x="1087350" y="492558"/>
            <a:ext cx="2946170" cy="584775"/>
          </a:xfrm>
          <a:prstGeom prst="rect">
            <a:avLst/>
          </a:prstGeom>
          <a:noFill/>
        </p:spPr>
        <p:txBody>
          <a:bodyPr wrap="square" rtlCol="0">
            <a:spAutoFit/>
          </a:bodyPr>
          <a:lstStyle/>
          <a:p>
            <a:r>
              <a:rPr lang="en-GB" sz="3200" dirty="0">
                <a:solidFill>
                  <a:schemeClr val="bg1"/>
                </a:solidFill>
                <a:latin typeface="Maximus" panose="020B0604020202020204"/>
              </a:rPr>
              <a:t>STARTING WORK</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4873F-8E20-4909-B8F1-415702817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631" y="1153705"/>
            <a:ext cx="6125430" cy="4153480"/>
          </a:xfrm>
          <a:prstGeom prst="rect">
            <a:avLst/>
          </a:prstGeom>
        </p:spPr>
      </p:pic>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7740" y="297172"/>
            <a:ext cx="6070076"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604677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Becoming an entrepreneur</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13" name="Picture 12" descr="A picture containing text, light, dark&#10;&#10;Description automatically generated">
            <a:extLst>
              <a:ext uri="{FF2B5EF4-FFF2-40B4-BE49-F238E27FC236}">
                <a16:creationId xmlns:a16="http://schemas.microsoft.com/office/drawing/2014/main" id="{5DA048BF-851B-459F-9948-FB2E17B505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17" name="Graphic 16" descr="Lightbulb and gear">
            <a:extLst>
              <a:ext uri="{FF2B5EF4-FFF2-40B4-BE49-F238E27FC236}">
                <a16:creationId xmlns:a16="http://schemas.microsoft.com/office/drawing/2014/main" id="{D0DB0DB7-6467-4E86-9E4F-C71D906407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1388" y="271299"/>
            <a:ext cx="610164" cy="610164"/>
          </a:xfrm>
          <a:prstGeom prst="rect">
            <a:avLst/>
          </a:prstGeom>
        </p:spPr>
      </p:pic>
      <p:grpSp>
        <p:nvGrpSpPr>
          <p:cNvPr id="3" name="Group 2">
            <a:extLst>
              <a:ext uri="{FF2B5EF4-FFF2-40B4-BE49-F238E27FC236}">
                <a16:creationId xmlns:a16="http://schemas.microsoft.com/office/drawing/2014/main" id="{69AF0F34-34BC-4AA6-9BD0-2D77C7BB774F}"/>
              </a:ext>
            </a:extLst>
          </p:cNvPr>
          <p:cNvGrpSpPr/>
          <p:nvPr/>
        </p:nvGrpSpPr>
        <p:grpSpPr>
          <a:xfrm>
            <a:off x="2230249" y="5563522"/>
            <a:ext cx="4397867" cy="905251"/>
            <a:chOff x="4392203" y="5400311"/>
            <a:chExt cx="4397867" cy="905251"/>
          </a:xfrm>
        </p:grpSpPr>
        <p:grpSp>
          <p:nvGrpSpPr>
            <p:cNvPr id="2" name="Group 1">
              <a:extLst>
                <a:ext uri="{FF2B5EF4-FFF2-40B4-BE49-F238E27FC236}">
                  <a16:creationId xmlns:a16="http://schemas.microsoft.com/office/drawing/2014/main" id="{EEB42C62-BD1D-4101-812F-BE20F0FA10FE}"/>
                </a:ext>
              </a:extLst>
            </p:cNvPr>
            <p:cNvGrpSpPr/>
            <p:nvPr/>
          </p:nvGrpSpPr>
          <p:grpSpPr>
            <a:xfrm>
              <a:off x="4419465" y="5400311"/>
              <a:ext cx="4370605" cy="694295"/>
              <a:chOff x="4283998" y="5302390"/>
              <a:chExt cx="4370605" cy="694295"/>
            </a:xfrm>
          </p:grpSpPr>
          <p:sp>
            <p:nvSpPr>
              <p:cNvPr id="18" name="Rounded Rectangle 63">
                <a:extLst>
                  <a:ext uri="{FF2B5EF4-FFF2-40B4-BE49-F238E27FC236}">
                    <a16:creationId xmlns:a16="http://schemas.microsoft.com/office/drawing/2014/main" id="{B8BB2C0C-0CA0-4112-80C2-42A7EE333B66}"/>
                  </a:ext>
                </a:extLst>
              </p:cNvPr>
              <p:cNvSpPr/>
              <p:nvPr/>
            </p:nvSpPr>
            <p:spPr>
              <a:xfrm>
                <a:off x="4283998" y="5302390"/>
                <a:ext cx="4370605" cy="69429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B9B76BE-ADE5-4DB8-B1DF-0E4BFA4F382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 t="8740" r="-1"/>
              <a:stretch/>
            </p:blipFill>
            <p:spPr>
              <a:xfrm>
                <a:off x="4968872" y="5465529"/>
                <a:ext cx="3569821" cy="388725"/>
              </a:xfrm>
              <a:prstGeom prst="rect">
                <a:avLst/>
              </a:prstGeom>
            </p:spPr>
          </p:pic>
          <p:sp>
            <p:nvSpPr>
              <p:cNvPr id="20" name="TextBox 19">
                <a:extLst>
                  <a:ext uri="{FF2B5EF4-FFF2-40B4-BE49-F238E27FC236}">
                    <a16:creationId xmlns:a16="http://schemas.microsoft.com/office/drawing/2014/main" id="{4979995F-867F-4DB4-9E99-2B0DF53E1C9A}"/>
                  </a:ext>
                </a:extLst>
              </p:cNvPr>
              <p:cNvSpPr txBox="1"/>
              <p:nvPr/>
            </p:nvSpPr>
            <p:spPr>
              <a:xfrm>
                <a:off x="5045836" y="5507840"/>
                <a:ext cx="3402705"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Your business idea</a:t>
                </a:r>
              </a:p>
            </p:txBody>
          </p:sp>
        </p:grpSp>
        <p:pic>
          <p:nvPicPr>
            <p:cNvPr id="21" name="Picture 20" descr="Icon&#10;&#10;Description automatically generated">
              <a:extLst>
                <a:ext uri="{FF2B5EF4-FFF2-40B4-BE49-F238E27FC236}">
                  <a16:creationId xmlns:a16="http://schemas.microsoft.com/office/drawing/2014/main" id="{E480480C-61FD-48D5-9782-27D5053311C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92203" y="5490704"/>
              <a:ext cx="814858" cy="814858"/>
            </a:xfrm>
            <a:prstGeom prst="rect">
              <a:avLst/>
            </a:prstGeom>
          </p:spPr>
        </p:pic>
      </p:grpSp>
      <p:pic>
        <p:nvPicPr>
          <p:cNvPr id="5" name="Picture 4">
            <a:extLst>
              <a:ext uri="{FF2B5EF4-FFF2-40B4-BE49-F238E27FC236}">
                <a16:creationId xmlns:a16="http://schemas.microsoft.com/office/drawing/2014/main" id="{53BE6EB7-03BC-4F56-A1C1-54B95DECDB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1609" y="2882524"/>
            <a:ext cx="1612983" cy="2331172"/>
          </a:xfrm>
          <a:prstGeom prst="rect">
            <a:avLst/>
          </a:prstGeom>
        </p:spPr>
      </p:pic>
      <p:pic>
        <p:nvPicPr>
          <p:cNvPr id="23" name="Picture 22">
            <a:hlinkClick r:id="rId13"/>
            <a:extLst>
              <a:ext uri="{FF2B5EF4-FFF2-40B4-BE49-F238E27FC236}">
                <a16:creationId xmlns:a16="http://schemas.microsoft.com/office/drawing/2014/main" id="{32E6494C-F677-4E1E-A6F5-AAF6866318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96193" y="1650936"/>
            <a:ext cx="975251" cy="975251"/>
          </a:xfrm>
          <a:prstGeom prst="rect">
            <a:avLst/>
          </a:prstGeom>
        </p:spPr>
      </p:pic>
      <p:pic>
        <p:nvPicPr>
          <p:cNvPr id="25" name="Picture 24">
            <a:hlinkClick r:id="rId15"/>
            <a:extLst>
              <a:ext uri="{FF2B5EF4-FFF2-40B4-BE49-F238E27FC236}">
                <a16:creationId xmlns:a16="http://schemas.microsoft.com/office/drawing/2014/main" id="{6B9A0216-1CAD-47C7-A073-C33F5068ED14}"/>
              </a:ext>
            </a:extLst>
          </p:cNvPr>
          <p:cNvPicPr>
            <a:picLocks noChangeAspect="1"/>
          </p:cNvPicPr>
          <p:nvPr/>
        </p:nvPicPr>
        <p:blipFill rotWithShape="1">
          <a:blip r:embed="rId16">
            <a:extLst>
              <a:ext uri="{28A0092B-C50C-407E-A947-70E740481C1C}">
                <a14:useLocalDpi xmlns:a14="http://schemas.microsoft.com/office/drawing/2010/main" val="0"/>
              </a:ext>
            </a:extLst>
          </a:blip>
          <a:srcRect t="9350" b="15636"/>
          <a:stretch/>
        </p:blipFill>
        <p:spPr>
          <a:xfrm>
            <a:off x="1482333" y="2882524"/>
            <a:ext cx="2140060" cy="462072"/>
          </a:xfrm>
          <a:prstGeom prst="rect">
            <a:avLst/>
          </a:prstGeom>
        </p:spPr>
      </p:pic>
      <p:pic>
        <p:nvPicPr>
          <p:cNvPr id="27" name="Picture 26">
            <a:hlinkClick r:id="rId17"/>
            <a:extLst>
              <a:ext uri="{FF2B5EF4-FFF2-40B4-BE49-F238E27FC236}">
                <a16:creationId xmlns:a16="http://schemas.microsoft.com/office/drawing/2014/main" id="{B1675D12-53A1-42A8-8CAE-CC7859667E9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6403" y="3611957"/>
            <a:ext cx="1710284" cy="533453"/>
          </a:xfrm>
          <a:prstGeom prst="rect">
            <a:avLst/>
          </a:prstGeom>
        </p:spPr>
      </p:pic>
      <p:pic>
        <p:nvPicPr>
          <p:cNvPr id="29" name="Picture 28">
            <a:hlinkClick r:id="rId19"/>
            <a:extLst>
              <a:ext uri="{FF2B5EF4-FFF2-40B4-BE49-F238E27FC236}">
                <a16:creationId xmlns:a16="http://schemas.microsoft.com/office/drawing/2014/main" id="{3F6E487E-CD7A-4247-8F80-0B28CEBF858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6403" y="1769810"/>
            <a:ext cx="1206562" cy="762039"/>
          </a:xfrm>
          <a:prstGeom prst="rect">
            <a:avLst/>
          </a:prstGeom>
        </p:spPr>
      </p:pic>
      <p:pic>
        <p:nvPicPr>
          <p:cNvPr id="31" name="Picture 30">
            <a:hlinkClick r:id="rId21"/>
            <a:extLst>
              <a:ext uri="{FF2B5EF4-FFF2-40B4-BE49-F238E27FC236}">
                <a16:creationId xmlns:a16="http://schemas.microsoft.com/office/drawing/2014/main" id="{47E6CAD6-FD93-42A3-B0F2-43395EDE94EE}"/>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2800772" y="4165174"/>
            <a:ext cx="918523" cy="613479"/>
          </a:xfrm>
          <a:prstGeom prst="rect">
            <a:avLst/>
          </a:prstGeom>
        </p:spPr>
      </p:pic>
      <p:grpSp>
        <p:nvGrpSpPr>
          <p:cNvPr id="60" name="Group 59">
            <a:extLst>
              <a:ext uri="{FF2B5EF4-FFF2-40B4-BE49-F238E27FC236}">
                <a16:creationId xmlns:a16="http://schemas.microsoft.com/office/drawing/2014/main" id="{FB70FAEE-96B7-4A13-89E6-98AA04900FAF}"/>
              </a:ext>
            </a:extLst>
          </p:cNvPr>
          <p:cNvGrpSpPr/>
          <p:nvPr/>
        </p:nvGrpSpPr>
        <p:grpSpPr>
          <a:xfrm>
            <a:off x="5058452" y="1663813"/>
            <a:ext cx="2785057" cy="494525"/>
            <a:chOff x="5114743" y="1578090"/>
            <a:chExt cx="2785057" cy="494525"/>
          </a:xfrm>
        </p:grpSpPr>
        <p:pic>
          <p:nvPicPr>
            <p:cNvPr id="33" name="Graphic 32" descr="Lightbulb and gear">
              <a:extLst>
                <a:ext uri="{FF2B5EF4-FFF2-40B4-BE49-F238E27FC236}">
                  <a16:creationId xmlns:a16="http://schemas.microsoft.com/office/drawing/2014/main" id="{E73445D7-4029-44AB-8B13-4226771F76D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114743" y="1578090"/>
              <a:ext cx="494525" cy="494525"/>
            </a:xfrm>
            <a:prstGeom prst="rect">
              <a:avLst/>
            </a:prstGeom>
          </p:spPr>
        </p:pic>
        <p:sp>
          <p:nvSpPr>
            <p:cNvPr id="51" name="TextBox 50">
              <a:extLst>
                <a:ext uri="{FF2B5EF4-FFF2-40B4-BE49-F238E27FC236}">
                  <a16:creationId xmlns:a16="http://schemas.microsoft.com/office/drawing/2014/main" id="{73468175-33E4-4A00-B3D3-93CFD35DAA49}"/>
                </a:ext>
              </a:extLst>
            </p:cNvPr>
            <p:cNvSpPr txBox="1"/>
            <p:nvPr/>
          </p:nvSpPr>
          <p:spPr>
            <a:xfrm>
              <a:off x="5689163" y="1658474"/>
              <a:ext cx="2210637" cy="307777"/>
            </a:xfrm>
            <a:prstGeom prst="rect">
              <a:avLst/>
            </a:prstGeom>
            <a:noFill/>
          </p:spPr>
          <p:txBody>
            <a:bodyPr wrap="square" rtlCol="0">
              <a:spAutoFit/>
            </a:bodyPr>
            <a:lstStyle/>
            <a:p>
              <a:r>
                <a:rPr lang="en-GB" sz="1400" dirty="0">
                  <a:latin typeface="Comic Sans MS" panose="030F0702030302020204" pitchFamily="66" charset="0"/>
                </a:rPr>
                <a:t>Have a clear idea</a:t>
              </a:r>
            </a:p>
          </p:txBody>
        </p:sp>
      </p:grpSp>
      <p:grpSp>
        <p:nvGrpSpPr>
          <p:cNvPr id="59" name="Group 58">
            <a:extLst>
              <a:ext uri="{FF2B5EF4-FFF2-40B4-BE49-F238E27FC236}">
                <a16:creationId xmlns:a16="http://schemas.microsoft.com/office/drawing/2014/main" id="{4976C919-2DCE-42A9-9F6D-A9C5558B7504}"/>
              </a:ext>
            </a:extLst>
          </p:cNvPr>
          <p:cNvGrpSpPr/>
          <p:nvPr/>
        </p:nvGrpSpPr>
        <p:grpSpPr>
          <a:xfrm>
            <a:off x="5130436" y="2316781"/>
            <a:ext cx="3468148" cy="494525"/>
            <a:chOff x="5124989" y="2249694"/>
            <a:chExt cx="3468148" cy="494525"/>
          </a:xfrm>
        </p:grpSpPr>
        <p:pic>
          <p:nvPicPr>
            <p:cNvPr id="35" name="Graphic 34" descr="Magnifying glass">
              <a:extLst>
                <a:ext uri="{FF2B5EF4-FFF2-40B4-BE49-F238E27FC236}">
                  <a16:creationId xmlns:a16="http://schemas.microsoft.com/office/drawing/2014/main" id="{562B66C1-05A8-49F6-82B0-AE8163CF33C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124989" y="2249694"/>
              <a:ext cx="494525" cy="494525"/>
            </a:xfrm>
            <a:prstGeom prst="rect">
              <a:avLst/>
            </a:prstGeom>
          </p:spPr>
        </p:pic>
        <p:sp>
          <p:nvSpPr>
            <p:cNvPr id="52" name="TextBox 51">
              <a:extLst>
                <a:ext uri="{FF2B5EF4-FFF2-40B4-BE49-F238E27FC236}">
                  <a16:creationId xmlns:a16="http://schemas.microsoft.com/office/drawing/2014/main" id="{62EB5E4A-344E-404A-8F30-544BBFB6AC41}"/>
                </a:ext>
              </a:extLst>
            </p:cNvPr>
            <p:cNvSpPr txBox="1"/>
            <p:nvPr/>
          </p:nvSpPr>
          <p:spPr>
            <a:xfrm>
              <a:off x="5689163" y="2332930"/>
              <a:ext cx="2903974" cy="307777"/>
            </a:xfrm>
            <a:prstGeom prst="rect">
              <a:avLst/>
            </a:prstGeom>
            <a:noFill/>
          </p:spPr>
          <p:txBody>
            <a:bodyPr wrap="square" rtlCol="0">
              <a:spAutoFit/>
            </a:bodyPr>
            <a:lstStyle/>
            <a:p>
              <a:r>
                <a:rPr lang="en-GB" sz="1400" dirty="0">
                  <a:latin typeface="Comic Sans MS" panose="030F0702030302020204" pitchFamily="66" charset="0"/>
                </a:rPr>
                <a:t>Do your market research</a:t>
              </a:r>
            </a:p>
          </p:txBody>
        </p:sp>
      </p:grpSp>
      <p:grpSp>
        <p:nvGrpSpPr>
          <p:cNvPr id="58" name="Group 57">
            <a:extLst>
              <a:ext uri="{FF2B5EF4-FFF2-40B4-BE49-F238E27FC236}">
                <a16:creationId xmlns:a16="http://schemas.microsoft.com/office/drawing/2014/main" id="{8644DFCF-959E-4535-8EE7-CCDA98688809}"/>
              </a:ext>
            </a:extLst>
          </p:cNvPr>
          <p:cNvGrpSpPr/>
          <p:nvPr/>
        </p:nvGrpSpPr>
        <p:grpSpPr>
          <a:xfrm>
            <a:off x="5130436" y="2916374"/>
            <a:ext cx="3478394" cy="494525"/>
            <a:chOff x="5114743" y="3012106"/>
            <a:chExt cx="3478394" cy="494525"/>
          </a:xfrm>
        </p:grpSpPr>
        <p:pic>
          <p:nvPicPr>
            <p:cNvPr id="46" name="Graphic 45" descr="Piggy Bank">
              <a:extLst>
                <a:ext uri="{FF2B5EF4-FFF2-40B4-BE49-F238E27FC236}">
                  <a16:creationId xmlns:a16="http://schemas.microsoft.com/office/drawing/2014/main" id="{31DE20AF-DB11-4188-839B-8BA7D450B57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114743" y="3012106"/>
              <a:ext cx="494525" cy="494525"/>
            </a:xfrm>
            <a:prstGeom prst="rect">
              <a:avLst/>
            </a:prstGeom>
          </p:spPr>
        </p:pic>
        <p:sp>
          <p:nvSpPr>
            <p:cNvPr id="53" name="TextBox 52">
              <a:extLst>
                <a:ext uri="{FF2B5EF4-FFF2-40B4-BE49-F238E27FC236}">
                  <a16:creationId xmlns:a16="http://schemas.microsoft.com/office/drawing/2014/main" id="{20B2AE14-7B0A-4A9F-9F2C-E72E9D7EDDA3}"/>
                </a:ext>
              </a:extLst>
            </p:cNvPr>
            <p:cNvSpPr txBox="1"/>
            <p:nvPr/>
          </p:nvSpPr>
          <p:spPr>
            <a:xfrm>
              <a:off x="5689163" y="3101127"/>
              <a:ext cx="2903974" cy="307777"/>
            </a:xfrm>
            <a:prstGeom prst="rect">
              <a:avLst/>
            </a:prstGeom>
            <a:noFill/>
          </p:spPr>
          <p:txBody>
            <a:bodyPr wrap="square" rtlCol="0">
              <a:spAutoFit/>
            </a:bodyPr>
            <a:lstStyle/>
            <a:p>
              <a:r>
                <a:rPr lang="en-GB" sz="1400" dirty="0">
                  <a:latin typeface="Comic Sans MS" panose="030F0702030302020204" pitchFamily="66" charset="0"/>
                </a:rPr>
                <a:t>Calculate costs</a:t>
              </a:r>
            </a:p>
          </p:txBody>
        </p:sp>
      </p:grpSp>
      <p:grpSp>
        <p:nvGrpSpPr>
          <p:cNvPr id="56" name="Group 55">
            <a:extLst>
              <a:ext uri="{FF2B5EF4-FFF2-40B4-BE49-F238E27FC236}">
                <a16:creationId xmlns:a16="http://schemas.microsoft.com/office/drawing/2014/main" id="{8E657DFB-1677-4E70-B4DA-8E37978E659D}"/>
              </a:ext>
            </a:extLst>
          </p:cNvPr>
          <p:cNvGrpSpPr/>
          <p:nvPr/>
        </p:nvGrpSpPr>
        <p:grpSpPr>
          <a:xfrm>
            <a:off x="5130436" y="4038368"/>
            <a:ext cx="3478394" cy="494525"/>
            <a:chOff x="5114743" y="4386214"/>
            <a:chExt cx="3478394" cy="494525"/>
          </a:xfrm>
        </p:grpSpPr>
        <p:pic>
          <p:nvPicPr>
            <p:cNvPr id="50" name="Graphic 49" descr="Scales of justice">
              <a:extLst>
                <a:ext uri="{FF2B5EF4-FFF2-40B4-BE49-F238E27FC236}">
                  <a16:creationId xmlns:a16="http://schemas.microsoft.com/office/drawing/2014/main" id="{7D39CCF5-9274-4A06-BA4F-3043E142C31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114743" y="4386214"/>
              <a:ext cx="494525" cy="494525"/>
            </a:xfrm>
            <a:prstGeom prst="rect">
              <a:avLst/>
            </a:prstGeom>
          </p:spPr>
        </p:pic>
        <p:sp>
          <p:nvSpPr>
            <p:cNvPr id="54" name="TextBox 53">
              <a:extLst>
                <a:ext uri="{FF2B5EF4-FFF2-40B4-BE49-F238E27FC236}">
                  <a16:creationId xmlns:a16="http://schemas.microsoft.com/office/drawing/2014/main" id="{83A3C5A7-258E-4704-8B95-3B0D804D0601}"/>
                </a:ext>
              </a:extLst>
            </p:cNvPr>
            <p:cNvSpPr txBox="1"/>
            <p:nvPr/>
          </p:nvSpPr>
          <p:spPr>
            <a:xfrm>
              <a:off x="5689163" y="4510467"/>
              <a:ext cx="2903974" cy="307777"/>
            </a:xfrm>
            <a:prstGeom prst="rect">
              <a:avLst/>
            </a:prstGeom>
            <a:noFill/>
          </p:spPr>
          <p:txBody>
            <a:bodyPr wrap="square" rtlCol="0">
              <a:spAutoFit/>
            </a:bodyPr>
            <a:lstStyle/>
            <a:p>
              <a:r>
                <a:rPr lang="en-GB" sz="1400" dirty="0">
                  <a:latin typeface="Comic Sans MS" panose="030F0702030302020204" pitchFamily="66" charset="0"/>
                </a:rPr>
                <a:t>Register your business</a:t>
              </a:r>
            </a:p>
          </p:txBody>
        </p:sp>
      </p:grpSp>
      <p:grpSp>
        <p:nvGrpSpPr>
          <p:cNvPr id="57" name="Group 56">
            <a:extLst>
              <a:ext uri="{FF2B5EF4-FFF2-40B4-BE49-F238E27FC236}">
                <a16:creationId xmlns:a16="http://schemas.microsoft.com/office/drawing/2014/main" id="{6E95125F-204A-40BD-A25D-86E3A3186FCA}"/>
              </a:ext>
            </a:extLst>
          </p:cNvPr>
          <p:cNvGrpSpPr/>
          <p:nvPr/>
        </p:nvGrpSpPr>
        <p:grpSpPr>
          <a:xfrm>
            <a:off x="5130436" y="3462304"/>
            <a:ext cx="3478394" cy="494525"/>
            <a:chOff x="5114743" y="3663598"/>
            <a:chExt cx="3478394" cy="494525"/>
          </a:xfrm>
        </p:grpSpPr>
        <p:pic>
          <p:nvPicPr>
            <p:cNvPr id="48" name="Graphic 47" descr="Contract">
              <a:extLst>
                <a:ext uri="{FF2B5EF4-FFF2-40B4-BE49-F238E27FC236}">
                  <a16:creationId xmlns:a16="http://schemas.microsoft.com/office/drawing/2014/main" id="{C8EA5C86-58D7-439A-9C7B-FE40246A2DD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114743" y="3663598"/>
              <a:ext cx="494525" cy="494525"/>
            </a:xfrm>
            <a:prstGeom prst="rect">
              <a:avLst/>
            </a:prstGeom>
          </p:spPr>
        </p:pic>
        <p:sp>
          <p:nvSpPr>
            <p:cNvPr id="55" name="TextBox 54">
              <a:extLst>
                <a:ext uri="{FF2B5EF4-FFF2-40B4-BE49-F238E27FC236}">
                  <a16:creationId xmlns:a16="http://schemas.microsoft.com/office/drawing/2014/main" id="{9E368024-622E-451F-ACD5-B44082973B21}"/>
                </a:ext>
              </a:extLst>
            </p:cNvPr>
            <p:cNvSpPr txBox="1"/>
            <p:nvPr/>
          </p:nvSpPr>
          <p:spPr>
            <a:xfrm>
              <a:off x="5689163" y="3740362"/>
              <a:ext cx="2903974" cy="307777"/>
            </a:xfrm>
            <a:prstGeom prst="rect">
              <a:avLst/>
            </a:prstGeom>
            <a:noFill/>
          </p:spPr>
          <p:txBody>
            <a:bodyPr wrap="square" rtlCol="0">
              <a:spAutoFit/>
            </a:bodyPr>
            <a:lstStyle/>
            <a:p>
              <a:r>
                <a:rPr lang="en-GB" sz="1400" dirty="0">
                  <a:latin typeface="Comic Sans MS" panose="030F0702030302020204" pitchFamily="66" charset="0"/>
                </a:rPr>
                <a:t>Create a business plan</a:t>
              </a:r>
            </a:p>
          </p:txBody>
        </p:sp>
      </p:grpSp>
      <p:grpSp>
        <p:nvGrpSpPr>
          <p:cNvPr id="66" name="Group 65">
            <a:extLst>
              <a:ext uri="{FF2B5EF4-FFF2-40B4-BE49-F238E27FC236}">
                <a16:creationId xmlns:a16="http://schemas.microsoft.com/office/drawing/2014/main" id="{AEEE7025-2825-4337-871C-1D833F1A4C7B}"/>
              </a:ext>
            </a:extLst>
          </p:cNvPr>
          <p:cNvGrpSpPr/>
          <p:nvPr/>
        </p:nvGrpSpPr>
        <p:grpSpPr>
          <a:xfrm>
            <a:off x="-158018" y="619617"/>
            <a:ext cx="8508198" cy="849967"/>
            <a:chOff x="-158018" y="619617"/>
            <a:chExt cx="8508198" cy="849967"/>
          </a:xfrm>
        </p:grpSpPr>
        <p:pic>
          <p:nvPicPr>
            <p:cNvPr id="63" name="Picture 62" descr="Background pattern&#10;&#10;Description automatically generated">
              <a:extLst>
                <a:ext uri="{FF2B5EF4-FFF2-40B4-BE49-F238E27FC236}">
                  <a16:creationId xmlns:a16="http://schemas.microsoft.com/office/drawing/2014/main" id="{622CFA17-36D5-4199-A6B3-4505783B4E60}"/>
                </a:ext>
              </a:extLst>
            </p:cNvPr>
            <p:cNvPicPr>
              <a:picLocks noChangeAspect="1"/>
            </p:cNvPicPr>
            <p:nvPr/>
          </p:nvPicPr>
          <p:blipFill rotWithShape="1">
            <a:blip r:embed="rId33">
              <a:extLst>
                <a:ext uri="{28A0092B-C50C-407E-A947-70E740481C1C}">
                  <a14:useLocalDpi xmlns:a14="http://schemas.microsoft.com/office/drawing/2010/main" val="0"/>
                </a:ext>
              </a:extLst>
            </a:blip>
            <a:srcRect t="-3791" b="-1"/>
            <a:stretch/>
          </p:blipFill>
          <p:spPr>
            <a:xfrm rot="16200000">
              <a:off x="1096567" y="-634968"/>
              <a:ext cx="849967" cy="3359138"/>
            </a:xfrm>
            <a:prstGeom prst="rect">
              <a:avLst/>
            </a:prstGeom>
          </p:spPr>
        </p:pic>
        <p:sp>
          <p:nvSpPr>
            <p:cNvPr id="64" name="Rectangle 63">
              <a:extLst>
                <a:ext uri="{FF2B5EF4-FFF2-40B4-BE49-F238E27FC236}">
                  <a16:creationId xmlns:a16="http://schemas.microsoft.com/office/drawing/2014/main" id="{F90CD419-8FDA-4E5E-9E26-6E46AB3A2CA4}"/>
                </a:ext>
              </a:extLst>
            </p:cNvPr>
            <p:cNvSpPr/>
            <p:nvPr/>
          </p:nvSpPr>
          <p:spPr>
            <a:xfrm>
              <a:off x="3318919" y="930290"/>
              <a:ext cx="4939556" cy="525470"/>
            </a:xfrm>
            <a:prstGeom prst="rect">
              <a:avLst/>
            </a:prstGeom>
            <a:solidFill>
              <a:srgbClr val="FFFF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C0698B74-632B-4119-85CE-D4D86D3C76B8}"/>
                </a:ext>
              </a:extLst>
            </p:cNvPr>
            <p:cNvSpPr txBox="1"/>
            <p:nvPr/>
          </p:nvSpPr>
          <p:spPr>
            <a:xfrm>
              <a:off x="3482276" y="1013578"/>
              <a:ext cx="4867904" cy="338554"/>
            </a:xfrm>
            <a:prstGeom prst="rect">
              <a:avLst/>
            </a:prstGeom>
            <a:noFill/>
          </p:spPr>
          <p:txBody>
            <a:bodyPr wrap="square" rtlCol="0">
              <a:spAutoFit/>
            </a:bodyPr>
            <a:lstStyle/>
            <a:p>
              <a:r>
                <a:rPr lang="en-GB" sz="1600" dirty="0">
                  <a:latin typeface="Reprise Title Std" panose="02000000000000000000" charset="0"/>
                </a:rPr>
                <a:t>Before you talk business, you should first of all:</a:t>
              </a:r>
            </a:p>
          </p:txBody>
        </p:sp>
      </p:grpSp>
    </p:spTree>
    <p:extLst>
      <p:ext uri="{BB962C8B-B14F-4D97-AF65-F5344CB8AC3E}">
        <p14:creationId xmlns:p14="http://schemas.microsoft.com/office/powerpoint/2010/main" val="6150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style.rotation</p:attrName>
                                        </p:attrNameLst>
                                      </p:cBhvr>
                                      <p:tavLst>
                                        <p:tav tm="0">
                                          <p:val>
                                            <p:fltVal val="90"/>
                                          </p:val>
                                        </p:tav>
                                        <p:tav tm="100000">
                                          <p:val>
                                            <p:fltVal val="0"/>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ppt_x"/>
                                          </p:val>
                                        </p:tav>
                                        <p:tav tm="100000">
                                          <p:val>
                                            <p:strVal val="#ppt_x"/>
                                          </p:val>
                                        </p:tav>
                                      </p:tavLst>
                                    </p:anim>
                                    <p:anim calcmode="lin" valueType="num">
                                      <p:cBhvr additive="base">
                                        <p:cTn id="5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3.88889E-6 2.22222E-6 L 0.21389 -0.00093 " pathEditMode="relative" rAng="0" ptsTypes="AA">
                                      <p:cBhvr>
                                        <p:cTn id="57" dur="2000" fill="hold"/>
                                        <p:tgtEl>
                                          <p:spTgt spid="5"/>
                                        </p:tgtEl>
                                        <p:attrNameLst>
                                          <p:attrName>ppt_x</p:attrName>
                                          <p:attrName>ppt_y</p:attrName>
                                        </p:attrNameLst>
                                      </p:cBhvr>
                                      <p:rCtr x="10694" y="-46"/>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FD3383-E2D5-AD43-AA21-130D941630EC}"/>
              </a:ext>
            </a:extLst>
          </p:cNvPr>
          <p:cNvSpPr/>
          <p:nvPr/>
        </p:nvSpPr>
        <p:spPr>
          <a:xfrm>
            <a:off x="4999525" y="1370480"/>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893F3A95-09F6-8849-A583-144C809D58CD}"/>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grpSp>
        <p:nvGrpSpPr>
          <p:cNvPr id="4" name="Group 3"/>
          <p:cNvGrpSpPr/>
          <p:nvPr/>
        </p:nvGrpSpPr>
        <p:grpSpPr>
          <a:xfrm>
            <a:off x="5521101" y="2042949"/>
            <a:ext cx="2772102" cy="2772102"/>
            <a:chOff x="5369339" y="2042949"/>
            <a:chExt cx="2772102" cy="2772102"/>
          </a:xfrm>
        </p:grpSpPr>
        <p:pic>
          <p:nvPicPr>
            <p:cNvPr id="13" name="Graphic 12" descr="Thought with solid fill">
              <a:extLst>
                <a:ext uri="{FF2B5EF4-FFF2-40B4-BE49-F238E27FC236}">
                  <a16:creationId xmlns:a16="http://schemas.microsoft.com/office/drawing/2014/main" id="{9125687F-11D2-5442-92AB-D1DA660010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9339" y="2042949"/>
              <a:ext cx="2772102" cy="2772102"/>
            </a:xfrm>
            <a:prstGeom prst="rect">
              <a:avLst/>
            </a:prstGeom>
          </p:spPr>
        </p:pic>
        <p:pic>
          <p:nvPicPr>
            <p:cNvPr id="15" name="Graphic 14" descr="Question Mark with solid fill">
              <a:extLst>
                <a:ext uri="{FF2B5EF4-FFF2-40B4-BE49-F238E27FC236}">
                  <a16:creationId xmlns:a16="http://schemas.microsoft.com/office/drawing/2014/main" id="{5122D237-BD06-AF4B-B9CC-9A124D7A642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71427" y="2467752"/>
              <a:ext cx="735725" cy="735725"/>
            </a:xfrm>
            <a:prstGeom prst="rect">
              <a:avLst/>
            </a:prstGeom>
          </p:spPr>
        </p:pic>
      </p:grpSp>
      <p:pic>
        <p:nvPicPr>
          <p:cNvPr id="12" name="Picture 11" descr="Icon&#10;&#10;Description automatically generated">
            <a:extLst>
              <a:ext uri="{FF2B5EF4-FFF2-40B4-BE49-F238E27FC236}">
                <a16:creationId xmlns:a16="http://schemas.microsoft.com/office/drawing/2014/main" id="{F912CA85-121D-BD4B-AEF1-5A722463BC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328" y="1285920"/>
            <a:ext cx="3916927" cy="3835114"/>
          </a:xfrm>
          <a:prstGeom prst="rect">
            <a:avLst/>
          </a:prstGeom>
        </p:spPr>
      </p:pic>
      <p:sp>
        <p:nvSpPr>
          <p:cNvPr id="11" name="TextBox 10">
            <a:extLst>
              <a:ext uri="{FF2B5EF4-FFF2-40B4-BE49-F238E27FC236}">
                <a16:creationId xmlns:a16="http://schemas.microsoft.com/office/drawing/2014/main" id="{06BE01DC-71AC-E94C-B7B7-8BFCD142E7D2}"/>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4" name="Picture 4">
            <a:extLst>
              <a:ext uri="{FF2B5EF4-FFF2-40B4-BE49-F238E27FC236}">
                <a16:creationId xmlns:a16="http://schemas.microsoft.com/office/drawing/2014/main" id="{6CF06E2B-AF64-C4F2-9407-48CFE80A99CC}"/>
              </a:ext>
            </a:extLst>
          </p:cNvPr>
          <p:cNvPicPr>
            <a:picLocks noChangeAspect="1"/>
          </p:cNvPicPr>
          <p:nvPr/>
        </p:nvPicPr>
        <p:blipFill>
          <a:blip r:embed="rId8"/>
          <a:stretch>
            <a:fillRect/>
          </a:stretch>
        </p:blipFill>
        <p:spPr>
          <a:xfrm>
            <a:off x="7515061" y="6263837"/>
            <a:ext cx="1247775" cy="400050"/>
          </a:xfrm>
          <a:prstGeom prst="rect">
            <a:avLst/>
          </a:prstGeom>
        </p:spPr>
      </p:pic>
      <p:sp>
        <p:nvSpPr>
          <p:cNvPr id="5" name="Footer Placeholder 4">
            <a:extLst>
              <a:ext uri="{FF2B5EF4-FFF2-40B4-BE49-F238E27FC236}">
                <a16:creationId xmlns:a16="http://schemas.microsoft.com/office/drawing/2014/main" id="{4BE0F48C-1FAC-49D8-86DD-ADCFFBD95C7A}"/>
              </a:ext>
            </a:extLst>
          </p:cNvPr>
          <p:cNvSpPr>
            <a:spLocks noGrp="1"/>
          </p:cNvSpPr>
          <p:nvPr>
            <p:ph type="ftr" sz="quarter" idx="11"/>
          </p:nvPr>
        </p:nvSpPr>
        <p:spPr/>
        <p:txBody>
          <a:bodyPr/>
          <a:lstStyle/>
          <a:p>
            <a:r>
              <a:rPr lang="en-US" dirty="0"/>
              <a:t>© Gateway 2025</a:t>
            </a:r>
          </a:p>
        </p:txBody>
      </p:sp>
    </p:spTree>
    <p:extLst>
      <p:ext uri="{BB962C8B-B14F-4D97-AF65-F5344CB8AC3E}">
        <p14:creationId xmlns:p14="http://schemas.microsoft.com/office/powerpoint/2010/main" val="304394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7740" y="297172"/>
            <a:ext cx="6070076"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604677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What is self-employment?</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42" name="Picture 41" descr="A picture containing text, light, dark&#10;&#10;Description automatically generated">
            <a:extLst>
              <a:ext uri="{FF2B5EF4-FFF2-40B4-BE49-F238E27FC236}">
                <a16:creationId xmlns:a16="http://schemas.microsoft.com/office/drawing/2014/main" id="{5F57AC53-8307-4BE8-8EA1-4A2F7481CC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3" name="IdeasFactory">
            <a:extLst>
              <a:ext uri="{FF2B5EF4-FFF2-40B4-BE49-F238E27FC236}">
                <a16:creationId xmlns:a16="http://schemas.microsoft.com/office/drawing/2014/main" id="{82689670-D67A-4456-AF68-9139B17B00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410" y="1260972"/>
            <a:ext cx="8235426" cy="4923353"/>
          </a:xfrm>
          <a:prstGeom prst="rect">
            <a:avLst/>
          </a:prstGeom>
        </p:spPr>
      </p:pic>
      <p:sp>
        <p:nvSpPr>
          <p:cNvPr id="25" name="2 DifferentTypes">
            <a:extLst>
              <a:ext uri="{FF2B5EF4-FFF2-40B4-BE49-F238E27FC236}">
                <a16:creationId xmlns:a16="http://schemas.microsoft.com/office/drawing/2014/main" id="{B8793761-21DA-4FE5-9190-16E97B2FE58B}"/>
              </a:ext>
            </a:extLst>
          </p:cNvPr>
          <p:cNvSpPr txBox="1"/>
          <p:nvPr/>
        </p:nvSpPr>
        <p:spPr>
          <a:xfrm>
            <a:off x="3820724" y="3420487"/>
            <a:ext cx="4495132" cy="1938992"/>
          </a:xfrm>
          <a:prstGeom prst="rect">
            <a:avLst/>
          </a:prstGeom>
          <a:noFill/>
        </p:spPr>
        <p:txBody>
          <a:bodyPr wrap="square" rtlCol="0">
            <a:spAutoFit/>
          </a:bodyPr>
          <a:lstStyle/>
          <a:p>
            <a:r>
              <a:rPr lang="en-GB" sz="4000" dirty="0">
                <a:latin typeface="Reprise Title Std" panose="02000000000000000000" charset="0"/>
              </a:rPr>
              <a:t>There are many different types of self-employment…</a:t>
            </a:r>
          </a:p>
        </p:txBody>
      </p:sp>
      <p:pic>
        <p:nvPicPr>
          <p:cNvPr id="11" name="Graphic 10" descr="Lightbulb and gear">
            <a:extLst>
              <a:ext uri="{FF2B5EF4-FFF2-40B4-BE49-F238E27FC236}">
                <a16:creationId xmlns:a16="http://schemas.microsoft.com/office/drawing/2014/main" id="{EA1572CE-1A23-45F7-9AC9-D93E02ABE6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1388" y="271299"/>
            <a:ext cx="610164" cy="610164"/>
          </a:xfrm>
          <a:prstGeom prst="rect">
            <a:avLst/>
          </a:prstGeom>
        </p:spPr>
      </p:pic>
      <p:pic>
        <p:nvPicPr>
          <p:cNvPr id="4" name="Picture 3">
            <a:extLst>
              <a:ext uri="{FF2B5EF4-FFF2-40B4-BE49-F238E27FC236}">
                <a16:creationId xmlns:a16="http://schemas.microsoft.com/office/drawing/2014/main" id="{165D2F5D-AA3E-460D-878C-1AE4E2DB45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5155" y="2898240"/>
            <a:ext cx="5706271" cy="3219899"/>
          </a:xfrm>
          <a:prstGeom prst="rect">
            <a:avLst/>
          </a:prstGeom>
        </p:spPr>
      </p:pic>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grpSp>
        <p:nvGrpSpPr>
          <p:cNvPr id="14" name="Group 13">
            <a:extLst>
              <a:ext uri="{FF2B5EF4-FFF2-40B4-BE49-F238E27FC236}">
                <a16:creationId xmlns:a16="http://schemas.microsoft.com/office/drawing/2014/main" id="{D7FC2988-8D7A-3D23-F082-D156416EADE0}"/>
              </a:ext>
            </a:extLst>
          </p:cNvPr>
          <p:cNvGrpSpPr/>
          <p:nvPr/>
        </p:nvGrpSpPr>
        <p:grpSpPr>
          <a:xfrm>
            <a:off x="0" y="5212825"/>
            <a:ext cx="7000986" cy="1512285"/>
            <a:chOff x="-26010" y="5107685"/>
            <a:chExt cx="7000986" cy="1512285"/>
          </a:xfrm>
        </p:grpSpPr>
        <p:pic>
          <p:nvPicPr>
            <p:cNvPr id="40" name="Picture 39" descr="Background pattern&#10;&#10;Description automatically generated">
              <a:extLst>
                <a:ext uri="{FF2B5EF4-FFF2-40B4-BE49-F238E27FC236}">
                  <a16:creationId xmlns:a16="http://schemas.microsoft.com/office/drawing/2014/main" id="{F7207735-BF0C-D711-37AE-3FA1B3B012C6}"/>
                </a:ext>
              </a:extLst>
            </p:cNvPr>
            <p:cNvPicPr>
              <a:picLocks noChangeAspect="1"/>
            </p:cNvPicPr>
            <p:nvPr/>
          </p:nvPicPr>
          <p:blipFill rotWithShape="1">
            <a:blip r:embed="rId5">
              <a:extLst>
                <a:ext uri="{28A0092B-C50C-407E-A947-70E740481C1C}">
                  <a14:useLocalDpi xmlns:a14="http://schemas.microsoft.com/office/drawing/2010/main" val="0"/>
                </a:ext>
              </a:extLst>
            </a:blip>
            <a:srcRect t="21469"/>
            <a:stretch/>
          </p:blipFill>
          <p:spPr>
            <a:xfrm rot="16200000">
              <a:off x="819804" y="4261871"/>
              <a:ext cx="849967" cy="2541595"/>
            </a:xfrm>
            <a:prstGeom prst="rect">
              <a:avLst/>
            </a:prstGeom>
          </p:spPr>
        </p:pic>
        <p:pic>
          <p:nvPicPr>
            <p:cNvPr id="41" name="Picture 40" descr="A picture containing outdoor object, night sky&#10;&#10;Description automatically generated">
              <a:extLst>
                <a:ext uri="{FF2B5EF4-FFF2-40B4-BE49-F238E27FC236}">
                  <a16:creationId xmlns:a16="http://schemas.microsoft.com/office/drawing/2014/main" id="{5486A176-4977-B86C-6448-03A53F8F11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12" name="Group 11">
              <a:extLst>
                <a:ext uri="{FF2B5EF4-FFF2-40B4-BE49-F238E27FC236}">
                  <a16:creationId xmlns:a16="http://schemas.microsoft.com/office/drawing/2014/main" id="{6488AFC1-0E20-CDAF-BD71-6DD29503225E}"/>
                </a:ext>
              </a:extLst>
            </p:cNvPr>
            <p:cNvGrpSpPr/>
            <p:nvPr/>
          </p:nvGrpSpPr>
          <p:grpSpPr>
            <a:xfrm>
              <a:off x="3719808" y="5125795"/>
              <a:ext cx="3255168" cy="1494175"/>
              <a:chOff x="3719808" y="5125795"/>
              <a:chExt cx="3255168" cy="1494175"/>
            </a:xfrm>
          </p:grpSpPr>
          <p:pic>
            <p:nvPicPr>
              <p:cNvPr id="44" name="Picture 43" descr="A picture containing text&#10;&#10;Description automatically generated">
                <a:extLst>
                  <a:ext uri="{FF2B5EF4-FFF2-40B4-BE49-F238E27FC236}">
                    <a16:creationId xmlns:a16="http://schemas.microsoft.com/office/drawing/2014/main" id="{0C8415E6-01C7-359E-D8FD-4C2FA6E85D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43" name="TextBox 42">
                <a:extLst>
                  <a:ext uri="{FF2B5EF4-FFF2-40B4-BE49-F238E27FC236}">
                    <a16:creationId xmlns:a16="http://schemas.microsoft.com/office/drawing/2014/main" id="{EFC28F4D-C94B-39F4-8E96-2AAD13294D59}"/>
                  </a:ext>
                </a:extLst>
              </p:cNvPr>
              <p:cNvSpPr txBox="1"/>
              <p:nvPr/>
            </p:nvSpPr>
            <p:spPr>
              <a:xfrm>
                <a:off x="3947497" y="5501439"/>
                <a:ext cx="2879078" cy="738664"/>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Can you think of any examples of self-employment that you know of?</a:t>
                </a:r>
              </a:p>
            </p:txBody>
          </p:sp>
        </p:grpSp>
      </p:grpSp>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7740" y="297172"/>
            <a:ext cx="6070076"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604677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Different forms of self-employment</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42" name="Picture 41" descr="A picture containing text, light, dark&#10;&#10;Description automatically generated">
            <a:extLst>
              <a:ext uri="{FF2B5EF4-FFF2-40B4-BE49-F238E27FC236}">
                <a16:creationId xmlns:a16="http://schemas.microsoft.com/office/drawing/2014/main" id="{5F57AC53-8307-4BE8-8EA1-4A2F7481CC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grpSp>
        <p:nvGrpSpPr>
          <p:cNvPr id="27" name="Group 26">
            <a:extLst>
              <a:ext uri="{FF2B5EF4-FFF2-40B4-BE49-F238E27FC236}">
                <a16:creationId xmlns:a16="http://schemas.microsoft.com/office/drawing/2014/main" id="{B7A6A484-F9A6-483C-A6B3-74DE8D7C0314}"/>
              </a:ext>
            </a:extLst>
          </p:cNvPr>
          <p:cNvGrpSpPr/>
          <p:nvPr/>
        </p:nvGrpSpPr>
        <p:grpSpPr>
          <a:xfrm>
            <a:off x="1585464" y="1277717"/>
            <a:ext cx="6335443" cy="3835376"/>
            <a:chOff x="1585464" y="1277717"/>
            <a:chExt cx="6335443" cy="3835376"/>
          </a:xfrm>
        </p:grpSpPr>
        <p:grpSp>
          <p:nvGrpSpPr>
            <p:cNvPr id="25" name="Group 24">
              <a:extLst>
                <a:ext uri="{FF2B5EF4-FFF2-40B4-BE49-F238E27FC236}">
                  <a16:creationId xmlns:a16="http://schemas.microsoft.com/office/drawing/2014/main" id="{3C7627FE-03BD-4055-B4AB-80F455A0149B}"/>
                </a:ext>
              </a:extLst>
            </p:cNvPr>
            <p:cNvGrpSpPr/>
            <p:nvPr/>
          </p:nvGrpSpPr>
          <p:grpSpPr>
            <a:xfrm>
              <a:off x="2677741" y="3315793"/>
              <a:ext cx="1816541" cy="1797300"/>
              <a:chOff x="2677741" y="3315793"/>
              <a:chExt cx="1816541" cy="1797300"/>
            </a:xfrm>
          </p:grpSpPr>
          <p:sp>
            <p:nvSpPr>
              <p:cNvPr id="33" name="Rectangle: Diagonal Corners Rounded 32">
                <a:extLst>
                  <a:ext uri="{FF2B5EF4-FFF2-40B4-BE49-F238E27FC236}">
                    <a16:creationId xmlns:a16="http://schemas.microsoft.com/office/drawing/2014/main" id="{5387EAA2-DEF8-4BE5-866D-78AA416585B0}"/>
                  </a:ext>
                </a:extLst>
              </p:cNvPr>
              <p:cNvSpPr/>
              <p:nvPr/>
            </p:nvSpPr>
            <p:spPr>
              <a:xfrm>
                <a:off x="2677741" y="4596715"/>
                <a:ext cx="1793240" cy="516378"/>
              </a:xfrm>
              <a:prstGeom prst="round2Diag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B928D976-7436-4423-A4A9-5A6DEE8DD850}"/>
                  </a:ext>
                </a:extLst>
              </p:cNvPr>
              <p:cNvSpPr txBox="1"/>
              <p:nvPr/>
            </p:nvSpPr>
            <p:spPr>
              <a:xfrm>
                <a:off x="2701042" y="4713108"/>
                <a:ext cx="1793240" cy="338554"/>
              </a:xfrm>
              <a:prstGeom prst="rect">
                <a:avLst/>
              </a:prstGeom>
              <a:noFill/>
            </p:spPr>
            <p:txBody>
              <a:bodyPr wrap="square" rtlCol="0">
                <a:spAutoFit/>
              </a:bodyPr>
              <a:lstStyle/>
              <a:p>
                <a:pPr algn="ctr"/>
                <a:r>
                  <a:rPr lang="en-GB" sz="1600" b="1" dirty="0">
                    <a:solidFill>
                      <a:schemeClr val="bg1"/>
                    </a:solidFill>
                  </a:rPr>
                  <a:t>Contracting</a:t>
                </a:r>
              </a:p>
            </p:txBody>
          </p:sp>
          <p:pic>
            <p:nvPicPr>
              <p:cNvPr id="6" name="Picture 5">
                <a:extLst>
                  <a:ext uri="{FF2B5EF4-FFF2-40B4-BE49-F238E27FC236}">
                    <a16:creationId xmlns:a16="http://schemas.microsoft.com/office/drawing/2014/main" id="{DA842360-4492-4BBB-B73B-0CA44A433F6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5516" y="3315793"/>
                <a:ext cx="1457528" cy="1457528"/>
              </a:xfrm>
              <a:prstGeom prst="rect">
                <a:avLst/>
              </a:prstGeom>
            </p:spPr>
          </p:pic>
        </p:grpSp>
        <p:grpSp>
          <p:nvGrpSpPr>
            <p:cNvPr id="23" name="Group 22">
              <a:extLst>
                <a:ext uri="{FF2B5EF4-FFF2-40B4-BE49-F238E27FC236}">
                  <a16:creationId xmlns:a16="http://schemas.microsoft.com/office/drawing/2014/main" id="{1306F6BA-1A3B-4497-93A5-98DDCDAB42FE}"/>
                </a:ext>
              </a:extLst>
            </p:cNvPr>
            <p:cNvGrpSpPr/>
            <p:nvPr/>
          </p:nvGrpSpPr>
          <p:grpSpPr>
            <a:xfrm>
              <a:off x="3872279" y="1277717"/>
              <a:ext cx="1816541" cy="1790676"/>
              <a:chOff x="3872279" y="1476497"/>
              <a:chExt cx="1816541" cy="1790676"/>
            </a:xfrm>
          </p:grpSpPr>
          <p:sp>
            <p:nvSpPr>
              <p:cNvPr id="29" name="Rectangle: Diagonal Corners Rounded 28">
                <a:extLst>
                  <a:ext uri="{FF2B5EF4-FFF2-40B4-BE49-F238E27FC236}">
                    <a16:creationId xmlns:a16="http://schemas.microsoft.com/office/drawing/2014/main" id="{13616299-39B7-4214-9658-C0E7A01932FD}"/>
                  </a:ext>
                </a:extLst>
              </p:cNvPr>
              <p:cNvSpPr/>
              <p:nvPr/>
            </p:nvSpPr>
            <p:spPr>
              <a:xfrm>
                <a:off x="3872279" y="2750795"/>
                <a:ext cx="1793240" cy="516378"/>
              </a:xfrm>
              <a:prstGeom prst="round2Diag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795C5D5-9B6D-4961-8E07-D565020F643C}"/>
                  </a:ext>
                </a:extLst>
              </p:cNvPr>
              <p:cNvSpPr txBox="1"/>
              <p:nvPr/>
            </p:nvSpPr>
            <p:spPr>
              <a:xfrm>
                <a:off x="3895580" y="2867188"/>
                <a:ext cx="1793240" cy="338554"/>
              </a:xfrm>
              <a:prstGeom prst="rect">
                <a:avLst/>
              </a:prstGeom>
              <a:noFill/>
            </p:spPr>
            <p:txBody>
              <a:bodyPr wrap="square" rtlCol="0">
                <a:spAutoFit/>
              </a:bodyPr>
              <a:lstStyle/>
              <a:p>
                <a:pPr algn="ctr"/>
                <a:r>
                  <a:rPr lang="en-GB" sz="1600" b="1" dirty="0">
                    <a:solidFill>
                      <a:schemeClr val="bg1"/>
                    </a:solidFill>
                  </a:rPr>
                  <a:t>Franchisee</a:t>
                </a:r>
              </a:p>
            </p:txBody>
          </p:sp>
          <p:pic>
            <p:nvPicPr>
              <p:cNvPr id="9" name="Picture 8">
                <a:extLst>
                  <a:ext uri="{FF2B5EF4-FFF2-40B4-BE49-F238E27FC236}">
                    <a16:creationId xmlns:a16="http://schemas.microsoft.com/office/drawing/2014/main" id="{23B3FF9B-9DB9-4642-BF62-B1D9BC6798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14981" y="1476497"/>
                <a:ext cx="1457528" cy="1457528"/>
              </a:xfrm>
              <a:prstGeom prst="rect">
                <a:avLst/>
              </a:prstGeom>
            </p:spPr>
          </p:pic>
        </p:grpSp>
        <p:grpSp>
          <p:nvGrpSpPr>
            <p:cNvPr id="24" name="Group 23">
              <a:extLst>
                <a:ext uri="{FF2B5EF4-FFF2-40B4-BE49-F238E27FC236}">
                  <a16:creationId xmlns:a16="http://schemas.microsoft.com/office/drawing/2014/main" id="{2459B641-700D-4431-94D7-F37AF142D041}"/>
                </a:ext>
              </a:extLst>
            </p:cNvPr>
            <p:cNvGrpSpPr/>
            <p:nvPr/>
          </p:nvGrpSpPr>
          <p:grpSpPr>
            <a:xfrm>
              <a:off x="6104366" y="1277717"/>
              <a:ext cx="1816541" cy="1802771"/>
              <a:chOff x="6104366" y="1476497"/>
              <a:chExt cx="1816541" cy="1802771"/>
            </a:xfrm>
          </p:grpSpPr>
          <p:sp>
            <p:nvSpPr>
              <p:cNvPr id="31" name="Rectangle: Diagonal Corners Rounded 30">
                <a:extLst>
                  <a:ext uri="{FF2B5EF4-FFF2-40B4-BE49-F238E27FC236}">
                    <a16:creationId xmlns:a16="http://schemas.microsoft.com/office/drawing/2014/main" id="{5921D043-2EC8-4562-A109-E90D5E4982E8}"/>
                  </a:ext>
                </a:extLst>
              </p:cNvPr>
              <p:cNvSpPr/>
              <p:nvPr/>
            </p:nvSpPr>
            <p:spPr>
              <a:xfrm>
                <a:off x="6104366" y="2762890"/>
                <a:ext cx="1793240" cy="516378"/>
              </a:xfrm>
              <a:prstGeom prst="round2DiagRect">
                <a:avLst/>
              </a:prstGeom>
              <a:solidFill>
                <a:srgbClr val="1799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8529C9F-A164-4812-9914-5817B3D5E75F}"/>
                  </a:ext>
                </a:extLst>
              </p:cNvPr>
              <p:cNvSpPr txBox="1"/>
              <p:nvPr/>
            </p:nvSpPr>
            <p:spPr>
              <a:xfrm>
                <a:off x="6127667" y="2879283"/>
                <a:ext cx="1793240" cy="338554"/>
              </a:xfrm>
              <a:prstGeom prst="rect">
                <a:avLst/>
              </a:prstGeom>
              <a:noFill/>
            </p:spPr>
            <p:txBody>
              <a:bodyPr wrap="square" rtlCol="0">
                <a:spAutoFit/>
              </a:bodyPr>
              <a:lstStyle/>
              <a:p>
                <a:pPr algn="ctr"/>
                <a:r>
                  <a:rPr lang="en-GB" sz="1600" b="1" dirty="0">
                    <a:solidFill>
                      <a:schemeClr val="bg1"/>
                    </a:solidFill>
                  </a:rPr>
                  <a:t>Freelancing</a:t>
                </a:r>
              </a:p>
            </p:txBody>
          </p:sp>
          <p:pic>
            <p:nvPicPr>
              <p:cNvPr id="11" name="Picture 10">
                <a:extLst>
                  <a:ext uri="{FF2B5EF4-FFF2-40B4-BE49-F238E27FC236}">
                    <a16:creationId xmlns:a16="http://schemas.microsoft.com/office/drawing/2014/main" id="{85222B07-D6E6-442B-ADC0-A9FD71635D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72222" y="1476497"/>
                <a:ext cx="1457528" cy="1457528"/>
              </a:xfrm>
              <a:prstGeom prst="rect">
                <a:avLst/>
              </a:prstGeom>
            </p:spPr>
          </p:pic>
        </p:grpSp>
        <p:grpSp>
          <p:nvGrpSpPr>
            <p:cNvPr id="26" name="Group 25">
              <a:extLst>
                <a:ext uri="{FF2B5EF4-FFF2-40B4-BE49-F238E27FC236}">
                  <a16:creationId xmlns:a16="http://schemas.microsoft.com/office/drawing/2014/main" id="{D31C32A5-C7C7-4116-908E-E45B7702BC2B}"/>
                </a:ext>
              </a:extLst>
            </p:cNvPr>
            <p:cNvGrpSpPr/>
            <p:nvPr/>
          </p:nvGrpSpPr>
          <p:grpSpPr>
            <a:xfrm>
              <a:off x="5183806" y="3315793"/>
              <a:ext cx="1793241" cy="1795967"/>
              <a:chOff x="5183806" y="3315793"/>
              <a:chExt cx="1793241" cy="1795967"/>
            </a:xfrm>
          </p:grpSpPr>
          <p:sp>
            <p:nvSpPr>
              <p:cNvPr id="35" name="Rectangle: Diagonal Corners Rounded 34">
                <a:extLst>
                  <a:ext uri="{FF2B5EF4-FFF2-40B4-BE49-F238E27FC236}">
                    <a16:creationId xmlns:a16="http://schemas.microsoft.com/office/drawing/2014/main" id="{501CE052-F960-49CC-AD16-B186BE2F7B34}"/>
                  </a:ext>
                </a:extLst>
              </p:cNvPr>
              <p:cNvSpPr/>
              <p:nvPr/>
            </p:nvSpPr>
            <p:spPr>
              <a:xfrm>
                <a:off x="5183806" y="4595382"/>
                <a:ext cx="1793240" cy="516378"/>
              </a:xfrm>
              <a:prstGeom prst="round2DiagRect">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09DE3497-54E5-4FCC-8385-1A7F181A9AA9}"/>
                  </a:ext>
                </a:extLst>
              </p:cNvPr>
              <p:cNvSpPr txBox="1"/>
              <p:nvPr/>
            </p:nvSpPr>
            <p:spPr>
              <a:xfrm>
                <a:off x="5183807" y="4711775"/>
                <a:ext cx="1793240" cy="338554"/>
              </a:xfrm>
              <a:prstGeom prst="rect">
                <a:avLst/>
              </a:prstGeom>
              <a:noFill/>
            </p:spPr>
            <p:txBody>
              <a:bodyPr wrap="square" rtlCol="0">
                <a:spAutoFit/>
              </a:bodyPr>
              <a:lstStyle/>
              <a:p>
                <a:pPr algn="ctr"/>
                <a:r>
                  <a:rPr lang="en-GB" sz="1600" b="1" dirty="0">
                    <a:solidFill>
                      <a:schemeClr val="bg1"/>
                    </a:solidFill>
                  </a:rPr>
                  <a:t>Social Enterprises</a:t>
                </a:r>
              </a:p>
            </p:txBody>
          </p:sp>
          <p:pic>
            <p:nvPicPr>
              <p:cNvPr id="15" name="Picture 14">
                <a:extLst>
                  <a:ext uri="{FF2B5EF4-FFF2-40B4-BE49-F238E27FC236}">
                    <a16:creationId xmlns:a16="http://schemas.microsoft.com/office/drawing/2014/main" id="{558D7644-3087-4DB8-BB07-193AD45A61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08220" y="3315793"/>
                <a:ext cx="1457528" cy="1457528"/>
              </a:xfrm>
              <a:prstGeom prst="rect">
                <a:avLst/>
              </a:prstGeom>
            </p:spPr>
          </p:pic>
        </p:grpSp>
        <p:grpSp>
          <p:nvGrpSpPr>
            <p:cNvPr id="22" name="Group 21">
              <a:extLst>
                <a:ext uri="{FF2B5EF4-FFF2-40B4-BE49-F238E27FC236}">
                  <a16:creationId xmlns:a16="http://schemas.microsoft.com/office/drawing/2014/main" id="{1CCCD8C6-3B2C-4C3D-86FE-656D23DED3E4}"/>
                </a:ext>
              </a:extLst>
            </p:cNvPr>
            <p:cNvGrpSpPr/>
            <p:nvPr/>
          </p:nvGrpSpPr>
          <p:grpSpPr>
            <a:xfrm>
              <a:off x="1585464" y="1277717"/>
              <a:ext cx="1816541" cy="1824544"/>
              <a:chOff x="1585464" y="1476497"/>
              <a:chExt cx="1816541" cy="1824544"/>
            </a:xfrm>
          </p:grpSpPr>
          <p:sp>
            <p:nvSpPr>
              <p:cNvPr id="18" name="Rectangle: Diagonal Corners Rounded 17">
                <a:extLst>
                  <a:ext uri="{FF2B5EF4-FFF2-40B4-BE49-F238E27FC236}">
                    <a16:creationId xmlns:a16="http://schemas.microsoft.com/office/drawing/2014/main" id="{0E64A220-A627-4797-A005-0A845915D935}"/>
                  </a:ext>
                </a:extLst>
              </p:cNvPr>
              <p:cNvSpPr/>
              <p:nvPr/>
            </p:nvSpPr>
            <p:spPr>
              <a:xfrm>
                <a:off x="1585464" y="2784663"/>
                <a:ext cx="1793240" cy="516378"/>
              </a:xfrm>
              <a:prstGeom prst="round2Diag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B832EC1-534A-4F67-8F1D-9D52919CEA66}"/>
                  </a:ext>
                </a:extLst>
              </p:cNvPr>
              <p:cNvSpPr txBox="1"/>
              <p:nvPr/>
            </p:nvSpPr>
            <p:spPr>
              <a:xfrm>
                <a:off x="1608765" y="2901056"/>
                <a:ext cx="1793240" cy="338554"/>
              </a:xfrm>
              <a:prstGeom prst="rect">
                <a:avLst/>
              </a:prstGeom>
              <a:noFill/>
            </p:spPr>
            <p:txBody>
              <a:bodyPr wrap="square" rtlCol="0">
                <a:spAutoFit/>
              </a:bodyPr>
              <a:lstStyle/>
              <a:p>
                <a:pPr algn="ctr"/>
                <a:r>
                  <a:rPr lang="en-GB" sz="1600" b="1" dirty="0">
                    <a:solidFill>
                      <a:schemeClr val="bg1"/>
                    </a:solidFill>
                  </a:rPr>
                  <a:t>Business Owner</a:t>
                </a:r>
              </a:p>
            </p:txBody>
          </p:sp>
          <p:pic>
            <p:nvPicPr>
              <p:cNvPr id="3" name="Picture 2">
                <a:extLst>
                  <a:ext uri="{FF2B5EF4-FFF2-40B4-BE49-F238E27FC236}">
                    <a16:creationId xmlns:a16="http://schemas.microsoft.com/office/drawing/2014/main" id="{90ADFEF4-369A-4E75-ACBF-5BD193349E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57740" y="1476497"/>
                <a:ext cx="1457528" cy="1457528"/>
              </a:xfrm>
              <a:prstGeom prst="rect">
                <a:avLst/>
              </a:prstGeom>
            </p:spPr>
          </p:pic>
        </p:grpSp>
      </p:grpSp>
      <p:pic>
        <p:nvPicPr>
          <p:cNvPr id="46" name="Picture 45">
            <a:extLst>
              <a:ext uri="{FF2B5EF4-FFF2-40B4-BE49-F238E27FC236}">
                <a16:creationId xmlns:a16="http://schemas.microsoft.com/office/drawing/2014/main" id="{CBD449D4-4F30-48AF-AC80-D05E4CF42D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15455" y="3751289"/>
            <a:ext cx="3849336" cy="2279748"/>
          </a:xfrm>
          <a:prstGeom prst="rect">
            <a:avLst/>
          </a:prstGeom>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BD3BC528-6CA4-4CB8-88CD-24C496E6EB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4656" y="1192409"/>
            <a:ext cx="3415860" cy="2272224"/>
          </a:xfrm>
          <a:prstGeom prst="rect">
            <a:avLst/>
          </a:prstGeom>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A35884AD-CF8C-4251-B3DD-8DD28325E07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1410" y="3790087"/>
            <a:ext cx="3415860" cy="2272224"/>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87EBA650-A88D-4531-91F2-979FDC824FE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2000" y="1192409"/>
            <a:ext cx="3892791" cy="2272224"/>
          </a:xfrm>
          <a:prstGeom prst="rect">
            <a:avLst/>
          </a:prstGeom>
          <a:effectLst>
            <a:outerShdw blurRad="50800" dist="38100" dir="2700000" algn="tl" rotWithShape="0">
              <a:prstClr val="black">
                <a:alpha val="40000"/>
              </a:prstClr>
            </a:outerShdw>
          </a:effectLst>
        </p:spPr>
      </p:pic>
      <p:pic>
        <p:nvPicPr>
          <p:cNvPr id="53" name="Graphic 52" descr="Lightbulb and gear">
            <a:extLst>
              <a:ext uri="{FF2B5EF4-FFF2-40B4-BE49-F238E27FC236}">
                <a16:creationId xmlns:a16="http://schemas.microsoft.com/office/drawing/2014/main" id="{806AF92C-D791-424C-9F01-CD4FE0852D6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11388" y="271299"/>
            <a:ext cx="610164" cy="610164"/>
          </a:xfrm>
          <a:prstGeom prst="rect">
            <a:avLst/>
          </a:prstGeom>
        </p:spPr>
      </p:pic>
    </p:spTree>
    <p:extLst>
      <p:ext uri="{BB962C8B-B14F-4D97-AF65-F5344CB8AC3E}">
        <p14:creationId xmlns:p14="http://schemas.microsoft.com/office/powerpoint/2010/main" val="21980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7740" y="297172"/>
            <a:ext cx="6070076"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604677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Why be self-employed?</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13" name="Picture 12" descr="A picture containing text, light, dark&#10;&#10;Description automatically generated">
            <a:extLst>
              <a:ext uri="{FF2B5EF4-FFF2-40B4-BE49-F238E27FC236}">
                <a16:creationId xmlns:a16="http://schemas.microsoft.com/office/drawing/2014/main" id="{5DA048BF-851B-459F-9948-FB2E17B505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3" name="Picture 2">
            <a:extLst>
              <a:ext uri="{FF2B5EF4-FFF2-40B4-BE49-F238E27FC236}">
                <a16:creationId xmlns:a16="http://schemas.microsoft.com/office/drawing/2014/main" id="{0E6D0AF0-E824-4E42-AE5E-97015E609188}"/>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976018" y="2152378"/>
            <a:ext cx="5191963" cy="2812776"/>
          </a:xfrm>
          <a:prstGeom prst="rect">
            <a:avLst/>
          </a:prstGeom>
        </p:spPr>
      </p:pic>
      <p:sp>
        <p:nvSpPr>
          <p:cNvPr id="22" name="TextBox 21">
            <a:extLst>
              <a:ext uri="{FF2B5EF4-FFF2-40B4-BE49-F238E27FC236}">
                <a16:creationId xmlns:a16="http://schemas.microsoft.com/office/drawing/2014/main" id="{96E6F803-61D2-4D85-A3DE-9BBC679C6A58}"/>
              </a:ext>
            </a:extLst>
          </p:cNvPr>
          <p:cNvSpPr txBox="1"/>
          <p:nvPr/>
        </p:nvSpPr>
        <p:spPr>
          <a:xfrm>
            <a:off x="2334770" y="3055201"/>
            <a:ext cx="4545715" cy="1200329"/>
          </a:xfrm>
          <a:prstGeom prst="rect">
            <a:avLst/>
          </a:prstGeom>
          <a:noFill/>
        </p:spPr>
        <p:txBody>
          <a:bodyPr wrap="square" rtlCol="0">
            <a:spAutoFit/>
          </a:bodyPr>
          <a:lstStyle/>
          <a:p>
            <a:pPr algn="ctr"/>
            <a:r>
              <a:rPr lang="en-GB" sz="2400" dirty="0">
                <a:latin typeface="Balloonist SF" panose="020BE200000000000000" pitchFamily="34" charset="0"/>
              </a:rPr>
              <a:t>Have you wondered </a:t>
            </a:r>
            <a:br>
              <a:rPr lang="en-GB" sz="2400" dirty="0">
                <a:latin typeface="Balloonist SF" panose="020BE200000000000000" pitchFamily="34" charset="0"/>
              </a:rPr>
            </a:br>
            <a:r>
              <a:rPr lang="en-GB" sz="2400" dirty="0">
                <a:latin typeface="Balloonist SF" panose="020BE200000000000000" pitchFamily="34" charset="0"/>
              </a:rPr>
              <a:t>what drives people to be self-employed?</a:t>
            </a:r>
          </a:p>
        </p:txBody>
      </p:sp>
      <p:grpSp>
        <p:nvGrpSpPr>
          <p:cNvPr id="75" name="Group 74">
            <a:extLst>
              <a:ext uri="{FF2B5EF4-FFF2-40B4-BE49-F238E27FC236}">
                <a16:creationId xmlns:a16="http://schemas.microsoft.com/office/drawing/2014/main" id="{03EE0455-7883-4D52-862D-18E2215DE59A}"/>
              </a:ext>
            </a:extLst>
          </p:cNvPr>
          <p:cNvGrpSpPr/>
          <p:nvPr/>
        </p:nvGrpSpPr>
        <p:grpSpPr>
          <a:xfrm>
            <a:off x="1672814" y="1121626"/>
            <a:ext cx="2212467" cy="1213978"/>
            <a:chOff x="1672814" y="929902"/>
            <a:chExt cx="2212467" cy="1213978"/>
          </a:xfrm>
        </p:grpSpPr>
        <p:grpSp>
          <p:nvGrpSpPr>
            <p:cNvPr id="60" name="Group 59">
              <a:extLst>
                <a:ext uri="{FF2B5EF4-FFF2-40B4-BE49-F238E27FC236}">
                  <a16:creationId xmlns:a16="http://schemas.microsoft.com/office/drawing/2014/main" id="{FAC6F68D-35FF-43CB-869D-60D8E676DFF6}"/>
                </a:ext>
              </a:extLst>
            </p:cNvPr>
            <p:cNvGrpSpPr/>
            <p:nvPr/>
          </p:nvGrpSpPr>
          <p:grpSpPr>
            <a:xfrm>
              <a:off x="1672814" y="929902"/>
              <a:ext cx="1646856" cy="1213978"/>
              <a:chOff x="1672814" y="929902"/>
              <a:chExt cx="1646856" cy="1213978"/>
            </a:xfrm>
          </p:grpSpPr>
          <p:pic>
            <p:nvPicPr>
              <p:cNvPr id="5" name="Graphic 4" descr="Coins">
                <a:extLst>
                  <a:ext uri="{FF2B5EF4-FFF2-40B4-BE49-F238E27FC236}">
                    <a16:creationId xmlns:a16="http://schemas.microsoft.com/office/drawing/2014/main" id="{352FE5C6-0220-4A8F-8326-9F2BA7C525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2814" y="929902"/>
                <a:ext cx="914400" cy="914400"/>
              </a:xfrm>
              <a:prstGeom prst="rect">
                <a:avLst/>
              </a:prstGeom>
            </p:spPr>
          </p:pic>
          <p:cxnSp>
            <p:nvCxnSpPr>
              <p:cNvPr id="24" name="Straight Arrow Connector 23">
                <a:extLst>
                  <a:ext uri="{FF2B5EF4-FFF2-40B4-BE49-F238E27FC236}">
                    <a16:creationId xmlns:a16="http://schemas.microsoft.com/office/drawing/2014/main" id="{D0A488E5-F9FA-4739-BC8E-86C195FB54E3}"/>
                  </a:ext>
                </a:extLst>
              </p:cNvPr>
              <p:cNvCxnSpPr>
                <a:cxnSpLocks/>
              </p:cNvCxnSpPr>
              <p:nvPr/>
            </p:nvCxnSpPr>
            <p:spPr>
              <a:xfrm flipH="1" flipV="1">
                <a:off x="2703510" y="1719019"/>
                <a:ext cx="616160" cy="42486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E8062C33-8526-453A-942D-E83F0959A656}"/>
                </a:ext>
              </a:extLst>
            </p:cNvPr>
            <p:cNvSpPr txBox="1"/>
            <p:nvPr/>
          </p:nvSpPr>
          <p:spPr>
            <a:xfrm>
              <a:off x="2158080" y="1120056"/>
              <a:ext cx="1727201" cy="369332"/>
            </a:xfrm>
            <a:prstGeom prst="rect">
              <a:avLst/>
            </a:prstGeom>
            <a:noFill/>
          </p:spPr>
          <p:txBody>
            <a:bodyPr wrap="square" rtlCol="0">
              <a:spAutoFit/>
            </a:bodyPr>
            <a:lstStyle/>
            <a:p>
              <a:pPr algn="ctr"/>
              <a:r>
                <a:rPr lang="en-GB" dirty="0">
                  <a:solidFill>
                    <a:schemeClr val="accent6"/>
                  </a:solidFill>
                  <a:latin typeface="Balloonist SF" panose="020BE200000000000000" pitchFamily="34" charset="0"/>
                </a:rPr>
                <a:t>money</a:t>
              </a:r>
            </a:p>
          </p:txBody>
        </p:sp>
      </p:grpSp>
      <p:grpSp>
        <p:nvGrpSpPr>
          <p:cNvPr id="76" name="Group 75">
            <a:extLst>
              <a:ext uri="{FF2B5EF4-FFF2-40B4-BE49-F238E27FC236}">
                <a16:creationId xmlns:a16="http://schemas.microsoft.com/office/drawing/2014/main" id="{92FF09B0-61AD-4BC3-9A9E-A835E8FAE84C}"/>
              </a:ext>
            </a:extLst>
          </p:cNvPr>
          <p:cNvGrpSpPr/>
          <p:nvPr/>
        </p:nvGrpSpPr>
        <p:grpSpPr>
          <a:xfrm>
            <a:off x="6291470" y="1195233"/>
            <a:ext cx="2316216" cy="1381881"/>
            <a:chOff x="6291470" y="1003509"/>
            <a:chExt cx="2316216" cy="1381881"/>
          </a:xfrm>
        </p:grpSpPr>
        <p:grpSp>
          <p:nvGrpSpPr>
            <p:cNvPr id="61" name="Group 60">
              <a:extLst>
                <a:ext uri="{FF2B5EF4-FFF2-40B4-BE49-F238E27FC236}">
                  <a16:creationId xmlns:a16="http://schemas.microsoft.com/office/drawing/2014/main" id="{8CF28420-92E0-490D-8D7A-0A799891E88B}"/>
                </a:ext>
              </a:extLst>
            </p:cNvPr>
            <p:cNvGrpSpPr/>
            <p:nvPr/>
          </p:nvGrpSpPr>
          <p:grpSpPr>
            <a:xfrm>
              <a:off x="6291470" y="1003509"/>
              <a:ext cx="1046215" cy="1381881"/>
              <a:chOff x="6291470" y="1003509"/>
              <a:chExt cx="1046215" cy="1381881"/>
            </a:xfrm>
          </p:grpSpPr>
          <p:pic>
            <p:nvPicPr>
              <p:cNvPr id="7" name="Graphic 6" descr="Balloon animal">
                <a:extLst>
                  <a:ext uri="{FF2B5EF4-FFF2-40B4-BE49-F238E27FC236}">
                    <a16:creationId xmlns:a16="http://schemas.microsoft.com/office/drawing/2014/main" id="{CB256445-E9E5-49DC-BA45-9B733130D7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23285" y="1003509"/>
                <a:ext cx="914400" cy="914400"/>
              </a:xfrm>
              <a:prstGeom prst="rect">
                <a:avLst/>
              </a:prstGeom>
            </p:spPr>
          </p:pic>
          <p:cxnSp>
            <p:nvCxnSpPr>
              <p:cNvPr id="34" name="Straight Arrow Connector 33">
                <a:extLst>
                  <a:ext uri="{FF2B5EF4-FFF2-40B4-BE49-F238E27FC236}">
                    <a16:creationId xmlns:a16="http://schemas.microsoft.com/office/drawing/2014/main" id="{444A7CE7-338F-46FA-83A3-E08228005A7F}"/>
                  </a:ext>
                </a:extLst>
              </p:cNvPr>
              <p:cNvCxnSpPr>
                <a:cxnSpLocks/>
              </p:cNvCxnSpPr>
              <p:nvPr/>
            </p:nvCxnSpPr>
            <p:spPr>
              <a:xfrm flipV="1">
                <a:off x="6291470" y="1844302"/>
                <a:ext cx="327991" cy="541088"/>
              </a:xfrm>
              <a:prstGeom prst="straightConnector1">
                <a:avLst/>
              </a:prstGeom>
              <a:ln w="38100">
                <a:solidFill>
                  <a:srgbClr val="E32D91"/>
                </a:solidFill>
                <a:tailEnd type="triangle"/>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4F047D9B-40A9-4E8E-9B39-C22B824DC14F}"/>
                </a:ext>
              </a:extLst>
            </p:cNvPr>
            <p:cNvSpPr txBox="1"/>
            <p:nvPr/>
          </p:nvSpPr>
          <p:spPr>
            <a:xfrm>
              <a:off x="6880485" y="1291013"/>
              <a:ext cx="1727201" cy="369332"/>
            </a:xfrm>
            <a:prstGeom prst="rect">
              <a:avLst/>
            </a:prstGeom>
            <a:noFill/>
          </p:spPr>
          <p:txBody>
            <a:bodyPr wrap="square" rtlCol="0">
              <a:spAutoFit/>
            </a:bodyPr>
            <a:lstStyle/>
            <a:p>
              <a:pPr algn="ctr"/>
              <a:r>
                <a:rPr lang="en-GB" dirty="0">
                  <a:solidFill>
                    <a:srgbClr val="E32D91"/>
                  </a:solidFill>
                  <a:latin typeface="Balloonist SF" panose="020BE200000000000000" pitchFamily="34" charset="0"/>
                </a:rPr>
                <a:t>hobby</a:t>
              </a:r>
            </a:p>
          </p:txBody>
        </p:sp>
      </p:grpSp>
      <p:grpSp>
        <p:nvGrpSpPr>
          <p:cNvPr id="77" name="Group 76">
            <a:extLst>
              <a:ext uri="{FF2B5EF4-FFF2-40B4-BE49-F238E27FC236}">
                <a16:creationId xmlns:a16="http://schemas.microsoft.com/office/drawing/2014/main" id="{F07E5598-8EC3-4E14-B9AB-35C187340DCD}"/>
              </a:ext>
            </a:extLst>
          </p:cNvPr>
          <p:cNvGrpSpPr/>
          <p:nvPr/>
        </p:nvGrpSpPr>
        <p:grpSpPr>
          <a:xfrm>
            <a:off x="7056783" y="2794645"/>
            <a:ext cx="1911259" cy="1216514"/>
            <a:chOff x="7056783" y="2602921"/>
            <a:chExt cx="1911259" cy="1216514"/>
          </a:xfrm>
        </p:grpSpPr>
        <p:grpSp>
          <p:nvGrpSpPr>
            <p:cNvPr id="63" name="Group 62">
              <a:extLst>
                <a:ext uri="{FF2B5EF4-FFF2-40B4-BE49-F238E27FC236}">
                  <a16:creationId xmlns:a16="http://schemas.microsoft.com/office/drawing/2014/main" id="{53E5A8B7-734D-4BE5-B381-3A5CA36F7AE6}"/>
                </a:ext>
              </a:extLst>
            </p:cNvPr>
            <p:cNvGrpSpPr/>
            <p:nvPr/>
          </p:nvGrpSpPr>
          <p:grpSpPr>
            <a:xfrm>
              <a:off x="7056783" y="2602921"/>
              <a:ext cx="1482798" cy="914400"/>
              <a:chOff x="7056783" y="2602921"/>
              <a:chExt cx="1482798" cy="914400"/>
            </a:xfrm>
          </p:grpSpPr>
          <p:pic>
            <p:nvPicPr>
              <p:cNvPr id="21" name="Graphic 20" descr="School girl">
                <a:extLst>
                  <a:ext uri="{FF2B5EF4-FFF2-40B4-BE49-F238E27FC236}">
                    <a16:creationId xmlns:a16="http://schemas.microsoft.com/office/drawing/2014/main" id="{9EBC69A3-4D51-4D14-B19F-58103A82D4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5181" y="2602921"/>
                <a:ext cx="914400" cy="914400"/>
              </a:xfrm>
              <a:prstGeom prst="rect">
                <a:avLst/>
              </a:prstGeom>
            </p:spPr>
          </p:pic>
          <p:cxnSp>
            <p:nvCxnSpPr>
              <p:cNvPr id="42" name="Straight Arrow Connector 41">
                <a:extLst>
                  <a:ext uri="{FF2B5EF4-FFF2-40B4-BE49-F238E27FC236}">
                    <a16:creationId xmlns:a16="http://schemas.microsoft.com/office/drawing/2014/main" id="{54562708-47B9-42E1-A862-F92BE09460DD}"/>
                  </a:ext>
                </a:extLst>
              </p:cNvPr>
              <p:cNvCxnSpPr>
                <a:cxnSpLocks/>
              </p:cNvCxnSpPr>
              <p:nvPr/>
            </p:nvCxnSpPr>
            <p:spPr>
              <a:xfrm>
                <a:off x="7056783" y="3177569"/>
                <a:ext cx="568398" cy="0"/>
              </a:xfrm>
              <a:prstGeom prst="straightConnector1">
                <a:avLst/>
              </a:prstGeom>
              <a:ln w="38100">
                <a:solidFill>
                  <a:srgbClr val="17999A"/>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7DAF8AE0-DFA5-473B-8EFA-A04E587F4354}"/>
                </a:ext>
              </a:extLst>
            </p:cNvPr>
            <p:cNvSpPr txBox="1"/>
            <p:nvPr/>
          </p:nvSpPr>
          <p:spPr>
            <a:xfrm>
              <a:off x="7240841" y="3450103"/>
              <a:ext cx="1727201" cy="369332"/>
            </a:xfrm>
            <a:prstGeom prst="rect">
              <a:avLst/>
            </a:prstGeom>
            <a:noFill/>
          </p:spPr>
          <p:txBody>
            <a:bodyPr wrap="square" rtlCol="0">
              <a:spAutoFit/>
            </a:bodyPr>
            <a:lstStyle/>
            <a:p>
              <a:pPr algn="ctr"/>
              <a:r>
                <a:rPr lang="en-GB" dirty="0">
                  <a:solidFill>
                    <a:srgbClr val="17999A"/>
                  </a:solidFill>
                  <a:latin typeface="Balloonist SF" panose="020BE200000000000000" pitchFamily="34" charset="0"/>
                </a:rPr>
                <a:t>Own boss</a:t>
              </a:r>
            </a:p>
          </p:txBody>
        </p:sp>
      </p:grpSp>
      <p:grpSp>
        <p:nvGrpSpPr>
          <p:cNvPr id="78" name="Group 77">
            <a:extLst>
              <a:ext uri="{FF2B5EF4-FFF2-40B4-BE49-F238E27FC236}">
                <a16:creationId xmlns:a16="http://schemas.microsoft.com/office/drawing/2014/main" id="{5FEFA4C9-F3E3-43C3-A4D1-7138D32D4FD6}"/>
              </a:ext>
            </a:extLst>
          </p:cNvPr>
          <p:cNvGrpSpPr/>
          <p:nvPr/>
        </p:nvGrpSpPr>
        <p:grpSpPr>
          <a:xfrm>
            <a:off x="4773837" y="4540170"/>
            <a:ext cx="2996304" cy="1537234"/>
            <a:chOff x="4773837" y="4348446"/>
            <a:chExt cx="2996304" cy="1537234"/>
          </a:xfrm>
        </p:grpSpPr>
        <p:grpSp>
          <p:nvGrpSpPr>
            <p:cNvPr id="67" name="Group 66">
              <a:extLst>
                <a:ext uri="{FF2B5EF4-FFF2-40B4-BE49-F238E27FC236}">
                  <a16:creationId xmlns:a16="http://schemas.microsoft.com/office/drawing/2014/main" id="{AD114072-05CC-4D94-A636-2798091B8028}"/>
                </a:ext>
              </a:extLst>
            </p:cNvPr>
            <p:cNvGrpSpPr/>
            <p:nvPr/>
          </p:nvGrpSpPr>
          <p:grpSpPr>
            <a:xfrm>
              <a:off x="6192078" y="4348446"/>
              <a:ext cx="1578063" cy="1445110"/>
              <a:chOff x="6192078" y="4348446"/>
              <a:chExt cx="1578063" cy="1445110"/>
            </a:xfrm>
          </p:grpSpPr>
          <p:pic>
            <p:nvPicPr>
              <p:cNvPr id="19" name="Graphic 18" descr="Children">
                <a:extLst>
                  <a:ext uri="{FF2B5EF4-FFF2-40B4-BE49-F238E27FC236}">
                    <a16:creationId xmlns:a16="http://schemas.microsoft.com/office/drawing/2014/main" id="{0736A9D0-3BD9-4736-B3BA-D639F7F836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55741" y="4879156"/>
                <a:ext cx="914400" cy="914400"/>
              </a:xfrm>
              <a:prstGeom prst="rect">
                <a:avLst/>
              </a:prstGeom>
            </p:spPr>
          </p:pic>
          <p:cxnSp>
            <p:nvCxnSpPr>
              <p:cNvPr id="45" name="Straight Arrow Connector 44">
                <a:extLst>
                  <a:ext uri="{FF2B5EF4-FFF2-40B4-BE49-F238E27FC236}">
                    <a16:creationId xmlns:a16="http://schemas.microsoft.com/office/drawing/2014/main" id="{6F5F999F-1E54-4F32-8A08-2A6E54B3F9F7}"/>
                  </a:ext>
                </a:extLst>
              </p:cNvPr>
              <p:cNvCxnSpPr>
                <a:cxnSpLocks/>
              </p:cNvCxnSpPr>
              <p:nvPr/>
            </p:nvCxnSpPr>
            <p:spPr>
              <a:xfrm>
                <a:off x="6192078" y="4348446"/>
                <a:ext cx="772151" cy="6363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8AFD4484-FA0D-478F-9DEB-572802178E43}"/>
                </a:ext>
              </a:extLst>
            </p:cNvPr>
            <p:cNvSpPr txBox="1"/>
            <p:nvPr/>
          </p:nvSpPr>
          <p:spPr>
            <a:xfrm>
              <a:off x="4773837" y="4962350"/>
              <a:ext cx="2054231" cy="923330"/>
            </a:xfrm>
            <a:prstGeom prst="rect">
              <a:avLst/>
            </a:prstGeom>
            <a:noFill/>
          </p:spPr>
          <p:txBody>
            <a:bodyPr wrap="square" rtlCol="0">
              <a:spAutoFit/>
            </a:bodyPr>
            <a:lstStyle/>
            <a:p>
              <a:pPr algn="ctr"/>
              <a:r>
                <a:rPr lang="en-GB" dirty="0">
                  <a:solidFill>
                    <a:srgbClr val="0070C0"/>
                  </a:solidFill>
                  <a:latin typeface="Balloonist SF" panose="020BE200000000000000" pitchFamily="34" charset="0"/>
                </a:rPr>
                <a:t>Help people, communities or environment</a:t>
              </a:r>
            </a:p>
          </p:txBody>
        </p:sp>
      </p:grpSp>
      <p:grpSp>
        <p:nvGrpSpPr>
          <p:cNvPr id="79" name="Group 78">
            <a:extLst>
              <a:ext uri="{FF2B5EF4-FFF2-40B4-BE49-F238E27FC236}">
                <a16:creationId xmlns:a16="http://schemas.microsoft.com/office/drawing/2014/main" id="{0C82A6CA-8A55-47F7-B804-3865B599090E}"/>
              </a:ext>
            </a:extLst>
          </p:cNvPr>
          <p:cNvGrpSpPr/>
          <p:nvPr/>
        </p:nvGrpSpPr>
        <p:grpSpPr>
          <a:xfrm>
            <a:off x="1349115" y="4617198"/>
            <a:ext cx="2634768" cy="1378708"/>
            <a:chOff x="1349115" y="4425474"/>
            <a:chExt cx="2634768" cy="1378708"/>
          </a:xfrm>
        </p:grpSpPr>
        <p:grpSp>
          <p:nvGrpSpPr>
            <p:cNvPr id="65" name="Group 64">
              <a:extLst>
                <a:ext uri="{FF2B5EF4-FFF2-40B4-BE49-F238E27FC236}">
                  <a16:creationId xmlns:a16="http://schemas.microsoft.com/office/drawing/2014/main" id="{8FD32579-A9D8-4A12-A2EB-0F3C3199C271}"/>
                </a:ext>
              </a:extLst>
            </p:cNvPr>
            <p:cNvGrpSpPr/>
            <p:nvPr/>
          </p:nvGrpSpPr>
          <p:grpSpPr>
            <a:xfrm>
              <a:off x="1349115" y="4425474"/>
              <a:ext cx="1747766" cy="1378708"/>
              <a:chOff x="1349115" y="4425474"/>
              <a:chExt cx="1747766" cy="1378708"/>
            </a:xfrm>
          </p:grpSpPr>
          <p:pic>
            <p:nvPicPr>
              <p:cNvPr id="11" name="Graphic 10" descr="Teacher">
                <a:extLst>
                  <a:ext uri="{FF2B5EF4-FFF2-40B4-BE49-F238E27FC236}">
                    <a16:creationId xmlns:a16="http://schemas.microsoft.com/office/drawing/2014/main" id="{CB1DE81E-0DDD-4868-B96B-1337450435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49115" y="4889782"/>
                <a:ext cx="914400" cy="914400"/>
              </a:xfrm>
              <a:prstGeom prst="rect">
                <a:avLst/>
              </a:prstGeom>
            </p:spPr>
          </p:pic>
          <p:cxnSp>
            <p:nvCxnSpPr>
              <p:cNvPr id="49" name="Straight Arrow Connector 48">
                <a:extLst>
                  <a:ext uri="{FF2B5EF4-FFF2-40B4-BE49-F238E27FC236}">
                    <a16:creationId xmlns:a16="http://schemas.microsoft.com/office/drawing/2014/main" id="{C9F2AB5C-C6C5-46AA-AFED-055624721F8B}"/>
                  </a:ext>
                </a:extLst>
              </p:cNvPr>
              <p:cNvCxnSpPr>
                <a:cxnSpLocks/>
              </p:cNvCxnSpPr>
              <p:nvPr/>
            </p:nvCxnSpPr>
            <p:spPr>
              <a:xfrm flipH="1">
                <a:off x="2334770" y="4425474"/>
                <a:ext cx="762111" cy="612578"/>
              </a:xfrm>
              <a:prstGeom prst="straightConnector1">
                <a:avLst/>
              </a:prstGeom>
              <a:ln w="38100">
                <a:solidFill>
                  <a:srgbClr val="85358B"/>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9F35BF1-FDC4-4AD0-A33D-15A1D1FB2828}"/>
                </a:ext>
              </a:extLst>
            </p:cNvPr>
            <p:cNvSpPr txBox="1"/>
            <p:nvPr/>
          </p:nvSpPr>
          <p:spPr>
            <a:xfrm>
              <a:off x="2256682" y="5088709"/>
              <a:ext cx="1727201" cy="369332"/>
            </a:xfrm>
            <a:prstGeom prst="rect">
              <a:avLst/>
            </a:prstGeom>
            <a:noFill/>
          </p:spPr>
          <p:txBody>
            <a:bodyPr wrap="square" rtlCol="0">
              <a:spAutoFit/>
            </a:bodyPr>
            <a:lstStyle/>
            <a:p>
              <a:pPr algn="ctr"/>
              <a:r>
                <a:rPr lang="en-GB" dirty="0">
                  <a:solidFill>
                    <a:srgbClr val="85358B"/>
                  </a:solidFill>
                  <a:latin typeface="Balloonist SF" panose="020BE200000000000000" pitchFamily="34" charset="0"/>
                </a:rPr>
                <a:t>Talent/skill</a:t>
              </a:r>
            </a:p>
          </p:txBody>
        </p:sp>
      </p:grpSp>
      <p:grpSp>
        <p:nvGrpSpPr>
          <p:cNvPr id="74" name="Group 73">
            <a:extLst>
              <a:ext uri="{FF2B5EF4-FFF2-40B4-BE49-F238E27FC236}">
                <a16:creationId xmlns:a16="http://schemas.microsoft.com/office/drawing/2014/main" id="{B8006E12-A4C9-496A-BE3B-CE7C835290B7}"/>
              </a:ext>
            </a:extLst>
          </p:cNvPr>
          <p:cNvGrpSpPr/>
          <p:nvPr/>
        </p:nvGrpSpPr>
        <p:grpSpPr>
          <a:xfrm>
            <a:off x="298143" y="2794645"/>
            <a:ext cx="1908344" cy="1221247"/>
            <a:chOff x="298143" y="2602921"/>
            <a:chExt cx="1908344" cy="1221247"/>
          </a:xfrm>
        </p:grpSpPr>
        <p:grpSp>
          <p:nvGrpSpPr>
            <p:cNvPr id="62" name="Group 61">
              <a:extLst>
                <a:ext uri="{FF2B5EF4-FFF2-40B4-BE49-F238E27FC236}">
                  <a16:creationId xmlns:a16="http://schemas.microsoft.com/office/drawing/2014/main" id="{CB978248-96B0-4CF0-A13E-3E8535665BFA}"/>
                </a:ext>
              </a:extLst>
            </p:cNvPr>
            <p:cNvGrpSpPr/>
            <p:nvPr/>
          </p:nvGrpSpPr>
          <p:grpSpPr>
            <a:xfrm>
              <a:off x="713676" y="2602921"/>
              <a:ext cx="1492811" cy="914400"/>
              <a:chOff x="713676" y="2602921"/>
              <a:chExt cx="1492811" cy="914400"/>
            </a:xfrm>
          </p:grpSpPr>
          <p:pic>
            <p:nvPicPr>
              <p:cNvPr id="9" name="Graphic 8" descr="Group brainstorm">
                <a:extLst>
                  <a:ext uri="{FF2B5EF4-FFF2-40B4-BE49-F238E27FC236}">
                    <a16:creationId xmlns:a16="http://schemas.microsoft.com/office/drawing/2014/main" id="{05F1B7FC-5455-4529-9C6B-055C9278CEB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3676" y="2602921"/>
                <a:ext cx="914400" cy="914400"/>
              </a:xfrm>
              <a:prstGeom prst="rect">
                <a:avLst/>
              </a:prstGeom>
            </p:spPr>
          </p:pic>
          <p:cxnSp>
            <p:nvCxnSpPr>
              <p:cNvPr id="53" name="Straight Arrow Connector 52">
                <a:extLst>
                  <a:ext uri="{FF2B5EF4-FFF2-40B4-BE49-F238E27FC236}">
                    <a16:creationId xmlns:a16="http://schemas.microsoft.com/office/drawing/2014/main" id="{B8E955E7-DF54-4021-8AED-336AE4D18A3B}"/>
                  </a:ext>
                </a:extLst>
              </p:cNvPr>
              <p:cNvCxnSpPr>
                <a:cxnSpLocks/>
              </p:cNvCxnSpPr>
              <p:nvPr/>
            </p:nvCxnSpPr>
            <p:spPr>
              <a:xfrm flipH="1">
                <a:off x="1672814" y="3177569"/>
                <a:ext cx="53367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BC5018E5-0AF5-4113-980B-04BE9EFBD743}"/>
                </a:ext>
              </a:extLst>
            </p:cNvPr>
            <p:cNvSpPr txBox="1"/>
            <p:nvPr/>
          </p:nvSpPr>
          <p:spPr>
            <a:xfrm>
              <a:off x="298143" y="3454836"/>
              <a:ext cx="1727201" cy="369332"/>
            </a:xfrm>
            <a:prstGeom prst="rect">
              <a:avLst/>
            </a:prstGeom>
            <a:noFill/>
          </p:spPr>
          <p:txBody>
            <a:bodyPr wrap="square" rtlCol="0">
              <a:spAutoFit/>
            </a:bodyPr>
            <a:lstStyle/>
            <a:p>
              <a:pPr algn="ctr"/>
              <a:r>
                <a:rPr lang="en-GB" dirty="0">
                  <a:solidFill>
                    <a:srgbClr val="FF0000"/>
                  </a:solidFill>
                  <a:latin typeface="Balloonist SF" panose="020BE200000000000000" pitchFamily="34" charset="0"/>
                </a:rPr>
                <a:t>New idea</a:t>
              </a:r>
            </a:p>
          </p:txBody>
        </p:sp>
      </p:grpSp>
      <p:pic>
        <p:nvPicPr>
          <p:cNvPr id="86" name="Graphic 85" descr="Lightbulb and gear">
            <a:extLst>
              <a:ext uri="{FF2B5EF4-FFF2-40B4-BE49-F238E27FC236}">
                <a16:creationId xmlns:a16="http://schemas.microsoft.com/office/drawing/2014/main" id="{4F402D09-7EBA-43C5-A00A-DA692F7D2C5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1388" y="271299"/>
            <a:ext cx="610164" cy="610164"/>
          </a:xfrm>
          <a:prstGeom prst="rect">
            <a:avLst/>
          </a:prstGeom>
        </p:spPr>
      </p:pic>
    </p:spTree>
    <p:extLst>
      <p:ext uri="{BB962C8B-B14F-4D97-AF65-F5344CB8AC3E}">
        <p14:creationId xmlns:p14="http://schemas.microsoft.com/office/powerpoint/2010/main" val="12302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sp>
        <p:nvSpPr>
          <p:cNvPr id="10" name="Rectangle 9">
            <a:extLst>
              <a:ext uri="{FF2B5EF4-FFF2-40B4-BE49-F238E27FC236}">
                <a16:creationId xmlns:a16="http://schemas.microsoft.com/office/drawing/2014/main" id="{33A9F401-C9AD-4B50-95D7-F8B01C1493FB}"/>
              </a:ext>
            </a:extLst>
          </p:cNvPr>
          <p:cNvSpPr/>
          <p:nvPr/>
        </p:nvSpPr>
        <p:spPr>
          <a:xfrm>
            <a:off x="1521552" y="2919315"/>
            <a:ext cx="2932581" cy="1494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GB" sz="1400" dirty="0"/>
              <a:t>Likes to follow instructions</a:t>
            </a:r>
          </a:p>
          <a:p>
            <a:pPr marL="285750" indent="-285750">
              <a:buFont typeface="Arial" panose="020B0604020202020204" pitchFamily="34" charset="0"/>
              <a:buChar char="•"/>
            </a:pPr>
            <a:r>
              <a:rPr lang="en-GB" sz="1400" dirty="0"/>
              <a:t>Happy with his 9-5 job</a:t>
            </a:r>
          </a:p>
          <a:p>
            <a:pPr marL="285750" indent="-285750">
              <a:buFont typeface="Arial" panose="020B0604020202020204" pitchFamily="34" charset="0"/>
              <a:buChar char="•"/>
            </a:pPr>
            <a:r>
              <a:rPr lang="en-GB" sz="1400" dirty="0"/>
              <a:t>Prefers to complete tasks set by his manager than take the lead himself</a:t>
            </a:r>
          </a:p>
        </p:txBody>
      </p:sp>
      <p:pic>
        <p:nvPicPr>
          <p:cNvPr id="8" name="Picture 7">
            <a:extLst>
              <a:ext uri="{FF2B5EF4-FFF2-40B4-BE49-F238E27FC236}">
                <a16:creationId xmlns:a16="http://schemas.microsoft.com/office/drawing/2014/main" id="{4B0E6212-68A7-4868-81E0-FDADE2317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034" y="1367377"/>
            <a:ext cx="2710633" cy="1807089"/>
          </a:xfrm>
          <a:prstGeom prst="rect">
            <a:avLst/>
          </a:prstGeom>
          <a:ln w="92075">
            <a:solidFill>
              <a:schemeClr val="bg1"/>
            </a:solidFill>
          </a:ln>
          <a:effectLst>
            <a:outerShdw blurRad="50800" dist="38100" dir="2700000" algn="tl" rotWithShape="0">
              <a:prstClr val="black">
                <a:alpha val="40000"/>
              </a:prstClr>
            </a:outerShdw>
          </a:effectLst>
        </p:spPr>
      </p:pic>
      <p:sp>
        <p:nvSpPr>
          <p:cNvPr id="54" name="Rectangle 53">
            <a:extLst>
              <a:ext uri="{FF2B5EF4-FFF2-40B4-BE49-F238E27FC236}">
                <a16:creationId xmlns:a16="http://schemas.microsoft.com/office/drawing/2014/main" id="{996F0A6C-1DA8-47AE-9BD1-EF3BF93D674F}"/>
              </a:ext>
            </a:extLst>
          </p:cNvPr>
          <p:cNvSpPr/>
          <p:nvPr/>
        </p:nvSpPr>
        <p:spPr>
          <a:xfrm>
            <a:off x="5243298" y="2919315"/>
            <a:ext cx="3077539" cy="1494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GB" sz="1400" dirty="0"/>
              <a:t>Is quite creative and has lots of </a:t>
            </a:r>
            <a:br>
              <a:rPr lang="en-GB" sz="1400" dirty="0"/>
            </a:br>
            <a:r>
              <a:rPr lang="en-GB" sz="1400" dirty="0"/>
              <a:t>ideas</a:t>
            </a:r>
          </a:p>
          <a:p>
            <a:pPr marL="285750" indent="-285750">
              <a:buFont typeface="Arial" panose="020B0604020202020204" pitchFamily="34" charset="0"/>
              <a:buChar char="•"/>
            </a:pPr>
            <a:r>
              <a:rPr lang="en-GB" sz="1400" dirty="0"/>
              <a:t>Doesn’t always agree with how things are done in the workplace</a:t>
            </a:r>
          </a:p>
          <a:p>
            <a:pPr marL="285750" indent="-285750">
              <a:buFont typeface="Arial" panose="020B0604020202020204" pitchFamily="34" charset="0"/>
              <a:buChar char="•"/>
            </a:pPr>
            <a:r>
              <a:rPr lang="en-GB" sz="1400" dirty="0"/>
              <a:t>Likes to challenge and push herself</a:t>
            </a:r>
          </a:p>
        </p:txBody>
      </p:sp>
      <p:pic>
        <p:nvPicPr>
          <p:cNvPr id="4" name="Picture 3">
            <a:extLst>
              <a:ext uri="{FF2B5EF4-FFF2-40B4-BE49-F238E27FC236}">
                <a16:creationId xmlns:a16="http://schemas.microsoft.com/office/drawing/2014/main" id="{AFE4EF03-6E09-43F4-8299-8B73FAD3E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4364" y="1347677"/>
            <a:ext cx="2710633" cy="1807089"/>
          </a:xfrm>
          <a:prstGeom prst="rect">
            <a:avLst/>
          </a:prstGeom>
          <a:ln w="92075">
            <a:solidFill>
              <a:schemeClr val="bg1"/>
            </a:solidFill>
          </a:ln>
          <a:effectLst>
            <a:outerShdw blurRad="50800" dist="38100" dir="2700000" algn="tl" rotWithShape="0">
              <a:prstClr val="black">
                <a:alpha val="40000"/>
              </a:prstClr>
            </a:outerShdw>
          </a:effectLst>
        </p:spPr>
      </p:pic>
      <p:pic>
        <p:nvPicPr>
          <p:cNvPr id="56" name="Picture 55" descr="A picture containing sunset, nature, flock, bright&#10;&#10;Description automatically generated">
            <a:extLst>
              <a:ext uri="{FF2B5EF4-FFF2-40B4-BE49-F238E27FC236}">
                <a16:creationId xmlns:a16="http://schemas.microsoft.com/office/drawing/2014/main" id="{D5528A2E-E89C-4900-A392-088EBFA62D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7740" y="297172"/>
            <a:ext cx="4712071" cy="516378"/>
          </a:xfrm>
          <a:prstGeom prst="rect">
            <a:avLst/>
          </a:prstGeom>
        </p:spPr>
      </p:pic>
      <p:sp>
        <p:nvSpPr>
          <p:cNvPr id="57" name="TextBox 56">
            <a:extLst>
              <a:ext uri="{FF2B5EF4-FFF2-40B4-BE49-F238E27FC236}">
                <a16:creationId xmlns:a16="http://schemas.microsoft.com/office/drawing/2014/main" id="{8DC21F12-461F-417A-A90E-A6F656CB69AD}"/>
              </a:ext>
            </a:extLst>
          </p:cNvPr>
          <p:cNvSpPr txBox="1"/>
          <p:nvPr/>
        </p:nvSpPr>
        <p:spPr>
          <a:xfrm>
            <a:off x="1781040" y="370695"/>
            <a:ext cx="468877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Task 2: Peter and Natasha</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58" name="Picture 57" descr="A picture containing text, light, dark&#10;&#10;Description automatically generated">
            <a:extLst>
              <a:ext uri="{FF2B5EF4-FFF2-40B4-BE49-F238E27FC236}">
                <a16:creationId xmlns:a16="http://schemas.microsoft.com/office/drawing/2014/main" id="{07055547-7D6E-43A5-8CF6-E17021E834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64" name="Graphic 63" descr="Lightbulb and gear">
            <a:extLst>
              <a:ext uri="{FF2B5EF4-FFF2-40B4-BE49-F238E27FC236}">
                <a16:creationId xmlns:a16="http://schemas.microsoft.com/office/drawing/2014/main" id="{A16DF5DE-DB66-4666-947C-8A9BE04DE6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1388" y="271299"/>
            <a:ext cx="610164" cy="610164"/>
          </a:xfrm>
          <a:prstGeom prst="rect">
            <a:avLst/>
          </a:prstGeom>
        </p:spPr>
      </p:pic>
      <p:grpSp>
        <p:nvGrpSpPr>
          <p:cNvPr id="82" name="Group 81">
            <a:extLst>
              <a:ext uri="{FF2B5EF4-FFF2-40B4-BE49-F238E27FC236}">
                <a16:creationId xmlns:a16="http://schemas.microsoft.com/office/drawing/2014/main" id="{C33E487F-30FD-4563-9ACE-C0B7852859AD}"/>
              </a:ext>
            </a:extLst>
          </p:cNvPr>
          <p:cNvGrpSpPr/>
          <p:nvPr/>
        </p:nvGrpSpPr>
        <p:grpSpPr>
          <a:xfrm>
            <a:off x="-21270" y="4813005"/>
            <a:ext cx="7602281" cy="1494175"/>
            <a:chOff x="-8673223" y="6411051"/>
            <a:chExt cx="7602281" cy="1494175"/>
          </a:xfrm>
        </p:grpSpPr>
        <p:pic>
          <p:nvPicPr>
            <p:cNvPr id="83" name="Picture 82" descr="Background pattern&#10;&#10;Description automatically generated">
              <a:extLst>
                <a:ext uri="{FF2B5EF4-FFF2-40B4-BE49-F238E27FC236}">
                  <a16:creationId xmlns:a16="http://schemas.microsoft.com/office/drawing/2014/main" id="{B816F2CF-A856-4113-A36C-84B34F8BF460}"/>
                </a:ext>
              </a:extLst>
            </p:cNvPr>
            <p:cNvPicPr>
              <a:picLocks noChangeAspect="1"/>
            </p:cNvPicPr>
            <p:nvPr/>
          </p:nvPicPr>
          <p:blipFill rotWithShape="1">
            <a:blip r:embed="rId11">
              <a:extLst>
                <a:ext uri="{28A0092B-C50C-407E-A947-70E740481C1C}">
                  <a14:useLocalDpi xmlns:a14="http://schemas.microsoft.com/office/drawing/2010/main" val="0"/>
                </a:ext>
              </a:extLst>
            </a:blip>
            <a:srcRect t="-581"/>
            <a:stretch/>
          </p:blipFill>
          <p:spPr>
            <a:xfrm rot="16200000">
              <a:off x="-7470623" y="5263426"/>
              <a:ext cx="849967" cy="3255168"/>
            </a:xfrm>
            <a:prstGeom prst="rect">
              <a:avLst/>
            </a:prstGeom>
          </p:spPr>
        </p:pic>
        <p:pic>
          <p:nvPicPr>
            <p:cNvPr id="84" name="Picture 83" descr="A picture containing outdoor object, night sky&#10;&#10;Description automatically generated">
              <a:extLst>
                <a:ext uri="{FF2B5EF4-FFF2-40B4-BE49-F238E27FC236}">
                  <a16:creationId xmlns:a16="http://schemas.microsoft.com/office/drawing/2014/main" id="{3473187B-0F7F-4F2C-9452-6234AC58D6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23185" y="6532544"/>
              <a:ext cx="910539" cy="925589"/>
            </a:xfrm>
            <a:prstGeom prst="rect">
              <a:avLst/>
            </a:prstGeom>
          </p:spPr>
        </p:pic>
        <p:grpSp>
          <p:nvGrpSpPr>
            <p:cNvPr id="85" name="Group 84">
              <a:extLst>
                <a:ext uri="{FF2B5EF4-FFF2-40B4-BE49-F238E27FC236}">
                  <a16:creationId xmlns:a16="http://schemas.microsoft.com/office/drawing/2014/main" id="{42BF11F0-4C91-4D21-80B5-4434511E2F0B}"/>
                </a:ext>
              </a:extLst>
            </p:cNvPr>
            <p:cNvGrpSpPr/>
            <p:nvPr/>
          </p:nvGrpSpPr>
          <p:grpSpPr>
            <a:xfrm>
              <a:off x="-4326110" y="6411051"/>
              <a:ext cx="3255168" cy="1494175"/>
              <a:chOff x="-4326110" y="6411051"/>
              <a:chExt cx="3255168" cy="1494175"/>
            </a:xfrm>
          </p:grpSpPr>
          <p:pic>
            <p:nvPicPr>
              <p:cNvPr id="86" name="Picture 85" descr="A picture containing text&#10;&#10;Description automatically generated">
                <a:extLst>
                  <a:ext uri="{FF2B5EF4-FFF2-40B4-BE49-F238E27FC236}">
                    <a16:creationId xmlns:a16="http://schemas.microsoft.com/office/drawing/2014/main" id="{8C6D5842-A35F-4E60-9B9B-B6475A8467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26110" y="6411051"/>
                <a:ext cx="3255168" cy="1494175"/>
              </a:xfrm>
              <a:prstGeom prst="rect">
                <a:avLst/>
              </a:prstGeom>
              <a:effectLst>
                <a:outerShdw blurRad="50800" dist="50800" dir="5400000" algn="ctr" rotWithShape="0">
                  <a:schemeClr val="tx1">
                    <a:lumMod val="65000"/>
                    <a:lumOff val="35000"/>
                  </a:schemeClr>
                </a:outerShdw>
              </a:effectLst>
            </p:spPr>
          </p:pic>
          <p:sp>
            <p:nvSpPr>
              <p:cNvPr id="87" name="TextBox 86">
                <a:extLst>
                  <a:ext uri="{FF2B5EF4-FFF2-40B4-BE49-F238E27FC236}">
                    <a16:creationId xmlns:a16="http://schemas.microsoft.com/office/drawing/2014/main" id="{22F51E42-9A93-4990-9E67-EFB5006A6FFC}"/>
                  </a:ext>
                </a:extLst>
              </p:cNvPr>
              <p:cNvSpPr txBox="1"/>
              <p:nvPr/>
            </p:nvSpPr>
            <p:spPr>
              <a:xfrm>
                <a:off x="-4138065" y="6612019"/>
                <a:ext cx="2879078" cy="954107"/>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2</a:t>
                </a:r>
                <a:r>
                  <a:rPr lang="en-GB" sz="1400" dirty="0">
                    <a:latin typeface="Comic Sans MS" panose="030F0902030302020204" pitchFamily="66" charset="0"/>
                    <a:cs typeface="Simplified Arabic Fixed"/>
                  </a:rPr>
                  <a: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Who do you think has an </a:t>
                </a:r>
                <a:r>
                  <a:rPr lang="en-GB" sz="1400" b="1" i="1" dirty="0">
                    <a:latin typeface="Comic Sans MS" panose="030F0902030302020204" pitchFamily="66" charset="0"/>
                    <a:cs typeface="Simplified Arabic Fixed"/>
                  </a:rPr>
                  <a:t>enterprising</a:t>
                </a:r>
                <a:r>
                  <a:rPr lang="en-GB" sz="1400" dirty="0">
                    <a:latin typeface="Comic Sans MS" panose="030F0902030302020204" pitchFamily="66" charset="0"/>
                    <a:cs typeface="Simplified Arabic Fixed"/>
                  </a:rPr>
                  <a:t> personality –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Peter or Natasha?</a:t>
                </a:r>
              </a:p>
            </p:txBody>
          </p:sp>
        </p:grpSp>
      </p:grpSp>
    </p:spTree>
    <p:extLst>
      <p:ext uri="{BB962C8B-B14F-4D97-AF65-F5344CB8AC3E}">
        <p14:creationId xmlns:p14="http://schemas.microsoft.com/office/powerpoint/2010/main" val="20596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grpSp>
        <p:nvGrpSpPr>
          <p:cNvPr id="4" name="Group 3">
            <a:extLst>
              <a:ext uri="{FF2B5EF4-FFF2-40B4-BE49-F238E27FC236}">
                <a16:creationId xmlns:a16="http://schemas.microsoft.com/office/drawing/2014/main" id="{3D6A85DA-1300-4034-9914-CC986ED871A3}"/>
              </a:ext>
            </a:extLst>
          </p:cNvPr>
          <p:cNvGrpSpPr/>
          <p:nvPr/>
        </p:nvGrpSpPr>
        <p:grpSpPr>
          <a:xfrm>
            <a:off x="6565735" y="-14066"/>
            <a:ext cx="2425837" cy="5560274"/>
            <a:chOff x="6565735" y="-14066"/>
            <a:chExt cx="2425837" cy="5560274"/>
          </a:xfrm>
        </p:grpSpPr>
        <p:pic>
          <p:nvPicPr>
            <p:cNvPr id="19" name="Picture 18" descr="A picture containing text&#10;&#10;Description automatically generated">
              <a:extLst>
                <a:ext uri="{FF2B5EF4-FFF2-40B4-BE49-F238E27FC236}">
                  <a16:creationId xmlns:a16="http://schemas.microsoft.com/office/drawing/2014/main" id="{F69A613C-BACD-487C-A7E3-3329BB678EAF}"/>
                </a:ext>
              </a:extLst>
            </p:cNvPr>
            <p:cNvPicPr>
              <a:picLocks noChangeAspect="1"/>
            </p:cNvPicPr>
            <p:nvPr/>
          </p:nvPicPr>
          <p:blipFill rotWithShape="1">
            <a:blip r:embed="rId5">
              <a:extLst>
                <a:ext uri="{28A0092B-C50C-407E-A947-70E740481C1C}">
                  <a14:useLocalDpi xmlns:a14="http://schemas.microsoft.com/office/drawing/2010/main" val="0"/>
                </a:ext>
              </a:extLst>
            </a:blip>
            <a:srcRect l="11573" r="13904"/>
            <a:stretch/>
          </p:blipFill>
          <p:spPr>
            <a:xfrm>
              <a:off x="6565735" y="4052033"/>
              <a:ext cx="2425837" cy="1494175"/>
            </a:xfrm>
            <a:prstGeom prst="rect">
              <a:avLst/>
            </a:prstGeom>
            <a:effectLst>
              <a:outerShdw blurRad="50800" dist="50800" dir="5400000" algn="ctr" rotWithShape="0">
                <a:schemeClr val="tx1">
                  <a:lumMod val="65000"/>
                  <a:lumOff val="35000"/>
                </a:schemeClr>
              </a:outerShdw>
            </a:effectLst>
          </p:spPr>
        </p:pic>
        <p:grpSp>
          <p:nvGrpSpPr>
            <p:cNvPr id="24" name="Group 23">
              <a:extLst>
                <a:ext uri="{FF2B5EF4-FFF2-40B4-BE49-F238E27FC236}">
                  <a16:creationId xmlns:a16="http://schemas.microsoft.com/office/drawing/2014/main" id="{F78E6AC0-5F68-488D-8CBA-4C140F9F3A79}"/>
                </a:ext>
              </a:extLst>
            </p:cNvPr>
            <p:cNvGrpSpPr/>
            <p:nvPr/>
          </p:nvGrpSpPr>
          <p:grpSpPr>
            <a:xfrm>
              <a:off x="6565735" y="-14066"/>
              <a:ext cx="2425837" cy="5229940"/>
              <a:chOff x="6616536" y="-393894"/>
              <a:chExt cx="2425837" cy="5229940"/>
            </a:xfrm>
          </p:grpSpPr>
          <p:pic>
            <p:nvPicPr>
              <p:cNvPr id="40" name="Picture 39" descr="Background pattern&#10;&#10;Description automatically generated">
                <a:extLst>
                  <a:ext uri="{FF2B5EF4-FFF2-40B4-BE49-F238E27FC236}">
                    <a16:creationId xmlns:a16="http://schemas.microsoft.com/office/drawing/2014/main" id="{F7207735-BF0C-D711-37AE-3FA1B3B012C6}"/>
                  </a:ext>
                </a:extLst>
              </p:cNvPr>
              <p:cNvPicPr>
                <a:picLocks noChangeAspect="1"/>
              </p:cNvPicPr>
              <p:nvPr/>
            </p:nvPicPr>
            <p:blipFill rotWithShape="1">
              <a:blip r:embed="rId6">
                <a:extLst>
                  <a:ext uri="{28A0092B-C50C-407E-A947-70E740481C1C}">
                    <a14:useLocalDpi xmlns:a14="http://schemas.microsoft.com/office/drawing/2010/main" val="0"/>
                  </a:ext>
                </a:extLst>
              </a:blip>
              <a:srcRect t="9772"/>
              <a:stretch/>
            </p:blipFill>
            <p:spPr>
              <a:xfrm rot="10800000" flipV="1">
                <a:off x="7455273" y="-393894"/>
                <a:ext cx="849967" cy="2920154"/>
              </a:xfrm>
              <a:prstGeom prst="rect">
                <a:avLst/>
              </a:prstGeom>
            </p:spPr>
          </p:pic>
          <p:pic>
            <p:nvPicPr>
              <p:cNvPr id="41" name="Picture 40" descr="A picture containing outdoor object, night sky&#10;&#10;Description automatically generated">
                <a:extLst>
                  <a:ext uri="{FF2B5EF4-FFF2-40B4-BE49-F238E27FC236}">
                    <a16:creationId xmlns:a16="http://schemas.microsoft.com/office/drawing/2014/main" id="{5486A176-4977-B86C-6448-03A53F8F11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5274" y="2636438"/>
                <a:ext cx="910539" cy="925589"/>
              </a:xfrm>
              <a:prstGeom prst="rect">
                <a:avLst/>
              </a:prstGeom>
            </p:spPr>
          </p:pic>
          <p:sp>
            <p:nvSpPr>
              <p:cNvPr id="43" name="TextBox 42">
                <a:extLst>
                  <a:ext uri="{FF2B5EF4-FFF2-40B4-BE49-F238E27FC236}">
                    <a16:creationId xmlns:a16="http://schemas.microsoft.com/office/drawing/2014/main" id="{EFC28F4D-C94B-39F4-8E96-2AAD13294D59}"/>
                  </a:ext>
                </a:extLst>
              </p:cNvPr>
              <p:cNvSpPr txBox="1"/>
              <p:nvPr/>
            </p:nvSpPr>
            <p:spPr>
              <a:xfrm>
                <a:off x="6616536" y="3881939"/>
                <a:ext cx="2425837" cy="954107"/>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3</a:t>
                </a:r>
                <a:r>
                  <a:rPr lang="en-GB" sz="1400" dirty="0">
                    <a:latin typeface="Comic Sans MS" panose="030F0902030302020204" pitchFamily="66" charset="0"/>
                    <a:cs typeface="Simplified Arabic Fixed"/>
                  </a:rPr>
                  <a: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Can you come up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with a definition of entrepreneurship?</a:t>
                </a:r>
              </a:p>
            </p:txBody>
          </p:sp>
        </p:grpSp>
      </p:grpSp>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7740" y="297172"/>
            <a:ext cx="5402715"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537941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Enterprise and Entrepreneurship</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13" name="Picture 12" descr="A picture containing text, light, dark&#10;&#10;Description automatically generated">
            <a:extLst>
              <a:ext uri="{FF2B5EF4-FFF2-40B4-BE49-F238E27FC236}">
                <a16:creationId xmlns:a16="http://schemas.microsoft.com/office/drawing/2014/main" id="{5DA048BF-851B-459F-9948-FB2E17B505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16" name="Graphic 15" descr="Lightbulb and gear">
            <a:extLst>
              <a:ext uri="{FF2B5EF4-FFF2-40B4-BE49-F238E27FC236}">
                <a16:creationId xmlns:a16="http://schemas.microsoft.com/office/drawing/2014/main" id="{13368023-CFE4-4C97-89EC-06039AB5BE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1388" y="271299"/>
            <a:ext cx="610164" cy="610164"/>
          </a:xfrm>
          <a:prstGeom prst="rect">
            <a:avLst/>
          </a:prstGeom>
        </p:spPr>
      </p:pic>
      <p:sp>
        <p:nvSpPr>
          <p:cNvPr id="33" name="Rectangle 32">
            <a:extLst>
              <a:ext uri="{FF2B5EF4-FFF2-40B4-BE49-F238E27FC236}">
                <a16:creationId xmlns:a16="http://schemas.microsoft.com/office/drawing/2014/main" id="{6CA76F0F-EFEA-478A-BC94-6CEC5C261110}"/>
              </a:ext>
            </a:extLst>
          </p:cNvPr>
          <p:cNvSpPr/>
          <p:nvPr/>
        </p:nvSpPr>
        <p:spPr>
          <a:xfrm>
            <a:off x="1991033" y="3429043"/>
            <a:ext cx="4129548" cy="2117165"/>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nvGrpSpPr>
          <p:cNvPr id="2" name="Group 1">
            <a:extLst>
              <a:ext uri="{FF2B5EF4-FFF2-40B4-BE49-F238E27FC236}">
                <a16:creationId xmlns:a16="http://schemas.microsoft.com/office/drawing/2014/main" id="{495AF25E-9D66-46DD-81B3-9A90989F6FC7}"/>
              </a:ext>
            </a:extLst>
          </p:cNvPr>
          <p:cNvGrpSpPr/>
          <p:nvPr/>
        </p:nvGrpSpPr>
        <p:grpSpPr>
          <a:xfrm>
            <a:off x="1108427" y="1385325"/>
            <a:ext cx="5922483" cy="4039863"/>
            <a:chOff x="1049433" y="1255462"/>
            <a:chExt cx="5922483" cy="4039863"/>
          </a:xfrm>
        </p:grpSpPr>
        <p:pic>
          <p:nvPicPr>
            <p:cNvPr id="5" name="Picture 4">
              <a:extLst>
                <a:ext uri="{FF2B5EF4-FFF2-40B4-BE49-F238E27FC236}">
                  <a16:creationId xmlns:a16="http://schemas.microsoft.com/office/drawing/2014/main" id="{E6D1D463-0E77-439E-AA92-57D27611AE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9433" y="1255462"/>
              <a:ext cx="2924583" cy="1638529"/>
            </a:xfrm>
            <a:prstGeom prst="rect">
              <a:avLst/>
            </a:prstGeom>
            <a:ln w="76200">
              <a:solidFill>
                <a:srgbClr val="FF9300"/>
              </a:solidFill>
            </a:ln>
          </p:spPr>
        </p:pic>
        <p:pic>
          <p:nvPicPr>
            <p:cNvPr id="7" name="Picture 6">
              <a:extLst>
                <a:ext uri="{FF2B5EF4-FFF2-40B4-BE49-F238E27FC236}">
                  <a16:creationId xmlns:a16="http://schemas.microsoft.com/office/drawing/2014/main" id="{6B39FDFA-243F-467B-A095-4F2439B2B65C}"/>
                </a:ext>
              </a:extLst>
            </p:cNvPr>
            <p:cNvPicPr>
              <a:picLocks noChangeAspect="1"/>
            </p:cNvPicPr>
            <p:nvPr/>
          </p:nvPicPr>
          <p:blipFill rotWithShape="1">
            <a:blip r:embed="rId13">
              <a:extLst>
                <a:ext uri="{28A0092B-C50C-407E-A947-70E740481C1C}">
                  <a14:useLocalDpi xmlns:a14="http://schemas.microsoft.com/office/drawing/2010/main" val="0"/>
                </a:ext>
              </a:extLst>
            </a:blip>
            <a:srcRect b="18215"/>
            <a:stretch/>
          </p:blipFill>
          <p:spPr>
            <a:xfrm>
              <a:off x="4047333" y="1255462"/>
              <a:ext cx="2924583" cy="1638529"/>
            </a:xfrm>
            <a:prstGeom prst="rect">
              <a:avLst/>
            </a:prstGeom>
            <a:ln w="76200">
              <a:solidFill>
                <a:srgbClr val="FF9300"/>
              </a:solidFill>
            </a:ln>
          </p:spPr>
        </p:pic>
        <p:sp>
          <p:nvSpPr>
            <p:cNvPr id="21" name="Rectangle 20">
              <a:extLst>
                <a:ext uri="{FF2B5EF4-FFF2-40B4-BE49-F238E27FC236}">
                  <a16:creationId xmlns:a16="http://schemas.microsoft.com/office/drawing/2014/main" id="{684D8CD9-BCFD-4905-B318-28697BCB7DDB}"/>
                </a:ext>
              </a:extLst>
            </p:cNvPr>
            <p:cNvSpPr/>
            <p:nvPr/>
          </p:nvSpPr>
          <p:spPr>
            <a:xfrm>
              <a:off x="1932039" y="2893991"/>
              <a:ext cx="4129548" cy="441912"/>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Dragon’s Den, BBC</a:t>
              </a:r>
            </a:p>
          </p:txBody>
        </p:sp>
        <p:pic>
          <p:nvPicPr>
            <p:cNvPr id="26" name="Picture 25">
              <a:hlinkClick r:id="rId14"/>
              <a:extLst>
                <a:ext uri="{FF2B5EF4-FFF2-40B4-BE49-F238E27FC236}">
                  <a16:creationId xmlns:a16="http://schemas.microsoft.com/office/drawing/2014/main" id="{94BF6CDD-7582-489F-96BB-AF2DA462F40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33043" y="3335903"/>
              <a:ext cx="3481946" cy="1959422"/>
            </a:xfrm>
            <a:prstGeom prst="rect">
              <a:avLst/>
            </a:prstGeom>
            <a:ln w="38100">
              <a:solidFill>
                <a:schemeClr val="bg1"/>
              </a:solidFill>
            </a:ln>
          </p:spPr>
        </p:pic>
      </p:grpSp>
    </p:spTree>
    <p:extLst>
      <p:ext uri="{BB962C8B-B14F-4D97-AF65-F5344CB8AC3E}">
        <p14:creationId xmlns:p14="http://schemas.microsoft.com/office/powerpoint/2010/main" val="18761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7740" y="297172"/>
            <a:ext cx="5402715"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537941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Enterprise and Entrepreneurship</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13" name="Picture 12" descr="A picture containing text, light, dark&#10;&#10;Description automatically generated">
            <a:extLst>
              <a:ext uri="{FF2B5EF4-FFF2-40B4-BE49-F238E27FC236}">
                <a16:creationId xmlns:a16="http://schemas.microsoft.com/office/drawing/2014/main" id="{5DA048BF-851B-459F-9948-FB2E17B505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16" name="Graphic 15" descr="Lightbulb and gear">
            <a:extLst>
              <a:ext uri="{FF2B5EF4-FFF2-40B4-BE49-F238E27FC236}">
                <a16:creationId xmlns:a16="http://schemas.microsoft.com/office/drawing/2014/main" id="{13368023-CFE4-4C97-89EC-06039AB5BE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388" y="271299"/>
            <a:ext cx="610164" cy="610164"/>
          </a:xfrm>
          <a:prstGeom prst="rect">
            <a:avLst/>
          </a:prstGeom>
        </p:spPr>
      </p:pic>
      <p:grpSp>
        <p:nvGrpSpPr>
          <p:cNvPr id="57" name="Group 56">
            <a:extLst>
              <a:ext uri="{FF2B5EF4-FFF2-40B4-BE49-F238E27FC236}">
                <a16:creationId xmlns:a16="http://schemas.microsoft.com/office/drawing/2014/main" id="{1DEF4C84-ECFE-4928-B314-2619B435EC46}"/>
              </a:ext>
            </a:extLst>
          </p:cNvPr>
          <p:cNvGrpSpPr/>
          <p:nvPr/>
        </p:nvGrpSpPr>
        <p:grpSpPr>
          <a:xfrm>
            <a:off x="3905631" y="997710"/>
            <a:ext cx="4735672" cy="2285463"/>
            <a:chOff x="3905880" y="965148"/>
            <a:chExt cx="4735672" cy="2285463"/>
          </a:xfrm>
        </p:grpSpPr>
        <p:sp>
          <p:nvSpPr>
            <p:cNvPr id="58" name="Rectangle 57">
              <a:extLst>
                <a:ext uri="{FF2B5EF4-FFF2-40B4-BE49-F238E27FC236}">
                  <a16:creationId xmlns:a16="http://schemas.microsoft.com/office/drawing/2014/main" id="{3252D290-CCF2-4957-A430-3634360BA0D2}"/>
                </a:ext>
              </a:extLst>
            </p:cNvPr>
            <p:cNvSpPr/>
            <p:nvPr/>
          </p:nvSpPr>
          <p:spPr>
            <a:xfrm>
              <a:off x="4511791" y="2161607"/>
              <a:ext cx="2943636" cy="1089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t>Lord Sugar in </a:t>
              </a:r>
              <a:br>
                <a:rPr lang="en-GB" dirty="0"/>
              </a:br>
              <a:r>
                <a:rPr lang="en-GB" dirty="0"/>
                <a:t>‘The Apprentice’</a:t>
              </a:r>
            </a:p>
          </p:txBody>
        </p:sp>
        <p:pic>
          <p:nvPicPr>
            <p:cNvPr id="59" name="Picture 58">
              <a:extLst>
                <a:ext uri="{FF2B5EF4-FFF2-40B4-BE49-F238E27FC236}">
                  <a16:creationId xmlns:a16="http://schemas.microsoft.com/office/drawing/2014/main" id="{55A820F8-DC39-48BC-AF77-4D1B8A50C2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432428">
              <a:off x="3905880" y="1007203"/>
              <a:ext cx="2894851" cy="1583426"/>
            </a:xfrm>
            <a:prstGeom prst="rect">
              <a:avLst/>
            </a:prstGeom>
            <a:ln w="57150">
              <a:solidFill>
                <a:schemeClr val="bg1"/>
              </a:solidFill>
            </a:ln>
            <a:effectLst>
              <a:outerShdw blurRad="50800" dist="38100" dir="2700000" algn="tl" rotWithShape="0">
                <a:prstClr val="black">
                  <a:alpha val="40000"/>
                </a:prstClr>
              </a:outerShdw>
            </a:effectLst>
          </p:spPr>
        </p:pic>
        <p:pic>
          <p:nvPicPr>
            <p:cNvPr id="60" name="Picture 59">
              <a:extLst>
                <a:ext uri="{FF2B5EF4-FFF2-40B4-BE49-F238E27FC236}">
                  <a16:creationId xmlns:a16="http://schemas.microsoft.com/office/drawing/2014/main" id="{5594F881-31A4-4B6E-8E1C-D69DA7F550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6167">
              <a:off x="7084162" y="965148"/>
              <a:ext cx="1557390" cy="2104581"/>
            </a:xfrm>
            <a:prstGeom prst="rect">
              <a:avLst/>
            </a:prstGeom>
            <a:ln w="57150">
              <a:solidFill>
                <a:schemeClr val="bg1"/>
              </a:solidFill>
            </a:ln>
            <a:effectLst>
              <a:outerShdw blurRad="50800" dist="38100" dir="2700000" algn="tl" rotWithShape="0">
                <a:prstClr val="black">
                  <a:alpha val="40000"/>
                </a:prstClr>
              </a:outerShdw>
            </a:effectLst>
          </p:spPr>
        </p:pic>
      </p:grpSp>
      <p:grpSp>
        <p:nvGrpSpPr>
          <p:cNvPr id="66" name="Group 65">
            <a:extLst>
              <a:ext uri="{FF2B5EF4-FFF2-40B4-BE49-F238E27FC236}">
                <a16:creationId xmlns:a16="http://schemas.microsoft.com/office/drawing/2014/main" id="{5FD551B0-3A2F-4E0E-9FBA-E64CB29E9CD9}"/>
              </a:ext>
            </a:extLst>
          </p:cNvPr>
          <p:cNvGrpSpPr/>
          <p:nvPr/>
        </p:nvGrpSpPr>
        <p:grpSpPr>
          <a:xfrm>
            <a:off x="3389710" y="3293615"/>
            <a:ext cx="2408389" cy="2067579"/>
            <a:chOff x="3461553" y="3079252"/>
            <a:chExt cx="2408389" cy="2067579"/>
          </a:xfrm>
        </p:grpSpPr>
        <p:pic>
          <p:nvPicPr>
            <p:cNvPr id="67" name="Picture 66">
              <a:extLst>
                <a:ext uri="{FF2B5EF4-FFF2-40B4-BE49-F238E27FC236}">
                  <a16:creationId xmlns:a16="http://schemas.microsoft.com/office/drawing/2014/main" id="{11243278-553A-4C31-9827-1D7ADA537A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61553" y="3079252"/>
              <a:ext cx="2408389" cy="2067579"/>
            </a:xfrm>
            <a:prstGeom prst="rect">
              <a:avLst/>
            </a:prstGeom>
          </p:spPr>
        </p:pic>
        <p:sp>
          <p:nvSpPr>
            <p:cNvPr id="68" name="Rectangle 67">
              <a:extLst>
                <a:ext uri="{FF2B5EF4-FFF2-40B4-BE49-F238E27FC236}">
                  <a16:creationId xmlns:a16="http://schemas.microsoft.com/office/drawing/2014/main" id="{FC492D91-4D8C-4238-A9FB-C2F5FAA3DF01}"/>
                </a:ext>
              </a:extLst>
            </p:cNvPr>
            <p:cNvSpPr/>
            <p:nvPr/>
          </p:nvSpPr>
          <p:spPr>
            <a:xfrm rot="21248123">
              <a:off x="3717888" y="3726903"/>
              <a:ext cx="2115134" cy="830997"/>
            </a:xfrm>
            <a:prstGeom prst="rect">
              <a:avLst/>
            </a:prstGeom>
          </p:spPr>
          <p:txBody>
            <a:bodyPr wrap="square">
              <a:spAutoFit/>
            </a:bodyPr>
            <a:lstStyle/>
            <a:p>
              <a:pPr algn="ctr"/>
              <a:r>
                <a:rPr lang="en-GB" sz="2400" dirty="0">
                  <a:solidFill>
                    <a:srgbClr val="C00000"/>
                  </a:solidFill>
                  <a:latin typeface="Candy Square BTN Striped" panose="020B0704010102040306" pitchFamily="34" charset="0"/>
                </a:rPr>
                <a:t>FAMOUS</a:t>
              </a:r>
              <a:br>
                <a:rPr lang="en-GB" sz="2400" dirty="0">
                  <a:solidFill>
                    <a:srgbClr val="C00000"/>
                  </a:solidFill>
                  <a:latin typeface="Candy Square BTN Striped" panose="020B0704010102040306" pitchFamily="34" charset="0"/>
                </a:rPr>
              </a:br>
              <a:r>
                <a:rPr lang="en-GB" sz="2400" dirty="0">
                  <a:solidFill>
                    <a:srgbClr val="C00000"/>
                  </a:solidFill>
                  <a:latin typeface="Candy Square BTN Striped" panose="020B0704010102040306" pitchFamily="34" charset="0"/>
                </a:rPr>
                <a:t>ENTREPRENEURS</a:t>
              </a:r>
            </a:p>
          </p:txBody>
        </p:sp>
      </p:grpSp>
      <p:grpSp>
        <p:nvGrpSpPr>
          <p:cNvPr id="69" name="Group 68">
            <a:extLst>
              <a:ext uri="{FF2B5EF4-FFF2-40B4-BE49-F238E27FC236}">
                <a16:creationId xmlns:a16="http://schemas.microsoft.com/office/drawing/2014/main" id="{EF794DD4-1487-4070-925E-5DE6BD921013}"/>
              </a:ext>
            </a:extLst>
          </p:cNvPr>
          <p:cNvGrpSpPr/>
          <p:nvPr/>
        </p:nvGrpSpPr>
        <p:grpSpPr>
          <a:xfrm>
            <a:off x="4667114" y="5259016"/>
            <a:ext cx="1478555" cy="1257611"/>
            <a:chOff x="3597662" y="5229694"/>
            <a:chExt cx="1478555" cy="1257611"/>
          </a:xfrm>
        </p:grpSpPr>
        <p:pic>
          <p:nvPicPr>
            <p:cNvPr id="70" name="Picture 69">
              <a:extLst>
                <a:ext uri="{FF2B5EF4-FFF2-40B4-BE49-F238E27FC236}">
                  <a16:creationId xmlns:a16="http://schemas.microsoft.com/office/drawing/2014/main" id="{E7793C93-A59E-4929-985B-5D91B07C43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97662" y="5229694"/>
              <a:ext cx="1478555" cy="1100516"/>
            </a:xfrm>
            <a:prstGeom prst="rect">
              <a:avLst/>
            </a:prstGeom>
            <a:ln w="38100">
              <a:solidFill>
                <a:schemeClr val="bg1"/>
              </a:solidFill>
            </a:ln>
            <a:effectLst>
              <a:outerShdw blurRad="50800" dist="38100" dir="2700000" algn="tl" rotWithShape="0">
                <a:prstClr val="black">
                  <a:alpha val="40000"/>
                </a:prstClr>
              </a:outerShdw>
            </a:effectLst>
          </p:spPr>
        </p:pic>
        <p:sp>
          <p:nvSpPr>
            <p:cNvPr id="71" name="Rectangle: Diagonal Corners Rounded 70">
              <a:extLst>
                <a:ext uri="{FF2B5EF4-FFF2-40B4-BE49-F238E27FC236}">
                  <a16:creationId xmlns:a16="http://schemas.microsoft.com/office/drawing/2014/main" id="{33FCB672-D20C-476D-AE93-DF3520FF86C0}"/>
                </a:ext>
              </a:extLst>
            </p:cNvPr>
            <p:cNvSpPr/>
            <p:nvPr/>
          </p:nvSpPr>
          <p:spPr>
            <a:xfrm>
              <a:off x="3756753" y="6263445"/>
              <a:ext cx="1198100" cy="223860"/>
            </a:xfrm>
            <a:prstGeom prst="round2DiagRect">
              <a:avLst/>
            </a:prstGeom>
            <a:solidFill>
              <a:srgbClr val="2A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Elon Musk</a:t>
              </a:r>
            </a:p>
          </p:txBody>
        </p:sp>
      </p:grpSp>
      <p:grpSp>
        <p:nvGrpSpPr>
          <p:cNvPr id="72" name="Group 71">
            <a:extLst>
              <a:ext uri="{FF2B5EF4-FFF2-40B4-BE49-F238E27FC236}">
                <a16:creationId xmlns:a16="http://schemas.microsoft.com/office/drawing/2014/main" id="{CCA3B6D1-F7FD-4B16-89C8-AD227AE54C29}"/>
              </a:ext>
            </a:extLst>
          </p:cNvPr>
          <p:cNvGrpSpPr/>
          <p:nvPr/>
        </p:nvGrpSpPr>
        <p:grpSpPr>
          <a:xfrm>
            <a:off x="6045619" y="3905595"/>
            <a:ext cx="1469442" cy="1271288"/>
            <a:chOff x="5422057" y="5226958"/>
            <a:chExt cx="1469442" cy="1271288"/>
          </a:xfrm>
        </p:grpSpPr>
        <p:pic>
          <p:nvPicPr>
            <p:cNvPr id="73" name="Picture 72">
              <a:extLst>
                <a:ext uri="{FF2B5EF4-FFF2-40B4-BE49-F238E27FC236}">
                  <a16:creationId xmlns:a16="http://schemas.microsoft.com/office/drawing/2014/main" id="{BF73F1EA-6B98-4B86-988D-4172BD2194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22057" y="5226958"/>
              <a:ext cx="1469442" cy="1085383"/>
            </a:xfrm>
            <a:prstGeom prst="rect">
              <a:avLst/>
            </a:prstGeom>
            <a:ln w="38100">
              <a:solidFill>
                <a:schemeClr val="bg1"/>
              </a:solidFill>
            </a:ln>
            <a:effectLst>
              <a:outerShdw blurRad="50800" dist="38100" dir="2700000" algn="tl" rotWithShape="0">
                <a:prstClr val="black">
                  <a:alpha val="40000"/>
                </a:prstClr>
              </a:outerShdw>
            </a:effectLst>
          </p:spPr>
        </p:pic>
        <p:sp>
          <p:nvSpPr>
            <p:cNvPr id="74" name="Rectangle: Diagonal Corners Rounded 73">
              <a:extLst>
                <a:ext uri="{FF2B5EF4-FFF2-40B4-BE49-F238E27FC236}">
                  <a16:creationId xmlns:a16="http://schemas.microsoft.com/office/drawing/2014/main" id="{5C436E6C-3C73-4C4C-8359-5676E0E3D348}"/>
                </a:ext>
              </a:extLst>
            </p:cNvPr>
            <p:cNvSpPr/>
            <p:nvPr/>
          </p:nvSpPr>
          <p:spPr>
            <a:xfrm>
              <a:off x="5568476" y="6274386"/>
              <a:ext cx="1198100" cy="223860"/>
            </a:xfrm>
            <a:prstGeom prst="round2DiagRect">
              <a:avLst/>
            </a:prstGeom>
            <a:solidFill>
              <a:srgbClr val="2A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Jamie Oliver</a:t>
              </a:r>
            </a:p>
          </p:txBody>
        </p:sp>
      </p:grpSp>
      <p:grpSp>
        <p:nvGrpSpPr>
          <p:cNvPr id="75" name="Group 74">
            <a:extLst>
              <a:ext uri="{FF2B5EF4-FFF2-40B4-BE49-F238E27FC236}">
                <a16:creationId xmlns:a16="http://schemas.microsoft.com/office/drawing/2014/main" id="{2A24B468-ACBB-40EE-AFE0-9C7D9A6C4B65}"/>
              </a:ext>
            </a:extLst>
          </p:cNvPr>
          <p:cNvGrpSpPr/>
          <p:nvPr/>
        </p:nvGrpSpPr>
        <p:grpSpPr>
          <a:xfrm>
            <a:off x="7614250" y="4748280"/>
            <a:ext cx="1163840" cy="1310290"/>
            <a:chOff x="5900418" y="3780566"/>
            <a:chExt cx="1163840" cy="1310290"/>
          </a:xfrm>
        </p:grpSpPr>
        <p:pic>
          <p:nvPicPr>
            <p:cNvPr id="76" name="Picture 75">
              <a:extLst>
                <a:ext uri="{FF2B5EF4-FFF2-40B4-BE49-F238E27FC236}">
                  <a16:creationId xmlns:a16="http://schemas.microsoft.com/office/drawing/2014/main" id="{46B24D57-2E1B-493F-8735-73F378E12D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00418" y="3780566"/>
              <a:ext cx="1163840" cy="1163840"/>
            </a:xfrm>
            <a:prstGeom prst="rect">
              <a:avLst/>
            </a:prstGeom>
            <a:ln w="38100">
              <a:solidFill>
                <a:schemeClr val="bg1"/>
              </a:solidFill>
            </a:ln>
            <a:effectLst>
              <a:outerShdw blurRad="50800" dist="38100" dir="2700000" algn="tl" rotWithShape="0">
                <a:prstClr val="black">
                  <a:alpha val="40000"/>
                </a:prstClr>
              </a:outerShdw>
            </a:effectLst>
          </p:spPr>
        </p:pic>
        <p:sp>
          <p:nvSpPr>
            <p:cNvPr id="77" name="Rectangle: Diagonal Corners Rounded 76">
              <a:extLst>
                <a:ext uri="{FF2B5EF4-FFF2-40B4-BE49-F238E27FC236}">
                  <a16:creationId xmlns:a16="http://schemas.microsoft.com/office/drawing/2014/main" id="{4860FF8A-E052-4F5F-A15B-4B7F19483384}"/>
                </a:ext>
              </a:extLst>
            </p:cNvPr>
            <p:cNvSpPr/>
            <p:nvPr/>
          </p:nvSpPr>
          <p:spPr>
            <a:xfrm>
              <a:off x="5948624" y="4873627"/>
              <a:ext cx="1052660" cy="217229"/>
            </a:xfrm>
            <a:prstGeom prst="round2DiagRect">
              <a:avLst/>
            </a:prstGeom>
            <a:solidFill>
              <a:srgbClr val="2A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Rihanna</a:t>
              </a:r>
            </a:p>
          </p:txBody>
        </p:sp>
      </p:grpSp>
      <p:grpSp>
        <p:nvGrpSpPr>
          <p:cNvPr id="14" name="Group 13">
            <a:extLst>
              <a:ext uri="{FF2B5EF4-FFF2-40B4-BE49-F238E27FC236}">
                <a16:creationId xmlns:a16="http://schemas.microsoft.com/office/drawing/2014/main" id="{6BC89AF8-CADA-41F6-A0D4-31A94B393F4D}"/>
              </a:ext>
            </a:extLst>
          </p:cNvPr>
          <p:cNvGrpSpPr/>
          <p:nvPr/>
        </p:nvGrpSpPr>
        <p:grpSpPr>
          <a:xfrm>
            <a:off x="2660570" y="1367748"/>
            <a:ext cx="2943636" cy="4734586"/>
            <a:chOff x="3426942" y="1011786"/>
            <a:chExt cx="2943636" cy="4734586"/>
          </a:xfrm>
        </p:grpSpPr>
        <p:pic>
          <p:nvPicPr>
            <p:cNvPr id="11" name="Picture 10">
              <a:extLst>
                <a:ext uri="{FF2B5EF4-FFF2-40B4-BE49-F238E27FC236}">
                  <a16:creationId xmlns:a16="http://schemas.microsoft.com/office/drawing/2014/main" id="{CA49CD30-A379-4A4C-9FB4-0F3FF5306C7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26942" y="1011786"/>
              <a:ext cx="2943636" cy="4734586"/>
            </a:xfrm>
            <a:prstGeom prst="rect">
              <a:avLst/>
            </a:prstGeom>
          </p:spPr>
        </p:pic>
        <p:sp>
          <p:nvSpPr>
            <p:cNvPr id="12" name="Rectangle 11">
              <a:extLst>
                <a:ext uri="{FF2B5EF4-FFF2-40B4-BE49-F238E27FC236}">
                  <a16:creationId xmlns:a16="http://schemas.microsoft.com/office/drawing/2014/main" id="{BD88307E-4D86-4047-9FCF-0DA51A7C6562}"/>
                </a:ext>
              </a:extLst>
            </p:cNvPr>
            <p:cNvSpPr/>
            <p:nvPr/>
          </p:nvSpPr>
          <p:spPr>
            <a:xfrm>
              <a:off x="3878112" y="2402941"/>
              <a:ext cx="2041295" cy="2492990"/>
            </a:xfrm>
            <a:prstGeom prst="rect">
              <a:avLst/>
            </a:prstGeom>
          </p:spPr>
          <p:txBody>
            <a:bodyPr wrap="square">
              <a:spAutoFit/>
            </a:bodyPr>
            <a:lstStyle/>
            <a:p>
              <a:pPr algn="ctr"/>
              <a:r>
                <a:rPr lang="en-GB" sz="1300" dirty="0">
                  <a:solidFill>
                    <a:srgbClr val="111111"/>
                  </a:solidFill>
                  <a:latin typeface="Avenir Next LT Pro" panose="020B0504020202020204" pitchFamily="34" charset="0"/>
                </a:rPr>
                <a:t>An entrepreneur is someone who comes up with new, innovative business ideas, products or services that may not have been created before. </a:t>
              </a:r>
            </a:p>
            <a:p>
              <a:pPr algn="ctr"/>
              <a:endParaRPr lang="en-GB" sz="1300" dirty="0">
                <a:solidFill>
                  <a:srgbClr val="111111"/>
                </a:solidFill>
                <a:latin typeface="Avenir Next LT Pro" panose="020B0504020202020204" pitchFamily="34" charset="0"/>
              </a:endParaRPr>
            </a:p>
            <a:p>
              <a:pPr algn="ctr"/>
              <a:r>
                <a:rPr lang="en-GB" sz="1300" dirty="0">
                  <a:latin typeface="Avenir Next LT Pro" panose="020B0504020202020204" pitchFamily="34" charset="0"/>
                </a:rPr>
                <a:t>This involves taking higher risks, such as financially, in the hope of profit. </a:t>
              </a:r>
              <a:endParaRPr lang="en-GB" sz="1300" dirty="0">
                <a:solidFill>
                  <a:srgbClr val="111111"/>
                </a:solidFill>
                <a:latin typeface="Avenir Next LT Pro" panose="020B0504020202020204" pitchFamily="34" charset="0"/>
              </a:endParaRPr>
            </a:p>
          </p:txBody>
        </p:sp>
      </p:grpSp>
    </p:spTree>
    <p:extLst>
      <p:ext uri="{BB962C8B-B14F-4D97-AF65-F5344CB8AC3E}">
        <p14:creationId xmlns:p14="http://schemas.microsoft.com/office/powerpoint/2010/main" val="39364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4.07407E-6 L -0.27986 -0.00602 " pathEditMode="relative" rAng="0" ptsTypes="AA">
                                      <p:cBhvr>
                                        <p:cTn id="6" dur="2000" fill="hold"/>
                                        <p:tgtEl>
                                          <p:spTgt spid="14"/>
                                        </p:tgtEl>
                                        <p:attrNameLst>
                                          <p:attrName>ppt_x</p:attrName>
                                          <p:attrName>ppt_y</p:attrName>
                                        </p:attrNameLst>
                                      </p:cBhvr>
                                      <p:rCtr x="-13993" y="-301"/>
                                    </p:animMotion>
                                  </p:childTnLst>
                                </p:cTn>
                              </p:par>
                              <p:par>
                                <p:cTn id="7" presetID="10"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animEffect transition="in" filter="fade">
                                      <p:cBhvr>
                                        <p:cTn id="9" dur="2000"/>
                                        <p:tgtEl>
                                          <p:spTgt spid="66"/>
                                        </p:tgtEl>
                                      </p:cBhvr>
                                    </p:animEffect>
                                  </p:childTnLst>
                                </p:cTn>
                              </p:par>
                              <p:par>
                                <p:cTn id="10" presetID="10"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par>
                                <p:cTn id="13" presetID="10"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200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2000"/>
                                        <p:tgtEl>
                                          <p:spTgt spid="69"/>
                                        </p:tgtEl>
                                      </p:cBhvr>
                                    </p:animEffect>
                                  </p:childTnLst>
                                </p:cTn>
                              </p:par>
                              <p:par>
                                <p:cTn id="19" presetID="10"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7740" y="297172"/>
            <a:ext cx="5313096"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5313096" cy="384721"/>
          </a:xfrm>
          <a:prstGeom prst="rect">
            <a:avLst/>
          </a:prstGeom>
          <a:noFill/>
        </p:spPr>
        <p:txBody>
          <a:bodyPr wrap="square" lIns="91440" tIns="45720" rIns="91440" bIns="45720" rtlCol="0" anchor="t">
            <a:spAutoFit/>
          </a:bodyPr>
          <a:lstStyle/>
          <a:p>
            <a:pPr algn="ctr"/>
            <a:r>
              <a:rPr lang="en-GB" sz="1900" b="1" dirty="0">
                <a:solidFill>
                  <a:schemeClr val="bg1"/>
                </a:solidFill>
                <a:latin typeface="Simplified Arabic Fixed"/>
                <a:cs typeface="Simplified Arabic Fixed"/>
              </a:rPr>
              <a:t>Employment versus self-employment</a:t>
            </a:r>
            <a:endParaRPr lang="en-GB" sz="19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13" name="Picture 12" descr="A picture containing text, light, dark&#10;&#10;Description automatically generated">
            <a:extLst>
              <a:ext uri="{FF2B5EF4-FFF2-40B4-BE49-F238E27FC236}">
                <a16:creationId xmlns:a16="http://schemas.microsoft.com/office/drawing/2014/main" id="{5DA048BF-851B-459F-9948-FB2E17B505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17" name="Graphic 16" descr="Lightbulb and gear">
            <a:extLst>
              <a:ext uri="{FF2B5EF4-FFF2-40B4-BE49-F238E27FC236}">
                <a16:creationId xmlns:a16="http://schemas.microsoft.com/office/drawing/2014/main" id="{14CE270A-55C7-416C-A05F-D927AA326D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388" y="271299"/>
            <a:ext cx="610164" cy="610164"/>
          </a:xfrm>
          <a:prstGeom prst="rect">
            <a:avLst/>
          </a:prstGeom>
        </p:spPr>
      </p:pic>
      <p:sp>
        <p:nvSpPr>
          <p:cNvPr id="6" name="TextBox 5">
            <a:extLst>
              <a:ext uri="{FF2B5EF4-FFF2-40B4-BE49-F238E27FC236}">
                <a16:creationId xmlns:a16="http://schemas.microsoft.com/office/drawing/2014/main" id="{9B8F9381-35D6-451F-A39A-BD1001A31BA4}"/>
              </a:ext>
            </a:extLst>
          </p:cNvPr>
          <p:cNvSpPr txBox="1"/>
          <p:nvPr/>
        </p:nvSpPr>
        <p:spPr>
          <a:xfrm>
            <a:off x="2816817" y="996483"/>
            <a:ext cx="2602523" cy="584775"/>
          </a:xfrm>
          <a:prstGeom prst="rect">
            <a:avLst/>
          </a:prstGeom>
          <a:noFill/>
        </p:spPr>
        <p:txBody>
          <a:bodyPr wrap="square" rtlCol="0">
            <a:spAutoFit/>
          </a:bodyPr>
          <a:lstStyle/>
          <a:p>
            <a:pPr algn="ctr"/>
            <a:r>
              <a:rPr lang="en-GB" sz="3200" dirty="0">
                <a:solidFill>
                  <a:schemeClr val="accent2"/>
                </a:solidFill>
                <a:latin typeface="Reprise Title Std" panose="02000000000000000000" charset="0"/>
              </a:rPr>
              <a:t>EMPLOYEE</a:t>
            </a:r>
          </a:p>
        </p:txBody>
      </p:sp>
      <p:sp>
        <p:nvSpPr>
          <p:cNvPr id="27" name="TextBox 26">
            <a:extLst>
              <a:ext uri="{FF2B5EF4-FFF2-40B4-BE49-F238E27FC236}">
                <a16:creationId xmlns:a16="http://schemas.microsoft.com/office/drawing/2014/main" id="{01DC6119-14A2-4FF1-9858-43EFCB14A457}"/>
              </a:ext>
            </a:extLst>
          </p:cNvPr>
          <p:cNvSpPr txBox="1"/>
          <p:nvPr/>
        </p:nvSpPr>
        <p:spPr>
          <a:xfrm>
            <a:off x="5819680" y="1014566"/>
            <a:ext cx="2887716" cy="584775"/>
          </a:xfrm>
          <a:prstGeom prst="rect">
            <a:avLst/>
          </a:prstGeom>
          <a:noFill/>
        </p:spPr>
        <p:txBody>
          <a:bodyPr wrap="square" rtlCol="0">
            <a:spAutoFit/>
          </a:bodyPr>
          <a:lstStyle/>
          <a:p>
            <a:pPr algn="ctr"/>
            <a:r>
              <a:rPr lang="en-GB" sz="3200" dirty="0">
                <a:solidFill>
                  <a:schemeClr val="accent6"/>
                </a:solidFill>
                <a:latin typeface="Reprise Title Std" panose="02000000000000000000" charset="0"/>
              </a:rPr>
              <a:t>SELF-EMPLOYED</a:t>
            </a:r>
          </a:p>
        </p:txBody>
      </p:sp>
      <p:pic>
        <p:nvPicPr>
          <p:cNvPr id="25" name="Picture 24">
            <a:extLst>
              <a:ext uri="{FF2B5EF4-FFF2-40B4-BE49-F238E27FC236}">
                <a16:creationId xmlns:a16="http://schemas.microsoft.com/office/drawing/2014/main" id="{F68A200F-702C-4012-8721-C821E62749A8}"/>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4071" y="2394397"/>
            <a:ext cx="2227333" cy="516378"/>
          </a:xfrm>
          <a:prstGeom prst="rect">
            <a:avLst/>
          </a:prstGeom>
        </p:spPr>
      </p:pic>
      <p:pic>
        <p:nvPicPr>
          <p:cNvPr id="28" name="Picture 27">
            <a:extLst>
              <a:ext uri="{FF2B5EF4-FFF2-40B4-BE49-F238E27FC236}">
                <a16:creationId xmlns:a16="http://schemas.microsoft.com/office/drawing/2014/main" id="{D5C791BC-5F26-40D5-A5EB-7D7FD34ABFFC}"/>
              </a:ext>
            </a:extLst>
          </p:cNvPr>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86495" y="1776568"/>
            <a:ext cx="2227333" cy="516378"/>
          </a:xfrm>
          <a:prstGeom prst="rect">
            <a:avLst/>
          </a:prstGeom>
        </p:spPr>
      </p:pic>
      <p:pic>
        <p:nvPicPr>
          <p:cNvPr id="42" name="Picture 41">
            <a:extLst>
              <a:ext uri="{FF2B5EF4-FFF2-40B4-BE49-F238E27FC236}">
                <a16:creationId xmlns:a16="http://schemas.microsoft.com/office/drawing/2014/main" id="{905EFDDB-CD35-46AC-ABB7-CA936AA238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990" y="3672127"/>
            <a:ext cx="2227333" cy="516378"/>
          </a:xfrm>
          <a:prstGeom prst="rect">
            <a:avLst/>
          </a:prstGeom>
        </p:spPr>
      </p:pic>
      <p:pic>
        <p:nvPicPr>
          <p:cNvPr id="45" name="Picture 44">
            <a:extLst>
              <a:ext uri="{FF2B5EF4-FFF2-40B4-BE49-F238E27FC236}">
                <a16:creationId xmlns:a16="http://schemas.microsoft.com/office/drawing/2014/main" id="{06A6EED0-73DA-473C-A100-DB89671C5394}"/>
              </a:ext>
            </a:extLst>
          </p:cNvPr>
          <p:cNvPicPr>
            <a:picLocks noChangeAspect="1"/>
          </p:cNvPicPr>
          <p:nvPr/>
        </p:nvPicPr>
        <p:blipFill>
          <a:blip r:embed="rId1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0800000">
            <a:off x="686058" y="3029271"/>
            <a:ext cx="2227333" cy="516378"/>
          </a:xfrm>
          <a:prstGeom prst="rect">
            <a:avLst/>
          </a:prstGeom>
        </p:spPr>
      </p:pic>
      <p:pic>
        <p:nvPicPr>
          <p:cNvPr id="46" name="Picture 45">
            <a:extLst>
              <a:ext uri="{FF2B5EF4-FFF2-40B4-BE49-F238E27FC236}">
                <a16:creationId xmlns:a16="http://schemas.microsoft.com/office/drawing/2014/main" id="{8F629033-06D9-4568-85CA-63D734914B3D}"/>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1043" y="5013884"/>
            <a:ext cx="2227333" cy="516378"/>
          </a:xfrm>
          <a:prstGeom prst="rect">
            <a:avLst/>
          </a:prstGeom>
        </p:spPr>
      </p:pic>
      <p:pic>
        <p:nvPicPr>
          <p:cNvPr id="47" name="Picture 46">
            <a:extLst>
              <a:ext uri="{FF2B5EF4-FFF2-40B4-BE49-F238E27FC236}">
                <a16:creationId xmlns:a16="http://schemas.microsoft.com/office/drawing/2014/main" id="{A933E352-1A1B-426E-8EC1-37FB68EC9AB2}"/>
              </a:ext>
            </a:extLst>
          </p:cNvPr>
          <p:cNvPicPr>
            <a:picLocks noChangeAspect="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0800000">
            <a:off x="644072" y="4329868"/>
            <a:ext cx="2227333" cy="516378"/>
          </a:xfrm>
          <a:prstGeom prst="rect">
            <a:avLst/>
          </a:prstGeom>
        </p:spPr>
      </p:pic>
      <p:sp>
        <p:nvSpPr>
          <p:cNvPr id="29" name="TextBox 28">
            <a:extLst>
              <a:ext uri="{FF2B5EF4-FFF2-40B4-BE49-F238E27FC236}">
                <a16:creationId xmlns:a16="http://schemas.microsoft.com/office/drawing/2014/main" id="{C51E80F6-BD49-46F8-9E9D-9A3513836D84}"/>
              </a:ext>
            </a:extLst>
          </p:cNvPr>
          <p:cNvSpPr txBox="1"/>
          <p:nvPr/>
        </p:nvSpPr>
        <p:spPr>
          <a:xfrm>
            <a:off x="667374" y="1805965"/>
            <a:ext cx="1964786" cy="492443"/>
          </a:xfrm>
          <a:prstGeom prst="rect">
            <a:avLst/>
          </a:prstGeom>
          <a:noFill/>
        </p:spPr>
        <p:txBody>
          <a:bodyPr wrap="square" rtlCol="0">
            <a:spAutoFit/>
          </a:bodyPr>
          <a:lstStyle/>
          <a:p>
            <a:pPr algn="ctr"/>
            <a:r>
              <a:rPr lang="en-GB" sz="1200" b="1" dirty="0">
                <a:latin typeface="Simplified Arabic Fixed" panose="02070309020205020404" pitchFamily="49" charset="-78"/>
                <a:cs typeface="Simplified Arabic Fixed" panose="02070309020205020404" pitchFamily="49" charset="-78"/>
              </a:rPr>
              <a:t>INDEPENDENCE</a:t>
            </a:r>
            <a:r>
              <a:rPr lang="en-GB" sz="1050" b="1" dirty="0">
                <a:latin typeface="Simplified Arabic Fixed" panose="02070309020205020404" pitchFamily="49" charset="-78"/>
                <a:cs typeface="Simplified Arabic Fixed" panose="02070309020205020404" pitchFamily="49" charset="-78"/>
              </a:rPr>
              <a:t> </a:t>
            </a:r>
            <a:r>
              <a:rPr lang="en-GB" sz="1400" b="1" dirty="0">
                <a:latin typeface="Simplified Arabic Fixed" panose="02070309020205020404" pitchFamily="49" charset="-78"/>
                <a:cs typeface="Simplified Arabic Fixed" panose="02070309020205020404" pitchFamily="49" charset="-78"/>
              </a:rPr>
              <a:t>&amp;</a:t>
            </a:r>
            <a:r>
              <a:rPr lang="en-GB" sz="1050" b="1" dirty="0">
                <a:latin typeface="Simplified Arabic Fixed" panose="02070309020205020404" pitchFamily="49" charset="-78"/>
                <a:cs typeface="Simplified Arabic Fixed" panose="02070309020205020404" pitchFamily="49" charset="-78"/>
              </a:rPr>
              <a:t> </a:t>
            </a:r>
            <a:r>
              <a:rPr lang="en-GB" sz="1200" b="1" dirty="0">
                <a:latin typeface="Simplified Arabic Fixed" panose="02070309020205020404" pitchFamily="49" charset="-78"/>
                <a:cs typeface="Simplified Arabic Fixed" panose="02070309020205020404" pitchFamily="49" charset="-78"/>
              </a:rPr>
              <a:t>ROUTINE</a:t>
            </a:r>
          </a:p>
        </p:txBody>
      </p:sp>
      <p:sp>
        <p:nvSpPr>
          <p:cNvPr id="48" name="TextBox 47">
            <a:extLst>
              <a:ext uri="{FF2B5EF4-FFF2-40B4-BE49-F238E27FC236}">
                <a16:creationId xmlns:a16="http://schemas.microsoft.com/office/drawing/2014/main" id="{3B5757C4-73A9-4917-A0C3-1DC1CDCDBCA4}"/>
              </a:ext>
            </a:extLst>
          </p:cNvPr>
          <p:cNvSpPr txBox="1"/>
          <p:nvPr/>
        </p:nvSpPr>
        <p:spPr>
          <a:xfrm>
            <a:off x="734465" y="2531631"/>
            <a:ext cx="1964786" cy="276999"/>
          </a:xfrm>
          <a:prstGeom prst="rect">
            <a:avLst/>
          </a:prstGeom>
          <a:noFill/>
        </p:spPr>
        <p:txBody>
          <a:bodyPr wrap="square" rtlCol="0">
            <a:spAutoFit/>
          </a:bodyPr>
          <a:lstStyle/>
          <a:p>
            <a:pPr algn="ctr"/>
            <a:r>
              <a:rPr lang="en-GB" sz="1200" b="1" dirty="0">
                <a:latin typeface="Simplified Arabic Fixed" panose="02070309020205020404" pitchFamily="49" charset="-78"/>
                <a:cs typeface="Simplified Arabic Fixed" panose="02070309020205020404" pitchFamily="49" charset="-78"/>
              </a:rPr>
              <a:t>TAXES</a:t>
            </a:r>
          </a:p>
        </p:txBody>
      </p:sp>
      <p:sp>
        <p:nvSpPr>
          <p:cNvPr id="49" name="TextBox 48">
            <a:extLst>
              <a:ext uri="{FF2B5EF4-FFF2-40B4-BE49-F238E27FC236}">
                <a16:creationId xmlns:a16="http://schemas.microsoft.com/office/drawing/2014/main" id="{B88E3B7D-3C1F-4E1C-8E32-FBD6730759C7}"/>
              </a:ext>
            </a:extLst>
          </p:cNvPr>
          <p:cNvSpPr txBox="1"/>
          <p:nvPr/>
        </p:nvSpPr>
        <p:spPr>
          <a:xfrm>
            <a:off x="756844" y="3160064"/>
            <a:ext cx="1964786" cy="276999"/>
          </a:xfrm>
          <a:prstGeom prst="rect">
            <a:avLst/>
          </a:prstGeom>
          <a:noFill/>
        </p:spPr>
        <p:txBody>
          <a:bodyPr wrap="square" rtlCol="0">
            <a:spAutoFit/>
          </a:bodyPr>
          <a:lstStyle/>
          <a:p>
            <a:pPr algn="ctr"/>
            <a:r>
              <a:rPr lang="en-GB" sz="1200" b="1" dirty="0">
                <a:latin typeface="Simplified Arabic Fixed" panose="02070309020205020404" pitchFamily="49" charset="-78"/>
                <a:cs typeface="Simplified Arabic Fixed" panose="02070309020205020404" pitchFamily="49" charset="-78"/>
              </a:rPr>
              <a:t>INCOME</a:t>
            </a:r>
          </a:p>
        </p:txBody>
      </p:sp>
      <p:sp>
        <p:nvSpPr>
          <p:cNvPr id="50" name="TextBox 49">
            <a:extLst>
              <a:ext uri="{FF2B5EF4-FFF2-40B4-BE49-F238E27FC236}">
                <a16:creationId xmlns:a16="http://schemas.microsoft.com/office/drawing/2014/main" id="{BEB80D85-7B0F-43EE-9534-DDD0A868BF78}"/>
              </a:ext>
            </a:extLst>
          </p:cNvPr>
          <p:cNvSpPr txBox="1"/>
          <p:nvPr/>
        </p:nvSpPr>
        <p:spPr>
          <a:xfrm>
            <a:off x="798646" y="4471375"/>
            <a:ext cx="1964786" cy="276999"/>
          </a:xfrm>
          <a:prstGeom prst="rect">
            <a:avLst/>
          </a:prstGeom>
          <a:noFill/>
        </p:spPr>
        <p:txBody>
          <a:bodyPr wrap="square" rtlCol="0">
            <a:spAutoFit/>
          </a:bodyPr>
          <a:lstStyle/>
          <a:p>
            <a:pPr algn="ctr"/>
            <a:r>
              <a:rPr lang="en-GB" sz="1200" b="1" dirty="0">
                <a:latin typeface="Simplified Arabic Fixed" panose="02070309020205020404" pitchFamily="49" charset="-78"/>
                <a:cs typeface="Simplified Arabic Fixed" panose="02070309020205020404" pitchFamily="49" charset="-78"/>
              </a:rPr>
              <a:t>PENSION</a:t>
            </a:r>
          </a:p>
        </p:txBody>
      </p:sp>
      <p:sp>
        <p:nvSpPr>
          <p:cNvPr id="51" name="TextBox 50">
            <a:extLst>
              <a:ext uri="{FF2B5EF4-FFF2-40B4-BE49-F238E27FC236}">
                <a16:creationId xmlns:a16="http://schemas.microsoft.com/office/drawing/2014/main" id="{2C7655B4-4059-4317-A09E-63DE50D5194F}"/>
              </a:ext>
            </a:extLst>
          </p:cNvPr>
          <p:cNvSpPr txBox="1"/>
          <p:nvPr/>
        </p:nvSpPr>
        <p:spPr>
          <a:xfrm>
            <a:off x="689632" y="3803563"/>
            <a:ext cx="1964786" cy="276999"/>
          </a:xfrm>
          <a:prstGeom prst="rect">
            <a:avLst/>
          </a:prstGeom>
          <a:noFill/>
        </p:spPr>
        <p:txBody>
          <a:bodyPr wrap="square" rtlCol="0">
            <a:spAutoFit/>
          </a:bodyPr>
          <a:lstStyle/>
          <a:p>
            <a:pPr algn="ctr"/>
            <a:r>
              <a:rPr lang="en-GB" sz="1200" b="1" dirty="0">
                <a:latin typeface="Simplified Arabic Fixed" panose="02070309020205020404" pitchFamily="49" charset="-78"/>
                <a:cs typeface="Simplified Arabic Fixed" panose="02070309020205020404" pitchFamily="49" charset="-78"/>
              </a:rPr>
              <a:t>BENEFITS</a:t>
            </a:r>
          </a:p>
        </p:txBody>
      </p:sp>
      <p:sp>
        <p:nvSpPr>
          <p:cNvPr id="52" name="TextBox 51">
            <a:extLst>
              <a:ext uri="{FF2B5EF4-FFF2-40B4-BE49-F238E27FC236}">
                <a16:creationId xmlns:a16="http://schemas.microsoft.com/office/drawing/2014/main" id="{AF20FFB1-41BD-4BE3-B074-37F5ED2C1B84}"/>
              </a:ext>
            </a:extLst>
          </p:cNvPr>
          <p:cNvSpPr txBox="1"/>
          <p:nvPr/>
        </p:nvSpPr>
        <p:spPr>
          <a:xfrm>
            <a:off x="720048" y="5046474"/>
            <a:ext cx="1964786" cy="492443"/>
          </a:xfrm>
          <a:prstGeom prst="rect">
            <a:avLst/>
          </a:prstGeom>
          <a:noFill/>
        </p:spPr>
        <p:txBody>
          <a:bodyPr wrap="square" rtlCol="0">
            <a:spAutoFit/>
          </a:bodyPr>
          <a:lstStyle/>
          <a:p>
            <a:pPr algn="ctr"/>
            <a:r>
              <a:rPr lang="en-GB" sz="1200" b="1" dirty="0">
                <a:latin typeface="Simplified Arabic Fixed" panose="02070309020205020404" pitchFamily="49" charset="-78"/>
                <a:cs typeface="Simplified Arabic Fixed" panose="02070309020205020404" pitchFamily="49" charset="-78"/>
              </a:rPr>
              <a:t>RESPONSIBILITY </a:t>
            </a:r>
            <a:r>
              <a:rPr lang="en-GB" sz="1400" b="1" dirty="0">
                <a:latin typeface="Simplified Arabic Fixed" panose="02070309020205020404" pitchFamily="49" charset="-78"/>
                <a:cs typeface="Simplified Arabic Fixed" panose="02070309020205020404" pitchFamily="49" charset="-78"/>
              </a:rPr>
              <a:t>&amp;</a:t>
            </a:r>
            <a:r>
              <a:rPr lang="en-GB" sz="1200" b="1" dirty="0">
                <a:latin typeface="Simplified Arabic Fixed" panose="02070309020205020404" pitchFamily="49" charset="-78"/>
                <a:cs typeface="Simplified Arabic Fixed" panose="02070309020205020404" pitchFamily="49" charset="-78"/>
              </a:rPr>
              <a:t> RISK</a:t>
            </a:r>
          </a:p>
        </p:txBody>
      </p:sp>
      <p:sp>
        <p:nvSpPr>
          <p:cNvPr id="30" name="Freeform: Shape 29">
            <a:extLst>
              <a:ext uri="{FF2B5EF4-FFF2-40B4-BE49-F238E27FC236}">
                <a16:creationId xmlns:a16="http://schemas.microsoft.com/office/drawing/2014/main" id="{865D9179-71B2-49E7-8834-B625EAEEBB5B}"/>
              </a:ext>
            </a:extLst>
          </p:cNvPr>
          <p:cNvSpPr/>
          <p:nvPr/>
        </p:nvSpPr>
        <p:spPr>
          <a:xfrm flipV="1">
            <a:off x="2913391" y="1661515"/>
            <a:ext cx="5624553" cy="45719"/>
          </a:xfrm>
          <a:custGeom>
            <a:avLst/>
            <a:gdLst>
              <a:gd name="connsiteX0" fmla="*/ 0 w 1758461"/>
              <a:gd name="connsiteY0" fmla="*/ 10049 h 10049"/>
              <a:gd name="connsiteX1" fmla="*/ 1607736 w 1758461"/>
              <a:gd name="connsiteY1" fmla="*/ 0 h 10049"/>
              <a:gd name="connsiteX2" fmla="*/ 1758461 w 1758461"/>
              <a:gd name="connsiteY2" fmla="*/ 0 h 10049"/>
            </a:gdLst>
            <a:ahLst/>
            <a:cxnLst>
              <a:cxn ang="0">
                <a:pos x="connsiteX0" y="connsiteY0"/>
              </a:cxn>
              <a:cxn ang="0">
                <a:pos x="connsiteX1" y="connsiteY1"/>
              </a:cxn>
              <a:cxn ang="0">
                <a:pos x="connsiteX2" y="connsiteY2"/>
              </a:cxn>
            </a:cxnLst>
            <a:rect l="l" t="t" r="r" b="b"/>
            <a:pathLst>
              <a:path w="1758461" h="10049">
                <a:moveTo>
                  <a:pt x="0" y="10049"/>
                </a:moveTo>
                <a:lnTo>
                  <a:pt x="1607736" y="0"/>
                </a:lnTo>
                <a:lnTo>
                  <a:pt x="1758461" y="0"/>
                </a:lnTo>
              </a:path>
            </a:pathLst>
          </a:custGeom>
          <a:ln w="28575" cap="rnd"/>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3" name="Freeform: Shape 52">
            <a:extLst>
              <a:ext uri="{FF2B5EF4-FFF2-40B4-BE49-F238E27FC236}">
                <a16:creationId xmlns:a16="http://schemas.microsoft.com/office/drawing/2014/main" id="{4F664844-560D-4978-9774-78836BE21E4B}"/>
              </a:ext>
            </a:extLst>
          </p:cNvPr>
          <p:cNvSpPr/>
          <p:nvPr/>
        </p:nvSpPr>
        <p:spPr>
          <a:xfrm rot="5400000">
            <a:off x="3441699" y="3206199"/>
            <a:ext cx="4495496" cy="108384"/>
          </a:xfrm>
          <a:custGeom>
            <a:avLst/>
            <a:gdLst>
              <a:gd name="connsiteX0" fmla="*/ 0 w 1758461"/>
              <a:gd name="connsiteY0" fmla="*/ 10049 h 10049"/>
              <a:gd name="connsiteX1" fmla="*/ 1607736 w 1758461"/>
              <a:gd name="connsiteY1" fmla="*/ 0 h 10049"/>
              <a:gd name="connsiteX2" fmla="*/ 1758461 w 1758461"/>
              <a:gd name="connsiteY2" fmla="*/ 0 h 10049"/>
            </a:gdLst>
            <a:ahLst/>
            <a:cxnLst>
              <a:cxn ang="0">
                <a:pos x="connsiteX0" y="connsiteY0"/>
              </a:cxn>
              <a:cxn ang="0">
                <a:pos x="connsiteX1" y="connsiteY1"/>
              </a:cxn>
              <a:cxn ang="0">
                <a:pos x="connsiteX2" y="connsiteY2"/>
              </a:cxn>
            </a:cxnLst>
            <a:rect l="l" t="t" r="r" b="b"/>
            <a:pathLst>
              <a:path w="1758461" h="10049">
                <a:moveTo>
                  <a:pt x="0" y="10049"/>
                </a:moveTo>
                <a:lnTo>
                  <a:pt x="1607736" y="0"/>
                </a:lnTo>
                <a:lnTo>
                  <a:pt x="1758461" y="0"/>
                </a:lnTo>
              </a:path>
            </a:pathLst>
          </a:custGeom>
          <a:ln w="28575" cap="rnd"/>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grpSp>
        <p:nvGrpSpPr>
          <p:cNvPr id="83" name="Group 82">
            <a:extLst>
              <a:ext uri="{FF2B5EF4-FFF2-40B4-BE49-F238E27FC236}">
                <a16:creationId xmlns:a16="http://schemas.microsoft.com/office/drawing/2014/main" id="{15A97054-A30F-4FE6-B07F-2BC075D9C078}"/>
              </a:ext>
            </a:extLst>
          </p:cNvPr>
          <p:cNvGrpSpPr/>
          <p:nvPr/>
        </p:nvGrpSpPr>
        <p:grpSpPr>
          <a:xfrm>
            <a:off x="2985818" y="3710562"/>
            <a:ext cx="5933250" cy="461665"/>
            <a:chOff x="2985818" y="3710562"/>
            <a:chExt cx="5933250" cy="461665"/>
          </a:xfrm>
        </p:grpSpPr>
        <p:grpSp>
          <p:nvGrpSpPr>
            <p:cNvPr id="44" name="Group 43">
              <a:extLst>
                <a:ext uri="{FF2B5EF4-FFF2-40B4-BE49-F238E27FC236}">
                  <a16:creationId xmlns:a16="http://schemas.microsoft.com/office/drawing/2014/main" id="{AA4D068C-20FF-4F0B-B018-6A425AC4892A}"/>
                </a:ext>
              </a:extLst>
            </p:cNvPr>
            <p:cNvGrpSpPr/>
            <p:nvPr/>
          </p:nvGrpSpPr>
          <p:grpSpPr>
            <a:xfrm>
              <a:off x="5919517" y="3710562"/>
              <a:ext cx="2999551" cy="307734"/>
              <a:chOff x="5919517" y="3710562"/>
              <a:chExt cx="2999551" cy="307734"/>
            </a:xfrm>
          </p:grpSpPr>
          <p:sp>
            <p:nvSpPr>
              <p:cNvPr id="61" name="TextBox 60">
                <a:extLst>
                  <a:ext uri="{FF2B5EF4-FFF2-40B4-BE49-F238E27FC236}">
                    <a16:creationId xmlns:a16="http://schemas.microsoft.com/office/drawing/2014/main" id="{897C4702-7CC2-4724-BDA2-C1F8517B9528}"/>
                  </a:ext>
                </a:extLst>
              </p:cNvPr>
              <p:cNvSpPr txBox="1"/>
              <p:nvPr/>
            </p:nvSpPr>
            <p:spPr>
              <a:xfrm>
                <a:off x="6316545" y="3710562"/>
                <a:ext cx="2602523" cy="276999"/>
              </a:xfrm>
              <a:prstGeom prst="rect">
                <a:avLst/>
              </a:prstGeom>
              <a:noFill/>
            </p:spPr>
            <p:txBody>
              <a:bodyPr wrap="square" rtlCol="0">
                <a:spAutoFit/>
              </a:bodyPr>
              <a:lstStyle/>
              <a:p>
                <a:r>
                  <a:rPr lang="en-GB" sz="1200" dirty="0">
                    <a:latin typeface="Comic Sans MS" panose="030F0702030302020204" pitchFamily="66" charset="0"/>
                  </a:rPr>
                  <a:t>No employee benefits</a:t>
                </a:r>
              </a:p>
            </p:txBody>
          </p:sp>
          <p:pic>
            <p:nvPicPr>
              <p:cNvPr id="24" name="Picture 23">
                <a:extLst>
                  <a:ext uri="{FF2B5EF4-FFF2-40B4-BE49-F238E27FC236}">
                    <a16:creationId xmlns:a16="http://schemas.microsoft.com/office/drawing/2014/main" id="{0E1DD33B-B3B1-4717-BC0E-1BADF579FC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9517" y="3739562"/>
                <a:ext cx="284309" cy="278734"/>
              </a:xfrm>
              <a:prstGeom prst="rect">
                <a:avLst/>
              </a:prstGeom>
            </p:spPr>
          </p:pic>
        </p:grpSp>
        <p:grpSp>
          <p:nvGrpSpPr>
            <p:cNvPr id="33" name="Group 32">
              <a:extLst>
                <a:ext uri="{FF2B5EF4-FFF2-40B4-BE49-F238E27FC236}">
                  <a16:creationId xmlns:a16="http://schemas.microsoft.com/office/drawing/2014/main" id="{1DF80F51-96AE-497F-8FF8-4C9F40A514BF}"/>
                </a:ext>
              </a:extLst>
            </p:cNvPr>
            <p:cNvGrpSpPr/>
            <p:nvPr/>
          </p:nvGrpSpPr>
          <p:grpSpPr>
            <a:xfrm>
              <a:off x="2985818" y="3710562"/>
              <a:ext cx="2943703" cy="461665"/>
              <a:chOff x="2985818" y="3710562"/>
              <a:chExt cx="2943703" cy="461665"/>
            </a:xfrm>
          </p:grpSpPr>
          <p:sp>
            <p:nvSpPr>
              <p:cNvPr id="60" name="TextBox 59">
                <a:extLst>
                  <a:ext uri="{FF2B5EF4-FFF2-40B4-BE49-F238E27FC236}">
                    <a16:creationId xmlns:a16="http://schemas.microsoft.com/office/drawing/2014/main" id="{379FC166-2474-47F6-B420-8F84257C9BE8}"/>
                  </a:ext>
                </a:extLst>
              </p:cNvPr>
              <p:cNvSpPr txBox="1"/>
              <p:nvPr/>
            </p:nvSpPr>
            <p:spPr>
              <a:xfrm>
                <a:off x="3326998" y="3710562"/>
                <a:ext cx="2602523" cy="461665"/>
              </a:xfrm>
              <a:prstGeom prst="rect">
                <a:avLst/>
              </a:prstGeom>
              <a:noFill/>
            </p:spPr>
            <p:txBody>
              <a:bodyPr wrap="square" rtlCol="0">
                <a:spAutoFit/>
              </a:bodyPr>
              <a:lstStyle/>
              <a:p>
                <a:r>
                  <a:rPr lang="en-GB" sz="1200" dirty="0">
                    <a:latin typeface="Comic Sans MS" panose="030F0702030302020204" pitchFamily="66" charset="0"/>
                  </a:rPr>
                  <a:t>Receive company benefits like sick pay and annual leave</a:t>
                </a:r>
              </a:p>
            </p:txBody>
          </p:sp>
          <p:pic>
            <p:nvPicPr>
              <p:cNvPr id="69" name="Picture 68">
                <a:extLst>
                  <a:ext uri="{FF2B5EF4-FFF2-40B4-BE49-F238E27FC236}">
                    <a16:creationId xmlns:a16="http://schemas.microsoft.com/office/drawing/2014/main" id="{1AAFF7E6-773C-4747-9EC6-ED3F60DA6C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818" y="3778907"/>
                <a:ext cx="289883" cy="289883"/>
              </a:xfrm>
              <a:prstGeom prst="rect">
                <a:avLst/>
              </a:prstGeom>
            </p:spPr>
          </p:pic>
        </p:grpSp>
      </p:grpSp>
      <p:grpSp>
        <p:nvGrpSpPr>
          <p:cNvPr id="80" name="Group 79">
            <a:extLst>
              <a:ext uri="{FF2B5EF4-FFF2-40B4-BE49-F238E27FC236}">
                <a16:creationId xmlns:a16="http://schemas.microsoft.com/office/drawing/2014/main" id="{8BCA3D19-B1D4-4257-B07F-9BD7B42A651F}"/>
              </a:ext>
            </a:extLst>
          </p:cNvPr>
          <p:cNvGrpSpPr/>
          <p:nvPr/>
        </p:nvGrpSpPr>
        <p:grpSpPr>
          <a:xfrm>
            <a:off x="2985818" y="1882632"/>
            <a:ext cx="5933250" cy="317067"/>
            <a:chOff x="2985818" y="1882632"/>
            <a:chExt cx="5933250" cy="317067"/>
          </a:xfrm>
        </p:grpSpPr>
        <p:grpSp>
          <p:nvGrpSpPr>
            <p:cNvPr id="40" name="Group 39">
              <a:extLst>
                <a:ext uri="{FF2B5EF4-FFF2-40B4-BE49-F238E27FC236}">
                  <a16:creationId xmlns:a16="http://schemas.microsoft.com/office/drawing/2014/main" id="{12F08B73-02FE-4E57-9D9E-2937B0471BB1}"/>
                </a:ext>
              </a:extLst>
            </p:cNvPr>
            <p:cNvGrpSpPr/>
            <p:nvPr/>
          </p:nvGrpSpPr>
          <p:grpSpPr>
            <a:xfrm>
              <a:off x="5919517" y="1901077"/>
              <a:ext cx="2999551" cy="298622"/>
              <a:chOff x="5919517" y="1901077"/>
              <a:chExt cx="2999551" cy="298622"/>
            </a:xfrm>
          </p:grpSpPr>
          <p:sp>
            <p:nvSpPr>
              <p:cNvPr id="55" name="TextBox 54">
                <a:extLst>
                  <a:ext uri="{FF2B5EF4-FFF2-40B4-BE49-F238E27FC236}">
                    <a16:creationId xmlns:a16="http://schemas.microsoft.com/office/drawing/2014/main" id="{F40EE0C7-49A8-42EF-8D76-8C90BD6E7F90}"/>
                  </a:ext>
                </a:extLst>
              </p:cNvPr>
              <p:cNvSpPr txBox="1"/>
              <p:nvPr/>
            </p:nvSpPr>
            <p:spPr>
              <a:xfrm>
                <a:off x="6316545" y="1901077"/>
                <a:ext cx="2602523" cy="276999"/>
              </a:xfrm>
              <a:prstGeom prst="rect">
                <a:avLst/>
              </a:prstGeom>
              <a:noFill/>
            </p:spPr>
            <p:txBody>
              <a:bodyPr wrap="square" rtlCol="0">
                <a:spAutoFit/>
              </a:bodyPr>
              <a:lstStyle/>
              <a:p>
                <a:r>
                  <a:rPr lang="en-GB" sz="1200" dirty="0">
                    <a:latin typeface="Comic Sans MS" panose="030F0702030302020204" pitchFamily="66" charset="0"/>
                  </a:rPr>
                  <a:t>You manage your own time</a:t>
                </a:r>
              </a:p>
            </p:txBody>
          </p:sp>
          <p:pic>
            <p:nvPicPr>
              <p:cNvPr id="16" name="Picture 15">
                <a:extLst>
                  <a:ext uri="{FF2B5EF4-FFF2-40B4-BE49-F238E27FC236}">
                    <a16:creationId xmlns:a16="http://schemas.microsoft.com/office/drawing/2014/main" id="{2729EA9B-6ABB-4A41-B1D8-C15312DF04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9517" y="1909816"/>
                <a:ext cx="289883" cy="289883"/>
              </a:xfrm>
              <a:prstGeom prst="rect">
                <a:avLst/>
              </a:prstGeom>
            </p:spPr>
          </p:pic>
        </p:grpSp>
        <p:grpSp>
          <p:nvGrpSpPr>
            <p:cNvPr id="26" name="Group 25">
              <a:extLst>
                <a:ext uri="{FF2B5EF4-FFF2-40B4-BE49-F238E27FC236}">
                  <a16:creationId xmlns:a16="http://schemas.microsoft.com/office/drawing/2014/main" id="{53F1E743-E510-4BF7-BDB2-1A86E9C5F53F}"/>
                </a:ext>
              </a:extLst>
            </p:cNvPr>
            <p:cNvGrpSpPr/>
            <p:nvPr/>
          </p:nvGrpSpPr>
          <p:grpSpPr>
            <a:xfrm>
              <a:off x="2985818" y="1882632"/>
              <a:ext cx="2943703" cy="295444"/>
              <a:chOff x="2985818" y="1882632"/>
              <a:chExt cx="2943703" cy="295444"/>
            </a:xfrm>
          </p:grpSpPr>
          <p:sp>
            <p:nvSpPr>
              <p:cNvPr id="54" name="TextBox 53">
                <a:extLst>
                  <a:ext uri="{FF2B5EF4-FFF2-40B4-BE49-F238E27FC236}">
                    <a16:creationId xmlns:a16="http://schemas.microsoft.com/office/drawing/2014/main" id="{551309AB-7D02-4BB2-91DB-B0826DCD8A94}"/>
                  </a:ext>
                </a:extLst>
              </p:cNvPr>
              <p:cNvSpPr txBox="1"/>
              <p:nvPr/>
            </p:nvSpPr>
            <p:spPr>
              <a:xfrm>
                <a:off x="3326998" y="1901077"/>
                <a:ext cx="2602523" cy="276999"/>
              </a:xfrm>
              <a:prstGeom prst="rect">
                <a:avLst/>
              </a:prstGeom>
              <a:noFill/>
            </p:spPr>
            <p:txBody>
              <a:bodyPr wrap="square" rtlCol="0">
                <a:spAutoFit/>
              </a:bodyPr>
              <a:lstStyle/>
              <a:p>
                <a:r>
                  <a:rPr lang="en-GB" sz="1200" dirty="0">
                    <a:latin typeface="Comic Sans MS" panose="030F0702030302020204" pitchFamily="66" charset="0"/>
                  </a:rPr>
                  <a:t>Set routine</a:t>
                </a:r>
              </a:p>
            </p:txBody>
          </p:sp>
          <p:pic>
            <p:nvPicPr>
              <p:cNvPr id="72" name="Picture 71">
                <a:extLst>
                  <a:ext uri="{FF2B5EF4-FFF2-40B4-BE49-F238E27FC236}">
                    <a16:creationId xmlns:a16="http://schemas.microsoft.com/office/drawing/2014/main" id="{DA2E58C3-8008-4C48-93F4-491FFA499F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85818" y="1882632"/>
                <a:ext cx="284309" cy="278734"/>
              </a:xfrm>
              <a:prstGeom prst="rect">
                <a:avLst/>
              </a:prstGeom>
            </p:spPr>
          </p:pic>
        </p:grpSp>
      </p:grpSp>
      <p:grpSp>
        <p:nvGrpSpPr>
          <p:cNvPr id="81" name="Group 80">
            <a:extLst>
              <a:ext uri="{FF2B5EF4-FFF2-40B4-BE49-F238E27FC236}">
                <a16:creationId xmlns:a16="http://schemas.microsoft.com/office/drawing/2014/main" id="{E914AAF0-0A77-4D98-988F-4591F587B1E2}"/>
              </a:ext>
            </a:extLst>
          </p:cNvPr>
          <p:cNvGrpSpPr/>
          <p:nvPr/>
        </p:nvGrpSpPr>
        <p:grpSpPr>
          <a:xfrm>
            <a:off x="2985818" y="2381128"/>
            <a:ext cx="5933250" cy="461665"/>
            <a:chOff x="2985818" y="2381128"/>
            <a:chExt cx="5933250" cy="461665"/>
          </a:xfrm>
        </p:grpSpPr>
        <p:grpSp>
          <p:nvGrpSpPr>
            <p:cNvPr id="31" name="Group 30">
              <a:extLst>
                <a:ext uri="{FF2B5EF4-FFF2-40B4-BE49-F238E27FC236}">
                  <a16:creationId xmlns:a16="http://schemas.microsoft.com/office/drawing/2014/main" id="{71B5BFA8-84D6-4C6C-B33A-16DCDFC5C51D}"/>
                </a:ext>
              </a:extLst>
            </p:cNvPr>
            <p:cNvGrpSpPr/>
            <p:nvPr/>
          </p:nvGrpSpPr>
          <p:grpSpPr>
            <a:xfrm>
              <a:off x="2985818" y="2381128"/>
              <a:ext cx="2795028" cy="461665"/>
              <a:chOff x="2985818" y="2381128"/>
              <a:chExt cx="2795028" cy="461665"/>
            </a:xfrm>
          </p:grpSpPr>
          <p:sp>
            <p:nvSpPr>
              <p:cNvPr id="56" name="TextBox 55">
                <a:extLst>
                  <a:ext uri="{FF2B5EF4-FFF2-40B4-BE49-F238E27FC236}">
                    <a16:creationId xmlns:a16="http://schemas.microsoft.com/office/drawing/2014/main" id="{FEB0F195-41BB-4B19-919B-25F1E89C7739}"/>
                  </a:ext>
                </a:extLst>
              </p:cNvPr>
              <p:cNvSpPr txBox="1"/>
              <p:nvPr/>
            </p:nvSpPr>
            <p:spPr>
              <a:xfrm>
                <a:off x="3326998" y="2381128"/>
                <a:ext cx="2453848" cy="461665"/>
              </a:xfrm>
              <a:prstGeom prst="rect">
                <a:avLst/>
              </a:prstGeom>
              <a:noFill/>
            </p:spPr>
            <p:txBody>
              <a:bodyPr wrap="square" rtlCol="0">
                <a:spAutoFit/>
              </a:bodyPr>
              <a:lstStyle/>
              <a:p>
                <a:r>
                  <a:rPr lang="en-GB" sz="1200" dirty="0">
                    <a:latin typeface="Comic Sans MS" panose="030F0702030302020204" pitchFamily="66" charset="0"/>
                  </a:rPr>
                  <a:t>Contributions calculated </a:t>
                </a:r>
                <a:br>
                  <a:rPr lang="en-GB" sz="1200" dirty="0">
                    <a:latin typeface="Comic Sans MS" panose="030F0702030302020204" pitchFamily="66" charset="0"/>
                  </a:rPr>
                </a:br>
                <a:r>
                  <a:rPr lang="en-GB" sz="1200" dirty="0">
                    <a:latin typeface="Comic Sans MS" panose="030F0702030302020204" pitchFamily="66" charset="0"/>
                  </a:rPr>
                  <a:t>for you</a:t>
                </a:r>
              </a:p>
            </p:txBody>
          </p:sp>
          <p:pic>
            <p:nvPicPr>
              <p:cNvPr id="67" name="Picture 66">
                <a:extLst>
                  <a:ext uri="{FF2B5EF4-FFF2-40B4-BE49-F238E27FC236}">
                    <a16:creationId xmlns:a16="http://schemas.microsoft.com/office/drawing/2014/main" id="{0E9E7D74-647B-45E3-85F2-E7519BF406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818" y="2412204"/>
                <a:ext cx="289883" cy="289883"/>
              </a:xfrm>
              <a:prstGeom prst="rect">
                <a:avLst/>
              </a:prstGeom>
            </p:spPr>
          </p:pic>
        </p:grpSp>
        <p:grpSp>
          <p:nvGrpSpPr>
            <p:cNvPr id="41" name="Group 40">
              <a:extLst>
                <a:ext uri="{FF2B5EF4-FFF2-40B4-BE49-F238E27FC236}">
                  <a16:creationId xmlns:a16="http://schemas.microsoft.com/office/drawing/2014/main" id="{26C86524-6580-4A73-9C56-D6644CA8133C}"/>
                </a:ext>
              </a:extLst>
            </p:cNvPr>
            <p:cNvGrpSpPr/>
            <p:nvPr/>
          </p:nvGrpSpPr>
          <p:grpSpPr>
            <a:xfrm>
              <a:off x="5919517" y="2381128"/>
              <a:ext cx="2999551" cy="461665"/>
              <a:chOff x="5919517" y="2381128"/>
              <a:chExt cx="2999551" cy="461665"/>
            </a:xfrm>
          </p:grpSpPr>
          <p:sp>
            <p:nvSpPr>
              <p:cNvPr id="57" name="TextBox 56">
                <a:extLst>
                  <a:ext uri="{FF2B5EF4-FFF2-40B4-BE49-F238E27FC236}">
                    <a16:creationId xmlns:a16="http://schemas.microsoft.com/office/drawing/2014/main" id="{25B51619-6346-491E-A367-1445B15E83C5}"/>
                  </a:ext>
                </a:extLst>
              </p:cNvPr>
              <p:cNvSpPr txBox="1"/>
              <p:nvPr/>
            </p:nvSpPr>
            <p:spPr>
              <a:xfrm>
                <a:off x="6316545" y="2381128"/>
                <a:ext cx="2602523" cy="461665"/>
              </a:xfrm>
              <a:prstGeom prst="rect">
                <a:avLst/>
              </a:prstGeom>
              <a:noFill/>
            </p:spPr>
            <p:txBody>
              <a:bodyPr wrap="square" rtlCol="0">
                <a:spAutoFit/>
              </a:bodyPr>
              <a:lstStyle/>
              <a:p>
                <a:r>
                  <a:rPr lang="en-GB" sz="1200" dirty="0">
                    <a:latin typeface="Comic Sans MS" panose="030F0702030302020204" pitchFamily="66" charset="0"/>
                  </a:rPr>
                  <a:t>Calculate &amp; pay your own contributions</a:t>
                </a:r>
              </a:p>
            </p:txBody>
          </p:sp>
          <p:pic>
            <p:nvPicPr>
              <p:cNvPr id="73" name="Picture 72">
                <a:extLst>
                  <a:ext uri="{FF2B5EF4-FFF2-40B4-BE49-F238E27FC236}">
                    <a16:creationId xmlns:a16="http://schemas.microsoft.com/office/drawing/2014/main" id="{4DAF4E73-8227-434C-BD7A-37AA9FB176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9517" y="2466078"/>
                <a:ext cx="284309" cy="278734"/>
              </a:xfrm>
              <a:prstGeom prst="rect">
                <a:avLst/>
              </a:prstGeom>
            </p:spPr>
          </p:pic>
        </p:grpSp>
      </p:grpSp>
      <p:grpSp>
        <p:nvGrpSpPr>
          <p:cNvPr id="84" name="Group 83">
            <a:extLst>
              <a:ext uri="{FF2B5EF4-FFF2-40B4-BE49-F238E27FC236}">
                <a16:creationId xmlns:a16="http://schemas.microsoft.com/office/drawing/2014/main" id="{EC123C0D-F08A-4E2A-8455-0363C300472C}"/>
              </a:ext>
            </a:extLst>
          </p:cNvPr>
          <p:cNvGrpSpPr/>
          <p:nvPr/>
        </p:nvGrpSpPr>
        <p:grpSpPr>
          <a:xfrm>
            <a:off x="2985818" y="4190613"/>
            <a:ext cx="5933250" cy="646331"/>
            <a:chOff x="2985818" y="4190613"/>
            <a:chExt cx="5933250" cy="646331"/>
          </a:xfrm>
        </p:grpSpPr>
        <p:grpSp>
          <p:nvGrpSpPr>
            <p:cNvPr id="34" name="Group 33">
              <a:extLst>
                <a:ext uri="{FF2B5EF4-FFF2-40B4-BE49-F238E27FC236}">
                  <a16:creationId xmlns:a16="http://schemas.microsoft.com/office/drawing/2014/main" id="{6E5D4FB5-8A49-4D3A-81BF-7452395ECC50}"/>
                </a:ext>
              </a:extLst>
            </p:cNvPr>
            <p:cNvGrpSpPr/>
            <p:nvPr/>
          </p:nvGrpSpPr>
          <p:grpSpPr>
            <a:xfrm>
              <a:off x="2985818" y="4375279"/>
              <a:ext cx="2463555" cy="461665"/>
              <a:chOff x="2985818" y="4375279"/>
              <a:chExt cx="2463555" cy="461665"/>
            </a:xfrm>
          </p:grpSpPr>
          <p:sp>
            <p:nvSpPr>
              <p:cNvPr id="62" name="TextBox 61">
                <a:extLst>
                  <a:ext uri="{FF2B5EF4-FFF2-40B4-BE49-F238E27FC236}">
                    <a16:creationId xmlns:a16="http://schemas.microsoft.com/office/drawing/2014/main" id="{EA1BFB1C-1A13-44C2-BF81-A7DD051D071E}"/>
                  </a:ext>
                </a:extLst>
              </p:cNvPr>
              <p:cNvSpPr txBox="1"/>
              <p:nvPr/>
            </p:nvSpPr>
            <p:spPr>
              <a:xfrm>
                <a:off x="3326998" y="4375279"/>
                <a:ext cx="2122375" cy="461665"/>
              </a:xfrm>
              <a:prstGeom prst="rect">
                <a:avLst/>
              </a:prstGeom>
              <a:noFill/>
            </p:spPr>
            <p:txBody>
              <a:bodyPr wrap="square" rtlCol="0">
                <a:spAutoFit/>
              </a:bodyPr>
              <a:lstStyle/>
              <a:p>
                <a:r>
                  <a:rPr lang="en-GB" sz="1200" dirty="0">
                    <a:latin typeface="Comic Sans MS" panose="030F0702030302020204" pitchFamily="66" charset="0"/>
                  </a:rPr>
                  <a:t>Your employer contributes to your pension</a:t>
                </a:r>
              </a:p>
            </p:txBody>
          </p:sp>
          <p:pic>
            <p:nvPicPr>
              <p:cNvPr id="70" name="Picture 69">
                <a:extLst>
                  <a:ext uri="{FF2B5EF4-FFF2-40B4-BE49-F238E27FC236}">
                    <a16:creationId xmlns:a16="http://schemas.microsoft.com/office/drawing/2014/main" id="{4177B8CE-6BA1-4C17-9E35-C0D85EB339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818" y="4442064"/>
                <a:ext cx="289883" cy="289883"/>
              </a:xfrm>
              <a:prstGeom prst="rect">
                <a:avLst/>
              </a:prstGeom>
            </p:spPr>
          </p:pic>
        </p:grpSp>
        <p:grpSp>
          <p:nvGrpSpPr>
            <p:cNvPr id="78" name="Group 77">
              <a:extLst>
                <a:ext uri="{FF2B5EF4-FFF2-40B4-BE49-F238E27FC236}">
                  <a16:creationId xmlns:a16="http://schemas.microsoft.com/office/drawing/2014/main" id="{2BC4246C-9208-4EB9-A90E-D9ECBDB1FAA6}"/>
                </a:ext>
              </a:extLst>
            </p:cNvPr>
            <p:cNvGrpSpPr/>
            <p:nvPr/>
          </p:nvGrpSpPr>
          <p:grpSpPr>
            <a:xfrm>
              <a:off x="5919517" y="4190613"/>
              <a:ext cx="2999551" cy="646331"/>
              <a:chOff x="5919517" y="4190613"/>
              <a:chExt cx="2999551" cy="646331"/>
            </a:xfrm>
          </p:grpSpPr>
          <p:sp>
            <p:nvSpPr>
              <p:cNvPr id="63" name="TextBox 62">
                <a:extLst>
                  <a:ext uri="{FF2B5EF4-FFF2-40B4-BE49-F238E27FC236}">
                    <a16:creationId xmlns:a16="http://schemas.microsoft.com/office/drawing/2014/main" id="{DD76A56E-1E00-4672-9802-9D186CACACF4}"/>
                  </a:ext>
                </a:extLst>
              </p:cNvPr>
              <p:cNvSpPr txBox="1"/>
              <p:nvPr/>
            </p:nvSpPr>
            <p:spPr>
              <a:xfrm>
                <a:off x="6316545" y="4190613"/>
                <a:ext cx="2602523" cy="646331"/>
              </a:xfrm>
              <a:prstGeom prst="rect">
                <a:avLst/>
              </a:prstGeom>
              <a:noFill/>
            </p:spPr>
            <p:txBody>
              <a:bodyPr wrap="square" rtlCol="0">
                <a:spAutoFit/>
              </a:bodyPr>
              <a:lstStyle/>
              <a:p>
                <a:r>
                  <a:rPr lang="en-GB" sz="1200" dirty="0">
                    <a:latin typeface="Comic Sans MS" panose="030F0702030302020204" pitchFamily="66" charset="0"/>
                  </a:rPr>
                  <a:t>You may have to wait until you earn enough to pay into a pension scheme</a:t>
                </a:r>
              </a:p>
            </p:txBody>
          </p:sp>
          <p:pic>
            <p:nvPicPr>
              <p:cNvPr id="74" name="Picture 73">
                <a:extLst>
                  <a:ext uri="{FF2B5EF4-FFF2-40B4-BE49-F238E27FC236}">
                    <a16:creationId xmlns:a16="http://schemas.microsoft.com/office/drawing/2014/main" id="{B706405F-BCEB-4843-B62F-C267F5C382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9517" y="4284675"/>
                <a:ext cx="284309" cy="278734"/>
              </a:xfrm>
              <a:prstGeom prst="rect">
                <a:avLst/>
              </a:prstGeom>
            </p:spPr>
          </p:pic>
        </p:grpSp>
      </p:grpSp>
      <p:grpSp>
        <p:nvGrpSpPr>
          <p:cNvPr id="85" name="Group 84">
            <a:extLst>
              <a:ext uri="{FF2B5EF4-FFF2-40B4-BE49-F238E27FC236}">
                <a16:creationId xmlns:a16="http://schemas.microsoft.com/office/drawing/2014/main" id="{BC7A610E-B9FB-4FE4-B5DF-99AD3961B342}"/>
              </a:ext>
            </a:extLst>
          </p:cNvPr>
          <p:cNvGrpSpPr/>
          <p:nvPr/>
        </p:nvGrpSpPr>
        <p:grpSpPr>
          <a:xfrm>
            <a:off x="2985818" y="5039994"/>
            <a:ext cx="5933250" cy="461665"/>
            <a:chOff x="2985818" y="5039994"/>
            <a:chExt cx="5933250" cy="461665"/>
          </a:xfrm>
        </p:grpSpPr>
        <p:grpSp>
          <p:nvGrpSpPr>
            <p:cNvPr id="35" name="Group 34">
              <a:extLst>
                <a:ext uri="{FF2B5EF4-FFF2-40B4-BE49-F238E27FC236}">
                  <a16:creationId xmlns:a16="http://schemas.microsoft.com/office/drawing/2014/main" id="{4E310F69-F0D6-4BE5-A26F-01E8FB6252EA}"/>
                </a:ext>
              </a:extLst>
            </p:cNvPr>
            <p:cNvGrpSpPr/>
            <p:nvPr/>
          </p:nvGrpSpPr>
          <p:grpSpPr>
            <a:xfrm>
              <a:off x="2985818" y="5039994"/>
              <a:ext cx="2420881" cy="461665"/>
              <a:chOff x="2985818" y="5039994"/>
              <a:chExt cx="2420881" cy="461665"/>
            </a:xfrm>
          </p:grpSpPr>
          <p:sp>
            <p:nvSpPr>
              <p:cNvPr id="64" name="TextBox 63">
                <a:extLst>
                  <a:ext uri="{FF2B5EF4-FFF2-40B4-BE49-F238E27FC236}">
                    <a16:creationId xmlns:a16="http://schemas.microsoft.com/office/drawing/2014/main" id="{2FE700DD-DF72-4B43-A1D1-2D6EC62E5241}"/>
                  </a:ext>
                </a:extLst>
              </p:cNvPr>
              <p:cNvSpPr txBox="1"/>
              <p:nvPr/>
            </p:nvSpPr>
            <p:spPr>
              <a:xfrm>
                <a:off x="3326999" y="5039994"/>
                <a:ext cx="2079700" cy="461665"/>
              </a:xfrm>
              <a:prstGeom prst="rect">
                <a:avLst/>
              </a:prstGeom>
              <a:noFill/>
            </p:spPr>
            <p:txBody>
              <a:bodyPr wrap="square" rtlCol="0">
                <a:spAutoFit/>
              </a:bodyPr>
              <a:lstStyle/>
              <a:p>
                <a:r>
                  <a:rPr lang="en-GB" sz="1200" dirty="0">
                    <a:latin typeface="Comic Sans MS" panose="030F0702030302020204" pitchFamily="66" charset="0"/>
                  </a:rPr>
                  <a:t>Low risk – organisation not owned by you</a:t>
                </a:r>
              </a:p>
            </p:txBody>
          </p:sp>
          <p:pic>
            <p:nvPicPr>
              <p:cNvPr id="71" name="Picture 70">
                <a:extLst>
                  <a:ext uri="{FF2B5EF4-FFF2-40B4-BE49-F238E27FC236}">
                    <a16:creationId xmlns:a16="http://schemas.microsoft.com/office/drawing/2014/main" id="{E341C83C-5B22-4EE5-8725-CA0F3F49B4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818" y="5136129"/>
                <a:ext cx="289883" cy="289883"/>
              </a:xfrm>
              <a:prstGeom prst="rect">
                <a:avLst/>
              </a:prstGeom>
            </p:spPr>
          </p:pic>
        </p:grpSp>
        <p:grpSp>
          <p:nvGrpSpPr>
            <p:cNvPr id="79" name="Group 78">
              <a:extLst>
                <a:ext uri="{FF2B5EF4-FFF2-40B4-BE49-F238E27FC236}">
                  <a16:creationId xmlns:a16="http://schemas.microsoft.com/office/drawing/2014/main" id="{686F9DEE-70A5-4B91-8530-A2E499C28D53}"/>
                </a:ext>
              </a:extLst>
            </p:cNvPr>
            <p:cNvGrpSpPr/>
            <p:nvPr/>
          </p:nvGrpSpPr>
          <p:grpSpPr>
            <a:xfrm>
              <a:off x="5919517" y="5039994"/>
              <a:ext cx="2999551" cy="461665"/>
              <a:chOff x="5919517" y="5039994"/>
              <a:chExt cx="2999551" cy="461665"/>
            </a:xfrm>
          </p:grpSpPr>
          <p:sp>
            <p:nvSpPr>
              <p:cNvPr id="65" name="TextBox 64">
                <a:extLst>
                  <a:ext uri="{FF2B5EF4-FFF2-40B4-BE49-F238E27FC236}">
                    <a16:creationId xmlns:a16="http://schemas.microsoft.com/office/drawing/2014/main" id="{1E6D2429-D203-468F-9546-71C8CB7A00FE}"/>
                  </a:ext>
                </a:extLst>
              </p:cNvPr>
              <p:cNvSpPr txBox="1"/>
              <p:nvPr/>
            </p:nvSpPr>
            <p:spPr>
              <a:xfrm>
                <a:off x="6316545" y="5039994"/>
                <a:ext cx="2602523" cy="461665"/>
              </a:xfrm>
              <a:prstGeom prst="rect">
                <a:avLst/>
              </a:prstGeom>
              <a:noFill/>
            </p:spPr>
            <p:txBody>
              <a:bodyPr wrap="square" rtlCol="0">
                <a:spAutoFit/>
              </a:bodyPr>
              <a:lstStyle/>
              <a:p>
                <a:r>
                  <a:rPr lang="en-GB" sz="1200" dirty="0">
                    <a:latin typeface="Comic Sans MS" panose="030F0702030302020204" pitchFamily="66" charset="0"/>
                  </a:rPr>
                  <a:t>All decisions are yours but there is a lot of risk</a:t>
                </a:r>
              </a:p>
            </p:txBody>
          </p:sp>
          <p:pic>
            <p:nvPicPr>
              <p:cNvPr id="75" name="Picture 74">
                <a:extLst>
                  <a:ext uri="{FF2B5EF4-FFF2-40B4-BE49-F238E27FC236}">
                    <a16:creationId xmlns:a16="http://schemas.microsoft.com/office/drawing/2014/main" id="{FCDC7D65-68E7-4806-935B-AE001CA426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9517" y="5053238"/>
                <a:ext cx="284309" cy="278734"/>
              </a:xfrm>
              <a:prstGeom prst="rect">
                <a:avLst/>
              </a:prstGeom>
            </p:spPr>
          </p:pic>
        </p:grpSp>
      </p:grpSp>
      <p:grpSp>
        <p:nvGrpSpPr>
          <p:cNvPr id="82" name="Group 81">
            <a:extLst>
              <a:ext uri="{FF2B5EF4-FFF2-40B4-BE49-F238E27FC236}">
                <a16:creationId xmlns:a16="http://schemas.microsoft.com/office/drawing/2014/main" id="{350EFE12-A44D-4695-BAB3-1B04344BE588}"/>
              </a:ext>
            </a:extLst>
          </p:cNvPr>
          <p:cNvGrpSpPr/>
          <p:nvPr/>
        </p:nvGrpSpPr>
        <p:grpSpPr>
          <a:xfrm>
            <a:off x="2985818" y="3045845"/>
            <a:ext cx="5933250" cy="461665"/>
            <a:chOff x="2985818" y="3045845"/>
            <a:chExt cx="5933250" cy="461665"/>
          </a:xfrm>
        </p:grpSpPr>
        <p:grpSp>
          <p:nvGrpSpPr>
            <p:cNvPr id="32" name="Group 31">
              <a:extLst>
                <a:ext uri="{FF2B5EF4-FFF2-40B4-BE49-F238E27FC236}">
                  <a16:creationId xmlns:a16="http://schemas.microsoft.com/office/drawing/2014/main" id="{CBCE02CB-BF47-40D1-8311-7BD02640CAE7}"/>
                </a:ext>
              </a:extLst>
            </p:cNvPr>
            <p:cNvGrpSpPr/>
            <p:nvPr/>
          </p:nvGrpSpPr>
          <p:grpSpPr>
            <a:xfrm>
              <a:off x="2985818" y="3045845"/>
              <a:ext cx="2649146" cy="461665"/>
              <a:chOff x="2985818" y="3045845"/>
              <a:chExt cx="2649146" cy="461665"/>
            </a:xfrm>
          </p:grpSpPr>
          <p:sp>
            <p:nvSpPr>
              <p:cNvPr id="58" name="TextBox 57">
                <a:extLst>
                  <a:ext uri="{FF2B5EF4-FFF2-40B4-BE49-F238E27FC236}">
                    <a16:creationId xmlns:a16="http://schemas.microsoft.com/office/drawing/2014/main" id="{9FBB7F79-378D-45D8-9152-D4963498C883}"/>
                  </a:ext>
                </a:extLst>
              </p:cNvPr>
              <p:cNvSpPr txBox="1"/>
              <p:nvPr/>
            </p:nvSpPr>
            <p:spPr>
              <a:xfrm>
                <a:off x="3326998" y="3045845"/>
                <a:ext cx="2307966" cy="461665"/>
              </a:xfrm>
              <a:prstGeom prst="rect">
                <a:avLst/>
              </a:prstGeom>
              <a:noFill/>
            </p:spPr>
            <p:txBody>
              <a:bodyPr wrap="square" rtlCol="0">
                <a:spAutoFit/>
              </a:bodyPr>
              <a:lstStyle/>
              <a:p>
                <a:r>
                  <a:rPr lang="en-GB" sz="1200" dirty="0">
                    <a:latin typeface="Comic Sans MS" panose="030F0702030302020204" pitchFamily="66" charset="0"/>
                  </a:rPr>
                  <a:t>Reliable income and annual salary</a:t>
                </a:r>
              </a:p>
            </p:txBody>
          </p:sp>
          <p:pic>
            <p:nvPicPr>
              <p:cNvPr id="68" name="Picture 67">
                <a:extLst>
                  <a:ext uri="{FF2B5EF4-FFF2-40B4-BE49-F238E27FC236}">
                    <a16:creationId xmlns:a16="http://schemas.microsoft.com/office/drawing/2014/main" id="{1D00A4C2-5A50-4D66-9767-F2DD137123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818" y="3052140"/>
                <a:ext cx="289883" cy="289883"/>
              </a:xfrm>
              <a:prstGeom prst="rect">
                <a:avLst/>
              </a:prstGeom>
            </p:spPr>
          </p:pic>
        </p:grpSp>
        <p:grpSp>
          <p:nvGrpSpPr>
            <p:cNvPr id="43" name="Group 42">
              <a:extLst>
                <a:ext uri="{FF2B5EF4-FFF2-40B4-BE49-F238E27FC236}">
                  <a16:creationId xmlns:a16="http://schemas.microsoft.com/office/drawing/2014/main" id="{A66BFDFE-87FF-4DCC-BEB4-48E26713A65D}"/>
                </a:ext>
              </a:extLst>
            </p:cNvPr>
            <p:cNvGrpSpPr/>
            <p:nvPr/>
          </p:nvGrpSpPr>
          <p:grpSpPr>
            <a:xfrm>
              <a:off x="5919517" y="3045845"/>
              <a:ext cx="2999551" cy="461665"/>
              <a:chOff x="5919517" y="3045845"/>
              <a:chExt cx="2999551" cy="461665"/>
            </a:xfrm>
          </p:grpSpPr>
          <p:sp>
            <p:nvSpPr>
              <p:cNvPr id="59" name="TextBox 58">
                <a:extLst>
                  <a:ext uri="{FF2B5EF4-FFF2-40B4-BE49-F238E27FC236}">
                    <a16:creationId xmlns:a16="http://schemas.microsoft.com/office/drawing/2014/main" id="{EE498F59-B4CE-4EA5-A4C2-E4E19408F14A}"/>
                  </a:ext>
                </a:extLst>
              </p:cNvPr>
              <p:cNvSpPr txBox="1"/>
              <p:nvPr/>
            </p:nvSpPr>
            <p:spPr>
              <a:xfrm>
                <a:off x="6316545" y="3045845"/>
                <a:ext cx="2602523" cy="461665"/>
              </a:xfrm>
              <a:prstGeom prst="rect">
                <a:avLst/>
              </a:prstGeom>
              <a:noFill/>
            </p:spPr>
            <p:txBody>
              <a:bodyPr wrap="square" rtlCol="0">
                <a:spAutoFit/>
              </a:bodyPr>
              <a:lstStyle/>
              <a:p>
                <a:r>
                  <a:rPr lang="en-GB" sz="1200" dirty="0">
                    <a:latin typeface="Comic Sans MS" panose="030F0702030302020204" pitchFamily="66" charset="0"/>
                  </a:rPr>
                  <a:t>Set your own salary based on your profits</a:t>
                </a:r>
              </a:p>
            </p:txBody>
          </p:sp>
          <p:pic>
            <p:nvPicPr>
              <p:cNvPr id="77" name="Picture 76">
                <a:extLst>
                  <a:ext uri="{FF2B5EF4-FFF2-40B4-BE49-F238E27FC236}">
                    <a16:creationId xmlns:a16="http://schemas.microsoft.com/office/drawing/2014/main" id="{1A03B0F7-07FD-47F7-931B-C2492C61CC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9517" y="3136728"/>
                <a:ext cx="289883" cy="289883"/>
              </a:xfrm>
              <a:prstGeom prst="rect">
                <a:avLst/>
              </a:prstGeom>
            </p:spPr>
          </p:pic>
        </p:grpSp>
      </p:grpSp>
      <p:grpSp>
        <p:nvGrpSpPr>
          <p:cNvPr id="15" name="Group 14">
            <a:extLst>
              <a:ext uri="{FF2B5EF4-FFF2-40B4-BE49-F238E27FC236}">
                <a16:creationId xmlns:a16="http://schemas.microsoft.com/office/drawing/2014/main" id="{3CCE01F4-6998-4905-AA6C-C1AFD951CE5A}"/>
              </a:ext>
            </a:extLst>
          </p:cNvPr>
          <p:cNvGrpSpPr/>
          <p:nvPr/>
        </p:nvGrpSpPr>
        <p:grpSpPr>
          <a:xfrm>
            <a:off x="0" y="5307445"/>
            <a:ext cx="7000986" cy="1512285"/>
            <a:chOff x="-26010" y="5107685"/>
            <a:chExt cx="7000986" cy="1512285"/>
          </a:xfrm>
        </p:grpSpPr>
        <p:pic>
          <p:nvPicPr>
            <p:cNvPr id="18" name="Picture 17" descr="Background pattern&#10;&#10;Description automatically generated">
              <a:extLst>
                <a:ext uri="{FF2B5EF4-FFF2-40B4-BE49-F238E27FC236}">
                  <a16:creationId xmlns:a16="http://schemas.microsoft.com/office/drawing/2014/main" id="{58C11D18-F626-4AA1-9B4A-5C22EEFD5D1F}"/>
                </a:ext>
              </a:extLst>
            </p:cNvPr>
            <p:cNvPicPr>
              <a:picLocks noChangeAspect="1"/>
            </p:cNvPicPr>
            <p:nvPr/>
          </p:nvPicPr>
          <p:blipFill rotWithShape="1">
            <a:blip r:embed="rId13">
              <a:extLst>
                <a:ext uri="{28A0092B-C50C-407E-A947-70E740481C1C}">
                  <a14:useLocalDpi xmlns:a14="http://schemas.microsoft.com/office/drawing/2010/main" val="0"/>
                </a:ext>
              </a:extLst>
            </a:blip>
            <a:srcRect t="21469"/>
            <a:stretch/>
          </p:blipFill>
          <p:spPr>
            <a:xfrm rot="16200000">
              <a:off x="819804" y="4261871"/>
              <a:ext cx="849967" cy="2541595"/>
            </a:xfrm>
            <a:prstGeom prst="rect">
              <a:avLst/>
            </a:prstGeom>
          </p:spPr>
        </p:pic>
        <p:pic>
          <p:nvPicPr>
            <p:cNvPr id="19" name="Picture 18" descr="A picture containing outdoor object, night sky&#10;&#10;Description automatically generated">
              <a:extLst>
                <a:ext uri="{FF2B5EF4-FFF2-40B4-BE49-F238E27FC236}">
                  <a16:creationId xmlns:a16="http://schemas.microsoft.com/office/drawing/2014/main" id="{1F1E90A6-52DE-42F9-819C-D2BE99915F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20" name="Group 19">
              <a:extLst>
                <a:ext uri="{FF2B5EF4-FFF2-40B4-BE49-F238E27FC236}">
                  <a16:creationId xmlns:a16="http://schemas.microsoft.com/office/drawing/2014/main" id="{689B07D5-61B4-483D-9C48-5E11DFBA4113}"/>
                </a:ext>
              </a:extLst>
            </p:cNvPr>
            <p:cNvGrpSpPr/>
            <p:nvPr/>
          </p:nvGrpSpPr>
          <p:grpSpPr>
            <a:xfrm>
              <a:off x="3719808" y="5125795"/>
              <a:ext cx="3255168" cy="1494175"/>
              <a:chOff x="3719808" y="5125795"/>
              <a:chExt cx="3255168" cy="1494175"/>
            </a:xfrm>
          </p:grpSpPr>
          <p:pic>
            <p:nvPicPr>
              <p:cNvPr id="21" name="Picture 20" descr="A picture containing text&#10;&#10;Description automatically generated">
                <a:extLst>
                  <a:ext uri="{FF2B5EF4-FFF2-40B4-BE49-F238E27FC236}">
                    <a16:creationId xmlns:a16="http://schemas.microsoft.com/office/drawing/2014/main" id="{C30C5503-6060-4950-846C-22CA2D0CE60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22" name="TextBox 21">
                <a:extLst>
                  <a:ext uri="{FF2B5EF4-FFF2-40B4-BE49-F238E27FC236}">
                    <a16:creationId xmlns:a16="http://schemas.microsoft.com/office/drawing/2014/main" id="{7369FC59-3A05-4DF8-8003-2831639A82D5}"/>
                  </a:ext>
                </a:extLst>
              </p:cNvPr>
              <p:cNvSpPr txBox="1"/>
              <p:nvPr/>
            </p:nvSpPr>
            <p:spPr>
              <a:xfrm>
                <a:off x="3947497" y="5501439"/>
                <a:ext cx="2879078"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4</a:t>
                </a:r>
                <a:r>
                  <a:rPr lang="en-GB" sz="1400" dirty="0">
                    <a:latin typeface="Comic Sans MS" panose="030F0902030302020204" pitchFamily="66" charset="0"/>
                    <a:cs typeface="Simplified Arabic Fixed"/>
                  </a:rPr>
                  <a:t>: Can you think of the downsides to self-employment?</a:t>
                </a:r>
              </a:p>
            </p:txBody>
          </p:sp>
        </p:grpSp>
      </p:grpSp>
    </p:spTree>
    <p:extLst>
      <p:ext uri="{BB962C8B-B14F-4D97-AF65-F5344CB8AC3E}">
        <p14:creationId xmlns:p14="http://schemas.microsoft.com/office/powerpoint/2010/main" val="40040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396858-1744-4521-AF85-741AACCC6001}"/>
              </a:ext>
            </a:extLst>
          </p:cNvPr>
          <p:cNvPicPr>
            <a:picLocks noChangeAspect="1"/>
          </p:cNvPicPr>
          <p:nvPr/>
        </p:nvPicPr>
        <p:blipFill rotWithShape="1">
          <a:blip r:embed="rId4">
            <a:extLst>
              <a:ext uri="{28A0092B-C50C-407E-A947-70E740481C1C}">
                <a14:useLocalDpi xmlns:a14="http://schemas.microsoft.com/office/drawing/2010/main" val="0"/>
              </a:ext>
            </a:extLst>
          </a:blip>
          <a:srcRect b="41817"/>
          <a:stretch/>
        </p:blipFill>
        <p:spPr>
          <a:xfrm>
            <a:off x="472272" y="864085"/>
            <a:ext cx="5477639" cy="2100694"/>
          </a:xfrm>
          <a:prstGeom prst="rect">
            <a:avLst/>
          </a:prstGeom>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5"/>
          <a:stretch>
            <a:fillRect/>
          </a:stretch>
        </p:blipFill>
        <p:spPr>
          <a:xfrm>
            <a:off x="7515061" y="6263837"/>
            <a:ext cx="1247775" cy="400050"/>
          </a:xfrm>
          <a:prstGeom prst="rect">
            <a:avLst/>
          </a:prstGeom>
        </p:spPr>
      </p:pic>
      <p:grpSp>
        <p:nvGrpSpPr>
          <p:cNvPr id="14" name="Group 13">
            <a:extLst>
              <a:ext uri="{FF2B5EF4-FFF2-40B4-BE49-F238E27FC236}">
                <a16:creationId xmlns:a16="http://schemas.microsoft.com/office/drawing/2014/main" id="{D7FC2988-8D7A-3D23-F082-D156416EADE0}"/>
              </a:ext>
            </a:extLst>
          </p:cNvPr>
          <p:cNvGrpSpPr/>
          <p:nvPr/>
        </p:nvGrpSpPr>
        <p:grpSpPr>
          <a:xfrm>
            <a:off x="64977" y="3316731"/>
            <a:ext cx="5977177" cy="1512286"/>
            <a:chOff x="997799" y="5107684"/>
            <a:chExt cx="5977177" cy="1512286"/>
          </a:xfrm>
        </p:grpSpPr>
        <p:pic>
          <p:nvPicPr>
            <p:cNvPr id="40" name="Picture 39" descr="Background pattern&#10;&#10;Description automatically generated">
              <a:extLst>
                <a:ext uri="{FF2B5EF4-FFF2-40B4-BE49-F238E27FC236}">
                  <a16:creationId xmlns:a16="http://schemas.microsoft.com/office/drawing/2014/main" id="{F7207735-BF0C-D711-37AE-3FA1B3B012C6}"/>
                </a:ext>
              </a:extLst>
            </p:cNvPr>
            <p:cNvPicPr>
              <a:picLocks noChangeAspect="1"/>
            </p:cNvPicPr>
            <p:nvPr/>
          </p:nvPicPr>
          <p:blipFill rotWithShape="1">
            <a:blip r:embed="rId6">
              <a:extLst>
                <a:ext uri="{28A0092B-C50C-407E-A947-70E740481C1C}">
                  <a14:useLocalDpi xmlns:a14="http://schemas.microsoft.com/office/drawing/2010/main" val="0"/>
                </a:ext>
              </a:extLst>
            </a:blip>
            <a:srcRect t="53103"/>
            <a:stretch/>
          </p:blipFill>
          <p:spPr>
            <a:xfrm rot="16200000">
              <a:off x="1331708" y="4773775"/>
              <a:ext cx="849967" cy="1517786"/>
            </a:xfrm>
            <a:prstGeom prst="rect">
              <a:avLst/>
            </a:prstGeom>
          </p:spPr>
        </p:pic>
        <p:pic>
          <p:nvPicPr>
            <p:cNvPr id="41" name="Picture 40" descr="A picture containing outdoor object, night sky&#10;&#10;Description automatically generated">
              <a:extLst>
                <a:ext uri="{FF2B5EF4-FFF2-40B4-BE49-F238E27FC236}">
                  <a16:creationId xmlns:a16="http://schemas.microsoft.com/office/drawing/2014/main" id="{5486A176-4977-B86C-6448-03A53F8F11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12" name="Group 11">
              <a:extLst>
                <a:ext uri="{FF2B5EF4-FFF2-40B4-BE49-F238E27FC236}">
                  <a16:creationId xmlns:a16="http://schemas.microsoft.com/office/drawing/2014/main" id="{6488AFC1-0E20-CDAF-BD71-6DD29503225E}"/>
                </a:ext>
              </a:extLst>
            </p:cNvPr>
            <p:cNvGrpSpPr/>
            <p:nvPr/>
          </p:nvGrpSpPr>
          <p:grpSpPr>
            <a:xfrm>
              <a:off x="3719808" y="5125795"/>
              <a:ext cx="3255168" cy="1494175"/>
              <a:chOff x="3719808" y="5125795"/>
              <a:chExt cx="3255168" cy="1494175"/>
            </a:xfrm>
          </p:grpSpPr>
          <p:pic>
            <p:nvPicPr>
              <p:cNvPr id="44" name="Picture 43" descr="A picture containing text&#10;&#10;Description automatically generated">
                <a:extLst>
                  <a:ext uri="{FF2B5EF4-FFF2-40B4-BE49-F238E27FC236}">
                    <a16:creationId xmlns:a16="http://schemas.microsoft.com/office/drawing/2014/main" id="{0C8415E6-01C7-359E-D8FD-4C2FA6E85D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43" name="TextBox 42">
                <a:extLst>
                  <a:ext uri="{FF2B5EF4-FFF2-40B4-BE49-F238E27FC236}">
                    <a16:creationId xmlns:a16="http://schemas.microsoft.com/office/drawing/2014/main" id="{EFC28F4D-C94B-39F4-8E96-2AAD13294D59}"/>
                  </a:ext>
                </a:extLst>
              </p:cNvPr>
              <p:cNvSpPr txBox="1"/>
              <p:nvPr/>
            </p:nvSpPr>
            <p:spPr>
              <a:xfrm>
                <a:off x="3947497" y="5325589"/>
                <a:ext cx="2879078" cy="861774"/>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5</a:t>
                </a:r>
                <a:r>
                  <a:rPr lang="en-GB" sz="1400" dirty="0">
                    <a:latin typeface="Comic Sans MS" panose="030F0902030302020204" pitchFamily="66" charset="0"/>
                    <a:cs typeface="Simplified Arabic Fixed"/>
                  </a:rPr>
                  <a:t>: </a:t>
                </a:r>
                <a:br>
                  <a:rPr lang="en-GB" sz="1400" dirty="0">
                    <a:latin typeface="Comic Sans MS" panose="030F0902030302020204" pitchFamily="66" charset="0"/>
                    <a:cs typeface="Simplified Arabic Fixed"/>
                  </a:rPr>
                </a:br>
                <a:r>
                  <a:rPr lang="en-GB" sz="1200" dirty="0">
                    <a:latin typeface="Comic Sans MS" panose="030F0902030302020204" pitchFamily="66" charset="0"/>
                    <a:cs typeface="Simplified Arabic Fixed"/>
                  </a:rPr>
                  <a:t>How would you ensure you have enough money to cover your tax bill at the end of the year?</a:t>
                </a:r>
              </a:p>
            </p:txBody>
          </p:sp>
        </p:grpSp>
      </p:grpSp>
      <p:pic>
        <p:nvPicPr>
          <p:cNvPr id="36" name="Picture 35" descr="A picture containing sunset, nature, flock, bright&#10;&#10;Description automatically generated">
            <a:extLst>
              <a:ext uri="{FF2B5EF4-FFF2-40B4-BE49-F238E27FC236}">
                <a16:creationId xmlns:a16="http://schemas.microsoft.com/office/drawing/2014/main" id="{6B6C15B7-10AC-4FF5-A5E2-8481DB4288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57740" y="297172"/>
            <a:ext cx="6070076" cy="516378"/>
          </a:xfrm>
          <a:prstGeom prst="rect">
            <a:avLst/>
          </a:prstGeom>
        </p:spPr>
      </p:pic>
      <p:sp>
        <p:nvSpPr>
          <p:cNvPr id="37" name="TextBox 36">
            <a:extLst>
              <a:ext uri="{FF2B5EF4-FFF2-40B4-BE49-F238E27FC236}">
                <a16:creationId xmlns:a16="http://schemas.microsoft.com/office/drawing/2014/main" id="{B0CC85AD-0A39-4C00-82D4-C52684666ACD}"/>
              </a:ext>
            </a:extLst>
          </p:cNvPr>
          <p:cNvSpPr txBox="1"/>
          <p:nvPr/>
        </p:nvSpPr>
        <p:spPr>
          <a:xfrm>
            <a:off x="1781040" y="370695"/>
            <a:ext cx="604677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Self-employment and Finances</a:t>
            </a:r>
            <a:endParaRPr lang="en-GB" sz="2000" b="1" dirty="0">
              <a:solidFill>
                <a:schemeClr val="bg1"/>
              </a:solidFill>
              <a:latin typeface="Simplified Arabic Fixed" panose="02070309020205020404" pitchFamily="49" charset="-78"/>
              <a:cs typeface="Simplified Arabic Fixed" panose="02070309020205020404" pitchFamily="49" charset="-78"/>
            </a:endParaRPr>
          </a:p>
        </p:txBody>
      </p:sp>
      <p:pic>
        <p:nvPicPr>
          <p:cNvPr id="13" name="Picture 12" descr="A picture containing text, light, dark&#10;&#10;Description automatically generated">
            <a:extLst>
              <a:ext uri="{FF2B5EF4-FFF2-40B4-BE49-F238E27FC236}">
                <a16:creationId xmlns:a16="http://schemas.microsoft.com/office/drawing/2014/main" id="{5DA048BF-851B-459F-9948-FB2E17B5053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16" name="Graphic 15" descr="Lightbulb and gear">
            <a:extLst>
              <a:ext uri="{FF2B5EF4-FFF2-40B4-BE49-F238E27FC236}">
                <a16:creationId xmlns:a16="http://schemas.microsoft.com/office/drawing/2014/main" id="{CAC27F01-5E66-421F-94AC-5361242ED2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1388" y="271299"/>
            <a:ext cx="610164" cy="610164"/>
          </a:xfrm>
          <a:prstGeom prst="rect">
            <a:avLst/>
          </a:prstGeom>
        </p:spPr>
      </p:pic>
      <p:pic>
        <p:nvPicPr>
          <p:cNvPr id="3" name="Picture 2">
            <a:extLst>
              <a:ext uri="{FF2B5EF4-FFF2-40B4-BE49-F238E27FC236}">
                <a16:creationId xmlns:a16="http://schemas.microsoft.com/office/drawing/2014/main" id="{BFFB53F1-EC45-4477-86D0-5F7046D3BE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09207" y="976792"/>
            <a:ext cx="2611708" cy="3200881"/>
          </a:xfrm>
          <a:prstGeom prst="rect">
            <a:avLst/>
          </a:prstGeom>
        </p:spPr>
      </p:pic>
      <p:sp>
        <p:nvSpPr>
          <p:cNvPr id="25" name="TextBox 24">
            <a:extLst>
              <a:ext uri="{FF2B5EF4-FFF2-40B4-BE49-F238E27FC236}">
                <a16:creationId xmlns:a16="http://schemas.microsoft.com/office/drawing/2014/main" id="{F530E8EA-9B6E-4A22-8B92-FB8C55F51E7D}"/>
              </a:ext>
            </a:extLst>
          </p:cNvPr>
          <p:cNvSpPr txBox="1"/>
          <p:nvPr/>
        </p:nvSpPr>
        <p:spPr>
          <a:xfrm>
            <a:off x="1514062" y="1276381"/>
            <a:ext cx="4190836" cy="738664"/>
          </a:xfrm>
          <a:prstGeom prst="rect">
            <a:avLst/>
          </a:prstGeom>
          <a:noFill/>
        </p:spPr>
        <p:txBody>
          <a:bodyPr wrap="square" rtlCol="0">
            <a:spAutoFit/>
          </a:bodyPr>
          <a:lstStyle/>
          <a:p>
            <a:r>
              <a:rPr lang="en-GB" sz="1400" b="1" dirty="0">
                <a:latin typeface="Simplified Arabic Fixed" panose="02070309020205020404" pitchFamily="49" charset="-78"/>
                <a:cs typeface="Simplified Arabic Fixed" panose="02070309020205020404" pitchFamily="49" charset="-78"/>
              </a:rPr>
              <a:t>You are responsible for paying your own tax and NI contributions, so you will have to:</a:t>
            </a:r>
          </a:p>
        </p:txBody>
      </p:sp>
      <p:sp>
        <p:nvSpPr>
          <p:cNvPr id="6" name="Rectangle 5">
            <a:extLst>
              <a:ext uri="{FF2B5EF4-FFF2-40B4-BE49-F238E27FC236}">
                <a16:creationId xmlns:a16="http://schemas.microsoft.com/office/drawing/2014/main" id="{7084C9BE-C235-4062-8765-90E600B1B2CA}"/>
              </a:ext>
            </a:extLst>
          </p:cNvPr>
          <p:cNvSpPr/>
          <p:nvPr/>
        </p:nvSpPr>
        <p:spPr>
          <a:xfrm>
            <a:off x="1514062" y="2024060"/>
            <a:ext cx="4190836" cy="276999"/>
          </a:xfrm>
          <a:prstGeom prst="rect">
            <a:avLst/>
          </a:prstGeom>
        </p:spPr>
        <p:txBody>
          <a:bodyPr wrap="square">
            <a:spAutoFit/>
          </a:bodyPr>
          <a:lstStyle/>
          <a:p>
            <a:pPr marL="285750" indent="-285750">
              <a:buFont typeface="Wingdings" panose="05000000000000000000" pitchFamily="2" charset="2"/>
              <a:buChar char="ü"/>
            </a:pPr>
            <a:r>
              <a:rPr lang="en-GB" sz="1200" dirty="0">
                <a:latin typeface="Simplified Arabic Fixed" panose="02070309020205020404" pitchFamily="49" charset="-78"/>
                <a:cs typeface="Simplified Arabic Fixed" panose="02070309020205020404" pitchFamily="49" charset="-78"/>
              </a:rPr>
              <a:t>Declare your self-employed earnings</a:t>
            </a:r>
          </a:p>
        </p:txBody>
      </p:sp>
      <p:sp>
        <p:nvSpPr>
          <p:cNvPr id="7" name="Rectangle 6">
            <a:extLst>
              <a:ext uri="{FF2B5EF4-FFF2-40B4-BE49-F238E27FC236}">
                <a16:creationId xmlns:a16="http://schemas.microsoft.com/office/drawing/2014/main" id="{2D10D504-7536-4E25-AF80-D3F8028A617E}"/>
              </a:ext>
            </a:extLst>
          </p:cNvPr>
          <p:cNvSpPr/>
          <p:nvPr/>
        </p:nvSpPr>
        <p:spPr>
          <a:xfrm>
            <a:off x="1514062" y="2251588"/>
            <a:ext cx="4141316" cy="461665"/>
          </a:xfrm>
          <a:prstGeom prst="rect">
            <a:avLst/>
          </a:prstGeom>
        </p:spPr>
        <p:txBody>
          <a:bodyPr wrap="square">
            <a:spAutoFit/>
          </a:bodyPr>
          <a:lstStyle/>
          <a:p>
            <a:pPr marL="285750" indent="-285750">
              <a:buFont typeface="Wingdings" panose="05000000000000000000" pitchFamily="2" charset="2"/>
              <a:buChar char="ü"/>
            </a:pPr>
            <a:r>
              <a:rPr lang="en-GB" sz="1200" dirty="0">
                <a:latin typeface="Simplified Arabic Fixed" panose="02070309020205020404" pitchFamily="49" charset="-78"/>
                <a:cs typeface="Simplified Arabic Fixed" panose="02070309020205020404" pitchFamily="49" charset="-78"/>
              </a:rPr>
              <a:t>Fill in a tax return form itemising what you have earned over a year.</a:t>
            </a:r>
          </a:p>
        </p:txBody>
      </p:sp>
      <p:pic>
        <p:nvPicPr>
          <p:cNvPr id="11" name="Picture 10">
            <a:extLst>
              <a:ext uri="{FF2B5EF4-FFF2-40B4-BE49-F238E27FC236}">
                <a16:creationId xmlns:a16="http://schemas.microsoft.com/office/drawing/2014/main" id="{B54A44CD-1F1B-4CF6-A515-7C0E0F7A10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26594" y="4072874"/>
            <a:ext cx="2120616" cy="2110844"/>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3FB3ED27-6A3F-430C-8605-1996E2412244}"/>
              </a:ext>
            </a:extLst>
          </p:cNvPr>
          <p:cNvSpPr txBox="1"/>
          <p:nvPr/>
        </p:nvSpPr>
        <p:spPr>
          <a:xfrm rot="157498">
            <a:off x="6486963" y="4310867"/>
            <a:ext cx="1668930" cy="338554"/>
          </a:xfrm>
          <a:prstGeom prst="rect">
            <a:avLst/>
          </a:prstGeom>
          <a:noFill/>
        </p:spPr>
        <p:txBody>
          <a:bodyPr wrap="square" rtlCol="0">
            <a:spAutoFit/>
          </a:bodyPr>
          <a:lstStyle/>
          <a:p>
            <a:r>
              <a:rPr lang="en-GB" sz="1600" b="1" dirty="0">
                <a:solidFill>
                  <a:srgbClr val="000000"/>
                </a:solidFill>
                <a:latin typeface="Comic Sans MS" panose="030F0702030302020204" pitchFamily="66" charset="0"/>
              </a:rPr>
              <a:t>Did you know?</a:t>
            </a:r>
            <a:endParaRPr lang="en-GB" sz="1600" b="1" dirty="0">
              <a:latin typeface="Comic Sans MS" panose="030F0702030302020204" pitchFamily="66" charset="0"/>
            </a:endParaRPr>
          </a:p>
        </p:txBody>
      </p:sp>
      <p:sp>
        <p:nvSpPr>
          <p:cNvPr id="30" name="TextBox 29">
            <a:extLst>
              <a:ext uri="{FF2B5EF4-FFF2-40B4-BE49-F238E27FC236}">
                <a16:creationId xmlns:a16="http://schemas.microsoft.com/office/drawing/2014/main" id="{A8D968D2-7A60-4F46-B022-B46188F3A968}"/>
              </a:ext>
            </a:extLst>
          </p:cNvPr>
          <p:cNvSpPr txBox="1"/>
          <p:nvPr/>
        </p:nvSpPr>
        <p:spPr>
          <a:xfrm rot="157498">
            <a:off x="6239583" y="4730170"/>
            <a:ext cx="1894638" cy="1290097"/>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rgbClr val="000000"/>
                </a:solidFill>
                <a:latin typeface="Comic Sans MS" panose="030F0702030302020204" pitchFamily="66" charset="0"/>
              </a:rPr>
              <a:t>The financial year runs from April to April!</a:t>
            </a:r>
            <a:br>
              <a:rPr lang="en-GB" sz="1100" dirty="0">
                <a:solidFill>
                  <a:srgbClr val="000000"/>
                </a:solidFill>
                <a:latin typeface="Comic Sans MS" panose="030F0702030302020204" pitchFamily="66" charset="0"/>
              </a:rPr>
            </a:br>
            <a:endParaRPr lang="en-GB" sz="1100" dirty="0">
              <a:solidFill>
                <a:srgbClr val="000000"/>
              </a:solidFill>
              <a:latin typeface="Comic Sans MS" panose="030F0702030302020204" pitchFamily="66" charset="0"/>
            </a:endParaRPr>
          </a:p>
          <a:p>
            <a:pPr marL="171450" indent="-171450">
              <a:buFont typeface="Arial" panose="020B0604020202020204" pitchFamily="34" charset="0"/>
              <a:buChar char="•"/>
            </a:pPr>
            <a:r>
              <a:rPr lang="en-GB" sz="1100" dirty="0">
                <a:solidFill>
                  <a:srgbClr val="000000"/>
                </a:solidFill>
                <a:latin typeface="Comic Sans MS" panose="030F0702030302020204" pitchFamily="66" charset="0"/>
              </a:rPr>
              <a:t>If your earnings go over a certain amount, you pay a higher proportion of tax.</a:t>
            </a:r>
            <a:endParaRPr lang="en-GB" sz="1100" dirty="0">
              <a:latin typeface="Comic Sans MS" panose="030F0702030302020204" pitchFamily="66" charset="0"/>
            </a:endParaRPr>
          </a:p>
        </p:txBody>
      </p:sp>
      <p:grpSp>
        <p:nvGrpSpPr>
          <p:cNvPr id="23" name="Group 22">
            <a:extLst>
              <a:ext uri="{FF2B5EF4-FFF2-40B4-BE49-F238E27FC236}">
                <a16:creationId xmlns:a16="http://schemas.microsoft.com/office/drawing/2014/main" id="{E2E82434-ACBA-4AC8-8B93-B4FD81738CE9}"/>
              </a:ext>
            </a:extLst>
          </p:cNvPr>
          <p:cNvGrpSpPr/>
          <p:nvPr/>
        </p:nvGrpSpPr>
        <p:grpSpPr>
          <a:xfrm>
            <a:off x="473195" y="4288611"/>
            <a:ext cx="4946668" cy="2134272"/>
            <a:chOff x="2560866" y="4234548"/>
            <a:chExt cx="4946668" cy="2134272"/>
          </a:xfrm>
        </p:grpSpPr>
        <p:pic>
          <p:nvPicPr>
            <p:cNvPr id="20" name="Picture 19">
              <a:extLst>
                <a:ext uri="{FF2B5EF4-FFF2-40B4-BE49-F238E27FC236}">
                  <a16:creationId xmlns:a16="http://schemas.microsoft.com/office/drawing/2014/main" id="{E12994D9-E5B2-4374-B00B-3A75A02893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60866" y="4234548"/>
              <a:ext cx="1803711" cy="2134272"/>
            </a:xfrm>
            <a:prstGeom prst="rect">
              <a:avLst/>
            </a:prstGeom>
          </p:spPr>
        </p:pic>
        <p:grpSp>
          <p:nvGrpSpPr>
            <p:cNvPr id="21" name="Group 20">
              <a:extLst>
                <a:ext uri="{FF2B5EF4-FFF2-40B4-BE49-F238E27FC236}">
                  <a16:creationId xmlns:a16="http://schemas.microsoft.com/office/drawing/2014/main" id="{3080BCAE-EE1B-4CFE-BFF6-66E98872AEC8}"/>
                </a:ext>
              </a:extLst>
            </p:cNvPr>
            <p:cNvGrpSpPr/>
            <p:nvPr/>
          </p:nvGrpSpPr>
          <p:grpSpPr>
            <a:xfrm>
              <a:off x="4156404" y="4874218"/>
              <a:ext cx="2227333" cy="516378"/>
              <a:chOff x="4205502" y="4952740"/>
              <a:chExt cx="2227333" cy="516378"/>
            </a:xfrm>
          </p:grpSpPr>
          <p:pic>
            <p:nvPicPr>
              <p:cNvPr id="35" name="Picture 34">
                <a:extLst>
                  <a:ext uri="{FF2B5EF4-FFF2-40B4-BE49-F238E27FC236}">
                    <a16:creationId xmlns:a16="http://schemas.microsoft.com/office/drawing/2014/main" id="{CE094C47-DE24-4846-AC80-D3E9D140EB2D}"/>
                  </a:ext>
                </a:extLst>
              </p:cNvPr>
              <p:cNvPicPr>
                <a:picLocks noChangeAspect="1"/>
              </p:cNvPicPr>
              <p:nvPr/>
            </p:nvPicPr>
            <p:blipFill>
              <a:blip r:embed="rId1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205502" y="4952740"/>
                <a:ext cx="2227333" cy="516378"/>
              </a:xfrm>
              <a:prstGeom prst="rect">
                <a:avLst/>
              </a:prstGeom>
            </p:spPr>
          </p:pic>
          <p:sp>
            <p:nvSpPr>
              <p:cNvPr id="33" name="TextBox 32">
                <a:extLst>
                  <a:ext uri="{FF2B5EF4-FFF2-40B4-BE49-F238E27FC236}">
                    <a16:creationId xmlns:a16="http://schemas.microsoft.com/office/drawing/2014/main" id="{414A8846-98B4-4576-9E6B-C1353AC5BF25}"/>
                  </a:ext>
                </a:extLst>
              </p:cNvPr>
              <p:cNvSpPr txBox="1"/>
              <p:nvPr/>
            </p:nvSpPr>
            <p:spPr>
              <a:xfrm>
                <a:off x="4548201" y="5041652"/>
                <a:ext cx="1668930" cy="338554"/>
              </a:xfrm>
              <a:prstGeom prst="rect">
                <a:avLst/>
              </a:prstGeom>
              <a:noFill/>
            </p:spPr>
            <p:txBody>
              <a:bodyPr wrap="square" rtlCol="0">
                <a:spAutoFit/>
              </a:bodyPr>
              <a:lstStyle/>
              <a:p>
                <a:r>
                  <a:rPr lang="en-GB" sz="1600" b="1" dirty="0">
                    <a:solidFill>
                      <a:srgbClr val="000000"/>
                    </a:solidFill>
                    <a:latin typeface="Balloonist SF" panose="020BE200000000000000" pitchFamily="34" charset="0"/>
                  </a:rPr>
                  <a:t>OTHER TIPS</a:t>
                </a:r>
                <a:endParaRPr lang="en-GB" sz="1600" b="1" dirty="0">
                  <a:latin typeface="Balloonist SF" panose="020BE200000000000000" pitchFamily="34" charset="0"/>
                </a:endParaRPr>
              </a:p>
            </p:txBody>
          </p:sp>
        </p:grpSp>
        <p:sp>
          <p:nvSpPr>
            <p:cNvPr id="34" name="TextBox 33">
              <a:extLst>
                <a:ext uri="{FF2B5EF4-FFF2-40B4-BE49-F238E27FC236}">
                  <a16:creationId xmlns:a16="http://schemas.microsoft.com/office/drawing/2014/main" id="{61B8B0FD-76F2-49DA-BE02-964C943D1390}"/>
                </a:ext>
              </a:extLst>
            </p:cNvPr>
            <p:cNvSpPr txBox="1"/>
            <p:nvPr/>
          </p:nvSpPr>
          <p:spPr>
            <a:xfrm>
              <a:off x="3996498" y="5473076"/>
              <a:ext cx="3511036" cy="646331"/>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rgbClr val="000000"/>
                  </a:solidFill>
                  <a:latin typeface="Comic Sans MS" panose="030F0702030302020204" pitchFamily="66" charset="0"/>
                </a:rPr>
                <a:t>Keep a record of all expenses</a:t>
              </a:r>
            </a:p>
            <a:p>
              <a:pPr marL="285750" indent="-285750">
                <a:buFont typeface="Wingdings" panose="05000000000000000000" pitchFamily="2" charset="2"/>
                <a:buChar char="ü"/>
              </a:pPr>
              <a:r>
                <a:rPr lang="en-GB" sz="1200" dirty="0">
                  <a:solidFill>
                    <a:srgbClr val="000000"/>
                  </a:solidFill>
                  <a:latin typeface="Comic Sans MS" panose="030F0702030302020204" pitchFamily="66" charset="0"/>
                </a:rPr>
                <a:t>Plan your budget</a:t>
              </a:r>
            </a:p>
            <a:p>
              <a:pPr marL="285750" indent="-285750">
                <a:buFont typeface="Wingdings" panose="05000000000000000000" pitchFamily="2" charset="2"/>
                <a:buChar char="ü"/>
              </a:pPr>
              <a:r>
                <a:rPr lang="en-GB" sz="1200" dirty="0">
                  <a:solidFill>
                    <a:srgbClr val="000000"/>
                  </a:solidFill>
                  <a:latin typeface="Comic Sans MS" panose="030F0702030302020204" pitchFamily="66" charset="0"/>
                </a:rPr>
                <a:t>Put money aside to cover quieter months</a:t>
              </a:r>
              <a:endParaRPr lang="en-GB" sz="1200" dirty="0">
                <a:latin typeface="Comic Sans MS" panose="030F0702030302020204" pitchFamily="66" charset="0"/>
              </a:endParaRPr>
            </a:p>
          </p:txBody>
        </p:sp>
      </p:grpSp>
    </p:spTree>
    <p:extLst>
      <p:ext uri="{BB962C8B-B14F-4D97-AF65-F5344CB8AC3E}">
        <p14:creationId xmlns:p14="http://schemas.microsoft.com/office/powerpoint/2010/main" val="20022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style.rotation</p:attrName>
                                        </p:attrNameLst>
                                      </p:cBhvr>
                                      <p:tavLst>
                                        <p:tav tm="0">
                                          <p:val>
                                            <p:fltVal val="90"/>
                                          </p:val>
                                        </p:tav>
                                        <p:tav tm="100000">
                                          <p:val>
                                            <p:fltVal val="0"/>
                                          </p:val>
                                        </p:tav>
                                      </p:tavLst>
                                    </p:anim>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2.xml><?xml version="1.0" encoding="utf-8"?>
<ds:datastoreItem xmlns:ds="http://schemas.openxmlformats.org/officeDocument/2006/customXml" ds:itemID="{6C9A634E-7ACB-4CEB-A015-32D6A70E2AA7}">
  <ds:schemaRefs>
    <ds:schemaRef ds:uri="http://schemas.microsoft.com/office/2006/metadata/properties"/>
    <ds:schemaRef ds:uri="50bbd1c0-476f-492f-837b-8878e2dd1eba"/>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3072b28c-77ff-4c28-a70b-2fb5f59c378a"/>
    <ds:schemaRef ds:uri="http://www.w3.org/XML/1998/namespace"/>
    <ds:schemaRef ds:uri="http://purl.org/dc/dcmitype/"/>
  </ds:schemaRefs>
</ds:datastoreItem>
</file>

<file path=customXml/itemProps3.xml><?xml version="1.0" encoding="utf-8"?>
<ds:datastoreItem xmlns:ds="http://schemas.openxmlformats.org/officeDocument/2006/customXml" ds:itemID="{395724D5-EB47-4D05-A729-A640FC981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2226</TotalTime>
  <Words>2659</Words>
  <Application>Microsoft Office PowerPoint</Application>
  <PresentationFormat>On-screen Show (4:3)</PresentationFormat>
  <Paragraphs>251</Paragraphs>
  <Slides>11</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Stencil</vt:lpstr>
      <vt:lpstr>Balloonist SF</vt:lpstr>
      <vt:lpstr>Maximus</vt:lpstr>
      <vt:lpstr>Arial</vt:lpstr>
      <vt:lpstr>Candy Square BTN Striped</vt:lpstr>
      <vt:lpstr>Wingdings</vt:lpstr>
      <vt:lpstr>Simplified Arabic Fixed</vt:lpstr>
      <vt:lpstr>roboto-thin</vt:lpstr>
      <vt:lpstr>Avenir Next LT Pro</vt:lpstr>
      <vt:lpstr>Calibri Light</vt:lpstr>
      <vt:lpstr>Reprise Title Std</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346</cp:revision>
  <dcterms:created xsi:type="dcterms:W3CDTF">2021-01-27T10:49:55Z</dcterms:created>
  <dcterms:modified xsi:type="dcterms:W3CDTF">2025-01-17T12:08:26Z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