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7"/>
  </p:notesMasterIdLst>
  <p:sldIdLst>
    <p:sldId id="259" r:id="rId5"/>
    <p:sldId id="256" r:id="rId6"/>
    <p:sldId id="271" r:id="rId7"/>
    <p:sldId id="269" r:id="rId8"/>
    <p:sldId id="270" r:id="rId9"/>
    <p:sldId id="272" r:id="rId10"/>
    <p:sldId id="268" r:id="rId11"/>
    <p:sldId id="276" r:id="rId12"/>
    <p:sldId id="275" r:id="rId13"/>
    <p:sldId id="273" r:id="rId14"/>
    <p:sldId id="274" r:id="rId15"/>
    <p:sldId id="267" r:id="rId16"/>
  </p:sldIdLst>
  <p:sldSz cx="9144000" cy="6858000" type="screen4x3"/>
  <p:notesSz cx="6858000" cy="9144000"/>
  <p:embeddedFontLst>
    <p:embeddedFont>
      <p:font typeface="Comic Sans MS" panose="030F0702030302020204" pitchFamily="66" charset="0"/>
      <p:regular r:id="rId18"/>
      <p:bold r:id="rId19"/>
      <p:italic r:id="rId20"/>
      <p:boldItalic r:id="rId21"/>
    </p:embeddedFont>
    <p:embeddedFont>
      <p:font typeface="Maximus" pitchFamily="2" charset="0"/>
      <p:regular r:id="rId22"/>
    </p:embeddedFont>
    <p:embeddedFont>
      <p:font typeface="Maximus BT" panose="04020704020B04020B04" pitchFamily="82" charset="0"/>
      <p:regular r:id="rId23"/>
    </p:embeddedFont>
    <p:embeddedFont>
      <p:font typeface="Reprise Title Std" panose="02000000000000000000" charset="0"/>
      <p:regular r:id="rId24"/>
    </p:embeddedFont>
    <p:embeddedFont>
      <p:font typeface="Segoe UI" panose="020B0502040204020203" pitchFamily="34" charset="0"/>
      <p:regular r:id="rId25"/>
      <p:bold r:id="rId26"/>
      <p:italic r:id="rId27"/>
      <p:boldItalic r:id="rId28"/>
    </p:embeddedFont>
    <p:embeddedFont>
      <p:font typeface="Simplified Arabic Fixed" panose="02070309020205020404" pitchFamily="49" charset="-78"/>
      <p:regular r:id="rId29"/>
    </p:embeddedFont>
    <p:embeddedFont>
      <p:font typeface="Stencil" panose="040409050D0802020404" pitchFamily="82" charset="0"/>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AF11B5-3C94-C802-A03D-849039298B0F}" name="Dianne Gillies" initials="DG" userId="S::dgillies@ceg.org.uk::cd0cb85f-5932-4dcb-93e8-e6c16eb73698" providerId="AD"/>
  <p188:author id="{A63EC9B9-8D09-77DD-9CC2-10CD0E6B2C40}" name="Jacqui McBride" initials="JM" userId="S::jmcbride@ceg.org.uk::b788a9f0-22b6-41cf-a5db-dc69c774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 id="3" name="Nicola Welch" initials="NW" lastIdx="8" clrIdx="2">
    <p:extLst>
      <p:ext uri="{19B8F6BF-5375-455C-9EA6-DF929625EA0E}">
        <p15:presenceInfo xmlns:p15="http://schemas.microsoft.com/office/powerpoint/2012/main" userId="S-1-5-21-507921405-884357618-682003330-324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0DBDD5"/>
    <a:srgbClr val="FFFFCC"/>
    <a:srgbClr val="85358B"/>
    <a:srgbClr val="33CBCC"/>
    <a:srgbClr val="FF6600"/>
    <a:srgbClr val="F23C4D"/>
    <a:srgbClr val="E97551"/>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70194" autoAdjust="0"/>
  </p:normalViewPr>
  <p:slideViewPr>
    <p:cSldViewPr snapToGrid="0">
      <p:cViewPr varScale="1">
        <p:scale>
          <a:sx n="77" d="100"/>
          <a:sy n="77" d="100"/>
        </p:scale>
        <p:origin x="1368" y="96"/>
      </p:cViewPr>
      <p:guideLst>
        <p:guide orient="horz" pos="2160"/>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Introduce module ……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 has been added to all slides to help you plan the lesson, adapt to suit your own presenting style.</a:t>
            </a:r>
            <a:r>
              <a:rPr lang="en-US" sz="12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200" b="1" i="0" dirty="0">
                <a:solidFill>
                  <a:srgbClr val="000000"/>
                </a:solidFill>
                <a:effectLst/>
                <a:latin typeface="Calibri" panose="020F0502020204030204" pitchFamily="34" charset="0"/>
              </a:rPr>
              <a:t>Example text:</a:t>
            </a:r>
            <a:r>
              <a:rPr lang="en-US" sz="1200" b="0" i="0" dirty="0">
                <a:solidFill>
                  <a:srgbClr val="000000"/>
                </a:solidFill>
                <a:effectLst/>
                <a:latin typeface="Calibri" panose="020F0502020204030204" pitchFamily="34" charset="0"/>
              </a:rPr>
              <a:t> </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This </a:t>
            </a:r>
            <a:r>
              <a:rPr lang="en-GB" dirty="0"/>
              <a:t>lesson</a:t>
            </a:r>
            <a:r>
              <a:rPr lang="en-GB" sz="1200" b="0" i="0" u="none" strike="noStrike" kern="1200" dirty="0">
                <a:solidFill>
                  <a:schemeClr val="tx1"/>
                </a:solidFill>
                <a:effectLst/>
                <a:latin typeface="+mn-lt"/>
                <a:ea typeface="+mn-ea"/>
                <a:cs typeface="+mn-cs"/>
              </a:rPr>
              <a:t> helps you understand how to complete selection tests and learn about the different selection tests used by employers.</a:t>
            </a:r>
            <a:endParaRPr lang="en-US" sz="1200" b="0" i="0" kern="1200" dirty="0">
              <a:solidFill>
                <a:schemeClr val="tx1"/>
              </a:solidFill>
              <a:effectLst/>
              <a:latin typeface="+mn-lt"/>
              <a:cs typeface="Calibri"/>
            </a:endParaRP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fontAlgn="base"/>
            <a:r>
              <a:rPr lang="en-GB" dirty="0"/>
              <a:t>As part of this lesson you’ll attempt to answer a selection of questions you would find in selection tests.</a:t>
            </a:r>
          </a:p>
          <a:p>
            <a:pPr fontAlgn="base"/>
            <a:endParaRPr lang="en-GB" sz="1200" b="0" i="0" u="none" strike="noStrike" kern="1200" dirty="0">
              <a:solidFill>
                <a:schemeClr val="tx1"/>
              </a:solidFill>
              <a:effectLst/>
              <a:latin typeface="+mn-lt"/>
              <a:ea typeface="+mn-ea"/>
              <a:cs typeface="+mn-cs"/>
            </a:endParaRPr>
          </a:p>
          <a:p>
            <a:pPr fontAlgn="base"/>
            <a:r>
              <a:rPr lang="en-GB" sz="1200" b="0" i="0" u="none" strike="noStrike" kern="1200" dirty="0">
                <a:solidFill>
                  <a:schemeClr val="tx1"/>
                </a:solidFill>
                <a:effectLst/>
                <a:latin typeface="+mn-lt"/>
                <a:ea typeface="+mn-ea"/>
                <a:cs typeface="+mn-cs"/>
              </a:rPr>
              <a:t>By the end of today’s session, you should know what to expect and understand the various format these tests can take.</a:t>
            </a:r>
            <a:endParaRPr lang="en-GB" dirty="0">
              <a:cs typeface="Calibri"/>
            </a:endParaRPr>
          </a:p>
          <a:p>
            <a:pPr lvl="4" algn="r"/>
            <a:endParaRPr lang="en-GB" b="1" dirty="0">
              <a:cs typeface="Calibri"/>
            </a:endParaRPr>
          </a:p>
          <a:p>
            <a:pPr lvl="4" algn="r"/>
            <a:r>
              <a:rPr lang="en-GB" b="1" dirty="0">
                <a:cs typeface="Calibri"/>
              </a:rPr>
              <a:t>Timing: 00:35</a:t>
            </a:r>
            <a:endParaRPr lang="en-GB" dirty="0">
              <a:cs typeface="Calibri"/>
            </a:endParaRPr>
          </a:p>
          <a:p>
            <a:endParaRPr lang="en-GB" dirty="0">
              <a:cs typeface="Calibri"/>
            </a:endParaRPr>
          </a:p>
          <a:p>
            <a:pPr lvl="4" algn="r"/>
            <a:endParaRPr lang="en-GB"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Who uses selection tests?</a:t>
            </a:r>
          </a:p>
          <a:p>
            <a:pPr rtl="0" fontAlgn="base"/>
            <a:endParaRPr lang="en-US" dirty="0">
              <a:cs typeface="Calibri"/>
            </a:endParaRPr>
          </a:p>
          <a:p>
            <a:pPr rtl="0" fontAlgn="base"/>
            <a:r>
              <a:rPr lang="en-US" dirty="0">
                <a:cs typeface="Calibri"/>
              </a:rPr>
              <a:t>More and more companies are using selection tests to save them time in the recruitment process. It allows them to determine who meets the skill required for the job without having to read through hundreds of application forms. Many of these tests are online and it’s the first stage of an online application system which we covered in Module 9.</a:t>
            </a:r>
          </a:p>
          <a:p>
            <a:pPr rtl="0" fontAlgn="base"/>
            <a:endParaRPr lang="en-US" b="1" dirty="0">
              <a:cs typeface="Calibri"/>
            </a:endParaRPr>
          </a:p>
          <a:p>
            <a:pPr rtl="0" fontAlgn="base"/>
            <a:r>
              <a:rPr lang="en-US" b="1" dirty="0">
                <a:cs typeface="Calibri"/>
              </a:rPr>
              <a:t>* Click for each set of company logos in turn for each point.</a:t>
            </a:r>
          </a:p>
          <a:p>
            <a:pPr rtl="0" fontAlgn="base"/>
            <a:endParaRPr lang="en-US" dirty="0">
              <a:cs typeface="Calibri"/>
            </a:endParaRPr>
          </a:p>
          <a:p>
            <a:pPr rtl="0" fontAlgn="base"/>
            <a:r>
              <a:rPr lang="en-US" i="1" dirty="0">
                <a:cs typeface="Calibri"/>
              </a:rPr>
              <a:t>(</a:t>
            </a:r>
            <a:r>
              <a:rPr lang="en-US" i="1" dirty="0" err="1">
                <a:cs typeface="Calibri"/>
              </a:rPr>
              <a:t>Asda</a:t>
            </a:r>
            <a:r>
              <a:rPr lang="en-US" i="1" dirty="0">
                <a:cs typeface="Calibri"/>
              </a:rPr>
              <a:t> and Next logos) </a:t>
            </a:r>
            <a:r>
              <a:rPr lang="en-US" dirty="0">
                <a:cs typeface="Calibri"/>
              </a:rPr>
              <a:t>Supermarkets and large retail shops such as Next will use selection tests to help them whittle down applications. These stores will receive thousands of applications and they don’t want to have to go through every one. These tests will be part of the online recruitment process and will generally be the first thing you will be faced with.</a:t>
            </a:r>
          </a:p>
          <a:p>
            <a:pPr rtl="0" fontAlgn="base"/>
            <a:endParaRPr lang="en-US" dirty="0">
              <a:cs typeface="Calibri"/>
            </a:endParaRPr>
          </a:p>
          <a:p>
            <a:pPr rtl="0" fontAlgn="base"/>
            <a:r>
              <a:rPr lang="en-US" i="1" dirty="0">
                <a:cs typeface="Calibri"/>
              </a:rPr>
              <a:t>(RAF, Army and Royal Navy logos) </a:t>
            </a:r>
            <a:r>
              <a:rPr lang="en-US" dirty="0">
                <a:cs typeface="Calibri"/>
              </a:rPr>
              <a:t>There are several stages in the Application process for the armed services. The RAF for example has 7 stages: </a:t>
            </a:r>
            <a:r>
              <a:rPr lang="en-GB" sz="1200" b="0" i="0" kern="1200" dirty="0">
                <a:solidFill>
                  <a:schemeClr val="tx1"/>
                </a:solidFill>
                <a:effectLst/>
                <a:latin typeface="+mn-lt"/>
                <a:ea typeface="+mn-ea"/>
                <a:cs typeface="+mn-cs"/>
              </a:rPr>
              <a:t> an aptitude test; selection interviews; health assessment; fitness test; pre-recruit training course; and finally acceptance followed by training. This process normally takes around three months. Some of these tests will be online but others, including the fitness test you will need to attend in person.</a:t>
            </a:r>
            <a:endParaRPr lang="en-US" dirty="0">
              <a:cs typeface="Calibri"/>
            </a:endParaRPr>
          </a:p>
          <a:p>
            <a:pPr rtl="0" fontAlgn="base"/>
            <a:endParaRPr lang="en-US" dirty="0">
              <a:cs typeface="Calibri"/>
            </a:endParaRPr>
          </a:p>
          <a:p>
            <a:pPr rtl="0" fontAlgn="base"/>
            <a:r>
              <a:rPr lang="en-US" i="1" dirty="0">
                <a:cs typeface="Calibri"/>
              </a:rPr>
              <a:t>(SNIPEF logo) </a:t>
            </a:r>
            <a:r>
              <a:rPr lang="en-US" dirty="0">
                <a:cs typeface="Calibri"/>
              </a:rPr>
              <a:t>For many Modern Apprenticeships you will need to sit an entrance test, for example plumbing apprentices need to pass the BPEC Aptitude and selection test to determine their suitability and capability.</a:t>
            </a:r>
          </a:p>
          <a:p>
            <a:pPr rtl="0" fontAlgn="base"/>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i="1" dirty="0">
                <a:cs typeface="Calibri"/>
              </a:rPr>
              <a:t>(Fire Service logo) </a:t>
            </a:r>
            <a:r>
              <a:rPr lang="en-GB" sz="1800" dirty="0">
                <a:effectLst/>
                <a:latin typeface="Segoe UI" panose="020B0502040204020203" pitchFamily="34" charset="0"/>
              </a:rPr>
              <a:t>The Scottish Fire and Rescue Service has a selection test that includes cognitive ability, personality situational judgement sections. There is also a practical assessment to test your fitness.</a:t>
            </a:r>
            <a:r>
              <a:rPr lang="en-US" dirty="0">
                <a:cs typeface="Calibri"/>
              </a:rPr>
              <a:t>.</a:t>
            </a:r>
          </a:p>
          <a:p>
            <a:pPr rtl="0" fontAlgn="base"/>
            <a:endParaRPr lang="en-US" dirty="0">
              <a:cs typeface="Calibri"/>
            </a:endParaRP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10</a:t>
            </a:fld>
            <a:endParaRPr lang="en-US"/>
          </a:p>
        </p:txBody>
      </p:sp>
    </p:spTree>
    <p:extLst>
      <p:ext uri="{BB962C8B-B14F-4D97-AF65-F5344CB8AC3E}">
        <p14:creationId xmlns:p14="http://schemas.microsoft.com/office/powerpoint/2010/main" val="385778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How do I prepare?</a:t>
            </a:r>
          </a:p>
          <a:p>
            <a:pPr rtl="0" fontAlgn="base"/>
            <a:endParaRPr lang="en-US" dirty="0">
              <a:cs typeface="Calibri"/>
            </a:endParaRPr>
          </a:p>
          <a:p>
            <a:pPr rtl="0" fontAlgn="base"/>
            <a:r>
              <a:rPr lang="en-US" dirty="0">
                <a:cs typeface="Calibri"/>
              </a:rPr>
              <a:t>Preparation is key. Find out as much as you can beforehand so you know what to expect.</a:t>
            </a:r>
          </a:p>
          <a:p>
            <a:pPr marL="171450" indent="-171450" rtl="0" fontAlgn="base">
              <a:buFont typeface="Arial" panose="020B0604020202020204" pitchFamily="34" charset="0"/>
              <a:buChar char="•"/>
            </a:pPr>
            <a:endParaRPr lang="en-US" dirty="0">
              <a:cs typeface="Calibri"/>
            </a:endParaRPr>
          </a:p>
          <a:p>
            <a:pPr marL="0" indent="0" rtl="0" fontAlgn="base">
              <a:buFont typeface="Arial" panose="020B0604020202020204" pitchFamily="34" charset="0"/>
              <a:buNone/>
            </a:pPr>
            <a:r>
              <a:rPr lang="en-US" b="1" dirty="0">
                <a:cs typeface="Calibri"/>
              </a:rPr>
              <a:t>Is it online? </a:t>
            </a:r>
            <a:br>
              <a:rPr lang="en-US" b="1" dirty="0">
                <a:cs typeface="Calibri"/>
              </a:rPr>
            </a:br>
            <a:endParaRPr lang="en-US" b="1" dirty="0">
              <a:cs typeface="Calibri"/>
            </a:endParaRPr>
          </a:p>
          <a:p>
            <a:pPr marL="171450" indent="-171450" rtl="0" fontAlgn="base">
              <a:buFont typeface="Arial" panose="020B0604020202020204" pitchFamily="34" charset="0"/>
              <a:buChar char="•"/>
            </a:pPr>
            <a:r>
              <a:rPr lang="en-US" dirty="0">
                <a:cs typeface="Calibri"/>
              </a:rPr>
              <a:t>Find somewhere you won’t be disturbed.</a:t>
            </a:r>
          </a:p>
          <a:p>
            <a:pPr marL="171450" indent="-171450" rtl="0" fontAlgn="base">
              <a:buFont typeface="Arial" panose="020B0604020202020204" pitchFamily="34" charset="0"/>
              <a:buChar char="•"/>
            </a:pPr>
            <a:r>
              <a:rPr lang="en-US" dirty="0">
                <a:cs typeface="Calibri"/>
              </a:rPr>
              <a:t>Good internet connection. You don’t want to be cut off midway through a test.</a:t>
            </a:r>
          </a:p>
          <a:p>
            <a:pPr marL="171450" indent="-171450" rtl="0" fontAlgn="base">
              <a:buFont typeface="Arial" panose="020B0604020202020204" pitchFamily="34" charset="0"/>
              <a:buChar char="•"/>
            </a:pPr>
            <a:r>
              <a:rPr lang="en-US" dirty="0">
                <a:cs typeface="Calibri"/>
              </a:rPr>
              <a:t>Is it timed?</a:t>
            </a:r>
          </a:p>
          <a:p>
            <a:pPr marL="171450" indent="-171450" rtl="0" fontAlgn="base">
              <a:buFont typeface="Arial" panose="020B0604020202020204" pitchFamily="34" charset="0"/>
              <a:buChar char="•"/>
            </a:pPr>
            <a:r>
              <a:rPr lang="en-US" dirty="0">
                <a:cs typeface="Calibri"/>
              </a:rPr>
              <a:t>Are there practice tests online?</a:t>
            </a:r>
          </a:p>
          <a:p>
            <a:pPr marL="171450" indent="-171450" rtl="0" fontAlgn="base">
              <a:buFont typeface="Arial" panose="020B0604020202020204" pitchFamily="34" charset="0"/>
              <a:buChar char="•"/>
            </a:pPr>
            <a:endParaRPr lang="en-US" dirty="0">
              <a:cs typeface="Calibri"/>
            </a:endParaRPr>
          </a:p>
          <a:p>
            <a:pPr marL="0" indent="0" rtl="0" fontAlgn="base">
              <a:buFont typeface="Arial" panose="020B0604020202020204" pitchFamily="34" charset="0"/>
              <a:buNone/>
            </a:pPr>
            <a:r>
              <a:rPr lang="en-US" b="1" dirty="0">
                <a:cs typeface="Calibri"/>
              </a:rPr>
              <a:t>In person?</a:t>
            </a:r>
            <a:br>
              <a:rPr lang="en-US" b="1" dirty="0">
                <a:cs typeface="Calibri"/>
              </a:rPr>
            </a:br>
            <a:endParaRPr lang="en-US" b="1" dirty="0">
              <a:cs typeface="Calibri"/>
            </a:endParaRPr>
          </a:p>
          <a:p>
            <a:pPr marL="171450" indent="-171450" rtl="0" fontAlgn="base">
              <a:buFont typeface="Arial" panose="020B0604020202020204" pitchFamily="34" charset="0"/>
              <a:buChar char="•"/>
            </a:pPr>
            <a:r>
              <a:rPr lang="en-US" dirty="0">
                <a:cs typeface="Calibri"/>
              </a:rPr>
              <a:t>Do you know how to get there?</a:t>
            </a:r>
          </a:p>
          <a:p>
            <a:pPr marL="171450" indent="-171450" rtl="0" fontAlgn="base">
              <a:buFont typeface="Arial" panose="020B0604020202020204" pitchFamily="34" charset="0"/>
              <a:buChar char="•"/>
            </a:pPr>
            <a:r>
              <a:rPr lang="en-US" dirty="0">
                <a:cs typeface="Calibri"/>
              </a:rPr>
              <a:t>Do you need to take anything?</a:t>
            </a:r>
          </a:p>
          <a:p>
            <a:pPr marL="171450" indent="-171450" rtl="0" fontAlgn="base">
              <a:buFont typeface="Arial" panose="020B0604020202020204" pitchFamily="34" charset="0"/>
              <a:buChar char="•"/>
            </a:pPr>
            <a:r>
              <a:rPr lang="en-US" dirty="0">
                <a:cs typeface="Calibri"/>
              </a:rPr>
              <a:t>Give yourself plenty of time to get there and arrive early.</a:t>
            </a:r>
          </a:p>
          <a:p>
            <a:pPr marL="171450" indent="-171450" rtl="0" fontAlgn="base">
              <a:buFont typeface="Arial" panose="020B0604020202020204" pitchFamily="34" charset="0"/>
              <a:buChar char="•"/>
            </a:pPr>
            <a:r>
              <a:rPr lang="en-US" dirty="0">
                <a:cs typeface="Calibri"/>
              </a:rPr>
              <a:t>Again check online to see if there are any practice tests. Make sure you can complete them in the time allowed.</a:t>
            </a:r>
          </a:p>
          <a:p>
            <a:pPr marL="171450" indent="-171450">
              <a:buFont typeface="Arial" panose="020B0604020202020204" pitchFamily="34" charset="0"/>
              <a:buChar char="•"/>
            </a:pPr>
            <a:r>
              <a:rPr lang="en-US" dirty="0">
                <a:cs typeface="Calibri"/>
              </a:rPr>
              <a:t>Find out if there is a dress code. If unsure, dress smartly. If you have other tests including a practical test on same day, dress is likely to be sportswear.</a:t>
            </a:r>
          </a:p>
          <a:p>
            <a:pPr rtl="0" fontAlgn="base"/>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cs typeface="Calibri"/>
              </a:rPr>
              <a:t>Activity 2: </a:t>
            </a:r>
            <a:r>
              <a:rPr lang="en-US" dirty="0">
                <a:cs typeface="Calibri"/>
              </a:rPr>
              <a:t>This can be completed in class if time allows, or at a later time.</a:t>
            </a:r>
          </a:p>
          <a:p>
            <a:pPr rtl="0" fontAlgn="base"/>
            <a:endParaRPr lang="en-US" b="1" dirty="0">
              <a:cs typeface="Calibri"/>
            </a:endParaRPr>
          </a:p>
          <a:p>
            <a:pPr rtl="0" fontAlgn="base"/>
            <a:r>
              <a:rPr lang="en-US" dirty="0">
                <a:cs typeface="Calibri"/>
              </a:rPr>
              <a:t>Now we can have a go at completing an example selection test. </a:t>
            </a:r>
          </a:p>
          <a:p>
            <a:pPr rtl="0" fontAlgn="base"/>
            <a:endParaRPr lang="en-US" dirty="0">
              <a:cs typeface="Calibri"/>
            </a:endParaRPr>
          </a:p>
          <a:p>
            <a:r>
              <a:rPr lang="en-GB" sz="1200" b="0" i="0" u="none" strike="noStrike" kern="1200" baseline="0" dirty="0">
                <a:solidFill>
                  <a:schemeClr val="tx1"/>
                </a:solidFill>
                <a:latin typeface="+mn-lt"/>
                <a:ea typeface="+mn-ea"/>
                <a:cs typeface="+mn-cs"/>
              </a:rPr>
              <a:t>https://www.jobtestprep.co.uk/bennett-mechanical-comprehension-practice-test </a:t>
            </a:r>
          </a:p>
          <a:p>
            <a:r>
              <a:rPr lang="en-GB" dirty="0"/>
              <a:t>https://www.assessmentday.co.uk/ (registration required)</a:t>
            </a:r>
          </a:p>
          <a:p>
            <a:endParaRPr lang="en-GB" dirty="0">
              <a:cs typeface="Calibri"/>
            </a:endParaRPr>
          </a:p>
          <a:p>
            <a:r>
              <a:rPr lang="en-US" dirty="0">
                <a:cs typeface="Calibri"/>
              </a:rPr>
              <a:t>Alternatively you can try some of the tests below.</a:t>
            </a:r>
          </a:p>
          <a:p>
            <a:pPr rtl="0" fontAlgn="base"/>
            <a:endParaRPr lang="en-US" b="0" dirty="0">
              <a:cs typeface="Calibri"/>
            </a:endParaRPr>
          </a:p>
          <a:p>
            <a:pPr rtl="0" fontAlgn="base"/>
            <a:r>
              <a:rPr lang="en-US" b="1" dirty="0">
                <a:cs typeface="Calibri"/>
              </a:rPr>
              <a:t>SECTT</a:t>
            </a:r>
            <a:r>
              <a:rPr lang="en-US" dirty="0">
                <a:cs typeface="Calibri"/>
              </a:rPr>
              <a:t> http://www.sectt.org.uk/assessment.html </a:t>
            </a:r>
          </a:p>
          <a:p>
            <a:pPr rtl="0" fontAlgn="base"/>
            <a:r>
              <a:rPr lang="en-US" b="1" dirty="0">
                <a:cs typeface="Calibri"/>
              </a:rPr>
              <a:t>Army</a:t>
            </a:r>
            <a:r>
              <a:rPr lang="en-US" dirty="0">
                <a:cs typeface="Calibri"/>
              </a:rPr>
              <a:t> https://practicequestions.mindmill.co.uk/ </a:t>
            </a:r>
          </a:p>
          <a:p>
            <a:pPr rtl="0" fontAlgn="base"/>
            <a:r>
              <a:rPr lang="en-US" b="1" dirty="0">
                <a:cs typeface="Calibri"/>
              </a:rPr>
              <a:t>RAF</a:t>
            </a:r>
            <a:r>
              <a:rPr lang="en-US" dirty="0">
                <a:cs typeface="Calibri"/>
              </a:rPr>
              <a:t> </a:t>
            </a:r>
            <a:r>
              <a:rPr lang="en-GB" sz="1800" dirty="0">
                <a:effectLst/>
                <a:latin typeface="Segoe UI" panose="020B0502040204020203" pitchFamily="34" charset="0"/>
              </a:rPr>
              <a:t>https://recruitment.raf.mod.uk/how-to-apply/daa</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11</a:t>
            </a:fld>
            <a:endParaRPr lang="en-US"/>
          </a:p>
        </p:txBody>
      </p:sp>
    </p:spTree>
    <p:extLst>
      <p:ext uri="{BB962C8B-B14F-4D97-AF65-F5344CB8AC3E}">
        <p14:creationId xmlns:p14="http://schemas.microsoft.com/office/powerpoint/2010/main" val="955125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Any </a:t>
            </a:r>
            <a:r>
              <a:rPr lang="en-GB" sz="1200" b="0" i="0" kern="1200">
                <a:solidFill>
                  <a:schemeClr val="tx1"/>
                </a:solidFill>
                <a:effectLst/>
                <a:latin typeface="+mn-lt"/>
                <a:ea typeface="+mn-ea"/>
                <a:cs typeface="+mn-cs"/>
              </a:rPr>
              <a:t>questions?</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12</a:t>
            </a:fld>
            <a:endParaRPr lang="en-US"/>
          </a:p>
        </p:txBody>
      </p:sp>
    </p:spTree>
    <p:extLst>
      <p:ext uri="{BB962C8B-B14F-4D97-AF65-F5344CB8AC3E}">
        <p14:creationId xmlns:p14="http://schemas.microsoft.com/office/powerpoint/2010/main" val="2665011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Selection tests</a:t>
            </a:r>
          </a:p>
          <a:p>
            <a:pPr rtl="0" fontAlgn="base"/>
            <a:endParaRPr lang="en-US" dirty="0">
              <a:cs typeface="Calibri"/>
            </a:endParaRPr>
          </a:p>
          <a:p>
            <a:pPr rtl="0" fontAlgn="base"/>
            <a:r>
              <a:rPr lang="en-US" dirty="0">
                <a:cs typeface="Calibri"/>
              </a:rPr>
              <a:t>Selection tests are a good way for employers to short list candidates, and identify specific skills and abilities you have that are important for the job role they are recruiting for.</a:t>
            </a:r>
          </a:p>
          <a:p>
            <a:pPr rtl="0" fontAlgn="base"/>
            <a:endParaRPr lang="en-US" dirty="0">
              <a:cs typeface="Calibri"/>
            </a:endParaRPr>
          </a:p>
          <a:p>
            <a:pPr rtl="0" fontAlgn="base"/>
            <a:r>
              <a:rPr lang="en-US" dirty="0">
                <a:cs typeface="Calibri"/>
              </a:rPr>
              <a:t>They often form part of the recruitment process and you need to pass the test (or tests) before you can progress to the next stage. Employers may use the results of these tests to decide who to interview.</a:t>
            </a:r>
          </a:p>
          <a:p>
            <a:pPr rtl="0" fontAlgn="base"/>
            <a:endParaRPr lang="en-US" dirty="0">
              <a:cs typeface="Calibri"/>
            </a:endParaRPr>
          </a:p>
          <a:p>
            <a:pPr rtl="0" fontAlgn="base"/>
            <a:r>
              <a:rPr lang="en-US" dirty="0">
                <a:cs typeface="Calibri"/>
              </a:rPr>
              <a:t>There are several types of tests, and which test you get will depend on the role you are going for.</a:t>
            </a:r>
          </a:p>
          <a:p>
            <a:pPr rtl="0" fontAlgn="base"/>
            <a:endParaRPr lang="en-US" dirty="0">
              <a:cs typeface="Calibri"/>
            </a:endParaRPr>
          </a:p>
          <a:p>
            <a:pPr marL="171450" indent="-171450" fontAlgn="base">
              <a:buFont typeface="Arial" panose="020B0604020202020204" pitchFamily="34" charset="0"/>
              <a:buChar char="•"/>
            </a:pPr>
            <a:r>
              <a:rPr lang="en-US" b="1" dirty="0">
                <a:cs typeface="Calibri"/>
              </a:rPr>
              <a:t>Numerical reasoning </a:t>
            </a:r>
            <a:r>
              <a:rPr lang="en-US" dirty="0">
                <a:cs typeface="Calibri"/>
              </a:rPr>
              <a:t>– these test your understanding and ability to use numbers.</a:t>
            </a:r>
          </a:p>
          <a:p>
            <a:pPr marL="171450" indent="-171450" fontAlgn="base">
              <a:buFont typeface="Arial" panose="020B0604020202020204" pitchFamily="34" charset="0"/>
              <a:buChar char="•"/>
            </a:pPr>
            <a:endParaRPr lang="en-US" dirty="0">
              <a:cs typeface="Calibri"/>
            </a:endParaRPr>
          </a:p>
          <a:p>
            <a:pPr marL="171450" indent="-171450" fontAlgn="base">
              <a:buFont typeface="Arial" panose="020B0604020202020204" pitchFamily="34" charset="0"/>
              <a:buChar char="•"/>
            </a:pPr>
            <a:r>
              <a:rPr lang="en-US" b="1" dirty="0">
                <a:cs typeface="Calibri"/>
              </a:rPr>
              <a:t>Verbal reasoning </a:t>
            </a:r>
            <a:r>
              <a:rPr lang="en-US" dirty="0">
                <a:cs typeface="Calibri"/>
              </a:rPr>
              <a:t>– these test your understanding and ability to use words.</a:t>
            </a:r>
          </a:p>
          <a:p>
            <a:pPr marL="171450" indent="-171450" fontAlgn="base">
              <a:buFont typeface="Arial" panose="020B0604020202020204" pitchFamily="34" charset="0"/>
              <a:buChar char="•"/>
            </a:pPr>
            <a:endParaRPr lang="en-US" dirty="0">
              <a:cs typeface="Calibri"/>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b="1" dirty="0">
                <a:cs typeface="Calibri"/>
              </a:rPr>
              <a:t>Diagrammatic</a:t>
            </a:r>
            <a:r>
              <a:rPr lang="en-US" dirty="0">
                <a:cs typeface="Calibri"/>
              </a:rPr>
              <a:t> – tests your ability to read and work with diagrams.</a:t>
            </a:r>
          </a:p>
          <a:p>
            <a:pPr marL="171450" indent="-171450" fontAlgn="base">
              <a:buFont typeface="Arial" panose="020B0604020202020204" pitchFamily="34" charset="0"/>
              <a:buChar char="•"/>
            </a:pPr>
            <a:endParaRPr lang="en-US" dirty="0">
              <a:cs typeface="Calibri"/>
            </a:endParaRPr>
          </a:p>
          <a:p>
            <a:pPr marL="171450" indent="-171450" fontAlgn="base">
              <a:buFont typeface="Arial" panose="020B0604020202020204" pitchFamily="34" charset="0"/>
              <a:buChar char="•"/>
            </a:pPr>
            <a:r>
              <a:rPr lang="en-US" b="1" dirty="0">
                <a:cs typeface="Calibri"/>
              </a:rPr>
              <a:t>Practical tests </a:t>
            </a:r>
            <a:r>
              <a:rPr lang="en-US" dirty="0">
                <a:cs typeface="Calibri"/>
              </a:rPr>
              <a:t>– these test your ability to have the practical skill to do a job. This could involve anything from completing a task on a computer to showing your IT skills, to being asked to make a certain joint out of wood to show your joinery skills.</a:t>
            </a:r>
          </a:p>
          <a:p>
            <a:pPr marL="171450" indent="-171450" fontAlgn="base">
              <a:buFont typeface="Arial" panose="020B0604020202020204" pitchFamily="34" charset="0"/>
              <a:buChar char="•"/>
            </a:pPr>
            <a:endParaRPr lang="en-US" dirty="0">
              <a:cs typeface="Calibri"/>
            </a:endParaRPr>
          </a:p>
          <a:p>
            <a:pPr marL="171450" indent="-171450" fontAlgn="base">
              <a:buFont typeface="Arial" panose="020B0604020202020204" pitchFamily="34" charset="0"/>
              <a:buChar char="•"/>
            </a:pPr>
            <a:r>
              <a:rPr lang="en-US" b="1" dirty="0">
                <a:cs typeface="Calibri"/>
              </a:rPr>
              <a:t>Technical knowledge </a:t>
            </a:r>
            <a:r>
              <a:rPr lang="en-US" dirty="0">
                <a:cs typeface="Calibri"/>
              </a:rPr>
              <a:t>– this tests your understanding of basic mechanical or electrical principles.</a:t>
            </a:r>
          </a:p>
          <a:p>
            <a:pPr marL="171450" indent="-171450" fontAlgn="base">
              <a:buFont typeface="Arial" panose="020B0604020202020204" pitchFamily="34" charset="0"/>
              <a:buChar char="•"/>
            </a:pPr>
            <a:endParaRPr lang="en-US" dirty="0">
              <a:cs typeface="Calibri"/>
            </a:endParaRPr>
          </a:p>
          <a:p>
            <a:pPr marL="171450" indent="-171450" fontAlgn="base">
              <a:buFont typeface="Arial" panose="020B0604020202020204" pitchFamily="34" charset="0"/>
              <a:buChar char="•"/>
            </a:pPr>
            <a:r>
              <a:rPr lang="en-US" b="1" dirty="0">
                <a:cs typeface="Calibri"/>
              </a:rPr>
              <a:t>Situational judgement </a:t>
            </a:r>
            <a:r>
              <a:rPr lang="en-US" dirty="0">
                <a:cs typeface="Calibri"/>
              </a:rPr>
              <a:t>– this tests how you would deal with different work-based scenarios and how you would resolve any issues.</a:t>
            </a:r>
          </a:p>
          <a:p>
            <a:pPr marL="171450" indent="-171450" fontAlgn="base">
              <a:buFont typeface="Arial" panose="020B0604020202020204" pitchFamily="34" charset="0"/>
              <a:buChar char="•"/>
            </a:pPr>
            <a:endParaRPr lang="en-US" dirty="0">
              <a:cs typeface="Calibri"/>
            </a:endParaRPr>
          </a:p>
          <a:p>
            <a:pPr marL="171450" indent="-171450" fontAlgn="base">
              <a:buFont typeface="Arial" panose="020B0604020202020204" pitchFamily="34" charset="0"/>
              <a:buChar char="•"/>
            </a:pPr>
            <a:r>
              <a:rPr lang="en-US" b="1" dirty="0">
                <a:cs typeface="Calibri"/>
              </a:rPr>
              <a:t>Personality tests (psychometric) </a:t>
            </a:r>
            <a:r>
              <a:rPr lang="en-US" dirty="0">
                <a:cs typeface="Calibri"/>
              </a:rPr>
              <a:t>– This gives the employer an idea of whether you would be a good fit for the job and the </a:t>
            </a:r>
            <a:r>
              <a:rPr lang="en-US" dirty="0" err="1">
                <a:cs typeface="Calibri"/>
              </a:rPr>
              <a:t>organisation</a:t>
            </a:r>
            <a:r>
              <a:rPr lang="en-US" dirty="0">
                <a:cs typeface="Calibri"/>
              </a:rPr>
              <a:t>.</a:t>
            </a:r>
          </a:p>
          <a:p>
            <a:pPr rtl="0" fontAlgn="base"/>
            <a:endParaRPr lang="en-US" dirty="0">
              <a:cs typeface="Calibri"/>
            </a:endParaRPr>
          </a:p>
          <a:p>
            <a:pPr rtl="0" fontAlgn="base"/>
            <a:r>
              <a:rPr lang="en-US" b="1" dirty="0">
                <a:cs typeface="Calibri"/>
              </a:rPr>
              <a:t>Task 1 – Which test?</a:t>
            </a:r>
          </a:p>
          <a:p>
            <a:pPr rtl="0" fontAlgn="base"/>
            <a:endParaRPr lang="en-US" dirty="0">
              <a:cs typeface="Calibri"/>
            </a:endParaRPr>
          </a:p>
          <a:p>
            <a:pPr rtl="0" fontAlgn="base"/>
            <a:r>
              <a:rPr lang="en-US" dirty="0">
                <a:cs typeface="Calibri"/>
              </a:rPr>
              <a:t>If you were going for a part time job in a supermarket such as </a:t>
            </a:r>
            <a:r>
              <a:rPr lang="en-US" dirty="0" err="1">
                <a:cs typeface="Calibri"/>
              </a:rPr>
              <a:t>Asda</a:t>
            </a:r>
            <a:r>
              <a:rPr lang="en-US" dirty="0">
                <a:cs typeface="Calibri"/>
              </a:rPr>
              <a:t>, you would need to complete selection tests online before getting any further. Which of the test or tests we’ve discussed do you think would be best suited? Discuss.</a:t>
            </a:r>
          </a:p>
          <a:p>
            <a:pPr rtl="0" fontAlgn="base"/>
            <a:endParaRPr lang="en-US" dirty="0">
              <a:cs typeface="Calibri"/>
            </a:endParaRPr>
          </a:p>
          <a:p>
            <a:pPr rtl="0" fontAlgn="base"/>
            <a:r>
              <a:rPr lang="en-US" dirty="0">
                <a:cs typeface="Calibri"/>
              </a:rPr>
              <a:t>Answer: Situational judgement and personality tests would be best suited. They would want to know how you would deal with customers and situations you might find yourself in. They would also want to know if you were a good fit for the company. They will often tell you there is no right or wrong answer, just to answer.</a:t>
            </a:r>
          </a:p>
          <a:p>
            <a:pPr marL="0" marR="0" lvl="0" indent="0" algn="r" defTabSz="914400" rtl="0" eaLnBrk="1" fontAlgn="base" latinLnBrk="0" hangingPunct="1">
              <a:lnSpc>
                <a:spcPct val="100000"/>
              </a:lnSpc>
              <a:spcBef>
                <a:spcPts val="0"/>
              </a:spcBef>
              <a:spcAft>
                <a:spcPts val="0"/>
              </a:spcAft>
              <a:buClrTx/>
              <a:buSzTx/>
              <a:buFontTx/>
              <a:buNone/>
              <a:tabLst/>
              <a:defRPr/>
            </a:pPr>
            <a:r>
              <a:rPr lang="en-GB" b="1" dirty="0">
                <a:cs typeface="Calibri"/>
              </a:rPr>
              <a:t>Timing: 03:35</a:t>
            </a:r>
            <a:endParaRPr lang="en-GB" dirty="0">
              <a:cs typeface="Calibri"/>
            </a:endParaRP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405727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Task 2 – Quiz</a:t>
            </a:r>
          </a:p>
          <a:p>
            <a:pPr rtl="0" fontAlgn="base"/>
            <a:endParaRPr lang="en-US" b="1" dirty="0">
              <a:cs typeface="Calibri"/>
            </a:endParaRPr>
          </a:p>
          <a:p>
            <a:pPr rtl="0" fontAlgn="base"/>
            <a:r>
              <a:rPr lang="en-US" b="0" dirty="0">
                <a:cs typeface="Calibri"/>
              </a:rPr>
              <a:t>Let’s have a go at some examples together. These will test your logical thinking and reasoning.</a:t>
            </a:r>
          </a:p>
          <a:p>
            <a:pPr rtl="0" fontAlgn="base"/>
            <a:endParaRPr lang="en-US" dirty="0">
              <a:cs typeface="Calibri"/>
            </a:endParaRPr>
          </a:p>
          <a:p>
            <a:pPr rtl="0" fontAlgn="base"/>
            <a:r>
              <a:rPr lang="en-US" b="1" dirty="0">
                <a:cs typeface="Calibri"/>
              </a:rPr>
              <a:t>Question 1 </a:t>
            </a:r>
            <a:r>
              <a:rPr lang="en-US" dirty="0">
                <a:cs typeface="Calibri"/>
              </a:rPr>
              <a:t>– Which of these has the wrong </a:t>
            </a:r>
            <a:r>
              <a:rPr lang="en-US" dirty="0" err="1">
                <a:cs typeface="Calibri"/>
              </a:rPr>
              <a:t>colour</a:t>
            </a:r>
            <a:r>
              <a:rPr lang="en-US" dirty="0">
                <a:cs typeface="Calibri"/>
              </a:rPr>
              <a:t> background?</a:t>
            </a:r>
          </a:p>
          <a:p>
            <a:pPr rtl="0" fontAlgn="base"/>
            <a:endParaRPr lang="en-US" dirty="0">
              <a:cs typeface="Calibri"/>
            </a:endParaRPr>
          </a:p>
          <a:p>
            <a:pPr rtl="0" fontAlgn="base"/>
            <a:r>
              <a:rPr lang="en-GB" sz="1200" b="1" i="0" kern="1200" dirty="0">
                <a:solidFill>
                  <a:schemeClr val="tx1"/>
                </a:solidFill>
                <a:effectLst/>
                <a:latin typeface="+mn-lt"/>
                <a:ea typeface="+mn-ea"/>
                <a:cs typeface="+mn-cs"/>
              </a:rPr>
              <a:t>Answer: </a:t>
            </a:r>
            <a:r>
              <a:rPr lang="en-GB" sz="1200" b="0" i="0" kern="1200" dirty="0">
                <a:solidFill>
                  <a:schemeClr val="tx1"/>
                </a:solidFill>
                <a:effectLst/>
                <a:latin typeface="+mn-lt"/>
                <a:ea typeface="+mn-ea"/>
                <a:cs typeface="+mn-cs"/>
              </a:rPr>
              <a:t>A – Green kite. The other items rhyme with the colour of their ­background: Red and bed, blue and glue, and brown and crown.</a:t>
            </a:r>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2560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Question 2 </a:t>
            </a:r>
            <a:r>
              <a:rPr lang="en-US" dirty="0">
                <a:cs typeface="Calibri"/>
              </a:rPr>
              <a:t>– What pattern do all these words have in common?</a:t>
            </a:r>
          </a:p>
          <a:p>
            <a:pPr rtl="0" fontAlgn="base"/>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Answer: </a:t>
            </a:r>
            <a:r>
              <a:rPr lang="en-GB" sz="1200" kern="1200" dirty="0">
                <a:solidFill>
                  <a:schemeClr val="tx1"/>
                </a:solidFill>
                <a:effectLst/>
                <a:latin typeface="+mn-lt"/>
                <a:ea typeface="+mn-ea"/>
                <a:cs typeface="+mn-cs"/>
              </a:rPr>
              <a:t>They all have their letters in alphabetical order.</a:t>
            </a: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54311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Question 3 </a:t>
            </a:r>
            <a:r>
              <a:rPr lang="en-US" dirty="0">
                <a:cs typeface="Calibri"/>
              </a:rPr>
              <a:t>– What two letters replace the question marks in this sequence? JFMA?? JASOND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Answer: </a:t>
            </a:r>
            <a:r>
              <a:rPr lang="en-GB" sz="1200" kern="1200" dirty="0">
                <a:solidFill>
                  <a:schemeClr val="tx1"/>
                </a:solidFill>
                <a:effectLst/>
                <a:latin typeface="+mn-lt"/>
                <a:ea typeface="+mn-ea"/>
                <a:cs typeface="+mn-cs"/>
              </a:rPr>
              <a:t>B. Letters are first letters of months so May, June would be next</a:t>
            </a: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396810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Question 4 </a:t>
            </a:r>
            <a:r>
              <a:rPr lang="en-US" dirty="0">
                <a:cs typeface="Calibri"/>
              </a:rPr>
              <a:t>– Take a good look at this picture. Which candle will burn down first?</a:t>
            </a:r>
          </a:p>
          <a:p>
            <a:pPr rtl="0" fontAlgn="base"/>
            <a:endParaRPr lang="en-US" dirty="0">
              <a:cs typeface="Calibri"/>
            </a:endParaRPr>
          </a:p>
          <a:p>
            <a:pPr rtl="0" fontAlgn="base"/>
            <a:r>
              <a:rPr lang="en-US" b="1" dirty="0">
                <a:cs typeface="Calibri"/>
              </a:rPr>
              <a:t>Answer: </a:t>
            </a:r>
            <a:r>
              <a:rPr lang="en-US" dirty="0">
                <a:cs typeface="Calibri"/>
              </a:rPr>
              <a:t>B – It’s the only lit candle.</a:t>
            </a: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408231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Question 5 </a:t>
            </a:r>
            <a:r>
              <a:rPr lang="en-US" dirty="0">
                <a:cs typeface="Calibri"/>
              </a:rPr>
              <a:t>– Which hand is the odd one out in this sequence?</a:t>
            </a:r>
          </a:p>
          <a:p>
            <a:pPr rtl="0" fontAlgn="base"/>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Answer:  </a:t>
            </a:r>
            <a:r>
              <a:rPr lang="en-GB" sz="1200" b="0" i="0" kern="1200" dirty="0">
                <a:solidFill>
                  <a:schemeClr val="tx1"/>
                </a:solidFill>
                <a:effectLst/>
                <a:latin typeface="+mn-lt"/>
                <a:ea typeface="+mn-ea"/>
                <a:cs typeface="+mn-cs"/>
              </a:rPr>
              <a:t>A – All the rest are left hands, and A is the only right hand.</a:t>
            </a:r>
            <a:endParaRPr lang="en-GB" sz="1200" kern="1200" dirty="0">
              <a:solidFill>
                <a:schemeClr val="tx1"/>
              </a:solidFill>
              <a:effectLst/>
              <a:latin typeface="+mn-lt"/>
              <a:ea typeface="+mn-ea"/>
              <a:cs typeface="+mn-cs"/>
            </a:endParaRP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296551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Question 6 </a:t>
            </a:r>
            <a:r>
              <a:rPr lang="en-US" dirty="0">
                <a:cs typeface="Calibri"/>
              </a:rPr>
              <a:t>– Which of the following words sound like the odd one out?</a:t>
            </a:r>
          </a:p>
          <a:p>
            <a:pPr rtl="0" fontAlgn="base"/>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Answer:  </a:t>
            </a:r>
            <a:r>
              <a:rPr lang="en-GB" sz="1200" b="0" i="0" kern="1200" dirty="0">
                <a:solidFill>
                  <a:schemeClr val="tx1"/>
                </a:solidFill>
                <a:effectLst/>
                <a:latin typeface="+mn-lt"/>
                <a:ea typeface="+mn-ea"/>
                <a:cs typeface="+mn-cs"/>
              </a:rPr>
              <a:t>D – Out, all the other words sound like letters – Y R U</a:t>
            </a:r>
            <a:endParaRPr lang="en-GB" sz="1200" kern="1200" dirty="0">
              <a:solidFill>
                <a:schemeClr val="tx1"/>
              </a:solidFill>
              <a:effectLst/>
              <a:latin typeface="+mn-lt"/>
              <a:ea typeface="+mn-ea"/>
              <a:cs typeface="+mn-cs"/>
            </a:endParaRP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133266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cs typeface="Calibri"/>
              </a:rPr>
              <a:t>Activity 1</a:t>
            </a:r>
          </a:p>
          <a:p>
            <a:pPr rtl="0" fontAlgn="base"/>
            <a:endParaRPr lang="en-US" dirty="0">
              <a:cs typeface="Calibri"/>
            </a:endParaRPr>
          </a:p>
          <a:p>
            <a:pPr rtl="0" fontAlgn="base"/>
            <a:r>
              <a:rPr lang="en-US" dirty="0">
                <a:cs typeface="Calibri"/>
              </a:rPr>
              <a:t>Note: If time allows, complete Activity 1. You can ask them to do this online or print out worksheet in advance. This can also be completed at a later time.</a:t>
            </a:r>
          </a:p>
          <a:p>
            <a:pPr rtl="0" fontAlgn="base"/>
            <a:endParaRPr lang="en-US" dirty="0">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cs typeface="Calibri"/>
              </a:rPr>
              <a:t>Example text:</a:t>
            </a:r>
          </a:p>
          <a:p>
            <a:pPr rtl="0" fontAlgn="base"/>
            <a:endParaRPr lang="en-US" dirty="0">
              <a:cs typeface="Calibri"/>
            </a:endParaRPr>
          </a:p>
          <a:p>
            <a:pPr rtl="0" fontAlgn="base"/>
            <a:r>
              <a:rPr lang="en-US" dirty="0">
                <a:cs typeface="Calibri"/>
              </a:rPr>
              <a:t>So we’ve discussed the types of tests you might come across and we’ve had a go at some examples. Now it’s time to have a go at Activity 1 which has examples of questions from a range of actual selection tests.</a:t>
            </a:r>
          </a:p>
          <a:p>
            <a:pPr rtl="0" fontAlgn="base"/>
            <a:endParaRPr lang="en-US" dirty="0">
              <a:cs typeface="Calibri"/>
            </a:endParaRPr>
          </a:p>
          <a:p>
            <a:pPr rtl="0" fontAlgn="base"/>
            <a:r>
              <a:rPr lang="en-US" dirty="0">
                <a:cs typeface="Calibri"/>
              </a:rPr>
              <a:t>This activity will cover most of the examples we discussed.</a:t>
            </a: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9</a:t>
            </a:fld>
            <a:endParaRPr lang="en-US"/>
          </a:p>
        </p:txBody>
      </p:sp>
    </p:spTree>
    <p:extLst>
      <p:ext uri="{BB962C8B-B14F-4D97-AF65-F5344CB8AC3E}">
        <p14:creationId xmlns:p14="http://schemas.microsoft.com/office/powerpoint/2010/main" val="222833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44.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43.PNG"/><Relationship Id="rId2" Type="http://schemas.openxmlformats.org/officeDocument/2006/relationships/notesSlide" Target="../notesSlides/notesSlide10.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2.svg"/><Relationship Id="rId5" Type="http://schemas.openxmlformats.org/officeDocument/2006/relationships/image" Target="../media/image8.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7.png"/><Relationship Id="rId9" Type="http://schemas.openxmlformats.org/officeDocument/2006/relationships/image" Target="../media/image40.jp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2.sv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hyperlink" Target="https://www.jobtestprep.co.uk/bennett-mechanical-comprehension-practice-test"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50.png"/><Relationship Id="rId5" Type="http://schemas.openxmlformats.org/officeDocument/2006/relationships/image" Target="../media/image7.png"/><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11.svg"/><Relationship Id="rId1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5.png"/><Relationship Id="rId3" Type="http://schemas.openxmlformats.org/officeDocument/2006/relationships/image" Target="../media/image6.jpeg"/><Relationship Id="rId7" Type="http://schemas.openxmlformats.org/officeDocument/2006/relationships/image" Target="../media/image30.png"/><Relationship Id="rId12"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10.png"/><Relationship Id="rId5" Type="http://schemas.openxmlformats.org/officeDocument/2006/relationships/image" Target="../media/image28.png"/><Relationship Id="rId1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27.png"/><Relationship Id="rId9" Type="http://schemas.openxmlformats.org/officeDocument/2006/relationships/image" Target="../media/image8.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8.pn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jpeg"/><Relationship Id="rId7" Type="http://schemas.openxmlformats.org/officeDocument/2006/relationships/image" Target="../media/image11.sv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image" Target="../media/image23.png"/><Relationship Id="rId4" Type="http://schemas.openxmlformats.org/officeDocument/2006/relationships/image" Target="../media/image35.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37.png"/><Relationship Id="rId5" Type="http://schemas.openxmlformats.org/officeDocument/2006/relationships/image" Target="../media/image8.png"/><Relationship Id="rId10" Type="http://schemas.openxmlformats.org/officeDocument/2006/relationships/image" Target="../media/image7.png"/><Relationship Id="rId4" Type="http://schemas.openxmlformats.org/officeDocument/2006/relationships/image" Target="../media/image36.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9.png"/><Relationship Id="rId4" Type="http://schemas.openxmlformats.org/officeDocument/2006/relationships/image" Target="../media/image7.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4151586" cy="487018"/>
          </a:xfrm>
          <a:prstGeom prst="rect">
            <a:avLst/>
          </a:prstGeom>
          <a:solidFill>
            <a:srgbClr val="853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3064236" cy="584775"/>
          </a:xfrm>
          <a:prstGeom prst="rect">
            <a:avLst/>
          </a:prstGeom>
          <a:noFill/>
        </p:spPr>
        <p:txBody>
          <a:bodyPr wrap="square" rtlCol="0">
            <a:spAutoFit/>
          </a:bodyPr>
          <a:lstStyle/>
          <a:p>
            <a:r>
              <a:rPr lang="en-GB" sz="3200" dirty="0">
                <a:solidFill>
                  <a:schemeClr val="bg1"/>
                </a:solidFill>
                <a:latin typeface="Maximus" panose="020B0604020202020204"/>
              </a:rPr>
              <a:t>Getting the job</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pitchFamily="2" charset="0"/>
              </a:rPr>
              <a:t>JOB SEEKING SKILLS</a:t>
            </a:r>
          </a:p>
        </p:txBody>
      </p:sp>
      <p:pic>
        <p:nvPicPr>
          <p:cNvPr id="3" name="Picture 5">
            <a:extLst>
              <a:ext uri="{FF2B5EF4-FFF2-40B4-BE49-F238E27FC236}">
                <a16:creationId xmlns:a16="http://schemas.microsoft.com/office/drawing/2014/main" id="{BBFCFEFB-6526-EA23-4129-49A9C0BCCE1B}"/>
              </a:ext>
            </a:extLst>
          </p:cNvPr>
          <p:cNvPicPr>
            <a:picLocks noChangeAspect="1"/>
          </p:cNvPicPr>
          <p:nvPr/>
        </p:nvPicPr>
        <p:blipFill>
          <a:blip r:embed="rId5"/>
          <a:stretch>
            <a:fillRect/>
          </a:stretch>
        </p:blipFill>
        <p:spPr>
          <a:xfrm>
            <a:off x="7475647" y="6273691"/>
            <a:ext cx="1247775" cy="400050"/>
          </a:xfrm>
          <a:prstGeom prst="rect">
            <a:avLst/>
          </a:prstGeom>
        </p:spPr>
      </p:pic>
      <p:pic>
        <p:nvPicPr>
          <p:cNvPr id="13" name="Picture 12">
            <a:extLst>
              <a:ext uri="{FF2B5EF4-FFF2-40B4-BE49-F238E27FC236}">
                <a16:creationId xmlns:a16="http://schemas.microsoft.com/office/drawing/2014/main" id="{12CBB798-724B-4305-A83A-D143E2952F3A}"/>
              </a:ext>
            </a:extLst>
          </p:cNvPr>
          <p:cNvPicPr>
            <a:picLocks noChangeAspect="1"/>
          </p:cNvPicPr>
          <p:nvPr/>
        </p:nvPicPr>
        <p:blipFill>
          <a:blip r:embed="rId6"/>
          <a:stretch>
            <a:fillRect/>
          </a:stretch>
        </p:blipFill>
        <p:spPr>
          <a:xfrm>
            <a:off x="714653" y="2667066"/>
            <a:ext cx="3094966" cy="403064"/>
          </a:xfrm>
          <a:prstGeom prst="rect">
            <a:avLst/>
          </a:prstGeom>
        </p:spPr>
      </p:pic>
      <p:sp>
        <p:nvSpPr>
          <p:cNvPr id="15" name="TextBox 2">
            <a:extLst>
              <a:ext uri="{FF2B5EF4-FFF2-40B4-BE49-F238E27FC236}">
                <a16:creationId xmlns:a16="http://schemas.microsoft.com/office/drawing/2014/main" id="{43B96A66-B4D2-4350-81C3-992A32B6DFA7}"/>
              </a:ext>
            </a:extLst>
          </p:cNvPr>
          <p:cNvSpPr txBox="1"/>
          <p:nvPr/>
        </p:nvSpPr>
        <p:spPr>
          <a:xfrm>
            <a:off x="883863" y="3113033"/>
            <a:ext cx="3688673"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Sitting selection </a:t>
            </a:r>
          </a:p>
          <a:p>
            <a:r>
              <a:rPr lang="en-US" sz="2800" dirty="0">
                <a:solidFill>
                  <a:srgbClr val="FFFF00"/>
                </a:solidFill>
                <a:latin typeface="Reprise Title Std"/>
              </a:rPr>
              <a:t>tests</a:t>
            </a:r>
          </a:p>
        </p:txBody>
      </p:sp>
      <p:sp>
        <p:nvSpPr>
          <p:cNvPr id="16" name="TextBox 3">
            <a:extLst>
              <a:ext uri="{FF2B5EF4-FFF2-40B4-BE49-F238E27FC236}">
                <a16:creationId xmlns:a16="http://schemas.microsoft.com/office/drawing/2014/main" id="{C3CDFFA0-BE4D-4184-802F-A68CA412F2B2}"/>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10:</a:t>
            </a:r>
          </a:p>
        </p:txBody>
      </p:sp>
      <p:pic>
        <p:nvPicPr>
          <p:cNvPr id="6" name="Picture 5">
            <a:extLst>
              <a:ext uri="{FF2B5EF4-FFF2-40B4-BE49-F238E27FC236}">
                <a16:creationId xmlns:a16="http://schemas.microsoft.com/office/drawing/2014/main" id="{3C5709FD-5B40-4125-90C7-A6A11FF038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53836" y="1379659"/>
            <a:ext cx="4006301" cy="3915407"/>
          </a:xfrm>
          <a:prstGeom prst="rect">
            <a:avLst/>
          </a:prstGeom>
        </p:spPr>
      </p:pic>
      <p:sp>
        <p:nvSpPr>
          <p:cNvPr id="8" name="Footer Placeholder 3">
            <a:extLst>
              <a:ext uri="{FF2B5EF4-FFF2-40B4-BE49-F238E27FC236}">
                <a16:creationId xmlns:a16="http://schemas.microsoft.com/office/drawing/2014/main" id="{5BD7A73D-9F1E-54C5-2930-853185852CBD}"/>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mc:AlternateContent xmlns:mc="http://schemas.openxmlformats.org/markup-compatibility/2006" xmlns:p14="http://schemas.microsoft.com/office/powerpoint/2010/main">
    <mc:Choice Requires="p14">
      <p:transition spd="slow" p14:dur="2000" advTm="6098"/>
    </mc:Choice>
    <mc:Fallback xmlns="">
      <p:transition spd="slow" advTm="60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unset, nature, flock, bright&#10;&#10;Description automatically generated">
            <a:extLst>
              <a:ext uri="{FF2B5EF4-FFF2-40B4-BE49-F238E27FC236}">
                <a16:creationId xmlns:a16="http://schemas.microsoft.com/office/drawing/2014/main" id="{A1E86EC8-D1B4-411D-AA35-5828AFF82B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75568"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5BA305C5-3DD2-4DCE-8F95-D2D0A835F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 name="TextBox 4">
            <a:extLst>
              <a:ext uri="{FF2B5EF4-FFF2-40B4-BE49-F238E27FC236}">
                <a16:creationId xmlns:a16="http://schemas.microsoft.com/office/drawing/2014/main" id="{14005AAD-2EC2-4B05-A31C-8747332CE81F}"/>
              </a:ext>
            </a:extLst>
          </p:cNvPr>
          <p:cNvSpPr txBox="1"/>
          <p:nvPr/>
        </p:nvSpPr>
        <p:spPr>
          <a:xfrm>
            <a:off x="1474161" y="600205"/>
            <a:ext cx="557556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Who uses selection tests?</a:t>
            </a:r>
            <a:endParaRPr lang="en-US"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F4936754-B3C2-4391-9865-DEA575338EA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7" name="TextBox 6">
            <a:extLst>
              <a:ext uri="{FF2B5EF4-FFF2-40B4-BE49-F238E27FC236}">
                <a16:creationId xmlns:a16="http://schemas.microsoft.com/office/drawing/2014/main" id="{92A5AB21-EA17-4B91-ADC7-8D6F87089823}"/>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8" name="Graphic 7" descr="Head with gears">
            <a:extLst>
              <a:ext uri="{FF2B5EF4-FFF2-40B4-BE49-F238E27FC236}">
                <a16:creationId xmlns:a16="http://schemas.microsoft.com/office/drawing/2014/main" id="{73F468A2-1C46-4034-8084-48BB72B15FC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754" y="512631"/>
            <a:ext cx="543821" cy="543821"/>
          </a:xfrm>
          <a:prstGeom prst="rect">
            <a:avLst/>
          </a:prstGeom>
        </p:spPr>
      </p:pic>
      <p:pic>
        <p:nvPicPr>
          <p:cNvPr id="10" name="Picture 9">
            <a:extLst>
              <a:ext uri="{FF2B5EF4-FFF2-40B4-BE49-F238E27FC236}">
                <a16:creationId xmlns:a16="http://schemas.microsoft.com/office/drawing/2014/main" id="{209239BE-F84E-42A7-A7BA-C05F96AB80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0378" y="2771830"/>
            <a:ext cx="2678571" cy="1128348"/>
          </a:xfrm>
          <a:prstGeom prst="rect">
            <a:avLst/>
          </a:prstGeom>
        </p:spPr>
      </p:pic>
      <p:grpSp>
        <p:nvGrpSpPr>
          <p:cNvPr id="28" name="Group 27">
            <a:extLst>
              <a:ext uri="{FF2B5EF4-FFF2-40B4-BE49-F238E27FC236}">
                <a16:creationId xmlns:a16="http://schemas.microsoft.com/office/drawing/2014/main" id="{6CAA401E-FC4F-4026-AD5A-FA1CBF0BF5D4}"/>
              </a:ext>
            </a:extLst>
          </p:cNvPr>
          <p:cNvGrpSpPr/>
          <p:nvPr/>
        </p:nvGrpSpPr>
        <p:grpSpPr>
          <a:xfrm>
            <a:off x="824753" y="1369074"/>
            <a:ext cx="5645016" cy="1121638"/>
            <a:chOff x="836430" y="1330507"/>
            <a:chExt cx="6324437" cy="1256636"/>
          </a:xfrm>
        </p:grpSpPr>
        <p:pic>
          <p:nvPicPr>
            <p:cNvPr id="12" name="Graphic 11">
              <a:extLst>
                <a:ext uri="{FF2B5EF4-FFF2-40B4-BE49-F238E27FC236}">
                  <a16:creationId xmlns:a16="http://schemas.microsoft.com/office/drawing/2014/main" id="{3743936E-830A-4506-B22C-3DE7D6F230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0" y="1564969"/>
              <a:ext cx="3425515" cy="1022174"/>
            </a:xfrm>
            <a:prstGeom prst="rect">
              <a:avLst/>
            </a:prstGeom>
          </p:spPr>
        </p:pic>
        <p:pic>
          <p:nvPicPr>
            <p:cNvPr id="16" name="Picture 15">
              <a:extLst>
                <a:ext uri="{FF2B5EF4-FFF2-40B4-BE49-F238E27FC236}">
                  <a16:creationId xmlns:a16="http://schemas.microsoft.com/office/drawing/2014/main" id="{339C1D89-8399-447E-A234-876650AE50B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31180" y="1330507"/>
              <a:ext cx="2529687" cy="942824"/>
            </a:xfrm>
            <a:prstGeom prst="rect">
              <a:avLst/>
            </a:prstGeom>
          </p:spPr>
        </p:pic>
      </p:grpSp>
      <p:pic>
        <p:nvPicPr>
          <p:cNvPr id="24" name="Picture 23">
            <a:extLst>
              <a:ext uri="{FF2B5EF4-FFF2-40B4-BE49-F238E27FC236}">
                <a16:creationId xmlns:a16="http://schemas.microsoft.com/office/drawing/2014/main" id="{3A3368E2-A171-499D-A9A1-0D1AFE44E1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00730" y="4920539"/>
            <a:ext cx="3542539" cy="1502308"/>
          </a:xfrm>
          <a:prstGeom prst="rect">
            <a:avLst/>
          </a:prstGeom>
        </p:spPr>
      </p:pic>
      <p:grpSp>
        <p:nvGrpSpPr>
          <p:cNvPr id="29" name="Group 28">
            <a:extLst>
              <a:ext uri="{FF2B5EF4-FFF2-40B4-BE49-F238E27FC236}">
                <a16:creationId xmlns:a16="http://schemas.microsoft.com/office/drawing/2014/main" id="{80F6CB09-9E6C-4798-A97E-0B38C614C09C}"/>
              </a:ext>
            </a:extLst>
          </p:cNvPr>
          <p:cNvGrpSpPr/>
          <p:nvPr/>
        </p:nvGrpSpPr>
        <p:grpSpPr>
          <a:xfrm>
            <a:off x="824753" y="2887993"/>
            <a:ext cx="4885763" cy="1691474"/>
            <a:chOff x="1208278" y="2641752"/>
            <a:chExt cx="4885763" cy="1691474"/>
          </a:xfrm>
        </p:grpSpPr>
        <p:pic>
          <p:nvPicPr>
            <p:cNvPr id="14" name="Picture 13">
              <a:extLst>
                <a:ext uri="{FF2B5EF4-FFF2-40B4-BE49-F238E27FC236}">
                  <a16:creationId xmlns:a16="http://schemas.microsoft.com/office/drawing/2014/main" id="{41909E0C-F97C-4178-85D7-24C35B67E2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157469" y="3013402"/>
              <a:ext cx="1669189" cy="1319824"/>
            </a:xfrm>
            <a:prstGeom prst="rect">
              <a:avLst/>
            </a:prstGeom>
          </p:spPr>
        </p:pic>
        <p:pic>
          <p:nvPicPr>
            <p:cNvPr id="22" name="Picture 21">
              <a:extLst>
                <a:ext uri="{FF2B5EF4-FFF2-40B4-BE49-F238E27FC236}">
                  <a16:creationId xmlns:a16="http://schemas.microsoft.com/office/drawing/2014/main" id="{0DF6240F-8FAE-43F8-986F-648FB1EFB2E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0473" y="2641752"/>
              <a:ext cx="1093568" cy="1319823"/>
            </a:xfrm>
            <a:prstGeom prst="rect">
              <a:avLst/>
            </a:prstGeom>
          </p:spPr>
        </p:pic>
        <p:pic>
          <p:nvPicPr>
            <p:cNvPr id="26" name="Picture 25">
              <a:extLst>
                <a:ext uri="{FF2B5EF4-FFF2-40B4-BE49-F238E27FC236}">
                  <a16:creationId xmlns:a16="http://schemas.microsoft.com/office/drawing/2014/main" id="{459A380F-1844-4592-A4C8-C571CEFC9E0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08278" y="2876258"/>
              <a:ext cx="1837108" cy="809778"/>
            </a:xfrm>
            <a:prstGeom prst="rect">
              <a:avLst/>
            </a:prstGeom>
          </p:spPr>
        </p:pic>
      </p:grpSp>
    </p:spTree>
    <p:extLst>
      <p:ext uri="{BB962C8B-B14F-4D97-AF65-F5344CB8AC3E}">
        <p14:creationId xmlns:p14="http://schemas.microsoft.com/office/powerpoint/2010/main" val="66403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BCE7A4A8-3F56-4FF0-AFC1-1D54DF1D4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829" y="1837664"/>
            <a:ext cx="2610214" cy="3772426"/>
          </a:xfrm>
          <a:prstGeom prst="rect">
            <a:avLst/>
          </a:prstGeom>
        </p:spPr>
      </p:pic>
      <p:pic>
        <p:nvPicPr>
          <p:cNvPr id="2" name="Picture 1" descr="A picture containing sunset, nature, flock, bright&#10;&#10;Description automatically generated">
            <a:extLst>
              <a:ext uri="{FF2B5EF4-FFF2-40B4-BE49-F238E27FC236}">
                <a16:creationId xmlns:a16="http://schemas.microsoft.com/office/drawing/2014/main" id="{97C00316-A905-4560-8185-34224203D3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5575568" cy="516378"/>
          </a:xfrm>
          <a:prstGeom prst="rect">
            <a:avLst/>
          </a:prstGeom>
        </p:spPr>
      </p:pic>
      <p:pic>
        <p:nvPicPr>
          <p:cNvPr id="3" name="Picture 2" descr="A picture containing text, light, dark&#10;&#10;Description automatically generated">
            <a:extLst>
              <a:ext uri="{FF2B5EF4-FFF2-40B4-BE49-F238E27FC236}">
                <a16:creationId xmlns:a16="http://schemas.microsoft.com/office/drawing/2014/main" id="{82836071-B2A4-4CD6-84E7-BA06FAB7EF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4" name="TextBox 3">
            <a:extLst>
              <a:ext uri="{FF2B5EF4-FFF2-40B4-BE49-F238E27FC236}">
                <a16:creationId xmlns:a16="http://schemas.microsoft.com/office/drawing/2014/main" id="{25F1B7BE-4059-40EB-9F72-744AB99AAD2F}"/>
              </a:ext>
            </a:extLst>
          </p:cNvPr>
          <p:cNvSpPr txBox="1"/>
          <p:nvPr/>
        </p:nvSpPr>
        <p:spPr>
          <a:xfrm>
            <a:off x="1474161" y="600205"/>
            <a:ext cx="557556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How do I prepare?</a:t>
            </a:r>
            <a:endParaRPr lang="en-US" dirty="0">
              <a:solidFill>
                <a:schemeClr val="bg1"/>
              </a:solidFill>
            </a:endParaRPr>
          </a:p>
        </p:txBody>
      </p:sp>
      <p:pic>
        <p:nvPicPr>
          <p:cNvPr id="5" name="Picture 4" descr="Logo&#10;&#10;Description automatically generated">
            <a:extLst>
              <a:ext uri="{FF2B5EF4-FFF2-40B4-BE49-F238E27FC236}">
                <a16:creationId xmlns:a16="http://schemas.microsoft.com/office/drawing/2014/main" id="{A4C6725E-2201-46D2-912D-C08EE32D5F1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6" name="TextBox 5">
            <a:extLst>
              <a:ext uri="{FF2B5EF4-FFF2-40B4-BE49-F238E27FC236}">
                <a16:creationId xmlns:a16="http://schemas.microsoft.com/office/drawing/2014/main" id="{D090ECFB-5B05-4758-88CB-2689CBEB8821}"/>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7" name="Graphic 6" descr="Head with gears">
            <a:extLst>
              <a:ext uri="{FF2B5EF4-FFF2-40B4-BE49-F238E27FC236}">
                <a16:creationId xmlns:a16="http://schemas.microsoft.com/office/drawing/2014/main" id="{D2B842AE-50A5-475A-91BA-7AE050957D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754" y="512631"/>
            <a:ext cx="543821" cy="543821"/>
          </a:xfrm>
          <a:prstGeom prst="rect">
            <a:avLst/>
          </a:prstGeom>
        </p:spPr>
      </p:pic>
      <p:grpSp>
        <p:nvGrpSpPr>
          <p:cNvPr id="61" name="Group 60">
            <a:extLst>
              <a:ext uri="{FF2B5EF4-FFF2-40B4-BE49-F238E27FC236}">
                <a16:creationId xmlns:a16="http://schemas.microsoft.com/office/drawing/2014/main" id="{447B63B2-F87C-41EE-B487-DB43BF5F2B83}"/>
              </a:ext>
            </a:extLst>
          </p:cNvPr>
          <p:cNvGrpSpPr/>
          <p:nvPr/>
        </p:nvGrpSpPr>
        <p:grpSpPr>
          <a:xfrm>
            <a:off x="954228" y="2522877"/>
            <a:ext cx="4150111" cy="1405683"/>
            <a:chOff x="954228" y="2522877"/>
            <a:chExt cx="4150111" cy="1405683"/>
          </a:xfrm>
        </p:grpSpPr>
        <p:grpSp>
          <p:nvGrpSpPr>
            <p:cNvPr id="38" name="Group 37">
              <a:extLst>
                <a:ext uri="{FF2B5EF4-FFF2-40B4-BE49-F238E27FC236}">
                  <a16:creationId xmlns:a16="http://schemas.microsoft.com/office/drawing/2014/main" id="{72E79BAB-0E03-4D1F-81A3-860A0304960B}"/>
                </a:ext>
              </a:extLst>
            </p:cNvPr>
            <p:cNvGrpSpPr/>
            <p:nvPr/>
          </p:nvGrpSpPr>
          <p:grpSpPr>
            <a:xfrm>
              <a:off x="954228" y="2522877"/>
              <a:ext cx="1167039" cy="1405683"/>
              <a:chOff x="948060" y="2078965"/>
              <a:chExt cx="1167039" cy="1405683"/>
            </a:xfrm>
          </p:grpSpPr>
          <p:grpSp>
            <p:nvGrpSpPr>
              <p:cNvPr id="30" name="Group 29">
                <a:extLst>
                  <a:ext uri="{FF2B5EF4-FFF2-40B4-BE49-F238E27FC236}">
                    <a16:creationId xmlns:a16="http://schemas.microsoft.com/office/drawing/2014/main" id="{5E5270D2-562F-41D1-A02B-CE9326E0D020}"/>
                  </a:ext>
                </a:extLst>
              </p:cNvPr>
              <p:cNvGrpSpPr/>
              <p:nvPr/>
            </p:nvGrpSpPr>
            <p:grpSpPr>
              <a:xfrm>
                <a:off x="1014876" y="2078965"/>
                <a:ext cx="918569" cy="918568"/>
                <a:chOff x="907649" y="2260770"/>
                <a:chExt cx="636514" cy="636513"/>
              </a:xfrm>
            </p:grpSpPr>
            <p:sp>
              <p:nvSpPr>
                <p:cNvPr id="27" name="Oval 26">
                  <a:extLst>
                    <a:ext uri="{FF2B5EF4-FFF2-40B4-BE49-F238E27FC236}">
                      <a16:creationId xmlns:a16="http://schemas.microsoft.com/office/drawing/2014/main" id="{D0EC9D5F-67E3-4D28-84D6-62C0034C37BB}"/>
                    </a:ext>
                  </a:extLst>
                </p:cNvPr>
                <p:cNvSpPr/>
                <p:nvPr/>
              </p:nvSpPr>
              <p:spPr>
                <a:xfrm>
                  <a:off x="907649" y="2260770"/>
                  <a:ext cx="636513" cy="636513"/>
                </a:xfrm>
                <a:prstGeom prst="ellipse">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02CFE1F-FA3D-4E48-9D62-77423CAD21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3597" y="2314418"/>
                  <a:ext cx="620566" cy="483263"/>
                </a:xfrm>
                <a:prstGeom prst="rect">
                  <a:avLst/>
                </a:prstGeom>
              </p:spPr>
            </p:pic>
          </p:grpSp>
          <p:sp>
            <p:nvSpPr>
              <p:cNvPr id="31" name="TextBox 30">
                <a:extLst>
                  <a:ext uri="{FF2B5EF4-FFF2-40B4-BE49-F238E27FC236}">
                    <a16:creationId xmlns:a16="http://schemas.microsoft.com/office/drawing/2014/main" id="{DAE06156-B50A-4E64-9821-36FD55144CF3}"/>
                  </a:ext>
                </a:extLst>
              </p:cNvPr>
              <p:cNvSpPr txBox="1"/>
              <p:nvPr/>
            </p:nvSpPr>
            <p:spPr>
              <a:xfrm>
                <a:off x="948060" y="3022983"/>
                <a:ext cx="1167039" cy="461665"/>
              </a:xfrm>
              <a:prstGeom prst="rect">
                <a:avLst/>
              </a:prstGeom>
              <a:noFill/>
            </p:spPr>
            <p:txBody>
              <a:bodyPr wrap="square" rtlCol="0">
                <a:spAutoFit/>
              </a:bodyPr>
              <a:lstStyle/>
              <a:p>
                <a:r>
                  <a:rPr lang="en-GB" sz="2400" dirty="0">
                    <a:solidFill>
                      <a:schemeClr val="accent2"/>
                    </a:solidFill>
                    <a:latin typeface="Reprise Title Std" panose="02000000000000000000" charset="0"/>
                  </a:rPr>
                  <a:t>ONLINE</a:t>
                </a:r>
              </a:p>
            </p:txBody>
          </p:sp>
        </p:grpSp>
        <p:sp>
          <p:nvSpPr>
            <p:cNvPr id="32" name="TextBox 31">
              <a:extLst>
                <a:ext uri="{FF2B5EF4-FFF2-40B4-BE49-F238E27FC236}">
                  <a16:creationId xmlns:a16="http://schemas.microsoft.com/office/drawing/2014/main" id="{9ED47AAE-5FFF-47BD-AEC0-9579FC3E2E23}"/>
                </a:ext>
              </a:extLst>
            </p:cNvPr>
            <p:cNvSpPr txBox="1"/>
            <p:nvPr/>
          </p:nvSpPr>
          <p:spPr>
            <a:xfrm>
              <a:off x="2233270" y="2570064"/>
              <a:ext cx="2871069"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Quiet place</a:t>
              </a:r>
            </a:p>
          </p:txBody>
        </p:sp>
        <p:sp>
          <p:nvSpPr>
            <p:cNvPr id="33" name="TextBox 32">
              <a:extLst>
                <a:ext uri="{FF2B5EF4-FFF2-40B4-BE49-F238E27FC236}">
                  <a16:creationId xmlns:a16="http://schemas.microsoft.com/office/drawing/2014/main" id="{EA8F8374-C2EF-44A7-AE3A-3F31ED0C7B05}"/>
                </a:ext>
              </a:extLst>
            </p:cNvPr>
            <p:cNvSpPr txBox="1"/>
            <p:nvPr/>
          </p:nvSpPr>
          <p:spPr>
            <a:xfrm>
              <a:off x="2233270" y="2841817"/>
              <a:ext cx="2871069"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Good internet connection</a:t>
              </a:r>
            </a:p>
          </p:txBody>
        </p:sp>
        <p:sp>
          <p:nvSpPr>
            <p:cNvPr id="34" name="TextBox 33">
              <a:extLst>
                <a:ext uri="{FF2B5EF4-FFF2-40B4-BE49-F238E27FC236}">
                  <a16:creationId xmlns:a16="http://schemas.microsoft.com/office/drawing/2014/main" id="{6E96241C-79D4-483F-8F26-5A4F089623CD}"/>
                </a:ext>
              </a:extLst>
            </p:cNvPr>
            <p:cNvSpPr txBox="1"/>
            <p:nvPr/>
          </p:nvSpPr>
          <p:spPr>
            <a:xfrm>
              <a:off x="2233270" y="3113570"/>
              <a:ext cx="2871069"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Is it timed?</a:t>
              </a:r>
            </a:p>
          </p:txBody>
        </p:sp>
        <p:sp>
          <p:nvSpPr>
            <p:cNvPr id="35" name="TextBox 34">
              <a:extLst>
                <a:ext uri="{FF2B5EF4-FFF2-40B4-BE49-F238E27FC236}">
                  <a16:creationId xmlns:a16="http://schemas.microsoft.com/office/drawing/2014/main" id="{5E7286A9-A306-48AD-A271-F50D3D3E0E67}"/>
                </a:ext>
              </a:extLst>
            </p:cNvPr>
            <p:cNvSpPr txBox="1"/>
            <p:nvPr/>
          </p:nvSpPr>
          <p:spPr>
            <a:xfrm>
              <a:off x="2233270" y="3385323"/>
              <a:ext cx="2871069"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Are there practice tests?</a:t>
              </a:r>
            </a:p>
          </p:txBody>
        </p:sp>
      </p:grpSp>
      <p:grpSp>
        <p:nvGrpSpPr>
          <p:cNvPr id="62" name="Group 61">
            <a:extLst>
              <a:ext uri="{FF2B5EF4-FFF2-40B4-BE49-F238E27FC236}">
                <a16:creationId xmlns:a16="http://schemas.microsoft.com/office/drawing/2014/main" id="{C015EE5D-BC79-4B29-928F-DD8AFA1CDD3F}"/>
              </a:ext>
            </a:extLst>
          </p:cNvPr>
          <p:cNvGrpSpPr/>
          <p:nvPr/>
        </p:nvGrpSpPr>
        <p:grpSpPr>
          <a:xfrm>
            <a:off x="729586" y="4168753"/>
            <a:ext cx="4557964" cy="1818209"/>
            <a:chOff x="729586" y="4168753"/>
            <a:chExt cx="4557964" cy="1818209"/>
          </a:xfrm>
        </p:grpSpPr>
        <p:grpSp>
          <p:nvGrpSpPr>
            <p:cNvPr id="37" name="Group 36">
              <a:extLst>
                <a:ext uri="{FF2B5EF4-FFF2-40B4-BE49-F238E27FC236}">
                  <a16:creationId xmlns:a16="http://schemas.microsoft.com/office/drawing/2014/main" id="{3E0B88E3-CFBA-4589-8ECA-3079EA8737D4}"/>
                </a:ext>
              </a:extLst>
            </p:cNvPr>
            <p:cNvGrpSpPr/>
            <p:nvPr/>
          </p:nvGrpSpPr>
          <p:grpSpPr>
            <a:xfrm>
              <a:off x="729586" y="4310532"/>
              <a:ext cx="1604990" cy="1399948"/>
              <a:chOff x="611101" y="3927105"/>
              <a:chExt cx="1604990" cy="1399948"/>
            </a:xfrm>
          </p:grpSpPr>
          <p:grpSp>
            <p:nvGrpSpPr>
              <p:cNvPr id="29" name="Group 28">
                <a:extLst>
                  <a:ext uri="{FF2B5EF4-FFF2-40B4-BE49-F238E27FC236}">
                    <a16:creationId xmlns:a16="http://schemas.microsoft.com/office/drawing/2014/main" id="{FC2C30B7-7941-4E07-BB4A-804762986FEB}"/>
                  </a:ext>
                </a:extLst>
              </p:cNvPr>
              <p:cNvGrpSpPr/>
              <p:nvPr/>
            </p:nvGrpSpPr>
            <p:grpSpPr>
              <a:xfrm>
                <a:off x="916601" y="3927105"/>
                <a:ext cx="918568" cy="918568"/>
                <a:chOff x="922381" y="3044947"/>
                <a:chExt cx="636513" cy="636513"/>
              </a:xfrm>
            </p:grpSpPr>
            <p:sp>
              <p:nvSpPr>
                <p:cNvPr id="28" name="Oval 27">
                  <a:extLst>
                    <a:ext uri="{FF2B5EF4-FFF2-40B4-BE49-F238E27FC236}">
                      <a16:creationId xmlns:a16="http://schemas.microsoft.com/office/drawing/2014/main" id="{88F4B430-3F0B-4B8C-9B7D-4106455D4A4F}"/>
                    </a:ext>
                  </a:extLst>
                </p:cNvPr>
                <p:cNvSpPr/>
                <p:nvPr/>
              </p:nvSpPr>
              <p:spPr>
                <a:xfrm>
                  <a:off x="922381" y="3044947"/>
                  <a:ext cx="636513" cy="636513"/>
                </a:xfrm>
                <a:prstGeom prst="ellipse">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5AA40341-CDD2-45C8-9D95-4DF1E6D24F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6933" y="3115545"/>
                  <a:ext cx="355147" cy="493259"/>
                </a:xfrm>
                <a:prstGeom prst="rect">
                  <a:avLst/>
                </a:prstGeom>
              </p:spPr>
            </p:pic>
          </p:grpSp>
          <p:sp>
            <p:nvSpPr>
              <p:cNvPr id="36" name="TextBox 35">
                <a:extLst>
                  <a:ext uri="{FF2B5EF4-FFF2-40B4-BE49-F238E27FC236}">
                    <a16:creationId xmlns:a16="http://schemas.microsoft.com/office/drawing/2014/main" id="{98765274-C588-4069-BFFF-7EB22C500554}"/>
                  </a:ext>
                </a:extLst>
              </p:cNvPr>
              <p:cNvSpPr txBox="1"/>
              <p:nvPr/>
            </p:nvSpPr>
            <p:spPr>
              <a:xfrm>
                <a:off x="611101" y="4865388"/>
                <a:ext cx="1604990" cy="461665"/>
              </a:xfrm>
              <a:prstGeom prst="rect">
                <a:avLst/>
              </a:prstGeom>
              <a:noFill/>
            </p:spPr>
            <p:txBody>
              <a:bodyPr wrap="square" rtlCol="0">
                <a:spAutoFit/>
              </a:bodyPr>
              <a:lstStyle/>
              <a:p>
                <a:r>
                  <a:rPr lang="en-GB" sz="2400" dirty="0">
                    <a:solidFill>
                      <a:schemeClr val="accent1">
                        <a:lumMod val="75000"/>
                      </a:schemeClr>
                    </a:solidFill>
                    <a:latin typeface="Reprise Title Std" panose="02000000000000000000" charset="0"/>
                  </a:rPr>
                  <a:t>In person</a:t>
                </a:r>
              </a:p>
            </p:txBody>
          </p:sp>
        </p:grpSp>
        <p:sp>
          <p:nvSpPr>
            <p:cNvPr id="39" name="TextBox 38">
              <a:extLst>
                <a:ext uri="{FF2B5EF4-FFF2-40B4-BE49-F238E27FC236}">
                  <a16:creationId xmlns:a16="http://schemas.microsoft.com/office/drawing/2014/main" id="{6203B84C-B565-4039-B39C-D5358BF89468}"/>
                </a:ext>
              </a:extLst>
            </p:cNvPr>
            <p:cNvSpPr txBox="1"/>
            <p:nvPr/>
          </p:nvSpPr>
          <p:spPr>
            <a:xfrm>
              <a:off x="2314346" y="4168753"/>
              <a:ext cx="2871069"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Journey there</a:t>
              </a:r>
            </a:p>
          </p:txBody>
        </p:sp>
        <p:sp>
          <p:nvSpPr>
            <p:cNvPr id="40" name="TextBox 39">
              <a:extLst>
                <a:ext uri="{FF2B5EF4-FFF2-40B4-BE49-F238E27FC236}">
                  <a16:creationId xmlns:a16="http://schemas.microsoft.com/office/drawing/2014/main" id="{E4FE0720-ED71-462D-A273-03C479CF3DD2}"/>
                </a:ext>
              </a:extLst>
            </p:cNvPr>
            <p:cNvSpPr txBox="1"/>
            <p:nvPr/>
          </p:nvSpPr>
          <p:spPr>
            <a:xfrm>
              <a:off x="2314346" y="4463757"/>
              <a:ext cx="2871069"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Items needed</a:t>
              </a:r>
            </a:p>
          </p:txBody>
        </p:sp>
        <p:sp>
          <p:nvSpPr>
            <p:cNvPr id="41" name="TextBox 40">
              <a:extLst>
                <a:ext uri="{FF2B5EF4-FFF2-40B4-BE49-F238E27FC236}">
                  <a16:creationId xmlns:a16="http://schemas.microsoft.com/office/drawing/2014/main" id="{235A542E-E40B-4A1A-9787-98538D4F5D1C}"/>
                </a:ext>
              </a:extLst>
            </p:cNvPr>
            <p:cNvSpPr txBox="1"/>
            <p:nvPr/>
          </p:nvSpPr>
          <p:spPr>
            <a:xfrm>
              <a:off x="2314347" y="4758761"/>
              <a:ext cx="2612510" cy="584775"/>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Allow time for travel – arrive early</a:t>
              </a:r>
            </a:p>
          </p:txBody>
        </p:sp>
        <p:sp>
          <p:nvSpPr>
            <p:cNvPr id="42" name="TextBox 41">
              <a:extLst>
                <a:ext uri="{FF2B5EF4-FFF2-40B4-BE49-F238E27FC236}">
                  <a16:creationId xmlns:a16="http://schemas.microsoft.com/office/drawing/2014/main" id="{61294FBA-6705-4DEA-B6BB-A6F2E45E9F79}"/>
                </a:ext>
              </a:extLst>
            </p:cNvPr>
            <p:cNvSpPr txBox="1"/>
            <p:nvPr/>
          </p:nvSpPr>
          <p:spPr>
            <a:xfrm>
              <a:off x="2314346" y="5325758"/>
              <a:ext cx="2973204"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Check for online practice tests</a:t>
              </a:r>
            </a:p>
          </p:txBody>
        </p:sp>
        <p:sp>
          <p:nvSpPr>
            <p:cNvPr id="43" name="TextBox 42">
              <a:extLst>
                <a:ext uri="{FF2B5EF4-FFF2-40B4-BE49-F238E27FC236}">
                  <a16:creationId xmlns:a16="http://schemas.microsoft.com/office/drawing/2014/main" id="{03B19610-84A9-4273-9ED9-57CAC67A70A3}"/>
                </a:ext>
              </a:extLst>
            </p:cNvPr>
            <p:cNvSpPr txBox="1"/>
            <p:nvPr/>
          </p:nvSpPr>
          <p:spPr>
            <a:xfrm>
              <a:off x="2314346" y="5648408"/>
              <a:ext cx="2764936" cy="338554"/>
            </a:xfrm>
            <a:prstGeom prst="rect">
              <a:avLst/>
            </a:prstGeom>
            <a:noFill/>
          </p:spPr>
          <p:txBody>
            <a:bodyPr wrap="square" rtlCol="0">
              <a:spAutoFit/>
            </a:bodyPr>
            <a:lstStyle/>
            <a:p>
              <a:pPr marL="285750" indent="-285750">
                <a:buFont typeface="Wingdings" panose="05000000000000000000" pitchFamily="2" charset="2"/>
                <a:buChar char="ü"/>
              </a:pPr>
              <a:r>
                <a:rPr lang="en-GB" sz="1600" dirty="0"/>
                <a:t>Dress code? Dress smartly</a:t>
              </a:r>
            </a:p>
          </p:txBody>
        </p:sp>
      </p:grpSp>
      <p:grpSp>
        <p:nvGrpSpPr>
          <p:cNvPr id="54" name="Group 53">
            <a:extLst>
              <a:ext uri="{FF2B5EF4-FFF2-40B4-BE49-F238E27FC236}">
                <a16:creationId xmlns:a16="http://schemas.microsoft.com/office/drawing/2014/main" id="{7C10A8C0-08FD-49F2-A2EC-D9A2327D20F8}"/>
              </a:ext>
            </a:extLst>
          </p:cNvPr>
          <p:cNvGrpSpPr/>
          <p:nvPr/>
        </p:nvGrpSpPr>
        <p:grpSpPr>
          <a:xfrm>
            <a:off x="740872" y="1584418"/>
            <a:ext cx="4338410" cy="604100"/>
            <a:chOff x="740872" y="1584418"/>
            <a:chExt cx="4338410" cy="604100"/>
          </a:xfrm>
        </p:grpSpPr>
        <p:sp>
          <p:nvSpPr>
            <p:cNvPr id="23" name="Rectangle 22">
              <a:extLst>
                <a:ext uri="{FF2B5EF4-FFF2-40B4-BE49-F238E27FC236}">
                  <a16:creationId xmlns:a16="http://schemas.microsoft.com/office/drawing/2014/main" id="{B5429D2A-F0D3-4302-810C-EC6D7936F1F4}"/>
                </a:ext>
              </a:extLst>
            </p:cNvPr>
            <p:cNvSpPr/>
            <p:nvPr/>
          </p:nvSpPr>
          <p:spPr>
            <a:xfrm>
              <a:off x="740872" y="1600878"/>
              <a:ext cx="4338410" cy="587640"/>
            </a:xfrm>
            <a:custGeom>
              <a:avLst/>
              <a:gdLst>
                <a:gd name="connsiteX0" fmla="*/ 0 w 4999550"/>
                <a:gd name="connsiteY0" fmla="*/ 0 h 564730"/>
                <a:gd name="connsiteX1" fmla="*/ 4999550 w 4999550"/>
                <a:gd name="connsiteY1" fmla="*/ 0 h 564730"/>
                <a:gd name="connsiteX2" fmla="*/ 4999550 w 4999550"/>
                <a:gd name="connsiteY2" fmla="*/ 564730 h 564730"/>
                <a:gd name="connsiteX3" fmla="*/ 0 w 4999550"/>
                <a:gd name="connsiteY3" fmla="*/ 564730 h 564730"/>
                <a:gd name="connsiteX4" fmla="*/ 0 w 4999550"/>
                <a:gd name="connsiteY4" fmla="*/ 0 h 564730"/>
                <a:gd name="connsiteX0" fmla="*/ 0 w 4999550"/>
                <a:gd name="connsiteY0" fmla="*/ 0 h 564730"/>
                <a:gd name="connsiteX1" fmla="*/ 4999550 w 4999550"/>
                <a:gd name="connsiteY1" fmla="*/ 0 h 564730"/>
                <a:gd name="connsiteX2" fmla="*/ 4999550 w 4999550"/>
                <a:gd name="connsiteY2" fmla="*/ 564730 h 564730"/>
                <a:gd name="connsiteX3" fmla="*/ 0 w 4999550"/>
                <a:gd name="connsiteY3" fmla="*/ 519760 h 564730"/>
                <a:gd name="connsiteX4" fmla="*/ 0 w 4999550"/>
                <a:gd name="connsiteY4" fmla="*/ 0 h 564730"/>
                <a:gd name="connsiteX0" fmla="*/ 0 w 4999550"/>
                <a:gd name="connsiteY0" fmla="*/ 29980 h 594710"/>
                <a:gd name="connsiteX1" fmla="*/ 4939589 w 4999550"/>
                <a:gd name="connsiteY1" fmla="*/ 0 h 594710"/>
                <a:gd name="connsiteX2" fmla="*/ 4999550 w 4999550"/>
                <a:gd name="connsiteY2" fmla="*/ 594710 h 594710"/>
                <a:gd name="connsiteX3" fmla="*/ 0 w 4999550"/>
                <a:gd name="connsiteY3" fmla="*/ 549740 h 594710"/>
                <a:gd name="connsiteX4" fmla="*/ 0 w 4999550"/>
                <a:gd name="connsiteY4" fmla="*/ 29980 h 594710"/>
                <a:gd name="connsiteX0" fmla="*/ 0 w 4969671"/>
                <a:gd name="connsiteY0" fmla="*/ 29980 h 549740"/>
                <a:gd name="connsiteX1" fmla="*/ 4939589 w 4969671"/>
                <a:gd name="connsiteY1" fmla="*/ 0 h 549740"/>
                <a:gd name="connsiteX2" fmla="*/ 4969671 w 4969671"/>
                <a:gd name="connsiteY2" fmla="*/ 451878 h 549740"/>
                <a:gd name="connsiteX3" fmla="*/ 0 w 4969671"/>
                <a:gd name="connsiteY3" fmla="*/ 549740 h 549740"/>
                <a:gd name="connsiteX4" fmla="*/ 0 w 4969671"/>
                <a:gd name="connsiteY4" fmla="*/ 29980 h 549740"/>
                <a:gd name="connsiteX0" fmla="*/ 29879 w 4969671"/>
                <a:gd name="connsiteY0" fmla="*/ 15697 h 549740"/>
                <a:gd name="connsiteX1" fmla="*/ 4939589 w 4969671"/>
                <a:gd name="connsiteY1" fmla="*/ 0 h 549740"/>
                <a:gd name="connsiteX2" fmla="*/ 4969671 w 4969671"/>
                <a:gd name="connsiteY2" fmla="*/ 451878 h 549740"/>
                <a:gd name="connsiteX3" fmla="*/ 0 w 4969671"/>
                <a:gd name="connsiteY3" fmla="*/ 549740 h 549740"/>
                <a:gd name="connsiteX4" fmla="*/ 29879 w 4969671"/>
                <a:gd name="connsiteY4" fmla="*/ 15697 h 549740"/>
                <a:gd name="connsiteX0" fmla="*/ 142961 w 4969671"/>
                <a:gd name="connsiteY0" fmla="*/ 0 h 559923"/>
                <a:gd name="connsiteX1" fmla="*/ 4939589 w 4969671"/>
                <a:gd name="connsiteY1" fmla="*/ 10183 h 559923"/>
                <a:gd name="connsiteX2" fmla="*/ 4969671 w 4969671"/>
                <a:gd name="connsiteY2" fmla="*/ 462061 h 559923"/>
                <a:gd name="connsiteX3" fmla="*/ 0 w 4969671"/>
                <a:gd name="connsiteY3" fmla="*/ 559923 h 559923"/>
                <a:gd name="connsiteX4" fmla="*/ 142961 w 4969671"/>
                <a:gd name="connsiteY4" fmla="*/ 0 h 559923"/>
                <a:gd name="connsiteX0" fmla="*/ 0 w 4826710"/>
                <a:gd name="connsiteY0" fmla="*/ 0 h 637561"/>
                <a:gd name="connsiteX1" fmla="*/ 4796628 w 4826710"/>
                <a:gd name="connsiteY1" fmla="*/ 10183 h 637561"/>
                <a:gd name="connsiteX2" fmla="*/ 4826710 w 4826710"/>
                <a:gd name="connsiteY2" fmla="*/ 462061 h 637561"/>
                <a:gd name="connsiteX3" fmla="*/ 92626 w 4826710"/>
                <a:gd name="connsiteY3" fmla="*/ 637561 h 637561"/>
                <a:gd name="connsiteX4" fmla="*/ 0 w 4826710"/>
                <a:gd name="connsiteY4" fmla="*/ 0 h 637561"/>
                <a:gd name="connsiteX0" fmla="*/ 58150 w 4884860"/>
                <a:gd name="connsiteY0" fmla="*/ 0 h 559923"/>
                <a:gd name="connsiteX1" fmla="*/ 4854778 w 4884860"/>
                <a:gd name="connsiteY1" fmla="*/ 10183 h 559923"/>
                <a:gd name="connsiteX2" fmla="*/ 4884860 w 4884860"/>
                <a:gd name="connsiteY2" fmla="*/ 462061 h 559923"/>
                <a:gd name="connsiteX3" fmla="*/ 0 w 4884860"/>
                <a:gd name="connsiteY3" fmla="*/ 559923 h 559923"/>
                <a:gd name="connsiteX4" fmla="*/ 58150 w 4884860"/>
                <a:gd name="connsiteY4" fmla="*/ 0 h 55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860" h="559923">
                  <a:moveTo>
                    <a:pt x="58150" y="0"/>
                  </a:moveTo>
                  <a:lnTo>
                    <a:pt x="4854778" y="10183"/>
                  </a:lnTo>
                  <a:lnTo>
                    <a:pt x="4884860" y="462061"/>
                  </a:lnTo>
                  <a:lnTo>
                    <a:pt x="0" y="559923"/>
                  </a:lnTo>
                  <a:lnTo>
                    <a:pt x="58150" y="0"/>
                  </a:lnTo>
                  <a:close/>
                </a:path>
              </a:pathLst>
            </a:custGeom>
            <a:solidFill>
              <a:srgbClr val="00B05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AFB26C5-37A2-4EE9-A47C-D21EFB0B158B}"/>
                </a:ext>
              </a:extLst>
            </p:cNvPr>
            <p:cNvSpPr txBox="1"/>
            <p:nvPr/>
          </p:nvSpPr>
          <p:spPr>
            <a:xfrm>
              <a:off x="1563964" y="1584418"/>
              <a:ext cx="3463966" cy="523220"/>
            </a:xfrm>
            <a:prstGeom prst="rect">
              <a:avLst/>
            </a:prstGeom>
            <a:noFill/>
          </p:spPr>
          <p:txBody>
            <a:bodyPr wrap="square" rtlCol="0">
              <a:spAutoFit/>
            </a:bodyPr>
            <a:lstStyle/>
            <a:p>
              <a:r>
                <a:rPr lang="en-GB" sz="2800" dirty="0">
                  <a:solidFill>
                    <a:schemeClr val="bg1"/>
                  </a:solidFill>
                  <a:latin typeface="Reprise Title Std" panose="02000000000000000000" charset="0"/>
                </a:rPr>
                <a:t>PREPARATION IS KEY!</a:t>
              </a:r>
            </a:p>
          </p:txBody>
        </p:sp>
        <p:pic>
          <p:nvPicPr>
            <p:cNvPr id="47" name="Graphic 46" descr="Magnifying glass">
              <a:extLst>
                <a:ext uri="{FF2B5EF4-FFF2-40B4-BE49-F238E27FC236}">
                  <a16:creationId xmlns:a16="http://schemas.microsoft.com/office/drawing/2014/main" id="{2D2C2E73-4257-4185-B0AA-FFAEF1B4BB7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a:off x="981721" y="1617398"/>
              <a:ext cx="530891" cy="530891"/>
            </a:xfrm>
            <a:prstGeom prst="rect">
              <a:avLst/>
            </a:prstGeom>
          </p:spPr>
        </p:pic>
      </p:grpSp>
      <p:grpSp>
        <p:nvGrpSpPr>
          <p:cNvPr id="63" name="Group 62">
            <a:extLst>
              <a:ext uri="{FF2B5EF4-FFF2-40B4-BE49-F238E27FC236}">
                <a16:creationId xmlns:a16="http://schemas.microsoft.com/office/drawing/2014/main" id="{AFEA4226-2543-4EB3-B3DE-E3FDB2BD817C}"/>
              </a:ext>
            </a:extLst>
          </p:cNvPr>
          <p:cNvGrpSpPr/>
          <p:nvPr/>
        </p:nvGrpSpPr>
        <p:grpSpPr>
          <a:xfrm>
            <a:off x="5185745" y="2202665"/>
            <a:ext cx="3525008" cy="3689585"/>
            <a:chOff x="8367597" y="2229313"/>
            <a:chExt cx="3525008" cy="3689585"/>
          </a:xfrm>
        </p:grpSpPr>
        <p:grpSp>
          <p:nvGrpSpPr>
            <p:cNvPr id="8" name="Group 7">
              <a:extLst>
                <a:ext uri="{FF2B5EF4-FFF2-40B4-BE49-F238E27FC236}">
                  <a16:creationId xmlns:a16="http://schemas.microsoft.com/office/drawing/2014/main" id="{6D3069B3-9CA2-4754-BD54-90F2A8DB9E64}"/>
                </a:ext>
              </a:extLst>
            </p:cNvPr>
            <p:cNvGrpSpPr/>
            <p:nvPr/>
          </p:nvGrpSpPr>
          <p:grpSpPr>
            <a:xfrm>
              <a:off x="8367597" y="2229313"/>
              <a:ext cx="3525008" cy="1020056"/>
              <a:chOff x="4696867" y="4104214"/>
              <a:chExt cx="3525008" cy="1020056"/>
            </a:xfrm>
          </p:grpSpPr>
          <p:pic>
            <p:nvPicPr>
              <p:cNvPr id="9" name="Picture 8" descr="A picture containing sunset, nature, flock, bright&#10;&#10;Description automatically generated">
                <a:extLst>
                  <a:ext uri="{FF2B5EF4-FFF2-40B4-BE49-F238E27FC236}">
                    <a16:creationId xmlns:a16="http://schemas.microsoft.com/office/drawing/2014/main" id="{AF2C7543-FF15-4449-B9D1-2719FF29FAFC}"/>
                  </a:ext>
                </a:extLst>
              </p:cNvPr>
              <p:cNvPicPr>
                <a:picLocks noChangeAspect="1"/>
              </p:cNvPicPr>
              <p:nvPr/>
            </p:nvPicPr>
            <p:blipFill rotWithShape="1">
              <a:blip r:embed="rId5">
                <a:extLst>
                  <a:ext uri="{28A0092B-C50C-407E-A947-70E740481C1C}">
                    <a14:useLocalDpi xmlns:a14="http://schemas.microsoft.com/office/drawing/2010/main" val="0"/>
                  </a:ext>
                </a:extLst>
              </a:blip>
              <a:srcRect r="11376" b="2586"/>
              <a:stretch/>
            </p:blipFill>
            <p:spPr>
              <a:xfrm>
                <a:off x="5484010" y="4262484"/>
                <a:ext cx="2577789" cy="635500"/>
              </a:xfrm>
              <a:prstGeom prst="rect">
                <a:avLst/>
              </a:prstGeom>
            </p:spPr>
          </p:pic>
          <p:sp>
            <p:nvSpPr>
              <p:cNvPr id="10" name="Rounded Rectangle 9">
                <a:extLst>
                  <a:ext uri="{FF2B5EF4-FFF2-40B4-BE49-F238E27FC236}">
                    <a16:creationId xmlns:a16="http://schemas.microsoft.com/office/drawing/2014/main" id="{DFFDF958-B2C8-4740-AD1D-6D02D17AC942}"/>
                  </a:ext>
                </a:extLst>
              </p:cNvPr>
              <p:cNvSpPr/>
              <p:nvPr/>
            </p:nvSpPr>
            <p:spPr>
              <a:xfrm>
                <a:off x="4716507" y="4104214"/>
                <a:ext cx="3505368" cy="980052"/>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FA14C98-163D-4EBD-846D-59AAF3EDB3D1}"/>
                  </a:ext>
                </a:extLst>
              </p:cNvPr>
              <p:cNvSpPr txBox="1"/>
              <p:nvPr/>
            </p:nvSpPr>
            <p:spPr>
              <a:xfrm>
                <a:off x="5555754" y="4318742"/>
                <a:ext cx="2666121"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a:t>
                </a:r>
                <a:r>
                  <a:rPr lang="en-US" sz="1400" dirty="0" err="1">
                    <a:solidFill>
                      <a:schemeClr val="bg1"/>
                    </a:solidFill>
                    <a:latin typeface="Simplified Arabic Fixed" panose="02070309020205020404" pitchFamily="49" charset="-78"/>
                  </a:rPr>
                  <a:t>Practising</a:t>
                </a:r>
                <a:r>
                  <a:rPr lang="en-US" sz="1400" dirty="0">
                    <a:solidFill>
                      <a:schemeClr val="bg1"/>
                    </a:solidFill>
                    <a:latin typeface="Simplified Arabic Fixed" panose="02070309020205020404" pitchFamily="49" charset="-78"/>
                  </a:rPr>
                  <a:t> an online assessment</a:t>
                </a:r>
              </a:p>
            </p:txBody>
          </p:sp>
          <p:pic>
            <p:nvPicPr>
              <p:cNvPr id="12" name="Picture 11" descr="Icon&#10;&#10;Description automatically generated">
                <a:extLst>
                  <a:ext uri="{FF2B5EF4-FFF2-40B4-BE49-F238E27FC236}">
                    <a16:creationId xmlns:a16="http://schemas.microsoft.com/office/drawing/2014/main" id="{15139072-5E8D-45BE-96FB-01974A50C24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6867" y="4301255"/>
                <a:ext cx="823015" cy="823015"/>
              </a:xfrm>
              <a:prstGeom prst="rect">
                <a:avLst/>
              </a:prstGeom>
            </p:spPr>
          </p:pic>
        </p:grpSp>
        <p:grpSp>
          <p:nvGrpSpPr>
            <p:cNvPr id="53" name="Group 52">
              <a:extLst>
                <a:ext uri="{FF2B5EF4-FFF2-40B4-BE49-F238E27FC236}">
                  <a16:creationId xmlns:a16="http://schemas.microsoft.com/office/drawing/2014/main" id="{E131A87A-660B-4134-84B3-EAF2B040C8F0}"/>
                </a:ext>
              </a:extLst>
            </p:cNvPr>
            <p:cNvGrpSpPr/>
            <p:nvPr/>
          </p:nvGrpSpPr>
          <p:grpSpPr>
            <a:xfrm>
              <a:off x="8626393" y="3406406"/>
              <a:ext cx="3266212" cy="2512492"/>
              <a:chOff x="5444541" y="3745304"/>
              <a:chExt cx="3266212" cy="2512492"/>
            </a:xfrm>
          </p:grpSpPr>
          <p:pic>
            <p:nvPicPr>
              <p:cNvPr id="25" name="Picture 24">
                <a:extLst>
                  <a:ext uri="{FF2B5EF4-FFF2-40B4-BE49-F238E27FC236}">
                    <a16:creationId xmlns:a16="http://schemas.microsoft.com/office/drawing/2014/main" id="{10AC1FB2-4A3F-4D72-B9AF-85BCC0D218A3}"/>
                  </a:ext>
                </a:extLst>
              </p:cNvPr>
              <p:cNvPicPr>
                <a:picLocks noChangeAspect="1"/>
              </p:cNvPicPr>
              <p:nvPr/>
            </p:nvPicPr>
            <p:blipFill rotWithShape="1">
              <a:blip r:embed="rId15">
                <a:extLst>
                  <a:ext uri="{28A0092B-C50C-407E-A947-70E740481C1C}">
                    <a14:useLocalDpi xmlns:a14="http://schemas.microsoft.com/office/drawing/2010/main" val="0"/>
                  </a:ext>
                </a:extLst>
              </a:blip>
              <a:srcRect r="42039" b="19153"/>
              <a:stretch/>
            </p:blipFill>
            <p:spPr>
              <a:xfrm>
                <a:off x="5444541" y="3745304"/>
                <a:ext cx="3018148" cy="2512492"/>
              </a:xfrm>
              <a:prstGeom prst="rect">
                <a:avLst/>
              </a:prstGeom>
              <a:effectLst>
                <a:outerShdw blurRad="50800" dist="38100" dir="2700000" algn="tl" rotWithShape="0">
                  <a:prstClr val="black">
                    <a:alpha val="40000"/>
                  </a:prstClr>
                </a:outerShdw>
              </a:effectLst>
            </p:spPr>
          </p:pic>
          <p:sp>
            <p:nvSpPr>
              <p:cNvPr id="48" name="TextBox 47">
                <a:extLst>
                  <a:ext uri="{FF2B5EF4-FFF2-40B4-BE49-F238E27FC236}">
                    <a16:creationId xmlns:a16="http://schemas.microsoft.com/office/drawing/2014/main" id="{435A5087-4E46-422C-8957-61C01B5C57F6}"/>
                  </a:ext>
                </a:extLst>
              </p:cNvPr>
              <p:cNvSpPr txBox="1"/>
              <p:nvPr/>
            </p:nvSpPr>
            <p:spPr>
              <a:xfrm>
                <a:off x="5652073" y="4475320"/>
                <a:ext cx="3058680" cy="369332"/>
              </a:xfrm>
              <a:prstGeom prst="rect">
                <a:avLst/>
              </a:prstGeom>
              <a:noFill/>
            </p:spPr>
            <p:txBody>
              <a:bodyPr wrap="square" rtlCol="0">
                <a:spAutoFit/>
              </a:bodyPr>
              <a:lstStyle/>
              <a:p>
                <a:r>
                  <a:rPr lang="en-GB" dirty="0">
                    <a:solidFill>
                      <a:srgbClr val="E32D91"/>
                    </a:solidFill>
                    <a:latin typeface="Reprise Title Std" panose="02000000000000000000" charset="0"/>
                  </a:rPr>
                  <a:t>EXAMPLE SELECTION TESTS</a:t>
                </a:r>
              </a:p>
            </p:txBody>
          </p:sp>
          <p:cxnSp>
            <p:nvCxnSpPr>
              <p:cNvPr id="50" name="Straight Connector 49">
                <a:extLst>
                  <a:ext uri="{FF2B5EF4-FFF2-40B4-BE49-F238E27FC236}">
                    <a16:creationId xmlns:a16="http://schemas.microsoft.com/office/drawing/2014/main" id="{471557E8-88DC-4AD6-9AA4-458445667C73}"/>
                  </a:ext>
                </a:extLst>
              </p:cNvPr>
              <p:cNvCxnSpPr>
                <a:cxnSpLocks/>
              </p:cNvCxnSpPr>
              <p:nvPr/>
            </p:nvCxnSpPr>
            <p:spPr>
              <a:xfrm>
                <a:off x="5752490" y="4944151"/>
                <a:ext cx="2388243" cy="0"/>
              </a:xfrm>
              <a:prstGeom prst="line">
                <a:avLst/>
              </a:prstGeom>
              <a:ln w="28575">
                <a:solidFill>
                  <a:srgbClr val="85358B"/>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941452F9-687B-4687-B419-30DA2FEE4818}"/>
                  </a:ext>
                </a:extLst>
              </p:cNvPr>
              <p:cNvSpPr/>
              <p:nvPr/>
            </p:nvSpPr>
            <p:spPr>
              <a:xfrm>
                <a:off x="5666023" y="5075484"/>
                <a:ext cx="2219853" cy="938719"/>
              </a:xfrm>
              <a:prstGeom prst="rect">
                <a:avLst/>
              </a:prstGeom>
            </p:spPr>
            <p:txBody>
              <a:bodyPr wrap="square">
                <a:spAutoFit/>
              </a:bodyPr>
              <a:lstStyle/>
              <a:p>
                <a:pPr marL="171450" indent="-171450">
                  <a:buFont typeface="Wingdings" panose="05000000000000000000" pitchFamily="2" charset="2"/>
                  <a:buChar char="q"/>
                </a:pPr>
                <a:r>
                  <a:rPr lang="en-GB" sz="1100" dirty="0">
                    <a:hlinkClick r:id="rId16"/>
                  </a:rPr>
                  <a:t>https://www.jobtestprep.co.uk/bennett-mechanical-comprehension-practice-test</a:t>
                </a:r>
                <a:br>
                  <a:rPr lang="en-GB" sz="1100" dirty="0"/>
                </a:br>
                <a:r>
                  <a:rPr lang="en-GB" sz="1100" dirty="0"/>
                  <a:t> </a:t>
                </a:r>
                <a:br>
                  <a:rPr lang="en-GB" sz="1100" dirty="0"/>
                </a:br>
                <a:r>
                  <a:rPr lang="en-GB" sz="1100" dirty="0"/>
                  <a:t>Registration required, but free</a:t>
                </a:r>
              </a:p>
            </p:txBody>
          </p:sp>
        </p:grpSp>
      </p:grpSp>
    </p:spTree>
    <p:extLst>
      <p:ext uri="{BB962C8B-B14F-4D97-AF65-F5344CB8AC3E}">
        <p14:creationId xmlns:p14="http://schemas.microsoft.com/office/powerpoint/2010/main" val="29659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0"/>
                                        </p:tgtEl>
                                      </p:cBhvr>
                                    </p:animEffect>
                                    <p:set>
                                      <p:cBhvr>
                                        <p:cTn id="17" dur="1" fill="hold">
                                          <p:stCondLst>
                                            <p:cond delay="499"/>
                                          </p:stCondLst>
                                        </p:cTn>
                                        <p:tgtEl>
                                          <p:spTgt spid="6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3" name="Picture 5">
            <a:extLst>
              <a:ext uri="{FF2B5EF4-FFF2-40B4-BE49-F238E27FC236}">
                <a16:creationId xmlns:a16="http://schemas.microsoft.com/office/drawing/2014/main" id="{1AAB3213-02B8-D8D0-A692-5CC520FB3C92}"/>
              </a:ext>
            </a:extLst>
          </p:cNvPr>
          <p:cNvPicPr>
            <a:picLocks noChangeAspect="1"/>
          </p:cNvPicPr>
          <p:nvPr/>
        </p:nvPicPr>
        <p:blipFill>
          <a:blip r:embed="rId8"/>
          <a:stretch>
            <a:fillRect/>
          </a:stretch>
        </p:blipFill>
        <p:spPr>
          <a:xfrm>
            <a:off x="7475647" y="6273691"/>
            <a:ext cx="1247775" cy="400050"/>
          </a:xfrm>
          <a:prstGeom prst="rect">
            <a:avLst/>
          </a:prstGeom>
        </p:spPr>
      </p:pic>
      <p:sp>
        <p:nvSpPr>
          <p:cNvPr id="2" name="Footer Placeholder 3">
            <a:extLst>
              <a:ext uri="{FF2B5EF4-FFF2-40B4-BE49-F238E27FC236}">
                <a16:creationId xmlns:a16="http://schemas.microsoft.com/office/drawing/2014/main" id="{1565E8B4-E052-D410-9937-448D9BC91F1E}"/>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unset, nature, flock, bright&#10;&#10;Description automatically generated">
            <a:extLst>
              <a:ext uri="{FF2B5EF4-FFF2-40B4-BE49-F238E27FC236}">
                <a16:creationId xmlns:a16="http://schemas.microsoft.com/office/drawing/2014/main" id="{E07CDE46-65AA-4F09-AD5D-CE7F6928C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75568"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55A13375-4414-4F90-91FB-1950F9D4F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 name="TextBox 4">
            <a:extLst>
              <a:ext uri="{FF2B5EF4-FFF2-40B4-BE49-F238E27FC236}">
                <a16:creationId xmlns:a16="http://schemas.microsoft.com/office/drawing/2014/main" id="{1C23E4AC-BC16-4998-8A40-12CC43D97306}"/>
              </a:ext>
            </a:extLst>
          </p:cNvPr>
          <p:cNvSpPr txBox="1"/>
          <p:nvPr/>
        </p:nvSpPr>
        <p:spPr>
          <a:xfrm>
            <a:off x="1474161" y="600205"/>
            <a:ext cx="557556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Selection tests</a:t>
            </a:r>
            <a:endParaRPr lang="en-US"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E2054AFF-5101-4E32-9D8F-635CD6A832B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7" name="TextBox 6">
            <a:extLst>
              <a:ext uri="{FF2B5EF4-FFF2-40B4-BE49-F238E27FC236}">
                <a16:creationId xmlns:a16="http://schemas.microsoft.com/office/drawing/2014/main" id="{CD7788EB-04E1-4067-BAED-7F8D1C9A94C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10" name="Graphic 9" descr="Head with gears">
            <a:extLst>
              <a:ext uri="{FF2B5EF4-FFF2-40B4-BE49-F238E27FC236}">
                <a16:creationId xmlns:a16="http://schemas.microsoft.com/office/drawing/2014/main" id="{0D00F564-7E3D-4740-94B5-EE298D2F6E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754" y="512631"/>
            <a:ext cx="543821" cy="543821"/>
          </a:xfrm>
          <a:prstGeom prst="rect">
            <a:avLst/>
          </a:prstGeom>
        </p:spPr>
      </p:pic>
      <p:pic>
        <p:nvPicPr>
          <p:cNvPr id="21" name="Picture 20">
            <a:extLst>
              <a:ext uri="{FF2B5EF4-FFF2-40B4-BE49-F238E27FC236}">
                <a16:creationId xmlns:a16="http://schemas.microsoft.com/office/drawing/2014/main" id="{312A0E39-D2DB-4C97-A6F4-0B33D5C502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709" y="2970411"/>
            <a:ext cx="2480555" cy="2306916"/>
          </a:xfrm>
          <a:prstGeom prst="rect">
            <a:avLst/>
          </a:prstGeom>
        </p:spPr>
      </p:pic>
      <p:grpSp>
        <p:nvGrpSpPr>
          <p:cNvPr id="12" name="Group 11">
            <a:extLst>
              <a:ext uri="{FF2B5EF4-FFF2-40B4-BE49-F238E27FC236}">
                <a16:creationId xmlns:a16="http://schemas.microsoft.com/office/drawing/2014/main" id="{85CDC763-664E-4F2A-9F4D-D6451FE98F3D}"/>
              </a:ext>
            </a:extLst>
          </p:cNvPr>
          <p:cNvGrpSpPr/>
          <p:nvPr/>
        </p:nvGrpSpPr>
        <p:grpSpPr>
          <a:xfrm>
            <a:off x="1102309" y="1931767"/>
            <a:ext cx="2822146" cy="1127924"/>
            <a:chOff x="1102309" y="2107131"/>
            <a:chExt cx="2822146" cy="1127924"/>
          </a:xfrm>
        </p:grpSpPr>
        <p:pic>
          <p:nvPicPr>
            <p:cNvPr id="11" name="Picture 10">
              <a:extLst>
                <a:ext uri="{FF2B5EF4-FFF2-40B4-BE49-F238E27FC236}">
                  <a16:creationId xmlns:a16="http://schemas.microsoft.com/office/drawing/2014/main" id="{DEDA11D1-19BC-4FEC-BF33-7A6E166E6B8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2309" y="2107131"/>
              <a:ext cx="1895740" cy="733527"/>
            </a:xfrm>
            <a:prstGeom prst="rect">
              <a:avLst/>
            </a:prstGeom>
          </p:spPr>
        </p:pic>
        <p:cxnSp>
          <p:nvCxnSpPr>
            <p:cNvPr id="30" name="Straight Arrow Connector 29">
              <a:extLst>
                <a:ext uri="{FF2B5EF4-FFF2-40B4-BE49-F238E27FC236}">
                  <a16:creationId xmlns:a16="http://schemas.microsoft.com/office/drawing/2014/main" id="{6122CB6D-472B-4345-9913-122FADC338AA}"/>
                </a:ext>
              </a:extLst>
            </p:cNvPr>
            <p:cNvCxnSpPr>
              <a:cxnSpLocks/>
            </p:cNvCxnSpPr>
            <p:nvPr/>
          </p:nvCxnSpPr>
          <p:spPr>
            <a:xfrm flipH="1" flipV="1">
              <a:off x="3118000" y="2603966"/>
              <a:ext cx="806455" cy="631089"/>
            </a:xfrm>
            <a:prstGeom prst="straightConnector1">
              <a:avLst/>
            </a:prstGeom>
            <a:ln w="476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3631745-8C9E-4A46-8EDB-542CC3B10C60}"/>
              </a:ext>
            </a:extLst>
          </p:cNvPr>
          <p:cNvGrpSpPr/>
          <p:nvPr/>
        </p:nvGrpSpPr>
        <p:grpSpPr>
          <a:xfrm>
            <a:off x="3429745" y="1287805"/>
            <a:ext cx="2200582" cy="1483303"/>
            <a:chOff x="3429745" y="1463169"/>
            <a:chExt cx="2200582" cy="1483303"/>
          </a:xfrm>
        </p:grpSpPr>
        <p:pic>
          <p:nvPicPr>
            <p:cNvPr id="23" name="Picture 22">
              <a:extLst>
                <a:ext uri="{FF2B5EF4-FFF2-40B4-BE49-F238E27FC236}">
                  <a16:creationId xmlns:a16="http://schemas.microsoft.com/office/drawing/2014/main" id="{F13D9EE0-9538-4AC1-BEEA-D05442D2CB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29745" y="1463169"/>
              <a:ext cx="2200582" cy="514422"/>
            </a:xfrm>
            <a:prstGeom prst="rect">
              <a:avLst/>
            </a:prstGeom>
          </p:spPr>
        </p:pic>
        <p:cxnSp>
          <p:nvCxnSpPr>
            <p:cNvPr id="64" name="Straight Arrow Connector 63">
              <a:extLst>
                <a:ext uri="{FF2B5EF4-FFF2-40B4-BE49-F238E27FC236}">
                  <a16:creationId xmlns:a16="http://schemas.microsoft.com/office/drawing/2014/main" id="{6D88DD77-61BA-4810-9B59-EFDE4F3FBC3A}"/>
                </a:ext>
              </a:extLst>
            </p:cNvPr>
            <p:cNvCxnSpPr>
              <a:cxnSpLocks/>
            </p:cNvCxnSpPr>
            <p:nvPr/>
          </p:nvCxnSpPr>
          <p:spPr>
            <a:xfrm flipV="1">
              <a:off x="4584879" y="2100197"/>
              <a:ext cx="1" cy="846275"/>
            </a:xfrm>
            <a:prstGeom prst="straightConnector1">
              <a:avLst/>
            </a:prstGeom>
            <a:ln w="476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5CABA55-C762-40D5-8382-AB7C60C42ADD}"/>
              </a:ext>
            </a:extLst>
          </p:cNvPr>
          <p:cNvGrpSpPr/>
          <p:nvPr/>
        </p:nvGrpSpPr>
        <p:grpSpPr>
          <a:xfrm>
            <a:off x="721267" y="3491796"/>
            <a:ext cx="2656898" cy="523948"/>
            <a:chOff x="731484" y="3852213"/>
            <a:chExt cx="2656898" cy="523948"/>
          </a:xfrm>
        </p:grpSpPr>
        <p:pic>
          <p:nvPicPr>
            <p:cNvPr id="8" name="Picture 7">
              <a:extLst>
                <a:ext uri="{FF2B5EF4-FFF2-40B4-BE49-F238E27FC236}">
                  <a16:creationId xmlns:a16="http://schemas.microsoft.com/office/drawing/2014/main" id="{33ADA6D9-8454-4CA1-AB4B-541FD0EEAE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1484" y="3852213"/>
              <a:ext cx="1981477" cy="523948"/>
            </a:xfrm>
            <a:prstGeom prst="rect">
              <a:avLst/>
            </a:prstGeom>
          </p:spPr>
        </p:pic>
        <p:cxnSp>
          <p:nvCxnSpPr>
            <p:cNvPr id="67" name="Straight Arrow Connector 66">
              <a:extLst>
                <a:ext uri="{FF2B5EF4-FFF2-40B4-BE49-F238E27FC236}">
                  <a16:creationId xmlns:a16="http://schemas.microsoft.com/office/drawing/2014/main" id="{6589FDF3-4C2B-4C37-9E24-12D823B9701C}"/>
                </a:ext>
              </a:extLst>
            </p:cNvPr>
            <p:cNvCxnSpPr>
              <a:cxnSpLocks/>
            </p:cNvCxnSpPr>
            <p:nvPr/>
          </p:nvCxnSpPr>
          <p:spPr>
            <a:xfrm flipH="1" flipV="1">
              <a:off x="2692573" y="4095824"/>
              <a:ext cx="695809" cy="126538"/>
            </a:xfrm>
            <a:prstGeom prst="straightConnector1">
              <a:avLst/>
            </a:prstGeom>
            <a:ln w="476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7C739919-B5DA-4ABA-B8AC-1CB8EAB23986}"/>
              </a:ext>
            </a:extLst>
          </p:cNvPr>
          <p:cNvGrpSpPr/>
          <p:nvPr/>
        </p:nvGrpSpPr>
        <p:grpSpPr>
          <a:xfrm>
            <a:off x="824901" y="4801119"/>
            <a:ext cx="2696327" cy="743054"/>
            <a:chOff x="824901" y="4976483"/>
            <a:chExt cx="2696327" cy="743054"/>
          </a:xfrm>
        </p:grpSpPr>
        <p:pic>
          <p:nvPicPr>
            <p:cNvPr id="15" name="Picture 14">
              <a:extLst>
                <a:ext uri="{FF2B5EF4-FFF2-40B4-BE49-F238E27FC236}">
                  <a16:creationId xmlns:a16="http://schemas.microsoft.com/office/drawing/2014/main" id="{DFED2E3D-13B9-434F-979F-24838E863C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901" y="4976483"/>
              <a:ext cx="1895740" cy="743054"/>
            </a:xfrm>
            <a:prstGeom prst="rect">
              <a:avLst/>
            </a:prstGeom>
          </p:spPr>
        </p:pic>
        <p:cxnSp>
          <p:nvCxnSpPr>
            <p:cNvPr id="73" name="Straight Arrow Connector 72">
              <a:extLst>
                <a:ext uri="{FF2B5EF4-FFF2-40B4-BE49-F238E27FC236}">
                  <a16:creationId xmlns:a16="http://schemas.microsoft.com/office/drawing/2014/main" id="{E5667B0E-672A-42DD-8DD5-55C78C1345D1}"/>
                </a:ext>
              </a:extLst>
            </p:cNvPr>
            <p:cNvCxnSpPr>
              <a:cxnSpLocks/>
            </p:cNvCxnSpPr>
            <p:nvPr/>
          </p:nvCxnSpPr>
          <p:spPr>
            <a:xfrm flipH="1">
              <a:off x="2821504" y="5041371"/>
              <a:ext cx="699724" cy="341041"/>
            </a:xfrm>
            <a:prstGeom prst="straightConnector1">
              <a:avLst/>
            </a:prstGeom>
            <a:ln w="476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28F8250-CC9F-429F-9E23-70927A63F6E0}"/>
              </a:ext>
            </a:extLst>
          </p:cNvPr>
          <p:cNvGrpSpPr/>
          <p:nvPr/>
        </p:nvGrpSpPr>
        <p:grpSpPr>
          <a:xfrm>
            <a:off x="5480539" y="1813230"/>
            <a:ext cx="2948769" cy="1221192"/>
            <a:chOff x="5480539" y="1988594"/>
            <a:chExt cx="2948769" cy="1221192"/>
          </a:xfrm>
        </p:grpSpPr>
        <p:pic>
          <p:nvPicPr>
            <p:cNvPr id="18" name="Picture 17">
              <a:extLst>
                <a:ext uri="{FF2B5EF4-FFF2-40B4-BE49-F238E27FC236}">
                  <a16:creationId xmlns:a16="http://schemas.microsoft.com/office/drawing/2014/main" id="{3D4EB2D5-89CE-4110-A995-6D23FBF5A2F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38305" y="1988594"/>
              <a:ext cx="1991003" cy="733527"/>
            </a:xfrm>
            <a:prstGeom prst="rect">
              <a:avLst/>
            </a:prstGeom>
          </p:spPr>
        </p:pic>
        <p:cxnSp>
          <p:nvCxnSpPr>
            <p:cNvPr id="78" name="Straight Arrow Connector 77">
              <a:extLst>
                <a:ext uri="{FF2B5EF4-FFF2-40B4-BE49-F238E27FC236}">
                  <a16:creationId xmlns:a16="http://schemas.microsoft.com/office/drawing/2014/main" id="{85BC03F6-2291-47B4-8A57-C2F069315E14}"/>
                </a:ext>
              </a:extLst>
            </p:cNvPr>
            <p:cNvCxnSpPr>
              <a:cxnSpLocks/>
            </p:cNvCxnSpPr>
            <p:nvPr/>
          </p:nvCxnSpPr>
          <p:spPr>
            <a:xfrm flipV="1">
              <a:off x="5480539" y="2535805"/>
              <a:ext cx="743192" cy="673981"/>
            </a:xfrm>
            <a:prstGeom prst="straightConnector1">
              <a:avLst/>
            </a:prstGeom>
            <a:ln w="476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DC71203-43A2-481D-8809-3F35CFB5F90C}"/>
              </a:ext>
            </a:extLst>
          </p:cNvPr>
          <p:cNvGrpSpPr/>
          <p:nvPr/>
        </p:nvGrpSpPr>
        <p:grpSpPr>
          <a:xfrm>
            <a:off x="5927625" y="3467270"/>
            <a:ext cx="2869653" cy="733527"/>
            <a:chOff x="5927625" y="3642634"/>
            <a:chExt cx="2869653" cy="733527"/>
          </a:xfrm>
        </p:grpSpPr>
        <p:pic>
          <p:nvPicPr>
            <p:cNvPr id="13" name="Picture 12">
              <a:extLst>
                <a:ext uri="{FF2B5EF4-FFF2-40B4-BE49-F238E27FC236}">
                  <a16:creationId xmlns:a16="http://schemas.microsoft.com/office/drawing/2014/main" id="{E28484D4-8692-470E-9097-4FA1FD3A904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11012" y="3642634"/>
              <a:ext cx="2086266" cy="733527"/>
            </a:xfrm>
            <a:prstGeom prst="rect">
              <a:avLst/>
            </a:prstGeom>
          </p:spPr>
        </p:pic>
        <p:cxnSp>
          <p:nvCxnSpPr>
            <p:cNvPr id="79" name="Straight Arrow Connector 78">
              <a:extLst>
                <a:ext uri="{FF2B5EF4-FFF2-40B4-BE49-F238E27FC236}">
                  <a16:creationId xmlns:a16="http://schemas.microsoft.com/office/drawing/2014/main" id="{03D8FD24-774D-4050-B96D-D9E1136EC3B8}"/>
                </a:ext>
              </a:extLst>
            </p:cNvPr>
            <p:cNvCxnSpPr>
              <a:cxnSpLocks/>
            </p:cNvCxnSpPr>
            <p:nvPr/>
          </p:nvCxnSpPr>
          <p:spPr>
            <a:xfrm flipV="1">
              <a:off x="5927625" y="4037309"/>
              <a:ext cx="617440" cy="1"/>
            </a:xfrm>
            <a:prstGeom prst="straightConnector1">
              <a:avLst/>
            </a:prstGeom>
            <a:ln w="476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A859210-27C6-465E-8A7D-21CF7C06A984}"/>
              </a:ext>
            </a:extLst>
          </p:cNvPr>
          <p:cNvGrpSpPr/>
          <p:nvPr/>
        </p:nvGrpSpPr>
        <p:grpSpPr>
          <a:xfrm>
            <a:off x="5985686" y="4834957"/>
            <a:ext cx="2830275" cy="1024349"/>
            <a:chOff x="5985686" y="4834957"/>
            <a:chExt cx="2830275" cy="1024349"/>
          </a:xfrm>
        </p:grpSpPr>
        <p:pic>
          <p:nvPicPr>
            <p:cNvPr id="27" name="Picture 26">
              <a:extLst>
                <a:ext uri="{FF2B5EF4-FFF2-40B4-BE49-F238E27FC236}">
                  <a16:creationId xmlns:a16="http://schemas.microsoft.com/office/drawing/2014/main" id="{666551CD-520C-4295-BD73-9C15A0FEDBC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39168" y="5106726"/>
              <a:ext cx="2276793" cy="752580"/>
            </a:xfrm>
            <a:prstGeom prst="rect">
              <a:avLst/>
            </a:prstGeom>
          </p:spPr>
        </p:pic>
        <p:cxnSp>
          <p:nvCxnSpPr>
            <p:cNvPr id="80" name="Straight Arrow Connector 79">
              <a:extLst>
                <a:ext uri="{FF2B5EF4-FFF2-40B4-BE49-F238E27FC236}">
                  <a16:creationId xmlns:a16="http://schemas.microsoft.com/office/drawing/2014/main" id="{78E972DC-3BDC-4E29-BB34-BF771058A3F3}"/>
                </a:ext>
              </a:extLst>
            </p:cNvPr>
            <p:cNvCxnSpPr>
              <a:cxnSpLocks/>
            </p:cNvCxnSpPr>
            <p:nvPr/>
          </p:nvCxnSpPr>
          <p:spPr>
            <a:xfrm>
              <a:off x="5985686" y="4834957"/>
              <a:ext cx="452619" cy="517541"/>
            </a:xfrm>
            <a:prstGeom prst="straightConnector1">
              <a:avLst/>
            </a:prstGeom>
            <a:ln w="47625">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6F35562-4266-42F7-BE7A-41FBB420D6D6}"/>
              </a:ext>
            </a:extLst>
          </p:cNvPr>
          <p:cNvGrpSpPr/>
          <p:nvPr/>
        </p:nvGrpSpPr>
        <p:grpSpPr>
          <a:xfrm>
            <a:off x="0" y="5326106"/>
            <a:ext cx="7400132" cy="1435666"/>
            <a:chOff x="0" y="5451366"/>
            <a:chExt cx="7400132" cy="1435666"/>
          </a:xfrm>
        </p:grpSpPr>
        <p:pic>
          <p:nvPicPr>
            <p:cNvPr id="32" name="Picture 31" descr="Background pattern&#10;&#10;Description automatically generated">
              <a:extLst>
                <a:ext uri="{FF2B5EF4-FFF2-40B4-BE49-F238E27FC236}">
                  <a16:creationId xmlns:a16="http://schemas.microsoft.com/office/drawing/2014/main" id="{A00A48B5-E73E-4168-AA6E-2059C3DF8FCA}"/>
                </a:ext>
              </a:extLst>
            </p:cNvPr>
            <p:cNvPicPr>
              <a:picLocks noChangeAspect="1"/>
            </p:cNvPicPr>
            <p:nvPr/>
          </p:nvPicPr>
          <p:blipFill rotWithShape="1">
            <a:blip r:embed="rId17">
              <a:extLst>
                <a:ext uri="{28A0092B-C50C-407E-A947-70E740481C1C}">
                  <a14:useLocalDpi xmlns:a14="http://schemas.microsoft.com/office/drawing/2010/main" val="0"/>
                </a:ext>
              </a:extLst>
            </a:blip>
            <a:srcRect t="-741"/>
            <a:stretch/>
          </p:blipFill>
          <p:spPr>
            <a:xfrm rot="16200000">
              <a:off x="1205207" y="4246159"/>
              <a:ext cx="849967" cy="3260381"/>
            </a:xfrm>
            <a:prstGeom prst="rect">
              <a:avLst/>
            </a:prstGeom>
          </p:spPr>
        </p:pic>
        <p:pic>
          <p:nvPicPr>
            <p:cNvPr id="33" name="Picture 32" descr="A picture containing outdoor object, night sky&#10;&#10;Description automatically generated">
              <a:extLst>
                <a:ext uri="{FF2B5EF4-FFF2-40B4-BE49-F238E27FC236}">
                  <a16:creationId xmlns:a16="http://schemas.microsoft.com/office/drawing/2014/main" id="{CA41CFC6-A0C7-4848-9C3E-E75C7BFC086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378165" y="5663123"/>
              <a:ext cx="768573" cy="781276"/>
            </a:xfrm>
            <a:prstGeom prst="rect">
              <a:avLst/>
            </a:prstGeom>
          </p:spPr>
        </p:pic>
        <p:grpSp>
          <p:nvGrpSpPr>
            <p:cNvPr id="34" name="Group 33">
              <a:extLst>
                <a:ext uri="{FF2B5EF4-FFF2-40B4-BE49-F238E27FC236}">
                  <a16:creationId xmlns:a16="http://schemas.microsoft.com/office/drawing/2014/main" id="{52446ECE-E7C2-4B93-97D2-EB1E140C1D03}"/>
                </a:ext>
              </a:extLst>
            </p:cNvPr>
            <p:cNvGrpSpPr/>
            <p:nvPr/>
          </p:nvGrpSpPr>
          <p:grpSpPr>
            <a:xfrm>
              <a:off x="4305167" y="5466393"/>
              <a:ext cx="3094965" cy="1420639"/>
              <a:chOff x="3914457" y="4978966"/>
              <a:chExt cx="3255168" cy="1494175"/>
            </a:xfrm>
          </p:grpSpPr>
          <p:pic>
            <p:nvPicPr>
              <p:cNvPr id="35" name="Picture 34" descr="A picture containing text&#10;&#10;Description automatically generated">
                <a:extLst>
                  <a:ext uri="{FF2B5EF4-FFF2-40B4-BE49-F238E27FC236}">
                    <a16:creationId xmlns:a16="http://schemas.microsoft.com/office/drawing/2014/main" id="{98197BDB-1C44-47DD-9B19-05CB7E002DA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14457" y="4978966"/>
                <a:ext cx="3255168" cy="1494175"/>
              </a:xfrm>
              <a:prstGeom prst="rect">
                <a:avLst/>
              </a:prstGeom>
              <a:effectLst>
                <a:outerShdw blurRad="50800" dist="50800" dir="5400000" algn="ctr" rotWithShape="0">
                  <a:schemeClr val="tx1">
                    <a:lumMod val="65000"/>
                    <a:lumOff val="35000"/>
                  </a:schemeClr>
                </a:outerShdw>
              </a:effectLst>
            </p:spPr>
          </p:pic>
          <p:sp>
            <p:nvSpPr>
              <p:cNvPr id="36" name="TextBox 35">
                <a:extLst>
                  <a:ext uri="{FF2B5EF4-FFF2-40B4-BE49-F238E27FC236}">
                    <a16:creationId xmlns:a16="http://schemas.microsoft.com/office/drawing/2014/main" id="{BE9839B8-2465-4454-9A08-D0B24D459B92}"/>
                  </a:ext>
                </a:extLst>
              </p:cNvPr>
              <p:cNvSpPr txBox="1"/>
              <p:nvPr/>
            </p:nvSpPr>
            <p:spPr>
              <a:xfrm>
                <a:off x="4101961" y="5349692"/>
                <a:ext cx="2879078" cy="550303"/>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a:t>
                </a:r>
              </a:p>
              <a:p>
                <a:pPr algn="ctr"/>
                <a:r>
                  <a:rPr lang="en-GB" sz="1400" dirty="0">
                    <a:latin typeface="Comic Sans MS" panose="030F0902030302020204" pitchFamily="66" charset="0"/>
                    <a:cs typeface="Simplified Arabic Fixed"/>
                  </a:rPr>
                  <a:t>Which test?</a:t>
                </a:r>
              </a:p>
            </p:txBody>
          </p:sp>
        </p:grpSp>
      </p:grpSp>
    </p:spTree>
    <p:extLst>
      <p:ext uri="{BB962C8B-B14F-4D97-AF65-F5344CB8AC3E}">
        <p14:creationId xmlns:p14="http://schemas.microsoft.com/office/powerpoint/2010/main" val="10881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63B159-4426-4E8C-8AAE-3476364B4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8179" y="5407788"/>
            <a:ext cx="1540227" cy="431916"/>
          </a:xfrm>
          <a:prstGeom prst="rect">
            <a:avLst/>
          </a:prstGeom>
        </p:spPr>
      </p:pic>
      <p:sp>
        <p:nvSpPr>
          <p:cNvPr id="21" name="Rectangle: Rounded Corners 20">
            <a:extLst>
              <a:ext uri="{FF2B5EF4-FFF2-40B4-BE49-F238E27FC236}">
                <a16:creationId xmlns:a16="http://schemas.microsoft.com/office/drawing/2014/main" id="{DB6DBDD9-3C32-4F18-B7FB-4C3E946A5A12}"/>
              </a:ext>
            </a:extLst>
          </p:cNvPr>
          <p:cNvSpPr/>
          <p:nvPr/>
        </p:nvSpPr>
        <p:spPr>
          <a:xfrm>
            <a:off x="1747168" y="1712486"/>
            <a:ext cx="5820581" cy="669926"/>
          </a:xfrm>
          <a:prstGeom prst="roundRect">
            <a:avLst/>
          </a:prstGeom>
          <a:solidFill>
            <a:schemeClr val="tx2">
              <a:lumMod val="75000"/>
            </a:schemeClr>
          </a:solidFill>
          <a:ln w="38100">
            <a:solidFill>
              <a:schemeClr val="accent4">
                <a:lumMod val="75000"/>
              </a:schemeClr>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solidFill>
                  <a:srgbClr val="FFFF00"/>
                </a:solidFill>
              </a:rPr>
              <a:t>Q 1</a:t>
            </a:r>
            <a:r>
              <a:rPr lang="en-GB" dirty="0">
                <a:solidFill>
                  <a:schemeClr val="bg1"/>
                </a:solidFill>
              </a:rPr>
              <a:t>: Which of these has the wrong colour background?</a:t>
            </a:r>
          </a:p>
        </p:txBody>
      </p:sp>
      <p:pic>
        <p:nvPicPr>
          <p:cNvPr id="10" name="Picture 9" descr="A picture containing sunset, nature, flock, bright&#10;&#10;Description automatically generated">
            <a:extLst>
              <a:ext uri="{FF2B5EF4-FFF2-40B4-BE49-F238E27FC236}">
                <a16:creationId xmlns:a16="http://schemas.microsoft.com/office/drawing/2014/main" id="{79720B60-1761-4B8F-8905-11AE3694A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161" y="515849"/>
            <a:ext cx="2948210" cy="516378"/>
          </a:xfrm>
          <a:prstGeom prst="rect">
            <a:avLst/>
          </a:prstGeom>
        </p:spPr>
      </p:pic>
      <p:pic>
        <p:nvPicPr>
          <p:cNvPr id="11" name="Picture 10" descr="A picture containing text, light, dark&#10;&#10;Description automatically generated">
            <a:extLst>
              <a:ext uri="{FF2B5EF4-FFF2-40B4-BE49-F238E27FC236}">
                <a16:creationId xmlns:a16="http://schemas.microsoft.com/office/drawing/2014/main" id="{FE1607D9-7828-4FE8-83DC-E651E1AA23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12" name="TextBox 11">
            <a:extLst>
              <a:ext uri="{FF2B5EF4-FFF2-40B4-BE49-F238E27FC236}">
                <a16:creationId xmlns:a16="http://schemas.microsoft.com/office/drawing/2014/main" id="{E663BE60-F75A-4821-B979-491541FC1BD9}"/>
              </a:ext>
            </a:extLst>
          </p:cNvPr>
          <p:cNvSpPr txBox="1"/>
          <p:nvPr/>
        </p:nvSpPr>
        <p:spPr>
          <a:xfrm>
            <a:off x="1474161" y="600205"/>
            <a:ext cx="294821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Quiz</a:t>
            </a:r>
            <a:endParaRPr lang="en-US" dirty="0">
              <a:solidFill>
                <a:schemeClr val="bg1"/>
              </a:solidFill>
            </a:endParaRPr>
          </a:p>
        </p:txBody>
      </p:sp>
      <p:pic>
        <p:nvPicPr>
          <p:cNvPr id="13" name="Picture 12" descr="Logo&#10;&#10;Description automatically generated">
            <a:extLst>
              <a:ext uri="{FF2B5EF4-FFF2-40B4-BE49-F238E27FC236}">
                <a16:creationId xmlns:a16="http://schemas.microsoft.com/office/drawing/2014/main" id="{99B5F04B-C7C9-45BB-9FD3-52075ED2057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4" name="TextBox 13">
            <a:extLst>
              <a:ext uri="{FF2B5EF4-FFF2-40B4-BE49-F238E27FC236}">
                <a16:creationId xmlns:a16="http://schemas.microsoft.com/office/drawing/2014/main" id="{75391F51-2164-4E92-B884-562952DF5024}"/>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15" name="Graphic 14" descr="Head with gears">
            <a:extLst>
              <a:ext uri="{FF2B5EF4-FFF2-40B4-BE49-F238E27FC236}">
                <a16:creationId xmlns:a16="http://schemas.microsoft.com/office/drawing/2014/main" id="{5A5D7923-5025-4C42-84E8-D4CF62015A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754" y="512631"/>
            <a:ext cx="543821" cy="543821"/>
          </a:xfrm>
          <a:prstGeom prst="rect">
            <a:avLst/>
          </a:prstGeom>
        </p:spPr>
      </p:pic>
      <p:pic>
        <p:nvPicPr>
          <p:cNvPr id="17" name="Picture 16">
            <a:extLst>
              <a:ext uri="{FF2B5EF4-FFF2-40B4-BE49-F238E27FC236}">
                <a16:creationId xmlns:a16="http://schemas.microsoft.com/office/drawing/2014/main" id="{7F96F785-1828-4EF7-8F8C-C159C1DAC8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87076" y="2683909"/>
            <a:ext cx="5994223" cy="2283514"/>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5547075B-3D78-4289-9534-3E47D0181E4B}"/>
              </a:ext>
            </a:extLst>
          </p:cNvPr>
          <p:cNvSpPr txBox="1"/>
          <p:nvPr/>
        </p:nvSpPr>
        <p:spPr>
          <a:xfrm>
            <a:off x="1538179" y="5469858"/>
            <a:ext cx="1406589" cy="307777"/>
          </a:xfrm>
          <a:prstGeom prst="rect">
            <a:avLst/>
          </a:prstGeom>
          <a:noFill/>
        </p:spPr>
        <p:txBody>
          <a:bodyPr wrap="square" rtlCol="0">
            <a:spAutoFit/>
          </a:bodyPr>
          <a:lstStyle/>
          <a:p>
            <a:pPr algn="ctr"/>
            <a:r>
              <a:rPr lang="en-GB" sz="1400" b="1" dirty="0"/>
              <a:t>CREDIT: ITV</a:t>
            </a:r>
          </a:p>
        </p:txBody>
      </p:sp>
      <p:pic>
        <p:nvPicPr>
          <p:cNvPr id="5" name="Picture 4">
            <a:extLst>
              <a:ext uri="{FF2B5EF4-FFF2-40B4-BE49-F238E27FC236}">
                <a16:creationId xmlns:a16="http://schemas.microsoft.com/office/drawing/2014/main" id="{1C0BDD49-E063-4D37-8239-FE752BEEBA4E}"/>
              </a:ext>
            </a:extLst>
          </p:cNvPr>
          <p:cNvPicPr>
            <a:picLocks noChangeAspect="1"/>
          </p:cNvPicPr>
          <p:nvPr/>
        </p:nvPicPr>
        <p:blipFill rotWithShape="1">
          <a:blip r:embed="rId11">
            <a:extLst>
              <a:ext uri="{28A0092B-C50C-407E-A947-70E740481C1C}">
                <a14:useLocalDpi xmlns:a14="http://schemas.microsoft.com/office/drawing/2010/main" val="0"/>
              </a:ext>
            </a:extLst>
          </a:blip>
          <a:srcRect l="22170"/>
          <a:stretch/>
        </p:blipFill>
        <p:spPr>
          <a:xfrm>
            <a:off x="0" y="1794342"/>
            <a:ext cx="1654773" cy="490647"/>
          </a:xfrm>
          <a:prstGeom prst="rect">
            <a:avLst/>
          </a:prstGeom>
        </p:spPr>
      </p:pic>
      <p:pic>
        <p:nvPicPr>
          <p:cNvPr id="16" name="Picture 15">
            <a:extLst>
              <a:ext uri="{FF2B5EF4-FFF2-40B4-BE49-F238E27FC236}">
                <a16:creationId xmlns:a16="http://schemas.microsoft.com/office/drawing/2014/main" id="{F7894476-65C1-4F72-9E3D-111A4361861E}"/>
              </a:ext>
            </a:extLst>
          </p:cNvPr>
          <p:cNvPicPr>
            <a:picLocks noChangeAspect="1"/>
          </p:cNvPicPr>
          <p:nvPr/>
        </p:nvPicPr>
        <p:blipFill rotWithShape="1">
          <a:blip r:embed="rId10">
            <a:extLst>
              <a:ext uri="{28A0092B-C50C-407E-A947-70E740481C1C}">
                <a14:useLocalDpi xmlns:a14="http://schemas.microsoft.com/office/drawing/2010/main" val="0"/>
              </a:ext>
            </a:extLst>
          </a:blip>
          <a:srcRect r="75103"/>
          <a:stretch/>
        </p:blipFill>
        <p:spPr>
          <a:xfrm>
            <a:off x="1687076" y="2665920"/>
            <a:ext cx="1492352" cy="2283514"/>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6565538B-E0D8-4B83-A02F-8535D5873F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6707" y="473181"/>
            <a:ext cx="294798" cy="594861"/>
          </a:xfrm>
          <a:prstGeom prst="rect">
            <a:avLst/>
          </a:prstGeom>
        </p:spPr>
      </p:pic>
      <p:pic>
        <p:nvPicPr>
          <p:cNvPr id="18" name="Picture 17">
            <a:extLst>
              <a:ext uri="{FF2B5EF4-FFF2-40B4-BE49-F238E27FC236}">
                <a16:creationId xmlns:a16="http://schemas.microsoft.com/office/drawing/2014/main" id="{D4AE9E81-5C2E-4370-8101-11A590CB7B5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2674" y="473181"/>
            <a:ext cx="294798" cy="594861"/>
          </a:xfrm>
          <a:prstGeom prst="rect">
            <a:avLst/>
          </a:prstGeom>
        </p:spPr>
      </p:pic>
      <p:pic>
        <p:nvPicPr>
          <p:cNvPr id="20" name="Picture 19">
            <a:extLst>
              <a:ext uri="{FF2B5EF4-FFF2-40B4-BE49-F238E27FC236}">
                <a16:creationId xmlns:a16="http://schemas.microsoft.com/office/drawing/2014/main" id="{3F69BF4D-44E3-401F-808A-C3020BFBF2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4140" y="461591"/>
            <a:ext cx="294798" cy="594861"/>
          </a:xfrm>
          <a:prstGeom prst="rect">
            <a:avLst/>
          </a:prstGeom>
        </p:spPr>
      </p:pic>
      <p:pic>
        <p:nvPicPr>
          <p:cNvPr id="22" name="Picture 21">
            <a:extLst>
              <a:ext uri="{FF2B5EF4-FFF2-40B4-BE49-F238E27FC236}">
                <a16:creationId xmlns:a16="http://schemas.microsoft.com/office/drawing/2014/main" id="{F7648029-649F-41FF-AA01-42C4D4184A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0107" y="461591"/>
            <a:ext cx="294798" cy="594861"/>
          </a:xfrm>
          <a:prstGeom prst="rect">
            <a:avLst/>
          </a:prstGeom>
        </p:spPr>
      </p:pic>
    </p:spTree>
    <p:extLst>
      <p:ext uri="{BB962C8B-B14F-4D97-AF65-F5344CB8AC3E}">
        <p14:creationId xmlns:p14="http://schemas.microsoft.com/office/powerpoint/2010/main" val="329673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FA183A-3421-463F-A767-F6673F56E342}"/>
              </a:ext>
            </a:extLst>
          </p:cNvPr>
          <p:cNvPicPr>
            <a:picLocks noChangeAspect="1"/>
          </p:cNvPicPr>
          <p:nvPr/>
        </p:nvPicPr>
        <p:blipFill rotWithShape="1">
          <a:blip r:embed="rId4">
            <a:extLst>
              <a:ext uri="{28A0092B-C50C-407E-A947-70E740481C1C}">
                <a14:useLocalDpi xmlns:a14="http://schemas.microsoft.com/office/drawing/2010/main" val="0"/>
              </a:ext>
            </a:extLst>
          </a:blip>
          <a:srcRect r="29509"/>
          <a:stretch/>
        </p:blipFill>
        <p:spPr>
          <a:xfrm>
            <a:off x="1654773" y="1881739"/>
            <a:ext cx="6445737" cy="85618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F77D766-174B-4ECE-84AB-B46FDF6A2F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3837" y="3198354"/>
            <a:ext cx="1848108" cy="781159"/>
          </a:xfrm>
          <a:prstGeom prst="rect">
            <a:avLst/>
          </a:prstGeom>
        </p:spPr>
      </p:pic>
      <p:pic>
        <p:nvPicPr>
          <p:cNvPr id="29" name="Picture 28">
            <a:extLst>
              <a:ext uri="{FF2B5EF4-FFF2-40B4-BE49-F238E27FC236}">
                <a16:creationId xmlns:a16="http://schemas.microsoft.com/office/drawing/2014/main" id="{104E9AC3-31DC-4B84-B315-5F9924293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2531" y="3223701"/>
            <a:ext cx="1848108" cy="781159"/>
          </a:xfrm>
          <a:prstGeom prst="rect">
            <a:avLst/>
          </a:prstGeom>
        </p:spPr>
      </p:pic>
      <p:pic>
        <p:nvPicPr>
          <p:cNvPr id="31" name="Picture 30">
            <a:extLst>
              <a:ext uri="{FF2B5EF4-FFF2-40B4-BE49-F238E27FC236}">
                <a16:creationId xmlns:a16="http://schemas.microsoft.com/office/drawing/2014/main" id="{3871F08B-55B9-470C-ACCB-10AF9D0FB5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837" y="4495526"/>
            <a:ext cx="1848108" cy="781159"/>
          </a:xfrm>
          <a:prstGeom prst="rect">
            <a:avLst/>
          </a:prstGeom>
        </p:spPr>
      </p:pic>
      <p:pic>
        <p:nvPicPr>
          <p:cNvPr id="33" name="Picture 32">
            <a:extLst>
              <a:ext uri="{FF2B5EF4-FFF2-40B4-BE49-F238E27FC236}">
                <a16:creationId xmlns:a16="http://schemas.microsoft.com/office/drawing/2014/main" id="{043EA70D-463F-4DBD-AF37-129EF17A19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531" y="4492739"/>
            <a:ext cx="1848108" cy="781159"/>
          </a:xfrm>
          <a:prstGeom prst="rect">
            <a:avLst/>
          </a:prstGeom>
        </p:spPr>
      </p:pic>
      <p:sp>
        <p:nvSpPr>
          <p:cNvPr id="2" name="Rectangle 1">
            <a:extLst>
              <a:ext uri="{FF2B5EF4-FFF2-40B4-BE49-F238E27FC236}">
                <a16:creationId xmlns:a16="http://schemas.microsoft.com/office/drawing/2014/main" id="{457A2E3F-C00D-4B83-9397-C2B8386DFA8E}"/>
              </a:ext>
            </a:extLst>
          </p:cNvPr>
          <p:cNvSpPr/>
          <p:nvPr/>
        </p:nvSpPr>
        <p:spPr>
          <a:xfrm>
            <a:off x="2413836" y="3189241"/>
            <a:ext cx="1848108" cy="584775"/>
          </a:xfrm>
          <a:prstGeom prst="rect">
            <a:avLst/>
          </a:prstGeom>
        </p:spPr>
        <p:txBody>
          <a:bodyPr wrap="square">
            <a:spAutoFit/>
          </a:bodyPr>
          <a:lstStyle/>
          <a:p>
            <a:pPr algn="ctr"/>
            <a:r>
              <a:rPr lang="en-GB" sz="3200" dirty="0">
                <a:latin typeface="Reprise Title Std" panose="02000000000000000000" charset="0"/>
              </a:rPr>
              <a:t>CHIN</a:t>
            </a:r>
          </a:p>
        </p:txBody>
      </p:sp>
      <p:pic>
        <p:nvPicPr>
          <p:cNvPr id="10" name="Picture 9" descr="A picture containing text, light, dark&#10;&#10;Description automatically generated">
            <a:extLst>
              <a:ext uri="{FF2B5EF4-FFF2-40B4-BE49-F238E27FC236}">
                <a16:creationId xmlns:a16="http://schemas.microsoft.com/office/drawing/2014/main" id="{67E8F781-B1E9-4277-9D75-0ED51E0FE7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12" name="Picture 11" descr="Logo&#10;&#10;Description automatically generated">
            <a:extLst>
              <a:ext uri="{FF2B5EF4-FFF2-40B4-BE49-F238E27FC236}">
                <a16:creationId xmlns:a16="http://schemas.microsoft.com/office/drawing/2014/main" id="{47BF4BD4-9C03-4BAE-842D-1B8A7199BC9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13" name="TextBox 12">
            <a:extLst>
              <a:ext uri="{FF2B5EF4-FFF2-40B4-BE49-F238E27FC236}">
                <a16:creationId xmlns:a16="http://schemas.microsoft.com/office/drawing/2014/main" id="{AA8F104C-A46C-4532-B3D8-610DDC6AF7C8}"/>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14" name="Graphic 13" descr="Head with gears">
            <a:extLst>
              <a:ext uri="{FF2B5EF4-FFF2-40B4-BE49-F238E27FC236}">
                <a16:creationId xmlns:a16="http://schemas.microsoft.com/office/drawing/2014/main" id="{C232D2A0-BD39-4933-B73F-5678B3F94D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754" y="512631"/>
            <a:ext cx="543821" cy="543821"/>
          </a:xfrm>
          <a:prstGeom prst="rect">
            <a:avLst/>
          </a:prstGeom>
        </p:spPr>
      </p:pic>
      <p:sp>
        <p:nvSpPr>
          <p:cNvPr id="21" name="Rectangle 20">
            <a:extLst>
              <a:ext uri="{FF2B5EF4-FFF2-40B4-BE49-F238E27FC236}">
                <a16:creationId xmlns:a16="http://schemas.microsoft.com/office/drawing/2014/main" id="{3AEAB4FD-8844-48E5-8197-2EA08ED22664}"/>
              </a:ext>
            </a:extLst>
          </p:cNvPr>
          <p:cNvSpPr/>
          <p:nvPr/>
        </p:nvSpPr>
        <p:spPr>
          <a:xfrm>
            <a:off x="5262530" y="3223701"/>
            <a:ext cx="1848107" cy="584775"/>
          </a:xfrm>
          <a:prstGeom prst="rect">
            <a:avLst/>
          </a:prstGeom>
        </p:spPr>
        <p:txBody>
          <a:bodyPr wrap="square">
            <a:spAutoFit/>
          </a:bodyPr>
          <a:lstStyle/>
          <a:p>
            <a:pPr algn="ctr"/>
            <a:r>
              <a:rPr lang="en-GB" sz="3200" dirty="0">
                <a:solidFill>
                  <a:schemeClr val="bg1"/>
                </a:solidFill>
                <a:latin typeface="Reprise Title Std" panose="02000000000000000000" charset="0"/>
              </a:rPr>
              <a:t>GHOST</a:t>
            </a:r>
          </a:p>
        </p:txBody>
      </p:sp>
      <p:sp>
        <p:nvSpPr>
          <p:cNvPr id="22" name="Rectangle 21">
            <a:extLst>
              <a:ext uri="{FF2B5EF4-FFF2-40B4-BE49-F238E27FC236}">
                <a16:creationId xmlns:a16="http://schemas.microsoft.com/office/drawing/2014/main" id="{019A0538-BC8C-40CD-94A6-6FB60A726A40}"/>
              </a:ext>
            </a:extLst>
          </p:cNvPr>
          <p:cNvSpPr/>
          <p:nvPr/>
        </p:nvSpPr>
        <p:spPr>
          <a:xfrm>
            <a:off x="5262530" y="4492739"/>
            <a:ext cx="1848108" cy="584775"/>
          </a:xfrm>
          <a:prstGeom prst="rect">
            <a:avLst/>
          </a:prstGeom>
        </p:spPr>
        <p:txBody>
          <a:bodyPr wrap="square">
            <a:spAutoFit/>
          </a:bodyPr>
          <a:lstStyle/>
          <a:p>
            <a:pPr algn="ctr"/>
            <a:r>
              <a:rPr lang="en-GB" sz="3200" dirty="0">
                <a:latin typeface="Reprise Title Std" panose="02000000000000000000" charset="0"/>
              </a:rPr>
              <a:t>ALMOST</a:t>
            </a:r>
          </a:p>
        </p:txBody>
      </p:sp>
      <p:sp>
        <p:nvSpPr>
          <p:cNvPr id="23" name="Rectangle 22">
            <a:extLst>
              <a:ext uri="{FF2B5EF4-FFF2-40B4-BE49-F238E27FC236}">
                <a16:creationId xmlns:a16="http://schemas.microsoft.com/office/drawing/2014/main" id="{09CCB99A-C90E-4079-91CC-2A0CF719DB95}"/>
              </a:ext>
            </a:extLst>
          </p:cNvPr>
          <p:cNvSpPr/>
          <p:nvPr/>
        </p:nvSpPr>
        <p:spPr>
          <a:xfrm>
            <a:off x="2413836" y="4499220"/>
            <a:ext cx="1848108" cy="584775"/>
          </a:xfrm>
          <a:prstGeom prst="rect">
            <a:avLst/>
          </a:prstGeom>
        </p:spPr>
        <p:txBody>
          <a:bodyPr wrap="square">
            <a:spAutoFit/>
          </a:bodyPr>
          <a:lstStyle/>
          <a:p>
            <a:pPr algn="ctr"/>
            <a:r>
              <a:rPr lang="en-GB" sz="3200" dirty="0">
                <a:latin typeface="Reprise Title Std" panose="02000000000000000000" charset="0"/>
              </a:rPr>
              <a:t>BIOPSY</a:t>
            </a:r>
          </a:p>
        </p:txBody>
      </p:sp>
      <p:pic>
        <p:nvPicPr>
          <p:cNvPr id="24" name="Picture 23">
            <a:extLst>
              <a:ext uri="{FF2B5EF4-FFF2-40B4-BE49-F238E27FC236}">
                <a16:creationId xmlns:a16="http://schemas.microsoft.com/office/drawing/2014/main" id="{C47C0561-6D95-4414-82DE-D088DAF35EF8}"/>
              </a:ext>
            </a:extLst>
          </p:cNvPr>
          <p:cNvPicPr>
            <a:picLocks noChangeAspect="1"/>
          </p:cNvPicPr>
          <p:nvPr/>
        </p:nvPicPr>
        <p:blipFill rotWithShape="1">
          <a:blip r:embed="rId13">
            <a:extLst>
              <a:ext uri="{28A0092B-C50C-407E-A947-70E740481C1C}">
                <a14:useLocalDpi xmlns:a14="http://schemas.microsoft.com/office/drawing/2010/main" val="0"/>
              </a:ext>
            </a:extLst>
          </a:blip>
          <a:srcRect l="22170"/>
          <a:stretch/>
        </p:blipFill>
        <p:spPr>
          <a:xfrm>
            <a:off x="0" y="2057484"/>
            <a:ext cx="1654773" cy="490647"/>
          </a:xfrm>
          <a:prstGeom prst="rect">
            <a:avLst/>
          </a:prstGeom>
        </p:spPr>
      </p:pic>
      <p:pic>
        <p:nvPicPr>
          <p:cNvPr id="34" name="Picture 33" descr="A picture containing sunset, nature, flock, bright&#10;&#10;Description automatically generated">
            <a:extLst>
              <a:ext uri="{FF2B5EF4-FFF2-40B4-BE49-F238E27FC236}">
                <a16:creationId xmlns:a16="http://schemas.microsoft.com/office/drawing/2014/main" id="{B69F56EC-3AFB-4CD8-A4D6-92D9E7E69F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74161" y="515849"/>
            <a:ext cx="2948210" cy="516378"/>
          </a:xfrm>
          <a:prstGeom prst="rect">
            <a:avLst/>
          </a:prstGeom>
        </p:spPr>
      </p:pic>
      <p:sp>
        <p:nvSpPr>
          <p:cNvPr id="35" name="TextBox 34">
            <a:extLst>
              <a:ext uri="{FF2B5EF4-FFF2-40B4-BE49-F238E27FC236}">
                <a16:creationId xmlns:a16="http://schemas.microsoft.com/office/drawing/2014/main" id="{EC8FC833-EF3A-4220-B31A-039C98A5E122}"/>
              </a:ext>
            </a:extLst>
          </p:cNvPr>
          <p:cNvSpPr txBox="1"/>
          <p:nvPr/>
        </p:nvSpPr>
        <p:spPr>
          <a:xfrm>
            <a:off x="1474161" y="600205"/>
            <a:ext cx="294821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Quiz</a:t>
            </a:r>
            <a:endParaRPr lang="en-US" dirty="0">
              <a:solidFill>
                <a:schemeClr val="bg1"/>
              </a:solidFill>
            </a:endParaRPr>
          </a:p>
        </p:txBody>
      </p:sp>
      <p:sp>
        <p:nvSpPr>
          <p:cNvPr id="5" name="Rectangle 4">
            <a:extLst>
              <a:ext uri="{FF2B5EF4-FFF2-40B4-BE49-F238E27FC236}">
                <a16:creationId xmlns:a16="http://schemas.microsoft.com/office/drawing/2014/main" id="{213288FC-F9B6-4FD9-836E-EFAF7F128208}"/>
              </a:ext>
            </a:extLst>
          </p:cNvPr>
          <p:cNvSpPr/>
          <p:nvPr/>
        </p:nvSpPr>
        <p:spPr>
          <a:xfrm>
            <a:off x="1746103" y="1940817"/>
            <a:ext cx="6263075" cy="523220"/>
          </a:xfrm>
          <a:prstGeom prst="rect">
            <a:avLst/>
          </a:prstGeom>
        </p:spPr>
        <p:txBody>
          <a:bodyPr wrap="square">
            <a:spAutoFit/>
          </a:bodyPr>
          <a:lstStyle/>
          <a:p>
            <a:pPr algn="ctr"/>
            <a:r>
              <a:rPr lang="en-GB" sz="2800" dirty="0">
                <a:latin typeface="Reprise Title Std" panose="02000000000000000000" charset="0"/>
              </a:rPr>
              <a:t>Q2</a:t>
            </a:r>
            <a:r>
              <a:rPr lang="en-GB" dirty="0">
                <a:latin typeface="Reprise Title Std" panose="02000000000000000000" charset="0"/>
              </a:rPr>
              <a:t>: What pattern do all these words have in common?</a:t>
            </a:r>
          </a:p>
        </p:txBody>
      </p:sp>
      <p:pic>
        <p:nvPicPr>
          <p:cNvPr id="19" name="Picture 18">
            <a:extLst>
              <a:ext uri="{FF2B5EF4-FFF2-40B4-BE49-F238E27FC236}">
                <a16:creationId xmlns:a16="http://schemas.microsoft.com/office/drawing/2014/main" id="{5BDB2F7F-A56A-4131-81A5-C96D6A0B56F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46707" y="473181"/>
            <a:ext cx="294798" cy="594861"/>
          </a:xfrm>
          <a:prstGeom prst="rect">
            <a:avLst/>
          </a:prstGeom>
        </p:spPr>
      </p:pic>
      <p:pic>
        <p:nvPicPr>
          <p:cNvPr id="20" name="Picture 19">
            <a:extLst>
              <a:ext uri="{FF2B5EF4-FFF2-40B4-BE49-F238E27FC236}">
                <a16:creationId xmlns:a16="http://schemas.microsoft.com/office/drawing/2014/main" id="{F9927FCB-73DC-4008-AD16-01922A1F608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12674" y="473181"/>
            <a:ext cx="294798" cy="594861"/>
          </a:xfrm>
          <a:prstGeom prst="rect">
            <a:avLst/>
          </a:prstGeom>
        </p:spPr>
      </p:pic>
      <p:pic>
        <p:nvPicPr>
          <p:cNvPr id="25" name="Picture 24">
            <a:extLst>
              <a:ext uri="{FF2B5EF4-FFF2-40B4-BE49-F238E27FC236}">
                <a16:creationId xmlns:a16="http://schemas.microsoft.com/office/drawing/2014/main" id="{BB3ED839-B4B5-44D9-9A7C-D639811B8BD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24140" y="461591"/>
            <a:ext cx="294798" cy="594861"/>
          </a:xfrm>
          <a:prstGeom prst="rect">
            <a:avLst/>
          </a:prstGeom>
        </p:spPr>
      </p:pic>
      <p:pic>
        <p:nvPicPr>
          <p:cNvPr id="26" name="Picture 25">
            <a:extLst>
              <a:ext uri="{FF2B5EF4-FFF2-40B4-BE49-F238E27FC236}">
                <a16:creationId xmlns:a16="http://schemas.microsoft.com/office/drawing/2014/main" id="{1B180ECC-DC72-4FC5-9473-C0C6C1FC6C5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90107" y="461591"/>
            <a:ext cx="294798" cy="594861"/>
          </a:xfrm>
          <a:prstGeom prst="rect">
            <a:avLst/>
          </a:prstGeom>
        </p:spPr>
      </p:pic>
    </p:spTree>
    <p:extLst>
      <p:ext uri="{BB962C8B-B14F-4D97-AF65-F5344CB8AC3E}">
        <p14:creationId xmlns:p14="http://schemas.microsoft.com/office/powerpoint/2010/main" val="1060356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21B8F2D-7BE1-492C-B9E9-40EF549316D2}"/>
              </a:ext>
            </a:extLst>
          </p:cNvPr>
          <p:cNvPicPr>
            <a:picLocks noChangeAspect="1"/>
          </p:cNvPicPr>
          <p:nvPr/>
        </p:nvPicPr>
        <p:blipFill rotWithShape="1">
          <a:blip r:embed="rId4">
            <a:extLst>
              <a:ext uri="{28A0092B-C50C-407E-A947-70E740481C1C}">
                <a14:useLocalDpi xmlns:a14="http://schemas.microsoft.com/office/drawing/2010/main" val="0"/>
              </a:ext>
            </a:extLst>
          </a:blip>
          <a:srcRect l="50490" b="51968"/>
          <a:stretch/>
        </p:blipFill>
        <p:spPr>
          <a:xfrm>
            <a:off x="6305281" y="1628775"/>
            <a:ext cx="2107277" cy="2044335"/>
          </a:xfrm>
          <a:prstGeom prst="rect">
            <a:avLst/>
          </a:prstGeom>
          <a:effectLst>
            <a:outerShdw blurRad="50800" dist="38100" dir="2700000" algn="tl" rotWithShape="0">
              <a:prstClr val="black">
                <a:alpha val="40000"/>
              </a:prstClr>
            </a:outerShdw>
          </a:effectLst>
        </p:spPr>
      </p:pic>
      <p:pic>
        <p:nvPicPr>
          <p:cNvPr id="4" name="Picture 3" descr="A picture containing text, light, dark&#10;&#10;Description automatically generated">
            <a:extLst>
              <a:ext uri="{FF2B5EF4-FFF2-40B4-BE49-F238E27FC236}">
                <a16:creationId xmlns:a16="http://schemas.microsoft.com/office/drawing/2014/main" id="{B96F0371-CBF4-4470-84DF-EE2D85461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6" name="Picture 5" descr="Logo&#10;&#10;Description automatically generated">
            <a:extLst>
              <a:ext uri="{FF2B5EF4-FFF2-40B4-BE49-F238E27FC236}">
                <a16:creationId xmlns:a16="http://schemas.microsoft.com/office/drawing/2014/main" id="{71A03A82-5255-469D-99D6-5169D3F6965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7" name="TextBox 6">
            <a:extLst>
              <a:ext uri="{FF2B5EF4-FFF2-40B4-BE49-F238E27FC236}">
                <a16:creationId xmlns:a16="http://schemas.microsoft.com/office/drawing/2014/main" id="{7F4701B8-037B-4F18-A8B2-7FBC0C5212DE}"/>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8" name="Graphic 7" descr="Head with gears">
            <a:extLst>
              <a:ext uri="{FF2B5EF4-FFF2-40B4-BE49-F238E27FC236}">
                <a16:creationId xmlns:a16="http://schemas.microsoft.com/office/drawing/2014/main" id="{136412CD-1AE7-4D41-8BEE-4583F65FA7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754" y="512631"/>
            <a:ext cx="543821" cy="543821"/>
          </a:xfrm>
          <a:prstGeom prst="rect">
            <a:avLst/>
          </a:prstGeom>
        </p:spPr>
      </p:pic>
      <p:pic>
        <p:nvPicPr>
          <p:cNvPr id="21" name="Picture 20" descr="A picture containing sunset, nature, flock, bright&#10;&#10;Description automatically generated">
            <a:extLst>
              <a:ext uri="{FF2B5EF4-FFF2-40B4-BE49-F238E27FC236}">
                <a16:creationId xmlns:a16="http://schemas.microsoft.com/office/drawing/2014/main" id="{4DE686E5-0683-47D4-9FB1-ECA10CFB5D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4161" y="515849"/>
            <a:ext cx="2948210" cy="516378"/>
          </a:xfrm>
          <a:prstGeom prst="rect">
            <a:avLst/>
          </a:prstGeom>
        </p:spPr>
      </p:pic>
      <p:sp>
        <p:nvSpPr>
          <p:cNvPr id="22" name="TextBox 21">
            <a:extLst>
              <a:ext uri="{FF2B5EF4-FFF2-40B4-BE49-F238E27FC236}">
                <a16:creationId xmlns:a16="http://schemas.microsoft.com/office/drawing/2014/main" id="{20B32B83-9800-438F-9715-B90394011D03}"/>
              </a:ext>
            </a:extLst>
          </p:cNvPr>
          <p:cNvSpPr txBox="1"/>
          <p:nvPr/>
        </p:nvSpPr>
        <p:spPr>
          <a:xfrm>
            <a:off x="1474161" y="600205"/>
            <a:ext cx="294821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Quiz</a:t>
            </a:r>
            <a:endParaRPr lang="en-US" dirty="0">
              <a:solidFill>
                <a:schemeClr val="bg1"/>
              </a:solidFill>
            </a:endParaRPr>
          </a:p>
        </p:txBody>
      </p:sp>
      <p:grpSp>
        <p:nvGrpSpPr>
          <p:cNvPr id="2" name="Group 1">
            <a:extLst>
              <a:ext uri="{FF2B5EF4-FFF2-40B4-BE49-F238E27FC236}">
                <a16:creationId xmlns:a16="http://schemas.microsoft.com/office/drawing/2014/main" id="{5731302A-CCB6-446C-8864-C07139B8E649}"/>
              </a:ext>
            </a:extLst>
          </p:cNvPr>
          <p:cNvGrpSpPr/>
          <p:nvPr/>
        </p:nvGrpSpPr>
        <p:grpSpPr>
          <a:xfrm>
            <a:off x="4133362" y="1628775"/>
            <a:ext cx="4256233" cy="4256233"/>
            <a:chOff x="4156325" y="1628775"/>
            <a:chExt cx="4256233" cy="4256233"/>
          </a:xfrm>
        </p:grpSpPr>
        <p:pic>
          <p:nvPicPr>
            <p:cNvPr id="3" name="Picture 2">
              <a:extLst>
                <a:ext uri="{FF2B5EF4-FFF2-40B4-BE49-F238E27FC236}">
                  <a16:creationId xmlns:a16="http://schemas.microsoft.com/office/drawing/2014/main" id="{8F7CD8B1-9452-4ACB-9904-317D50AB54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6325" y="1628775"/>
              <a:ext cx="4256233" cy="4256233"/>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79EFE39-8ACC-4E46-909B-8591B959624A}"/>
                </a:ext>
              </a:extLst>
            </p:cNvPr>
            <p:cNvSpPr txBox="1"/>
            <p:nvPr/>
          </p:nvSpPr>
          <p:spPr>
            <a:xfrm>
              <a:off x="4887056" y="2703892"/>
              <a:ext cx="1140941" cy="400110"/>
            </a:xfrm>
            <a:prstGeom prst="rect">
              <a:avLst/>
            </a:prstGeom>
            <a:noFill/>
          </p:spPr>
          <p:txBody>
            <a:bodyPr wrap="square" rtlCol="0">
              <a:spAutoFit/>
            </a:bodyPr>
            <a:lstStyle/>
            <a:p>
              <a:r>
                <a:rPr lang="en-GB" sz="2000" dirty="0">
                  <a:latin typeface="Comic Sans MS" panose="030F0702030302020204" pitchFamily="66" charset="0"/>
                </a:rPr>
                <a:t>a. TW</a:t>
              </a:r>
            </a:p>
          </p:txBody>
        </p:sp>
        <p:sp>
          <p:nvSpPr>
            <p:cNvPr id="20" name="TextBox 19">
              <a:extLst>
                <a:ext uri="{FF2B5EF4-FFF2-40B4-BE49-F238E27FC236}">
                  <a16:creationId xmlns:a16="http://schemas.microsoft.com/office/drawing/2014/main" id="{65B620B1-07D0-43ED-80C8-836849683ADA}"/>
                </a:ext>
              </a:extLst>
            </p:cNvPr>
            <p:cNvSpPr txBox="1"/>
            <p:nvPr/>
          </p:nvSpPr>
          <p:spPr>
            <a:xfrm>
              <a:off x="4887057" y="4580328"/>
              <a:ext cx="1140941" cy="400110"/>
            </a:xfrm>
            <a:prstGeom prst="rect">
              <a:avLst/>
            </a:prstGeom>
            <a:noFill/>
          </p:spPr>
          <p:txBody>
            <a:bodyPr wrap="square" rtlCol="0">
              <a:spAutoFit/>
            </a:bodyPr>
            <a:lstStyle/>
            <a:p>
              <a:r>
                <a:rPr lang="en-GB" sz="2000" dirty="0">
                  <a:latin typeface="Comic Sans MS" panose="030F0702030302020204" pitchFamily="66" charset="0"/>
                </a:rPr>
                <a:t>c. EF</a:t>
              </a:r>
            </a:p>
          </p:txBody>
        </p:sp>
        <p:sp>
          <p:nvSpPr>
            <p:cNvPr id="23" name="TextBox 22">
              <a:extLst>
                <a:ext uri="{FF2B5EF4-FFF2-40B4-BE49-F238E27FC236}">
                  <a16:creationId xmlns:a16="http://schemas.microsoft.com/office/drawing/2014/main" id="{8BBA3CAD-517A-4262-A453-C6E5CB9FEFFE}"/>
                </a:ext>
              </a:extLst>
            </p:cNvPr>
            <p:cNvSpPr txBox="1"/>
            <p:nvPr/>
          </p:nvSpPr>
          <p:spPr>
            <a:xfrm>
              <a:off x="6714177" y="4499380"/>
              <a:ext cx="1140941" cy="400110"/>
            </a:xfrm>
            <a:prstGeom prst="rect">
              <a:avLst/>
            </a:prstGeom>
            <a:noFill/>
          </p:spPr>
          <p:txBody>
            <a:bodyPr wrap="square" rtlCol="0">
              <a:spAutoFit/>
            </a:bodyPr>
            <a:lstStyle/>
            <a:p>
              <a:r>
                <a:rPr lang="en-GB" sz="2000" dirty="0">
                  <a:latin typeface="Comic Sans MS" panose="030F0702030302020204" pitchFamily="66" charset="0"/>
                </a:rPr>
                <a:t>d. NJ</a:t>
              </a:r>
            </a:p>
          </p:txBody>
        </p:sp>
      </p:grpSp>
      <p:pic>
        <p:nvPicPr>
          <p:cNvPr id="12" name="Picture 11">
            <a:extLst>
              <a:ext uri="{FF2B5EF4-FFF2-40B4-BE49-F238E27FC236}">
                <a16:creationId xmlns:a16="http://schemas.microsoft.com/office/drawing/2014/main" id="{AB0387F2-CB07-4091-B38F-D236A5BD7D78}"/>
              </a:ext>
            </a:extLst>
          </p:cNvPr>
          <p:cNvPicPr>
            <a:picLocks noChangeAspect="1"/>
          </p:cNvPicPr>
          <p:nvPr/>
        </p:nvPicPr>
        <p:blipFill rotWithShape="1">
          <a:blip r:embed="rId10">
            <a:extLst>
              <a:ext uri="{28A0092B-C50C-407E-A947-70E740481C1C}">
                <a14:useLocalDpi xmlns:a14="http://schemas.microsoft.com/office/drawing/2010/main" val="0"/>
              </a:ext>
            </a:extLst>
          </a:blip>
          <a:srcRect b="22353"/>
          <a:stretch/>
        </p:blipFill>
        <p:spPr>
          <a:xfrm>
            <a:off x="1436659" y="860147"/>
            <a:ext cx="2696703" cy="5137706"/>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33836F3-20BB-4E22-8DB8-53AB4F280526}"/>
              </a:ext>
            </a:extLst>
          </p:cNvPr>
          <p:cNvSpPr/>
          <p:nvPr/>
        </p:nvSpPr>
        <p:spPr>
          <a:xfrm>
            <a:off x="2003863" y="3345218"/>
            <a:ext cx="1450588" cy="2308324"/>
          </a:xfrm>
          <a:prstGeom prst="rect">
            <a:avLst/>
          </a:prstGeom>
        </p:spPr>
        <p:txBody>
          <a:bodyPr wrap="square">
            <a:spAutoFit/>
          </a:bodyPr>
          <a:lstStyle/>
          <a:p>
            <a:r>
              <a:rPr lang="en-GB" sz="1600" dirty="0">
                <a:latin typeface="Comic Sans MS" panose="030F0702030302020204" pitchFamily="66" charset="0"/>
              </a:rPr>
              <a:t>What two letters replace the question marks in this sequence?</a:t>
            </a:r>
          </a:p>
          <a:p>
            <a:endParaRPr lang="en-GB" sz="1600" dirty="0">
              <a:latin typeface="Comic Sans MS" panose="030F0702030302020204" pitchFamily="66" charset="0"/>
            </a:endParaRPr>
          </a:p>
          <a:p>
            <a:r>
              <a:rPr lang="en-GB" sz="1600" dirty="0">
                <a:latin typeface="Comic Sans MS" panose="030F0702030302020204" pitchFamily="66" charset="0"/>
              </a:rPr>
              <a:t> JFMA?? JASOND</a:t>
            </a:r>
          </a:p>
        </p:txBody>
      </p:sp>
      <p:pic>
        <p:nvPicPr>
          <p:cNvPr id="10" name="Picture 9">
            <a:extLst>
              <a:ext uri="{FF2B5EF4-FFF2-40B4-BE49-F238E27FC236}">
                <a16:creationId xmlns:a16="http://schemas.microsoft.com/office/drawing/2014/main" id="{D9012DC3-F727-4548-A5FA-D6BBAF512AAA}"/>
              </a:ext>
            </a:extLst>
          </p:cNvPr>
          <p:cNvPicPr>
            <a:picLocks noChangeAspect="1"/>
          </p:cNvPicPr>
          <p:nvPr/>
        </p:nvPicPr>
        <p:blipFill rotWithShape="1">
          <a:blip r:embed="rId11">
            <a:extLst>
              <a:ext uri="{28A0092B-C50C-407E-A947-70E740481C1C}">
                <a14:useLocalDpi xmlns:a14="http://schemas.microsoft.com/office/drawing/2010/main" val="0"/>
              </a:ext>
            </a:extLst>
          </a:blip>
          <a:srcRect l="-3692" t="1" b="-6568"/>
          <a:stretch/>
        </p:blipFill>
        <p:spPr>
          <a:xfrm rot="1989774">
            <a:off x="-202656" y="1820666"/>
            <a:ext cx="2204638" cy="522872"/>
          </a:xfrm>
          <a:prstGeom prst="rect">
            <a:avLst/>
          </a:prstGeom>
        </p:spPr>
      </p:pic>
      <p:sp>
        <p:nvSpPr>
          <p:cNvPr id="16" name="Rectangle 15">
            <a:extLst>
              <a:ext uri="{FF2B5EF4-FFF2-40B4-BE49-F238E27FC236}">
                <a16:creationId xmlns:a16="http://schemas.microsoft.com/office/drawing/2014/main" id="{FCEFC2B6-528D-471D-A6FF-783F99E8A1DF}"/>
              </a:ext>
            </a:extLst>
          </p:cNvPr>
          <p:cNvSpPr/>
          <p:nvPr/>
        </p:nvSpPr>
        <p:spPr>
          <a:xfrm>
            <a:off x="2050179" y="2791909"/>
            <a:ext cx="1002338" cy="369332"/>
          </a:xfrm>
          <a:prstGeom prst="rect">
            <a:avLst/>
          </a:prstGeom>
          <a:solidFill>
            <a:srgbClr val="0DBDD5"/>
          </a:solidFill>
        </p:spPr>
        <p:txBody>
          <a:bodyPr wrap="square">
            <a:spAutoFit/>
          </a:bodyPr>
          <a:lstStyle/>
          <a:p>
            <a:pPr algn="ctr"/>
            <a:r>
              <a:rPr lang="en-GB" b="1" dirty="0">
                <a:solidFill>
                  <a:schemeClr val="bg1"/>
                </a:solidFill>
                <a:latin typeface="Comic Sans MS" panose="030F0702030302020204" pitchFamily="66" charset="0"/>
              </a:rPr>
              <a:t>Q 3:</a:t>
            </a:r>
            <a:endParaRPr lang="en-GB" dirty="0">
              <a:solidFill>
                <a:schemeClr val="bg1"/>
              </a:solidFill>
            </a:endParaRPr>
          </a:p>
        </p:txBody>
      </p:sp>
      <p:sp>
        <p:nvSpPr>
          <p:cNvPr id="19" name="TextBox 18">
            <a:extLst>
              <a:ext uri="{FF2B5EF4-FFF2-40B4-BE49-F238E27FC236}">
                <a16:creationId xmlns:a16="http://schemas.microsoft.com/office/drawing/2014/main" id="{D26948C2-F3E1-4CFD-AFE8-2096D646CAE7}"/>
              </a:ext>
            </a:extLst>
          </p:cNvPr>
          <p:cNvSpPr txBox="1"/>
          <p:nvPr/>
        </p:nvSpPr>
        <p:spPr>
          <a:xfrm>
            <a:off x="6714178" y="2703892"/>
            <a:ext cx="1140941" cy="400110"/>
          </a:xfrm>
          <a:prstGeom prst="rect">
            <a:avLst/>
          </a:prstGeom>
          <a:noFill/>
        </p:spPr>
        <p:txBody>
          <a:bodyPr wrap="square" rtlCol="0">
            <a:spAutoFit/>
          </a:bodyPr>
          <a:lstStyle/>
          <a:p>
            <a:r>
              <a:rPr lang="en-GB" sz="2000" dirty="0">
                <a:latin typeface="Comic Sans MS" panose="030F0702030302020204" pitchFamily="66" charset="0"/>
              </a:rPr>
              <a:t>b. MJ</a:t>
            </a:r>
          </a:p>
        </p:txBody>
      </p:sp>
      <p:pic>
        <p:nvPicPr>
          <p:cNvPr id="24" name="Picture 23">
            <a:extLst>
              <a:ext uri="{FF2B5EF4-FFF2-40B4-BE49-F238E27FC236}">
                <a16:creationId xmlns:a16="http://schemas.microsoft.com/office/drawing/2014/main" id="{E55B799C-C57C-4B29-ABBE-8020E95E22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6707" y="473181"/>
            <a:ext cx="294798" cy="594861"/>
          </a:xfrm>
          <a:prstGeom prst="rect">
            <a:avLst/>
          </a:prstGeom>
        </p:spPr>
      </p:pic>
      <p:pic>
        <p:nvPicPr>
          <p:cNvPr id="25" name="Picture 24">
            <a:extLst>
              <a:ext uri="{FF2B5EF4-FFF2-40B4-BE49-F238E27FC236}">
                <a16:creationId xmlns:a16="http://schemas.microsoft.com/office/drawing/2014/main" id="{492A61F7-27C6-44C9-BA12-22DA3E75F6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2674" y="473181"/>
            <a:ext cx="294798" cy="594861"/>
          </a:xfrm>
          <a:prstGeom prst="rect">
            <a:avLst/>
          </a:prstGeom>
        </p:spPr>
      </p:pic>
      <p:pic>
        <p:nvPicPr>
          <p:cNvPr id="26" name="Picture 25">
            <a:extLst>
              <a:ext uri="{FF2B5EF4-FFF2-40B4-BE49-F238E27FC236}">
                <a16:creationId xmlns:a16="http://schemas.microsoft.com/office/drawing/2014/main" id="{C0C4E57F-EFD7-4234-A8A6-FD6D90EE80F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4140" y="461591"/>
            <a:ext cx="294798" cy="594861"/>
          </a:xfrm>
          <a:prstGeom prst="rect">
            <a:avLst/>
          </a:prstGeom>
        </p:spPr>
      </p:pic>
      <p:pic>
        <p:nvPicPr>
          <p:cNvPr id="27" name="Picture 26">
            <a:extLst>
              <a:ext uri="{FF2B5EF4-FFF2-40B4-BE49-F238E27FC236}">
                <a16:creationId xmlns:a16="http://schemas.microsoft.com/office/drawing/2014/main" id="{DA466DD1-87A2-4B5F-B1DD-1CA639E7D9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0107" y="461591"/>
            <a:ext cx="294798" cy="594861"/>
          </a:xfrm>
          <a:prstGeom prst="rect">
            <a:avLst/>
          </a:prstGeom>
        </p:spPr>
      </p:pic>
    </p:spTree>
    <p:extLst>
      <p:ext uri="{BB962C8B-B14F-4D97-AF65-F5344CB8AC3E}">
        <p14:creationId xmlns:p14="http://schemas.microsoft.com/office/powerpoint/2010/main" val="21131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text, light, dark&#10;&#10;Description automatically generated">
            <a:extLst>
              <a:ext uri="{FF2B5EF4-FFF2-40B4-BE49-F238E27FC236}">
                <a16:creationId xmlns:a16="http://schemas.microsoft.com/office/drawing/2014/main" id="{4CDD574C-1D58-4F46-9B29-196785B5D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6" name="Picture 5" descr="Logo&#10;&#10;Description automatically generated">
            <a:extLst>
              <a:ext uri="{FF2B5EF4-FFF2-40B4-BE49-F238E27FC236}">
                <a16:creationId xmlns:a16="http://schemas.microsoft.com/office/drawing/2014/main" id="{8CB03A71-4615-4FC0-A319-99A37C61BE7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7" name="TextBox 6">
            <a:extLst>
              <a:ext uri="{FF2B5EF4-FFF2-40B4-BE49-F238E27FC236}">
                <a16:creationId xmlns:a16="http://schemas.microsoft.com/office/drawing/2014/main" id="{0BD050A9-6C27-46FD-992B-C92EBAEF55B2}"/>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8" name="Graphic 7" descr="Head with gears">
            <a:extLst>
              <a:ext uri="{FF2B5EF4-FFF2-40B4-BE49-F238E27FC236}">
                <a16:creationId xmlns:a16="http://schemas.microsoft.com/office/drawing/2014/main" id="{EB05E556-32AC-4215-80AC-B8DFD11326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7754" y="512631"/>
            <a:ext cx="543821" cy="543821"/>
          </a:xfrm>
          <a:prstGeom prst="rect">
            <a:avLst/>
          </a:prstGeom>
        </p:spPr>
      </p:pic>
      <p:sp>
        <p:nvSpPr>
          <p:cNvPr id="9" name="Rectangle: Rounded Corners 8">
            <a:extLst>
              <a:ext uri="{FF2B5EF4-FFF2-40B4-BE49-F238E27FC236}">
                <a16:creationId xmlns:a16="http://schemas.microsoft.com/office/drawing/2014/main" id="{B0C91C8B-5D58-4528-8FCA-80D56FBF526B}"/>
              </a:ext>
            </a:extLst>
          </p:cNvPr>
          <p:cNvSpPr/>
          <p:nvPr/>
        </p:nvSpPr>
        <p:spPr>
          <a:xfrm>
            <a:off x="1747168" y="1679236"/>
            <a:ext cx="6393319" cy="930959"/>
          </a:xfrm>
          <a:prstGeom prst="roundRect">
            <a:avLst/>
          </a:prstGeom>
          <a:solidFill>
            <a:srgbClr val="E32D91"/>
          </a:solidFill>
          <a:ln w="38100">
            <a:solidFill>
              <a:schemeClr val="accent4">
                <a:lumMod val="75000"/>
              </a:schemeClr>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Aft>
                <a:spcPts val="200"/>
              </a:spcAft>
            </a:pPr>
            <a:r>
              <a:rPr lang="en-GB" b="1" dirty="0">
                <a:solidFill>
                  <a:schemeClr val="accent4"/>
                </a:solidFill>
              </a:rPr>
              <a:t>Q 4: </a:t>
            </a:r>
            <a:r>
              <a:rPr lang="en-GB" dirty="0">
                <a:solidFill>
                  <a:schemeClr val="bg1"/>
                </a:solidFill>
              </a:rPr>
              <a:t>Take a good look at this picture. </a:t>
            </a:r>
            <a:br>
              <a:rPr lang="en-GB" dirty="0">
                <a:solidFill>
                  <a:schemeClr val="bg1"/>
                </a:solidFill>
              </a:rPr>
            </a:br>
            <a:r>
              <a:rPr lang="en-GB" dirty="0">
                <a:solidFill>
                  <a:schemeClr val="bg1"/>
                </a:solidFill>
              </a:rPr>
              <a:t>Which candle will burn down first?</a:t>
            </a:r>
            <a:endParaRPr lang="en-GB" dirty="0">
              <a:solidFill>
                <a:srgbClr val="FFFF00"/>
              </a:solidFill>
            </a:endParaRPr>
          </a:p>
        </p:txBody>
      </p:sp>
      <p:pic>
        <p:nvPicPr>
          <p:cNvPr id="10" name="Picture 9">
            <a:extLst>
              <a:ext uri="{FF2B5EF4-FFF2-40B4-BE49-F238E27FC236}">
                <a16:creationId xmlns:a16="http://schemas.microsoft.com/office/drawing/2014/main" id="{6195984B-A284-4234-BD7B-79ED8254CE42}"/>
              </a:ext>
            </a:extLst>
          </p:cNvPr>
          <p:cNvPicPr>
            <a:picLocks noChangeAspect="1"/>
          </p:cNvPicPr>
          <p:nvPr/>
        </p:nvPicPr>
        <p:blipFill rotWithShape="1">
          <a:blip r:embed="rId8">
            <a:extLst>
              <a:ext uri="{28A0092B-C50C-407E-A947-70E740481C1C}">
                <a14:useLocalDpi xmlns:a14="http://schemas.microsoft.com/office/drawing/2010/main" val="0"/>
              </a:ext>
            </a:extLst>
          </a:blip>
          <a:srcRect l="22170"/>
          <a:stretch/>
        </p:blipFill>
        <p:spPr>
          <a:xfrm>
            <a:off x="0" y="1677967"/>
            <a:ext cx="1654773" cy="490647"/>
          </a:xfrm>
          <a:prstGeom prst="rect">
            <a:avLst/>
          </a:prstGeom>
        </p:spPr>
      </p:pic>
      <p:pic>
        <p:nvPicPr>
          <p:cNvPr id="12" name="Picture 11">
            <a:extLst>
              <a:ext uri="{FF2B5EF4-FFF2-40B4-BE49-F238E27FC236}">
                <a16:creationId xmlns:a16="http://schemas.microsoft.com/office/drawing/2014/main" id="{24B2FACC-9601-4038-9242-39D0712CC4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7168" y="2959054"/>
            <a:ext cx="6485714" cy="2380952"/>
          </a:xfrm>
          <a:prstGeom prst="rect">
            <a:avLst/>
          </a:prstGeom>
        </p:spPr>
      </p:pic>
      <p:pic>
        <p:nvPicPr>
          <p:cNvPr id="13" name="Picture 12">
            <a:extLst>
              <a:ext uri="{FF2B5EF4-FFF2-40B4-BE49-F238E27FC236}">
                <a16:creationId xmlns:a16="http://schemas.microsoft.com/office/drawing/2014/main" id="{8191581F-81AA-4BF0-9D67-66B20B4204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54060" y="5607290"/>
            <a:ext cx="1540227" cy="431916"/>
          </a:xfrm>
          <a:prstGeom prst="rect">
            <a:avLst/>
          </a:prstGeom>
        </p:spPr>
      </p:pic>
      <p:sp>
        <p:nvSpPr>
          <p:cNvPr id="14" name="TextBox 13">
            <a:extLst>
              <a:ext uri="{FF2B5EF4-FFF2-40B4-BE49-F238E27FC236}">
                <a16:creationId xmlns:a16="http://schemas.microsoft.com/office/drawing/2014/main" id="{5D097491-FAC6-4BE2-8A45-7E208344DB21}"/>
              </a:ext>
            </a:extLst>
          </p:cNvPr>
          <p:cNvSpPr txBox="1"/>
          <p:nvPr/>
        </p:nvSpPr>
        <p:spPr>
          <a:xfrm>
            <a:off x="1854060" y="5669360"/>
            <a:ext cx="1406589" cy="307777"/>
          </a:xfrm>
          <a:prstGeom prst="rect">
            <a:avLst/>
          </a:prstGeom>
          <a:noFill/>
        </p:spPr>
        <p:txBody>
          <a:bodyPr wrap="square" rtlCol="0">
            <a:spAutoFit/>
          </a:bodyPr>
          <a:lstStyle/>
          <a:p>
            <a:pPr algn="ctr"/>
            <a:r>
              <a:rPr lang="en-GB" sz="1400" b="1" dirty="0"/>
              <a:t>CREDIT: ITV</a:t>
            </a:r>
          </a:p>
        </p:txBody>
      </p:sp>
      <p:pic>
        <p:nvPicPr>
          <p:cNvPr id="15" name="Picture 14" descr="A picture containing sunset, nature, flock, bright&#10;&#10;Description automatically generated">
            <a:extLst>
              <a:ext uri="{FF2B5EF4-FFF2-40B4-BE49-F238E27FC236}">
                <a16:creationId xmlns:a16="http://schemas.microsoft.com/office/drawing/2014/main" id="{8133436F-AD94-415A-828E-D338FCFF16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4161" y="515849"/>
            <a:ext cx="2948210" cy="516378"/>
          </a:xfrm>
          <a:prstGeom prst="rect">
            <a:avLst/>
          </a:prstGeom>
        </p:spPr>
      </p:pic>
      <p:sp>
        <p:nvSpPr>
          <p:cNvPr id="16" name="TextBox 15">
            <a:extLst>
              <a:ext uri="{FF2B5EF4-FFF2-40B4-BE49-F238E27FC236}">
                <a16:creationId xmlns:a16="http://schemas.microsoft.com/office/drawing/2014/main" id="{FA404FE7-114D-4FE7-8731-316265A38AEB}"/>
              </a:ext>
            </a:extLst>
          </p:cNvPr>
          <p:cNvSpPr txBox="1"/>
          <p:nvPr/>
        </p:nvSpPr>
        <p:spPr>
          <a:xfrm>
            <a:off x="1474161" y="600205"/>
            <a:ext cx="294821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Quiz</a:t>
            </a:r>
            <a:endParaRPr lang="en-US" dirty="0">
              <a:solidFill>
                <a:schemeClr val="bg1"/>
              </a:solidFill>
            </a:endParaRPr>
          </a:p>
        </p:txBody>
      </p:sp>
      <p:sp>
        <p:nvSpPr>
          <p:cNvPr id="3" name="Oval 2">
            <a:extLst>
              <a:ext uri="{FF2B5EF4-FFF2-40B4-BE49-F238E27FC236}">
                <a16:creationId xmlns:a16="http://schemas.microsoft.com/office/drawing/2014/main" id="{CA3A081A-4424-4163-9120-CB5CCBAFCB13}"/>
              </a:ext>
            </a:extLst>
          </p:cNvPr>
          <p:cNvSpPr/>
          <p:nvPr/>
        </p:nvSpPr>
        <p:spPr>
          <a:xfrm>
            <a:off x="3346293" y="2919736"/>
            <a:ext cx="1549540" cy="2592587"/>
          </a:xfrm>
          <a:prstGeom prst="ellipse">
            <a:avLst/>
          </a:prstGeom>
          <a:noFill/>
          <a:ln w="44450">
            <a:solidFill>
              <a:srgbClr val="E32D91"/>
            </a:solidFill>
          </a:ln>
          <a:effectLst>
            <a:glow rad="101600">
              <a:srgbClr val="FFFF00">
                <a:alpha val="31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57150">
                <a:solidFill>
                  <a:schemeClr val="tx1"/>
                </a:solidFill>
              </a:ln>
            </a:endParaRPr>
          </a:p>
        </p:txBody>
      </p:sp>
      <p:pic>
        <p:nvPicPr>
          <p:cNvPr id="17" name="Picture 16">
            <a:extLst>
              <a:ext uri="{FF2B5EF4-FFF2-40B4-BE49-F238E27FC236}">
                <a16:creationId xmlns:a16="http://schemas.microsoft.com/office/drawing/2014/main" id="{AD7329F3-4C49-435A-8672-04DE360E20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6707" y="473181"/>
            <a:ext cx="294798" cy="594861"/>
          </a:xfrm>
          <a:prstGeom prst="rect">
            <a:avLst/>
          </a:prstGeom>
        </p:spPr>
      </p:pic>
      <p:pic>
        <p:nvPicPr>
          <p:cNvPr id="18" name="Picture 17">
            <a:extLst>
              <a:ext uri="{FF2B5EF4-FFF2-40B4-BE49-F238E27FC236}">
                <a16:creationId xmlns:a16="http://schemas.microsoft.com/office/drawing/2014/main" id="{0F91390C-F6DB-456A-A015-B4C0A000A59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2674" y="473181"/>
            <a:ext cx="294798" cy="594861"/>
          </a:xfrm>
          <a:prstGeom prst="rect">
            <a:avLst/>
          </a:prstGeom>
        </p:spPr>
      </p:pic>
      <p:pic>
        <p:nvPicPr>
          <p:cNvPr id="19" name="Picture 18">
            <a:extLst>
              <a:ext uri="{FF2B5EF4-FFF2-40B4-BE49-F238E27FC236}">
                <a16:creationId xmlns:a16="http://schemas.microsoft.com/office/drawing/2014/main" id="{BE5E8785-EA97-4669-8CE4-649FC11A6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4140" y="461591"/>
            <a:ext cx="294798" cy="594861"/>
          </a:xfrm>
          <a:prstGeom prst="rect">
            <a:avLst/>
          </a:prstGeom>
        </p:spPr>
      </p:pic>
      <p:pic>
        <p:nvPicPr>
          <p:cNvPr id="20" name="Picture 19">
            <a:extLst>
              <a:ext uri="{FF2B5EF4-FFF2-40B4-BE49-F238E27FC236}">
                <a16:creationId xmlns:a16="http://schemas.microsoft.com/office/drawing/2014/main" id="{8F44F5C0-0951-4D6E-99A3-32AF99CFFA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0107" y="461591"/>
            <a:ext cx="294798" cy="594861"/>
          </a:xfrm>
          <a:prstGeom prst="rect">
            <a:avLst/>
          </a:prstGeom>
        </p:spPr>
      </p:pic>
    </p:spTree>
    <p:extLst>
      <p:ext uri="{BB962C8B-B14F-4D97-AF65-F5344CB8AC3E}">
        <p14:creationId xmlns:p14="http://schemas.microsoft.com/office/powerpoint/2010/main" val="429396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945DF9D-340D-4CF8-9BD4-EF833D873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146" y="2746065"/>
            <a:ext cx="6390857" cy="226522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AD9144B-BE78-4643-A1FB-0C218F034961}"/>
              </a:ext>
            </a:extLst>
          </p:cNvPr>
          <p:cNvPicPr>
            <a:picLocks noChangeAspect="1"/>
          </p:cNvPicPr>
          <p:nvPr/>
        </p:nvPicPr>
        <p:blipFill rotWithShape="1">
          <a:blip r:embed="rId4">
            <a:extLst>
              <a:ext uri="{28A0092B-C50C-407E-A947-70E740481C1C}">
                <a14:useLocalDpi xmlns:a14="http://schemas.microsoft.com/office/drawing/2010/main" val="0"/>
              </a:ext>
            </a:extLst>
          </a:blip>
          <a:srcRect r="75900"/>
          <a:stretch/>
        </p:blipFill>
        <p:spPr>
          <a:xfrm>
            <a:off x="1513126" y="2745458"/>
            <a:ext cx="1540227" cy="2265223"/>
          </a:xfrm>
          <a:prstGeom prst="rect">
            <a:avLst/>
          </a:prstGeom>
          <a:effectLst>
            <a:outerShdw blurRad="50800" dist="38100" dir="2700000" algn="tl" rotWithShape="0">
              <a:prstClr val="black">
                <a:alpha val="40000"/>
              </a:prstClr>
            </a:outerShdw>
          </a:effectLst>
        </p:spPr>
      </p:pic>
      <p:pic>
        <p:nvPicPr>
          <p:cNvPr id="5" name="Picture 4" descr="A picture containing text, light, dark&#10;&#10;Description automatically generated">
            <a:extLst>
              <a:ext uri="{FF2B5EF4-FFF2-40B4-BE49-F238E27FC236}">
                <a16:creationId xmlns:a16="http://schemas.microsoft.com/office/drawing/2014/main" id="{B333D478-101D-43DF-A99E-693793899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7" name="Picture 6" descr="Logo&#10;&#10;Description automatically generated">
            <a:extLst>
              <a:ext uri="{FF2B5EF4-FFF2-40B4-BE49-F238E27FC236}">
                <a16:creationId xmlns:a16="http://schemas.microsoft.com/office/drawing/2014/main" id="{9E544C25-D921-429A-A354-14AD173035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8" name="TextBox 7">
            <a:extLst>
              <a:ext uri="{FF2B5EF4-FFF2-40B4-BE49-F238E27FC236}">
                <a16:creationId xmlns:a16="http://schemas.microsoft.com/office/drawing/2014/main" id="{512BF8BB-42B6-4F2C-A2A7-64422FFDB9E1}"/>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9" name="Graphic 8" descr="Head with gears">
            <a:extLst>
              <a:ext uri="{FF2B5EF4-FFF2-40B4-BE49-F238E27FC236}">
                <a16:creationId xmlns:a16="http://schemas.microsoft.com/office/drawing/2014/main" id="{93B6A017-1480-4996-893C-B818E9BA12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754" y="512631"/>
            <a:ext cx="543821" cy="543821"/>
          </a:xfrm>
          <a:prstGeom prst="rect">
            <a:avLst/>
          </a:prstGeom>
        </p:spPr>
      </p:pic>
      <p:sp>
        <p:nvSpPr>
          <p:cNvPr id="10" name="Rectangle: Rounded Corners 9">
            <a:extLst>
              <a:ext uri="{FF2B5EF4-FFF2-40B4-BE49-F238E27FC236}">
                <a16:creationId xmlns:a16="http://schemas.microsoft.com/office/drawing/2014/main" id="{6BE2B2E3-6EBC-481A-A637-179DF51F028C}"/>
              </a:ext>
            </a:extLst>
          </p:cNvPr>
          <p:cNvSpPr/>
          <p:nvPr/>
        </p:nvSpPr>
        <p:spPr>
          <a:xfrm>
            <a:off x="1747168" y="1712486"/>
            <a:ext cx="6025232" cy="681582"/>
          </a:xfrm>
          <a:prstGeom prst="roundRect">
            <a:avLst/>
          </a:prstGeom>
          <a:solidFill>
            <a:schemeClr val="accent6"/>
          </a:solidFill>
          <a:ln w="38100">
            <a:solidFill>
              <a:schemeClr val="accent4">
                <a:lumMod val="75000"/>
              </a:schemeClr>
            </a:solidFill>
          </a:ln>
          <a:scene3d>
            <a:camera prst="orthographicFront"/>
            <a:lightRig rig="threePt" dir="t"/>
          </a:scene3d>
          <a:sp3d>
            <a:bevelT w="139700" prst="cross"/>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solidFill>
                  <a:schemeClr val="accent4"/>
                </a:solidFill>
              </a:rPr>
              <a:t>Q 5: </a:t>
            </a:r>
            <a:r>
              <a:rPr lang="en-GB" dirty="0">
                <a:solidFill>
                  <a:schemeClr val="bg1"/>
                </a:solidFill>
              </a:rPr>
              <a:t>Which hand is the odd one out in this sequence?</a:t>
            </a:r>
          </a:p>
        </p:txBody>
      </p:sp>
      <p:pic>
        <p:nvPicPr>
          <p:cNvPr id="11" name="Picture 10">
            <a:extLst>
              <a:ext uri="{FF2B5EF4-FFF2-40B4-BE49-F238E27FC236}">
                <a16:creationId xmlns:a16="http://schemas.microsoft.com/office/drawing/2014/main" id="{7972CA46-4826-4BD4-B7A1-2F3C2864861A}"/>
              </a:ext>
            </a:extLst>
          </p:cNvPr>
          <p:cNvPicPr>
            <a:picLocks noChangeAspect="1"/>
          </p:cNvPicPr>
          <p:nvPr/>
        </p:nvPicPr>
        <p:blipFill rotWithShape="1">
          <a:blip r:embed="rId9">
            <a:extLst>
              <a:ext uri="{28A0092B-C50C-407E-A947-70E740481C1C}">
                <a14:useLocalDpi xmlns:a14="http://schemas.microsoft.com/office/drawing/2010/main" val="0"/>
              </a:ext>
            </a:extLst>
          </a:blip>
          <a:srcRect l="22170"/>
          <a:stretch/>
        </p:blipFill>
        <p:spPr>
          <a:xfrm>
            <a:off x="0" y="1794344"/>
            <a:ext cx="1654773" cy="490647"/>
          </a:xfrm>
          <a:prstGeom prst="rect">
            <a:avLst/>
          </a:prstGeom>
        </p:spPr>
      </p:pic>
      <p:pic>
        <p:nvPicPr>
          <p:cNvPr id="15" name="Picture 14">
            <a:extLst>
              <a:ext uri="{FF2B5EF4-FFF2-40B4-BE49-F238E27FC236}">
                <a16:creationId xmlns:a16="http://schemas.microsoft.com/office/drawing/2014/main" id="{CEBA67F8-75D1-4A48-AC66-A384B78935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38179" y="5424413"/>
            <a:ext cx="1540227" cy="431916"/>
          </a:xfrm>
          <a:prstGeom prst="rect">
            <a:avLst/>
          </a:prstGeom>
        </p:spPr>
      </p:pic>
      <p:sp>
        <p:nvSpPr>
          <p:cNvPr id="16" name="TextBox 15">
            <a:extLst>
              <a:ext uri="{FF2B5EF4-FFF2-40B4-BE49-F238E27FC236}">
                <a16:creationId xmlns:a16="http://schemas.microsoft.com/office/drawing/2014/main" id="{BC54A60F-9181-4245-96EE-40ACCBF1662A}"/>
              </a:ext>
            </a:extLst>
          </p:cNvPr>
          <p:cNvSpPr txBox="1"/>
          <p:nvPr/>
        </p:nvSpPr>
        <p:spPr>
          <a:xfrm>
            <a:off x="1538179" y="5486483"/>
            <a:ext cx="1406589" cy="307777"/>
          </a:xfrm>
          <a:prstGeom prst="rect">
            <a:avLst/>
          </a:prstGeom>
          <a:noFill/>
        </p:spPr>
        <p:txBody>
          <a:bodyPr wrap="square" rtlCol="0">
            <a:spAutoFit/>
          </a:bodyPr>
          <a:lstStyle/>
          <a:p>
            <a:pPr algn="ctr"/>
            <a:r>
              <a:rPr lang="en-GB" sz="1400" b="1" dirty="0"/>
              <a:t>CREDIT: ITV</a:t>
            </a:r>
          </a:p>
        </p:txBody>
      </p:sp>
      <p:pic>
        <p:nvPicPr>
          <p:cNvPr id="17" name="Picture 16" descr="A picture containing sunset, nature, flock, bright&#10;&#10;Description automatically generated">
            <a:extLst>
              <a:ext uri="{FF2B5EF4-FFF2-40B4-BE49-F238E27FC236}">
                <a16:creationId xmlns:a16="http://schemas.microsoft.com/office/drawing/2014/main" id="{8C132110-1644-417C-B3D8-10E9EE1E7B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4161" y="515849"/>
            <a:ext cx="2948210" cy="516378"/>
          </a:xfrm>
          <a:prstGeom prst="rect">
            <a:avLst/>
          </a:prstGeom>
        </p:spPr>
      </p:pic>
      <p:sp>
        <p:nvSpPr>
          <p:cNvPr id="18" name="TextBox 17">
            <a:extLst>
              <a:ext uri="{FF2B5EF4-FFF2-40B4-BE49-F238E27FC236}">
                <a16:creationId xmlns:a16="http://schemas.microsoft.com/office/drawing/2014/main" id="{19818AFC-CF1D-42CC-94EE-01815B2DE086}"/>
              </a:ext>
            </a:extLst>
          </p:cNvPr>
          <p:cNvSpPr txBox="1"/>
          <p:nvPr/>
        </p:nvSpPr>
        <p:spPr>
          <a:xfrm>
            <a:off x="1474161" y="600205"/>
            <a:ext cx="294821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Quiz</a:t>
            </a:r>
            <a:endParaRPr lang="en-US" dirty="0">
              <a:solidFill>
                <a:schemeClr val="bg1"/>
              </a:solidFill>
            </a:endParaRPr>
          </a:p>
        </p:txBody>
      </p:sp>
      <p:pic>
        <p:nvPicPr>
          <p:cNvPr id="19" name="Picture 18">
            <a:extLst>
              <a:ext uri="{FF2B5EF4-FFF2-40B4-BE49-F238E27FC236}">
                <a16:creationId xmlns:a16="http://schemas.microsoft.com/office/drawing/2014/main" id="{E39DC986-7DCE-4531-9E70-7BA943B801F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6707" y="473181"/>
            <a:ext cx="294798" cy="594861"/>
          </a:xfrm>
          <a:prstGeom prst="rect">
            <a:avLst/>
          </a:prstGeom>
        </p:spPr>
      </p:pic>
      <p:pic>
        <p:nvPicPr>
          <p:cNvPr id="20" name="Picture 19">
            <a:extLst>
              <a:ext uri="{FF2B5EF4-FFF2-40B4-BE49-F238E27FC236}">
                <a16:creationId xmlns:a16="http://schemas.microsoft.com/office/drawing/2014/main" id="{11242133-841E-4268-B41D-30BEF694E2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2674" y="473181"/>
            <a:ext cx="294798" cy="594861"/>
          </a:xfrm>
          <a:prstGeom prst="rect">
            <a:avLst/>
          </a:prstGeom>
        </p:spPr>
      </p:pic>
      <p:pic>
        <p:nvPicPr>
          <p:cNvPr id="21" name="Picture 20">
            <a:extLst>
              <a:ext uri="{FF2B5EF4-FFF2-40B4-BE49-F238E27FC236}">
                <a16:creationId xmlns:a16="http://schemas.microsoft.com/office/drawing/2014/main" id="{AA9E9E4C-7C9A-4DA3-9CC8-0740C295B8E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4140" y="461591"/>
            <a:ext cx="294798" cy="594861"/>
          </a:xfrm>
          <a:prstGeom prst="rect">
            <a:avLst/>
          </a:prstGeom>
        </p:spPr>
      </p:pic>
      <p:pic>
        <p:nvPicPr>
          <p:cNvPr id="22" name="Picture 21">
            <a:extLst>
              <a:ext uri="{FF2B5EF4-FFF2-40B4-BE49-F238E27FC236}">
                <a16:creationId xmlns:a16="http://schemas.microsoft.com/office/drawing/2014/main" id="{FB1A6AED-FF6F-416F-9CAE-E29029334F4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0107" y="461591"/>
            <a:ext cx="294798" cy="594861"/>
          </a:xfrm>
          <a:prstGeom prst="rect">
            <a:avLst/>
          </a:prstGeom>
        </p:spPr>
      </p:pic>
    </p:spTree>
    <p:extLst>
      <p:ext uri="{BB962C8B-B14F-4D97-AF65-F5344CB8AC3E}">
        <p14:creationId xmlns:p14="http://schemas.microsoft.com/office/powerpoint/2010/main" val="107944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93E5F68-49E5-4A0D-B7B8-D2366FC41980}"/>
              </a:ext>
            </a:extLst>
          </p:cNvPr>
          <p:cNvPicPr>
            <a:picLocks noChangeAspect="1"/>
          </p:cNvPicPr>
          <p:nvPr/>
        </p:nvPicPr>
        <p:blipFill rotWithShape="1">
          <a:blip r:embed="rId4">
            <a:extLst>
              <a:ext uri="{28A0092B-C50C-407E-A947-70E740481C1C}">
                <a14:useLocalDpi xmlns:a14="http://schemas.microsoft.com/office/drawing/2010/main" val="0"/>
              </a:ext>
            </a:extLst>
          </a:blip>
          <a:srcRect l="56130" t="57882"/>
          <a:stretch/>
        </p:blipFill>
        <p:spPr>
          <a:xfrm>
            <a:off x="4960307" y="4601679"/>
            <a:ext cx="2779197" cy="978994"/>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6EA7534E-1651-4B13-ACA8-21F1923F4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pic>
        <p:nvPicPr>
          <p:cNvPr id="6" name="Picture 5" descr="Logo&#10;&#10;Description automatically generated">
            <a:extLst>
              <a:ext uri="{FF2B5EF4-FFF2-40B4-BE49-F238E27FC236}">
                <a16:creationId xmlns:a16="http://schemas.microsoft.com/office/drawing/2014/main" id="{AF922F1C-B27C-41A1-BA3D-CEB4DA45260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7" name="TextBox 6">
            <a:extLst>
              <a:ext uri="{FF2B5EF4-FFF2-40B4-BE49-F238E27FC236}">
                <a16:creationId xmlns:a16="http://schemas.microsoft.com/office/drawing/2014/main" id="{F9D32E50-9FEE-4380-9A3B-91E684CCAC80}"/>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8" name="Graphic 7" descr="Head with gears">
            <a:extLst>
              <a:ext uri="{FF2B5EF4-FFF2-40B4-BE49-F238E27FC236}">
                <a16:creationId xmlns:a16="http://schemas.microsoft.com/office/drawing/2014/main" id="{EBFA7B9E-5764-4223-8ACD-4994F8D9F9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754" y="512631"/>
            <a:ext cx="543821" cy="543821"/>
          </a:xfrm>
          <a:prstGeom prst="rect">
            <a:avLst/>
          </a:prstGeom>
        </p:spPr>
      </p:pic>
      <p:pic>
        <p:nvPicPr>
          <p:cNvPr id="10" name="Picture 9">
            <a:extLst>
              <a:ext uri="{FF2B5EF4-FFF2-40B4-BE49-F238E27FC236}">
                <a16:creationId xmlns:a16="http://schemas.microsoft.com/office/drawing/2014/main" id="{9CCE381D-9632-4161-ACD8-52A31DB6BCFE}"/>
              </a:ext>
            </a:extLst>
          </p:cNvPr>
          <p:cNvPicPr>
            <a:picLocks noChangeAspect="1"/>
          </p:cNvPicPr>
          <p:nvPr/>
        </p:nvPicPr>
        <p:blipFill rotWithShape="1">
          <a:blip r:embed="rId9">
            <a:extLst>
              <a:ext uri="{28A0092B-C50C-407E-A947-70E740481C1C}">
                <a14:useLocalDpi xmlns:a14="http://schemas.microsoft.com/office/drawing/2010/main" val="0"/>
              </a:ext>
            </a:extLst>
          </a:blip>
          <a:srcRect l="35878" r="-1"/>
          <a:stretch/>
        </p:blipFill>
        <p:spPr>
          <a:xfrm>
            <a:off x="0" y="1844696"/>
            <a:ext cx="1363342" cy="490647"/>
          </a:xfrm>
          <a:prstGeom prst="rect">
            <a:avLst/>
          </a:prstGeom>
        </p:spPr>
      </p:pic>
      <p:pic>
        <p:nvPicPr>
          <p:cNvPr id="15" name="Picture 14" descr="A picture containing sunset, nature, flock, bright&#10;&#10;Description automatically generated">
            <a:extLst>
              <a:ext uri="{FF2B5EF4-FFF2-40B4-BE49-F238E27FC236}">
                <a16:creationId xmlns:a16="http://schemas.microsoft.com/office/drawing/2014/main" id="{4AA59290-D76B-44DA-B51E-EF6BB97770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74161" y="515849"/>
            <a:ext cx="2948210" cy="516378"/>
          </a:xfrm>
          <a:prstGeom prst="rect">
            <a:avLst/>
          </a:prstGeom>
        </p:spPr>
      </p:pic>
      <p:sp>
        <p:nvSpPr>
          <p:cNvPr id="16" name="TextBox 15">
            <a:extLst>
              <a:ext uri="{FF2B5EF4-FFF2-40B4-BE49-F238E27FC236}">
                <a16:creationId xmlns:a16="http://schemas.microsoft.com/office/drawing/2014/main" id="{8F6D4FC0-AEE0-4C37-8060-8CF32329F8C0}"/>
              </a:ext>
            </a:extLst>
          </p:cNvPr>
          <p:cNvSpPr txBox="1"/>
          <p:nvPr/>
        </p:nvSpPr>
        <p:spPr>
          <a:xfrm>
            <a:off x="1474161" y="600205"/>
            <a:ext cx="2948210"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Quiz</a:t>
            </a:r>
            <a:endParaRPr lang="en-US" dirty="0">
              <a:solidFill>
                <a:schemeClr val="bg1"/>
              </a:solidFill>
            </a:endParaRPr>
          </a:p>
        </p:txBody>
      </p:sp>
      <p:grpSp>
        <p:nvGrpSpPr>
          <p:cNvPr id="2" name="Group 1">
            <a:extLst>
              <a:ext uri="{FF2B5EF4-FFF2-40B4-BE49-F238E27FC236}">
                <a16:creationId xmlns:a16="http://schemas.microsoft.com/office/drawing/2014/main" id="{1E02DCEB-0E05-49F1-A8F2-12DE5FB8D76A}"/>
              </a:ext>
            </a:extLst>
          </p:cNvPr>
          <p:cNvGrpSpPr/>
          <p:nvPr/>
        </p:nvGrpSpPr>
        <p:grpSpPr>
          <a:xfrm>
            <a:off x="1404495" y="3256487"/>
            <a:ext cx="6384415" cy="2324424"/>
            <a:chOff x="1404495" y="3256487"/>
            <a:chExt cx="6384415" cy="2324424"/>
          </a:xfrm>
        </p:grpSpPr>
        <p:pic>
          <p:nvPicPr>
            <p:cNvPr id="3" name="Picture 2">
              <a:extLst>
                <a:ext uri="{FF2B5EF4-FFF2-40B4-BE49-F238E27FC236}">
                  <a16:creationId xmlns:a16="http://schemas.microsoft.com/office/drawing/2014/main" id="{FB10CA9A-4B29-49BF-A570-729E37F7C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495" y="3256487"/>
              <a:ext cx="6335009" cy="2324424"/>
            </a:xfrm>
            <a:prstGeom prst="rect">
              <a:avLst/>
            </a:prstGeom>
          </p:spPr>
        </p:pic>
        <p:sp>
          <p:nvSpPr>
            <p:cNvPr id="5" name="TextBox 4">
              <a:extLst>
                <a:ext uri="{FF2B5EF4-FFF2-40B4-BE49-F238E27FC236}">
                  <a16:creationId xmlns:a16="http://schemas.microsoft.com/office/drawing/2014/main" id="{343BDB0B-4EC2-4031-AD9D-FF0476618C97}"/>
                </a:ext>
              </a:extLst>
            </p:cNvPr>
            <p:cNvSpPr txBox="1"/>
            <p:nvPr/>
          </p:nvSpPr>
          <p:spPr>
            <a:xfrm>
              <a:off x="1864261" y="3490296"/>
              <a:ext cx="2168010" cy="369332"/>
            </a:xfrm>
            <a:prstGeom prst="rect">
              <a:avLst/>
            </a:prstGeom>
            <a:noFill/>
          </p:spPr>
          <p:txBody>
            <a:bodyPr wrap="square" rtlCol="0">
              <a:spAutoFit/>
            </a:bodyPr>
            <a:lstStyle/>
            <a:p>
              <a:r>
                <a:rPr lang="en-GB" b="1" dirty="0">
                  <a:latin typeface="Simplified Arabic Fixed" panose="02070309020205020404" pitchFamily="49" charset="-78"/>
                  <a:cs typeface="Simplified Arabic Fixed" panose="02070309020205020404" pitchFamily="49" charset="-78"/>
                </a:rPr>
                <a:t>a. </a:t>
              </a:r>
              <a:r>
                <a:rPr lang="en-GB" dirty="0">
                  <a:latin typeface="Simplified Arabic Fixed" panose="02070309020205020404" pitchFamily="49" charset="-78"/>
                  <a:cs typeface="Simplified Arabic Fixed" panose="02070309020205020404" pitchFamily="49" charset="-78"/>
                </a:rPr>
                <a:t>Why</a:t>
              </a:r>
            </a:p>
          </p:txBody>
        </p:sp>
        <p:sp>
          <p:nvSpPr>
            <p:cNvPr id="17" name="TextBox 16">
              <a:extLst>
                <a:ext uri="{FF2B5EF4-FFF2-40B4-BE49-F238E27FC236}">
                  <a16:creationId xmlns:a16="http://schemas.microsoft.com/office/drawing/2014/main" id="{EDE43006-7F9E-468D-B657-31A2B54DA140}"/>
                </a:ext>
              </a:extLst>
            </p:cNvPr>
            <p:cNvSpPr txBox="1"/>
            <p:nvPr/>
          </p:nvSpPr>
          <p:spPr>
            <a:xfrm>
              <a:off x="5620900" y="3552558"/>
              <a:ext cx="2168010" cy="369332"/>
            </a:xfrm>
            <a:prstGeom prst="rect">
              <a:avLst/>
            </a:prstGeom>
            <a:noFill/>
          </p:spPr>
          <p:txBody>
            <a:bodyPr wrap="square" rtlCol="0">
              <a:spAutoFit/>
            </a:bodyPr>
            <a:lstStyle/>
            <a:p>
              <a:r>
                <a:rPr lang="en-GB" b="1" dirty="0">
                  <a:latin typeface="Simplified Arabic Fixed" panose="02070309020205020404" pitchFamily="49" charset="-78"/>
                  <a:cs typeface="Simplified Arabic Fixed" panose="02070309020205020404" pitchFamily="49" charset="-78"/>
                </a:rPr>
                <a:t>b. </a:t>
              </a:r>
              <a:r>
                <a:rPr lang="en-GB" dirty="0">
                  <a:latin typeface="Simplified Arabic Fixed" panose="02070309020205020404" pitchFamily="49" charset="-78"/>
                  <a:cs typeface="Simplified Arabic Fixed" panose="02070309020205020404" pitchFamily="49" charset="-78"/>
                </a:rPr>
                <a:t>Are</a:t>
              </a:r>
            </a:p>
          </p:txBody>
        </p:sp>
        <p:sp>
          <p:nvSpPr>
            <p:cNvPr id="18" name="TextBox 17">
              <a:extLst>
                <a:ext uri="{FF2B5EF4-FFF2-40B4-BE49-F238E27FC236}">
                  <a16:creationId xmlns:a16="http://schemas.microsoft.com/office/drawing/2014/main" id="{C41EBF59-6B06-4B47-B531-F65D0F11323B}"/>
                </a:ext>
              </a:extLst>
            </p:cNvPr>
            <p:cNvSpPr txBox="1"/>
            <p:nvPr/>
          </p:nvSpPr>
          <p:spPr>
            <a:xfrm>
              <a:off x="1875089" y="4893388"/>
              <a:ext cx="2168010" cy="369332"/>
            </a:xfrm>
            <a:prstGeom prst="rect">
              <a:avLst/>
            </a:prstGeom>
            <a:noFill/>
          </p:spPr>
          <p:txBody>
            <a:bodyPr wrap="square" rtlCol="0">
              <a:spAutoFit/>
            </a:bodyPr>
            <a:lstStyle/>
            <a:p>
              <a:r>
                <a:rPr lang="en-GB" b="1" dirty="0">
                  <a:latin typeface="Simplified Arabic Fixed" panose="02070309020205020404" pitchFamily="49" charset="-78"/>
                  <a:cs typeface="Simplified Arabic Fixed" panose="02070309020205020404" pitchFamily="49" charset="-78"/>
                </a:rPr>
                <a:t>c. </a:t>
              </a:r>
              <a:r>
                <a:rPr lang="en-GB" dirty="0">
                  <a:latin typeface="Simplified Arabic Fixed" panose="02070309020205020404" pitchFamily="49" charset="-78"/>
                  <a:cs typeface="Simplified Arabic Fixed" panose="02070309020205020404" pitchFamily="49" charset="-78"/>
                </a:rPr>
                <a:t>You</a:t>
              </a:r>
            </a:p>
          </p:txBody>
        </p:sp>
      </p:grpSp>
      <p:sp>
        <p:nvSpPr>
          <p:cNvPr id="19" name="TextBox 18">
            <a:extLst>
              <a:ext uri="{FF2B5EF4-FFF2-40B4-BE49-F238E27FC236}">
                <a16:creationId xmlns:a16="http://schemas.microsoft.com/office/drawing/2014/main" id="{5CAB1DC4-947D-4711-BD6E-60B328E8E6E0}"/>
              </a:ext>
            </a:extLst>
          </p:cNvPr>
          <p:cNvSpPr txBox="1"/>
          <p:nvPr/>
        </p:nvSpPr>
        <p:spPr>
          <a:xfrm>
            <a:off x="5538703" y="4897166"/>
            <a:ext cx="2168010" cy="369332"/>
          </a:xfrm>
          <a:prstGeom prst="rect">
            <a:avLst/>
          </a:prstGeom>
          <a:noFill/>
        </p:spPr>
        <p:txBody>
          <a:bodyPr wrap="square" rtlCol="0">
            <a:spAutoFit/>
          </a:bodyPr>
          <a:lstStyle/>
          <a:p>
            <a:r>
              <a:rPr lang="en-GB" b="1" dirty="0">
                <a:latin typeface="Simplified Arabic Fixed" panose="02070309020205020404" pitchFamily="49" charset="-78"/>
                <a:cs typeface="Simplified Arabic Fixed" panose="02070309020205020404" pitchFamily="49" charset="-78"/>
              </a:rPr>
              <a:t>d. Out</a:t>
            </a:r>
            <a:endParaRPr lang="en-GB" dirty="0">
              <a:latin typeface="Simplified Arabic Fixed" panose="02070309020205020404" pitchFamily="49" charset="-78"/>
              <a:cs typeface="Simplified Arabic Fixed" panose="02070309020205020404" pitchFamily="49" charset="-78"/>
            </a:endParaRPr>
          </a:p>
        </p:txBody>
      </p:sp>
      <p:pic>
        <p:nvPicPr>
          <p:cNvPr id="21" name="Picture 20">
            <a:extLst>
              <a:ext uri="{FF2B5EF4-FFF2-40B4-BE49-F238E27FC236}">
                <a16:creationId xmlns:a16="http://schemas.microsoft.com/office/drawing/2014/main" id="{25FB620D-675A-4613-887D-F50A4BC2F3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46403" y="1554892"/>
            <a:ext cx="6737851" cy="1021806"/>
          </a:xfrm>
          <a:prstGeom prst="rect">
            <a:avLst/>
          </a:prstGeom>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486EB2A6-ADDD-48EC-A20D-E80BDAE1E6EA}"/>
              </a:ext>
            </a:extLst>
          </p:cNvPr>
          <p:cNvSpPr/>
          <p:nvPr/>
        </p:nvSpPr>
        <p:spPr>
          <a:xfrm>
            <a:off x="1446403" y="1881129"/>
            <a:ext cx="6737850" cy="369332"/>
          </a:xfrm>
          <a:prstGeom prst="rect">
            <a:avLst/>
          </a:prstGeom>
        </p:spPr>
        <p:txBody>
          <a:bodyPr wrap="square">
            <a:spAutoFit/>
          </a:bodyPr>
          <a:lstStyle/>
          <a:p>
            <a:pPr algn="ctr"/>
            <a:r>
              <a:rPr lang="en-GB" b="1" dirty="0">
                <a:solidFill>
                  <a:srgbClr val="FFFF00"/>
                </a:solidFill>
              </a:rPr>
              <a:t>Q 5: </a:t>
            </a:r>
            <a:r>
              <a:rPr lang="en-GB" dirty="0">
                <a:solidFill>
                  <a:srgbClr val="FFFFCC"/>
                </a:solidFill>
              </a:rPr>
              <a:t>Which of the following words sounds like the odd one out?</a:t>
            </a:r>
          </a:p>
        </p:txBody>
      </p:sp>
      <p:pic>
        <p:nvPicPr>
          <p:cNvPr id="23" name="Picture 22">
            <a:extLst>
              <a:ext uri="{FF2B5EF4-FFF2-40B4-BE49-F238E27FC236}">
                <a16:creationId xmlns:a16="http://schemas.microsoft.com/office/drawing/2014/main" id="{0A2FDCEE-1034-4C8F-86A5-4536EB5FB6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6707" y="473181"/>
            <a:ext cx="294798" cy="594861"/>
          </a:xfrm>
          <a:prstGeom prst="rect">
            <a:avLst/>
          </a:prstGeom>
        </p:spPr>
      </p:pic>
      <p:pic>
        <p:nvPicPr>
          <p:cNvPr id="24" name="Picture 23">
            <a:extLst>
              <a:ext uri="{FF2B5EF4-FFF2-40B4-BE49-F238E27FC236}">
                <a16:creationId xmlns:a16="http://schemas.microsoft.com/office/drawing/2014/main" id="{3053A821-F415-4722-AB56-224912D534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12674" y="473181"/>
            <a:ext cx="294798" cy="594861"/>
          </a:xfrm>
          <a:prstGeom prst="rect">
            <a:avLst/>
          </a:prstGeom>
        </p:spPr>
      </p:pic>
      <p:pic>
        <p:nvPicPr>
          <p:cNvPr id="25" name="Picture 24">
            <a:extLst>
              <a:ext uri="{FF2B5EF4-FFF2-40B4-BE49-F238E27FC236}">
                <a16:creationId xmlns:a16="http://schemas.microsoft.com/office/drawing/2014/main" id="{6AA6AE75-33D2-4096-8C35-26F4C741DC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4140" y="461591"/>
            <a:ext cx="294798" cy="594861"/>
          </a:xfrm>
          <a:prstGeom prst="rect">
            <a:avLst/>
          </a:prstGeom>
        </p:spPr>
      </p:pic>
      <p:pic>
        <p:nvPicPr>
          <p:cNvPr id="26" name="Picture 25">
            <a:extLst>
              <a:ext uri="{FF2B5EF4-FFF2-40B4-BE49-F238E27FC236}">
                <a16:creationId xmlns:a16="http://schemas.microsoft.com/office/drawing/2014/main" id="{BD0DD290-3632-4C35-A8AE-5C12675AE19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90107" y="461591"/>
            <a:ext cx="294798" cy="594861"/>
          </a:xfrm>
          <a:prstGeom prst="rect">
            <a:avLst/>
          </a:prstGeom>
        </p:spPr>
      </p:pic>
    </p:spTree>
    <p:extLst>
      <p:ext uri="{BB962C8B-B14F-4D97-AF65-F5344CB8AC3E}">
        <p14:creationId xmlns:p14="http://schemas.microsoft.com/office/powerpoint/2010/main" val="42682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unset, nature, flock, bright&#10;&#10;Description automatically generated">
            <a:extLst>
              <a:ext uri="{FF2B5EF4-FFF2-40B4-BE49-F238E27FC236}">
                <a16:creationId xmlns:a16="http://schemas.microsoft.com/office/drawing/2014/main" id="{76BCCC5D-2423-4D60-837A-C66180BA4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4161" y="515849"/>
            <a:ext cx="5575568" cy="516378"/>
          </a:xfrm>
          <a:prstGeom prst="rect">
            <a:avLst/>
          </a:prstGeom>
        </p:spPr>
      </p:pic>
      <p:pic>
        <p:nvPicPr>
          <p:cNvPr id="4" name="Picture 3" descr="A picture containing text, light, dark&#10;&#10;Description automatically generated">
            <a:extLst>
              <a:ext uri="{FF2B5EF4-FFF2-40B4-BE49-F238E27FC236}">
                <a16:creationId xmlns:a16="http://schemas.microsoft.com/office/drawing/2014/main" id="{141AE28A-B841-49E3-BD2C-6D6F4329F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956" y="414399"/>
            <a:ext cx="772851" cy="766668"/>
          </a:xfrm>
          <a:prstGeom prst="rect">
            <a:avLst/>
          </a:prstGeom>
        </p:spPr>
      </p:pic>
      <p:sp>
        <p:nvSpPr>
          <p:cNvPr id="5" name="TextBox 4">
            <a:extLst>
              <a:ext uri="{FF2B5EF4-FFF2-40B4-BE49-F238E27FC236}">
                <a16:creationId xmlns:a16="http://schemas.microsoft.com/office/drawing/2014/main" id="{A20BC340-22F2-40F4-AC18-4C53A5DB78CE}"/>
              </a:ext>
            </a:extLst>
          </p:cNvPr>
          <p:cNvSpPr txBox="1"/>
          <p:nvPr/>
        </p:nvSpPr>
        <p:spPr>
          <a:xfrm>
            <a:off x="1474161" y="600205"/>
            <a:ext cx="557556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Activity 1</a:t>
            </a:r>
            <a:endParaRPr lang="en-US" dirty="0">
              <a:solidFill>
                <a:schemeClr val="bg1"/>
              </a:solidFill>
            </a:endParaRPr>
          </a:p>
        </p:txBody>
      </p:sp>
      <p:pic>
        <p:nvPicPr>
          <p:cNvPr id="6" name="Picture 5" descr="Logo&#10;&#10;Description automatically generated">
            <a:extLst>
              <a:ext uri="{FF2B5EF4-FFF2-40B4-BE49-F238E27FC236}">
                <a16:creationId xmlns:a16="http://schemas.microsoft.com/office/drawing/2014/main" id="{FA3630DF-2995-4674-A40A-2A42CFE732C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sp>
        <p:nvSpPr>
          <p:cNvPr id="7" name="TextBox 6">
            <a:extLst>
              <a:ext uri="{FF2B5EF4-FFF2-40B4-BE49-F238E27FC236}">
                <a16:creationId xmlns:a16="http://schemas.microsoft.com/office/drawing/2014/main" id="{A3384F4E-29D0-4A94-AA20-A08C635F9A99}"/>
              </a:ext>
            </a:extLst>
          </p:cNvPr>
          <p:cNvSpPr txBox="1"/>
          <p:nvPr/>
        </p:nvSpPr>
        <p:spPr>
          <a:xfrm>
            <a:off x="502697" y="6263445"/>
            <a:ext cx="3094965" cy="461665"/>
          </a:xfrm>
          <a:prstGeom prst="rect">
            <a:avLst/>
          </a:prstGeom>
          <a:noFill/>
        </p:spPr>
        <p:txBody>
          <a:bodyPr wrap="square" rtlCol="0">
            <a:spAutoFit/>
          </a:bodyPr>
          <a:lstStyle/>
          <a:p>
            <a:r>
              <a:rPr lang="en-US" sz="2400" dirty="0">
                <a:solidFill>
                  <a:schemeClr val="bg1"/>
                </a:solidFill>
                <a:latin typeface="Maximus BT" panose="04020704020B04020B04" pitchFamily="82" charset="0"/>
              </a:rPr>
              <a:t>JOB SEEKING SKILLS</a:t>
            </a:r>
          </a:p>
        </p:txBody>
      </p:sp>
      <p:pic>
        <p:nvPicPr>
          <p:cNvPr id="9" name="Graphic 8" descr="Head with gears">
            <a:extLst>
              <a:ext uri="{FF2B5EF4-FFF2-40B4-BE49-F238E27FC236}">
                <a16:creationId xmlns:a16="http://schemas.microsoft.com/office/drawing/2014/main" id="{3E763978-BC3E-4D9D-B036-62CFD245C9B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754" y="512631"/>
            <a:ext cx="543821" cy="543821"/>
          </a:xfrm>
          <a:prstGeom prst="rect">
            <a:avLst/>
          </a:prstGeom>
        </p:spPr>
      </p:pic>
      <p:grpSp>
        <p:nvGrpSpPr>
          <p:cNvPr id="10" name="Group 9">
            <a:extLst>
              <a:ext uri="{FF2B5EF4-FFF2-40B4-BE49-F238E27FC236}">
                <a16:creationId xmlns:a16="http://schemas.microsoft.com/office/drawing/2014/main" id="{5449598B-3434-421B-89F6-C1D733527F61}"/>
              </a:ext>
            </a:extLst>
          </p:cNvPr>
          <p:cNvGrpSpPr/>
          <p:nvPr/>
        </p:nvGrpSpPr>
        <p:grpSpPr>
          <a:xfrm>
            <a:off x="5019579" y="4948329"/>
            <a:ext cx="3691174" cy="966520"/>
            <a:chOff x="4716508" y="4104213"/>
            <a:chExt cx="3691174" cy="966520"/>
          </a:xfrm>
        </p:grpSpPr>
        <p:pic>
          <p:nvPicPr>
            <p:cNvPr id="11" name="Picture 10" descr="A picture containing sunset, nature, flock, bright&#10;&#10;Description automatically generated">
              <a:extLst>
                <a:ext uri="{FF2B5EF4-FFF2-40B4-BE49-F238E27FC236}">
                  <a16:creationId xmlns:a16="http://schemas.microsoft.com/office/drawing/2014/main" id="{B50C8119-DE72-4348-B785-9FF958CFE483}"/>
                </a:ext>
              </a:extLst>
            </p:cNvPr>
            <p:cNvPicPr>
              <a:picLocks noChangeAspect="1"/>
            </p:cNvPicPr>
            <p:nvPr/>
          </p:nvPicPr>
          <p:blipFill rotWithShape="1">
            <a:blip r:embed="rId4">
              <a:extLst>
                <a:ext uri="{28A0092B-C50C-407E-A947-70E740481C1C}">
                  <a14:useLocalDpi xmlns:a14="http://schemas.microsoft.com/office/drawing/2010/main" val="0"/>
                </a:ext>
              </a:extLst>
            </a:blip>
            <a:srcRect r="11376" b="2586"/>
            <a:stretch/>
          </p:blipFill>
          <p:spPr>
            <a:xfrm>
              <a:off x="5484011" y="4262483"/>
              <a:ext cx="2739806" cy="506473"/>
            </a:xfrm>
            <a:prstGeom prst="rect">
              <a:avLst/>
            </a:prstGeom>
          </p:spPr>
        </p:pic>
        <p:sp>
          <p:nvSpPr>
            <p:cNvPr id="12" name="Rounded Rectangle 9">
              <a:extLst>
                <a:ext uri="{FF2B5EF4-FFF2-40B4-BE49-F238E27FC236}">
                  <a16:creationId xmlns:a16="http://schemas.microsoft.com/office/drawing/2014/main" id="{5B77A16D-9FBD-45BF-A833-7638B60EF54D}"/>
                </a:ext>
              </a:extLst>
            </p:cNvPr>
            <p:cNvSpPr/>
            <p:nvPr/>
          </p:nvSpPr>
          <p:spPr>
            <a:xfrm>
              <a:off x="4716508" y="4104213"/>
              <a:ext cx="3691174" cy="82301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589F613-F4E3-4FC7-8545-8A680FC9B522}"/>
                </a:ext>
              </a:extLst>
            </p:cNvPr>
            <p:cNvSpPr txBox="1"/>
            <p:nvPr/>
          </p:nvSpPr>
          <p:spPr>
            <a:xfrm>
              <a:off x="5555754" y="4278986"/>
              <a:ext cx="2668063" cy="523220"/>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1: Selection </a:t>
              </a:r>
              <a:br>
                <a:rPr lang="en-US" sz="1400" dirty="0">
                  <a:solidFill>
                    <a:schemeClr val="bg1"/>
                  </a:solidFill>
                  <a:latin typeface="Simplified Arabic Fixed" panose="02070309020205020404" pitchFamily="49" charset="-78"/>
                </a:rPr>
              </a:br>
              <a:r>
                <a:rPr lang="en-US" sz="1400" dirty="0">
                  <a:solidFill>
                    <a:schemeClr val="bg1"/>
                  </a:solidFill>
                  <a:latin typeface="Simplified Arabic Fixed" panose="02070309020205020404" pitchFamily="49" charset="-78"/>
                </a:rPr>
                <a:t>test example questions</a:t>
              </a:r>
            </a:p>
          </p:txBody>
        </p:sp>
        <p:pic>
          <p:nvPicPr>
            <p:cNvPr id="14" name="Picture 13" descr="Icon&#10;&#10;Description automatically generated">
              <a:extLst>
                <a:ext uri="{FF2B5EF4-FFF2-40B4-BE49-F238E27FC236}">
                  <a16:creationId xmlns:a16="http://schemas.microsoft.com/office/drawing/2014/main" id="{728E9EF2-A088-4F36-AFB1-AFC5F3B7BD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32739" y="4247718"/>
              <a:ext cx="823015" cy="823015"/>
            </a:xfrm>
            <a:prstGeom prst="rect">
              <a:avLst/>
            </a:prstGeom>
          </p:spPr>
        </p:pic>
      </p:grpSp>
      <p:pic>
        <p:nvPicPr>
          <p:cNvPr id="15" name="Picture 14">
            <a:extLst>
              <a:ext uri="{FF2B5EF4-FFF2-40B4-BE49-F238E27FC236}">
                <a16:creationId xmlns:a16="http://schemas.microsoft.com/office/drawing/2014/main" id="{C134E538-7606-4821-A3E4-AA42C96790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56547" y="1426411"/>
            <a:ext cx="4810796" cy="4591691"/>
          </a:xfrm>
          <a:prstGeom prst="rect">
            <a:avLst/>
          </a:prstGeom>
        </p:spPr>
      </p:pic>
    </p:spTree>
    <p:extLst>
      <p:ext uri="{BB962C8B-B14F-4D97-AF65-F5344CB8AC3E}">
        <p14:creationId xmlns:p14="http://schemas.microsoft.com/office/powerpoint/2010/main" val="3942502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5" ma:contentTypeDescription="Create a new document." ma:contentTypeScope="" ma:versionID="a57c24ac6be6d32fb3537125d8823cea">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a516e279d324a9a7f999b1d15b38668d"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278112-5EF4-41C8-9ECF-D44C0913A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3.xml><?xml version="1.0" encoding="utf-8"?>
<ds:datastoreItem xmlns:ds="http://schemas.openxmlformats.org/officeDocument/2006/customXml" ds:itemID="{6C9A634E-7ACB-4CEB-A015-32D6A70E2AA7}">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purl.org/dc/terms/"/>
    <ds:schemaRef ds:uri="http://purl.org/dc/dcmitype/"/>
    <ds:schemaRef ds:uri="3072b28c-77ff-4c28-a70b-2fb5f59c378a"/>
    <ds:schemaRef ds:uri="50bbd1c0-476f-492f-837b-8878e2dd1eb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2240</TotalTime>
  <Words>1645</Words>
  <Application>Microsoft Office PowerPoint</Application>
  <PresentationFormat>On-screen Show (4:3)</PresentationFormat>
  <Paragraphs>198</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Wingdings</vt:lpstr>
      <vt:lpstr>Segoe UI</vt:lpstr>
      <vt:lpstr>Maximus</vt:lpstr>
      <vt:lpstr>Arial</vt:lpstr>
      <vt:lpstr>Calibri</vt:lpstr>
      <vt:lpstr>Maximus BT</vt:lpstr>
      <vt:lpstr>Stencil</vt:lpstr>
      <vt:lpstr>Comic Sans MS</vt:lpstr>
      <vt:lpstr>Calibri Light</vt:lpstr>
      <vt:lpstr>Simplified Arabic Fixed</vt:lpstr>
      <vt:lpstr>Reprise Title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Marian Hester</cp:lastModifiedBy>
  <cp:revision>243</cp:revision>
  <dcterms:created xsi:type="dcterms:W3CDTF">2022-02-25T12:28:03Z</dcterms:created>
  <dcterms:modified xsi:type="dcterms:W3CDTF">2025-11-20T11:16:08Z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