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notesMasterIdLst>
    <p:notesMasterId r:id="rId15"/>
  </p:notesMasterIdLst>
  <p:sldIdLst>
    <p:sldId id="259" r:id="rId5"/>
    <p:sldId id="275" r:id="rId6"/>
    <p:sldId id="276" r:id="rId7"/>
    <p:sldId id="290" r:id="rId8"/>
    <p:sldId id="277" r:id="rId9"/>
    <p:sldId id="284" r:id="rId10"/>
    <p:sldId id="278" r:id="rId11"/>
    <p:sldId id="282" r:id="rId12"/>
    <p:sldId id="287" r:id="rId13"/>
    <p:sldId id="267" r:id="rId14"/>
  </p:sldIdLst>
  <p:sldSz cx="9144000" cy="6858000" type="screen4x3"/>
  <p:notesSz cx="6858000" cy="9144000"/>
  <p:embeddedFontLst>
    <p:embeddedFont>
      <p:font typeface="Balloonist SF" panose="020BE200000000000000" pitchFamily="34" charset="0"/>
      <p:bold r:id="rId16"/>
    </p:embeddedFont>
    <p:embeddedFont>
      <p:font typeface="Bradley Hand ITC" panose="03070402050302030203" pitchFamily="66" charset="0"/>
      <p:regular r:id="rId17"/>
    </p:embeddedFont>
    <p:embeddedFont>
      <p:font typeface="Comic Sans MS" panose="030F0702030302020204" pitchFamily="66" charset="0"/>
      <p:regular r:id="rId18"/>
      <p:bold r:id="rId19"/>
      <p:italic r:id="rId20"/>
      <p:boldItalic r:id="rId21"/>
    </p:embeddedFont>
    <p:embeddedFont>
      <p:font typeface="Lucida Handwriting" panose="03010101010101010101" pitchFamily="66" charset="0"/>
      <p:regular r:id="rId22"/>
    </p:embeddedFont>
    <p:embeddedFont>
      <p:font typeface="Maximus BT" panose="04020704020B04020B04" pitchFamily="82" charset="0"/>
      <p:regular r:id="rId23"/>
    </p:embeddedFont>
    <p:embeddedFont>
      <p:font typeface="Raleway" pitchFamily="2" charset="0"/>
      <p:regular r:id="rId24"/>
      <p:bold r:id="rId25"/>
      <p:italic r:id="rId26"/>
      <p:boldItalic r:id="rId27"/>
    </p:embeddedFont>
    <p:embeddedFont>
      <p:font typeface="Reprise Title" panose="02000000000000000000" pitchFamily="2" charset="0"/>
      <p:regular r:id="rId28"/>
    </p:embeddedFont>
    <p:embeddedFont>
      <p:font typeface="Simplified Arabic Fixed" panose="02070309020205020404" pitchFamily="49" charset="-78"/>
      <p:regular r:id="rId29"/>
    </p:embeddedFont>
    <p:embeddedFont>
      <p:font typeface="Stencil" panose="040409050D0802020404" pitchFamily="82" charset="0"/>
      <p:regular r:id="rId30"/>
    </p:embeddedFont>
    <p:embeddedFont>
      <p:font typeface="Stencil ICG" panose="00000400000000000000" pitchFamily="2"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D9D"/>
    <a:srgbClr val="E32D91"/>
    <a:srgbClr val="FF3300"/>
    <a:srgbClr val="FFFFCC"/>
    <a:srgbClr val="F23C4D"/>
    <a:srgbClr val="33CBCC"/>
    <a:srgbClr val="66CCFF"/>
    <a:srgbClr val="85358B"/>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0"/>
    <p:restoredTop sz="90194" autoAdjust="0"/>
  </p:normalViewPr>
  <p:slideViewPr>
    <p:cSldViewPr snapToGrid="0">
      <p:cViewPr varScale="1">
        <p:scale>
          <a:sx n="100" d="100"/>
          <a:sy n="100" d="100"/>
        </p:scale>
        <p:origin x="1782" y="72"/>
      </p:cViewPr>
      <p:guideLst>
        <p:guide orient="horz" pos="2160"/>
        <p:guide pos="288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11/20/2025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Introduce lesson …… </a:t>
            </a:r>
          </a:p>
          <a:p>
            <a:pPr algn="l" rtl="0" fontAlgn="base"/>
            <a:endParaRPr lang="en-US" b="0" i="0" dirty="0">
              <a:solidFill>
                <a:srgbClr val="000000"/>
              </a:solidFill>
              <a:effectLst/>
              <a:latin typeface="Bradley Hand ITC" panose="03070402050302030203" pitchFamily="66" charset="0"/>
            </a:endParaRPr>
          </a:p>
          <a:p>
            <a:pPr algn="l" rtl="0" fontAlgn="base"/>
            <a:r>
              <a:rPr lang="en-US" sz="1200" b="1" i="0" dirty="0">
                <a:solidFill>
                  <a:srgbClr val="000000"/>
                </a:solidFill>
                <a:effectLst/>
                <a:latin typeface="Calibri" panose="020F0502020204030204" pitchFamily="34" charset="0"/>
              </a:rPr>
              <a:t>Example text has been added to all slides to help you plan the lesson, adapt to suit your own presenting style.</a:t>
            </a:r>
            <a:r>
              <a:rPr lang="en-US" sz="12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Bradley Hand ITC" panose="03070402050302030203" pitchFamily="66" charset="0"/>
            </a:endParaRPr>
          </a:p>
          <a:p>
            <a:pPr algn="l" rtl="0" fontAlgn="base"/>
            <a:r>
              <a:rPr lang="en-US" sz="1200" b="1" i="0" dirty="0">
                <a:solidFill>
                  <a:srgbClr val="000000"/>
                </a:solidFill>
                <a:effectLst/>
                <a:latin typeface="Calibri" panose="020F0502020204030204" pitchFamily="34" charset="0"/>
              </a:rPr>
              <a:t>Example text:</a:t>
            </a:r>
            <a:r>
              <a:rPr lang="en-US" sz="1200" b="0" i="0" dirty="0">
                <a:solidFill>
                  <a:srgbClr val="000000"/>
                </a:solidFill>
                <a:effectLst/>
                <a:latin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96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96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module</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0" i="0" kern="1200" dirty="0">
                <a:solidFill>
                  <a:schemeClr val="tx1"/>
                </a:solidFill>
                <a:effectLst/>
                <a:latin typeface="+mn-lt"/>
                <a:ea typeface="+mn-ea"/>
                <a:cs typeface="+mn-cs"/>
              </a:rPr>
              <a:t>looks at the various ways you would contact employers regarding vacancies you are interested in applying for</a:t>
            </a:r>
            <a:r>
              <a:rPr lang="en-US" sz="1800" b="0" i="0" kern="1200" dirty="0">
                <a:solidFill>
                  <a:schemeClr val="tx1"/>
                </a:solidFill>
                <a:effectLst/>
                <a:latin typeface="Calibri" panose="020F0502020204030204" pitchFamily="34" charset="0"/>
                <a:ea typeface="+mn-ea"/>
                <a:cs typeface="Times New Roman" panose="02020603050405020304" pitchFamily="18" charset="0"/>
              </a:rPr>
              <a:t>.</a:t>
            </a:r>
          </a:p>
          <a:p>
            <a:pPr>
              <a:spcAft>
                <a:spcPts val="96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200"/>
              </a:spcBef>
              <a:spcAft>
                <a:spcPts val="96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the end of this session you should be able to: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200"/>
              </a:spcBef>
              <a:spcAft>
                <a:spcPts val="960"/>
              </a:spcAft>
              <a:buFont typeface="Symbol"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apply by letter or email</a:t>
            </a:r>
          </a:p>
          <a:p>
            <a:pPr marL="342900" lvl="0" indent="-342900">
              <a:spcBef>
                <a:spcPts val="200"/>
              </a:spcBef>
              <a:spcAft>
                <a:spcPts val="960"/>
              </a:spcAft>
              <a:buFont typeface="Symbol"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make speculative job enquiries about future job opportunities.</a:t>
            </a:r>
          </a:p>
          <a:p>
            <a:pPr marL="342900" lvl="0" indent="-342900">
              <a:spcBef>
                <a:spcPts val="200"/>
              </a:spcBef>
              <a:spcAft>
                <a:spcPts val="960"/>
              </a:spcAft>
              <a:buFont typeface="Symbol"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200"/>
              </a:spcBef>
              <a:spcAft>
                <a:spcPts val="960"/>
              </a:spcAft>
              <a:buClrTx/>
              <a:buSzTx/>
              <a:buFont typeface="Symbol" pitchFamily="2" charset="2"/>
              <a:buNone/>
              <a:tabLst/>
              <a:defRPr/>
            </a:pPr>
            <a:r>
              <a:rPr lang="en-GB" sz="1800" b="0" i="0" kern="1200" dirty="0">
                <a:solidFill>
                  <a:schemeClr val="tx1"/>
                </a:solidFill>
                <a:effectLst/>
                <a:latin typeface="+mn-lt"/>
                <a:ea typeface="+mn-ea"/>
                <a:cs typeface="+mn-cs"/>
              </a:rPr>
              <a:t>First up, we will look at phoning up about a job advert. </a:t>
            </a:r>
          </a:p>
          <a:p>
            <a:pPr marL="342900" lvl="0" indent="-342900">
              <a:spcBef>
                <a:spcPts val="200"/>
              </a:spcBef>
              <a:spcAft>
                <a:spcPts val="960"/>
              </a:spcAft>
              <a:buFont typeface="Symbol"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pPr algn="r"/>
            <a:r>
              <a:rPr lang="en-US" b="1" dirty="0"/>
              <a:t>Timing:  00:23</a:t>
            </a: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Any questions?</a:t>
            </a:r>
            <a:endParaRPr lang="en-GB" b="1" dirty="0">
              <a:cs typeface="Calibri"/>
            </a:endParaRPr>
          </a:p>
          <a:p>
            <a:endParaRPr lang="en-GB" dirty="0">
              <a:cs typeface="Calibri"/>
            </a:endParaRPr>
          </a:p>
          <a:p>
            <a:pPr algn="r"/>
            <a:endParaRPr lang="en-GB" b="1"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10</a:t>
            </a:fld>
            <a:endParaRPr lang="en-US"/>
          </a:p>
        </p:txBody>
      </p:sp>
    </p:spTree>
    <p:extLst>
      <p:ext uri="{BB962C8B-B14F-4D97-AF65-F5344CB8AC3E}">
        <p14:creationId xmlns:p14="http://schemas.microsoft.com/office/powerpoint/2010/main" val="266501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Applying by letter or email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For some jobs employers will ask you to send your CV. In some adverts, they may ask you to send a cover letter. However, even if they don’t ask for one, it's best to send a cover letter to accompany your CV – unless they specify they do not want one! </a:t>
            </a:r>
          </a:p>
          <a:p>
            <a:pPr rtl="0" fontAlgn="base"/>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There are a few different methods that employers might ask for you to send your CV and cover letter, such as: </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1" i="1" kern="1200" dirty="0">
                <a:solidFill>
                  <a:schemeClr val="tx1"/>
                </a:solidFill>
                <a:effectLst/>
                <a:latin typeface="+mn-lt"/>
                <a:ea typeface="+mn-ea"/>
                <a:cs typeface="+mn-cs"/>
              </a:rPr>
              <a:t>*press for each point</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Sending it by email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Uploading it on their recruitment website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posting or handing it in to the company. If you are completing an application form and posting it to an employer, you should also include a cover letter.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Regardless of the method of delivery, you need a good cover letter that is tailored to the job you’re applying for.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But what is purpose of a cover letter?</a:t>
            </a:r>
            <a:r>
              <a:rPr lang="en-GB" sz="1200" b="0" i="0" kern="1200" dirty="0">
                <a:solidFill>
                  <a:schemeClr val="tx1"/>
                </a:solidFill>
                <a:effectLst/>
                <a:latin typeface="+mn-lt"/>
                <a:ea typeface="+mn-ea"/>
                <a:cs typeface="+mn-cs"/>
              </a:rPr>
              <a:t>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Task 2: </a:t>
            </a:r>
            <a:r>
              <a:rPr lang="en-GB" sz="1200" b="0" i="0" kern="1200" dirty="0">
                <a:solidFill>
                  <a:schemeClr val="tx1"/>
                </a:solidFill>
                <a:effectLst/>
                <a:latin typeface="+mn-lt"/>
                <a:ea typeface="+mn-ea"/>
                <a:cs typeface="+mn-cs"/>
              </a:rPr>
              <a:t>Why do you think a cover letter is important? What types of things do you think you should include in a letter to get the employer’s attention and make you look like a good candidate? Have a think for a couple of minutes.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Answer: A good cover letter tells an employer: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why you are interested in the job or that type of work – it shows your motivation to work there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why you’re a great candidate for the job – by outlining your relevant skills, qualities and experience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relevant information you haven’t included in your CV, for example, if you are about to sit a driving test.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Taking the time to write a cover letter adds a more personal touch where you can explain your application in your own words where a CV alone can’t.  </a:t>
            </a:r>
          </a:p>
          <a:p>
            <a:pPr rtl="0" fontAlgn="base"/>
            <a:r>
              <a:rPr lang="en-GB" sz="1200" b="0" i="0" kern="1200" dirty="0">
                <a:solidFill>
                  <a:schemeClr val="tx1"/>
                </a:solidFill>
                <a:effectLst/>
                <a:latin typeface="+mn-lt"/>
                <a:ea typeface="+mn-ea"/>
                <a:cs typeface="+mn-cs"/>
              </a:rPr>
              <a:t>This makes it easier for the employer to choose the right candidates for interview – such as you! Missing out this information might mean you could be overlooked at the first stage. </a:t>
            </a:r>
          </a:p>
          <a:p>
            <a:pPr rtl="0" fontAlgn="base"/>
            <a:endParaRPr lang="en-GB" sz="1200" b="0" i="0" kern="1200" dirty="0">
              <a:solidFill>
                <a:schemeClr val="tx1"/>
              </a:solidFill>
              <a:effectLst/>
              <a:latin typeface="+mn-lt"/>
              <a:ea typeface="+mn-ea"/>
              <a:cs typeface="+mn-cs"/>
            </a:endParaRPr>
          </a:p>
          <a:p>
            <a:pPr algn="r" fontAlgn="base">
              <a:defRPr/>
            </a:pPr>
            <a:r>
              <a:rPr lang="en-US" b="1" dirty="0"/>
              <a:t>Timing: 21:00</a:t>
            </a:r>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97846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Anatomy</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of a cover letter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So what things should you include in a cover letter? Let’s take a look at these guidelines.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Cover letter guidelines</a:t>
            </a:r>
            <a:r>
              <a:rPr lang="en-GB" sz="1200" b="0" i="0" kern="1200" dirty="0">
                <a:solidFill>
                  <a:schemeClr val="tx1"/>
                </a:solidFill>
                <a:effectLst/>
                <a:latin typeface="+mn-lt"/>
                <a:ea typeface="+mn-ea"/>
                <a:cs typeface="+mn-cs"/>
              </a:rPr>
              <a:t> </a:t>
            </a:r>
          </a:p>
          <a:p>
            <a:pPr rtl="0" fontAlgn="base"/>
            <a:endParaRPr lang="en-GB" sz="1200" b="0" i="1"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The introduction</a:t>
            </a:r>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Your address, including your postcode, should be in the top right-hand corner.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 name of the person you are contacting and/or their job title, and the employer’s name and address should be below your address and on the left-hand side.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 date should be under the employer’s address.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Then address the person you are writing to, for example “Dear Ms Green” or “Dear Sir/Madam”.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Give the letter a title or subject heading – put the name or job title and any job reference number (this should be in bold), for example “Re: Travel Services Apprenticeship (Ref. TSMA YP1)”.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Now you’re ready to start writing the main part of the letter. </a:t>
            </a:r>
          </a:p>
          <a:p>
            <a:pPr marL="171450" indent="-171450" rtl="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Part 1</a:t>
            </a:r>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Say what you are applying for, for example “I wish to apply for the above post…” or “I would like to be considered for…” or “I am very interested in your recent advertisement for…”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Say where and when you saw the vacancy advertised.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Mention that you have enclosed, or attached, a copy of your CV for their consideration. </a:t>
            </a:r>
          </a:p>
          <a:p>
            <a:pPr marL="171450" indent="-171450" rtl="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Part 2</a:t>
            </a:r>
            <a:r>
              <a:rPr lang="en-GB"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Tell them a little bit about yourself, and why you’re a good applicant for the job. For example, “I have recently completed my National 5 qualifications and am expected to achieve good grades in all of my subjects.” Or, “I completed a one-week placement as an office assistant at a local car hire company, which helped me to improve my telephone and customer service skills.”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Mention your relevant skills and experience, but keep it short. Focus on the skills specified in the advert. Add to what you’ve said in your CV.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Say why the job and their company or organisation interests you. As well as saying what you can bring to the company, give a specific example, if possible, of how it would benefit you to work there. Make it clear that you are really keen!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Part 3</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Thank them for considering your application, and say that you look forward to hearing from them.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The ending</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Yours sincerely (if you know the name of the person who will be reading the letter)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Or</a:t>
            </a:r>
            <a:r>
              <a:rPr lang="en-GB" sz="1200" b="0" i="0" kern="1200" dirty="0">
                <a:solidFill>
                  <a:schemeClr val="tx1"/>
                </a:solidFill>
                <a:effectLst/>
                <a:latin typeface="+mn-lt"/>
                <a:ea typeface="+mn-ea"/>
                <a:cs typeface="+mn-cs"/>
              </a:rPr>
              <a:t> </a:t>
            </a:r>
          </a:p>
          <a:p>
            <a:pPr rtl="0" fontAlgn="base"/>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Yours faithfully (if the letter is addressed “Dear Sir/Madam”)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Leave a space and type your name.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If emailing or uploading the letter, you don’t need to physically sign it.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If posting or handing it in, sign the letter above your typed name. </a:t>
            </a:r>
          </a:p>
          <a:p>
            <a:pPr marL="171450" indent="-171450" rtl="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If this is a printed or written letter, include at the very end “Enc.” which means Enclosed or attached.</a:t>
            </a:r>
          </a:p>
          <a:p>
            <a:endParaRPr lang="en-US" dirty="0">
              <a:cs typeface="Calibri"/>
            </a:endParaRPr>
          </a:p>
          <a:p>
            <a:pPr algn="r" fontAlgn="base">
              <a:defRPr/>
            </a:pPr>
            <a:r>
              <a:rPr lang="en-US" b="1" dirty="0"/>
              <a:t>Timing: 25:00</a:t>
            </a:r>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298798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Impress</a:t>
            </a:r>
            <a:r>
              <a:rPr lang="en-GB" sz="1200" b="0" i="0" kern="1200" dirty="0">
                <a:solidFill>
                  <a:schemeClr val="tx1"/>
                </a:solidFill>
                <a:effectLst/>
                <a:latin typeface="+mn-lt"/>
                <a:ea typeface="+mn-ea"/>
                <a:cs typeface="+mn-cs"/>
              </a:rPr>
              <a:t> with a great cover letter </a:t>
            </a:r>
          </a:p>
          <a:p>
            <a:endParaRPr lang="en-US" dirty="0">
              <a:cs typeface="Calibri"/>
            </a:endParaRPr>
          </a:p>
          <a:p>
            <a:pPr rtl="0" fontAlgn="base"/>
            <a:r>
              <a:rPr lang="en-GB" sz="1200" b="0" i="0" kern="1200" dirty="0">
                <a:solidFill>
                  <a:schemeClr val="tx1"/>
                </a:solidFill>
                <a:effectLst/>
                <a:latin typeface="+mn-lt"/>
                <a:ea typeface="+mn-ea"/>
                <a:cs typeface="+mn-cs"/>
              </a:rPr>
              <a:t>Finally, before you start writing, keep these important points in mind.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Tips for a great cover letter</a:t>
            </a:r>
            <a:r>
              <a:rPr lang="en-GB" sz="1200" b="0" i="0" kern="1200" dirty="0">
                <a:solidFill>
                  <a:schemeClr val="tx1"/>
                </a:solidFill>
                <a:effectLst/>
                <a:latin typeface="+mn-lt"/>
                <a:ea typeface="+mn-ea"/>
                <a:cs typeface="+mn-cs"/>
              </a:rPr>
              <a:t>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Be positive about yourself and what you have to offer.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Be enthusiastic about the job and the company or organisation.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Keep the letter short – no more than one page of A4 paper – around 150 to 250 words should suffice.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It's best to type up your letter on a computer, rather than writing it by hand (unless this is specifically requested). Use the same font type you used for your CV.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Tailor your letter to the job you are applying for and to the employer.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Spellcheck the letter, and then check it again yourself for mistakes. Ask someone else to check it for you.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Remember to sign it (unless sending by email or uploading)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Don’t use a cover letter example as anything other than a guide.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Don’t forget to attach your CV, or send it by email with your CV.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Save a copy of the letter, preferably electronically, for future reference.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1" dirty="0"/>
          </a:p>
          <a:p>
            <a:pPr marL="0" marR="0" lvl="0" indent="0" algn="r" defTabSz="914400" rtl="0" eaLnBrk="1" fontAlgn="base" latinLnBrk="0" hangingPunct="1">
              <a:lnSpc>
                <a:spcPct val="100000"/>
              </a:lnSpc>
              <a:spcBef>
                <a:spcPts val="0"/>
              </a:spcBef>
              <a:spcAft>
                <a:spcPts val="0"/>
              </a:spcAft>
              <a:buClrTx/>
              <a:buSzTx/>
              <a:buFontTx/>
              <a:buNone/>
              <a:tabLst/>
              <a:defRPr/>
            </a:pPr>
            <a:endParaRPr lang="en-US" b="1" dirty="0"/>
          </a:p>
          <a:p>
            <a:pPr algn="r" fontAlgn="base">
              <a:defRPr/>
            </a:pPr>
            <a:r>
              <a:rPr lang="en-US" b="1" dirty="0"/>
              <a:t>Timing: 27:00</a:t>
            </a:r>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163808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Sending your cv with a cover letter by email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These days one of the most common ways to apply for a job is by sending your CV by email. This is usually requested by smaller businesses who don’t have a formal recruitment application system.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You would normally send the company an email message and attach an electronic copy of your CV and cover letter.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The email message</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In most cases, the email message is almost like a cover letter, but a bit shorter. You should really only just have three or four short paragraphs. Each paragraph should include only one or two sentences.</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The main aim of the message is to persuade the employer that your CV is worth looking at more closely.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Here is what a typical email looks like. </a:t>
            </a:r>
          </a:p>
          <a:p>
            <a:pPr rtl="0" fontAlgn="base"/>
            <a:endParaRPr lang="en-GB" sz="1200" b="0" i="0" kern="1200" dirty="0">
              <a:solidFill>
                <a:schemeClr val="tx1"/>
              </a:solidFill>
              <a:effectLst/>
              <a:latin typeface="+mn-lt"/>
              <a:ea typeface="+mn-ea"/>
              <a:cs typeface="+mn-cs"/>
            </a:endParaRPr>
          </a:p>
          <a:p>
            <a:pPr rtl="0" fontAlgn="base"/>
            <a:r>
              <a:rPr lang="en-GB" sz="1200" b="1" i="1" kern="1200" dirty="0">
                <a:solidFill>
                  <a:schemeClr val="tx1"/>
                </a:solidFill>
                <a:effectLst/>
                <a:latin typeface="+mn-lt"/>
                <a:ea typeface="+mn-ea"/>
                <a:cs typeface="+mn-cs"/>
              </a:rPr>
              <a:t>*press for each point</a:t>
            </a:r>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Double check the email address – even a small mistake can stop your email getting to the right person.</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Say what you are applying for – if the vacancy has a reference number, add it. Also give your name. The example we’ve given says exactly what the employer needs to know.</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 company name and the name and title of the person you are sending your CV to should be at the top – you don’t need to add the full address.</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Name the vacancy, any reference number and where you saw it.</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Follow instructions given by the employer.</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‘Regards’ is also acceptable.</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List your contact details.</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Your email address should include your name.</a:t>
            </a:r>
          </a:p>
          <a:p>
            <a:pPr marL="171450" indent="-171450" rtl="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Task 3:</a:t>
            </a:r>
            <a:r>
              <a:rPr lang="en-GB" sz="1200" b="0" i="0" kern="1200" dirty="0">
                <a:solidFill>
                  <a:schemeClr val="tx1"/>
                </a:solidFill>
                <a:effectLst/>
                <a:latin typeface="+mn-lt"/>
                <a:ea typeface="+mn-ea"/>
                <a:cs typeface="+mn-cs"/>
              </a:rPr>
              <a:t> Do you think that an email letter should be written in the same way as a formal letter? If not, why not?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Answer: It does not matter what form the correspondence takes, it still serves the same purpose. It is a business email and as such should still follow the same protocol as a business letter. </a:t>
            </a:r>
          </a:p>
          <a:p>
            <a:pPr rtl="0" fontAlgn="base"/>
            <a:r>
              <a:rPr lang="en-GB" sz="1200" b="0" i="0" kern="1200" dirty="0">
                <a:solidFill>
                  <a:schemeClr val="tx1"/>
                </a:solidFill>
                <a:effectLst/>
                <a:latin typeface="+mn-lt"/>
                <a:ea typeface="+mn-ea"/>
                <a:cs typeface="+mn-cs"/>
              </a:rPr>
              <a:t>Now that we know this, let’s look at some dos and don’ts when writing your email. </a:t>
            </a:r>
          </a:p>
          <a:p>
            <a:endParaRPr lang="en-US" dirty="0">
              <a:cs typeface="Calibri"/>
            </a:endParaRPr>
          </a:p>
          <a:p>
            <a:pPr algn="r"/>
            <a:r>
              <a:rPr lang="en-US" b="1" dirty="0"/>
              <a:t>Timing: 32:00</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961527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Composing your email</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Remember - first impressions count!</a:t>
            </a:r>
          </a:p>
          <a:p>
            <a:pPr rtl="0" fontAlgn="base"/>
            <a:endParaRPr lang="en-GB"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Don’t use casual language. This is a business email, so write it in the same formal way as you would a business letter.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Use an email address that incorporates your name, so that the employer can link it with your application.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Try not to use your school email, as once you leave you won’t have access to it.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Make sure you know exactly what the employer wants to receive by email. For example, is it your only your CV, your CV and a cover letter, an application form or all three documents?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Don’t hit the 'send' button until you have checked that your CV is attached, and any other relevant documents. It’s very easy to forget!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Uploading your CV and cover letter</a:t>
            </a:r>
            <a:r>
              <a:rPr lang="en-GB" sz="1200" b="0" i="0" kern="1200" dirty="0">
                <a:solidFill>
                  <a:schemeClr val="tx1"/>
                </a:solidFill>
                <a:effectLst/>
                <a:latin typeface="+mn-lt"/>
                <a:ea typeface="+mn-ea"/>
                <a:cs typeface="+mn-cs"/>
              </a:rPr>
              <a:t>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Some employers may have an online facility for uploading a CV and cover letter. You will need to register on their website first, inputting your personal and contact details. </a:t>
            </a:r>
          </a:p>
          <a:p>
            <a:pPr rtl="0" fontAlgn="base"/>
            <a:r>
              <a:rPr lang="en-GB" sz="1200" b="0" i="0" kern="1200" dirty="0">
                <a:solidFill>
                  <a:schemeClr val="tx1"/>
                </a:solidFill>
                <a:effectLst/>
                <a:latin typeface="+mn-lt"/>
                <a:ea typeface="+mn-ea"/>
                <a:cs typeface="+mn-cs"/>
              </a:rPr>
              <a:t>Employers advise the file format they prefer you to upload, with Microsoft Word being the most common. There is usually also a file size limit, for example 2MB. </a:t>
            </a:r>
          </a:p>
          <a:p>
            <a:pPr rtl="0" fontAlgn="base"/>
            <a:r>
              <a:rPr lang="en-GB" sz="1200" b="0" i="0" kern="1200" dirty="0">
                <a:solidFill>
                  <a:schemeClr val="tx1"/>
                </a:solidFill>
                <a:effectLst/>
                <a:latin typeface="+mn-lt"/>
                <a:ea typeface="+mn-ea"/>
                <a:cs typeface="+mn-cs"/>
              </a:rPr>
              <a:t>Make sure that you follow the instructions and that you don’t make any mistakes when inputting your contact details, as you will receive a confirmation email once your application is received. </a:t>
            </a:r>
          </a:p>
          <a:p>
            <a:endParaRPr lang="en-US" dirty="0">
              <a:cs typeface="Calibri"/>
            </a:endParaRPr>
          </a:p>
          <a:p>
            <a:pPr algn="r"/>
            <a:r>
              <a:rPr lang="en-US" b="1" dirty="0"/>
              <a:t>Timing: 34:00</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74291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Making speculative job enquiries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If you have somewhere specific in mind it’s worth contacting employers directly. Employers sometimes fill vacancies without advertising, so it can be well worth contacting them directly about any future employment opportunities.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This is particularly true if you are applying for: </a:t>
            </a:r>
          </a:p>
          <a:p>
            <a:pPr rtl="0" fontAlgn="base"/>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popular Modern Apprenticeship opportunities where you need to find an employer to sponsor your training, like the construction trades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entry level jobs in sectors that rarely advertise, like the media and creative industries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specialist companies or organisations that attract a lot of interest, from airports to computer games developers.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Preparation</a:t>
            </a:r>
            <a:r>
              <a:rPr lang="en-GB" sz="1200" b="0" i="0" kern="1200" dirty="0">
                <a:solidFill>
                  <a:schemeClr val="tx1"/>
                </a:solidFill>
                <a:effectLst/>
                <a:latin typeface="+mn-lt"/>
                <a:ea typeface="+mn-ea"/>
                <a:cs typeface="+mn-cs"/>
              </a:rPr>
              <a:t> </a:t>
            </a:r>
          </a:p>
          <a:p>
            <a:pPr rtl="0" fontAlgn="base"/>
            <a:endParaRPr lang="en-GB" sz="1200" b="0" i="0" kern="1200" dirty="0">
              <a:solidFill>
                <a:schemeClr val="tx1"/>
              </a:solidFill>
              <a:effectLst/>
              <a:latin typeface="+mn-lt"/>
              <a:ea typeface="+mn-ea"/>
              <a:cs typeface="+mn-cs"/>
            </a:endParaRPr>
          </a:p>
          <a:p>
            <a:pPr rtl="0" fontAlgn="base"/>
            <a:r>
              <a:rPr lang="en-GB" sz="1200" b="1" i="1" kern="1200" dirty="0">
                <a:solidFill>
                  <a:schemeClr val="tx1"/>
                </a:solidFill>
                <a:effectLst/>
                <a:latin typeface="+mn-lt"/>
                <a:ea typeface="+mn-ea"/>
                <a:cs typeface="+mn-cs"/>
              </a:rPr>
              <a:t>*press for each point</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First, you need to do some research and it’s important to be thorough.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You need to show that you: </a:t>
            </a:r>
          </a:p>
          <a:p>
            <a:pPr rtl="0" fontAlgn="base"/>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know about the organisation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understand what it is that they do and who their customers are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have valuable skills and abilities to offer.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You should have a good understanding of what your skills and values are from completing Module 1 - All about you and you practised researching companies in Module 4 - Where to look for work: Using websites.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Use your research to make a list of the companies and/or organisations you plan to contact and keep a record of those you do contact.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It’s a good idea to list their address, phone number, what they do, the date you contacted them, the name of your contact and the outcome of your call. </a:t>
            </a:r>
          </a:p>
          <a:p>
            <a:pPr rtl="0" fontAlgn="base"/>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Check how to spell their name if you’re not sure. </a:t>
            </a:r>
          </a:p>
          <a:p>
            <a:pPr marL="171450" indent="-171450" rtl="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This could be the owner if it’s a small business, the human resources manager or the head of a department. You may be able to find the right contact name on their website, or by phoning and asking them who deals with recruitment.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Next you need to think about how to contact the company.   </a:t>
            </a:r>
          </a:p>
          <a:p>
            <a:pPr algn="r"/>
            <a:r>
              <a:rPr lang="en-US" b="1" dirty="0"/>
              <a:t>Timing: 36:00</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156518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Speculative letters or emails</a:t>
            </a:r>
          </a:p>
          <a:p>
            <a:endParaRPr lang="en-US" b="1" dirty="0"/>
          </a:p>
          <a:p>
            <a:r>
              <a:rPr lang="en-US" dirty="0"/>
              <a:t>When you are writing to a company ‘on spec’ in the hope that they may have a suitable vacancy, always include a copy of your CV, which is tailored to the type of job you are looking for. </a:t>
            </a:r>
            <a:endParaRPr lang="en-US" dirty="0">
              <a:cs typeface="Calibri"/>
            </a:endParaRPr>
          </a:p>
          <a:p>
            <a:endParaRPr lang="en-US" dirty="0"/>
          </a:p>
          <a:p>
            <a:r>
              <a:rPr lang="en-US" dirty="0"/>
              <a:t>For example, if you’re looking for an administration post, highlight any skills and experience that shows good communication skills, </a:t>
            </a:r>
            <a:r>
              <a:rPr lang="en-US" dirty="0" err="1"/>
              <a:t>organisation</a:t>
            </a:r>
            <a:r>
              <a:rPr lang="en-US" dirty="0"/>
              <a:t> skills</a:t>
            </a:r>
            <a:r>
              <a:rPr lang="en-US" dirty="0">
                <a:effectLst/>
              </a:rPr>
              <a:t>, </a:t>
            </a:r>
            <a:r>
              <a:rPr lang="en-US" dirty="0"/>
              <a:t>using a computer </a:t>
            </a:r>
            <a:r>
              <a:rPr lang="en-US" dirty="0">
                <a:effectLst/>
              </a:rPr>
              <a:t>and </a:t>
            </a:r>
            <a:r>
              <a:rPr lang="en-US" dirty="0"/>
              <a:t>working as part of a team.</a:t>
            </a:r>
          </a:p>
          <a:p>
            <a:endParaRPr lang="en-US" dirty="0">
              <a:cs typeface="Calibri"/>
            </a:endParaRPr>
          </a:p>
          <a:p>
            <a:r>
              <a:rPr lang="en-US" dirty="0"/>
              <a:t>Where possible address your letter to a named person in the company</a:t>
            </a:r>
            <a:r>
              <a:rPr lang="en-US" dirty="0">
                <a:effectLst/>
              </a:rPr>
              <a:t>.</a:t>
            </a:r>
            <a:r>
              <a:rPr lang="en-US" dirty="0"/>
              <a:t> </a:t>
            </a:r>
            <a:endParaRPr lang="en-US" dirty="0">
              <a:effectLst/>
            </a:endParaRPr>
          </a:p>
          <a:p>
            <a:endParaRPr lang="en-US" dirty="0"/>
          </a:p>
          <a:p>
            <a:r>
              <a:rPr lang="en-US" dirty="0"/>
              <a:t>The letter should state clearly: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*press for each point</a:t>
            </a:r>
          </a:p>
          <a:p>
            <a:endParaRPr lang="en-US" dirty="0"/>
          </a:p>
          <a:p>
            <a:pPr marL="171450" indent="-171450">
              <a:buFont typeface="Arial"/>
              <a:buChar char="•"/>
            </a:pPr>
            <a:r>
              <a:rPr lang="en-US" dirty="0"/>
              <a:t>the type of job you are looking for</a:t>
            </a:r>
            <a:endParaRPr lang="en-US" dirty="0">
              <a:cs typeface="Calibri"/>
            </a:endParaRPr>
          </a:p>
          <a:p>
            <a:pPr marL="171450" indent="-171450">
              <a:buFont typeface="Arial"/>
              <a:buChar char="•"/>
            </a:pPr>
            <a:r>
              <a:rPr lang="en-US" dirty="0"/>
              <a:t>the skills and qualities that you can offer</a:t>
            </a:r>
            <a:endParaRPr lang="en-US" dirty="0">
              <a:cs typeface="Calibri"/>
            </a:endParaRPr>
          </a:p>
          <a:p>
            <a:pPr marL="171450" indent="-171450">
              <a:buFont typeface="Arial"/>
              <a:buChar char="•"/>
            </a:pPr>
            <a:r>
              <a:rPr lang="en-US" dirty="0"/>
              <a:t>some reference to the work of the company you are approaching</a:t>
            </a:r>
            <a:endParaRPr lang="en-US" dirty="0">
              <a:cs typeface="Calibri"/>
            </a:endParaRPr>
          </a:p>
          <a:p>
            <a:pPr marL="171450" indent="-171450">
              <a:buFont typeface="Arial"/>
              <a:buChar char="•"/>
            </a:pPr>
            <a:r>
              <a:rPr lang="en-US" dirty="0"/>
              <a:t>why you are interested in working for the company.</a:t>
            </a:r>
            <a:endParaRPr lang="en-US" dirty="0">
              <a:cs typeface="Calibri"/>
            </a:endParaRPr>
          </a:p>
          <a:p>
            <a:endParaRPr lang="en-US" dirty="0"/>
          </a:p>
          <a:p>
            <a:r>
              <a:rPr lang="en-US" dirty="0"/>
              <a:t>This shows you have done some background work and makes a good impression on the employer.</a:t>
            </a:r>
            <a:endParaRPr lang="en-US" dirty="0">
              <a:cs typeface="Calibri"/>
            </a:endParaRPr>
          </a:p>
          <a:p>
            <a:endParaRPr lang="en-US" dirty="0"/>
          </a:p>
          <a:p>
            <a:r>
              <a:rPr lang="en-US" dirty="0"/>
              <a:t>If you phoned the company prior to sending them your cover letter and CV, also mention that in the letter or email, including the date you called</a:t>
            </a:r>
            <a:r>
              <a:rPr lang="en-US" dirty="0">
                <a:effectLst/>
              </a:rPr>
              <a:t>, </a:t>
            </a:r>
            <a:r>
              <a:rPr lang="en-US" dirty="0"/>
              <a:t>and the name of the person you spoke to.</a:t>
            </a:r>
          </a:p>
          <a:p>
            <a:endParaRPr lang="en-US" b="1" dirty="0">
              <a:cs typeface="Calibri"/>
            </a:endParaRPr>
          </a:p>
          <a:p>
            <a:endParaRPr lang="en-US" b="1" dirty="0">
              <a:effectLst/>
              <a:cs typeface="Calibri"/>
            </a:endParaRPr>
          </a:p>
          <a:p>
            <a:pPr algn="r"/>
            <a:r>
              <a:rPr lang="en-US" b="1" dirty="0"/>
              <a:t>Timing: 43:00 </a:t>
            </a:r>
            <a:endParaRPr lang="en-US" dirty="0"/>
          </a:p>
          <a:p>
            <a:pPr algn="r"/>
            <a:endParaRPr lang="en-US" b="1"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258554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Now it’s your turn</a:t>
            </a:r>
          </a:p>
          <a:p>
            <a:endParaRPr lang="en-US" dirty="0">
              <a:cs typeface="Calibri"/>
            </a:endParaRPr>
          </a:p>
          <a:p>
            <a:pPr rtl="0" fontAlgn="base"/>
            <a:r>
              <a:rPr lang="en-GB" sz="1200" b="1" i="0" kern="1200" dirty="0">
                <a:solidFill>
                  <a:schemeClr val="tx1"/>
                </a:solidFill>
                <a:effectLst/>
                <a:latin typeface="+mn-lt"/>
                <a:ea typeface="+mn-ea"/>
                <a:cs typeface="+mn-cs"/>
              </a:rPr>
              <a:t>Activity 1 </a:t>
            </a:r>
            <a:r>
              <a:rPr lang="en-GB" sz="1200" b="0" i="0" kern="1200" dirty="0">
                <a:solidFill>
                  <a:schemeClr val="tx1"/>
                </a:solidFill>
                <a:effectLst/>
                <a:latin typeface="+mn-lt"/>
                <a:ea typeface="+mn-ea"/>
                <a:cs typeface="+mn-cs"/>
              </a:rPr>
              <a:t>– Cover Letter Creator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Using the Cover Letter Creator tool on Planit, you can now have a go at creating your first cover letter. Use the same example job that you used in Module 7: Matching your skills to a job. </a:t>
            </a:r>
          </a:p>
          <a:p>
            <a:pPr rtl="0" fontAlgn="base"/>
            <a:r>
              <a:rPr lang="en-GB" sz="1200" b="0" i="0" kern="1200" dirty="0">
                <a:solidFill>
                  <a:schemeClr val="tx1"/>
                </a:solidFill>
                <a:effectLst/>
                <a:latin typeface="+mn-lt"/>
                <a:ea typeface="+mn-ea"/>
                <a:cs typeface="+mn-cs"/>
              </a:rPr>
              <a:t>To complete this activity online, you must log in to your Planit Portfolio, or sign up for one, at www.planitplus.net/Portfolio/SignUp/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Cover Letter Creator</a:t>
            </a:r>
            <a:r>
              <a:rPr lang="en-GB" sz="1200" b="0" i="0" kern="1200" dirty="0">
                <a:solidFill>
                  <a:schemeClr val="tx1"/>
                </a:solidFill>
                <a:effectLst/>
                <a:latin typeface="+mn-lt"/>
                <a:ea typeface="+mn-ea"/>
                <a:cs typeface="+mn-cs"/>
              </a:rPr>
              <a:t>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Select Cover Letter Creator from the ‘Portfolio’ section. </a:t>
            </a:r>
          </a:p>
          <a:p>
            <a:pPr rtl="0" fontAlgn="base"/>
            <a:r>
              <a:rPr lang="en-GB" sz="1200" b="0" i="0" kern="1200" dirty="0">
                <a:solidFill>
                  <a:schemeClr val="tx1"/>
                </a:solidFill>
                <a:effectLst/>
                <a:latin typeface="+mn-lt"/>
                <a:ea typeface="+mn-ea"/>
                <a:cs typeface="+mn-cs"/>
              </a:rPr>
              <a:t>Work your way through each section, following the instructions. </a:t>
            </a:r>
          </a:p>
          <a:p>
            <a:pPr rtl="0" fontAlgn="base"/>
            <a:r>
              <a:rPr lang="en-GB" sz="1200" b="0" i="0" kern="1200" dirty="0">
                <a:solidFill>
                  <a:schemeClr val="tx1"/>
                </a:solidFill>
                <a:effectLst/>
                <a:latin typeface="+mn-lt"/>
                <a:ea typeface="+mn-ea"/>
                <a:cs typeface="+mn-cs"/>
              </a:rPr>
              <a:t>If there are any sections that you want to complete later, you can click through to the next section. </a:t>
            </a:r>
          </a:p>
          <a:p>
            <a:pPr rtl="0" fontAlgn="base"/>
            <a:r>
              <a:rPr lang="en-GB" sz="1200" b="0" i="0" kern="1200" dirty="0">
                <a:solidFill>
                  <a:schemeClr val="tx1"/>
                </a:solidFill>
                <a:effectLst/>
                <a:latin typeface="+mn-lt"/>
                <a:ea typeface="+mn-ea"/>
                <a:cs typeface="+mn-cs"/>
              </a:rPr>
              <a:t>View the Activity 2 Sample Letter to see a cover letter for someone leaving school, and how they might include important information. </a:t>
            </a:r>
          </a:p>
          <a:p>
            <a:pPr rtl="0" fontAlgn="base"/>
            <a:r>
              <a:rPr lang="en-GB" sz="1200" b="0" i="0" kern="1200" dirty="0">
                <a:solidFill>
                  <a:schemeClr val="tx1"/>
                </a:solidFill>
                <a:effectLst/>
                <a:latin typeface="+mn-lt"/>
                <a:ea typeface="+mn-ea"/>
                <a:cs typeface="+mn-cs"/>
              </a:rPr>
              <a:t>If you are completing this as a paper-based exercise, use Word to create your own cover letter. Use the Activity 1 Sample Letter to guide you. </a:t>
            </a:r>
          </a:p>
          <a:p>
            <a:endParaRPr lang="en-US" dirty="0">
              <a:cs typeface="Calibri"/>
            </a:endParaRPr>
          </a:p>
          <a:p>
            <a:pPr fontAlgn="base"/>
            <a:r>
              <a:rPr lang="en-GB" sz="1200" b="1" i="0" kern="1200" dirty="0">
                <a:solidFill>
                  <a:schemeClr val="tx1"/>
                </a:solidFill>
                <a:effectLst/>
                <a:latin typeface="+mn-lt"/>
                <a:ea typeface="+mn-ea"/>
                <a:cs typeface="+mn-cs"/>
              </a:rPr>
              <a:t>Activity 2</a:t>
            </a:r>
            <a:r>
              <a:rPr lang="en-GB" sz="1200" b="0" i="0" kern="1200" dirty="0">
                <a:solidFill>
                  <a:schemeClr val="tx1"/>
                </a:solidFill>
                <a:effectLst/>
                <a:latin typeface="+mn-lt"/>
                <a:ea typeface="+mn-ea"/>
                <a:cs typeface="+mn-cs"/>
              </a:rPr>
              <a:t>: Writing a speculative letter</a:t>
            </a:r>
            <a:r>
              <a:rPr lang="en-GB" b="1" dirty="0"/>
              <a:t> (This can be done now or later)</a:t>
            </a:r>
            <a:br>
              <a:rPr lang="en-GB" b="1" dirty="0"/>
            </a:br>
            <a:endParaRPr lang="en-GB" sz="1200" b="1"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Think of a company that you would like to work for and the job you would like to do and have a go at creating a speculative letter. You can use Word or the Cover Letter Creator tool in Planit, which you used in Activity 2. Although it includes fields for a job title and reference, you can ignore these.  </a:t>
            </a:r>
          </a:p>
          <a:p>
            <a:pPr rtl="0" fontAlgn="base"/>
            <a:r>
              <a:rPr lang="en-GB" sz="1200" b="0" i="0" kern="1200" dirty="0">
                <a:solidFill>
                  <a:schemeClr val="tx1"/>
                </a:solidFill>
                <a:effectLst/>
                <a:latin typeface="+mn-lt"/>
                <a:ea typeface="+mn-ea"/>
                <a:cs typeface="+mn-cs"/>
              </a:rPr>
              <a:t>Use the sample letter provided as a guide. </a:t>
            </a:r>
          </a:p>
          <a:p>
            <a:pPr rtl="0" fontAlgn="base"/>
            <a:r>
              <a:rPr lang="en-GB" sz="1200" b="0" i="0" kern="1200" dirty="0">
                <a:solidFill>
                  <a:schemeClr val="tx1"/>
                </a:solidFill>
                <a:effectLst/>
                <a:latin typeface="+mn-lt"/>
                <a:ea typeface="+mn-ea"/>
                <a:cs typeface="+mn-cs"/>
              </a:rPr>
              <a:t>If you were contacting a company by email, you would follow the guidelines from this module, but make sure that the email states the points mentioned. </a:t>
            </a:r>
          </a:p>
          <a:p>
            <a:pPr rtl="0" fontAlgn="base"/>
            <a:endParaRPr lang="en-GB" sz="1200" b="0" i="0" kern="1200" dirty="0">
              <a:solidFill>
                <a:schemeClr val="tx1"/>
              </a:solidFill>
              <a:effectLst/>
              <a:latin typeface="+mn-lt"/>
              <a:ea typeface="+mn-ea"/>
              <a:cs typeface="+mn-cs"/>
            </a:endParaRPr>
          </a:p>
          <a:p>
            <a:pPr algn="r"/>
            <a:r>
              <a:rPr lang="en-US" b="1" dirty="0"/>
              <a:t>Timing: 60:00 (excluding Activity 3)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185734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63.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6.jpeg"/><Relationship Id="rId7" Type="http://schemas.openxmlformats.org/officeDocument/2006/relationships/image" Target="../media/image2.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8.png"/><Relationship Id="rId10"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3.png"/><Relationship Id="rId20"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2.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2.png"/><Relationship Id="rId3" Type="http://schemas.openxmlformats.org/officeDocument/2006/relationships/image" Target="../media/image6.jpeg"/><Relationship Id="rId7" Type="http://schemas.openxmlformats.org/officeDocument/2006/relationships/image" Target="../media/image2.png"/><Relationship Id="rId12"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7.png"/><Relationship Id="rId5" Type="http://schemas.openxmlformats.org/officeDocument/2006/relationships/image" Target="../media/image8.pn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47.svg"/><Relationship Id="rId18" Type="http://schemas.openxmlformats.org/officeDocument/2006/relationships/image" Target="../media/image52.png"/><Relationship Id="rId3" Type="http://schemas.openxmlformats.org/officeDocument/2006/relationships/image" Target="../media/image6.jpeg"/><Relationship Id="rId21" Type="http://schemas.openxmlformats.org/officeDocument/2006/relationships/image" Target="../media/image54.png"/><Relationship Id="rId7" Type="http://schemas.openxmlformats.org/officeDocument/2006/relationships/image" Target="../media/image10.pn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notesSlide" Target="../notesSlides/notesSlide7.xml"/><Relationship Id="rId16" Type="http://schemas.openxmlformats.org/officeDocument/2006/relationships/image" Target="../media/image50.png"/><Relationship Id="rId20"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5.png"/><Relationship Id="rId5" Type="http://schemas.openxmlformats.org/officeDocument/2006/relationships/image" Target="../media/image9.png"/><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33.png"/><Relationship Id="rId4" Type="http://schemas.openxmlformats.org/officeDocument/2006/relationships/image" Target="../media/image8.png"/><Relationship Id="rId9" Type="http://schemas.openxmlformats.org/officeDocument/2006/relationships/image" Target="../media/image43.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59.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7.png"/><Relationship Id="rId5" Type="http://schemas.openxmlformats.org/officeDocument/2006/relationships/image" Target="../media/image9.png"/><Relationship Id="rId10" Type="http://schemas.openxmlformats.org/officeDocument/2006/relationships/hyperlink" Target="http://www.planitplus.net/Portfolio/SignUp/" TargetMode="External"/><Relationship Id="rId4" Type="http://schemas.openxmlformats.org/officeDocument/2006/relationships/image" Target="../media/image8.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02697" y="203013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19" name="Picture 18" descr="Logo&#10;&#10;Description automatically generated">
            <a:extLst>
              <a:ext uri="{FF2B5EF4-FFF2-40B4-BE49-F238E27FC236}">
                <a16:creationId xmlns:a16="http://schemas.microsoft.com/office/drawing/2014/main" id="{E0896E4E-B222-8949-A4BB-C691250D26E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2" name="Picture 11">
            <a:extLst>
              <a:ext uri="{FF2B5EF4-FFF2-40B4-BE49-F238E27FC236}">
                <a16:creationId xmlns:a16="http://schemas.microsoft.com/office/drawing/2014/main" id="{A2F71CF2-8DBE-284A-8F4C-4CF46971ACF1}"/>
              </a:ext>
            </a:extLst>
          </p:cNvPr>
          <p:cNvPicPr>
            <a:picLocks noChangeAspect="1"/>
          </p:cNvPicPr>
          <p:nvPr/>
        </p:nvPicPr>
        <p:blipFill>
          <a:blip r:embed="rId5"/>
          <a:stretch>
            <a:fillRect/>
          </a:stretch>
        </p:blipFill>
        <p:spPr>
          <a:xfrm>
            <a:off x="714653" y="2667066"/>
            <a:ext cx="3094966" cy="403064"/>
          </a:xfrm>
          <a:prstGeom prst="rect">
            <a:avLst/>
          </a:prstGeom>
        </p:spPr>
      </p:pic>
      <p:sp>
        <p:nvSpPr>
          <p:cNvPr id="16" name="TextBox 3">
            <a:extLst>
              <a:ext uri="{FF2B5EF4-FFF2-40B4-BE49-F238E27FC236}">
                <a16:creationId xmlns:a16="http://schemas.microsoft.com/office/drawing/2014/main" id="{2C84A372-D426-C143-86D5-0C4697A5839C}"/>
              </a:ext>
            </a:extLst>
          </p:cNvPr>
          <p:cNvSpPr txBox="1"/>
          <p:nvPr/>
        </p:nvSpPr>
        <p:spPr>
          <a:xfrm>
            <a:off x="900640" y="2436110"/>
            <a:ext cx="281043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module 8:</a:t>
            </a:r>
          </a:p>
        </p:txBody>
      </p:sp>
      <p:sp>
        <p:nvSpPr>
          <p:cNvPr id="15" name="Rectangle 14">
            <a:extLst>
              <a:ext uri="{FF2B5EF4-FFF2-40B4-BE49-F238E27FC236}">
                <a16:creationId xmlns:a16="http://schemas.microsoft.com/office/drawing/2014/main" id="{2E45FF16-C60C-93BC-525F-2D3D78774AEE}"/>
              </a:ext>
            </a:extLst>
          </p:cNvPr>
          <p:cNvSpPr/>
          <p:nvPr/>
        </p:nvSpPr>
        <p:spPr>
          <a:xfrm>
            <a:off x="0" y="526529"/>
            <a:ext cx="2609385" cy="4870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text, clipart&#10;&#10;Description automatically generated">
            <a:extLst>
              <a:ext uri="{FF2B5EF4-FFF2-40B4-BE49-F238E27FC236}">
                <a16:creationId xmlns:a16="http://schemas.microsoft.com/office/drawing/2014/main" id="{0CE87DC3-368F-9C39-77A9-A1329C1FBF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0" name="TextBox 19">
            <a:extLst>
              <a:ext uri="{FF2B5EF4-FFF2-40B4-BE49-F238E27FC236}">
                <a16:creationId xmlns:a16="http://schemas.microsoft.com/office/drawing/2014/main" id="{46C55CA3-5009-B254-1BD0-7DA00A77E144}"/>
              </a:ext>
            </a:extLst>
          </p:cNvPr>
          <p:cNvSpPr txBox="1"/>
          <p:nvPr/>
        </p:nvSpPr>
        <p:spPr>
          <a:xfrm>
            <a:off x="1176558" y="492558"/>
            <a:ext cx="1332466" cy="584775"/>
          </a:xfrm>
          <a:prstGeom prst="rect">
            <a:avLst/>
          </a:prstGeom>
          <a:noFill/>
        </p:spPr>
        <p:txBody>
          <a:bodyPr wrap="square" rtlCol="0">
            <a:spAutoFit/>
          </a:bodyPr>
          <a:lstStyle/>
          <a:p>
            <a:r>
              <a:rPr lang="en-GB" sz="3200" dirty="0">
                <a:solidFill>
                  <a:schemeClr val="bg1"/>
                </a:solidFill>
                <a:latin typeface="Maximus BT" panose="04020704020B04020B04" pitchFamily="82" charset="0"/>
              </a:rPr>
              <a:t>Apply</a:t>
            </a:r>
          </a:p>
        </p:txBody>
      </p:sp>
      <p:sp>
        <p:nvSpPr>
          <p:cNvPr id="2" name="Footer Placeholder 3">
            <a:extLst>
              <a:ext uri="{FF2B5EF4-FFF2-40B4-BE49-F238E27FC236}">
                <a16:creationId xmlns:a16="http://schemas.microsoft.com/office/drawing/2014/main" id="{39B8AC74-E0AC-F18F-CEC7-3FB000D125A3}"/>
              </a:ext>
            </a:extLst>
          </p:cNvPr>
          <p:cNvSpPr>
            <a:spLocks noGrp="1"/>
          </p:cNvSpPr>
          <p:nvPr>
            <p:ph type="ftr" sz="quarter" idx="11"/>
          </p:nvPr>
        </p:nvSpPr>
        <p:spPr>
          <a:xfrm>
            <a:off x="3028950" y="6356351"/>
            <a:ext cx="3086100" cy="365125"/>
          </a:xfrm>
        </p:spPr>
        <p:txBody>
          <a:bodyPr/>
          <a:lstStyle/>
          <a:p>
            <a:r>
              <a:rPr lang="en-US" dirty="0"/>
              <a:t>© Gateway 2025</a:t>
            </a:r>
          </a:p>
        </p:txBody>
      </p:sp>
      <p:sp>
        <p:nvSpPr>
          <p:cNvPr id="4" name="TextBox 3">
            <a:extLst>
              <a:ext uri="{FF2B5EF4-FFF2-40B4-BE49-F238E27FC236}">
                <a16:creationId xmlns:a16="http://schemas.microsoft.com/office/drawing/2014/main" id="{806C0DB8-0604-9848-465C-7DE7E3EEFE2A}"/>
              </a:ext>
            </a:extLst>
          </p:cNvPr>
          <p:cNvSpPr txBox="1"/>
          <p:nvPr/>
        </p:nvSpPr>
        <p:spPr>
          <a:xfrm>
            <a:off x="883863" y="3113033"/>
            <a:ext cx="3409673" cy="954107"/>
          </a:xfrm>
          <a:prstGeom prst="rect">
            <a:avLst/>
          </a:prstGeom>
          <a:noFill/>
        </p:spPr>
        <p:txBody>
          <a:bodyPr wrap="square" lIns="91440" tIns="45720" rIns="91440" bIns="45720" rtlCol="0" anchor="t">
            <a:spAutoFit/>
          </a:bodyPr>
          <a:lstStyle/>
          <a:p>
            <a:r>
              <a:rPr lang="en-US" sz="2800" dirty="0">
                <a:solidFill>
                  <a:srgbClr val="FFFF00"/>
                </a:solidFill>
                <a:latin typeface="Reprise Title" panose="02000000000000000000" pitchFamily="2" charset="0"/>
              </a:rPr>
              <a:t>Applying – </a:t>
            </a:r>
            <a:br>
              <a:rPr lang="en-US" sz="2800" dirty="0">
                <a:solidFill>
                  <a:srgbClr val="FFFF00"/>
                </a:solidFill>
                <a:latin typeface="Reprise Title" panose="02000000000000000000" pitchFamily="2" charset="0"/>
              </a:rPr>
            </a:br>
            <a:r>
              <a:rPr lang="en-US" sz="2800" dirty="0">
                <a:solidFill>
                  <a:srgbClr val="FFFF00"/>
                </a:solidFill>
                <a:latin typeface="Reprise Title" panose="02000000000000000000" pitchFamily="2" charset="0"/>
              </a:rPr>
              <a:t>cover letters</a:t>
            </a:r>
            <a:endParaRPr lang="en-US" sz="2800" dirty="0">
              <a:latin typeface="Reprise Title" panose="02000000000000000000" pitchFamily="2" charset="0"/>
            </a:endParaRPr>
          </a:p>
        </p:txBody>
      </p:sp>
      <p:pic>
        <p:nvPicPr>
          <p:cNvPr id="7" name="Picture 6" descr="A computer screen with hands on it&#10;&#10;AI-generated content may be incorrect.">
            <a:extLst>
              <a:ext uri="{FF2B5EF4-FFF2-40B4-BE49-F238E27FC236}">
                <a16:creationId xmlns:a16="http://schemas.microsoft.com/office/drawing/2014/main" id="{DEE3B3C7-F8D4-7598-5B05-0AF4FE301A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3422" y="1887642"/>
            <a:ext cx="3966601" cy="3082715"/>
          </a:xfrm>
          <a:prstGeom prst="rect">
            <a:avLst/>
          </a:prstGeom>
        </p:spPr>
      </p:pic>
    </p:spTree>
    <p:extLst>
      <p:ext uri="{BB962C8B-B14F-4D97-AF65-F5344CB8AC3E}">
        <p14:creationId xmlns:p14="http://schemas.microsoft.com/office/powerpoint/2010/main" val="145412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860459" y="2934892"/>
            <a:ext cx="3319352" cy="646331"/>
          </a:xfrm>
          <a:prstGeom prst="rect">
            <a:avLst/>
          </a:prstGeom>
          <a:noFill/>
        </p:spPr>
        <p:txBody>
          <a:bodyPr wrap="square" rtlCol="0">
            <a:spAutoFit/>
          </a:bodyPr>
          <a:lstStyle/>
          <a:p>
            <a:pPr algn="ctr"/>
            <a:r>
              <a:rPr lang="en-US" sz="3600" dirty="0">
                <a:solidFill>
                  <a:srgbClr val="FFFF00"/>
                </a:solidFill>
                <a:latin typeface="Stencil ICG" panose="00000400000000000000" pitchFamily="2" charset="0"/>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10" name="Picture 9" descr="Logo&#10;&#10;Description automatically generated">
            <a:extLst>
              <a:ext uri="{FF2B5EF4-FFF2-40B4-BE49-F238E27FC236}">
                <a16:creationId xmlns:a16="http://schemas.microsoft.com/office/drawing/2014/main" id="{36057661-3D18-0348-81E8-E852C59320C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0817" y="6263445"/>
            <a:ext cx="1220486" cy="390556"/>
          </a:xfrm>
          <a:prstGeom prst="rect">
            <a:avLst/>
          </a:prstGeom>
        </p:spPr>
      </p:pic>
      <p:sp>
        <p:nvSpPr>
          <p:cNvPr id="12" name="TextBox 11">
            <a:extLst>
              <a:ext uri="{FF2B5EF4-FFF2-40B4-BE49-F238E27FC236}">
                <a16:creationId xmlns:a16="http://schemas.microsoft.com/office/drawing/2014/main" id="{EC1DB0BE-C1E2-4063-8FC4-5212BCEC2731}"/>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sp>
        <p:nvSpPr>
          <p:cNvPr id="2" name="Footer Placeholder 3">
            <a:extLst>
              <a:ext uri="{FF2B5EF4-FFF2-40B4-BE49-F238E27FC236}">
                <a16:creationId xmlns:a16="http://schemas.microsoft.com/office/drawing/2014/main" id="{C60724B0-D2AF-5D23-2585-6D954FDD00AE}"/>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14">
            <a:extLst>
              <a:ext uri="{FF2B5EF4-FFF2-40B4-BE49-F238E27FC236}">
                <a16:creationId xmlns:a16="http://schemas.microsoft.com/office/drawing/2014/main" id="{50BE026A-B738-679E-8B4C-41F0DB2EEA3E}"/>
              </a:ext>
            </a:extLst>
          </p:cNvPr>
          <p:cNvPicPr>
            <a:picLocks noChangeAspect="1"/>
          </p:cNvPicPr>
          <p:nvPr/>
        </p:nvPicPr>
        <p:blipFill>
          <a:blip r:embed="rId4"/>
          <a:stretch>
            <a:fillRect/>
          </a:stretch>
        </p:blipFill>
        <p:spPr>
          <a:xfrm>
            <a:off x="857723" y="1165811"/>
            <a:ext cx="4330175" cy="1815295"/>
          </a:xfrm>
          <a:prstGeom prst="rect">
            <a:avLst/>
          </a:prstGeom>
          <a:effectLst>
            <a:outerShdw blurRad="63500" sx="102000" sy="102000" algn="ctr" rotWithShape="0">
              <a:prstClr val="black">
                <a:alpha val="40000"/>
              </a:prstClr>
            </a:outerShdw>
          </a:effectLst>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4874881"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5" y="600205"/>
            <a:ext cx="4782307"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Applying by letter or email</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 name="Graphic 3" descr="Send with solid fill">
            <a:extLst>
              <a:ext uri="{FF2B5EF4-FFF2-40B4-BE49-F238E27FC236}">
                <a16:creationId xmlns:a16="http://schemas.microsoft.com/office/drawing/2014/main" id="{385F8B3D-F293-D715-6AB1-589596C71B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188" y="553417"/>
            <a:ext cx="496927" cy="496927"/>
          </a:xfrm>
          <a:prstGeom prst="rect">
            <a:avLst/>
          </a:prstGeom>
        </p:spPr>
      </p:pic>
      <p:grpSp>
        <p:nvGrpSpPr>
          <p:cNvPr id="14" name="Group 13">
            <a:extLst>
              <a:ext uri="{FF2B5EF4-FFF2-40B4-BE49-F238E27FC236}">
                <a16:creationId xmlns:a16="http://schemas.microsoft.com/office/drawing/2014/main" id="{CC89D87A-987D-4560-830C-85886954AFEB}"/>
              </a:ext>
            </a:extLst>
          </p:cNvPr>
          <p:cNvGrpSpPr/>
          <p:nvPr/>
        </p:nvGrpSpPr>
        <p:grpSpPr>
          <a:xfrm>
            <a:off x="6588193" y="-636991"/>
            <a:ext cx="2234190" cy="5153835"/>
            <a:chOff x="6828439" y="-1"/>
            <a:chExt cx="2234190" cy="5153835"/>
          </a:xfrm>
        </p:grpSpPr>
        <p:pic>
          <p:nvPicPr>
            <p:cNvPr id="13" name="Picture 12">
              <a:extLst>
                <a:ext uri="{FF2B5EF4-FFF2-40B4-BE49-F238E27FC236}">
                  <a16:creationId xmlns:a16="http://schemas.microsoft.com/office/drawing/2014/main" id="{72E143EE-A969-4FD1-86A9-B1F01185E6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28439" y="3806615"/>
              <a:ext cx="2234189" cy="1347219"/>
            </a:xfrm>
            <a:prstGeom prst="rect">
              <a:avLst/>
            </a:prstGeom>
            <a:effectLst>
              <a:outerShdw blurRad="50800" dist="38100" dir="2700000" algn="tl" rotWithShape="0">
                <a:prstClr val="black">
                  <a:alpha val="40000"/>
                </a:prstClr>
              </a:outerShdw>
            </a:effectLst>
          </p:spPr>
        </p:pic>
        <p:pic>
          <p:nvPicPr>
            <p:cNvPr id="8" name="Picture 7" descr="Background pattern&#10;&#10;Description automatically generated">
              <a:extLst>
                <a:ext uri="{FF2B5EF4-FFF2-40B4-BE49-F238E27FC236}">
                  <a16:creationId xmlns:a16="http://schemas.microsoft.com/office/drawing/2014/main" id="{0272E808-9BD6-1759-3ABD-63D9EA441453}"/>
                </a:ext>
              </a:extLst>
            </p:cNvPr>
            <p:cNvPicPr>
              <a:picLocks noChangeAspect="1"/>
            </p:cNvPicPr>
            <p:nvPr/>
          </p:nvPicPr>
          <p:blipFill rotWithShape="1">
            <a:blip r:embed="rId11">
              <a:extLst>
                <a:ext uri="{28A0092B-C50C-407E-A947-70E740481C1C}">
                  <a14:useLocalDpi xmlns:a14="http://schemas.microsoft.com/office/drawing/2010/main" val="0"/>
                </a:ext>
              </a:extLst>
            </a:blip>
            <a:srcRect t="17546"/>
            <a:stretch/>
          </p:blipFill>
          <p:spPr>
            <a:xfrm>
              <a:off x="7520551" y="-1"/>
              <a:ext cx="849967" cy="2668551"/>
            </a:xfrm>
            <a:prstGeom prst="rect">
              <a:avLst/>
            </a:prstGeom>
          </p:spPr>
        </p:pic>
        <p:pic>
          <p:nvPicPr>
            <p:cNvPr id="9" name="Picture 8" descr="A picture containing outdoor object, night sky&#10;&#10;Description automatically generated">
              <a:extLst>
                <a:ext uri="{FF2B5EF4-FFF2-40B4-BE49-F238E27FC236}">
                  <a16:creationId xmlns:a16="http://schemas.microsoft.com/office/drawing/2014/main" id="{19F6F322-60F8-C59A-7623-80C13F903B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90267" y="2774788"/>
              <a:ext cx="910539" cy="925589"/>
            </a:xfrm>
            <a:prstGeom prst="rect">
              <a:avLst/>
            </a:prstGeom>
          </p:spPr>
        </p:pic>
        <p:sp>
          <p:nvSpPr>
            <p:cNvPr id="7" name="TextBox 6">
              <a:extLst>
                <a:ext uri="{FF2B5EF4-FFF2-40B4-BE49-F238E27FC236}">
                  <a16:creationId xmlns:a16="http://schemas.microsoft.com/office/drawing/2014/main" id="{7C3F362A-3BA3-9801-59DF-53BC2E6C8A52}"/>
                </a:ext>
              </a:extLst>
            </p:cNvPr>
            <p:cNvSpPr txBox="1"/>
            <p:nvPr/>
          </p:nvSpPr>
          <p:spPr>
            <a:xfrm>
              <a:off x="6828439" y="4110892"/>
              <a:ext cx="2234190" cy="738664"/>
            </a:xfrm>
            <a:prstGeom prst="rect">
              <a:avLst/>
            </a:prstGeom>
            <a:noFill/>
          </p:spPr>
          <p:txBody>
            <a:bodyPr wrap="square" lIns="91440" tIns="45720" rIns="91440" bIns="45720" rtlCol="0" anchor="t">
              <a:spAutoFit/>
            </a:bodyPr>
            <a:lstStyle/>
            <a:p>
              <a:pPr algn="ctr"/>
              <a:r>
                <a:rPr lang="en-GB" sz="1400" b="1" dirty="0">
                  <a:latin typeface="Comic Sans MS"/>
                  <a:cs typeface="Simplified Arabic Fixed"/>
                </a:rPr>
                <a:t>TASK 1: </a:t>
              </a:r>
              <a:br>
                <a:rPr lang="en-GB" sz="1400" b="1" dirty="0">
                  <a:latin typeface="Comic Sans MS"/>
                  <a:cs typeface="Simplified Arabic Fixed"/>
                </a:rPr>
              </a:br>
              <a:r>
                <a:rPr lang="en-GB" sz="1400" dirty="0">
                  <a:latin typeface="Comic Sans MS"/>
                  <a:cs typeface="Simplified Arabic Fixed"/>
                </a:rPr>
                <a:t>Why is a cover letter important?</a:t>
              </a:r>
            </a:p>
          </p:txBody>
        </p:sp>
      </p:grpSp>
      <p:pic>
        <p:nvPicPr>
          <p:cNvPr id="11" name="Picture 10">
            <a:extLst>
              <a:ext uri="{FF2B5EF4-FFF2-40B4-BE49-F238E27FC236}">
                <a16:creationId xmlns:a16="http://schemas.microsoft.com/office/drawing/2014/main" id="{3D964E30-7190-43A2-8CA3-9EF5614E9D3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55181" y="2828256"/>
            <a:ext cx="6433638" cy="3599655"/>
          </a:xfrm>
          <a:prstGeom prst="rect">
            <a:avLst/>
          </a:prstGeom>
        </p:spPr>
      </p:pic>
      <p:grpSp>
        <p:nvGrpSpPr>
          <p:cNvPr id="12" name="Group 11">
            <a:extLst>
              <a:ext uri="{FF2B5EF4-FFF2-40B4-BE49-F238E27FC236}">
                <a16:creationId xmlns:a16="http://schemas.microsoft.com/office/drawing/2014/main" id="{D5CCCE53-5616-4794-99C4-D249A14A0749}"/>
              </a:ext>
            </a:extLst>
          </p:cNvPr>
          <p:cNvGrpSpPr/>
          <p:nvPr/>
        </p:nvGrpSpPr>
        <p:grpSpPr>
          <a:xfrm>
            <a:off x="1377451" y="2688068"/>
            <a:ext cx="2550008" cy="545153"/>
            <a:chOff x="1377451" y="2688068"/>
            <a:chExt cx="2550008" cy="545153"/>
          </a:xfrm>
        </p:grpSpPr>
        <p:pic>
          <p:nvPicPr>
            <p:cNvPr id="18" name="Graphic 17" descr="Email">
              <a:extLst>
                <a:ext uri="{FF2B5EF4-FFF2-40B4-BE49-F238E27FC236}">
                  <a16:creationId xmlns:a16="http://schemas.microsoft.com/office/drawing/2014/main" id="{B9216902-75D7-469C-ABDB-6FBA14171D2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77451" y="2688068"/>
              <a:ext cx="545153" cy="545153"/>
            </a:xfrm>
            <a:prstGeom prst="rect">
              <a:avLst/>
            </a:prstGeom>
          </p:spPr>
        </p:pic>
        <p:sp>
          <p:nvSpPr>
            <p:cNvPr id="23" name="TextBox 22">
              <a:extLst>
                <a:ext uri="{FF2B5EF4-FFF2-40B4-BE49-F238E27FC236}">
                  <a16:creationId xmlns:a16="http://schemas.microsoft.com/office/drawing/2014/main" id="{911FA865-0758-4388-AB84-F976B2B1DE37}"/>
                </a:ext>
              </a:extLst>
            </p:cNvPr>
            <p:cNvSpPr txBox="1"/>
            <p:nvPr/>
          </p:nvSpPr>
          <p:spPr>
            <a:xfrm>
              <a:off x="2021309" y="2825673"/>
              <a:ext cx="1906150" cy="338554"/>
            </a:xfrm>
            <a:prstGeom prst="rect">
              <a:avLst/>
            </a:prstGeom>
            <a:noFill/>
          </p:spPr>
          <p:txBody>
            <a:bodyPr wrap="square" lIns="91440" tIns="45720" rIns="91440" bIns="45720" rtlCol="0" anchor="t">
              <a:spAutoFit/>
            </a:bodyPr>
            <a:lstStyle/>
            <a:p>
              <a:r>
                <a:rPr lang="en-GB" sz="1600" b="1" dirty="0">
                  <a:solidFill>
                    <a:srgbClr val="00B050"/>
                  </a:solidFill>
                  <a:latin typeface="Bradley Hand ITC" panose="03070402050302030203" pitchFamily="66" charset="0"/>
                  <a:cs typeface="Simplified Arabic Fixed"/>
                </a:rPr>
                <a:t>Send by email</a:t>
              </a:r>
              <a:endParaRPr lang="en-US" sz="1600" b="1" dirty="0">
                <a:solidFill>
                  <a:srgbClr val="00B050"/>
                </a:solidFill>
                <a:latin typeface="Bradley Hand ITC" panose="03070402050302030203" pitchFamily="66" charset="0"/>
              </a:endParaRPr>
            </a:p>
          </p:txBody>
        </p:sp>
      </p:grpSp>
      <p:sp>
        <p:nvSpPr>
          <p:cNvPr id="25" name="TextBox 24">
            <a:extLst>
              <a:ext uri="{FF2B5EF4-FFF2-40B4-BE49-F238E27FC236}">
                <a16:creationId xmlns:a16="http://schemas.microsoft.com/office/drawing/2014/main" id="{DC7328AD-B8F0-44A1-A3BC-504249EA29B5}"/>
              </a:ext>
            </a:extLst>
          </p:cNvPr>
          <p:cNvSpPr txBox="1"/>
          <p:nvPr/>
        </p:nvSpPr>
        <p:spPr>
          <a:xfrm>
            <a:off x="1496678" y="1837630"/>
            <a:ext cx="3186384" cy="400110"/>
          </a:xfrm>
          <a:prstGeom prst="rect">
            <a:avLst/>
          </a:prstGeom>
          <a:noFill/>
        </p:spPr>
        <p:txBody>
          <a:bodyPr wrap="square" lIns="91440" tIns="45720" rIns="91440" bIns="45720" rtlCol="0" anchor="t">
            <a:spAutoFit/>
          </a:bodyPr>
          <a:lstStyle/>
          <a:p>
            <a:pPr algn="ctr"/>
            <a:r>
              <a:rPr lang="en-GB" sz="2000" b="1" dirty="0">
                <a:solidFill>
                  <a:srgbClr val="C00000"/>
                </a:solidFill>
                <a:latin typeface="Bradley Hand ITC" panose="03070402050302030203" pitchFamily="66" charset="0"/>
                <a:cs typeface="Simplified Arabic Fixed"/>
              </a:rPr>
              <a:t>Requested delivery methods</a:t>
            </a:r>
            <a:endParaRPr lang="en-US" b="1" dirty="0">
              <a:solidFill>
                <a:srgbClr val="C00000"/>
              </a:solidFill>
              <a:latin typeface="Bradley Hand ITC" panose="03070402050302030203" pitchFamily="66" charset="0"/>
            </a:endParaRPr>
          </a:p>
        </p:txBody>
      </p:sp>
      <p:pic>
        <p:nvPicPr>
          <p:cNvPr id="3" name="Picture 4">
            <a:extLst>
              <a:ext uri="{FF2B5EF4-FFF2-40B4-BE49-F238E27FC236}">
                <a16:creationId xmlns:a16="http://schemas.microsoft.com/office/drawing/2014/main" id="{2D6D762D-FAF6-D92C-D7AA-249A0515ED82}"/>
              </a:ext>
            </a:extLst>
          </p:cNvPr>
          <p:cNvPicPr>
            <a:picLocks noChangeAspect="1"/>
          </p:cNvPicPr>
          <p:nvPr/>
        </p:nvPicPr>
        <p:blipFill>
          <a:blip r:embed="rId16"/>
          <a:stretch>
            <a:fillRect/>
          </a:stretch>
        </p:blipFill>
        <p:spPr>
          <a:xfrm>
            <a:off x="1558297" y="2229677"/>
            <a:ext cx="3291084" cy="54788"/>
          </a:xfrm>
          <a:prstGeom prst="rect">
            <a:avLst/>
          </a:prstGeom>
        </p:spPr>
      </p:pic>
      <p:grpSp>
        <p:nvGrpSpPr>
          <p:cNvPr id="15" name="Group 14">
            <a:extLst>
              <a:ext uri="{FF2B5EF4-FFF2-40B4-BE49-F238E27FC236}">
                <a16:creationId xmlns:a16="http://schemas.microsoft.com/office/drawing/2014/main" id="{08105B04-F06A-4FB7-A1C9-E08CE897B231}"/>
              </a:ext>
            </a:extLst>
          </p:cNvPr>
          <p:cNvGrpSpPr/>
          <p:nvPr/>
        </p:nvGrpSpPr>
        <p:grpSpPr>
          <a:xfrm>
            <a:off x="1377451" y="3392580"/>
            <a:ext cx="2586961" cy="613518"/>
            <a:chOff x="1377451" y="3392580"/>
            <a:chExt cx="2586961" cy="613518"/>
          </a:xfrm>
        </p:grpSpPr>
        <p:pic>
          <p:nvPicPr>
            <p:cNvPr id="20" name="Graphic 19" descr="Download">
              <a:extLst>
                <a:ext uri="{FF2B5EF4-FFF2-40B4-BE49-F238E27FC236}">
                  <a16:creationId xmlns:a16="http://schemas.microsoft.com/office/drawing/2014/main" id="{67E92FF3-A03C-4FAB-A95E-C39D748891D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1377451" y="3392580"/>
              <a:ext cx="545153" cy="545153"/>
            </a:xfrm>
            <a:prstGeom prst="rect">
              <a:avLst/>
            </a:prstGeom>
          </p:spPr>
        </p:pic>
        <p:sp>
          <p:nvSpPr>
            <p:cNvPr id="5" name="TextBox 4">
              <a:extLst>
                <a:ext uri="{FF2B5EF4-FFF2-40B4-BE49-F238E27FC236}">
                  <a16:creationId xmlns:a16="http://schemas.microsoft.com/office/drawing/2014/main" id="{4E0BDE28-1B2F-C495-290C-631CBAD55550}"/>
                </a:ext>
              </a:extLst>
            </p:cNvPr>
            <p:cNvSpPr txBox="1"/>
            <p:nvPr/>
          </p:nvSpPr>
          <p:spPr>
            <a:xfrm>
              <a:off x="2058262" y="3421323"/>
              <a:ext cx="1906150" cy="584775"/>
            </a:xfrm>
            <a:prstGeom prst="rect">
              <a:avLst/>
            </a:prstGeom>
            <a:noFill/>
          </p:spPr>
          <p:txBody>
            <a:bodyPr wrap="square" lIns="91440" tIns="45720" rIns="91440" bIns="45720" rtlCol="0" anchor="t">
              <a:spAutoFit/>
            </a:bodyPr>
            <a:lstStyle/>
            <a:p>
              <a:r>
                <a:rPr lang="en-GB" sz="1600" b="1" dirty="0">
                  <a:solidFill>
                    <a:srgbClr val="0070C0"/>
                  </a:solidFill>
                  <a:latin typeface="Bradley Hand ITC" panose="03070402050302030203" pitchFamily="66" charset="0"/>
                  <a:cs typeface="Simplified Arabic Fixed"/>
                </a:rPr>
                <a:t>Upload to recruitment site</a:t>
              </a:r>
              <a:endParaRPr lang="en-US" sz="1600" dirty="0">
                <a:solidFill>
                  <a:srgbClr val="0070C0"/>
                </a:solidFill>
              </a:endParaRPr>
            </a:p>
          </p:txBody>
        </p:sp>
      </p:grpSp>
      <p:grpSp>
        <p:nvGrpSpPr>
          <p:cNvPr id="19" name="Group 18">
            <a:extLst>
              <a:ext uri="{FF2B5EF4-FFF2-40B4-BE49-F238E27FC236}">
                <a16:creationId xmlns:a16="http://schemas.microsoft.com/office/drawing/2014/main" id="{DD9B14F7-21F5-4DBD-9AC7-06BF3F8F9F00}"/>
              </a:ext>
            </a:extLst>
          </p:cNvPr>
          <p:cNvGrpSpPr/>
          <p:nvPr/>
        </p:nvGrpSpPr>
        <p:grpSpPr>
          <a:xfrm>
            <a:off x="1377451" y="4068308"/>
            <a:ext cx="2615300" cy="545153"/>
            <a:chOff x="1377451" y="4102598"/>
            <a:chExt cx="2615300" cy="545153"/>
          </a:xfrm>
        </p:grpSpPr>
        <p:pic>
          <p:nvPicPr>
            <p:cNvPr id="22" name="Graphic 21" descr="Mailbox">
              <a:extLst>
                <a:ext uri="{FF2B5EF4-FFF2-40B4-BE49-F238E27FC236}">
                  <a16:creationId xmlns:a16="http://schemas.microsoft.com/office/drawing/2014/main" id="{AD262031-8BFD-48E0-828F-4289FF557B2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377451" y="4102598"/>
              <a:ext cx="545153" cy="545153"/>
            </a:xfrm>
            <a:prstGeom prst="rect">
              <a:avLst/>
            </a:prstGeom>
          </p:spPr>
        </p:pic>
        <p:sp>
          <p:nvSpPr>
            <p:cNvPr id="6" name="TextBox 5">
              <a:extLst>
                <a:ext uri="{FF2B5EF4-FFF2-40B4-BE49-F238E27FC236}">
                  <a16:creationId xmlns:a16="http://schemas.microsoft.com/office/drawing/2014/main" id="{0A01B4D7-7B49-6FC5-4158-C4253AACA928}"/>
                </a:ext>
              </a:extLst>
            </p:cNvPr>
            <p:cNvSpPr txBox="1"/>
            <p:nvPr/>
          </p:nvSpPr>
          <p:spPr>
            <a:xfrm>
              <a:off x="2086601" y="4210831"/>
              <a:ext cx="1906150" cy="338554"/>
            </a:xfrm>
            <a:prstGeom prst="rect">
              <a:avLst/>
            </a:prstGeom>
            <a:noFill/>
          </p:spPr>
          <p:txBody>
            <a:bodyPr wrap="square" lIns="91440" tIns="45720" rIns="91440" bIns="45720" rtlCol="0" anchor="t">
              <a:spAutoFit/>
            </a:bodyPr>
            <a:lstStyle/>
            <a:p>
              <a:r>
                <a:rPr lang="en-GB" sz="1600" b="1" dirty="0">
                  <a:solidFill>
                    <a:srgbClr val="C00000"/>
                  </a:solidFill>
                  <a:latin typeface="Bradley Hand ITC" panose="03070402050302030203" pitchFamily="66" charset="0"/>
                  <a:cs typeface="Simplified Arabic Fixed"/>
                </a:rPr>
                <a:t>By post or hand</a:t>
              </a:r>
            </a:p>
          </p:txBody>
        </p:sp>
      </p:grpSp>
      <p:sp>
        <p:nvSpPr>
          <p:cNvPr id="26" name="TextBox 25">
            <a:extLst>
              <a:ext uri="{FF2B5EF4-FFF2-40B4-BE49-F238E27FC236}">
                <a16:creationId xmlns:a16="http://schemas.microsoft.com/office/drawing/2014/main" id="{44865FEE-5203-4B73-A6EB-6CA492B3EA31}"/>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spTree>
    <p:extLst>
      <p:ext uri="{BB962C8B-B14F-4D97-AF65-F5344CB8AC3E}">
        <p14:creationId xmlns:p14="http://schemas.microsoft.com/office/powerpoint/2010/main" val="42452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LetterPageGraphic">
            <a:extLst>
              <a:ext uri="{FF2B5EF4-FFF2-40B4-BE49-F238E27FC236}">
                <a16:creationId xmlns:a16="http://schemas.microsoft.com/office/drawing/2014/main" id="{EE39152B-2675-40C8-9B2A-89E387CAF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1399" y="1181067"/>
            <a:ext cx="3877818" cy="5301319"/>
          </a:xfrm>
          <a:prstGeom prst="rect">
            <a:avLst/>
          </a:prstGeom>
        </p:spPr>
      </p:pic>
      <p:sp>
        <p:nvSpPr>
          <p:cNvPr id="24" name="EnclosedHighlight">
            <a:extLst>
              <a:ext uri="{FF2B5EF4-FFF2-40B4-BE49-F238E27FC236}">
                <a16:creationId xmlns:a16="http://schemas.microsoft.com/office/drawing/2014/main" id="{FF384A40-79F3-4E9C-96C4-E17BA882AFEB}"/>
              </a:ext>
            </a:extLst>
          </p:cNvPr>
          <p:cNvSpPr/>
          <p:nvPr/>
        </p:nvSpPr>
        <p:spPr>
          <a:xfrm>
            <a:off x="3011975" y="5601125"/>
            <a:ext cx="268781" cy="117624"/>
          </a:xfrm>
          <a:prstGeom prst="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3" name="YourSincerely Highlight">
            <a:extLst>
              <a:ext uri="{FF2B5EF4-FFF2-40B4-BE49-F238E27FC236}">
                <a16:creationId xmlns:a16="http://schemas.microsoft.com/office/drawing/2014/main" id="{51E6D650-28B3-4128-A751-ECAEE21849C4}"/>
              </a:ext>
            </a:extLst>
          </p:cNvPr>
          <p:cNvSpPr/>
          <p:nvPr/>
        </p:nvSpPr>
        <p:spPr>
          <a:xfrm>
            <a:off x="3011975" y="4981256"/>
            <a:ext cx="534789" cy="117624"/>
          </a:xfrm>
          <a:prstGeom prst="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2" name="Part 3 Highlight">
            <a:extLst>
              <a:ext uri="{FF2B5EF4-FFF2-40B4-BE49-F238E27FC236}">
                <a16:creationId xmlns:a16="http://schemas.microsoft.com/office/drawing/2014/main" id="{433C1261-CBB2-4033-8657-651C85B5F55B}"/>
              </a:ext>
            </a:extLst>
          </p:cNvPr>
          <p:cNvSpPr/>
          <p:nvPr/>
        </p:nvSpPr>
        <p:spPr>
          <a:xfrm>
            <a:off x="3011975" y="4627826"/>
            <a:ext cx="2878975" cy="288576"/>
          </a:xfrm>
          <a:prstGeom prst="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1" name="Part 2 Highlight">
            <a:extLst>
              <a:ext uri="{FF2B5EF4-FFF2-40B4-BE49-F238E27FC236}">
                <a16:creationId xmlns:a16="http://schemas.microsoft.com/office/drawing/2014/main" id="{A50AD7A8-A328-485C-92BB-D321CBD1CA06}"/>
              </a:ext>
            </a:extLst>
          </p:cNvPr>
          <p:cNvSpPr/>
          <p:nvPr/>
        </p:nvSpPr>
        <p:spPr>
          <a:xfrm>
            <a:off x="3011976" y="3247993"/>
            <a:ext cx="2878975" cy="1328192"/>
          </a:xfrm>
          <a:prstGeom prst="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0" name="Part 1 Highlight">
            <a:extLst>
              <a:ext uri="{FF2B5EF4-FFF2-40B4-BE49-F238E27FC236}">
                <a16:creationId xmlns:a16="http://schemas.microsoft.com/office/drawing/2014/main" id="{310CBD4A-2CBE-4EF2-AD95-5FF15DBB857F}"/>
              </a:ext>
            </a:extLst>
          </p:cNvPr>
          <p:cNvSpPr/>
          <p:nvPr/>
        </p:nvSpPr>
        <p:spPr>
          <a:xfrm>
            <a:off x="3011977" y="2963682"/>
            <a:ext cx="2878975" cy="228405"/>
          </a:xfrm>
          <a:prstGeom prst="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9" name="SubjectHeadingHighlight">
            <a:extLst>
              <a:ext uri="{FF2B5EF4-FFF2-40B4-BE49-F238E27FC236}">
                <a16:creationId xmlns:a16="http://schemas.microsoft.com/office/drawing/2014/main" id="{06057A3C-702D-4DD8-9630-1CCEEB931697}"/>
              </a:ext>
            </a:extLst>
          </p:cNvPr>
          <p:cNvSpPr/>
          <p:nvPr/>
        </p:nvSpPr>
        <p:spPr>
          <a:xfrm>
            <a:off x="3011978" y="2783609"/>
            <a:ext cx="2546466" cy="124167"/>
          </a:xfrm>
          <a:prstGeom prst="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8" name="SalutationHighlight">
            <a:extLst>
              <a:ext uri="{FF2B5EF4-FFF2-40B4-BE49-F238E27FC236}">
                <a16:creationId xmlns:a16="http://schemas.microsoft.com/office/drawing/2014/main" id="{520A79C9-7D84-4894-9F37-C6CA757EAF35}"/>
              </a:ext>
            </a:extLst>
          </p:cNvPr>
          <p:cNvSpPr/>
          <p:nvPr/>
        </p:nvSpPr>
        <p:spPr>
          <a:xfrm>
            <a:off x="3011978" y="2596866"/>
            <a:ext cx="534786" cy="124167"/>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Date Highlight">
            <a:extLst>
              <a:ext uri="{FF2B5EF4-FFF2-40B4-BE49-F238E27FC236}">
                <a16:creationId xmlns:a16="http://schemas.microsoft.com/office/drawing/2014/main" id="{33CB83EC-DB37-419A-9FC6-6CEDB4E3A96C}"/>
              </a:ext>
            </a:extLst>
          </p:cNvPr>
          <p:cNvSpPr/>
          <p:nvPr/>
        </p:nvSpPr>
        <p:spPr>
          <a:xfrm>
            <a:off x="3011978" y="2300296"/>
            <a:ext cx="473826" cy="116029"/>
          </a:xfrm>
          <a:prstGeom prst="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EmployerAddressHighlight">
            <a:extLst>
              <a:ext uri="{FF2B5EF4-FFF2-40B4-BE49-F238E27FC236}">
                <a16:creationId xmlns:a16="http://schemas.microsoft.com/office/drawing/2014/main" id="{D73A294C-EFB3-4E72-828C-22F1F0FFA14E}"/>
              </a:ext>
            </a:extLst>
          </p:cNvPr>
          <p:cNvSpPr/>
          <p:nvPr/>
        </p:nvSpPr>
        <p:spPr>
          <a:xfrm>
            <a:off x="3011978" y="1720240"/>
            <a:ext cx="706582" cy="529738"/>
          </a:xfrm>
          <a:prstGeom prst="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AddressHighlight">
            <a:extLst>
              <a:ext uri="{FF2B5EF4-FFF2-40B4-BE49-F238E27FC236}">
                <a16:creationId xmlns:a16="http://schemas.microsoft.com/office/drawing/2014/main" id="{1BF1A8F6-12B2-4AA8-92D6-F8982792F215}"/>
              </a:ext>
            </a:extLst>
          </p:cNvPr>
          <p:cNvSpPr/>
          <p:nvPr/>
        </p:nvSpPr>
        <p:spPr>
          <a:xfrm>
            <a:off x="5381105" y="1330032"/>
            <a:ext cx="698270" cy="369332"/>
          </a:xfrm>
          <a:prstGeom prst="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LetterBodyText">
            <a:extLst>
              <a:ext uri="{FF2B5EF4-FFF2-40B4-BE49-F238E27FC236}">
                <a16:creationId xmlns:a16="http://schemas.microsoft.com/office/drawing/2014/main" id="{A3E647B8-4AF6-49E2-99DE-DFB8454E07E5}"/>
              </a:ext>
            </a:extLst>
          </p:cNvPr>
          <p:cNvSpPr txBox="1"/>
          <p:nvPr/>
        </p:nvSpPr>
        <p:spPr>
          <a:xfrm>
            <a:off x="2936758" y="2565165"/>
            <a:ext cx="3094965" cy="3293209"/>
          </a:xfrm>
          <a:prstGeom prst="rect">
            <a:avLst/>
          </a:prstGeom>
          <a:noFill/>
        </p:spPr>
        <p:txBody>
          <a:bodyPr wrap="square" lIns="91440" tIns="45720" rIns="91440" bIns="45720" rtlCol="0" anchor="t">
            <a:spAutoFit/>
          </a:bodyPr>
          <a:lstStyle/>
          <a:p>
            <a:r>
              <a:rPr lang="en-GB" sz="600" dirty="0"/>
              <a:t>Dear Ms Green</a:t>
            </a:r>
          </a:p>
          <a:p>
            <a:endParaRPr lang="en-GB" sz="600" dirty="0"/>
          </a:p>
          <a:p>
            <a:r>
              <a:rPr lang="en-GB" sz="600" b="1" dirty="0"/>
              <a:t>Re: Application for the post of Travel Services Modern Apprenticeship (TSMA1)</a:t>
            </a:r>
          </a:p>
          <a:p>
            <a:endParaRPr lang="en-GB" sz="600" dirty="0"/>
          </a:p>
          <a:p>
            <a:r>
              <a:rPr lang="en-GB" sz="600" dirty="0"/>
              <a:t>I am writing to apply for the above post, which I saw advertised in the Aberdeen Gazette on 24 July. I have enclosed my CV as requested.</a:t>
            </a:r>
          </a:p>
          <a:p>
            <a:endParaRPr lang="en-GB" sz="600" dirty="0"/>
          </a:p>
          <a:p>
            <a:r>
              <a:rPr lang="en-GB" sz="600" dirty="0"/>
              <a:t>As a recent school leaver, I am currently waiting to receive my SQA exam results in six National 5 subjects, including Maths and English. My prelim results indicate that I should achieve A or B grades in both subjects. I have a keen interest in travel and the travel industry, experience of working with the public and am now seeking employment as a travel services apprentice. Your job post attracted my attention because I noticed on your website that you have an excellent reputation for staff training and I would like to work towards an industry recognised qualification.</a:t>
            </a:r>
          </a:p>
          <a:p>
            <a:endParaRPr lang="en-GB" sz="600" dirty="0"/>
          </a:p>
          <a:p>
            <a:r>
              <a:rPr lang="en-GB" sz="600" dirty="0"/>
              <a:t>Earlier this year I successfully completed a one-week work placement in a local Barrhead Travel Shop. It was a fantastic experience, which gave me a good understanding of the work involved in retail travel services. Currently I work part-time in Sainsbury’s, which has helped me develop strong skills in communication and customer service. I thoroughly enjoy working with the public and being part of a team. My organisation and planning skills are also good, and I have helped to run several fundraising events in school.</a:t>
            </a:r>
          </a:p>
          <a:p>
            <a:endParaRPr lang="en-GB" sz="600" dirty="0"/>
          </a:p>
          <a:p>
            <a:r>
              <a:rPr lang="en-GB" sz="600" dirty="0"/>
              <a:t>Thank you for considering my application. Please feel free to contact me if you would like further information. I am available for interview at any time and look forward to hearing from you in the near future.</a:t>
            </a:r>
          </a:p>
          <a:p>
            <a:endParaRPr lang="en-GB" sz="600" dirty="0"/>
          </a:p>
          <a:p>
            <a:r>
              <a:rPr lang="en-GB" sz="600" dirty="0"/>
              <a:t>Yours sincerely</a:t>
            </a:r>
          </a:p>
          <a:p>
            <a:endParaRPr lang="en-GB" sz="600" dirty="0"/>
          </a:p>
          <a:p>
            <a:r>
              <a:rPr lang="en-GB" sz="1050" dirty="0">
                <a:latin typeface="Bradley Hand ITC"/>
              </a:rPr>
              <a:t>Courtney Cameron</a:t>
            </a:r>
          </a:p>
          <a:p>
            <a:endParaRPr lang="en-GB" sz="600" dirty="0"/>
          </a:p>
          <a:p>
            <a:r>
              <a:rPr lang="en-GB" sz="600" dirty="0"/>
              <a:t>Courtney Cameron</a:t>
            </a:r>
          </a:p>
          <a:p>
            <a:endParaRPr lang="en-GB" sz="600" dirty="0"/>
          </a:p>
          <a:p>
            <a:r>
              <a:rPr lang="en-GB" sz="600" dirty="0"/>
              <a:t>Enc.</a:t>
            </a: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6016106"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5" y="600205"/>
            <a:ext cx="5923532"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Anatomy of a cover letter</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 name="Graphic 3" descr="Send with solid fill">
            <a:extLst>
              <a:ext uri="{FF2B5EF4-FFF2-40B4-BE49-F238E27FC236}">
                <a16:creationId xmlns:a16="http://schemas.microsoft.com/office/drawing/2014/main" id="{385F8B3D-F293-D715-6AB1-589596C71B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188" y="553417"/>
            <a:ext cx="496927" cy="496927"/>
          </a:xfrm>
          <a:prstGeom prst="rect">
            <a:avLst/>
          </a:prstGeom>
        </p:spPr>
      </p:pic>
      <p:sp>
        <p:nvSpPr>
          <p:cNvPr id="6" name="TextBox 5">
            <a:extLst>
              <a:ext uri="{FF2B5EF4-FFF2-40B4-BE49-F238E27FC236}">
                <a16:creationId xmlns:a16="http://schemas.microsoft.com/office/drawing/2014/main" id="{E3BC57D7-7ED5-4B22-8A27-806E0D0FA1F2}"/>
              </a:ext>
            </a:extLst>
          </p:cNvPr>
          <p:cNvSpPr txBox="1"/>
          <p:nvPr/>
        </p:nvSpPr>
        <p:spPr>
          <a:xfrm>
            <a:off x="5312307" y="1330032"/>
            <a:ext cx="916477" cy="369332"/>
          </a:xfrm>
          <a:prstGeom prst="rect">
            <a:avLst/>
          </a:prstGeom>
          <a:noFill/>
        </p:spPr>
        <p:txBody>
          <a:bodyPr wrap="square" rtlCol="0">
            <a:spAutoFit/>
          </a:bodyPr>
          <a:lstStyle/>
          <a:p>
            <a:r>
              <a:rPr lang="en-GB" sz="600" dirty="0"/>
              <a:t>Courtney Cameron</a:t>
            </a:r>
          </a:p>
          <a:p>
            <a:r>
              <a:rPr lang="en-GB" sz="600" dirty="0"/>
              <a:t>19 Forfar Street</a:t>
            </a:r>
          </a:p>
          <a:p>
            <a:r>
              <a:rPr lang="en-GB" sz="600" dirty="0"/>
              <a:t>Aberdeen  AB63 1YV</a:t>
            </a:r>
          </a:p>
        </p:txBody>
      </p:sp>
      <p:sp>
        <p:nvSpPr>
          <p:cNvPr id="11" name="TextBox 10">
            <a:extLst>
              <a:ext uri="{FF2B5EF4-FFF2-40B4-BE49-F238E27FC236}">
                <a16:creationId xmlns:a16="http://schemas.microsoft.com/office/drawing/2014/main" id="{894685FF-73A9-40A2-B86C-12942A393FCE}"/>
              </a:ext>
            </a:extLst>
          </p:cNvPr>
          <p:cNvSpPr txBox="1"/>
          <p:nvPr/>
        </p:nvSpPr>
        <p:spPr>
          <a:xfrm>
            <a:off x="2936759" y="1720240"/>
            <a:ext cx="1321806" cy="738664"/>
          </a:xfrm>
          <a:prstGeom prst="rect">
            <a:avLst/>
          </a:prstGeom>
          <a:noFill/>
        </p:spPr>
        <p:txBody>
          <a:bodyPr wrap="square" rtlCol="0">
            <a:spAutoFit/>
          </a:bodyPr>
          <a:lstStyle/>
          <a:p>
            <a:r>
              <a:rPr lang="en-GB" sz="600" dirty="0"/>
              <a:t>Ms Alison Green</a:t>
            </a:r>
          </a:p>
          <a:p>
            <a:r>
              <a:rPr lang="en-GB" sz="600" dirty="0"/>
              <a:t>Manager</a:t>
            </a:r>
          </a:p>
          <a:p>
            <a:r>
              <a:rPr lang="en-GB" sz="600" dirty="0"/>
              <a:t>Blue Sky Holidays</a:t>
            </a:r>
          </a:p>
          <a:p>
            <a:r>
              <a:rPr lang="en-GB" sz="600" dirty="0"/>
              <a:t>175 Lang Lane</a:t>
            </a:r>
          </a:p>
          <a:p>
            <a:r>
              <a:rPr lang="en-GB" sz="600" dirty="0"/>
              <a:t>Aberdeen  AB62 2SD</a:t>
            </a:r>
          </a:p>
          <a:p>
            <a:endParaRPr lang="en-GB" sz="600" dirty="0"/>
          </a:p>
          <a:p>
            <a:r>
              <a:rPr lang="en-GB" sz="600" dirty="0"/>
              <a:t>25 July 2025</a:t>
            </a:r>
          </a:p>
        </p:txBody>
      </p:sp>
      <p:pic>
        <p:nvPicPr>
          <p:cNvPr id="13" name="Picture 12">
            <a:extLst>
              <a:ext uri="{FF2B5EF4-FFF2-40B4-BE49-F238E27FC236}">
                <a16:creationId xmlns:a16="http://schemas.microsoft.com/office/drawing/2014/main" id="{67E60334-F5EE-42D7-90D1-FC15CF8E66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8445" y="3291771"/>
            <a:ext cx="1926503" cy="2786113"/>
          </a:xfrm>
          <a:prstGeom prst="rect">
            <a:avLst/>
          </a:prstGeom>
        </p:spPr>
      </p:pic>
      <p:pic>
        <p:nvPicPr>
          <p:cNvPr id="26" name="Picture 25">
            <a:extLst>
              <a:ext uri="{FF2B5EF4-FFF2-40B4-BE49-F238E27FC236}">
                <a16:creationId xmlns:a16="http://schemas.microsoft.com/office/drawing/2014/main" id="{BAE4615D-18CB-45B1-A6A2-7A7707CC6F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11603" y="974582"/>
            <a:ext cx="1780186" cy="2103302"/>
          </a:xfrm>
          <a:prstGeom prst="rect">
            <a:avLst/>
          </a:prstGeom>
        </p:spPr>
      </p:pic>
      <p:grpSp>
        <p:nvGrpSpPr>
          <p:cNvPr id="38" name="Group 37">
            <a:extLst>
              <a:ext uri="{FF2B5EF4-FFF2-40B4-BE49-F238E27FC236}">
                <a16:creationId xmlns:a16="http://schemas.microsoft.com/office/drawing/2014/main" id="{F2D596AA-1D20-4CFB-8D83-2F910B17C1D8}"/>
              </a:ext>
            </a:extLst>
          </p:cNvPr>
          <p:cNvGrpSpPr/>
          <p:nvPr/>
        </p:nvGrpSpPr>
        <p:grpSpPr>
          <a:xfrm>
            <a:off x="758881" y="1699364"/>
            <a:ext cx="1826998" cy="516378"/>
            <a:chOff x="758881" y="1699364"/>
            <a:chExt cx="1826998" cy="516378"/>
          </a:xfrm>
        </p:grpSpPr>
        <p:sp>
          <p:nvSpPr>
            <p:cNvPr id="28" name="Rectangle: Rounded Corners 27">
              <a:extLst>
                <a:ext uri="{FF2B5EF4-FFF2-40B4-BE49-F238E27FC236}">
                  <a16:creationId xmlns:a16="http://schemas.microsoft.com/office/drawing/2014/main" id="{60C5FCA5-B1BF-464F-AB3C-E6346F90F0D8}"/>
                </a:ext>
              </a:extLst>
            </p:cNvPr>
            <p:cNvSpPr/>
            <p:nvPr/>
          </p:nvSpPr>
          <p:spPr>
            <a:xfrm>
              <a:off x="758881" y="1699364"/>
              <a:ext cx="1826998" cy="51637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B1DF9BEC-6EBE-4215-9B99-A2046C908DEA}"/>
                </a:ext>
              </a:extLst>
            </p:cNvPr>
            <p:cNvSpPr txBox="1"/>
            <p:nvPr/>
          </p:nvSpPr>
          <p:spPr>
            <a:xfrm>
              <a:off x="846807" y="1779300"/>
              <a:ext cx="1651145" cy="338554"/>
            </a:xfrm>
            <a:prstGeom prst="rect">
              <a:avLst/>
            </a:prstGeom>
            <a:noFill/>
          </p:spPr>
          <p:txBody>
            <a:bodyPr wrap="square" rtlCol="0">
              <a:spAutoFit/>
            </a:bodyPr>
            <a:lstStyle/>
            <a:p>
              <a:r>
                <a:rPr lang="en-GB" sz="1600" b="1" dirty="0">
                  <a:solidFill>
                    <a:schemeClr val="bg1"/>
                  </a:solidFill>
                </a:rPr>
                <a:t>The Introduction</a:t>
              </a:r>
            </a:p>
          </p:txBody>
        </p:sp>
      </p:grpSp>
      <p:sp>
        <p:nvSpPr>
          <p:cNvPr id="37" name="TextBox 36">
            <a:extLst>
              <a:ext uri="{FF2B5EF4-FFF2-40B4-BE49-F238E27FC236}">
                <a16:creationId xmlns:a16="http://schemas.microsoft.com/office/drawing/2014/main" id="{99BB3971-DC48-476B-A1AD-818F4F1AFCAD}"/>
              </a:ext>
            </a:extLst>
          </p:cNvPr>
          <p:cNvSpPr txBox="1"/>
          <p:nvPr/>
        </p:nvSpPr>
        <p:spPr>
          <a:xfrm>
            <a:off x="693205" y="4320049"/>
            <a:ext cx="1897686"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Subject heading</a:t>
            </a:r>
          </a:p>
        </p:txBody>
      </p:sp>
      <p:sp>
        <p:nvSpPr>
          <p:cNvPr id="36" name="Salutation">
            <a:extLst>
              <a:ext uri="{FF2B5EF4-FFF2-40B4-BE49-F238E27FC236}">
                <a16:creationId xmlns:a16="http://schemas.microsoft.com/office/drawing/2014/main" id="{795CF57F-1A87-4C2F-9305-8D7F3F00FB47}"/>
              </a:ext>
            </a:extLst>
          </p:cNvPr>
          <p:cNvSpPr txBox="1"/>
          <p:nvPr/>
        </p:nvSpPr>
        <p:spPr>
          <a:xfrm>
            <a:off x="693205" y="3958846"/>
            <a:ext cx="1897686"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Salutation</a:t>
            </a:r>
          </a:p>
        </p:txBody>
      </p:sp>
      <p:sp>
        <p:nvSpPr>
          <p:cNvPr id="35" name="Date">
            <a:extLst>
              <a:ext uri="{FF2B5EF4-FFF2-40B4-BE49-F238E27FC236}">
                <a16:creationId xmlns:a16="http://schemas.microsoft.com/office/drawing/2014/main" id="{B384BFC6-E814-416E-BDBE-D43DA6763D52}"/>
              </a:ext>
            </a:extLst>
          </p:cNvPr>
          <p:cNvSpPr txBox="1"/>
          <p:nvPr/>
        </p:nvSpPr>
        <p:spPr>
          <a:xfrm>
            <a:off x="693205" y="3597643"/>
            <a:ext cx="1897686"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Date</a:t>
            </a:r>
          </a:p>
        </p:txBody>
      </p:sp>
      <p:sp>
        <p:nvSpPr>
          <p:cNvPr id="34" name="NameofPerson">
            <a:extLst>
              <a:ext uri="{FF2B5EF4-FFF2-40B4-BE49-F238E27FC236}">
                <a16:creationId xmlns:a16="http://schemas.microsoft.com/office/drawing/2014/main" id="{E7F4BDE5-EA6D-405E-AEFE-A192056FF885}"/>
              </a:ext>
            </a:extLst>
          </p:cNvPr>
          <p:cNvSpPr txBox="1"/>
          <p:nvPr/>
        </p:nvSpPr>
        <p:spPr>
          <a:xfrm>
            <a:off x="693205" y="2805553"/>
            <a:ext cx="1897686"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t>Name of person you are contacting or their job title</a:t>
            </a:r>
          </a:p>
        </p:txBody>
      </p:sp>
      <p:sp>
        <p:nvSpPr>
          <p:cNvPr id="33" name="Address">
            <a:extLst>
              <a:ext uri="{FF2B5EF4-FFF2-40B4-BE49-F238E27FC236}">
                <a16:creationId xmlns:a16="http://schemas.microsoft.com/office/drawing/2014/main" id="{878AC8CB-C98A-4B54-895C-2BC60D18B693}"/>
              </a:ext>
            </a:extLst>
          </p:cNvPr>
          <p:cNvSpPr txBox="1"/>
          <p:nvPr/>
        </p:nvSpPr>
        <p:spPr>
          <a:xfrm>
            <a:off x="693205" y="2444350"/>
            <a:ext cx="1897686"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Address, postcode</a:t>
            </a:r>
          </a:p>
        </p:txBody>
      </p:sp>
      <p:grpSp>
        <p:nvGrpSpPr>
          <p:cNvPr id="39" name="Part 1 Group">
            <a:extLst>
              <a:ext uri="{FF2B5EF4-FFF2-40B4-BE49-F238E27FC236}">
                <a16:creationId xmlns:a16="http://schemas.microsoft.com/office/drawing/2014/main" id="{2A66B863-CF97-4B07-9FF0-0E1AB46B6C37}"/>
              </a:ext>
            </a:extLst>
          </p:cNvPr>
          <p:cNvGrpSpPr/>
          <p:nvPr/>
        </p:nvGrpSpPr>
        <p:grpSpPr>
          <a:xfrm>
            <a:off x="776005" y="1699364"/>
            <a:ext cx="1826998" cy="516378"/>
            <a:chOff x="758881" y="1699364"/>
            <a:chExt cx="1826998" cy="516378"/>
          </a:xfrm>
        </p:grpSpPr>
        <p:sp>
          <p:nvSpPr>
            <p:cNvPr id="40" name="Rectangle: Rounded Corners 39">
              <a:extLst>
                <a:ext uri="{FF2B5EF4-FFF2-40B4-BE49-F238E27FC236}">
                  <a16:creationId xmlns:a16="http://schemas.microsoft.com/office/drawing/2014/main" id="{22F5F36A-E3D7-4A09-B7B7-B10E98D7AACE}"/>
                </a:ext>
              </a:extLst>
            </p:cNvPr>
            <p:cNvSpPr/>
            <p:nvPr/>
          </p:nvSpPr>
          <p:spPr>
            <a:xfrm>
              <a:off x="758881" y="1699364"/>
              <a:ext cx="1826998" cy="51637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27A1032-3667-40D5-841C-AD63E4BAD6B1}"/>
                </a:ext>
              </a:extLst>
            </p:cNvPr>
            <p:cNvSpPr txBox="1"/>
            <p:nvPr/>
          </p:nvSpPr>
          <p:spPr>
            <a:xfrm>
              <a:off x="846807" y="1779300"/>
              <a:ext cx="1651145" cy="338554"/>
            </a:xfrm>
            <a:prstGeom prst="rect">
              <a:avLst/>
            </a:prstGeom>
            <a:noFill/>
          </p:spPr>
          <p:txBody>
            <a:bodyPr wrap="square" rtlCol="0">
              <a:spAutoFit/>
            </a:bodyPr>
            <a:lstStyle/>
            <a:p>
              <a:pPr algn="ctr"/>
              <a:r>
                <a:rPr lang="en-GB" sz="1600" b="1" dirty="0">
                  <a:solidFill>
                    <a:schemeClr val="bg1"/>
                  </a:solidFill>
                </a:rPr>
                <a:t>Part 1</a:t>
              </a:r>
            </a:p>
          </p:txBody>
        </p:sp>
      </p:grpSp>
      <p:sp>
        <p:nvSpPr>
          <p:cNvPr id="42" name="Part 1 - what?">
            <a:extLst>
              <a:ext uri="{FF2B5EF4-FFF2-40B4-BE49-F238E27FC236}">
                <a16:creationId xmlns:a16="http://schemas.microsoft.com/office/drawing/2014/main" id="{849769F4-27AC-4982-845A-830763C184A0}"/>
              </a:ext>
            </a:extLst>
          </p:cNvPr>
          <p:cNvSpPr txBox="1"/>
          <p:nvPr/>
        </p:nvSpPr>
        <p:spPr>
          <a:xfrm>
            <a:off x="631896" y="2386951"/>
            <a:ext cx="2085640"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t>What are you applying for?</a:t>
            </a:r>
            <a:br>
              <a:rPr lang="en-GB" sz="1400" dirty="0"/>
            </a:br>
            <a:r>
              <a:rPr lang="en-GB" sz="1400" dirty="0"/>
              <a:t>For example “ I wish to apply for the above post….”</a:t>
            </a:r>
          </a:p>
        </p:txBody>
      </p:sp>
      <p:sp>
        <p:nvSpPr>
          <p:cNvPr id="43" name="Part 1 - Where?">
            <a:extLst>
              <a:ext uri="{FF2B5EF4-FFF2-40B4-BE49-F238E27FC236}">
                <a16:creationId xmlns:a16="http://schemas.microsoft.com/office/drawing/2014/main" id="{A44C1801-869B-4F63-94F7-C35679D898D5}"/>
              </a:ext>
            </a:extLst>
          </p:cNvPr>
          <p:cNvSpPr txBox="1"/>
          <p:nvPr/>
        </p:nvSpPr>
        <p:spPr>
          <a:xfrm>
            <a:off x="631896" y="3630613"/>
            <a:ext cx="2085640" cy="523220"/>
          </a:xfrm>
          <a:prstGeom prst="rect">
            <a:avLst/>
          </a:prstGeom>
          <a:noFill/>
        </p:spPr>
        <p:txBody>
          <a:bodyPr wrap="square" rtlCol="0">
            <a:spAutoFit/>
          </a:bodyPr>
          <a:lstStyle/>
          <a:p>
            <a:pPr marL="285750" indent="-285750">
              <a:buFont typeface="Arial" panose="020B0604020202020204" pitchFamily="34" charset="0"/>
              <a:buChar char="•"/>
            </a:pPr>
            <a:r>
              <a:rPr lang="en-GB" sz="1400" b="1" dirty="0"/>
              <a:t>Where</a:t>
            </a:r>
            <a:r>
              <a:rPr lang="en-GB" sz="1400" dirty="0"/>
              <a:t> and </a:t>
            </a:r>
            <a:r>
              <a:rPr lang="en-GB" sz="1400" b="1" dirty="0"/>
              <a:t>when</a:t>
            </a:r>
            <a:r>
              <a:rPr lang="en-GB" sz="1400" dirty="0"/>
              <a:t> did you see the advert?</a:t>
            </a:r>
          </a:p>
        </p:txBody>
      </p:sp>
      <p:sp>
        <p:nvSpPr>
          <p:cNvPr id="44" name="Part 1 - CV">
            <a:extLst>
              <a:ext uri="{FF2B5EF4-FFF2-40B4-BE49-F238E27FC236}">
                <a16:creationId xmlns:a16="http://schemas.microsoft.com/office/drawing/2014/main" id="{3DE68216-215C-4CA8-8034-ECC1F8E13CF4}"/>
              </a:ext>
            </a:extLst>
          </p:cNvPr>
          <p:cNvSpPr txBox="1"/>
          <p:nvPr/>
        </p:nvSpPr>
        <p:spPr>
          <a:xfrm>
            <a:off x="631896" y="4227943"/>
            <a:ext cx="2085640"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t>Mention you enclose your CV</a:t>
            </a:r>
          </a:p>
        </p:txBody>
      </p:sp>
      <p:grpSp>
        <p:nvGrpSpPr>
          <p:cNvPr id="45" name="Part 2 Header">
            <a:extLst>
              <a:ext uri="{FF2B5EF4-FFF2-40B4-BE49-F238E27FC236}">
                <a16:creationId xmlns:a16="http://schemas.microsoft.com/office/drawing/2014/main" id="{1153ABFB-0EE4-42A0-9687-AF380C6E5B3D}"/>
              </a:ext>
            </a:extLst>
          </p:cNvPr>
          <p:cNvGrpSpPr/>
          <p:nvPr/>
        </p:nvGrpSpPr>
        <p:grpSpPr>
          <a:xfrm>
            <a:off x="788218" y="1699364"/>
            <a:ext cx="1802673" cy="516378"/>
            <a:chOff x="758881" y="1699364"/>
            <a:chExt cx="1826998" cy="516378"/>
          </a:xfrm>
        </p:grpSpPr>
        <p:sp>
          <p:nvSpPr>
            <p:cNvPr id="46" name="Rectangle: Rounded Corners 45">
              <a:extLst>
                <a:ext uri="{FF2B5EF4-FFF2-40B4-BE49-F238E27FC236}">
                  <a16:creationId xmlns:a16="http://schemas.microsoft.com/office/drawing/2014/main" id="{3E6C2269-458B-4857-8E2F-CAF228FACE97}"/>
                </a:ext>
              </a:extLst>
            </p:cNvPr>
            <p:cNvSpPr/>
            <p:nvPr/>
          </p:nvSpPr>
          <p:spPr>
            <a:xfrm>
              <a:off x="758881" y="1699364"/>
              <a:ext cx="1826998" cy="51637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C6A42D5F-242C-4220-B394-1FEBE9DC2F8A}"/>
                </a:ext>
              </a:extLst>
            </p:cNvPr>
            <p:cNvSpPr txBox="1"/>
            <p:nvPr/>
          </p:nvSpPr>
          <p:spPr>
            <a:xfrm>
              <a:off x="846807" y="1779300"/>
              <a:ext cx="1651145" cy="338554"/>
            </a:xfrm>
            <a:prstGeom prst="rect">
              <a:avLst/>
            </a:prstGeom>
            <a:noFill/>
          </p:spPr>
          <p:txBody>
            <a:bodyPr wrap="square" rtlCol="0">
              <a:spAutoFit/>
            </a:bodyPr>
            <a:lstStyle/>
            <a:p>
              <a:pPr algn="ctr"/>
              <a:r>
                <a:rPr lang="en-GB" sz="1600" b="1" dirty="0">
                  <a:solidFill>
                    <a:schemeClr val="bg1"/>
                  </a:solidFill>
                </a:rPr>
                <a:t>Part 2</a:t>
              </a:r>
            </a:p>
          </p:txBody>
        </p:sp>
      </p:grpSp>
      <p:grpSp>
        <p:nvGrpSpPr>
          <p:cNvPr id="48" name="Part 3 Header">
            <a:extLst>
              <a:ext uri="{FF2B5EF4-FFF2-40B4-BE49-F238E27FC236}">
                <a16:creationId xmlns:a16="http://schemas.microsoft.com/office/drawing/2014/main" id="{F9654FF9-C8F7-4E25-AE91-A34C344F7408}"/>
              </a:ext>
            </a:extLst>
          </p:cNvPr>
          <p:cNvGrpSpPr/>
          <p:nvPr/>
        </p:nvGrpSpPr>
        <p:grpSpPr>
          <a:xfrm>
            <a:off x="754972" y="1696744"/>
            <a:ext cx="1826998" cy="516378"/>
            <a:chOff x="758881" y="1699364"/>
            <a:chExt cx="1826998" cy="516378"/>
          </a:xfrm>
        </p:grpSpPr>
        <p:sp>
          <p:nvSpPr>
            <p:cNvPr id="49" name="Rectangle: Rounded Corners 48">
              <a:extLst>
                <a:ext uri="{FF2B5EF4-FFF2-40B4-BE49-F238E27FC236}">
                  <a16:creationId xmlns:a16="http://schemas.microsoft.com/office/drawing/2014/main" id="{CE73042F-DCED-4CA1-8058-F20B9A81A74E}"/>
                </a:ext>
              </a:extLst>
            </p:cNvPr>
            <p:cNvSpPr/>
            <p:nvPr/>
          </p:nvSpPr>
          <p:spPr>
            <a:xfrm>
              <a:off x="758881" y="1699364"/>
              <a:ext cx="1826998" cy="51637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881C9873-A118-4593-9724-3A93A2E2E823}"/>
                </a:ext>
              </a:extLst>
            </p:cNvPr>
            <p:cNvSpPr txBox="1"/>
            <p:nvPr/>
          </p:nvSpPr>
          <p:spPr>
            <a:xfrm>
              <a:off x="846807" y="1779300"/>
              <a:ext cx="1651145" cy="338554"/>
            </a:xfrm>
            <a:prstGeom prst="rect">
              <a:avLst/>
            </a:prstGeom>
            <a:noFill/>
          </p:spPr>
          <p:txBody>
            <a:bodyPr wrap="square" rtlCol="0">
              <a:spAutoFit/>
            </a:bodyPr>
            <a:lstStyle/>
            <a:p>
              <a:pPr algn="ctr"/>
              <a:r>
                <a:rPr lang="en-GB" sz="1600" b="1" dirty="0">
                  <a:solidFill>
                    <a:schemeClr val="bg1"/>
                  </a:solidFill>
                </a:rPr>
                <a:t>Part 3</a:t>
              </a:r>
            </a:p>
          </p:txBody>
        </p:sp>
      </p:grpSp>
      <p:grpSp>
        <p:nvGrpSpPr>
          <p:cNvPr id="51" name="The Ending Header">
            <a:extLst>
              <a:ext uri="{FF2B5EF4-FFF2-40B4-BE49-F238E27FC236}">
                <a16:creationId xmlns:a16="http://schemas.microsoft.com/office/drawing/2014/main" id="{1A3C0F43-CF98-4830-A7B4-EDA296A0838A}"/>
              </a:ext>
            </a:extLst>
          </p:cNvPr>
          <p:cNvGrpSpPr/>
          <p:nvPr/>
        </p:nvGrpSpPr>
        <p:grpSpPr>
          <a:xfrm>
            <a:off x="749621" y="1562727"/>
            <a:ext cx="1826998" cy="516378"/>
            <a:chOff x="758881" y="1699364"/>
            <a:chExt cx="1826998" cy="516378"/>
          </a:xfrm>
        </p:grpSpPr>
        <p:sp>
          <p:nvSpPr>
            <p:cNvPr id="52" name="Rectangle: Rounded Corners 51">
              <a:extLst>
                <a:ext uri="{FF2B5EF4-FFF2-40B4-BE49-F238E27FC236}">
                  <a16:creationId xmlns:a16="http://schemas.microsoft.com/office/drawing/2014/main" id="{3D93837A-8E39-4F1F-B0D2-4FB617B2DEEC}"/>
                </a:ext>
              </a:extLst>
            </p:cNvPr>
            <p:cNvSpPr/>
            <p:nvPr/>
          </p:nvSpPr>
          <p:spPr>
            <a:xfrm>
              <a:off x="758881" y="1699364"/>
              <a:ext cx="1826998" cy="51637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F091BFF0-BB73-4CEA-9B9E-BCC5D47F5435}"/>
                </a:ext>
              </a:extLst>
            </p:cNvPr>
            <p:cNvSpPr txBox="1"/>
            <p:nvPr/>
          </p:nvSpPr>
          <p:spPr>
            <a:xfrm>
              <a:off x="846807" y="1779300"/>
              <a:ext cx="1651145" cy="338554"/>
            </a:xfrm>
            <a:prstGeom prst="rect">
              <a:avLst/>
            </a:prstGeom>
            <a:noFill/>
          </p:spPr>
          <p:txBody>
            <a:bodyPr wrap="square" rtlCol="0">
              <a:spAutoFit/>
            </a:bodyPr>
            <a:lstStyle/>
            <a:p>
              <a:pPr algn="ctr"/>
              <a:r>
                <a:rPr lang="en-GB" sz="1600" b="1" dirty="0">
                  <a:solidFill>
                    <a:schemeClr val="bg1"/>
                  </a:solidFill>
                </a:rPr>
                <a:t>The Ending</a:t>
              </a:r>
            </a:p>
          </p:txBody>
        </p:sp>
      </p:grpSp>
      <p:sp>
        <p:nvSpPr>
          <p:cNvPr id="54" name="Tellthemaboutyourself">
            <a:extLst>
              <a:ext uri="{FF2B5EF4-FFF2-40B4-BE49-F238E27FC236}">
                <a16:creationId xmlns:a16="http://schemas.microsoft.com/office/drawing/2014/main" id="{EB8C5B11-AD2B-4D8B-A65A-0896A3A14FE3}"/>
              </a:ext>
            </a:extLst>
          </p:cNvPr>
          <p:cNvSpPr txBox="1"/>
          <p:nvPr/>
        </p:nvSpPr>
        <p:spPr>
          <a:xfrm>
            <a:off x="708248" y="2397223"/>
            <a:ext cx="2099951"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t>Tell them about yourself</a:t>
            </a:r>
          </a:p>
        </p:txBody>
      </p:sp>
      <p:sp>
        <p:nvSpPr>
          <p:cNvPr id="55" name="Relevant skills and experience">
            <a:extLst>
              <a:ext uri="{FF2B5EF4-FFF2-40B4-BE49-F238E27FC236}">
                <a16:creationId xmlns:a16="http://schemas.microsoft.com/office/drawing/2014/main" id="{361C4855-3D9B-40BF-95BB-5FF082639962}"/>
              </a:ext>
            </a:extLst>
          </p:cNvPr>
          <p:cNvSpPr txBox="1"/>
          <p:nvPr/>
        </p:nvSpPr>
        <p:spPr>
          <a:xfrm>
            <a:off x="708248" y="2990424"/>
            <a:ext cx="2099951"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t>Relevant skills and experience – keep it short</a:t>
            </a:r>
          </a:p>
        </p:txBody>
      </p:sp>
      <p:sp>
        <p:nvSpPr>
          <p:cNvPr id="56" name="Why does job interest you?">
            <a:extLst>
              <a:ext uri="{FF2B5EF4-FFF2-40B4-BE49-F238E27FC236}">
                <a16:creationId xmlns:a16="http://schemas.microsoft.com/office/drawing/2014/main" id="{4E328261-3432-4A14-AA47-158028E7434C}"/>
              </a:ext>
            </a:extLst>
          </p:cNvPr>
          <p:cNvSpPr txBox="1"/>
          <p:nvPr/>
        </p:nvSpPr>
        <p:spPr>
          <a:xfrm>
            <a:off x="708248" y="3787014"/>
            <a:ext cx="2099951"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t>Why does the job interest you? Give an example.</a:t>
            </a:r>
          </a:p>
        </p:txBody>
      </p:sp>
      <p:sp>
        <p:nvSpPr>
          <p:cNvPr id="57" name="Thank the employer">
            <a:extLst>
              <a:ext uri="{FF2B5EF4-FFF2-40B4-BE49-F238E27FC236}">
                <a16:creationId xmlns:a16="http://schemas.microsoft.com/office/drawing/2014/main" id="{97D38CC0-B5ED-4DF8-B2E7-F5F3FB63F3AF}"/>
              </a:ext>
            </a:extLst>
          </p:cNvPr>
          <p:cNvSpPr txBox="1"/>
          <p:nvPr/>
        </p:nvSpPr>
        <p:spPr>
          <a:xfrm>
            <a:off x="842898" y="2466911"/>
            <a:ext cx="1897686"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t>Thank the employer for considering your application</a:t>
            </a:r>
          </a:p>
        </p:txBody>
      </p:sp>
      <p:sp>
        <p:nvSpPr>
          <p:cNvPr id="58" name="YoursSincerely">
            <a:extLst>
              <a:ext uri="{FF2B5EF4-FFF2-40B4-BE49-F238E27FC236}">
                <a16:creationId xmlns:a16="http://schemas.microsoft.com/office/drawing/2014/main" id="{8DEF82E4-2D85-4B9A-8A10-4C1F5BCA74E7}"/>
              </a:ext>
            </a:extLst>
          </p:cNvPr>
          <p:cNvSpPr txBox="1"/>
          <p:nvPr/>
        </p:nvSpPr>
        <p:spPr>
          <a:xfrm>
            <a:off x="659696" y="2213893"/>
            <a:ext cx="212523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t>Your sincerely if you know the name of the person, or Yours faithfully if Dear Sir/Madam</a:t>
            </a:r>
          </a:p>
        </p:txBody>
      </p:sp>
      <p:sp>
        <p:nvSpPr>
          <p:cNvPr id="59" name="Leave a space">
            <a:extLst>
              <a:ext uri="{FF2B5EF4-FFF2-40B4-BE49-F238E27FC236}">
                <a16:creationId xmlns:a16="http://schemas.microsoft.com/office/drawing/2014/main" id="{8ABCF04A-5341-4EC4-81B5-43B7A6519FCE}"/>
              </a:ext>
            </a:extLst>
          </p:cNvPr>
          <p:cNvSpPr txBox="1"/>
          <p:nvPr/>
        </p:nvSpPr>
        <p:spPr>
          <a:xfrm>
            <a:off x="659696" y="3435863"/>
            <a:ext cx="2125234"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t>Leave a space and type your name (no need to sign if emailing)</a:t>
            </a:r>
          </a:p>
        </p:txBody>
      </p:sp>
      <p:sp>
        <p:nvSpPr>
          <p:cNvPr id="60" name="HandSign">
            <a:extLst>
              <a:ext uri="{FF2B5EF4-FFF2-40B4-BE49-F238E27FC236}">
                <a16:creationId xmlns:a16="http://schemas.microsoft.com/office/drawing/2014/main" id="{5F805680-61A1-448E-AEC1-554F85EA7C01}"/>
              </a:ext>
            </a:extLst>
          </p:cNvPr>
          <p:cNvSpPr txBox="1"/>
          <p:nvPr/>
        </p:nvSpPr>
        <p:spPr>
          <a:xfrm>
            <a:off x="659696" y="4442389"/>
            <a:ext cx="2125234"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t>If posting, hand sign the letter</a:t>
            </a:r>
          </a:p>
        </p:txBody>
      </p:sp>
      <p:sp>
        <p:nvSpPr>
          <p:cNvPr id="61" name="Enclosed">
            <a:extLst>
              <a:ext uri="{FF2B5EF4-FFF2-40B4-BE49-F238E27FC236}">
                <a16:creationId xmlns:a16="http://schemas.microsoft.com/office/drawing/2014/main" id="{7A8BB638-341A-46BB-A66D-7DBE05EF03E1}"/>
              </a:ext>
            </a:extLst>
          </p:cNvPr>
          <p:cNvSpPr txBox="1"/>
          <p:nvPr/>
        </p:nvSpPr>
        <p:spPr>
          <a:xfrm>
            <a:off x="659696" y="5018027"/>
            <a:ext cx="212523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t>Type </a:t>
            </a:r>
            <a:r>
              <a:rPr lang="en-GB" sz="1400" b="1" dirty="0"/>
              <a:t>Enc. </a:t>
            </a:r>
            <a:r>
              <a:rPr lang="en-GB" sz="1400" dirty="0"/>
              <a:t>at the very end to show you have enclosed the CV if it’s a typed or handwritten letter</a:t>
            </a:r>
          </a:p>
        </p:txBody>
      </p:sp>
      <p:sp>
        <p:nvSpPr>
          <p:cNvPr id="62" name="TextBox 61">
            <a:extLst>
              <a:ext uri="{FF2B5EF4-FFF2-40B4-BE49-F238E27FC236}">
                <a16:creationId xmlns:a16="http://schemas.microsoft.com/office/drawing/2014/main" id="{A38129DD-7986-423B-B9F3-156588536BFE}"/>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spTree>
    <p:extLst>
      <p:ext uri="{BB962C8B-B14F-4D97-AF65-F5344CB8AC3E}">
        <p14:creationId xmlns:p14="http://schemas.microsoft.com/office/powerpoint/2010/main" val="18149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8"/>
                                        </p:tgtEl>
                                      </p:cBhvr>
                                    </p:animEffect>
                                    <p:set>
                                      <p:cBhvr>
                                        <p:cTn id="77" dur="1" fill="hold">
                                          <p:stCondLst>
                                            <p:cond delay="499"/>
                                          </p:stCondLst>
                                        </p:cTn>
                                        <p:tgtEl>
                                          <p:spTgt spid="38"/>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5"/>
                                        </p:tgtEl>
                                      </p:cBhvr>
                                    </p:animEffect>
                                    <p:set>
                                      <p:cBhvr>
                                        <p:cTn id="86" dur="1" fill="hold">
                                          <p:stCondLst>
                                            <p:cond delay="499"/>
                                          </p:stCondLst>
                                        </p:cTn>
                                        <p:tgtEl>
                                          <p:spTgt spid="35"/>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6"/>
                                        </p:tgtEl>
                                      </p:cBhvr>
                                    </p:animEffect>
                                    <p:set>
                                      <p:cBhvr>
                                        <p:cTn id="89" dur="1" fill="hold">
                                          <p:stCondLst>
                                            <p:cond delay="499"/>
                                          </p:stCondLst>
                                        </p:cTn>
                                        <p:tgtEl>
                                          <p:spTgt spid="36"/>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37"/>
                                        </p:tgtEl>
                                      </p:cBhvr>
                                    </p:animEffect>
                                    <p:set>
                                      <p:cBhvr>
                                        <p:cTn id="95" dur="1" fill="hold">
                                          <p:stCondLst>
                                            <p:cond delay="499"/>
                                          </p:stCondLst>
                                        </p:cTn>
                                        <p:tgtEl>
                                          <p:spTgt spid="37"/>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5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39"/>
                                        </p:tgtEl>
                                      </p:cBhvr>
                                    </p:animEffect>
                                    <p:set>
                                      <p:cBhvr>
                                        <p:cTn id="122" dur="1" fill="hold">
                                          <p:stCondLst>
                                            <p:cond delay="499"/>
                                          </p:stCondLst>
                                        </p:cTn>
                                        <p:tgtEl>
                                          <p:spTgt spid="39"/>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20"/>
                                        </p:tgtEl>
                                      </p:cBhvr>
                                    </p:animEffect>
                                    <p:set>
                                      <p:cBhvr>
                                        <p:cTn id="125" dur="1" fill="hold">
                                          <p:stCondLst>
                                            <p:cond delay="499"/>
                                          </p:stCondLst>
                                        </p:cTn>
                                        <p:tgtEl>
                                          <p:spTgt spid="20"/>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42"/>
                                        </p:tgtEl>
                                      </p:cBhvr>
                                    </p:animEffect>
                                    <p:set>
                                      <p:cBhvr>
                                        <p:cTn id="128" dur="1" fill="hold">
                                          <p:stCondLst>
                                            <p:cond delay="499"/>
                                          </p:stCondLst>
                                        </p:cTn>
                                        <p:tgtEl>
                                          <p:spTgt spid="42"/>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3"/>
                                        </p:tgtEl>
                                      </p:cBhvr>
                                    </p:animEffect>
                                    <p:set>
                                      <p:cBhvr>
                                        <p:cTn id="131" dur="1" fill="hold">
                                          <p:stCondLst>
                                            <p:cond delay="499"/>
                                          </p:stCondLst>
                                        </p:cTn>
                                        <p:tgtEl>
                                          <p:spTgt spid="43"/>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44"/>
                                        </p:tgtEl>
                                      </p:cBhvr>
                                    </p:animEffect>
                                    <p:set>
                                      <p:cBhvr>
                                        <p:cTn id="134" dur="1" fill="hold">
                                          <p:stCondLst>
                                            <p:cond delay="499"/>
                                          </p:stCondLst>
                                        </p:cTn>
                                        <p:tgtEl>
                                          <p:spTgt spid="44"/>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nodeType="after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fade">
                                      <p:cBhvr>
                                        <p:cTn id="138" dur="500"/>
                                        <p:tgtEl>
                                          <p:spTgt spid="4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fade">
                                      <p:cBhvr>
                                        <p:cTn id="143" dur="500"/>
                                        <p:tgtEl>
                                          <p:spTgt spid="2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Effect transition="in" filter="fade">
                                      <p:cBhvr>
                                        <p:cTn id="146" dur="500"/>
                                        <p:tgtEl>
                                          <p:spTgt spid="54"/>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5"/>
                                        </p:tgtEl>
                                        <p:attrNameLst>
                                          <p:attrName>style.visibility</p:attrName>
                                        </p:attrNameLst>
                                      </p:cBhvr>
                                      <p:to>
                                        <p:strVal val="visible"/>
                                      </p:to>
                                    </p:set>
                                    <p:animEffect transition="in" filter="fade">
                                      <p:cBhvr>
                                        <p:cTn id="151" dur="500"/>
                                        <p:tgtEl>
                                          <p:spTgt spid="55"/>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56"/>
                                        </p:tgtEl>
                                        <p:attrNameLst>
                                          <p:attrName>style.visibility</p:attrName>
                                        </p:attrNameLst>
                                      </p:cBhvr>
                                      <p:to>
                                        <p:strVal val="visible"/>
                                      </p:to>
                                    </p:set>
                                    <p:animEffect transition="in" filter="fade">
                                      <p:cBhvr>
                                        <p:cTn id="156" dur="500"/>
                                        <p:tgtEl>
                                          <p:spTgt spid="56"/>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500"/>
                                        <p:tgtEl>
                                          <p:spTgt spid="45"/>
                                        </p:tgtEl>
                                      </p:cBhvr>
                                    </p:animEffect>
                                    <p:set>
                                      <p:cBhvr>
                                        <p:cTn id="161" dur="1" fill="hold">
                                          <p:stCondLst>
                                            <p:cond delay="499"/>
                                          </p:stCondLst>
                                        </p:cTn>
                                        <p:tgtEl>
                                          <p:spTgt spid="45"/>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21"/>
                                        </p:tgtEl>
                                      </p:cBhvr>
                                    </p:animEffect>
                                    <p:set>
                                      <p:cBhvr>
                                        <p:cTn id="164" dur="1" fill="hold">
                                          <p:stCondLst>
                                            <p:cond delay="499"/>
                                          </p:stCondLst>
                                        </p:cTn>
                                        <p:tgtEl>
                                          <p:spTgt spid="21"/>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54"/>
                                        </p:tgtEl>
                                      </p:cBhvr>
                                    </p:animEffect>
                                    <p:set>
                                      <p:cBhvr>
                                        <p:cTn id="167" dur="1" fill="hold">
                                          <p:stCondLst>
                                            <p:cond delay="499"/>
                                          </p:stCondLst>
                                        </p:cTn>
                                        <p:tgtEl>
                                          <p:spTgt spid="54"/>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55"/>
                                        </p:tgtEl>
                                      </p:cBhvr>
                                    </p:animEffect>
                                    <p:set>
                                      <p:cBhvr>
                                        <p:cTn id="170" dur="1" fill="hold">
                                          <p:stCondLst>
                                            <p:cond delay="499"/>
                                          </p:stCondLst>
                                        </p:cTn>
                                        <p:tgtEl>
                                          <p:spTgt spid="55"/>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56"/>
                                        </p:tgtEl>
                                      </p:cBhvr>
                                    </p:animEffect>
                                    <p:set>
                                      <p:cBhvr>
                                        <p:cTn id="173" dur="1" fill="hold">
                                          <p:stCondLst>
                                            <p:cond delay="499"/>
                                          </p:stCondLst>
                                        </p:cTn>
                                        <p:tgtEl>
                                          <p:spTgt spid="56"/>
                                        </p:tgtEl>
                                        <p:attrNameLst>
                                          <p:attrName>style.visibility</p:attrName>
                                        </p:attrNameLst>
                                      </p:cBhvr>
                                      <p:to>
                                        <p:strVal val="hidden"/>
                                      </p:to>
                                    </p:set>
                                  </p:childTnLst>
                                </p:cTn>
                              </p:par>
                            </p:childTnLst>
                          </p:cTn>
                        </p:par>
                        <p:par>
                          <p:cTn id="174" fill="hold">
                            <p:stCondLst>
                              <p:cond delay="500"/>
                            </p:stCondLst>
                            <p:childTnLst>
                              <p:par>
                                <p:cTn id="175" presetID="10" presetClass="entr" presetSubtype="0" fill="hold" nodeType="after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fade">
                                      <p:cBhvr>
                                        <p:cTn id="177" dur="500"/>
                                        <p:tgtEl>
                                          <p:spTgt spid="48"/>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2"/>
                                        </p:tgtEl>
                                        <p:attrNameLst>
                                          <p:attrName>style.visibility</p:attrName>
                                        </p:attrNameLst>
                                      </p:cBhvr>
                                      <p:to>
                                        <p:strVal val="visible"/>
                                      </p:to>
                                    </p:set>
                                    <p:animEffect transition="in" filter="fade">
                                      <p:cBhvr>
                                        <p:cTn id="182" dur="500"/>
                                        <p:tgtEl>
                                          <p:spTgt spid="2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57"/>
                                        </p:tgtEl>
                                        <p:attrNameLst>
                                          <p:attrName>style.visibility</p:attrName>
                                        </p:attrNameLst>
                                      </p:cBhvr>
                                      <p:to>
                                        <p:strVal val="visible"/>
                                      </p:to>
                                    </p:set>
                                    <p:animEffect transition="in" filter="fade">
                                      <p:cBhvr>
                                        <p:cTn id="185" dur="500"/>
                                        <p:tgtEl>
                                          <p:spTgt spid="57"/>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500"/>
                                        <p:tgtEl>
                                          <p:spTgt spid="48"/>
                                        </p:tgtEl>
                                      </p:cBhvr>
                                    </p:animEffect>
                                    <p:set>
                                      <p:cBhvr>
                                        <p:cTn id="190" dur="1" fill="hold">
                                          <p:stCondLst>
                                            <p:cond delay="499"/>
                                          </p:stCondLst>
                                        </p:cTn>
                                        <p:tgtEl>
                                          <p:spTgt spid="48"/>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22"/>
                                        </p:tgtEl>
                                      </p:cBhvr>
                                    </p:animEffect>
                                    <p:set>
                                      <p:cBhvr>
                                        <p:cTn id="193" dur="1" fill="hold">
                                          <p:stCondLst>
                                            <p:cond delay="499"/>
                                          </p:stCondLst>
                                        </p:cTn>
                                        <p:tgtEl>
                                          <p:spTgt spid="22"/>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57"/>
                                        </p:tgtEl>
                                      </p:cBhvr>
                                    </p:animEffect>
                                    <p:set>
                                      <p:cBhvr>
                                        <p:cTn id="196" dur="1" fill="hold">
                                          <p:stCondLst>
                                            <p:cond delay="499"/>
                                          </p:stCondLst>
                                        </p:cTn>
                                        <p:tgtEl>
                                          <p:spTgt spid="57"/>
                                        </p:tgtEl>
                                        <p:attrNameLst>
                                          <p:attrName>style.visibility</p:attrName>
                                        </p:attrNameLst>
                                      </p:cBhvr>
                                      <p:to>
                                        <p:strVal val="hidden"/>
                                      </p:to>
                                    </p:set>
                                  </p:childTnLst>
                                </p:cTn>
                              </p:par>
                            </p:childTnLst>
                          </p:cTn>
                        </p:par>
                        <p:par>
                          <p:cTn id="197" fill="hold">
                            <p:stCondLst>
                              <p:cond delay="500"/>
                            </p:stCondLst>
                            <p:childTnLst>
                              <p:par>
                                <p:cTn id="198" presetID="10" presetClass="entr" presetSubtype="0" fill="hold" nodeType="afterEffect">
                                  <p:stCondLst>
                                    <p:cond delay="0"/>
                                  </p:stCondLst>
                                  <p:childTnLst>
                                    <p:set>
                                      <p:cBhvr>
                                        <p:cTn id="199" dur="1" fill="hold">
                                          <p:stCondLst>
                                            <p:cond delay="0"/>
                                          </p:stCondLst>
                                        </p:cTn>
                                        <p:tgtEl>
                                          <p:spTgt spid="51"/>
                                        </p:tgtEl>
                                        <p:attrNameLst>
                                          <p:attrName>style.visibility</p:attrName>
                                        </p:attrNameLst>
                                      </p:cBhvr>
                                      <p:to>
                                        <p:strVal val="visible"/>
                                      </p:to>
                                    </p:set>
                                    <p:animEffect transition="in" filter="fade">
                                      <p:cBhvr>
                                        <p:cTn id="200" dur="500"/>
                                        <p:tgtEl>
                                          <p:spTgt spid="51"/>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23"/>
                                        </p:tgtEl>
                                        <p:attrNameLst>
                                          <p:attrName>style.visibility</p:attrName>
                                        </p:attrNameLst>
                                      </p:cBhvr>
                                      <p:to>
                                        <p:strVal val="visible"/>
                                      </p:to>
                                    </p:set>
                                    <p:animEffect transition="in" filter="fade">
                                      <p:cBhvr>
                                        <p:cTn id="205" dur="500"/>
                                        <p:tgtEl>
                                          <p:spTgt spid="2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8"/>
                                        </p:tgtEl>
                                        <p:attrNameLst>
                                          <p:attrName>style.visibility</p:attrName>
                                        </p:attrNameLst>
                                      </p:cBhvr>
                                      <p:to>
                                        <p:strVal val="visible"/>
                                      </p:to>
                                    </p:set>
                                    <p:animEffect transition="in" filter="fade">
                                      <p:cBhvr>
                                        <p:cTn id="208" dur="500"/>
                                        <p:tgtEl>
                                          <p:spTgt spid="58"/>
                                        </p:tgtEl>
                                      </p:cBhvr>
                                    </p:animEffec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59"/>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0"/>
                                        </p:tgtEl>
                                        <p:attrNameLst>
                                          <p:attrName>style.visibility</p:attrName>
                                        </p:attrNameLst>
                                      </p:cBhvr>
                                      <p:to>
                                        <p:strVal val="visible"/>
                                      </p:to>
                                    </p:set>
                                    <p:animEffect transition="in" filter="fade">
                                      <p:cBhvr>
                                        <p:cTn id="217" dur="500"/>
                                        <p:tgtEl>
                                          <p:spTgt spid="60"/>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24"/>
                                        </p:tgtEl>
                                        <p:attrNameLst>
                                          <p:attrName>style.visibility</p:attrName>
                                        </p:attrNameLst>
                                      </p:cBhvr>
                                      <p:to>
                                        <p:strVal val="visible"/>
                                      </p:to>
                                    </p:set>
                                    <p:animEffect transition="in" filter="fade">
                                      <p:cBhvr>
                                        <p:cTn id="222" dur="500"/>
                                        <p:tgtEl>
                                          <p:spTgt spid="24"/>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61"/>
                                        </p:tgtEl>
                                        <p:attrNameLst>
                                          <p:attrName>style.visibility</p:attrName>
                                        </p:attrNameLst>
                                      </p:cBhvr>
                                      <p:to>
                                        <p:strVal val="visible"/>
                                      </p:to>
                                    </p:set>
                                    <p:animEffect transition="in" filter="fade">
                                      <p:cBhvr>
                                        <p:cTn id="22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2" grpId="0" animBg="1"/>
      <p:bldP spid="22" grpId="1" animBg="1"/>
      <p:bldP spid="21" grpId="0" animBg="1"/>
      <p:bldP spid="21" grpId="1" animBg="1"/>
      <p:bldP spid="20" grpId="0" animBg="1"/>
      <p:bldP spid="20" grpId="1" animBg="1"/>
      <p:bldP spid="19" grpId="0" animBg="1"/>
      <p:bldP spid="19" grpId="1" animBg="1"/>
      <p:bldP spid="19" grpId="2" animBg="1"/>
      <p:bldP spid="18" grpId="0" animBg="1"/>
      <p:bldP spid="18" grpId="1" animBg="1"/>
      <p:bldP spid="15" grpId="0" animBg="1"/>
      <p:bldP spid="15" grpId="1" animBg="1"/>
      <p:bldP spid="14" grpId="0" animBg="1"/>
      <p:bldP spid="14" grpId="1" animBg="1"/>
      <p:bldP spid="7" grpId="0" animBg="1"/>
      <p:bldP spid="7" grpId="1" animBg="1"/>
      <p:bldP spid="37" grpId="0"/>
      <p:bldP spid="37" grpId="1"/>
      <p:bldP spid="36" grpId="0"/>
      <p:bldP spid="36" grpId="1"/>
      <p:bldP spid="35" grpId="0"/>
      <p:bldP spid="35" grpId="1"/>
      <p:bldP spid="34" grpId="0"/>
      <p:bldP spid="34" grpId="1"/>
      <p:bldP spid="33" grpId="0"/>
      <p:bldP spid="33" grpId="1"/>
      <p:bldP spid="42" grpId="0"/>
      <p:bldP spid="42" grpId="1"/>
      <p:bldP spid="43" grpId="0"/>
      <p:bldP spid="43" grpId="1"/>
      <p:bldP spid="44" grpId="0"/>
      <p:bldP spid="44" grpId="1"/>
      <p:bldP spid="54" grpId="0"/>
      <p:bldP spid="54" grpId="1"/>
      <p:bldP spid="55" grpId="0"/>
      <p:bldP spid="55" grpId="1"/>
      <p:bldP spid="56" grpId="0"/>
      <p:bldP spid="56" grpId="1"/>
      <p:bldP spid="57" grpId="0"/>
      <p:bldP spid="57" grpId="1"/>
      <p:bldP spid="58" grpId="0"/>
      <p:bldP spid="59" grpId="0"/>
      <p:bldP spid="60"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6016106"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5" y="600205"/>
            <a:ext cx="5923532"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Impress with a great cover letter</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 name="Graphic 3" descr="Send with solid fill">
            <a:extLst>
              <a:ext uri="{FF2B5EF4-FFF2-40B4-BE49-F238E27FC236}">
                <a16:creationId xmlns:a16="http://schemas.microsoft.com/office/drawing/2014/main" id="{385F8B3D-F293-D715-6AB1-589596C71B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5188" y="553417"/>
            <a:ext cx="496927" cy="496927"/>
          </a:xfrm>
          <a:prstGeom prst="rect">
            <a:avLst/>
          </a:prstGeom>
        </p:spPr>
      </p:pic>
      <p:grpSp>
        <p:nvGrpSpPr>
          <p:cNvPr id="30" name="Group 29">
            <a:extLst>
              <a:ext uri="{FF2B5EF4-FFF2-40B4-BE49-F238E27FC236}">
                <a16:creationId xmlns:a16="http://schemas.microsoft.com/office/drawing/2014/main" id="{D34BC91E-448F-4F9F-89CE-618AF9B7ABAF}"/>
              </a:ext>
            </a:extLst>
          </p:cNvPr>
          <p:cNvGrpSpPr/>
          <p:nvPr/>
        </p:nvGrpSpPr>
        <p:grpSpPr>
          <a:xfrm>
            <a:off x="714984" y="1360950"/>
            <a:ext cx="1539945" cy="1499534"/>
            <a:chOff x="801251" y="1457942"/>
            <a:chExt cx="1672015" cy="1628138"/>
          </a:xfrm>
        </p:grpSpPr>
        <p:sp>
          <p:nvSpPr>
            <p:cNvPr id="36" name="Rectangle: Diagonal Corners Snipped 35">
              <a:extLst>
                <a:ext uri="{FF2B5EF4-FFF2-40B4-BE49-F238E27FC236}">
                  <a16:creationId xmlns:a16="http://schemas.microsoft.com/office/drawing/2014/main" id="{A124DFED-8249-4397-A54D-847E4BF04279}"/>
                </a:ext>
              </a:extLst>
            </p:cNvPr>
            <p:cNvSpPr/>
            <p:nvPr/>
          </p:nvSpPr>
          <p:spPr>
            <a:xfrm>
              <a:off x="806597" y="2600774"/>
              <a:ext cx="1666669" cy="461665"/>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ardrop 34">
              <a:extLst>
                <a:ext uri="{FF2B5EF4-FFF2-40B4-BE49-F238E27FC236}">
                  <a16:creationId xmlns:a16="http://schemas.microsoft.com/office/drawing/2014/main" id="{6D23D88A-5FF3-4C21-9E20-5943D012D255}"/>
                </a:ext>
              </a:extLst>
            </p:cNvPr>
            <p:cNvSpPr/>
            <p:nvPr/>
          </p:nvSpPr>
          <p:spPr>
            <a:xfrm rot="5400000">
              <a:off x="801251" y="1612376"/>
              <a:ext cx="1081787" cy="108178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DCF1146-9748-43B7-8124-7333424687C0}"/>
                </a:ext>
              </a:extLst>
            </p:cNvPr>
            <p:cNvSpPr txBox="1"/>
            <p:nvPr/>
          </p:nvSpPr>
          <p:spPr>
            <a:xfrm>
              <a:off x="806596" y="2634948"/>
              <a:ext cx="1666669" cy="451132"/>
            </a:xfrm>
            <a:prstGeom prst="rect">
              <a:avLst/>
            </a:prstGeom>
            <a:noFill/>
          </p:spPr>
          <p:txBody>
            <a:bodyPr wrap="square" rtlCol="0">
              <a:spAutoFit/>
            </a:bodyPr>
            <a:lstStyle/>
            <a:p>
              <a:pPr algn="ctr"/>
              <a:r>
                <a:rPr lang="en-GB" sz="1050" b="1" dirty="0"/>
                <a:t>Be positive about yourself!</a:t>
              </a:r>
            </a:p>
          </p:txBody>
        </p:sp>
        <p:pic>
          <p:nvPicPr>
            <p:cNvPr id="34" name="Picture 33">
              <a:extLst>
                <a:ext uri="{FF2B5EF4-FFF2-40B4-BE49-F238E27FC236}">
                  <a16:creationId xmlns:a16="http://schemas.microsoft.com/office/drawing/2014/main" id="{B62B570A-90AB-4940-9879-3D24EEC98F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2530" y="1457942"/>
              <a:ext cx="880940" cy="1179564"/>
            </a:xfrm>
            <a:prstGeom prst="rect">
              <a:avLst/>
            </a:prstGeom>
          </p:spPr>
        </p:pic>
      </p:grpSp>
      <p:grpSp>
        <p:nvGrpSpPr>
          <p:cNvPr id="31" name="Group 30">
            <a:extLst>
              <a:ext uri="{FF2B5EF4-FFF2-40B4-BE49-F238E27FC236}">
                <a16:creationId xmlns:a16="http://schemas.microsoft.com/office/drawing/2014/main" id="{424C8DAF-EE15-4C56-80E1-D887D486E8EC}"/>
              </a:ext>
            </a:extLst>
          </p:cNvPr>
          <p:cNvGrpSpPr/>
          <p:nvPr/>
        </p:nvGrpSpPr>
        <p:grpSpPr>
          <a:xfrm>
            <a:off x="2793504" y="1132152"/>
            <a:ext cx="1539945" cy="1549703"/>
            <a:chOff x="2645387" y="1428853"/>
            <a:chExt cx="1672015" cy="1682608"/>
          </a:xfrm>
        </p:grpSpPr>
        <p:sp>
          <p:nvSpPr>
            <p:cNvPr id="52" name="Rectangle: Diagonal Corners Snipped 51">
              <a:extLst>
                <a:ext uri="{FF2B5EF4-FFF2-40B4-BE49-F238E27FC236}">
                  <a16:creationId xmlns:a16="http://schemas.microsoft.com/office/drawing/2014/main" id="{2C1A5722-367A-43F1-A5D0-F781F26BC87D}"/>
                </a:ext>
              </a:extLst>
            </p:cNvPr>
            <p:cNvSpPr/>
            <p:nvPr/>
          </p:nvSpPr>
          <p:spPr>
            <a:xfrm>
              <a:off x="2650733" y="2629359"/>
              <a:ext cx="1666669" cy="461665"/>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ardrop 52">
              <a:extLst>
                <a:ext uri="{FF2B5EF4-FFF2-40B4-BE49-F238E27FC236}">
                  <a16:creationId xmlns:a16="http://schemas.microsoft.com/office/drawing/2014/main" id="{11945C50-6207-41D4-B31E-BAB7E24CE3AC}"/>
                </a:ext>
              </a:extLst>
            </p:cNvPr>
            <p:cNvSpPr/>
            <p:nvPr/>
          </p:nvSpPr>
          <p:spPr>
            <a:xfrm rot="5400000">
              <a:off x="2645387" y="1628926"/>
              <a:ext cx="1081787" cy="1081787"/>
            </a:xfrm>
            <a:prstGeom prst="teardrop">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1DDB8ECF-8871-4D7B-B7E0-4F4E59BCF289}"/>
                </a:ext>
              </a:extLst>
            </p:cNvPr>
            <p:cNvSpPr txBox="1"/>
            <p:nvPr/>
          </p:nvSpPr>
          <p:spPr>
            <a:xfrm>
              <a:off x="2650732" y="2660329"/>
              <a:ext cx="1666669" cy="451132"/>
            </a:xfrm>
            <a:prstGeom prst="rect">
              <a:avLst/>
            </a:prstGeom>
            <a:noFill/>
          </p:spPr>
          <p:txBody>
            <a:bodyPr wrap="square" rtlCol="0">
              <a:spAutoFit/>
            </a:bodyPr>
            <a:lstStyle/>
            <a:p>
              <a:pPr algn="ctr"/>
              <a:r>
                <a:rPr lang="en-GB" sz="1050" b="1" dirty="0"/>
                <a:t>Be enthusiastic about the company or job</a:t>
              </a:r>
            </a:p>
          </p:txBody>
        </p:sp>
        <p:pic>
          <p:nvPicPr>
            <p:cNvPr id="5" name="Picture 4">
              <a:extLst>
                <a:ext uri="{FF2B5EF4-FFF2-40B4-BE49-F238E27FC236}">
                  <a16:creationId xmlns:a16="http://schemas.microsoft.com/office/drawing/2014/main" id="{33B90E6D-9240-4F16-9A50-003E05A908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3697" y="1428853"/>
              <a:ext cx="857370" cy="1190791"/>
            </a:xfrm>
            <a:prstGeom prst="rect">
              <a:avLst/>
            </a:prstGeom>
          </p:spPr>
        </p:pic>
      </p:grpSp>
      <p:pic>
        <p:nvPicPr>
          <p:cNvPr id="7" name="Picture 6">
            <a:extLst>
              <a:ext uri="{FF2B5EF4-FFF2-40B4-BE49-F238E27FC236}">
                <a16:creationId xmlns:a16="http://schemas.microsoft.com/office/drawing/2014/main" id="{E3121878-8707-4194-BEB2-DDE0C6863A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13879" y="2493872"/>
            <a:ext cx="3235176" cy="2741425"/>
          </a:xfrm>
          <a:prstGeom prst="rect">
            <a:avLst/>
          </a:prstGeom>
        </p:spPr>
      </p:pic>
      <p:grpSp>
        <p:nvGrpSpPr>
          <p:cNvPr id="33" name="Group 32">
            <a:extLst>
              <a:ext uri="{FF2B5EF4-FFF2-40B4-BE49-F238E27FC236}">
                <a16:creationId xmlns:a16="http://schemas.microsoft.com/office/drawing/2014/main" id="{5E36EEB5-164F-4778-86D2-A67377679D67}"/>
              </a:ext>
            </a:extLst>
          </p:cNvPr>
          <p:cNvGrpSpPr/>
          <p:nvPr/>
        </p:nvGrpSpPr>
        <p:grpSpPr>
          <a:xfrm>
            <a:off x="5090850" y="1272017"/>
            <a:ext cx="1539945" cy="1335524"/>
            <a:chOff x="4538328" y="1628926"/>
            <a:chExt cx="1672015" cy="1450063"/>
          </a:xfrm>
        </p:grpSpPr>
        <p:sp>
          <p:nvSpPr>
            <p:cNvPr id="55" name="Rectangle: Diagonal Corners Snipped 54">
              <a:extLst>
                <a:ext uri="{FF2B5EF4-FFF2-40B4-BE49-F238E27FC236}">
                  <a16:creationId xmlns:a16="http://schemas.microsoft.com/office/drawing/2014/main" id="{32578BC8-E365-447A-A468-B9DE66CD2C87}"/>
                </a:ext>
              </a:extLst>
            </p:cNvPr>
            <p:cNvSpPr/>
            <p:nvPr/>
          </p:nvSpPr>
          <p:spPr>
            <a:xfrm>
              <a:off x="4543674" y="2617324"/>
              <a:ext cx="1666669" cy="461665"/>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ardrop 55">
              <a:extLst>
                <a:ext uri="{FF2B5EF4-FFF2-40B4-BE49-F238E27FC236}">
                  <a16:creationId xmlns:a16="http://schemas.microsoft.com/office/drawing/2014/main" id="{BA3AFD8A-46DC-4FA5-B920-38024BB5116F}"/>
                </a:ext>
              </a:extLst>
            </p:cNvPr>
            <p:cNvSpPr/>
            <p:nvPr/>
          </p:nvSpPr>
          <p:spPr>
            <a:xfrm rot="5400000">
              <a:off x="4538328" y="1628926"/>
              <a:ext cx="1081787" cy="108178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6D9F2409-4037-45BB-97F2-BFE0D0AF3971}"/>
                </a:ext>
              </a:extLst>
            </p:cNvPr>
            <p:cNvSpPr txBox="1"/>
            <p:nvPr/>
          </p:nvSpPr>
          <p:spPr>
            <a:xfrm>
              <a:off x="4543673" y="2718416"/>
              <a:ext cx="1666669" cy="284047"/>
            </a:xfrm>
            <a:prstGeom prst="rect">
              <a:avLst/>
            </a:prstGeom>
            <a:noFill/>
          </p:spPr>
          <p:txBody>
            <a:bodyPr wrap="square" rtlCol="0">
              <a:spAutoFit/>
            </a:bodyPr>
            <a:lstStyle/>
            <a:p>
              <a:pPr algn="ctr"/>
              <a:r>
                <a:rPr lang="en-GB" sz="1100" b="1" dirty="0"/>
                <a:t>Keep it short</a:t>
              </a:r>
            </a:p>
          </p:txBody>
        </p:sp>
        <p:pic>
          <p:nvPicPr>
            <p:cNvPr id="9" name="Picture 8">
              <a:extLst>
                <a:ext uri="{FF2B5EF4-FFF2-40B4-BE49-F238E27FC236}">
                  <a16:creationId xmlns:a16="http://schemas.microsoft.com/office/drawing/2014/main" id="{27ED36FB-A985-46AF-91F4-23232FEF4A4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03729" y="1783745"/>
              <a:ext cx="782671" cy="797840"/>
            </a:xfrm>
            <a:prstGeom prst="rect">
              <a:avLst/>
            </a:prstGeom>
          </p:spPr>
        </p:pic>
      </p:grpSp>
      <p:grpSp>
        <p:nvGrpSpPr>
          <p:cNvPr id="37" name="Group 36">
            <a:extLst>
              <a:ext uri="{FF2B5EF4-FFF2-40B4-BE49-F238E27FC236}">
                <a16:creationId xmlns:a16="http://schemas.microsoft.com/office/drawing/2014/main" id="{E4742C0C-DE51-448C-B84E-D2606742B62A}"/>
              </a:ext>
            </a:extLst>
          </p:cNvPr>
          <p:cNvGrpSpPr/>
          <p:nvPr/>
        </p:nvGrpSpPr>
        <p:grpSpPr>
          <a:xfrm>
            <a:off x="7094902" y="1544430"/>
            <a:ext cx="1539945" cy="1335524"/>
            <a:chOff x="6431269" y="1638845"/>
            <a:chExt cx="1672015" cy="1450063"/>
          </a:xfrm>
        </p:grpSpPr>
        <p:sp>
          <p:nvSpPr>
            <p:cNvPr id="58" name="Rectangle: Diagonal Corners Snipped 57">
              <a:extLst>
                <a:ext uri="{FF2B5EF4-FFF2-40B4-BE49-F238E27FC236}">
                  <a16:creationId xmlns:a16="http://schemas.microsoft.com/office/drawing/2014/main" id="{BE017843-F500-4D65-A1E4-B960AA045868}"/>
                </a:ext>
              </a:extLst>
            </p:cNvPr>
            <p:cNvSpPr/>
            <p:nvPr/>
          </p:nvSpPr>
          <p:spPr>
            <a:xfrm>
              <a:off x="6436615" y="2627243"/>
              <a:ext cx="1666669" cy="461665"/>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ardrop 58">
              <a:extLst>
                <a:ext uri="{FF2B5EF4-FFF2-40B4-BE49-F238E27FC236}">
                  <a16:creationId xmlns:a16="http://schemas.microsoft.com/office/drawing/2014/main" id="{FEC76903-3E48-4303-A3BD-9FCEB1994B09}"/>
                </a:ext>
              </a:extLst>
            </p:cNvPr>
            <p:cNvSpPr/>
            <p:nvPr/>
          </p:nvSpPr>
          <p:spPr>
            <a:xfrm rot="5400000">
              <a:off x="6431269" y="1638845"/>
              <a:ext cx="1081787" cy="1081787"/>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D27B131C-DF61-4825-9B4B-2394C5C7A157}"/>
                </a:ext>
              </a:extLst>
            </p:cNvPr>
            <p:cNvSpPr txBox="1"/>
            <p:nvPr/>
          </p:nvSpPr>
          <p:spPr>
            <a:xfrm>
              <a:off x="6436614" y="2728335"/>
              <a:ext cx="1666669" cy="261610"/>
            </a:xfrm>
            <a:prstGeom prst="rect">
              <a:avLst/>
            </a:prstGeom>
            <a:noFill/>
          </p:spPr>
          <p:txBody>
            <a:bodyPr wrap="square" rtlCol="0">
              <a:spAutoFit/>
            </a:bodyPr>
            <a:lstStyle/>
            <a:p>
              <a:pPr algn="ctr"/>
              <a:r>
                <a:rPr lang="en-GB" sz="1100" b="1" dirty="0"/>
                <a:t>Typing is best</a:t>
              </a:r>
            </a:p>
          </p:txBody>
        </p:sp>
        <p:pic>
          <p:nvPicPr>
            <p:cNvPr id="12" name="Picture 11">
              <a:extLst>
                <a:ext uri="{FF2B5EF4-FFF2-40B4-BE49-F238E27FC236}">
                  <a16:creationId xmlns:a16="http://schemas.microsoft.com/office/drawing/2014/main" id="{7829AB60-9C24-41E3-8E7B-DE836808378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76680" y="1779925"/>
              <a:ext cx="461011" cy="803050"/>
            </a:xfrm>
            <a:prstGeom prst="rect">
              <a:avLst/>
            </a:prstGeom>
          </p:spPr>
        </p:pic>
      </p:grpSp>
      <p:grpSp>
        <p:nvGrpSpPr>
          <p:cNvPr id="38" name="Group 37">
            <a:extLst>
              <a:ext uri="{FF2B5EF4-FFF2-40B4-BE49-F238E27FC236}">
                <a16:creationId xmlns:a16="http://schemas.microsoft.com/office/drawing/2014/main" id="{856600E8-2726-4563-8D7B-521A7A1436D0}"/>
              </a:ext>
            </a:extLst>
          </p:cNvPr>
          <p:cNvGrpSpPr/>
          <p:nvPr/>
        </p:nvGrpSpPr>
        <p:grpSpPr>
          <a:xfrm>
            <a:off x="7374568" y="3203098"/>
            <a:ext cx="1539945" cy="1335524"/>
            <a:chOff x="933267" y="3212878"/>
            <a:chExt cx="1672015" cy="1450063"/>
          </a:xfrm>
        </p:grpSpPr>
        <p:sp>
          <p:nvSpPr>
            <p:cNvPr id="61" name="Rectangle: Diagonal Corners Snipped 60">
              <a:extLst>
                <a:ext uri="{FF2B5EF4-FFF2-40B4-BE49-F238E27FC236}">
                  <a16:creationId xmlns:a16="http://schemas.microsoft.com/office/drawing/2014/main" id="{C9A6C9BA-A8C6-44D8-B44A-177855BD5191}"/>
                </a:ext>
              </a:extLst>
            </p:cNvPr>
            <p:cNvSpPr/>
            <p:nvPr/>
          </p:nvSpPr>
          <p:spPr>
            <a:xfrm>
              <a:off x="938613" y="4201276"/>
              <a:ext cx="1666669" cy="461665"/>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ardrop 61">
              <a:extLst>
                <a:ext uri="{FF2B5EF4-FFF2-40B4-BE49-F238E27FC236}">
                  <a16:creationId xmlns:a16="http://schemas.microsoft.com/office/drawing/2014/main" id="{F159EECA-E4CA-4133-B8BA-DD2AC37D6499}"/>
                </a:ext>
              </a:extLst>
            </p:cNvPr>
            <p:cNvSpPr/>
            <p:nvPr/>
          </p:nvSpPr>
          <p:spPr>
            <a:xfrm rot="5400000">
              <a:off x="933267" y="3212878"/>
              <a:ext cx="1081787" cy="1081787"/>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2481AE68-3914-4728-AC2E-96D823F61371}"/>
                </a:ext>
              </a:extLst>
            </p:cNvPr>
            <p:cNvSpPr txBox="1"/>
            <p:nvPr/>
          </p:nvSpPr>
          <p:spPr>
            <a:xfrm>
              <a:off x="938612" y="4302368"/>
              <a:ext cx="1666669" cy="261610"/>
            </a:xfrm>
            <a:prstGeom prst="rect">
              <a:avLst/>
            </a:prstGeom>
            <a:noFill/>
          </p:spPr>
          <p:txBody>
            <a:bodyPr wrap="square" rtlCol="0">
              <a:spAutoFit/>
            </a:bodyPr>
            <a:lstStyle/>
            <a:p>
              <a:pPr algn="ctr"/>
              <a:r>
                <a:rPr lang="en-GB" sz="1100" b="1" dirty="0"/>
                <a:t>Tailor the letter</a:t>
              </a:r>
            </a:p>
          </p:txBody>
        </p:sp>
        <p:pic>
          <p:nvPicPr>
            <p:cNvPr id="14" name="Picture 13">
              <a:extLst>
                <a:ext uri="{FF2B5EF4-FFF2-40B4-BE49-F238E27FC236}">
                  <a16:creationId xmlns:a16="http://schemas.microsoft.com/office/drawing/2014/main" id="{EBB073B7-4E67-46F1-983C-9A8603A9B79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5492" y="3361088"/>
              <a:ext cx="812121" cy="812121"/>
            </a:xfrm>
            <a:prstGeom prst="rect">
              <a:avLst/>
            </a:prstGeom>
          </p:spPr>
        </p:pic>
      </p:grpSp>
      <p:grpSp>
        <p:nvGrpSpPr>
          <p:cNvPr id="39" name="Group 38">
            <a:extLst>
              <a:ext uri="{FF2B5EF4-FFF2-40B4-BE49-F238E27FC236}">
                <a16:creationId xmlns:a16="http://schemas.microsoft.com/office/drawing/2014/main" id="{ABB52A67-33FA-42E2-83A0-3AE08B0B9BE0}"/>
              </a:ext>
            </a:extLst>
          </p:cNvPr>
          <p:cNvGrpSpPr/>
          <p:nvPr/>
        </p:nvGrpSpPr>
        <p:grpSpPr>
          <a:xfrm>
            <a:off x="6905664" y="4735030"/>
            <a:ext cx="1539945" cy="1335524"/>
            <a:chOff x="2791488" y="3212878"/>
            <a:chExt cx="1672015" cy="1450063"/>
          </a:xfrm>
        </p:grpSpPr>
        <p:sp>
          <p:nvSpPr>
            <p:cNvPr id="64" name="Rectangle: Diagonal Corners Snipped 63">
              <a:extLst>
                <a:ext uri="{FF2B5EF4-FFF2-40B4-BE49-F238E27FC236}">
                  <a16:creationId xmlns:a16="http://schemas.microsoft.com/office/drawing/2014/main" id="{08F97F1D-5D96-4EE1-B7AE-29206EF82704}"/>
                </a:ext>
              </a:extLst>
            </p:cNvPr>
            <p:cNvSpPr/>
            <p:nvPr/>
          </p:nvSpPr>
          <p:spPr>
            <a:xfrm>
              <a:off x="2796834" y="4201276"/>
              <a:ext cx="1666669" cy="461665"/>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ardrop 64">
              <a:extLst>
                <a:ext uri="{FF2B5EF4-FFF2-40B4-BE49-F238E27FC236}">
                  <a16:creationId xmlns:a16="http://schemas.microsoft.com/office/drawing/2014/main" id="{3984A32D-66E0-485C-BCAC-D7E90C9B0C64}"/>
                </a:ext>
              </a:extLst>
            </p:cNvPr>
            <p:cNvSpPr/>
            <p:nvPr/>
          </p:nvSpPr>
          <p:spPr>
            <a:xfrm rot="5400000">
              <a:off x="2791488" y="3212878"/>
              <a:ext cx="1081787" cy="1081787"/>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91B5E264-6E0B-4EEA-8786-A6129620B4C6}"/>
                </a:ext>
              </a:extLst>
            </p:cNvPr>
            <p:cNvSpPr txBox="1"/>
            <p:nvPr/>
          </p:nvSpPr>
          <p:spPr>
            <a:xfrm>
              <a:off x="2796833" y="4320926"/>
              <a:ext cx="1666669" cy="261610"/>
            </a:xfrm>
            <a:prstGeom prst="rect">
              <a:avLst/>
            </a:prstGeom>
            <a:noFill/>
          </p:spPr>
          <p:txBody>
            <a:bodyPr wrap="square" rtlCol="0">
              <a:spAutoFit/>
            </a:bodyPr>
            <a:lstStyle/>
            <a:p>
              <a:pPr algn="ctr"/>
              <a:r>
                <a:rPr lang="en-GB" sz="1100" b="1" dirty="0"/>
                <a:t>Spellcheck!</a:t>
              </a:r>
            </a:p>
          </p:txBody>
        </p:sp>
        <p:pic>
          <p:nvPicPr>
            <p:cNvPr id="18" name="Picture 17">
              <a:extLst>
                <a:ext uri="{FF2B5EF4-FFF2-40B4-BE49-F238E27FC236}">
                  <a16:creationId xmlns:a16="http://schemas.microsoft.com/office/drawing/2014/main" id="{AE13B4BE-629D-4DBA-8B3A-15E89C72B04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3697" y="3461035"/>
              <a:ext cx="1097995" cy="764997"/>
            </a:xfrm>
            <a:prstGeom prst="rect">
              <a:avLst/>
            </a:prstGeom>
          </p:spPr>
        </p:pic>
      </p:grpSp>
      <p:grpSp>
        <p:nvGrpSpPr>
          <p:cNvPr id="40" name="Group 39">
            <a:extLst>
              <a:ext uri="{FF2B5EF4-FFF2-40B4-BE49-F238E27FC236}">
                <a16:creationId xmlns:a16="http://schemas.microsoft.com/office/drawing/2014/main" id="{E3A1DCF4-D7DD-4AC8-81C9-0939C0326AB8}"/>
              </a:ext>
            </a:extLst>
          </p:cNvPr>
          <p:cNvGrpSpPr/>
          <p:nvPr/>
        </p:nvGrpSpPr>
        <p:grpSpPr>
          <a:xfrm>
            <a:off x="3207620" y="5337042"/>
            <a:ext cx="1539945" cy="1335524"/>
            <a:chOff x="4680499" y="3182552"/>
            <a:chExt cx="1672015" cy="1450063"/>
          </a:xfrm>
        </p:grpSpPr>
        <p:sp>
          <p:nvSpPr>
            <p:cNvPr id="67" name="Rectangle: Diagonal Corners Snipped 66">
              <a:extLst>
                <a:ext uri="{FF2B5EF4-FFF2-40B4-BE49-F238E27FC236}">
                  <a16:creationId xmlns:a16="http://schemas.microsoft.com/office/drawing/2014/main" id="{0577E80B-0048-4E83-946F-33A3A613A292}"/>
                </a:ext>
              </a:extLst>
            </p:cNvPr>
            <p:cNvSpPr/>
            <p:nvPr/>
          </p:nvSpPr>
          <p:spPr>
            <a:xfrm>
              <a:off x="4685845" y="4170950"/>
              <a:ext cx="1666669" cy="461665"/>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ardrop 67">
              <a:extLst>
                <a:ext uri="{FF2B5EF4-FFF2-40B4-BE49-F238E27FC236}">
                  <a16:creationId xmlns:a16="http://schemas.microsoft.com/office/drawing/2014/main" id="{15880D2F-BA07-4025-8F5F-FD19D876B243}"/>
                </a:ext>
              </a:extLst>
            </p:cNvPr>
            <p:cNvSpPr/>
            <p:nvPr/>
          </p:nvSpPr>
          <p:spPr>
            <a:xfrm rot="5400000">
              <a:off x="4680499" y="3182552"/>
              <a:ext cx="1081787" cy="1081787"/>
            </a:xfrm>
            <a:prstGeom prst="teardrop">
              <a:avLst/>
            </a:prstGeom>
            <a:solidFill>
              <a:srgbClr val="E3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DCD4B686-6A52-4975-AC72-6EF343540B5B}"/>
                </a:ext>
              </a:extLst>
            </p:cNvPr>
            <p:cNvSpPr txBox="1"/>
            <p:nvPr/>
          </p:nvSpPr>
          <p:spPr>
            <a:xfrm>
              <a:off x="4685843" y="4290600"/>
              <a:ext cx="1666669" cy="261610"/>
            </a:xfrm>
            <a:prstGeom prst="rect">
              <a:avLst/>
            </a:prstGeom>
            <a:noFill/>
          </p:spPr>
          <p:txBody>
            <a:bodyPr wrap="square" rtlCol="0">
              <a:spAutoFit/>
            </a:bodyPr>
            <a:lstStyle/>
            <a:p>
              <a:pPr algn="ctr"/>
              <a:r>
                <a:rPr lang="en-GB" sz="1100" b="1" dirty="0"/>
                <a:t>Sign it</a:t>
              </a:r>
            </a:p>
          </p:txBody>
        </p:sp>
        <p:pic>
          <p:nvPicPr>
            <p:cNvPr id="20" name="Picture 19">
              <a:extLst>
                <a:ext uri="{FF2B5EF4-FFF2-40B4-BE49-F238E27FC236}">
                  <a16:creationId xmlns:a16="http://schemas.microsoft.com/office/drawing/2014/main" id="{788768B5-A855-43D0-ABFB-54E8AED2DEF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29728" y="3255468"/>
              <a:ext cx="1049322" cy="869004"/>
            </a:xfrm>
            <a:prstGeom prst="rect">
              <a:avLst/>
            </a:prstGeom>
          </p:spPr>
        </p:pic>
      </p:grpSp>
      <p:grpSp>
        <p:nvGrpSpPr>
          <p:cNvPr id="41" name="Group 40">
            <a:extLst>
              <a:ext uri="{FF2B5EF4-FFF2-40B4-BE49-F238E27FC236}">
                <a16:creationId xmlns:a16="http://schemas.microsoft.com/office/drawing/2014/main" id="{9A4D181E-577C-47AE-B137-8C4FEA168796}"/>
              </a:ext>
            </a:extLst>
          </p:cNvPr>
          <p:cNvGrpSpPr/>
          <p:nvPr/>
        </p:nvGrpSpPr>
        <p:grpSpPr>
          <a:xfrm>
            <a:off x="5030895" y="5271226"/>
            <a:ext cx="1640587" cy="1320923"/>
            <a:chOff x="6581049" y="3244341"/>
            <a:chExt cx="1781288" cy="1434210"/>
          </a:xfrm>
        </p:grpSpPr>
        <p:sp>
          <p:nvSpPr>
            <p:cNvPr id="70" name="Rectangle: Diagonal Corners Snipped 69">
              <a:extLst>
                <a:ext uri="{FF2B5EF4-FFF2-40B4-BE49-F238E27FC236}">
                  <a16:creationId xmlns:a16="http://schemas.microsoft.com/office/drawing/2014/main" id="{75DAABF7-A64F-4EAE-94A4-19E17EC0EAE8}"/>
                </a:ext>
              </a:extLst>
            </p:cNvPr>
            <p:cNvSpPr/>
            <p:nvPr/>
          </p:nvSpPr>
          <p:spPr>
            <a:xfrm>
              <a:off x="6695668" y="4201276"/>
              <a:ext cx="1666669" cy="461665"/>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ardrop 70">
              <a:extLst>
                <a:ext uri="{FF2B5EF4-FFF2-40B4-BE49-F238E27FC236}">
                  <a16:creationId xmlns:a16="http://schemas.microsoft.com/office/drawing/2014/main" id="{769819DA-D40A-4B45-9F88-842705ABCAEB}"/>
                </a:ext>
              </a:extLst>
            </p:cNvPr>
            <p:cNvSpPr/>
            <p:nvPr/>
          </p:nvSpPr>
          <p:spPr>
            <a:xfrm rot="5400000">
              <a:off x="6706053" y="3228609"/>
              <a:ext cx="1050324" cy="1081787"/>
            </a:xfrm>
            <a:prstGeom prst="teardrop">
              <a:avLst/>
            </a:prstGeom>
            <a:solidFill>
              <a:srgbClr val="33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CE2518F3-8FCB-48D2-9516-34ECE0E70EE0}"/>
                </a:ext>
              </a:extLst>
            </p:cNvPr>
            <p:cNvSpPr txBox="1"/>
            <p:nvPr/>
          </p:nvSpPr>
          <p:spPr>
            <a:xfrm>
              <a:off x="6695668" y="4227418"/>
              <a:ext cx="1666669" cy="451133"/>
            </a:xfrm>
            <a:prstGeom prst="rect">
              <a:avLst/>
            </a:prstGeom>
            <a:noFill/>
          </p:spPr>
          <p:txBody>
            <a:bodyPr wrap="square" rtlCol="0">
              <a:spAutoFit/>
            </a:bodyPr>
            <a:lstStyle/>
            <a:p>
              <a:pPr algn="ctr"/>
              <a:r>
                <a:rPr lang="en-GB" sz="1050" b="1" dirty="0"/>
                <a:t>Don’t use example </a:t>
              </a:r>
              <a:br>
                <a:rPr lang="en-GB" sz="1050" b="1" dirty="0"/>
              </a:br>
              <a:r>
                <a:rPr lang="en-GB" sz="1050" b="1" dirty="0"/>
                <a:t>cover letters online</a:t>
              </a:r>
            </a:p>
          </p:txBody>
        </p:sp>
        <p:pic>
          <p:nvPicPr>
            <p:cNvPr id="24" name="Picture 23">
              <a:extLst>
                <a:ext uri="{FF2B5EF4-FFF2-40B4-BE49-F238E27FC236}">
                  <a16:creationId xmlns:a16="http://schemas.microsoft.com/office/drawing/2014/main" id="{23A4C1F5-1FD9-4970-A277-E54C952AA6E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361710">
              <a:off x="6581049" y="3327310"/>
              <a:ext cx="1412727" cy="846845"/>
            </a:xfrm>
            <a:prstGeom prst="rect">
              <a:avLst/>
            </a:prstGeom>
          </p:spPr>
        </p:pic>
      </p:grpSp>
      <p:grpSp>
        <p:nvGrpSpPr>
          <p:cNvPr id="42" name="Group 41">
            <a:extLst>
              <a:ext uri="{FF2B5EF4-FFF2-40B4-BE49-F238E27FC236}">
                <a16:creationId xmlns:a16="http://schemas.microsoft.com/office/drawing/2014/main" id="{B5D1A257-7490-42B4-99D0-9996B3B70DEF}"/>
              </a:ext>
            </a:extLst>
          </p:cNvPr>
          <p:cNvGrpSpPr/>
          <p:nvPr/>
        </p:nvGrpSpPr>
        <p:grpSpPr>
          <a:xfrm>
            <a:off x="1089783" y="4651809"/>
            <a:ext cx="1539945" cy="1418745"/>
            <a:chOff x="976420" y="4769727"/>
            <a:chExt cx="1672015" cy="1540421"/>
          </a:xfrm>
        </p:grpSpPr>
        <p:sp>
          <p:nvSpPr>
            <p:cNvPr id="73" name="Rectangle: Diagonal Corners Snipped 72">
              <a:extLst>
                <a:ext uri="{FF2B5EF4-FFF2-40B4-BE49-F238E27FC236}">
                  <a16:creationId xmlns:a16="http://schemas.microsoft.com/office/drawing/2014/main" id="{35488DA6-07F0-44EF-B58F-EA719CEFD29F}"/>
                </a:ext>
              </a:extLst>
            </p:cNvPr>
            <p:cNvSpPr/>
            <p:nvPr/>
          </p:nvSpPr>
          <p:spPr>
            <a:xfrm>
              <a:off x="981766" y="5848483"/>
              <a:ext cx="1666669" cy="461665"/>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ardrop 73">
              <a:extLst>
                <a:ext uri="{FF2B5EF4-FFF2-40B4-BE49-F238E27FC236}">
                  <a16:creationId xmlns:a16="http://schemas.microsoft.com/office/drawing/2014/main" id="{933764CE-B5EA-473D-ABA0-45EA862056AE}"/>
                </a:ext>
              </a:extLst>
            </p:cNvPr>
            <p:cNvSpPr/>
            <p:nvPr/>
          </p:nvSpPr>
          <p:spPr>
            <a:xfrm rot="5400000">
              <a:off x="976420" y="4860085"/>
              <a:ext cx="1081787" cy="1081787"/>
            </a:xfrm>
            <a:prstGeom prst="teardrop">
              <a:avLst/>
            </a:prstGeom>
            <a:solidFill>
              <a:srgbClr val="F23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43F45367-EEBF-4A11-A4C4-8F562D7CA271}"/>
                </a:ext>
              </a:extLst>
            </p:cNvPr>
            <p:cNvSpPr txBox="1"/>
            <p:nvPr/>
          </p:nvSpPr>
          <p:spPr>
            <a:xfrm>
              <a:off x="981765" y="5958854"/>
              <a:ext cx="1666669" cy="261610"/>
            </a:xfrm>
            <a:prstGeom prst="rect">
              <a:avLst/>
            </a:prstGeom>
            <a:noFill/>
          </p:spPr>
          <p:txBody>
            <a:bodyPr wrap="square" rtlCol="0">
              <a:spAutoFit/>
            </a:bodyPr>
            <a:lstStyle/>
            <a:p>
              <a:pPr algn="ctr"/>
              <a:r>
                <a:rPr lang="en-GB" sz="1100" b="1" dirty="0"/>
                <a:t>Attach your CV!</a:t>
              </a:r>
            </a:p>
          </p:txBody>
        </p:sp>
        <p:pic>
          <p:nvPicPr>
            <p:cNvPr id="26" name="Picture 25">
              <a:extLst>
                <a:ext uri="{FF2B5EF4-FFF2-40B4-BE49-F238E27FC236}">
                  <a16:creationId xmlns:a16="http://schemas.microsoft.com/office/drawing/2014/main" id="{4967E492-3993-4682-8DCE-AF37123CC5A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80957" y="4769727"/>
              <a:ext cx="1117945" cy="1147155"/>
            </a:xfrm>
            <a:prstGeom prst="rect">
              <a:avLst/>
            </a:prstGeom>
            <a:effectLst>
              <a:outerShdw blurRad="50800" dist="50800" dir="5400000" algn="ctr" rotWithShape="0">
                <a:schemeClr val="tx1">
                  <a:lumMod val="65000"/>
                  <a:lumOff val="35000"/>
                </a:schemeClr>
              </a:outerShdw>
            </a:effectLst>
          </p:spPr>
        </p:pic>
      </p:grpSp>
      <p:grpSp>
        <p:nvGrpSpPr>
          <p:cNvPr id="43" name="Group 42">
            <a:extLst>
              <a:ext uri="{FF2B5EF4-FFF2-40B4-BE49-F238E27FC236}">
                <a16:creationId xmlns:a16="http://schemas.microsoft.com/office/drawing/2014/main" id="{89B559EC-0D15-46A0-9EEF-1926309C4022}"/>
              </a:ext>
            </a:extLst>
          </p:cNvPr>
          <p:cNvGrpSpPr/>
          <p:nvPr/>
        </p:nvGrpSpPr>
        <p:grpSpPr>
          <a:xfrm>
            <a:off x="868723" y="3005015"/>
            <a:ext cx="1539945" cy="1392504"/>
            <a:chOff x="3184090" y="4804314"/>
            <a:chExt cx="1672015" cy="1511929"/>
          </a:xfrm>
        </p:grpSpPr>
        <p:sp>
          <p:nvSpPr>
            <p:cNvPr id="76" name="Rectangle: Diagonal Corners Snipped 75">
              <a:extLst>
                <a:ext uri="{FF2B5EF4-FFF2-40B4-BE49-F238E27FC236}">
                  <a16:creationId xmlns:a16="http://schemas.microsoft.com/office/drawing/2014/main" id="{257B9C86-EC02-4DDE-BAB7-D7F056145EE9}"/>
                </a:ext>
              </a:extLst>
            </p:cNvPr>
            <p:cNvSpPr/>
            <p:nvPr/>
          </p:nvSpPr>
          <p:spPr>
            <a:xfrm>
              <a:off x="3189436" y="5854578"/>
              <a:ext cx="1666669" cy="461665"/>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ardrop 76">
              <a:extLst>
                <a:ext uri="{FF2B5EF4-FFF2-40B4-BE49-F238E27FC236}">
                  <a16:creationId xmlns:a16="http://schemas.microsoft.com/office/drawing/2014/main" id="{AFAC2FC3-CCF9-4920-A778-19FA20BF714E}"/>
                </a:ext>
              </a:extLst>
            </p:cNvPr>
            <p:cNvSpPr/>
            <p:nvPr/>
          </p:nvSpPr>
          <p:spPr>
            <a:xfrm rot="5400000">
              <a:off x="3184090" y="4866180"/>
              <a:ext cx="1081787" cy="1081787"/>
            </a:xfrm>
            <a:prstGeom prst="teardrop">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FAC92004-338D-455E-A6DC-36768C6E3D06}"/>
                </a:ext>
              </a:extLst>
            </p:cNvPr>
            <p:cNvSpPr txBox="1"/>
            <p:nvPr/>
          </p:nvSpPr>
          <p:spPr>
            <a:xfrm>
              <a:off x="3189435" y="5964949"/>
              <a:ext cx="1666669" cy="261610"/>
            </a:xfrm>
            <a:prstGeom prst="rect">
              <a:avLst/>
            </a:prstGeom>
            <a:noFill/>
          </p:spPr>
          <p:txBody>
            <a:bodyPr wrap="square" rtlCol="0">
              <a:spAutoFit/>
            </a:bodyPr>
            <a:lstStyle/>
            <a:p>
              <a:pPr algn="ctr"/>
              <a:r>
                <a:rPr lang="en-GB" sz="1100" b="1" dirty="0"/>
                <a:t>Keep a copy</a:t>
              </a:r>
            </a:p>
          </p:txBody>
        </p:sp>
        <p:pic>
          <p:nvPicPr>
            <p:cNvPr id="28" name="Graphic 27" descr="Disk">
              <a:extLst>
                <a:ext uri="{FF2B5EF4-FFF2-40B4-BE49-F238E27FC236}">
                  <a16:creationId xmlns:a16="http://schemas.microsoft.com/office/drawing/2014/main" id="{6C375E4F-6DCD-462D-8D71-06B6D4D9B24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37972" y="4804314"/>
              <a:ext cx="1144242" cy="1144242"/>
            </a:xfrm>
            <a:prstGeom prst="rect">
              <a:avLst/>
            </a:prstGeom>
          </p:spPr>
        </p:pic>
      </p:grpSp>
      <p:sp>
        <p:nvSpPr>
          <p:cNvPr id="79" name="TextBox 78">
            <a:extLst>
              <a:ext uri="{FF2B5EF4-FFF2-40B4-BE49-F238E27FC236}">
                <a16:creationId xmlns:a16="http://schemas.microsoft.com/office/drawing/2014/main" id="{EF3DD1E7-CE18-4D39-AB60-DFAC6C0F70AC}"/>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spTree>
    <p:extLst>
      <p:ext uri="{BB962C8B-B14F-4D97-AF65-F5344CB8AC3E}">
        <p14:creationId xmlns:p14="http://schemas.microsoft.com/office/powerpoint/2010/main" val="19561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0F1433B-F872-C3A9-4AB2-3FDF2A9AEF91}"/>
              </a:ext>
            </a:extLst>
          </p:cNvPr>
          <p:cNvGrpSpPr/>
          <p:nvPr/>
        </p:nvGrpSpPr>
        <p:grpSpPr>
          <a:xfrm>
            <a:off x="1729525" y="1685738"/>
            <a:ext cx="5266265" cy="4073037"/>
            <a:chOff x="1729525" y="1685738"/>
            <a:chExt cx="5266265" cy="4073037"/>
          </a:xfrm>
        </p:grpSpPr>
        <p:pic>
          <p:nvPicPr>
            <p:cNvPr id="5" name="Picture 4">
              <a:extLst>
                <a:ext uri="{FF2B5EF4-FFF2-40B4-BE49-F238E27FC236}">
                  <a16:creationId xmlns:a16="http://schemas.microsoft.com/office/drawing/2014/main" id="{0D2517D5-5320-4CDC-92AE-6911F78133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29525" y="1685738"/>
              <a:ext cx="5266265" cy="4073037"/>
            </a:xfrm>
            <a:prstGeom prst="rect">
              <a:avLst/>
            </a:prstGeom>
          </p:spPr>
        </p:pic>
        <p:sp>
          <p:nvSpPr>
            <p:cNvPr id="10" name="Rectangle 9">
              <a:extLst>
                <a:ext uri="{FF2B5EF4-FFF2-40B4-BE49-F238E27FC236}">
                  <a16:creationId xmlns:a16="http://schemas.microsoft.com/office/drawing/2014/main" id="{F9AB3C41-90B7-BD33-5691-203E62F95529}"/>
                </a:ext>
              </a:extLst>
            </p:cNvPr>
            <p:cNvSpPr/>
            <p:nvPr/>
          </p:nvSpPr>
          <p:spPr>
            <a:xfrm>
              <a:off x="1843044" y="2991887"/>
              <a:ext cx="5040380" cy="2524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3E6289E8-EE4D-BA7F-C30A-360B1305CA1E}"/>
              </a:ext>
            </a:extLst>
          </p:cNvPr>
          <p:cNvSpPr txBox="1"/>
          <p:nvPr/>
        </p:nvSpPr>
        <p:spPr>
          <a:xfrm>
            <a:off x="1910838" y="3243977"/>
            <a:ext cx="4735622" cy="2405787"/>
          </a:xfrm>
          <a:prstGeom prst="rect">
            <a:avLst/>
          </a:prstGeom>
          <a:noFill/>
        </p:spPr>
        <p:txBody>
          <a:bodyPr wrap="square" rtlCol="0">
            <a:spAutoFit/>
          </a:bodyPr>
          <a:lstStyle/>
          <a:p>
            <a:r>
              <a:rPr lang="en-GB" sz="1100" baseline="30000" dirty="0"/>
              <a:t>Dear Mr Thomson,</a:t>
            </a:r>
          </a:p>
          <a:p>
            <a:endParaRPr lang="en-GB" sz="1100" baseline="30000" dirty="0"/>
          </a:p>
          <a:p>
            <a:r>
              <a:rPr lang="en-GB" sz="1100" baseline="30000" dirty="0"/>
              <a:t>I am writing to apply for the post of clerical assistant (Ref. No. E1276), as advertised in The Herald on Friday 7 May.</a:t>
            </a:r>
          </a:p>
          <a:p>
            <a:endParaRPr lang="en-GB" sz="1100" baseline="30000" dirty="0"/>
          </a:p>
          <a:p>
            <a:r>
              <a:rPr lang="en-GB" sz="1100" baseline="30000" dirty="0"/>
              <a:t>I became interested in legal administration during my work experience placement last year with McSorley &amp; Partners in Buchanan Street, Glasgow. They have offered to provide me with a reference if required.</a:t>
            </a:r>
          </a:p>
          <a:p>
            <a:endParaRPr lang="en-GB" sz="1100" baseline="30000" dirty="0"/>
          </a:p>
          <a:p>
            <a:r>
              <a:rPr lang="en-GB" sz="1100" baseline="30000" dirty="0"/>
              <a:t>I will be taking exams on Wednesday 12, Thursday 13 and Monday 24 May but am available for interview at all other times. I would be available to start work at any time after 28 May.</a:t>
            </a:r>
          </a:p>
          <a:p>
            <a:endParaRPr lang="en-GB" sz="1100" baseline="30000" dirty="0"/>
          </a:p>
          <a:p>
            <a:r>
              <a:rPr lang="en-GB" sz="1100" baseline="30000" dirty="0"/>
              <a:t>I have attached my CV and cover letter as requested, and look forward to hearing from you.</a:t>
            </a:r>
          </a:p>
          <a:p>
            <a:endParaRPr lang="en-GB" sz="1100" baseline="30000" dirty="0"/>
          </a:p>
          <a:p>
            <a:r>
              <a:rPr lang="en-GB" sz="1100" baseline="30000" dirty="0"/>
              <a:t>Yours sincerely</a:t>
            </a:r>
          </a:p>
          <a:p>
            <a:endParaRPr lang="en-GB" sz="1100" b="1" baseline="30000" dirty="0"/>
          </a:p>
          <a:p>
            <a:endParaRPr lang="en-GB" sz="1100" b="1" baseline="30000" dirty="0"/>
          </a:p>
          <a:p>
            <a:r>
              <a:rPr lang="en-GB" sz="1100" b="1" baseline="30000" dirty="0"/>
              <a:t>Amy McDonald</a:t>
            </a:r>
            <a:br>
              <a:rPr lang="en-GB" sz="1100" b="1" baseline="30000" dirty="0"/>
            </a:br>
            <a:br>
              <a:rPr lang="en-GB" sz="1100" baseline="30000" dirty="0"/>
            </a:br>
            <a:r>
              <a:rPr lang="en-GB" sz="1100" baseline="30000" dirty="0"/>
              <a:t>Tel: 0978 345 789</a:t>
            </a:r>
            <a:br>
              <a:rPr lang="en-GB" sz="1100" baseline="30000" dirty="0"/>
            </a:br>
            <a:r>
              <a:rPr lang="en-GB" sz="1100" baseline="30000" dirty="0"/>
              <a:t>Mobile: 02786 654987</a:t>
            </a:r>
            <a:br>
              <a:rPr lang="en-GB" sz="1100" baseline="30000" dirty="0"/>
            </a:br>
            <a:r>
              <a:rPr lang="en-GB" sz="1100" baseline="30000" dirty="0"/>
              <a:t>Email: amy.mcdonald@test.com</a:t>
            </a:r>
            <a:endParaRPr lang="en-GB" sz="1100" dirty="0"/>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5172299"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5" y="600205"/>
            <a:ext cx="495689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Cover letters by email</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 name="Graphic 3" descr="Send with solid fill">
            <a:extLst>
              <a:ext uri="{FF2B5EF4-FFF2-40B4-BE49-F238E27FC236}">
                <a16:creationId xmlns:a16="http://schemas.microsoft.com/office/drawing/2014/main" id="{385F8B3D-F293-D715-6AB1-589596C71B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188" y="553417"/>
            <a:ext cx="496927" cy="496927"/>
          </a:xfrm>
          <a:prstGeom prst="rect">
            <a:avLst/>
          </a:prstGeom>
        </p:spPr>
      </p:pic>
      <p:grpSp>
        <p:nvGrpSpPr>
          <p:cNvPr id="3" name="Group 2">
            <a:extLst>
              <a:ext uri="{FF2B5EF4-FFF2-40B4-BE49-F238E27FC236}">
                <a16:creationId xmlns:a16="http://schemas.microsoft.com/office/drawing/2014/main" id="{38883745-90F6-4AAB-A071-597C803A8C4B}"/>
              </a:ext>
            </a:extLst>
          </p:cNvPr>
          <p:cNvGrpSpPr/>
          <p:nvPr/>
        </p:nvGrpSpPr>
        <p:grpSpPr>
          <a:xfrm>
            <a:off x="6820517" y="-31974"/>
            <a:ext cx="2234189" cy="5714736"/>
            <a:chOff x="6820517" y="-31974"/>
            <a:chExt cx="2234189" cy="5714736"/>
          </a:xfrm>
        </p:grpSpPr>
        <p:pic>
          <p:nvPicPr>
            <p:cNvPr id="41" name="Picture 40">
              <a:extLst>
                <a:ext uri="{FF2B5EF4-FFF2-40B4-BE49-F238E27FC236}">
                  <a16:creationId xmlns:a16="http://schemas.microsoft.com/office/drawing/2014/main" id="{F5D8ADC7-8124-4E9D-8547-CEBD922DEB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20517" y="4335543"/>
              <a:ext cx="2234189" cy="1347219"/>
            </a:xfrm>
            <a:prstGeom prst="rect">
              <a:avLst/>
            </a:prstGeom>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0534B0D5-618D-45C0-9F0B-D0819A4AFCB3}"/>
                </a:ext>
              </a:extLst>
            </p:cNvPr>
            <p:cNvGrpSpPr/>
            <p:nvPr/>
          </p:nvGrpSpPr>
          <p:grpSpPr>
            <a:xfrm>
              <a:off x="6940765" y="-31974"/>
              <a:ext cx="2056600" cy="5548028"/>
              <a:chOff x="308165" y="3033746"/>
              <a:chExt cx="2056600" cy="5548028"/>
            </a:xfrm>
          </p:grpSpPr>
          <p:grpSp>
            <p:nvGrpSpPr>
              <p:cNvPr id="9" name="Group 8">
                <a:extLst>
                  <a:ext uri="{FF2B5EF4-FFF2-40B4-BE49-F238E27FC236}">
                    <a16:creationId xmlns:a16="http://schemas.microsoft.com/office/drawing/2014/main" id="{6323A075-7B81-4BB6-AB0E-1DAEFED082F2}"/>
                  </a:ext>
                </a:extLst>
              </p:cNvPr>
              <p:cNvGrpSpPr/>
              <p:nvPr/>
            </p:nvGrpSpPr>
            <p:grpSpPr>
              <a:xfrm>
                <a:off x="981276" y="3033746"/>
                <a:ext cx="967942" cy="4263332"/>
                <a:chOff x="981276" y="3248913"/>
                <a:chExt cx="967942" cy="4263332"/>
              </a:xfrm>
            </p:grpSpPr>
            <p:pic>
              <p:nvPicPr>
                <p:cNvPr id="12" name="Picture 11" descr="Background pattern&#10;&#10;Description automatically generated">
                  <a:extLst>
                    <a:ext uri="{FF2B5EF4-FFF2-40B4-BE49-F238E27FC236}">
                      <a16:creationId xmlns:a16="http://schemas.microsoft.com/office/drawing/2014/main" id="{450A7A04-AA6E-4047-995F-1C052A4A1C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9251" y="3248913"/>
                  <a:ext cx="849967" cy="3236414"/>
                </a:xfrm>
                <a:prstGeom prst="rect">
                  <a:avLst/>
                </a:prstGeom>
              </p:spPr>
            </p:pic>
            <p:pic>
              <p:nvPicPr>
                <p:cNvPr id="13" name="Picture 12" descr="A picture containing outdoor object, night sky&#10;&#10;Description automatically generated">
                  <a:extLst>
                    <a:ext uri="{FF2B5EF4-FFF2-40B4-BE49-F238E27FC236}">
                      <a16:creationId xmlns:a16="http://schemas.microsoft.com/office/drawing/2014/main" id="{C999E9A4-9915-42ED-8276-CCCBE93F88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1276" y="6586656"/>
                  <a:ext cx="910539" cy="925589"/>
                </a:xfrm>
                <a:prstGeom prst="rect">
                  <a:avLst/>
                </a:prstGeom>
              </p:spPr>
            </p:pic>
          </p:grpSp>
          <p:sp>
            <p:nvSpPr>
              <p:cNvPr id="11" name="TextBox 10">
                <a:extLst>
                  <a:ext uri="{FF2B5EF4-FFF2-40B4-BE49-F238E27FC236}">
                    <a16:creationId xmlns:a16="http://schemas.microsoft.com/office/drawing/2014/main" id="{4D0F4992-724B-442E-B79A-E7ABD9C48A73}"/>
                  </a:ext>
                </a:extLst>
              </p:cNvPr>
              <p:cNvSpPr txBox="1"/>
              <p:nvPr/>
            </p:nvSpPr>
            <p:spPr>
              <a:xfrm>
                <a:off x="308165" y="7627667"/>
                <a:ext cx="2056600" cy="954107"/>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2</a:t>
                </a:r>
                <a:r>
                  <a:rPr lang="en-GB" sz="1400" dirty="0">
                    <a:latin typeface="Comic Sans MS" panose="030F0902030302020204" pitchFamily="66" charset="0"/>
                    <a:cs typeface="Simplified Arabic Fixed"/>
                  </a:rPr>
                  <a:t>: Should emails be written the same way as a formal letter? If not, why?</a:t>
                </a:r>
              </a:p>
            </p:txBody>
          </p:sp>
        </p:grpSp>
      </p:grpSp>
      <p:sp>
        <p:nvSpPr>
          <p:cNvPr id="42" name="TextBox 41">
            <a:extLst>
              <a:ext uri="{FF2B5EF4-FFF2-40B4-BE49-F238E27FC236}">
                <a16:creationId xmlns:a16="http://schemas.microsoft.com/office/drawing/2014/main" id="{B9AE5964-4383-4A21-A2EE-98BE7BB3E859}"/>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grpSp>
        <p:nvGrpSpPr>
          <p:cNvPr id="70" name="Group 69">
            <a:extLst>
              <a:ext uri="{FF2B5EF4-FFF2-40B4-BE49-F238E27FC236}">
                <a16:creationId xmlns:a16="http://schemas.microsoft.com/office/drawing/2014/main" id="{BB49BEFE-543F-A42E-E3E4-5B9AFB9A2444}"/>
              </a:ext>
            </a:extLst>
          </p:cNvPr>
          <p:cNvGrpSpPr/>
          <p:nvPr/>
        </p:nvGrpSpPr>
        <p:grpSpPr>
          <a:xfrm>
            <a:off x="549681" y="3924404"/>
            <a:ext cx="1352594" cy="956237"/>
            <a:chOff x="549681" y="3924404"/>
            <a:chExt cx="1352594" cy="956237"/>
          </a:xfrm>
        </p:grpSpPr>
        <p:sp>
          <p:nvSpPr>
            <p:cNvPr id="40" name="Rectangle: Rounded Corners 39">
              <a:extLst>
                <a:ext uri="{FF2B5EF4-FFF2-40B4-BE49-F238E27FC236}">
                  <a16:creationId xmlns:a16="http://schemas.microsoft.com/office/drawing/2014/main" id="{AAA58F10-3308-4854-B5D0-AC6508D76A77}"/>
                </a:ext>
              </a:extLst>
            </p:cNvPr>
            <p:cNvSpPr/>
            <p:nvPr/>
          </p:nvSpPr>
          <p:spPr>
            <a:xfrm>
              <a:off x="549681" y="3924404"/>
              <a:ext cx="938205" cy="956237"/>
            </a:xfrm>
            <a:prstGeom prst="roundRect">
              <a:avLst/>
            </a:prstGeom>
            <a:solidFill>
              <a:srgbClr val="25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Follow instructions given by employer</a:t>
              </a:r>
            </a:p>
          </p:txBody>
        </p:sp>
        <p:cxnSp>
          <p:nvCxnSpPr>
            <p:cNvPr id="31" name="Straight Arrow Connector 30">
              <a:extLst>
                <a:ext uri="{FF2B5EF4-FFF2-40B4-BE49-F238E27FC236}">
                  <a16:creationId xmlns:a16="http://schemas.microsoft.com/office/drawing/2014/main" id="{B7F3E8A3-A15A-25BA-DF8A-91D7BF50FAEE}"/>
                </a:ext>
              </a:extLst>
            </p:cNvPr>
            <p:cNvCxnSpPr>
              <a:cxnSpLocks/>
            </p:cNvCxnSpPr>
            <p:nvPr/>
          </p:nvCxnSpPr>
          <p:spPr>
            <a:xfrm>
              <a:off x="1337096" y="4417456"/>
              <a:ext cx="565179" cy="0"/>
            </a:xfrm>
            <a:prstGeom prst="straightConnector1">
              <a:avLst/>
            </a:prstGeom>
            <a:ln w="57150">
              <a:solidFill>
                <a:srgbClr val="259D9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D03D90DF-E893-5B25-8C69-05FFA2B9D13E}"/>
              </a:ext>
            </a:extLst>
          </p:cNvPr>
          <p:cNvGrpSpPr/>
          <p:nvPr/>
        </p:nvGrpSpPr>
        <p:grpSpPr>
          <a:xfrm>
            <a:off x="535956" y="1954094"/>
            <a:ext cx="1915646" cy="977539"/>
            <a:chOff x="535956" y="1954094"/>
            <a:chExt cx="1915646" cy="977539"/>
          </a:xfrm>
        </p:grpSpPr>
        <p:cxnSp>
          <p:nvCxnSpPr>
            <p:cNvPr id="21" name="Straight Arrow Connector 20">
              <a:extLst>
                <a:ext uri="{FF2B5EF4-FFF2-40B4-BE49-F238E27FC236}">
                  <a16:creationId xmlns:a16="http://schemas.microsoft.com/office/drawing/2014/main" id="{8BA596F8-2D7C-A2BA-0EDC-D851E2900D6B}"/>
                </a:ext>
              </a:extLst>
            </p:cNvPr>
            <p:cNvCxnSpPr>
              <a:cxnSpLocks/>
            </p:cNvCxnSpPr>
            <p:nvPr/>
          </p:nvCxnSpPr>
          <p:spPr>
            <a:xfrm>
              <a:off x="1132115" y="2383119"/>
              <a:ext cx="1319487" cy="153047"/>
            </a:xfrm>
            <a:prstGeom prst="straightConnector1">
              <a:avLst/>
            </a:prstGeom>
            <a:ln w="57150">
              <a:solidFill>
                <a:srgbClr val="259D9D"/>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24FDA8FF-125A-43B9-B54B-4242BFB58A48}"/>
                </a:ext>
              </a:extLst>
            </p:cNvPr>
            <p:cNvSpPr/>
            <p:nvPr/>
          </p:nvSpPr>
          <p:spPr>
            <a:xfrm>
              <a:off x="535956" y="1954094"/>
              <a:ext cx="1051440" cy="977539"/>
            </a:xfrm>
            <a:prstGeom prst="roundRect">
              <a:avLst/>
            </a:prstGeom>
            <a:solidFill>
              <a:srgbClr val="25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Double check the email address</a:t>
              </a:r>
            </a:p>
          </p:txBody>
        </p:sp>
      </p:grpSp>
      <p:grpSp>
        <p:nvGrpSpPr>
          <p:cNvPr id="68" name="Group 67">
            <a:extLst>
              <a:ext uri="{FF2B5EF4-FFF2-40B4-BE49-F238E27FC236}">
                <a16:creationId xmlns:a16="http://schemas.microsoft.com/office/drawing/2014/main" id="{5D22917B-11DB-697F-315F-BE061A68BE64}"/>
              </a:ext>
            </a:extLst>
          </p:cNvPr>
          <p:cNvGrpSpPr/>
          <p:nvPr/>
        </p:nvGrpSpPr>
        <p:grpSpPr>
          <a:xfrm>
            <a:off x="2792496" y="3068965"/>
            <a:ext cx="2365907" cy="302671"/>
            <a:chOff x="2792496" y="3068965"/>
            <a:chExt cx="2365907" cy="302671"/>
          </a:xfrm>
        </p:grpSpPr>
        <p:cxnSp>
          <p:nvCxnSpPr>
            <p:cNvPr id="45" name="Straight Arrow Connector 44">
              <a:extLst>
                <a:ext uri="{FF2B5EF4-FFF2-40B4-BE49-F238E27FC236}">
                  <a16:creationId xmlns:a16="http://schemas.microsoft.com/office/drawing/2014/main" id="{412BF72C-1EF4-F5CA-4C98-32D4265CF3E7}"/>
                </a:ext>
              </a:extLst>
            </p:cNvPr>
            <p:cNvCxnSpPr>
              <a:cxnSpLocks/>
            </p:cNvCxnSpPr>
            <p:nvPr/>
          </p:nvCxnSpPr>
          <p:spPr>
            <a:xfrm flipH="1">
              <a:off x="2792496" y="3204440"/>
              <a:ext cx="1043052" cy="99295"/>
            </a:xfrm>
            <a:prstGeom prst="straightConnector1">
              <a:avLst/>
            </a:prstGeom>
            <a:ln w="57150">
              <a:solidFill>
                <a:srgbClr val="259D9D"/>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6AE8242A-FDA0-44E5-8786-8F29F8C7422A}"/>
                </a:ext>
              </a:extLst>
            </p:cNvPr>
            <p:cNvSpPr/>
            <p:nvPr/>
          </p:nvSpPr>
          <p:spPr>
            <a:xfrm>
              <a:off x="3415752" y="3068965"/>
              <a:ext cx="1742651" cy="302671"/>
            </a:xfrm>
            <a:prstGeom prst="roundRect">
              <a:avLst/>
            </a:prstGeom>
            <a:solidFill>
              <a:srgbClr val="25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Keep things business-like</a:t>
              </a:r>
            </a:p>
          </p:txBody>
        </p:sp>
      </p:grpSp>
      <p:grpSp>
        <p:nvGrpSpPr>
          <p:cNvPr id="69" name="Group 68">
            <a:extLst>
              <a:ext uri="{FF2B5EF4-FFF2-40B4-BE49-F238E27FC236}">
                <a16:creationId xmlns:a16="http://schemas.microsoft.com/office/drawing/2014/main" id="{84D7D06E-0FF6-3221-192F-F3543A585545}"/>
              </a:ext>
            </a:extLst>
          </p:cNvPr>
          <p:cNvGrpSpPr/>
          <p:nvPr/>
        </p:nvGrpSpPr>
        <p:grpSpPr>
          <a:xfrm>
            <a:off x="5566394" y="2877735"/>
            <a:ext cx="2235723" cy="563289"/>
            <a:chOff x="5566394" y="2877735"/>
            <a:chExt cx="2235723" cy="563289"/>
          </a:xfrm>
        </p:grpSpPr>
        <p:cxnSp>
          <p:nvCxnSpPr>
            <p:cNvPr id="53" name="Straight Arrow Connector 52">
              <a:extLst>
                <a:ext uri="{FF2B5EF4-FFF2-40B4-BE49-F238E27FC236}">
                  <a16:creationId xmlns:a16="http://schemas.microsoft.com/office/drawing/2014/main" id="{8C0A3ED1-7A85-26A1-1C2F-8CAB3ECEE90B}"/>
                </a:ext>
              </a:extLst>
            </p:cNvPr>
            <p:cNvCxnSpPr>
              <a:cxnSpLocks/>
            </p:cNvCxnSpPr>
            <p:nvPr/>
          </p:nvCxnSpPr>
          <p:spPr>
            <a:xfrm flipH="1">
              <a:off x="5566394" y="3023028"/>
              <a:ext cx="859415" cy="417996"/>
            </a:xfrm>
            <a:prstGeom prst="straightConnector1">
              <a:avLst/>
            </a:prstGeom>
            <a:ln w="57150">
              <a:solidFill>
                <a:srgbClr val="259D9D"/>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2662A4C5-653C-4D4F-8DC5-00E66FD8EDB6}"/>
                </a:ext>
              </a:extLst>
            </p:cNvPr>
            <p:cNvSpPr/>
            <p:nvPr/>
          </p:nvSpPr>
          <p:spPr>
            <a:xfrm>
              <a:off x="5964730" y="2877735"/>
              <a:ext cx="1837387" cy="535755"/>
            </a:xfrm>
            <a:prstGeom prst="roundRect">
              <a:avLst/>
            </a:prstGeom>
            <a:solidFill>
              <a:srgbClr val="25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Name the  vacancy, any reference number and where you saw it</a:t>
              </a:r>
            </a:p>
          </p:txBody>
        </p:sp>
      </p:grpSp>
      <p:grpSp>
        <p:nvGrpSpPr>
          <p:cNvPr id="71" name="Group 70">
            <a:extLst>
              <a:ext uri="{FF2B5EF4-FFF2-40B4-BE49-F238E27FC236}">
                <a16:creationId xmlns:a16="http://schemas.microsoft.com/office/drawing/2014/main" id="{B720C232-B4E9-03C4-7EB2-445DD61DBDF8}"/>
              </a:ext>
            </a:extLst>
          </p:cNvPr>
          <p:cNvGrpSpPr/>
          <p:nvPr/>
        </p:nvGrpSpPr>
        <p:grpSpPr>
          <a:xfrm>
            <a:off x="2653412" y="4537331"/>
            <a:ext cx="2340637" cy="252562"/>
            <a:chOff x="2653412" y="4537331"/>
            <a:chExt cx="2340637" cy="252562"/>
          </a:xfrm>
        </p:grpSpPr>
        <p:sp>
          <p:nvSpPr>
            <p:cNvPr id="19" name="Rectangle: Rounded Corners 18">
              <a:extLst>
                <a:ext uri="{FF2B5EF4-FFF2-40B4-BE49-F238E27FC236}">
                  <a16:creationId xmlns:a16="http://schemas.microsoft.com/office/drawing/2014/main" id="{1C512F62-AF4D-9633-344A-41C81D3E82FD}"/>
                </a:ext>
              </a:extLst>
            </p:cNvPr>
            <p:cNvSpPr/>
            <p:nvPr/>
          </p:nvSpPr>
          <p:spPr>
            <a:xfrm>
              <a:off x="3144990" y="4537331"/>
              <a:ext cx="1849059" cy="252562"/>
            </a:xfrm>
            <a:prstGeom prst="roundRect">
              <a:avLst/>
            </a:prstGeom>
            <a:solidFill>
              <a:srgbClr val="25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‘Regards’ is also acceptable</a:t>
              </a:r>
            </a:p>
          </p:txBody>
        </p:sp>
        <p:cxnSp>
          <p:nvCxnSpPr>
            <p:cNvPr id="56" name="Straight Arrow Connector 55">
              <a:extLst>
                <a:ext uri="{FF2B5EF4-FFF2-40B4-BE49-F238E27FC236}">
                  <a16:creationId xmlns:a16="http://schemas.microsoft.com/office/drawing/2014/main" id="{70CFB522-33CF-5DAE-4885-215A821BB7A1}"/>
                </a:ext>
              </a:extLst>
            </p:cNvPr>
            <p:cNvCxnSpPr>
              <a:cxnSpLocks/>
            </p:cNvCxnSpPr>
            <p:nvPr/>
          </p:nvCxnSpPr>
          <p:spPr>
            <a:xfrm flipH="1">
              <a:off x="2653412" y="4650190"/>
              <a:ext cx="630054" cy="4707"/>
            </a:xfrm>
            <a:prstGeom prst="straightConnector1">
              <a:avLst/>
            </a:prstGeom>
            <a:ln w="57150">
              <a:solidFill>
                <a:srgbClr val="259D9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C704FF46-4221-D8B6-6A8D-48C24B7E23FE}"/>
              </a:ext>
            </a:extLst>
          </p:cNvPr>
          <p:cNvGrpSpPr/>
          <p:nvPr/>
        </p:nvGrpSpPr>
        <p:grpSpPr>
          <a:xfrm>
            <a:off x="2792496" y="5022474"/>
            <a:ext cx="3806702" cy="271037"/>
            <a:chOff x="2792496" y="5022474"/>
            <a:chExt cx="3806702" cy="271037"/>
          </a:xfrm>
        </p:grpSpPr>
        <p:cxnSp>
          <p:nvCxnSpPr>
            <p:cNvPr id="55" name="Straight Arrow Connector 54">
              <a:extLst>
                <a:ext uri="{FF2B5EF4-FFF2-40B4-BE49-F238E27FC236}">
                  <a16:creationId xmlns:a16="http://schemas.microsoft.com/office/drawing/2014/main" id="{7494BF4C-50A9-240E-20A2-3B92FC8F2AA2}"/>
                </a:ext>
              </a:extLst>
            </p:cNvPr>
            <p:cNvCxnSpPr>
              <a:cxnSpLocks/>
            </p:cNvCxnSpPr>
            <p:nvPr/>
          </p:nvCxnSpPr>
          <p:spPr>
            <a:xfrm flipH="1">
              <a:off x="2792496" y="5177480"/>
              <a:ext cx="1046964" cy="0"/>
            </a:xfrm>
            <a:prstGeom prst="straightConnector1">
              <a:avLst/>
            </a:prstGeom>
            <a:ln w="57150">
              <a:solidFill>
                <a:srgbClr val="259D9D"/>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1509F7FA-0A97-D114-C03B-6EC8183A99B1}"/>
                </a:ext>
              </a:extLst>
            </p:cNvPr>
            <p:cNvSpPr/>
            <p:nvPr/>
          </p:nvSpPr>
          <p:spPr>
            <a:xfrm>
              <a:off x="3309344" y="5022474"/>
              <a:ext cx="3289854" cy="271037"/>
            </a:xfrm>
            <a:prstGeom prst="roundRect">
              <a:avLst/>
            </a:prstGeom>
            <a:solidFill>
              <a:srgbClr val="25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List your preferred phone number and email address</a:t>
              </a:r>
            </a:p>
          </p:txBody>
        </p:sp>
      </p:grpSp>
      <p:grpSp>
        <p:nvGrpSpPr>
          <p:cNvPr id="73" name="Group 72">
            <a:extLst>
              <a:ext uri="{FF2B5EF4-FFF2-40B4-BE49-F238E27FC236}">
                <a16:creationId xmlns:a16="http://schemas.microsoft.com/office/drawing/2014/main" id="{799A628F-1AB0-6310-2D58-FBC28D8A3F11}"/>
              </a:ext>
            </a:extLst>
          </p:cNvPr>
          <p:cNvGrpSpPr/>
          <p:nvPr/>
        </p:nvGrpSpPr>
        <p:grpSpPr>
          <a:xfrm>
            <a:off x="3281037" y="5424634"/>
            <a:ext cx="2530527" cy="624737"/>
            <a:chOff x="3281037" y="5424634"/>
            <a:chExt cx="2530527" cy="624737"/>
          </a:xfrm>
        </p:grpSpPr>
        <p:sp>
          <p:nvSpPr>
            <p:cNvPr id="49" name="Rectangle: Rounded Corners 48">
              <a:extLst>
                <a:ext uri="{FF2B5EF4-FFF2-40B4-BE49-F238E27FC236}">
                  <a16:creationId xmlns:a16="http://schemas.microsoft.com/office/drawing/2014/main" id="{AFDF1D93-282A-473B-AF7B-329C0B549351}"/>
                </a:ext>
              </a:extLst>
            </p:cNvPr>
            <p:cNvSpPr/>
            <p:nvPr/>
          </p:nvSpPr>
          <p:spPr>
            <a:xfrm>
              <a:off x="3761587" y="5424634"/>
              <a:ext cx="2049977" cy="624737"/>
            </a:xfrm>
            <a:prstGeom prst="roundRect">
              <a:avLst/>
            </a:prstGeom>
            <a:solidFill>
              <a:srgbClr val="25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Your email should be something sensible that is appropriate for a business situation</a:t>
              </a:r>
            </a:p>
          </p:txBody>
        </p:sp>
        <p:cxnSp>
          <p:nvCxnSpPr>
            <p:cNvPr id="63" name="Straight Arrow Connector 62">
              <a:extLst>
                <a:ext uri="{FF2B5EF4-FFF2-40B4-BE49-F238E27FC236}">
                  <a16:creationId xmlns:a16="http://schemas.microsoft.com/office/drawing/2014/main" id="{410C9627-5992-16D1-E8EB-8F3DE8029A1C}"/>
                </a:ext>
              </a:extLst>
            </p:cNvPr>
            <p:cNvCxnSpPr>
              <a:cxnSpLocks/>
            </p:cNvCxnSpPr>
            <p:nvPr/>
          </p:nvCxnSpPr>
          <p:spPr>
            <a:xfrm flipH="1" flipV="1">
              <a:off x="3281037" y="5459916"/>
              <a:ext cx="669861" cy="320971"/>
            </a:xfrm>
            <a:prstGeom prst="straightConnector1">
              <a:avLst/>
            </a:prstGeom>
            <a:ln w="57150">
              <a:solidFill>
                <a:srgbClr val="259D9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F314E757-D0A8-A3B0-8E75-B94FE2360B29}"/>
              </a:ext>
            </a:extLst>
          </p:cNvPr>
          <p:cNvGrpSpPr/>
          <p:nvPr/>
        </p:nvGrpSpPr>
        <p:grpSpPr>
          <a:xfrm>
            <a:off x="4690204" y="2133804"/>
            <a:ext cx="2163456" cy="764526"/>
            <a:chOff x="4690204" y="2133804"/>
            <a:chExt cx="2163456" cy="764526"/>
          </a:xfrm>
        </p:grpSpPr>
        <p:cxnSp>
          <p:nvCxnSpPr>
            <p:cNvPr id="59" name="Straight Arrow Connector 58">
              <a:extLst>
                <a:ext uri="{FF2B5EF4-FFF2-40B4-BE49-F238E27FC236}">
                  <a16:creationId xmlns:a16="http://schemas.microsoft.com/office/drawing/2014/main" id="{C6589AF8-A1BD-0A0B-6411-A3829057B16B}"/>
                </a:ext>
              </a:extLst>
            </p:cNvPr>
            <p:cNvCxnSpPr>
              <a:cxnSpLocks/>
            </p:cNvCxnSpPr>
            <p:nvPr/>
          </p:nvCxnSpPr>
          <p:spPr>
            <a:xfrm flipH="1">
              <a:off x="4690204" y="2487217"/>
              <a:ext cx="1018878" cy="411113"/>
            </a:xfrm>
            <a:prstGeom prst="straightConnector1">
              <a:avLst/>
            </a:prstGeom>
            <a:ln w="57150">
              <a:solidFill>
                <a:srgbClr val="259D9D"/>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F7B1D446-C2CA-4911-A8FB-02E0BD1989FD}"/>
                </a:ext>
              </a:extLst>
            </p:cNvPr>
            <p:cNvSpPr/>
            <p:nvPr/>
          </p:nvSpPr>
          <p:spPr>
            <a:xfrm>
              <a:off x="5308290" y="2133804"/>
              <a:ext cx="1545370" cy="642602"/>
            </a:xfrm>
            <a:prstGeom prst="roundRect">
              <a:avLst/>
            </a:prstGeom>
            <a:solidFill>
              <a:srgbClr val="25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Say what you are applying for – use any job reference numbers</a:t>
              </a:r>
            </a:p>
          </p:txBody>
        </p:sp>
      </p:grpSp>
    </p:spTree>
    <p:extLst>
      <p:ext uri="{BB962C8B-B14F-4D97-AF65-F5344CB8AC3E}">
        <p14:creationId xmlns:p14="http://schemas.microsoft.com/office/powerpoint/2010/main" val="16957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B3A21BF-01F8-4AB6-BDFC-A7BE99F7C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6204" y="-144557"/>
            <a:ext cx="1550639" cy="3513552"/>
          </a:xfrm>
          <a:prstGeom prst="rect">
            <a:avLst/>
          </a:prstGeom>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5172299"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5" y="600205"/>
            <a:ext cx="495689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Composing your email</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 name="Graphic 3" descr="Send with solid fill">
            <a:extLst>
              <a:ext uri="{FF2B5EF4-FFF2-40B4-BE49-F238E27FC236}">
                <a16:creationId xmlns:a16="http://schemas.microsoft.com/office/drawing/2014/main" id="{385F8B3D-F293-D715-6AB1-589596C71B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188" y="553417"/>
            <a:ext cx="496927" cy="496927"/>
          </a:xfrm>
          <a:prstGeom prst="rect">
            <a:avLst/>
          </a:prstGeom>
        </p:spPr>
      </p:pic>
      <p:grpSp>
        <p:nvGrpSpPr>
          <p:cNvPr id="27" name="Group 26">
            <a:extLst>
              <a:ext uri="{FF2B5EF4-FFF2-40B4-BE49-F238E27FC236}">
                <a16:creationId xmlns:a16="http://schemas.microsoft.com/office/drawing/2014/main" id="{1614806C-5734-4EB4-A1CF-7FF75F36A1B4}"/>
              </a:ext>
            </a:extLst>
          </p:cNvPr>
          <p:cNvGrpSpPr/>
          <p:nvPr/>
        </p:nvGrpSpPr>
        <p:grpSpPr>
          <a:xfrm>
            <a:off x="757835" y="1239365"/>
            <a:ext cx="5155768" cy="1624247"/>
            <a:chOff x="4295067" y="1210092"/>
            <a:chExt cx="4502976" cy="1418595"/>
          </a:xfrm>
        </p:grpSpPr>
        <p:pic>
          <p:nvPicPr>
            <p:cNvPr id="19" name="Picture 18">
              <a:extLst>
                <a:ext uri="{FF2B5EF4-FFF2-40B4-BE49-F238E27FC236}">
                  <a16:creationId xmlns:a16="http://schemas.microsoft.com/office/drawing/2014/main" id="{4C47BF63-B69E-444A-847D-E12B74A947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5067" y="1210092"/>
              <a:ext cx="4502976" cy="1418595"/>
            </a:xfrm>
            <a:prstGeom prst="rect">
              <a:avLst/>
            </a:prstGeom>
          </p:spPr>
        </p:pic>
        <p:pic>
          <p:nvPicPr>
            <p:cNvPr id="13" name="Picture 12">
              <a:extLst>
                <a:ext uri="{FF2B5EF4-FFF2-40B4-BE49-F238E27FC236}">
                  <a16:creationId xmlns:a16="http://schemas.microsoft.com/office/drawing/2014/main" id="{6A7B5CBE-D601-4A57-BFC8-D8509C7161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98810" y="1463029"/>
              <a:ext cx="756602" cy="1050835"/>
            </a:xfrm>
            <a:prstGeom prst="rect">
              <a:avLst/>
            </a:prstGeom>
          </p:spPr>
        </p:pic>
        <p:sp>
          <p:nvSpPr>
            <p:cNvPr id="22" name="TextBox 21">
              <a:extLst>
                <a:ext uri="{FF2B5EF4-FFF2-40B4-BE49-F238E27FC236}">
                  <a16:creationId xmlns:a16="http://schemas.microsoft.com/office/drawing/2014/main" id="{7B650AEE-6F85-4530-989F-E24A02712179}"/>
                </a:ext>
              </a:extLst>
            </p:cNvPr>
            <p:cNvSpPr txBox="1"/>
            <p:nvPr/>
          </p:nvSpPr>
          <p:spPr>
            <a:xfrm>
              <a:off x="4597114" y="1643371"/>
              <a:ext cx="3177951" cy="833304"/>
            </a:xfrm>
            <a:prstGeom prst="rect">
              <a:avLst/>
            </a:prstGeom>
            <a:noFill/>
          </p:spPr>
          <p:txBody>
            <a:bodyPr wrap="square" rtlCol="0">
              <a:spAutoFit/>
            </a:bodyPr>
            <a:lstStyle/>
            <a:p>
              <a:pPr algn="ctr"/>
              <a:r>
                <a:rPr lang="en-GB" sz="2800" dirty="0">
                  <a:solidFill>
                    <a:schemeClr val="accent2"/>
                  </a:solidFill>
                  <a:latin typeface="Balloonist SF" panose="020BE200000000000000" pitchFamily="34" charset="0"/>
                </a:rPr>
                <a:t>First impressions count!</a:t>
              </a:r>
            </a:p>
          </p:txBody>
        </p:sp>
      </p:grpSp>
      <p:grpSp>
        <p:nvGrpSpPr>
          <p:cNvPr id="3" name="Group 2">
            <a:extLst>
              <a:ext uri="{FF2B5EF4-FFF2-40B4-BE49-F238E27FC236}">
                <a16:creationId xmlns:a16="http://schemas.microsoft.com/office/drawing/2014/main" id="{9683FE1F-06DE-4E31-AE9B-056C984A614D}"/>
              </a:ext>
            </a:extLst>
          </p:cNvPr>
          <p:cNvGrpSpPr/>
          <p:nvPr/>
        </p:nvGrpSpPr>
        <p:grpSpPr>
          <a:xfrm>
            <a:off x="997846" y="3119828"/>
            <a:ext cx="3861652" cy="340822"/>
            <a:chOff x="997846" y="3003453"/>
            <a:chExt cx="3861652" cy="340822"/>
          </a:xfrm>
        </p:grpSpPr>
        <p:pic>
          <p:nvPicPr>
            <p:cNvPr id="23" name="Picture 22">
              <a:extLst>
                <a:ext uri="{FF2B5EF4-FFF2-40B4-BE49-F238E27FC236}">
                  <a16:creationId xmlns:a16="http://schemas.microsoft.com/office/drawing/2014/main" id="{C2D673FD-9AC4-445E-BA2E-D3F0E8D630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7846" y="3010853"/>
              <a:ext cx="304843" cy="333422"/>
            </a:xfrm>
            <a:prstGeom prst="rect">
              <a:avLst/>
            </a:prstGeom>
          </p:spPr>
        </p:pic>
        <p:sp>
          <p:nvSpPr>
            <p:cNvPr id="28" name="TextBox 27">
              <a:extLst>
                <a:ext uri="{FF2B5EF4-FFF2-40B4-BE49-F238E27FC236}">
                  <a16:creationId xmlns:a16="http://schemas.microsoft.com/office/drawing/2014/main" id="{723806E3-78CF-4145-83FA-F3CD121792F4}"/>
                </a:ext>
              </a:extLst>
            </p:cNvPr>
            <p:cNvSpPr txBox="1"/>
            <p:nvPr/>
          </p:nvSpPr>
          <p:spPr>
            <a:xfrm>
              <a:off x="1448082" y="3003453"/>
              <a:ext cx="3411416" cy="307777"/>
            </a:xfrm>
            <a:prstGeom prst="rect">
              <a:avLst/>
            </a:prstGeom>
            <a:noFill/>
          </p:spPr>
          <p:txBody>
            <a:bodyPr wrap="square" rtlCol="0">
              <a:spAutoFit/>
            </a:bodyPr>
            <a:lstStyle/>
            <a:p>
              <a:r>
                <a:rPr lang="en-GB" sz="1400" dirty="0">
                  <a:latin typeface="Comic Sans MS" panose="030F0702030302020204" pitchFamily="66" charset="0"/>
                </a:rPr>
                <a:t>Don’t use casual language</a:t>
              </a:r>
            </a:p>
          </p:txBody>
        </p:sp>
      </p:grpSp>
      <p:grpSp>
        <p:nvGrpSpPr>
          <p:cNvPr id="5" name="Group 4">
            <a:extLst>
              <a:ext uri="{FF2B5EF4-FFF2-40B4-BE49-F238E27FC236}">
                <a16:creationId xmlns:a16="http://schemas.microsoft.com/office/drawing/2014/main" id="{E9250508-5CAA-4FF4-9237-F27E1820F9CD}"/>
              </a:ext>
            </a:extLst>
          </p:cNvPr>
          <p:cNvGrpSpPr/>
          <p:nvPr/>
        </p:nvGrpSpPr>
        <p:grpSpPr>
          <a:xfrm>
            <a:off x="997846" y="3699529"/>
            <a:ext cx="4225511" cy="339591"/>
            <a:chOff x="997846" y="3583154"/>
            <a:chExt cx="4225511" cy="339591"/>
          </a:xfrm>
        </p:grpSpPr>
        <p:pic>
          <p:nvPicPr>
            <p:cNvPr id="31" name="Picture 30">
              <a:extLst>
                <a:ext uri="{FF2B5EF4-FFF2-40B4-BE49-F238E27FC236}">
                  <a16:creationId xmlns:a16="http://schemas.microsoft.com/office/drawing/2014/main" id="{F1944984-84FD-4CEB-A593-3D882EBC3E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7846" y="3589323"/>
              <a:ext cx="304843" cy="333422"/>
            </a:xfrm>
            <a:prstGeom prst="rect">
              <a:avLst/>
            </a:prstGeom>
          </p:spPr>
        </p:pic>
        <p:sp>
          <p:nvSpPr>
            <p:cNvPr id="33" name="TextBox 32">
              <a:extLst>
                <a:ext uri="{FF2B5EF4-FFF2-40B4-BE49-F238E27FC236}">
                  <a16:creationId xmlns:a16="http://schemas.microsoft.com/office/drawing/2014/main" id="{36DCE111-BFD6-46EE-B16D-716BABFF5E92}"/>
                </a:ext>
              </a:extLst>
            </p:cNvPr>
            <p:cNvSpPr txBox="1"/>
            <p:nvPr/>
          </p:nvSpPr>
          <p:spPr>
            <a:xfrm>
              <a:off x="1448082" y="3583154"/>
              <a:ext cx="3775275" cy="307777"/>
            </a:xfrm>
            <a:prstGeom prst="rect">
              <a:avLst/>
            </a:prstGeom>
            <a:noFill/>
          </p:spPr>
          <p:txBody>
            <a:bodyPr wrap="square" rtlCol="0">
              <a:spAutoFit/>
            </a:bodyPr>
            <a:lstStyle/>
            <a:p>
              <a:r>
                <a:rPr lang="en-GB" sz="1400" dirty="0">
                  <a:latin typeface="Comic Sans MS" panose="030F0702030302020204" pitchFamily="66" charset="0"/>
                </a:rPr>
                <a:t>Use an email that incorporates your name</a:t>
              </a:r>
            </a:p>
          </p:txBody>
        </p:sp>
      </p:grpSp>
      <p:grpSp>
        <p:nvGrpSpPr>
          <p:cNvPr id="6" name="Group 5">
            <a:extLst>
              <a:ext uri="{FF2B5EF4-FFF2-40B4-BE49-F238E27FC236}">
                <a16:creationId xmlns:a16="http://schemas.microsoft.com/office/drawing/2014/main" id="{417CB89B-C1FC-47D1-A1BA-5F6811FB0AF3}"/>
              </a:ext>
            </a:extLst>
          </p:cNvPr>
          <p:cNvGrpSpPr/>
          <p:nvPr/>
        </p:nvGrpSpPr>
        <p:grpSpPr>
          <a:xfrm>
            <a:off x="997846" y="4268735"/>
            <a:ext cx="4225511" cy="347269"/>
            <a:chOff x="997846" y="4152360"/>
            <a:chExt cx="4225511" cy="347269"/>
          </a:xfrm>
        </p:grpSpPr>
        <p:pic>
          <p:nvPicPr>
            <p:cNvPr id="34" name="Picture 33">
              <a:extLst>
                <a:ext uri="{FF2B5EF4-FFF2-40B4-BE49-F238E27FC236}">
                  <a16:creationId xmlns:a16="http://schemas.microsoft.com/office/drawing/2014/main" id="{9761E020-6FA8-4681-840A-E0DE7E6309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7846" y="4152360"/>
              <a:ext cx="304843" cy="333422"/>
            </a:xfrm>
            <a:prstGeom prst="rect">
              <a:avLst/>
            </a:prstGeom>
          </p:spPr>
        </p:pic>
        <p:sp>
          <p:nvSpPr>
            <p:cNvPr id="35" name="TextBox 34">
              <a:extLst>
                <a:ext uri="{FF2B5EF4-FFF2-40B4-BE49-F238E27FC236}">
                  <a16:creationId xmlns:a16="http://schemas.microsoft.com/office/drawing/2014/main" id="{95408283-F782-46D9-B368-AF6F1F0E7F99}"/>
                </a:ext>
              </a:extLst>
            </p:cNvPr>
            <p:cNvSpPr txBox="1"/>
            <p:nvPr/>
          </p:nvSpPr>
          <p:spPr>
            <a:xfrm>
              <a:off x="1448082" y="4191852"/>
              <a:ext cx="3775275" cy="307777"/>
            </a:xfrm>
            <a:prstGeom prst="rect">
              <a:avLst/>
            </a:prstGeom>
            <a:noFill/>
          </p:spPr>
          <p:txBody>
            <a:bodyPr wrap="square" rtlCol="0">
              <a:spAutoFit/>
            </a:bodyPr>
            <a:lstStyle/>
            <a:p>
              <a:r>
                <a:rPr lang="en-GB" sz="1400" dirty="0">
                  <a:latin typeface="Comic Sans MS" panose="030F0702030302020204" pitchFamily="66" charset="0"/>
                </a:rPr>
                <a:t>Try not to use your school email</a:t>
              </a:r>
            </a:p>
          </p:txBody>
        </p:sp>
      </p:grpSp>
      <p:grpSp>
        <p:nvGrpSpPr>
          <p:cNvPr id="7" name="Group 6">
            <a:extLst>
              <a:ext uri="{FF2B5EF4-FFF2-40B4-BE49-F238E27FC236}">
                <a16:creationId xmlns:a16="http://schemas.microsoft.com/office/drawing/2014/main" id="{65779AD7-F60B-48AA-AF11-0757035FAE13}"/>
              </a:ext>
            </a:extLst>
          </p:cNvPr>
          <p:cNvGrpSpPr/>
          <p:nvPr/>
        </p:nvGrpSpPr>
        <p:grpSpPr>
          <a:xfrm>
            <a:off x="997846" y="4906672"/>
            <a:ext cx="4761187" cy="523220"/>
            <a:chOff x="997846" y="4790297"/>
            <a:chExt cx="4761187" cy="523220"/>
          </a:xfrm>
        </p:grpSpPr>
        <p:pic>
          <p:nvPicPr>
            <p:cNvPr id="36" name="Picture 35">
              <a:extLst>
                <a:ext uri="{FF2B5EF4-FFF2-40B4-BE49-F238E27FC236}">
                  <a16:creationId xmlns:a16="http://schemas.microsoft.com/office/drawing/2014/main" id="{FD36B21D-2B69-4152-B8AA-4068C157BC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7846" y="4797697"/>
              <a:ext cx="304843" cy="333422"/>
            </a:xfrm>
            <a:prstGeom prst="rect">
              <a:avLst/>
            </a:prstGeom>
          </p:spPr>
        </p:pic>
        <p:sp>
          <p:nvSpPr>
            <p:cNvPr id="37" name="TextBox 36">
              <a:extLst>
                <a:ext uri="{FF2B5EF4-FFF2-40B4-BE49-F238E27FC236}">
                  <a16:creationId xmlns:a16="http://schemas.microsoft.com/office/drawing/2014/main" id="{533C0C9B-3304-417C-8CB3-E9EB4F980304}"/>
                </a:ext>
              </a:extLst>
            </p:cNvPr>
            <p:cNvSpPr txBox="1"/>
            <p:nvPr/>
          </p:nvSpPr>
          <p:spPr>
            <a:xfrm>
              <a:off x="1448082" y="4790297"/>
              <a:ext cx="4310951" cy="523220"/>
            </a:xfrm>
            <a:prstGeom prst="rect">
              <a:avLst/>
            </a:prstGeom>
            <a:noFill/>
          </p:spPr>
          <p:txBody>
            <a:bodyPr wrap="square" rtlCol="0">
              <a:spAutoFit/>
            </a:bodyPr>
            <a:lstStyle/>
            <a:p>
              <a:r>
                <a:rPr lang="en-GB" sz="1400" dirty="0">
                  <a:latin typeface="Comic Sans MS" panose="030F0702030302020204" pitchFamily="66" charset="0"/>
                </a:rPr>
                <a:t>Make sure you know exactly what the employer wants to receive by email</a:t>
              </a:r>
            </a:p>
          </p:txBody>
        </p:sp>
      </p:grpSp>
      <p:grpSp>
        <p:nvGrpSpPr>
          <p:cNvPr id="10" name="Group 9">
            <a:extLst>
              <a:ext uri="{FF2B5EF4-FFF2-40B4-BE49-F238E27FC236}">
                <a16:creationId xmlns:a16="http://schemas.microsoft.com/office/drawing/2014/main" id="{6652DB8F-12EE-4DC4-A9E5-F5DEA6282B2C}"/>
              </a:ext>
            </a:extLst>
          </p:cNvPr>
          <p:cNvGrpSpPr/>
          <p:nvPr/>
        </p:nvGrpSpPr>
        <p:grpSpPr>
          <a:xfrm>
            <a:off x="997846" y="5623211"/>
            <a:ext cx="4371323" cy="523220"/>
            <a:chOff x="997846" y="5506836"/>
            <a:chExt cx="4371323" cy="523220"/>
          </a:xfrm>
        </p:grpSpPr>
        <p:pic>
          <p:nvPicPr>
            <p:cNvPr id="38" name="Picture 37">
              <a:extLst>
                <a:ext uri="{FF2B5EF4-FFF2-40B4-BE49-F238E27FC236}">
                  <a16:creationId xmlns:a16="http://schemas.microsoft.com/office/drawing/2014/main" id="{179A34A2-2835-4832-B44E-14A231985E2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7846" y="5514236"/>
              <a:ext cx="304843" cy="333422"/>
            </a:xfrm>
            <a:prstGeom prst="rect">
              <a:avLst/>
            </a:prstGeom>
          </p:spPr>
        </p:pic>
        <p:sp>
          <p:nvSpPr>
            <p:cNvPr id="39" name="TextBox 38">
              <a:extLst>
                <a:ext uri="{FF2B5EF4-FFF2-40B4-BE49-F238E27FC236}">
                  <a16:creationId xmlns:a16="http://schemas.microsoft.com/office/drawing/2014/main" id="{8B361E34-2C1C-4DDB-8AD9-D3CA89D9A979}"/>
                </a:ext>
              </a:extLst>
            </p:cNvPr>
            <p:cNvSpPr txBox="1"/>
            <p:nvPr/>
          </p:nvSpPr>
          <p:spPr>
            <a:xfrm>
              <a:off x="1448082" y="5506836"/>
              <a:ext cx="3921087" cy="523220"/>
            </a:xfrm>
            <a:prstGeom prst="rect">
              <a:avLst/>
            </a:prstGeom>
            <a:noFill/>
          </p:spPr>
          <p:txBody>
            <a:bodyPr wrap="square" rtlCol="0">
              <a:spAutoFit/>
            </a:bodyPr>
            <a:lstStyle/>
            <a:p>
              <a:r>
                <a:rPr lang="en-GB" sz="1400" dirty="0">
                  <a:latin typeface="Comic Sans MS" panose="030F0702030302020204" pitchFamily="66" charset="0"/>
                </a:rPr>
                <a:t>Don’t hit the send button until you are sure you have everything</a:t>
              </a:r>
            </a:p>
          </p:txBody>
        </p:sp>
      </p:grpSp>
      <p:sp>
        <p:nvSpPr>
          <p:cNvPr id="30" name="Rectangle: Rounded Corners 29">
            <a:extLst>
              <a:ext uri="{FF2B5EF4-FFF2-40B4-BE49-F238E27FC236}">
                <a16:creationId xmlns:a16="http://schemas.microsoft.com/office/drawing/2014/main" id="{7F714C09-DE37-4565-BF86-5C473F0EDAD9}"/>
              </a:ext>
            </a:extLst>
          </p:cNvPr>
          <p:cNvSpPr/>
          <p:nvPr/>
        </p:nvSpPr>
        <p:spPr>
          <a:xfrm>
            <a:off x="5904427" y="3499368"/>
            <a:ext cx="2703954" cy="2530688"/>
          </a:xfrm>
          <a:prstGeom prst="roundRect">
            <a:avLst/>
          </a:prstGeom>
          <a:solidFill>
            <a:srgbClr val="FFFFCC">
              <a:alpha val="52000"/>
            </a:srgbClr>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AB7FF826-7725-4B66-A99D-279042AB080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27243" y="3821019"/>
            <a:ext cx="1009791" cy="781159"/>
          </a:xfrm>
          <a:prstGeom prst="rect">
            <a:avLst/>
          </a:prstGeom>
        </p:spPr>
      </p:pic>
      <p:sp>
        <p:nvSpPr>
          <p:cNvPr id="44" name="TextBox 43">
            <a:extLst>
              <a:ext uri="{FF2B5EF4-FFF2-40B4-BE49-F238E27FC236}">
                <a16:creationId xmlns:a16="http://schemas.microsoft.com/office/drawing/2014/main" id="{FDAD074D-E369-4B9B-85A8-BA77B60AE812}"/>
              </a:ext>
            </a:extLst>
          </p:cNvPr>
          <p:cNvSpPr txBox="1"/>
          <p:nvPr/>
        </p:nvSpPr>
        <p:spPr>
          <a:xfrm>
            <a:off x="6799033" y="3760115"/>
            <a:ext cx="1549665" cy="923330"/>
          </a:xfrm>
          <a:prstGeom prst="rect">
            <a:avLst/>
          </a:prstGeom>
          <a:noFill/>
        </p:spPr>
        <p:txBody>
          <a:bodyPr wrap="square" rtlCol="0">
            <a:spAutoFit/>
          </a:bodyPr>
          <a:lstStyle/>
          <a:p>
            <a:r>
              <a:rPr lang="en-GB" dirty="0">
                <a:solidFill>
                  <a:schemeClr val="accent2"/>
                </a:solidFill>
                <a:latin typeface="Reprise Title" panose="02000000000000000000" pitchFamily="2" charset="0"/>
              </a:rPr>
              <a:t>UPLOADING YOUR CV AND COVER LETTER</a:t>
            </a:r>
          </a:p>
        </p:txBody>
      </p:sp>
      <p:sp>
        <p:nvSpPr>
          <p:cNvPr id="45" name="TextBox 44">
            <a:extLst>
              <a:ext uri="{FF2B5EF4-FFF2-40B4-BE49-F238E27FC236}">
                <a16:creationId xmlns:a16="http://schemas.microsoft.com/office/drawing/2014/main" id="{F364B9F7-7C87-4B8A-86DE-75229644DFA7}"/>
              </a:ext>
            </a:extLst>
          </p:cNvPr>
          <p:cNvSpPr txBox="1"/>
          <p:nvPr/>
        </p:nvSpPr>
        <p:spPr>
          <a:xfrm>
            <a:off x="6100382" y="4764712"/>
            <a:ext cx="2392221"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Comic Sans MS" panose="030F0702030302020204" pitchFamily="66" charset="0"/>
              </a:rPr>
              <a:t>Register with website</a:t>
            </a:r>
          </a:p>
          <a:p>
            <a:pPr marL="285750" indent="-285750">
              <a:buFont typeface="Arial" panose="020B0604020202020204" pitchFamily="34" charset="0"/>
              <a:buChar char="•"/>
            </a:pPr>
            <a:r>
              <a:rPr lang="en-GB" sz="1400" dirty="0">
                <a:latin typeface="Comic Sans MS" panose="030F0702030302020204" pitchFamily="66" charset="0"/>
              </a:rPr>
              <a:t>Doc format</a:t>
            </a:r>
          </a:p>
          <a:p>
            <a:pPr marL="285750" indent="-285750">
              <a:buFont typeface="Arial" panose="020B0604020202020204" pitchFamily="34" charset="0"/>
              <a:buChar char="•"/>
            </a:pPr>
            <a:r>
              <a:rPr lang="en-GB" sz="1400" dirty="0">
                <a:latin typeface="Comic Sans MS" panose="030F0702030302020204" pitchFamily="66" charset="0"/>
              </a:rPr>
              <a:t>File size limit</a:t>
            </a:r>
          </a:p>
          <a:p>
            <a:pPr marL="285750" indent="-285750">
              <a:buFont typeface="Arial" panose="020B0604020202020204" pitchFamily="34" charset="0"/>
              <a:buChar char="•"/>
            </a:pPr>
            <a:r>
              <a:rPr lang="en-GB" sz="1400" dirty="0">
                <a:latin typeface="Comic Sans MS" panose="030F0702030302020204" pitchFamily="66" charset="0"/>
              </a:rPr>
              <a:t>Follow instructions</a:t>
            </a:r>
          </a:p>
        </p:txBody>
      </p:sp>
      <p:sp>
        <p:nvSpPr>
          <p:cNvPr id="40" name="TextBox 39">
            <a:extLst>
              <a:ext uri="{FF2B5EF4-FFF2-40B4-BE49-F238E27FC236}">
                <a16:creationId xmlns:a16="http://schemas.microsoft.com/office/drawing/2014/main" id="{33F06877-ED2D-492F-B5F9-88EA5B97CE56}"/>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spTree>
    <p:extLst>
      <p:ext uri="{BB962C8B-B14F-4D97-AF65-F5344CB8AC3E}">
        <p14:creationId xmlns:p14="http://schemas.microsoft.com/office/powerpoint/2010/main" val="191669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860494"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5" y="600205"/>
            <a:ext cx="5767920"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Making speculative job enquiries</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 name="Graphic 3" descr="Send with solid fill">
            <a:extLst>
              <a:ext uri="{FF2B5EF4-FFF2-40B4-BE49-F238E27FC236}">
                <a16:creationId xmlns:a16="http://schemas.microsoft.com/office/drawing/2014/main" id="{385F8B3D-F293-D715-6AB1-589596C71B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5188" y="553417"/>
            <a:ext cx="496927" cy="496927"/>
          </a:xfrm>
          <a:prstGeom prst="rect">
            <a:avLst/>
          </a:prstGeom>
        </p:spPr>
      </p:pic>
      <p:pic>
        <p:nvPicPr>
          <p:cNvPr id="11" name="Picture 10">
            <a:extLst>
              <a:ext uri="{FF2B5EF4-FFF2-40B4-BE49-F238E27FC236}">
                <a16:creationId xmlns:a16="http://schemas.microsoft.com/office/drawing/2014/main" id="{6DA98794-CDF0-447A-B685-EDD844529C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7246" y="1022447"/>
            <a:ext cx="6654884" cy="2041430"/>
          </a:xfrm>
          <a:prstGeom prst="rect">
            <a:avLst/>
          </a:prstGeom>
        </p:spPr>
      </p:pic>
      <p:grpSp>
        <p:nvGrpSpPr>
          <p:cNvPr id="36" name="Group 35">
            <a:extLst>
              <a:ext uri="{FF2B5EF4-FFF2-40B4-BE49-F238E27FC236}">
                <a16:creationId xmlns:a16="http://schemas.microsoft.com/office/drawing/2014/main" id="{E6FB1723-1BA7-4CF3-9081-9711D76205C2}"/>
              </a:ext>
            </a:extLst>
          </p:cNvPr>
          <p:cNvGrpSpPr/>
          <p:nvPr/>
        </p:nvGrpSpPr>
        <p:grpSpPr>
          <a:xfrm>
            <a:off x="751799" y="3526966"/>
            <a:ext cx="2221903" cy="1907483"/>
            <a:chOff x="550134" y="1092883"/>
            <a:chExt cx="2221903" cy="1907483"/>
          </a:xfrm>
        </p:grpSpPr>
        <p:pic>
          <p:nvPicPr>
            <p:cNvPr id="15" name="Picture 14">
              <a:extLst>
                <a:ext uri="{FF2B5EF4-FFF2-40B4-BE49-F238E27FC236}">
                  <a16:creationId xmlns:a16="http://schemas.microsoft.com/office/drawing/2014/main" id="{44B37978-5472-484B-8C38-4C7A8FB7CF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0134" y="1092883"/>
              <a:ext cx="2221903" cy="1907483"/>
            </a:xfrm>
            <a:prstGeom prst="rect">
              <a:avLst/>
            </a:prstGeom>
          </p:spPr>
        </p:pic>
        <p:sp>
          <p:nvSpPr>
            <p:cNvPr id="20" name="TextBox 19">
              <a:extLst>
                <a:ext uri="{FF2B5EF4-FFF2-40B4-BE49-F238E27FC236}">
                  <a16:creationId xmlns:a16="http://schemas.microsoft.com/office/drawing/2014/main" id="{81AF685D-E18B-4B14-BA12-46DAA686484A}"/>
                </a:ext>
              </a:extLst>
            </p:cNvPr>
            <p:cNvSpPr txBox="1"/>
            <p:nvPr/>
          </p:nvSpPr>
          <p:spPr>
            <a:xfrm rot="21117165">
              <a:off x="948359" y="2118824"/>
              <a:ext cx="1542500" cy="646331"/>
            </a:xfrm>
            <a:prstGeom prst="rect">
              <a:avLst/>
            </a:prstGeom>
            <a:noFill/>
          </p:spPr>
          <p:txBody>
            <a:bodyPr wrap="square" lIns="91440" tIns="45720" rIns="91440" bIns="45720" rtlCol="0" anchor="t">
              <a:spAutoFit/>
            </a:bodyPr>
            <a:lstStyle/>
            <a:p>
              <a:pPr algn="ctr"/>
              <a:r>
                <a:rPr lang="en-GB" dirty="0">
                  <a:solidFill>
                    <a:srgbClr val="C00000"/>
                  </a:solidFill>
                  <a:latin typeface="Reprise Title" panose="02000000000000000000" pitchFamily="2" charset="0"/>
                  <a:cs typeface="Simplified Arabic Fixed"/>
                </a:rPr>
                <a:t>DO YOUR</a:t>
              </a:r>
              <a:br>
                <a:rPr lang="en-GB" dirty="0">
                  <a:solidFill>
                    <a:srgbClr val="C00000"/>
                  </a:solidFill>
                  <a:latin typeface="Reprise Title" panose="02000000000000000000" pitchFamily="2" charset="0"/>
                  <a:cs typeface="Simplified Arabic Fixed"/>
                </a:rPr>
              </a:br>
              <a:r>
                <a:rPr lang="en-GB" dirty="0">
                  <a:solidFill>
                    <a:srgbClr val="C00000"/>
                  </a:solidFill>
                  <a:latin typeface="Reprise Title" panose="02000000000000000000" pitchFamily="2" charset="0"/>
                  <a:cs typeface="Simplified Arabic Fixed"/>
                </a:rPr>
                <a:t>RESEARCH!</a:t>
              </a:r>
            </a:p>
          </p:txBody>
        </p:sp>
        <p:pic>
          <p:nvPicPr>
            <p:cNvPr id="24" name="Picture 23">
              <a:extLst>
                <a:ext uri="{FF2B5EF4-FFF2-40B4-BE49-F238E27FC236}">
                  <a16:creationId xmlns:a16="http://schemas.microsoft.com/office/drawing/2014/main" id="{6D6D6796-99C2-40C8-B2A8-E0008259C7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128973">
              <a:off x="1278115" y="1455695"/>
              <a:ext cx="1201185" cy="919319"/>
            </a:xfrm>
            <a:prstGeom prst="rect">
              <a:avLst/>
            </a:prstGeom>
          </p:spPr>
        </p:pic>
      </p:grpSp>
      <p:grpSp>
        <p:nvGrpSpPr>
          <p:cNvPr id="3" name="Group 2">
            <a:extLst>
              <a:ext uri="{FF2B5EF4-FFF2-40B4-BE49-F238E27FC236}">
                <a16:creationId xmlns:a16="http://schemas.microsoft.com/office/drawing/2014/main" id="{1A3E5769-5928-4AF5-AF54-ED74CAF6AACF}"/>
              </a:ext>
            </a:extLst>
          </p:cNvPr>
          <p:cNvGrpSpPr/>
          <p:nvPr/>
        </p:nvGrpSpPr>
        <p:grpSpPr>
          <a:xfrm>
            <a:off x="3155365" y="3341618"/>
            <a:ext cx="4179290" cy="1023451"/>
            <a:chOff x="3155365" y="3341618"/>
            <a:chExt cx="4179290" cy="1023451"/>
          </a:xfrm>
        </p:grpSpPr>
        <p:grpSp>
          <p:nvGrpSpPr>
            <p:cNvPr id="42" name="Group 41">
              <a:extLst>
                <a:ext uri="{FF2B5EF4-FFF2-40B4-BE49-F238E27FC236}">
                  <a16:creationId xmlns:a16="http://schemas.microsoft.com/office/drawing/2014/main" id="{7000BCE5-0CFA-45B8-BEDC-6F51FC40E3F2}"/>
                </a:ext>
              </a:extLst>
            </p:cNvPr>
            <p:cNvGrpSpPr/>
            <p:nvPr/>
          </p:nvGrpSpPr>
          <p:grpSpPr>
            <a:xfrm>
              <a:off x="3981817" y="3341618"/>
              <a:ext cx="3352838" cy="1023451"/>
              <a:chOff x="827176" y="3349321"/>
              <a:chExt cx="3352838" cy="1023451"/>
            </a:xfrm>
          </p:grpSpPr>
          <p:sp>
            <p:nvSpPr>
              <p:cNvPr id="37" name="Rectangle: Rounded Corners 36">
                <a:extLst>
                  <a:ext uri="{FF2B5EF4-FFF2-40B4-BE49-F238E27FC236}">
                    <a16:creationId xmlns:a16="http://schemas.microsoft.com/office/drawing/2014/main" id="{29994908-F5D5-4FC3-B2BF-214E1D1F9E8F}"/>
                  </a:ext>
                </a:extLst>
              </p:cNvPr>
              <p:cNvSpPr/>
              <p:nvPr/>
            </p:nvSpPr>
            <p:spPr>
              <a:xfrm>
                <a:off x="827176" y="3349321"/>
                <a:ext cx="3352838" cy="1023451"/>
              </a:xfrm>
              <a:prstGeom prst="roundRect">
                <a:avLst/>
              </a:prstGeom>
              <a:solidFill>
                <a:schemeClr val="accent6">
                  <a:alpha val="96000"/>
                </a:schemeClr>
              </a:solid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Building">
                <a:extLst>
                  <a:ext uri="{FF2B5EF4-FFF2-40B4-BE49-F238E27FC236}">
                    <a16:creationId xmlns:a16="http://schemas.microsoft.com/office/drawing/2014/main" id="{F23755F7-4B5E-45E3-B4B6-45ADA8D496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35361" y="3489740"/>
                <a:ext cx="450548" cy="450548"/>
              </a:xfrm>
              <a:prstGeom prst="rect">
                <a:avLst/>
              </a:prstGeom>
            </p:spPr>
          </p:pic>
          <p:pic>
            <p:nvPicPr>
              <p:cNvPr id="7" name="Graphic 6" descr="Target Audience">
                <a:extLst>
                  <a:ext uri="{FF2B5EF4-FFF2-40B4-BE49-F238E27FC236}">
                    <a16:creationId xmlns:a16="http://schemas.microsoft.com/office/drawing/2014/main" id="{0A8447C0-B543-42AC-A945-B1CE7E6E45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94094" y="3413253"/>
                <a:ext cx="603522" cy="603522"/>
              </a:xfrm>
              <a:prstGeom prst="rect">
                <a:avLst/>
              </a:prstGeom>
            </p:spPr>
          </p:pic>
          <p:pic>
            <p:nvPicPr>
              <p:cNvPr id="12" name="Graphic 11" descr="Head with gears">
                <a:extLst>
                  <a:ext uri="{FF2B5EF4-FFF2-40B4-BE49-F238E27FC236}">
                    <a16:creationId xmlns:a16="http://schemas.microsoft.com/office/drawing/2014/main" id="{C411BD59-BF4F-4DCF-89D0-A9083690A42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69218" y="3464298"/>
                <a:ext cx="501432" cy="501432"/>
              </a:xfrm>
              <a:prstGeom prst="rect">
                <a:avLst/>
              </a:prstGeom>
            </p:spPr>
          </p:pic>
          <p:sp>
            <p:nvSpPr>
              <p:cNvPr id="38" name="TextBox 37">
                <a:extLst>
                  <a:ext uri="{FF2B5EF4-FFF2-40B4-BE49-F238E27FC236}">
                    <a16:creationId xmlns:a16="http://schemas.microsoft.com/office/drawing/2014/main" id="{E1E9E9AB-32DA-4F80-94A1-1D1A1F273FFD}"/>
                  </a:ext>
                </a:extLst>
              </p:cNvPr>
              <p:cNvSpPr txBox="1"/>
              <p:nvPr/>
            </p:nvSpPr>
            <p:spPr>
              <a:xfrm>
                <a:off x="995261" y="3989536"/>
                <a:ext cx="884583" cy="261610"/>
              </a:xfrm>
              <a:prstGeom prst="rect">
                <a:avLst/>
              </a:prstGeom>
              <a:noFill/>
            </p:spPr>
            <p:txBody>
              <a:bodyPr wrap="square" rtlCol="0">
                <a:spAutoFit/>
              </a:bodyPr>
              <a:lstStyle/>
              <a:p>
                <a:pPr algn="ctr"/>
                <a:r>
                  <a:rPr lang="en-GB" sz="1100" b="1" dirty="0">
                    <a:solidFill>
                      <a:schemeClr val="bg1"/>
                    </a:solidFill>
                  </a:rPr>
                  <a:t>COMPANY</a:t>
                </a:r>
              </a:p>
            </p:txBody>
          </p:sp>
          <p:sp>
            <p:nvSpPr>
              <p:cNvPr id="39" name="TextBox 38">
                <a:extLst>
                  <a:ext uri="{FF2B5EF4-FFF2-40B4-BE49-F238E27FC236}">
                    <a16:creationId xmlns:a16="http://schemas.microsoft.com/office/drawing/2014/main" id="{BD81FA30-6A6A-4E81-B918-DDBE60665787}"/>
                  </a:ext>
                </a:extLst>
              </p:cNvPr>
              <p:cNvSpPr txBox="1"/>
              <p:nvPr/>
            </p:nvSpPr>
            <p:spPr>
              <a:xfrm>
                <a:off x="1783676" y="3904898"/>
                <a:ext cx="1239122" cy="430887"/>
              </a:xfrm>
              <a:prstGeom prst="rect">
                <a:avLst/>
              </a:prstGeom>
              <a:noFill/>
            </p:spPr>
            <p:txBody>
              <a:bodyPr wrap="square" rtlCol="0">
                <a:spAutoFit/>
              </a:bodyPr>
              <a:lstStyle/>
              <a:p>
                <a:pPr algn="ctr"/>
                <a:r>
                  <a:rPr lang="en-GB" sz="1100" b="1" dirty="0">
                    <a:solidFill>
                      <a:schemeClr val="bg1"/>
                    </a:solidFill>
                  </a:rPr>
                  <a:t>SERVICE &amp; CUSTOMERS</a:t>
                </a:r>
              </a:p>
            </p:txBody>
          </p:sp>
          <p:sp>
            <p:nvSpPr>
              <p:cNvPr id="40" name="TextBox 39">
                <a:extLst>
                  <a:ext uri="{FF2B5EF4-FFF2-40B4-BE49-F238E27FC236}">
                    <a16:creationId xmlns:a16="http://schemas.microsoft.com/office/drawing/2014/main" id="{50902251-CA81-4BDB-A888-9DE4761F1998}"/>
                  </a:ext>
                </a:extLst>
              </p:cNvPr>
              <p:cNvSpPr txBox="1"/>
              <p:nvPr/>
            </p:nvSpPr>
            <p:spPr>
              <a:xfrm>
                <a:off x="2786883" y="3904898"/>
                <a:ext cx="1239122" cy="430887"/>
              </a:xfrm>
              <a:prstGeom prst="rect">
                <a:avLst/>
              </a:prstGeom>
              <a:noFill/>
            </p:spPr>
            <p:txBody>
              <a:bodyPr wrap="square" rtlCol="0">
                <a:spAutoFit/>
              </a:bodyPr>
              <a:lstStyle/>
              <a:p>
                <a:pPr algn="ctr"/>
                <a:r>
                  <a:rPr lang="en-GB" sz="1100" b="1" dirty="0">
                    <a:solidFill>
                      <a:schemeClr val="bg1"/>
                    </a:solidFill>
                  </a:rPr>
                  <a:t>YOUR SKILLS &amp; ABILITIES</a:t>
                </a:r>
              </a:p>
            </p:txBody>
          </p:sp>
        </p:grpSp>
        <p:pic>
          <p:nvPicPr>
            <p:cNvPr id="44" name="Picture 43">
              <a:extLst>
                <a:ext uri="{FF2B5EF4-FFF2-40B4-BE49-F238E27FC236}">
                  <a16:creationId xmlns:a16="http://schemas.microsoft.com/office/drawing/2014/main" id="{7913C931-F581-4015-B8E0-51F03850781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511153">
              <a:off x="3155365" y="3766749"/>
              <a:ext cx="541289" cy="491477"/>
            </a:xfrm>
            <a:prstGeom prst="rect">
              <a:avLst/>
            </a:prstGeom>
          </p:spPr>
        </p:pic>
      </p:grpSp>
      <p:grpSp>
        <p:nvGrpSpPr>
          <p:cNvPr id="6" name="Group 5">
            <a:extLst>
              <a:ext uri="{FF2B5EF4-FFF2-40B4-BE49-F238E27FC236}">
                <a16:creationId xmlns:a16="http://schemas.microsoft.com/office/drawing/2014/main" id="{B62A7762-287B-4CAB-AB20-ECD925242371}"/>
              </a:ext>
            </a:extLst>
          </p:cNvPr>
          <p:cNvGrpSpPr/>
          <p:nvPr/>
        </p:nvGrpSpPr>
        <p:grpSpPr>
          <a:xfrm>
            <a:off x="6232902" y="3751069"/>
            <a:ext cx="2261121" cy="2248022"/>
            <a:chOff x="6232902" y="3751069"/>
            <a:chExt cx="2261121" cy="2248022"/>
          </a:xfrm>
        </p:grpSpPr>
        <p:pic>
          <p:nvPicPr>
            <p:cNvPr id="31" name="Picture 30">
              <a:extLst>
                <a:ext uri="{FF2B5EF4-FFF2-40B4-BE49-F238E27FC236}">
                  <a16:creationId xmlns:a16="http://schemas.microsoft.com/office/drawing/2014/main" id="{5BE5217E-531B-407D-A812-C3E642B3343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32902" y="4876072"/>
              <a:ext cx="1356046" cy="1123019"/>
            </a:xfrm>
            <a:prstGeom prst="rect">
              <a:avLst/>
            </a:prstGeom>
          </p:spPr>
        </p:pic>
        <p:pic>
          <p:nvPicPr>
            <p:cNvPr id="52" name="Picture 51">
              <a:extLst>
                <a:ext uri="{FF2B5EF4-FFF2-40B4-BE49-F238E27FC236}">
                  <a16:creationId xmlns:a16="http://schemas.microsoft.com/office/drawing/2014/main" id="{65B62DCB-35F1-41ED-8D87-98818A95ECB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3319343">
              <a:off x="7131758" y="3960648"/>
              <a:ext cx="1571844" cy="1152686"/>
            </a:xfrm>
            <a:prstGeom prst="rect">
              <a:avLst/>
            </a:prstGeom>
          </p:spPr>
        </p:pic>
      </p:grpSp>
      <p:grpSp>
        <p:nvGrpSpPr>
          <p:cNvPr id="21" name="Group 20">
            <a:extLst>
              <a:ext uri="{FF2B5EF4-FFF2-40B4-BE49-F238E27FC236}">
                <a16:creationId xmlns:a16="http://schemas.microsoft.com/office/drawing/2014/main" id="{A53273A1-F66B-0C63-0487-A590AC276B5C}"/>
              </a:ext>
            </a:extLst>
          </p:cNvPr>
          <p:cNvGrpSpPr/>
          <p:nvPr/>
        </p:nvGrpSpPr>
        <p:grpSpPr>
          <a:xfrm>
            <a:off x="3231431" y="4624778"/>
            <a:ext cx="2681138" cy="1978737"/>
            <a:chOff x="3073684" y="4549436"/>
            <a:chExt cx="2681138" cy="1978737"/>
          </a:xfrm>
        </p:grpSpPr>
        <p:pic>
          <p:nvPicPr>
            <p:cNvPr id="45" name="Picture 44">
              <a:extLst>
                <a:ext uri="{FF2B5EF4-FFF2-40B4-BE49-F238E27FC236}">
                  <a16:creationId xmlns:a16="http://schemas.microsoft.com/office/drawing/2014/main" id="{8DE13EAD-8550-404D-8FF8-D4D2EC25F13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0800000">
              <a:off x="5213533" y="5236441"/>
              <a:ext cx="541289" cy="491477"/>
            </a:xfrm>
            <a:prstGeom prst="rect">
              <a:avLst/>
            </a:prstGeom>
          </p:spPr>
        </p:pic>
        <p:grpSp>
          <p:nvGrpSpPr>
            <p:cNvPr id="19" name="Group 18">
              <a:extLst>
                <a:ext uri="{FF2B5EF4-FFF2-40B4-BE49-F238E27FC236}">
                  <a16:creationId xmlns:a16="http://schemas.microsoft.com/office/drawing/2014/main" id="{BE71C584-3C01-1DD7-AFFD-1661CDC5521F}"/>
                </a:ext>
              </a:extLst>
            </p:cNvPr>
            <p:cNvGrpSpPr/>
            <p:nvPr/>
          </p:nvGrpSpPr>
          <p:grpSpPr>
            <a:xfrm>
              <a:off x="3073684" y="4549436"/>
              <a:ext cx="1987897" cy="1978737"/>
              <a:chOff x="3155953" y="4592500"/>
              <a:chExt cx="1987897" cy="1978737"/>
            </a:xfrm>
          </p:grpSpPr>
          <p:pic>
            <p:nvPicPr>
              <p:cNvPr id="18" name="Picture 17" descr="A yellow square with black border&#10;&#10;AI-generated content may be incorrect.">
                <a:extLst>
                  <a:ext uri="{FF2B5EF4-FFF2-40B4-BE49-F238E27FC236}">
                    <a16:creationId xmlns:a16="http://schemas.microsoft.com/office/drawing/2014/main" id="{5916E8D2-910F-ABBF-90C2-422DA8A5AA8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21127988">
                <a:off x="3155953" y="4592500"/>
                <a:ext cx="1987897" cy="1978737"/>
              </a:xfrm>
              <a:prstGeom prst="rect">
                <a:avLst/>
              </a:prstGeom>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134A8720-AF58-4CD6-B190-CADC21FC1E5C}"/>
                  </a:ext>
                </a:extLst>
              </p:cNvPr>
              <p:cNvGrpSpPr/>
              <p:nvPr/>
            </p:nvGrpSpPr>
            <p:grpSpPr>
              <a:xfrm>
                <a:off x="3268199" y="4891526"/>
                <a:ext cx="1759118" cy="1356095"/>
                <a:chOff x="3268199" y="4891526"/>
                <a:chExt cx="1759118" cy="1356095"/>
              </a:xfrm>
            </p:grpSpPr>
            <p:grpSp>
              <p:nvGrpSpPr>
                <p:cNvPr id="8" name="Group 7">
                  <a:extLst>
                    <a:ext uri="{FF2B5EF4-FFF2-40B4-BE49-F238E27FC236}">
                      <a16:creationId xmlns:a16="http://schemas.microsoft.com/office/drawing/2014/main" id="{78C9DBFF-C738-4182-B4AF-C178476D3E55}"/>
                    </a:ext>
                  </a:extLst>
                </p:cNvPr>
                <p:cNvGrpSpPr/>
                <p:nvPr/>
              </p:nvGrpSpPr>
              <p:grpSpPr>
                <a:xfrm>
                  <a:off x="3268199" y="5217990"/>
                  <a:ext cx="1759118" cy="1029631"/>
                  <a:chOff x="3268199" y="5217990"/>
                  <a:chExt cx="1759118" cy="1029631"/>
                </a:xfrm>
              </p:grpSpPr>
              <p:sp>
                <p:nvSpPr>
                  <p:cNvPr id="53" name="TextBox 52">
                    <a:extLst>
                      <a:ext uri="{FF2B5EF4-FFF2-40B4-BE49-F238E27FC236}">
                        <a16:creationId xmlns:a16="http://schemas.microsoft.com/office/drawing/2014/main" id="{98CE52E9-7A0C-4F31-9993-92C3C9192EBE}"/>
                      </a:ext>
                    </a:extLst>
                  </p:cNvPr>
                  <p:cNvSpPr txBox="1"/>
                  <p:nvPr/>
                </p:nvSpPr>
                <p:spPr>
                  <a:xfrm rot="21115546">
                    <a:off x="3421074" y="6032177"/>
                    <a:ext cx="1606243" cy="215444"/>
                  </a:xfrm>
                  <a:prstGeom prst="rect">
                    <a:avLst/>
                  </a:prstGeom>
                  <a:noFill/>
                </p:spPr>
                <p:txBody>
                  <a:bodyPr wrap="square" rtlCol="0">
                    <a:spAutoFit/>
                  </a:bodyPr>
                  <a:lstStyle/>
                  <a:p>
                    <a:pPr marL="171450" indent="-171450">
                      <a:buFont typeface="Wingdings" panose="05000000000000000000" pitchFamily="2" charset="2"/>
                      <a:buChar char="ü"/>
                    </a:pPr>
                    <a:r>
                      <a:rPr lang="en-GB" sz="800" dirty="0">
                        <a:latin typeface="Lucida Handwriting" panose="03010101010101010101" pitchFamily="66" charset="0"/>
                      </a:rPr>
                      <a:t>Check name spelling</a:t>
                    </a:r>
                  </a:p>
                </p:txBody>
              </p:sp>
              <p:sp>
                <p:nvSpPr>
                  <p:cNvPr id="54" name="TextBox 53">
                    <a:extLst>
                      <a:ext uri="{FF2B5EF4-FFF2-40B4-BE49-F238E27FC236}">
                        <a16:creationId xmlns:a16="http://schemas.microsoft.com/office/drawing/2014/main" id="{F0642ADD-E488-4F81-A9DA-7C180D48CC50}"/>
                      </a:ext>
                    </a:extLst>
                  </p:cNvPr>
                  <p:cNvSpPr txBox="1"/>
                  <p:nvPr/>
                </p:nvSpPr>
                <p:spPr>
                  <a:xfrm rot="21115546">
                    <a:off x="3268199" y="5217990"/>
                    <a:ext cx="1470201" cy="215444"/>
                  </a:xfrm>
                  <a:prstGeom prst="rect">
                    <a:avLst/>
                  </a:prstGeom>
                  <a:noFill/>
                </p:spPr>
                <p:txBody>
                  <a:bodyPr wrap="square" rtlCol="0">
                    <a:spAutoFit/>
                  </a:bodyPr>
                  <a:lstStyle/>
                  <a:p>
                    <a:pPr marL="171450" indent="-171450">
                      <a:buFont typeface="Wingdings" panose="05000000000000000000" pitchFamily="2" charset="2"/>
                      <a:buChar char="ü"/>
                    </a:pPr>
                    <a:r>
                      <a:rPr lang="en-GB" sz="800" dirty="0">
                        <a:latin typeface="Lucida Handwriting" panose="03010101010101010101" pitchFamily="66" charset="0"/>
                      </a:rPr>
                      <a:t>Address</a:t>
                    </a:r>
                  </a:p>
                </p:txBody>
              </p:sp>
              <p:sp>
                <p:nvSpPr>
                  <p:cNvPr id="56" name="TextBox 55">
                    <a:extLst>
                      <a:ext uri="{FF2B5EF4-FFF2-40B4-BE49-F238E27FC236}">
                        <a16:creationId xmlns:a16="http://schemas.microsoft.com/office/drawing/2014/main" id="{4FA0B55F-F31D-4EB7-A27D-FAA6F4A6E104}"/>
                      </a:ext>
                    </a:extLst>
                  </p:cNvPr>
                  <p:cNvSpPr txBox="1"/>
                  <p:nvPr/>
                </p:nvSpPr>
                <p:spPr>
                  <a:xfrm rot="21115546">
                    <a:off x="3353824" y="5626103"/>
                    <a:ext cx="1470201" cy="215444"/>
                  </a:xfrm>
                  <a:prstGeom prst="rect">
                    <a:avLst/>
                  </a:prstGeom>
                  <a:noFill/>
                </p:spPr>
                <p:txBody>
                  <a:bodyPr wrap="square" rtlCol="0">
                    <a:spAutoFit/>
                  </a:bodyPr>
                  <a:lstStyle/>
                  <a:p>
                    <a:pPr marL="171450" indent="-171450">
                      <a:buFont typeface="Wingdings" panose="05000000000000000000" pitchFamily="2" charset="2"/>
                      <a:buChar char="ü"/>
                    </a:pPr>
                    <a:r>
                      <a:rPr lang="en-GB" sz="800" dirty="0">
                        <a:latin typeface="Lucida Handwriting" panose="03010101010101010101" pitchFamily="66" charset="0"/>
                      </a:rPr>
                      <a:t>Date contacted</a:t>
                    </a:r>
                  </a:p>
                </p:txBody>
              </p:sp>
              <p:sp>
                <p:nvSpPr>
                  <p:cNvPr id="58" name="TextBox 57">
                    <a:extLst>
                      <a:ext uri="{FF2B5EF4-FFF2-40B4-BE49-F238E27FC236}">
                        <a16:creationId xmlns:a16="http://schemas.microsoft.com/office/drawing/2014/main" id="{50AEEF63-A0E3-42B2-B93A-5C0A1CEDD309}"/>
                      </a:ext>
                    </a:extLst>
                  </p:cNvPr>
                  <p:cNvSpPr txBox="1"/>
                  <p:nvPr/>
                </p:nvSpPr>
                <p:spPr>
                  <a:xfrm rot="21115546">
                    <a:off x="3393372" y="5831770"/>
                    <a:ext cx="1470201" cy="215444"/>
                  </a:xfrm>
                  <a:prstGeom prst="rect">
                    <a:avLst/>
                  </a:prstGeom>
                  <a:noFill/>
                </p:spPr>
                <p:txBody>
                  <a:bodyPr wrap="square" rtlCol="0">
                    <a:spAutoFit/>
                  </a:bodyPr>
                  <a:lstStyle/>
                  <a:p>
                    <a:pPr marL="171450" indent="-171450">
                      <a:buFont typeface="Wingdings" panose="05000000000000000000" pitchFamily="2" charset="2"/>
                      <a:buChar char="ü"/>
                    </a:pPr>
                    <a:r>
                      <a:rPr lang="en-GB" sz="800" dirty="0">
                        <a:latin typeface="Lucida Handwriting" panose="03010101010101010101" pitchFamily="66" charset="0"/>
                      </a:rPr>
                      <a:t>Contact name</a:t>
                    </a:r>
                  </a:p>
                </p:txBody>
              </p:sp>
            </p:grpSp>
            <p:sp>
              <p:nvSpPr>
                <p:cNvPr id="59" name="TextBox 58">
                  <a:extLst>
                    <a:ext uri="{FF2B5EF4-FFF2-40B4-BE49-F238E27FC236}">
                      <a16:creationId xmlns:a16="http://schemas.microsoft.com/office/drawing/2014/main" id="{3380F75D-5C93-4C55-A115-B0532919627A}"/>
                    </a:ext>
                  </a:extLst>
                </p:cNvPr>
                <p:cNvSpPr txBox="1"/>
                <p:nvPr/>
              </p:nvSpPr>
              <p:spPr>
                <a:xfrm rot="21188793">
                  <a:off x="3312734" y="4891526"/>
                  <a:ext cx="1470201" cy="276999"/>
                </a:xfrm>
                <a:prstGeom prst="rect">
                  <a:avLst/>
                </a:prstGeom>
                <a:noFill/>
              </p:spPr>
              <p:txBody>
                <a:bodyPr wrap="square" rtlCol="0">
                  <a:spAutoFit/>
                </a:bodyPr>
                <a:lstStyle/>
                <a:p>
                  <a:r>
                    <a:rPr lang="en-GB" sz="1200" b="1" dirty="0">
                      <a:solidFill>
                        <a:srgbClr val="C00000"/>
                      </a:solidFill>
                      <a:latin typeface="Lucida Handwriting" panose="03010101010101010101" pitchFamily="66" charset="0"/>
                    </a:rPr>
                    <a:t>CHECKLIST</a:t>
                  </a:r>
                </a:p>
              </p:txBody>
            </p:sp>
          </p:grpSp>
          <p:sp>
            <p:nvSpPr>
              <p:cNvPr id="55" name="TextBox 54">
                <a:extLst>
                  <a:ext uri="{FF2B5EF4-FFF2-40B4-BE49-F238E27FC236}">
                    <a16:creationId xmlns:a16="http://schemas.microsoft.com/office/drawing/2014/main" id="{20EC57DA-A356-47DF-AB60-92C8949509C7}"/>
                  </a:ext>
                </a:extLst>
              </p:cNvPr>
              <p:cNvSpPr txBox="1"/>
              <p:nvPr/>
            </p:nvSpPr>
            <p:spPr>
              <a:xfrm rot="21115546">
                <a:off x="3307746" y="5425742"/>
                <a:ext cx="1470201" cy="215444"/>
              </a:xfrm>
              <a:prstGeom prst="rect">
                <a:avLst/>
              </a:prstGeom>
              <a:noFill/>
            </p:spPr>
            <p:txBody>
              <a:bodyPr wrap="square" rtlCol="0">
                <a:spAutoFit/>
              </a:bodyPr>
              <a:lstStyle/>
              <a:p>
                <a:pPr marL="171450" indent="-171450">
                  <a:buFont typeface="Wingdings" panose="05000000000000000000" pitchFamily="2" charset="2"/>
                  <a:buChar char="ü"/>
                </a:pPr>
                <a:r>
                  <a:rPr lang="en-GB" sz="800" dirty="0">
                    <a:latin typeface="Lucida Handwriting" panose="03010101010101010101" pitchFamily="66" charset="0"/>
                  </a:rPr>
                  <a:t>Phone number</a:t>
                </a:r>
              </a:p>
            </p:txBody>
          </p:sp>
        </p:grpSp>
      </p:grpSp>
      <p:sp>
        <p:nvSpPr>
          <p:cNvPr id="33" name="TextBox 32">
            <a:extLst>
              <a:ext uri="{FF2B5EF4-FFF2-40B4-BE49-F238E27FC236}">
                <a16:creationId xmlns:a16="http://schemas.microsoft.com/office/drawing/2014/main" id="{391A7C9C-2971-46B0-B27D-5D494CAAE123}"/>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spTree>
    <p:extLst>
      <p:ext uri="{BB962C8B-B14F-4D97-AF65-F5344CB8AC3E}">
        <p14:creationId xmlns:p14="http://schemas.microsoft.com/office/powerpoint/2010/main" val="140584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888540"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6" y="600204"/>
            <a:ext cx="5491152"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Speculative letters or emails</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 name="Graphic 3" descr="Send with solid fill">
            <a:extLst>
              <a:ext uri="{FF2B5EF4-FFF2-40B4-BE49-F238E27FC236}">
                <a16:creationId xmlns:a16="http://schemas.microsoft.com/office/drawing/2014/main" id="{385F8B3D-F293-D715-6AB1-589596C71B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5188" y="553417"/>
            <a:ext cx="496927" cy="496927"/>
          </a:xfrm>
          <a:prstGeom prst="rect">
            <a:avLst/>
          </a:prstGeom>
        </p:spPr>
      </p:pic>
      <p:pic>
        <p:nvPicPr>
          <p:cNvPr id="5" name="Picture 4">
            <a:extLst>
              <a:ext uri="{FF2B5EF4-FFF2-40B4-BE49-F238E27FC236}">
                <a16:creationId xmlns:a16="http://schemas.microsoft.com/office/drawing/2014/main" id="{A2959294-5440-47F1-9A53-3A478964D7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573" y="1893783"/>
            <a:ext cx="2734724" cy="4239588"/>
          </a:xfrm>
          <a:prstGeom prst="rect">
            <a:avLst/>
          </a:prstGeom>
        </p:spPr>
      </p:pic>
      <p:sp>
        <p:nvSpPr>
          <p:cNvPr id="21" name="Rectangle: Folded Corner 20">
            <a:extLst>
              <a:ext uri="{FF2B5EF4-FFF2-40B4-BE49-F238E27FC236}">
                <a16:creationId xmlns:a16="http://schemas.microsoft.com/office/drawing/2014/main" id="{47895B7C-10E3-425B-A593-B505CA515755}"/>
              </a:ext>
            </a:extLst>
          </p:cNvPr>
          <p:cNvSpPr/>
          <p:nvPr/>
        </p:nvSpPr>
        <p:spPr>
          <a:xfrm>
            <a:off x="3597662" y="1050344"/>
            <a:ext cx="4276588" cy="567310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D3D9D01-88B4-4E92-BE83-BA73D842BBD5}"/>
              </a:ext>
            </a:extLst>
          </p:cNvPr>
          <p:cNvSpPr txBox="1"/>
          <p:nvPr/>
        </p:nvSpPr>
        <p:spPr>
          <a:xfrm>
            <a:off x="6120439" y="1160358"/>
            <a:ext cx="1475613" cy="630942"/>
          </a:xfrm>
          <a:prstGeom prst="rect">
            <a:avLst/>
          </a:prstGeom>
          <a:noFill/>
        </p:spPr>
        <p:txBody>
          <a:bodyPr wrap="square" rtlCol="0">
            <a:spAutoFit/>
          </a:bodyPr>
          <a:lstStyle/>
          <a:p>
            <a:pPr algn="r"/>
            <a:r>
              <a:rPr lang="en-GB" sz="700" dirty="0"/>
              <a:t>26 Red Crescent</a:t>
            </a:r>
          </a:p>
          <a:p>
            <a:pPr algn="r"/>
            <a:r>
              <a:rPr lang="en-GB" sz="700" dirty="0"/>
              <a:t>Whitefield</a:t>
            </a:r>
          </a:p>
          <a:p>
            <a:pPr algn="r"/>
            <a:r>
              <a:rPr lang="en-GB" sz="700" dirty="0"/>
              <a:t>West Shire WS3 3AS</a:t>
            </a:r>
          </a:p>
          <a:p>
            <a:pPr algn="r"/>
            <a:endParaRPr lang="en-GB" sz="700" dirty="0"/>
          </a:p>
          <a:p>
            <a:pPr algn="r"/>
            <a:r>
              <a:rPr lang="en-GB" sz="700" dirty="0"/>
              <a:t>Telephone 01927 777 777</a:t>
            </a:r>
          </a:p>
        </p:txBody>
      </p:sp>
      <p:sp>
        <p:nvSpPr>
          <p:cNvPr id="23" name="TextBox 22">
            <a:extLst>
              <a:ext uri="{FF2B5EF4-FFF2-40B4-BE49-F238E27FC236}">
                <a16:creationId xmlns:a16="http://schemas.microsoft.com/office/drawing/2014/main" id="{277216A8-1595-4B76-8209-6CD74F3570AE}"/>
              </a:ext>
            </a:extLst>
          </p:cNvPr>
          <p:cNvSpPr txBox="1"/>
          <p:nvPr/>
        </p:nvSpPr>
        <p:spPr>
          <a:xfrm>
            <a:off x="3820584" y="1893783"/>
            <a:ext cx="1475613" cy="200055"/>
          </a:xfrm>
          <a:prstGeom prst="rect">
            <a:avLst/>
          </a:prstGeom>
          <a:noFill/>
        </p:spPr>
        <p:txBody>
          <a:bodyPr wrap="square" rtlCol="0">
            <a:spAutoFit/>
          </a:bodyPr>
          <a:lstStyle/>
          <a:p>
            <a:r>
              <a:rPr lang="en-GB" sz="700" dirty="0"/>
              <a:t>513 June 2023</a:t>
            </a:r>
          </a:p>
        </p:txBody>
      </p:sp>
      <p:sp>
        <p:nvSpPr>
          <p:cNvPr id="24" name="TextBox 23">
            <a:extLst>
              <a:ext uri="{FF2B5EF4-FFF2-40B4-BE49-F238E27FC236}">
                <a16:creationId xmlns:a16="http://schemas.microsoft.com/office/drawing/2014/main" id="{3A4F4CF9-5C8E-48FE-BDFB-5BB0DCACEC86}"/>
              </a:ext>
            </a:extLst>
          </p:cNvPr>
          <p:cNvSpPr txBox="1"/>
          <p:nvPr/>
        </p:nvSpPr>
        <p:spPr>
          <a:xfrm>
            <a:off x="3820584" y="2198613"/>
            <a:ext cx="1475613" cy="738664"/>
          </a:xfrm>
          <a:prstGeom prst="rect">
            <a:avLst/>
          </a:prstGeom>
          <a:noFill/>
        </p:spPr>
        <p:txBody>
          <a:bodyPr wrap="square" rtlCol="0">
            <a:spAutoFit/>
          </a:bodyPr>
          <a:lstStyle/>
          <a:p>
            <a:r>
              <a:rPr lang="en-GB" sz="700" dirty="0"/>
              <a:t>Mr B </a:t>
            </a:r>
            <a:r>
              <a:rPr lang="en-GB" sz="700" dirty="0" err="1"/>
              <a:t>Gray</a:t>
            </a:r>
            <a:endParaRPr lang="en-GB" sz="700" dirty="0"/>
          </a:p>
          <a:p>
            <a:r>
              <a:rPr lang="en-GB" sz="700" dirty="0"/>
              <a:t>Sales Director</a:t>
            </a:r>
          </a:p>
          <a:p>
            <a:r>
              <a:rPr lang="en-GB" sz="700" dirty="0"/>
              <a:t>XYZ Ltd</a:t>
            </a:r>
          </a:p>
          <a:p>
            <a:r>
              <a:rPr lang="en-GB" sz="700" dirty="0"/>
              <a:t>5 Main Street</a:t>
            </a:r>
          </a:p>
          <a:p>
            <a:r>
              <a:rPr lang="en-GB" sz="700" dirty="0"/>
              <a:t>Whitefield</a:t>
            </a:r>
          </a:p>
          <a:p>
            <a:r>
              <a:rPr lang="en-GB" sz="700" dirty="0"/>
              <a:t>West Shire WS1 5SA</a:t>
            </a:r>
          </a:p>
        </p:txBody>
      </p:sp>
      <p:sp>
        <p:nvSpPr>
          <p:cNvPr id="25" name="TextBox 24">
            <a:extLst>
              <a:ext uri="{FF2B5EF4-FFF2-40B4-BE49-F238E27FC236}">
                <a16:creationId xmlns:a16="http://schemas.microsoft.com/office/drawing/2014/main" id="{40FFB39A-EB1F-4B14-992B-7128CA30177B}"/>
              </a:ext>
            </a:extLst>
          </p:cNvPr>
          <p:cNvSpPr txBox="1"/>
          <p:nvPr/>
        </p:nvSpPr>
        <p:spPr>
          <a:xfrm>
            <a:off x="3820584" y="3423111"/>
            <a:ext cx="3624437" cy="1815882"/>
          </a:xfrm>
          <a:prstGeom prst="rect">
            <a:avLst/>
          </a:prstGeom>
          <a:noFill/>
        </p:spPr>
        <p:txBody>
          <a:bodyPr wrap="square" rtlCol="0">
            <a:spAutoFit/>
          </a:bodyPr>
          <a:lstStyle/>
          <a:p>
            <a:r>
              <a:rPr lang="en-GB" sz="700" dirty="0"/>
              <a:t>I read on the West Shire Record website this week that your motor spares company has plans to expand due to increasing customer demand and record profitability.</a:t>
            </a:r>
          </a:p>
          <a:p>
            <a:endParaRPr lang="en-GB" sz="700" dirty="0"/>
          </a:p>
          <a:p>
            <a:r>
              <a:rPr lang="en-GB" sz="700" dirty="0"/>
              <a:t>I am writing to enquire if, as a result of your planned expansion, there might be an opportunity for someone with my background in the parts department.</a:t>
            </a:r>
          </a:p>
          <a:p>
            <a:endParaRPr lang="en-GB" sz="700" dirty="0"/>
          </a:p>
          <a:p>
            <a:r>
              <a:rPr lang="en-GB" sz="700" dirty="0"/>
              <a:t>I have successfully completed a Modern Apprenticeship programme run by the West Shire Car Components Training Association and have achieved an SVQ Vehicle Parts Operations at SCQF Level 6.</a:t>
            </a:r>
          </a:p>
          <a:p>
            <a:endParaRPr lang="en-GB" sz="700" dirty="0"/>
          </a:p>
          <a:p>
            <a:r>
              <a:rPr lang="en-GB" sz="700" dirty="0"/>
              <a:t>You will note from my enclosed CV that I have also had 2 years’ experience in the Parts Department of Car City Garage. I am enthusiastic and motivated towards securing further experience and a full time position in parts.</a:t>
            </a:r>
          </a:p>
          <a:p>
            <a:endParaRPr lang="en-GB" sz="700" dirty="0"/>
          </a:p>
          <a:p>
            <a:r>
              <a:rPr lang="en-GB" sz="700" dirty="0"/>
              <a:t>I would be pleased to attend for an interview at any time and look forward to hearing from you in due course.</a:t>
            </a:r>
          </a:p>
        </p:txBody>
      </p:sp>
      <p:sp>
        <p:nvSpPr>
          <p:cNvPr id="26" name="TextBox 25">
            <a:extLst>
              <a:ext uri="{FF2B5EF4-FFF2-40B4-BE49-F238E27FC236}">
                <a16:creationId xmlns:a16="http://schemas.microsoft.com/office/drawing/2014/main" id="{82788D3D-5CB2-4240-90B4-A09A617F66B2}"/>
              </a:ext>
            </a:extLst>
          </p:cNvPr>
          <p:cNvSpPr txBox="1"/>
          <p:nvPr/>
        </p:nvSpPr>
        <p:spPr>
          <a:xfrm>
            <a:off x="3820584" y="5328310"/>
            <a:ext cx="1475613" cy="738664"/>
          </a:xfrm>
          <a:prstGeom prst="rect">
            <a:avLst/>
          </a:prstGeom>
          <a:noFill/>
        </p:spPr>
        <p:txBody>
          <a:bodyPr wrap="square" rtlCol="0">
            <a:spAutoFit/>
          </a:bodyPr>
          <a:lstStyle/>
          <a:p>
            <a:r>
              <a:rPr lang="en-GB" sz="700" dirty="0"/>
              <a:t>Yours sincerely,</a:t>
            </a:r>
          </a:p>
          <a:p>
            <a:endParaRPr lang="en-GB" sz="700" dirty="0"/>
          </a:p>
          <a:p>
            <a:endParaRPr lang="en-GB" sz="700" dirty="0"/>
          </a:p>
          <a:p>
            <a:r>
              <a:rPr lang="en-GB" sz="700" dirty="0"/>
              <a:t>GRAHAM JONES</a:t>
            </a:r>
          </a:p>
          <a:p>
            <a:endParaRPr lang="en-GB" sz="700" dirty="0"/>
          </a:p>
          <a:p>
            <a:r>
              <a:rPr lang="en-GB" sz="700" dirty="0"/>
              <a:t>Enc.</a:t>
            </a:r>
          </a:p>
        </p:txBody>
      </p:sp>
      <p:sp>
        <p:nvSpPr>
          <p:cNvPr id="27" name="TextBox 26">
            <a:extLst>
              <a:ext uri="{FF2B5EF4-FFF2-40B4-BE49-F238E27FC236}">
                <a16:creationId xmlns:a16="http://schemas.microsoft.com/office/drawing/2014/main" id="{ADC86434-0ACC-4708-AA6A-FEEAB653A660}"/>
              </a:ext>
            </a:extLst>
          </p:cNvPr>
          <p:cNvSpPr txBox="1"/>
          <p:nvPr/>
        </p:nvSpPr>
        <p:spPr>
          <a:xfrm>
            <a:off x="3820584" y="3139385"/>
            <a:ext cx="1475613" cy="200055"/>
          </a:xfrm>
          <a:prstGeom prst="rect">
            <a:avLst/>
          </a:prstGeom>
          <a:noFill/>
        </p:spPr>
        <p:txBody>
          <a:bodyPr wrap="square" rtlCol="0">
            <a:spAutoFit/>
          </a:bodyPr>
          <a:lstStyle/>
          <a:p>
            <a:r>
              <a:rPr lang="en-GB" sz="700" dirty="0"/>
              <a:t>Dear Mr </a:t>
            </a:r>
            <a:r>
              <a:rPr lang="en-GB" sz="700" dirty="0" err="1"/>
              <a:t>Gray</a:t>
            </a:r>
            <a:r>
              <a:rPr lang="en-GB" sz="700" dirty="0"/>
              <a:t>,</a:t>
            </a:r>
          </a:p>
        </p:txBody>
      </p:sp>
      <p:sp>
        <p:nvSpPr>
          <p:cNvPr id="19" name="Rectangle 18">
            <a:extLst>
              <a:ext uri="{FF2B5EF4-FFF2-40B4-BE49-F238E27FC236}">
                <a16:creationId xmlns:a16="http://schemas.microsoft.com/office/drawing/2014/main" id="{A44DD373-E2B2-4A3A-B037-DBA8AD0705DE}"/>
              </a:ext>
            </a:extLst>
          </p:cNvPr>
          <p:cNvSpPr/>
          <p:nvPr/>
        </p:nvSpPr>
        <p:spPr>
          <a:xfrm>
            <a:off x="3902224" y="3157503"/>
            <a:ext cx="574526" cy="176292"/>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8B1A52A-3294-4512-AE58-31890959F833}"/>
              </a:ext>
            </a:extLst>
          </p:cNvPr>
          <p:cNvSpPr/>
          <p:nvPr/>
        </p:nvSpPr>
        <p:spPr>
          <a:xfrm>
            <a:off x="4025049" y="3892873"/>
            <a:ext cx="2095390" cy="112001"/>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2AF24E3-D9C1-4BF1-91EC-509B498B1179}"/>
              </a:ext>
            </a:extLst>
          </p:cNvPr>
          <p:cNvSpPr/>
          <p:nvPr/>
        </p:nvSpPr>
        <p:spPr>
          <a:xfrm>
            <a:off x="3873649" y="4106143"/>
            <a:ext cx="2512205" cy="112001"/>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0213200D-F886-453E-B617-62C027FFEAB2}"/>
              </a:ext>
            </a:extLst>
          </p:cNvPr>
          <p:cNvGrpSpPr/>
          <p:nvPr/>
        </p:nvGrpSpPr>
        <p:grpSpPr>
          <a:xfrm>
            <a:off x="3902225" y="4637956"/>
            <a:ext cx="3299422" cy="239323"/>
            <a:chOff x="3902225" y="4655877"/>
            <a:chExt cx="3299422" cy="187211"/>
          </a:xfrm>
        </p:grpSpPr>
        <p:sp>
          <p:nvSpPr>
            <p:cNvPr id="33" name="Rectangle 32">
              <a:extLst>
                <a:ext uri="{FF2B5EF4-FFF2-40B4-BE49-F238E27FC236}">
                  <a16:creationId xmlns:a16="http://schemas.microsoft.com/office/drawing/2014/main" id="{29CB1DFE-A12F-4B93-B086-B51C7365C62B}"/>
                </a:ext>
              </a:extLst>
            </p:cNvPr>
            <p:cNvSpPr/>
            <p:nvPr/>
          </p:nvSpPr>
          <p:spPr>
            <a:xfrm>
              <a:off x="5056094" y="4655877"/>
              <a:ext cx="2145553" cy="93968"/>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44ED0B8-8466-4549-8F50-4C05793BF0B8}"/>
                </a:ext>
              </a:extLst>
            </p:cNvPr>
            <p:cNvSpPr/>
            <p:nvPr/>
          </p:nvSpPr>
          <p:spPr>
            <a:xfrm>
              <a:off x="3902225" y="4749120"/>
              <a:ext cx="1608082" cy="93968"/>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B754E752-65AA-4F54-8236-64AF58409BF8}"/>
              </a:ext>
            </a:extLst>
          </p:cNvPr>
          <p:cNvGrpSpPr/>
          <p:nvPr/>
        </p:nvGrpSpPr>
        <p:grpSpPr>
          <a:xfrm>
            <a:off x="3902225" y="3464615"/>
            <a:ext cx="3460477" cy="225224"/>
            <a:chOff x="3902225" y="3458639"/>
            <a:chExt cx="3460477" cy="225224"/>
          </a:xfrm>
        </p:grpSpPr>
        <p:sp>
          <p:nvSpPr>
            <p:cNvPr id="36" name="Rectangle 35">
              <a:extLst>
                <a:ext uri="{FF2B5EF4-FFF2-40B4-BE49-F238E27FC236}">
                  <a16:creationId xmlns:a16="http://schemas.microsoft.com/office/drawing/2014/main" id="{54A7F6C3-E782-4A9A-97CC-0FBA0FEDCB01}"/>
                </a:ext>
              </a:extLst>
            </p:cNvPr>
            <p:cNvSpPr/>
            <p:nvPr/>
          </p:nvSpPr>
          <p:spPr>
            <a:xfrm>
              <a:off x="5918588" y="3458639"/>
              <a:ext cx="1444114" cy="117540"/>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553BDBE-0BAB-4A94-9452-B447340FE55F}"/>
                </a:ext>
              </a:extLst>
            </p:cNvPr>
            <p:cNvSpPr/>
            <p:nvPr/>
          </p:nvSpPr>
          <p:spPr>
            <a:xfrm>
              <a:off x="3902225" y="3571861"/>
              <a:ext cx="2588222" cy="112002"/>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a:extLst>
              <a:ext uri="{FF2B5EF4-FFF2-40B4-BE49-F238E27FC236}">
                <a16:creationId xmlns:a16="http://schemas.microsoft.com/office/drawing/2014/main" id="{2B047972-6AED-45E9-B4D6-A842EA6FD25D}"/>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spTree>
    <p:extLst>
      <p:ext uri="{BB962C8B-B14F-4D97-AF65-F5344CB8AC3E}">
        <p14:creationId xmlns:p14="http://schemas.microsoft.com/office/powerpoint/2010/main" val="9443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3994987"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566736" y="600204"/>
            <a:ext cx="3764389"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Now it’s your turn</a:t>
            </a:r>
            <a:endParaRPr lang="en-US" dirty="0">
              <a:solidFill>
                <a:schemeClr val="bg1"/>
              </a:solidFill>
            </a:endParaRPr>
          </a:p>
        </p:txBody>
      </p:sp>
      <p:pic>
        <p:nvPicPr>
          <p:cNvPr id="17" name="Picture 16" descr="Logo&#10;&#10;Description automatically generated">
            <a:extLst>
              <a:ext uri="{FF2B5EF4-FFF2-40B4-BE49-F238E27FC236}">
                <a16:creationId xmlns:a16="http://schemas.microsoft.com/office/drawing/2014/main" id="{A44EAFC6-0301-289D-0BC1-5353C676344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 name="Graphic 3" descr="Send with solid fill">
            <a:extLst>
              <a:ext uri="{FF2B5EF4-FFF2-40B4-BE49-F238E27FC236}">
                <a16:creationId xmlns:a16="http://schemas.microsoft.com/office/drawing/2014/main" id="{385F8B3D-F293-D715-6AB1-589596C71B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5188" y="553417"/>
            <a:ext cx="496927" cy="496927"/>
          </a:xfrm>
          <a:prstGeom prst="rect">
            <a:avLst/>
          </a:prstGeom>
        </p:spPr>
      </p:pic>
      <p:grpSp>
        <p:nvGrpSpPr>
          <p:cNvPr id="5" name="Group 4">
            <a:extLst>
              <a:ext uri="{FF2B5EF4-FFF2-40B4-BE49-F238E27FC236}">
                <a16:creationId xmlns:a16="http://schemas.microsoft.com/office/drawing/2014/main" id="{0806F865-8061-415F-AE13-D96BA2F2C28E}"/>
              </a:ext>
            </a:extLst>
          </p:cNvPr>
          <p:cNvGrpSpPr/>
          <p:nvPr/>
        </p:nvGrpSpPr>
        <p:grpSpPr>
          <a:xfrm>
            <a:off x="1132115" y="5042912"/>
            <a:ext cx="3515485" cy="966520"/>
            <a:chOff x="840758" y="3714162"/>
            <a:chExt cx="3515485" cy="966520"/>
          </a:xfrm>
        </p:grpSpPr>
        <p:pic>
          <p:nvPicPr>
            <p:cNvPr id="12" name="Picture 11" descr="A picture containing sunset, nature, flock, bright&#10;&#10;Description automatically generated">
              <a:extLst>
                <a:ext uri="{FF2B5EF4-FFF2-40B4-BE49-F238E27FC236}">
                  <a16:creationId xmlns:a16="http://schemas.microsoft.com/office/drawing/2014/main" id="{B6F002C0-7F7D-4B72-8904-07CA38E6BECE}"/>
                </a:ext>
              </a:extLst>
            </p:cNvPr>
            <p:cNvPicPr>
              <a:picLocks noChangeAspect="1"/>
            </p:cNvPicPr>
            <p:nvPr/>
          </p:nvPicPr>
          <p:blipFill rotWithShape="1">
            <a:blip r:embed="rId4">
              <a:extLst>
                <a:ext uri="{28A0092B-C50C-407E-A947-70E740481C1C}">
                  <a14:useLocalDpi xmlns:a14="http://schemas.microsoft.com/office/drawing/2010/main" val="0"/>
                </a:ext>
              </a:extLst>
            </a:blip>
            <a:srcRect r="11376" b="2586"/>
            <a:stretch/>
          </p:blipFill>
          <p:spPr>
            <a:xfrm>
              <a:off x="1608261" y="3872432"/>
              <a:ext cx="2583595" cy="506473"/>
            </a:xfrm>
            <a:prstGeom prst="rect">
              <a:avLst/>
            </a:prstGeom>
          </p:spPr>
        </p:pic>
        <p:sp>
          <p:nvSpPr>
            <p:cNvPr id="13" name="Rounded Rectangle 9">
              <a:extLst>
                <a:ext uri="{FF2B5EF4-FFF2-40B4-BE49-F238E27FC236}">
                  <a16:creationId xmlns:a16="http://schemas.microsoft.com/office/drawing/2014/main" id="{D5588599-B015-473F-AA9C-CCA7111CB4E0}"/>
                </a:ext>
              </a:extLst>
            </p:cNvPr>
            <p:cNvSpPr/>
            <p:nvPr/>
          </p:nvSpPr>
          <p:spPr>
            <a:xfrm>
              <a:off x="840758" y="3714162"/>
              <a:ext cx="3515485" cy="82301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570B0A5-ECBB-49E4-B8A6-9644B3094B24}"/>
                </a:ext>
              </a:extLst>
            </p:cNvPr>
            <p:cNvSpPr txBox="1"/>
            <p:nvPr/>
          </p:nvSpPr>
          <p:spPr>
            <a:xfrm>
              <a:off x="1680004" y="3874735"/>
              <a:ext cx="2458778" cy="523220"/>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1: Cover Letter Creator</a:t>
              </a:r>
            </a:p>
          </p:txBody>
        </p:sp>
        <p:pic>
          <p:nvPicPr>
            <p:cNvPr id="15" name="Picture 14" descr="Icon&#10;&#10;Description automatically generated">
              <a:extLst>
                <a:ext uri="{FF2B5EF4-FFF2-40B4-BE49-F238E27FC236}">
                  <a16:creationId xmlns:a16="http://schemas.microsoft.com/office/drawing/2014/main" id="{2CED82A3-3969-4D6E-AA80-BAB37169A6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989" y="3857667"/>
              <a:ext cx="823015" cy="823015"/>
            </a:xfrm>
            <a:prstGeom prst="rect">
              <a:avLst/>
            </a:prstGeom>
          </p:spPr>
        </p:pic>
      </p:grpSp>
      <p:grpSp>
        <p:nvGrpSpPr>
          <p:cNvPr id="3" name="Group 2">
            <a:extLst>
              <a:ext uri="{FF2B5EF4-FFF2-40B4-BE49-F238E27FC236}">
                <a16:creationId xmlns:a16="http://schemas.microsoft.com/office/drawing/2014/main" id="{EF9F64C4-7036-444F-854A-C9152A797DFE}"/>
              </a:ext>
            </a:extLst>
          </p:cNvPr>
          <p:cNvGrpSpPr/>
          <p:nvPr/>
        </p:nvGrpSpPr>
        <p:grpSpPr>
          <a:xfrm>
            <a:off x="5258640" y="5042912"/>
            <a:ext cx="3452113" cy="966520"/>
            <a:chOff x="904130" y="5166202"/>
            <a:chExt cx="3452113" cy="966520"/>
          </a:xfrm>
        </p:grpSpPr>
        <p:pic>
          <p:nvPicPr>
            <p:cNvPr id="18" name="Picture 17" descr="A picture containing sunset, nature, flock, bright&#10;&#10;Description automatically generated">
              <a:extLst>
                <a:ext uri="{FF2B5EF4-FFF2-40B4-BE49-F238E27FC236}">
                  <a16:creationId xmlns:a16="http://schemas.microsoft.com/office/drawing/2014/main" id="{A3FA8475-077F-4584-80AE-33E0D95CA011}"/>
                </a:ext>
              </a:extLst>
            </p:cNvPr>
            <p:cNvPicPr>
              <a:picLocks noChangeAspect="1"/>
            </p:cNvPicPr>
            <p:nvPr/>
          </p:nvPicPr>
          <p:blipFill rotWithShape="1">
            <a:blip r:embed="rId4">
              <a:extLst>
                <a:ext uri="{28A0092B-C50C-407E-A947-70E740481C1C}">
                  <a14:useLocalDpi xmlns:a14="http://schemas.microsoft.com/office/drawing/2010/main" val="0"/>
                </a:ext>
              </a:extLst>
            </a:blip>
            <a:srcRect r="11376" b="2586"/>
            <a:stretch/>
          </p:blipFill>
          <p:spPr>
            <a:xfrm>
              <a:off x="1671633" y="5324472"/>
              <a:ext cx="2520223" cy="506473"/>
            </a:xfrm>
            <a:prstGeom prst="rect">
              <a:avLst/>
            </a:prstGeom>
          </p:spPr>
        </p:pic>
        <p:sp>
          <p:nvSpPr>
            <p:cNvPr id="19" name="Rounded Rectangle 9">
              <a:extLst>
                <a:ext uri="{FF2B5EF4-FFF2-40B4-BE49-F238E27FC236}">
                  <a16:creationId xmlns:a16="http://schemas.microsoft.com/office/drawing/2014/main" id="{4965ECDD-3941-40B5-B748-4EA7A43AE679}"/>
                </a:ext>
              </a:extLst>
            </p:cNvPr>
            <p:cNvSpPr/>
            <p:nvPr/>
          </p:nvSpPr>
          <p:spPr>
            <a:xfrm>
              <a:off x="904130" y="5166202"/>
              <a:ext cx="3452113" cy="82301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67361AC-DC3E-439D-A72F-0B9069A4F0A9}"/>
                </a:ext>
              </a:extLst>
            </p:cNvPr>
            <p:cNvSpPr txBox="1"/>
            <p:nvPr/>
          </p:nvSpPr>
          <p:spPr>
            <a:xfrm>
              <a:off x="1743377" y="5331976"/>
              <a:ext cx="2376560" cy="523220"/>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2: Writing a speculative letter</a:t>
              </a:r>
            </a:p>
          </p:txBody>
        </p:sp>
        <p:pic>
          <p:nvPicPr>
            <p:cNvPr id="21" name="Picture 20" descr="Icon&#10;&#10;Description automatically generated">
              <a:extLst>
                <a:ext uri="{FF2B5EF4-FFF2-40B4-BE49-F238E27FC236}">
                  <a16:creationId xmlns:a16="http://schemas.microsoft.com/office/drawing/2014/main" id="{566EA1B1-E96B-4DEF-988E-FF997183E9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361" y="5309707"/>
              <a:ext cx="823015" cy="823015"/>
            </a:xfrm>
            <a:prstGeom prst="rect">
              <a:avLst/>
            </a:prstGeom>
          </p:spPr>
        </p:pic>
      </p:grpSp>
      <p:pic>
        <p:nvPicPr>
          <p:cNvPr id="7" name="Picture 6">
            <a:hlinkClick r:id="rId10"/>
            <a:extLst>
              <a:ext uri="{FF2B5EF4-FFF2-40B4-BE49-F238E27FC236}">
                <a16:creationId xmlns:a16="http://schemas.microsoft.com/office/drawing/2014/main" id="{3CADC4B6-33E2-4F0A-9B2D-A20663EEE9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71654" y="1397832"/>
            <a:ext cx="2800741" cy="2591162"/>
          </a:xfrm>
          <a:prstGeom prst="rect">
            <a:avLst/>
          </a:prstGeom>
        </p:spPr>
      </p:pic>
      <p:sp>
        <p:nvSpPr>
          <p:cNvPr id="8" name="TextBox 7">
            <a:extLst>
              <a:ext uri="{FF2B5EF4-FFF2-40B4-BE49-F238E27FC236}">
                <a16:creationId xmlns:a16="http://schemas.microsoft.com/office/drawing/2014/main" id="{E3B4EF5C-5686-4CDD-B653-9AEC590D0F8C}"/>
              </a:ext>
            </a:extLst>
          </p:cNvPr>
          <p:cNvSpPr txBox="1"/>
          <p:nvPr/>
        </p:nvSpPr>
        <p:spPr>
          <a:xfrm>
            <a:off x="3546292" y="4119937"/>
            <a:ext cx="2674733" cy="369332"/>
          </a:xfrm>
          <a:prstGeom prst="rect">
            <a:avLst/>
          </a:prstGeom>
          <a:solidFill>
            <a:srgbClr val="FFC000"/>
          </a:solidFill>
          <a:ln w="60325" cmpd="thickThin">
            <a:solidFill>
              <a:srgbClr val="C00000"/>
            </a:solidFill>
          </a:ln>
        </p:spPr>
        <p:txBody>
          <a:bodyPr wrap="square" rtlCol="0">
            <a:spAutoFit/>
          </a:bodyPr>
          <a:lstStyle/>
          <a:p>
            <a:pPr algn="ctr"/>
            <a:r>
              <a:rPr lang="en-GB" b="1" dirty="0">
                <a:latin typeface="Raleway" pitchFamily="2" charset="0"/>
              </a:rPr>
              <a:t>Planit Portfolio</a:t>
            </a:r>
          </a:p>
        </p:txBody>
      </p:sp>
      <p:pic>
        <p:nvPicPr>
          <p:cNvPr id="10" name="Picture 9">
            <a:extLst>
              <a:ext uri="{FF2B5EF4-FFF2-40B4-BE49-F238E27FC236}">
                <a16:creationId xmlns:a16="http://schemas.microsoft.com/office/drawing/2014/main" id="{5636F667-5626-4B83-B4D8-169E59C4F26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2381" y="2083530"/>
            <a:ext cx="2056919" cy="2056919"/>
          </a:xfrm>
          <a:prstGeom prst="rect">
            <a:avLst/>
          </a:prstGeom>
        </p:spPr>
      </p:pic>
      <p:pic>
        <p:nvPicPr>
          <p:cNvPr id="22" name="Picture 21">
            <a:extLst>
              <a:ext uri="{FF2B5EF4-FFF2-40B4-BE49-F238E27FC236}">
                <a16:creationId xmlns:a16="http://schemas.microsoft.com/office/drawing/2014/main" id="{BB55D765-78E6-4772-9FC2-9130A73C2A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32032" y="1492580"/>
            <a:ext cx="2283435" cy="3238818"/>
          </a:xfrm>
          <a:prstGeom prst="rect">
            <a:avLst/>
          </a:prstGeom>
        </p:spPr>
      </p:pic>
      <p:sp>
        <p:nvSpPr>
          <p:cNvPr id="23" name="TextBox 22">
            <a:extLst>
              <a:ext uri="{FF2B5EF4-FFF2-40B4-BE49-F238E27FC236}">
                <a16:creationId xmlns:a16="http://schemas.microsoft.com/office/drawing/2014/main" id="{72271DCA-C9C6-49FB-A6DD-529DF0DEA09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spTree>
    <p:extLst>
      <p:ext uri="{BB962C8B-B14F-4D97-AF65-F5344CB8AC3E}">
        <p14:creationId xmlns:p14="http://schemas.microsoft.com/office/powerpoint/2010/main" val="39310871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5" ma:contentTypeDescription="Create a new document." ma:contentTypeScope="" ma:versionID="a57c24ac6be6d32fb3537125d8823cea">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a516e279d324a9a7f999b1d15b38668d"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D853AD-0AD3-4492-A59A-FC492C3EB4BE}">
  <ds:schemaRefs>
    <ds:schemaRef ds:uri="http://schemas.microsoft.com/sharepoint/v3/contenttype/forms"/>
  </ds:schemaRefs>
</ds:datastoreItem>
</file>

<file path=customXml/itemProps2.xml><?xml version="1.0" encoding="utf-8"?>
<ds:datastoreItem xmlns:ds="http://schemas.openxmlformats.org/officeDocument/2006/customXml" ds:itemID="{49572682-E9E8-4CE4-80FF-5E7AE795F0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6E6F4A-3DA9-4F61-923E-2309AB9AF519}">
  <ds:schemaRefs>
    <ds:schemaRef ds:uri="http://schemas.microsoft.com/office/2006/documentManagement/types"/>
    <ds:schemaRef ds:uri="50bbd1c0-476f-492f-837b-8878e2dd1eba"/>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3072b28c-77ff-4c28-a70b-2fb5f59c378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285</TotalTime>
  <Words>3768</Words>
  <Application>Microsoft Office PowerPoint</Application>
  <PresentationFormat>On-screen Show (4:3)</PresentationFormat>
  <Paragraphs>397</Paragraphs>
  <Slides>10</Slides>
  <Notes>10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Bradley Hand ITC</vt:lpstr>
      <vt:lpstr>Stencil</vt:lpstr>
      <vt:lpstr>Wingdings</vt:lpstr>
      <vt:lpstr>Lucida Handwriting</vt:lpstr>
      <vt:lpstr>Arial</vt:lpstr>
      <vt:lpstr>Calibri Light</vt:lpstr>
      <vt:lpstr>Simplified Arabic Fixed</vt:lpstr>
      <vt:lpstr>Symbol</vt:lpstr>
      <vt:lpstr>Calibri</vt:lpstr>
      <vt:lpstr>Balloonist SF</vt:lpstr>
      <vt:lpstr>Stencil ICG</vt:lpstr>
      <vt:lpstr>Maximus BT</vt:lpstr>
      <vt:lpstr>Reprise Title</vt:lpstr>
      <vt:lpstr>Raleway</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Development Award National 4</dc:title>
  <dc:subject/>
  <dc:creator>Marian Hester</dc:creator>
  <cp:keywords/>
  <dc:description/>
  <cp:lastModifiedBy>Marian Hester</cp:lastModifiedBy>
  <cp:revision>684</cp:revision>
  <dcterms:created xsi:type="dcterms:W3CDTF">2022-04-19T10:35:20Z</dcterms:created>
  <dcterms:modified xsi:type="dcterms:W3CDTF">2025-11-20T10:27:47Z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