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Lst>
  <p:notesMasterIdLst>
    <p:notesMasterId r:id="rId14"/>
  </p:notesMasterIdLst>
  <p:sldIdLst>
    <p:sldId id="259" r:id="rId5"/>
    <p:sldId id="308" r:id="rId6"/>
    <p:sldId id="310" r:id="rId7"/>
    <p:sldId id="311" r:id="rId8"/>
    <p:sldId id="309" r:id="rId9"/>
    <p:sldId id="265" r:id="rId10"/>
    <p:sldId id="256" r:id="rId11"/>
    <p:sldId id="266" r:id="rId12"/>
    <p:sldId id="267" r:id="rId13"/>
  </p:sldIdLst>
  <p:sldSz cx="9144000" cy="6858000" type="screen4x3"/>
  <p:notesSz cx="6858000" cy="9144000"/>
  <p:embeddedFontLst>
    <p:embeddedFont>
      <p:font typeface="Balloonist SF" panose="020BE200000000000000" pitchFamily="34" charset="0"/>
      <p:bold r:id="rId15"/>
    </p:embeddedFont>
    <p:embeddedFont>
      <p:font typeface="Comic Sans MS" panose="030F0702030302020204" pitchFamily="66" charset="0"/>
      <p:regular r:id="rId16"/>
      <p:bold r:id="rId17"/>
      <p:italic r:id="rId18"/>
      <p:boldItalic r:id="rId19"/>
    </p:embeddedFont>
    <p:embeddedFont>
      <p:font typeface="Maximus" pitchFamily="2" charset="0"/>
      <p:regular r:id="rId20"/>
    </p:embeddedFont>
    <p:embeddedFont>
      <p:font typeface="Reprise Title Std" panose="02000000000000000000" charset="0"/>
      <p:regular r:id="rId21"/>
    </p:embeddedFont>
    <p:embeddedFont>
      <p:font typeface="Segoe UI" panose="020B0502040204020203" pitchFamily="34" charset="0"/>
      <p:regular r:id="rId22"/>
      <p:bold r:id="rId23"/>
      <p:italic r:id="rId24"/>
      <p:boldItalic r:id="rId25"/>
    </p:embeddedFont>
    <p:embeddedFont>
      <p:font typeface="Simplified Arabic Fixed" panose="02070309020205020404" pitchFamily="49" charset="-78"/>
      <p:regular r:id="rId26"/>
    </p:embeddedFont>
    <p:embeddedFont>
      <p:font typeface="Stencil" panose="040409050D0802020404" pitchFamily="82" charset="0"/>
      <p:regular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AF11B5-3C94-C802-A03D-849039298B0F}" name="Dianne Gillies" initials="DG" userId="S::dgillies@ceg.org.uk::cd0cb85f-5932-4dcb-93e8-e6c16eb73698" providerId="AD"/>
  <p188:author id="{A63EC9B9-8D09-77DD-9CC2-10CD0E6B2C40}" name="Jacqui McBride" initials="JM" userId="S::jmcbride@ceg.org.uk::b788a9f0-22b6-41cf-a5db-dc69c774fd86" providerId="AD"/>
  <p188:author id="{1F01AADF-15DE-5338-C45E-FBD840482C1C}" name="Marian Hester" initials="MH" userId="S::mhester@ceg.org.uk::d52c4927-8bbc-43a3-95b4-691a543c478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go Simpson" initials="MS" lastIdx="11" clrIdx="0">
    <p:extLst>
      <p:ext uri="{19B8F6BF-5375-455C-9EA6-DF929625EA0E}">
        <p15:presenceInfo xmlns:p15="http://schemas.microsoft.com/office/powerpoint/2012/main" userId="S::msimpson@ceg.org.uk::55e6cd65-f3a1-4f8a-9170-159d8a7190ac" providerId="AD"/>
      </p:ext>
    </p:extLst>
  </p:cmAuthor>
  <p:cmAuthor id="2" name="Jacqui McBride" initials="JM" lastIdx="8" clrIdx="1">
    <p:extLst>
      <p:ext uri="{19B8F6BF-5375-455C-9EA6-DF929625EA0E}">
        <p15:presenceInfo xmlns:p15="http://schemas.microsoft.com/office/powerpoint/2012/main" userId="S::jmcbride@ceg.org.uk::b788a9f0-22b6-41cf-a5db-dc69c774fd86" providerId="AD"/>
      </p:ext>
    </p:extLst>
  </p:cmAuthor>
  <p:cmAuthor id="3" name="Nicola Welch" initials="NW" lastIdx="12" clrIdx="2">
    <p:extLst>
      <p:ext uri="{19B8F6BF-5375-455C-9EA6-DF929625EA0E}">
        <p15:presenceInfo xmlns:p15="http://schemas.microsoft.com/office/powerpoint/2012/main" userId="S-1-5-21-507921405-884357618-682003330-3248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D91"/>
    <a:srgbClr val="FFFFCC"/>
    <a:srgbClr val="EEB500"/>
    <a:srgbClr val="FFCCFF"/>
    <a:srgbClr val="E9F57B"/>
    <a:srgbClr val="33CBCC"/>
    <a:srgbClr val="85358B"/>
    <a:srgbClr val="F23C4D"/>
    <a:srgbClr val="CC99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6" autoAdjust="0"/>
    <p:restoredTop sz="70339" autoAdjust="0"/>
  </p:normalViewPr>
  <p:slideViewPr>
    <p:cSldViewPr snapToGrid="0">
      <p:cViewPr varScale="1">
        <p:scale>
          <a:sx n="78" d="100"/>
          <a:sy n="78" d="100"/>
        </p:scale>
        <p:origin x="1338" y="7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95A12-D60B-4022-889A-D6FDB95E766F}" type="datetimeFigureOut">
              <a:rPr lang="en-US"/>
              <a:t>11/21/2025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E8B9-6A58-4D87-B516-F25D94F6D43A}" type="slidenum">
              <a:rPr lang="en-US"/>
              <a:t>‹#›</a:t>
            </a:fld>
            <a:endParaRPr lang="en-US"/>
          </a:p>
        </p:txBody>
      </p:sp>
    </p:spTree>
    <p:extLst>
      <p:ext uri="{BB962C8B-B14F-4D97-AF65-F5344CB8AC3E}">
        <p14:creationId xmlns:p14="http://schemas.microsoft.com/office/powerpoint/2010/main" val="238142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dirty="0">
                <a:solidFill>
                  <a:srgbClr val="000000"/>
                </a:solidFill>
                <a:effectLst/>
                <a:latin typeface="Calibri" panose="020F0502020204030204" pitchFamily="34" charset="0"/>
              </a:rPr>
              <a:t>Introduce module …… </a:t>
            </a:r>
          </a:p>
          <a:p>
            <a:pPr algn="l" rtl="0" fontAlgn="base"/>
            <a:endParaRPr lang="en-US" b="0" i="0" dirty="0">
              <a:solidFill>
                <a:srgbClr val="000000"/>
              </a:solidFill>
              <a:effectLst/>
              <a:latin typeface="Segoe UI" panose="020B0502040204020203" pitchFamily="34" charset="0"/>
            </a:endParaRPr>
          </a:p>
          <a:p>
            <a:pPr algn="l" rtl="0" fontAlgn="base"/>
            <a:r>
              <a:rPr lang="en-US" sz="1200" b="1" i="0" dirty="0">
                <a:solidFill>
                  <a:srgbClr val="000000"/>
                </a:solidFill>
                <a:effectLst/>
                <a:latin typeface="Calibri" panose="020F0502020204030204" pitchFamily="34" charset="0"/>
              </a:rPr>
              <a:t>Example text has been added to all slides to help you plan the lesson, adapt to suit your own presenting style.</a:t>
            </a:r>
            <a:r>
              <a:rPr lang="en-US" sz="1200" b="0" i="0" dirty="0">
                <a:solidFill>
                  <a:srgbClr val="000000"/>
                </a:solidFill>
                <a:effectLst/>
                <a:latin typeface="Calibri" panose="020F0502020204030204" pitchFamily="34" charset="0"/>
              </a:rPr>
              <a:t> </a:t>
            </a:r>
          </a:p>
          <a:p>
            <a:pPr algn="l" rtl="0" fontAlgn="base"/>
            <a:endParaRPr lang="en-US" b="0" i="0" dirty="0">
              <a:solidFill>
                <a:srgbClr val="000000"/>
              </a:solidFill>
              <a:effectLst/>
              <a:latin typeface="Segoe UI" panose="020B0502040204020203" pitchFamily="34" charset="0"/>
            </a:endParaRPr>
          </a:p>
          <a:p>
            <a:pPr algn="l" rtl="0" fontAlgn="base"/>
            <a:r>
              <a:rPr lang="en-US" sz="1200" b="1" i="0" dirty="0">
                <a:solidFill>
                  <a:srgbClr val="000000"/>
                </a:solidFill>
                <a:effectLst/>
                <a:latin typeface="Calibri" panose="020F0502020204030204" pitchFamily="34" charset="0"/>
              </a:rPr>
              <a:t>Example text:</a:t>
            </a:r>
            <a:r>
              <a:rPr lang="en-US" sz="1200" b="0" i="0" dirty="0">
                <a:solidFill>
                  <a:srgbClr val="000000"/>
                </a:solidFill>
                <a:effectLst/>
                <a:latin typeface="Calibri" panose="020F0502020204030204" pitchFamily="34" charset="0"/>
              </a:rPr>
              <a:t> </a:t>
            </a:r>
            <a:endParaRPr lang="en-US" sz="1200" b="0" i="0" kern="1200" dirty="0">
              <a:solidFill>
                <a:schemeClr val="tx1"/>
              </a:solidFill>
              <a:effectLst/>
              <a:latin typeface="+mn-lt"/>
              <a:cs typeface="Calibri"/>
            </a:endParaRPr>
          </a:p>
          <a:p>
            <a:pPr rtl="0" fontAlgn="base"/>
            <a:r>
              <a:rPr lang="en-GB"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rtl="0" fontAlgn="base"/>
            <a:r>
              <a:rPr lang="en-GB" sz="1200" b="0" i="0" u="none" strike="noStrike" kern="1200" dirty="0">
                <a:solidFill>
                  <a:schemeClr val="tx1"/>
                </a:solidFill>
                <a:effectLst/>
                <a:latin typeface="+mn-lt"/>
                <a:ea typeface="+mn-ea"/>
                <a:cs typeface="+mn-cs"/>
              </a:rPr>
              <a:t>In the last module we looked at preparing for an interview in general. This </a:t>
            </a:r>
            <a:r>
              <a:rPr lang="en-GB" dirty="0"/>
              <a:t>lesson</a:t>
            </a:r>
            <a:r>
              <a:rPr lang="en-GB" sz="1200" b="0" i="0" u="none" strike="noStrike" kern="1200" dirty="0">
                <a:solidFill>
                  <a:schemeClr val="tx1"/>
                </a:solidFill>
                <a:effectLst/>
                <a:latin typeface="+mn-lt"/>
                <a:ea typeface="+mn-ea"/>
                <a:cs typeface="+mn-cs"/>
              </a:rPr>
              <a:t> goes into more detail about a standard or strengths-based interview.</a:t>
            </a:r>
          </a:p>
          <a:p>
            <a:pPr rtl="0" fontAlgn="base"/>
            <a:endParaRPr lang="en-US" sz="1200" b="0" i="0" kern="1200" dirty="0">
              <a:solidFill>
                <a:schemeClr val="tx1"/>
              </a:solidFill>
              <a:effectLst/>
              <a:latin typeface="+mn-lt"/>
              <a:cs typeface="Calibri"/>
            </a:endParaRPr>
          </a:p>
          <a:p>
            <a:pPr fontAlgn="base"/>
            <a:r>
              <a:rPr lang="en-GB" sz="1200" b="0" i="0" u="none" strike="noStrike" kern="1200" dirty="0">
                <a:solidFill>
                  <a:schemeClr val="tx1"/>
                </a:solidFill>
                <a:effectLst/>
                <a:latin typeface="+mn-lt"/>
                <a:ea typeface="+mn-ea"/>
                <a:cs typeface="+mn-cs"/>
              </a:rPr>
              <a:t>By the end of today’s session, you should know what to expect at a standard (strength-based) interview and understand the format. You should have an idea of the types of questions that may come up, and how you would answer.</a:t>
            </a:r>
            <a:endParaRPr lang="en-GB" dirty="0">
              <a:cs typeface="Calibri"/>
            </a:endParaRPr>
          </a:p>
          <a:p>
            <a:pPr lvl="4" algn="r"/>
            <a:endParaRPr lang="en-GB" b="1" dirty="0">
              <a:cs typeface="Calibri"/>
            </a:endParaRPr>
          </a:p>
          <a:p>
            <a:pPr lvl="4" algn="r"/>
            <a:r>
              <a:rPr lang="en-GB" b="1" dirty="0">
                <a:cs typeface="Calibri"/>
              </a:rPr>
              <a:t>Timing: 00:25</a:t>
            </a:r>
            <a:endParaRPr lang="en-GB"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smtClean="0"/>
              <a:t>1</a:t>
            </a:fld>
            <a:endParaRPr lang="en-US"/>
          </a:p>
        </p:txBody>
      </p:sp>
    </p:spTree>
    <p:extLst>
      <p:ext uri="{BB962C8B-B14F-4D97-AF65-F5344CB8AC3E}">
        <p14:creationId xmlns:p14="http://schemas.microsoft.com/office/powerpoint/2010/main" val="2271095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a:solidFill>
                  <a:schemeClr val="tx1"/>
                </a:solidFill>
                <a:effectLst/>
                <a:latin typeface="+mn-lt"/>
                <a:ea typeface="+mn-ea"/>
                <a:cs typeface="Calibri"/>
              </a:rPr>
              <a:t>So, what is a strengths-based interview?</a:t>
            </a:r>
          </a:p>
          <a:p>
            <a:pPr rtl="0" fontAlgn="base"/>
            <a:endParaRPr lang="en-US" sz="1200" b="1" i="0" kern="1200" dirty="0">
              <a:solidFill>
                <a:schemeClr val="tx1"/>
              </a:solidFill>
              <a:effectLst/>
              <a:latin typeface="+mn-lt"/>
              <a:ea typeface="+mn-ea"/>
              <a:cs typeface="Calibri"/>
            </a:endParaRPr>
          </a:p>
          <a:p>
            <a:pPr rtl="0" fontAlgn="base"/>
            <a:r>
              <a:rPr lang="en-US" sz="1200" b="1" i="1" kern="1200" dirty="0">
                <a:solidFill>
                  <a:schemeClr val="tx1"/>
                </a:solidFill>
                <a:effectLst/>
                <a:latin typeface="+mn-lt"/>
                <a:ea typeface="+mn-ea"/>
                <a:cs typeface="Calibri"/>
              </a:rPr>
              <a:t>[Press for each point to come up]</a:t>
            </a:r>
          </a:p>
          <a:p>
            <a:pPr rtl="0" fontAlgn="base"/>
            <a:endParaRPr lang="en-US" sz="1200" b="1" i="0" kern="1200" dirty="0">
              <a:solidFill>
                <a:schemeClr val="tx1"/>
              </a:solidFill>
              <a:effectLst/>
              <a:latin typeface="+mn-lt"/>
              <a:ea typeface="+mn-ea"/>
              <a:cs typeface="Calibri"/>
            </a:endParaRP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Calibri"/>
              </a:rPr>
              <a:t>This type of interview can be either formal or more relaxed. </a:t>
            </a:r>
          </a:p>
          <a:p>
            <a:pPr marL="171450" indent="-171450" rtl="0" fontAlgn="base">
              <a:buFont typeface="Arial" panose="020B0604020202020204" pitchFamily="34" charset="0"/>
              <a:buChar char="•"/>
            </a:pPr>
            <a:endParaRPr lang="en-US" sz="1200" b="0" i="0" kern="1200" dirty="0">
              <a:solidFill>
                <a:schemeClr val="tx1"/>
              </a:solidFill>
              <a:effectLst/>
              <a:latin typeface="+mn-lt"/>
              <a:ea typeface="+mn-ea"/>
              <a:cs typeface="Calibri"/>
            </a:endParaRP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Calibri"/>
              </a:rPr>
              <a:t>The employer is looking to get to :</a:t>
            </a:r>
          </a:p>
          <a:p>
            <a:pPr marL="628650" lvl="1" indent="-171450" rtl="0" fontAlgn="base">
              <a:buFont typeface="Arial" panose="020B0604020202020204" pitchFamily="34" charset="0"/>
              <a:buChar char="•"/>
            </a:pPr>
            <a:r>
              <a:rPr lang="en-US" sz="1200" b="0" i="0" kern="1200" dirty="0">
                <a:solidFill>
                  <a:schemeClr val="tx1"/>
                </a:solidFill>
                <a:effectLst/>
                <a:latin typeface="+mn-lt"/>
                <a:ea typeface="+mn-ea"/>
                <a:cs typeface="Calibri"/>
              </a:rPr>
              <a:t>know more about you, and</a:t>
            </a:r>
          </a:p>
          <a:p>
            <a:pPr marL="628650" lvl="1" indent="-171450" rtl="0" fontAlgn="base">
              <a:buFont typeface="Arial" panose="020B0604020202020204" pitchFamily="34" charset="0"/>
              <a:buChar char="•"/>
            </a:pPr>
            <a:r>
              <a:rPr lang="en-US" sz="1200" b="0" i="0" kern="1200" dirty="0">
                <a:solidFill>
                  <a:schemeClr val="tx1"/>
                </a:solidFill>
                <a:effectLst/>
                <a:latin typeface="+mn-lt"/>
                <a:ea typeface="+mn-ea"/>
                <a:cs typeface="Calibri"/>
              </a:rPr>
              <a:t>find out if you would be a good fit for the company. </a:t>
            </a:r>
          </a:p>
          <a:p>
            <a:pPr marL="171450" indent="-171450" rtl="0" fontAlgn="base">
              <a:buFont typeface="Arial" panose="020B0604020202020204" pitchFamily="34" charset="0"/>
              <a:buChar char="•"/>
            </a:pPr>
            <a:endParaRPr lang="en-US" sz="1200" b="0" i="0" kern="1200" dirty="0">
              <a:solidFill>
                <a:schemeClr val="tx1"/>
              </a:solidFill>
              <a:effectLst/>
              <a:latin typeface="+mn-lt"/>
              <a:ea typeface="+mn-ea"/>
              <a:cs typeface="Calibri"/>
            </a:endParaRP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Calibri"/>
              </a:rPr>
              <a:t>This means it is important you have done your research about both the job and the company before attending for interview.</a:t>
            </a:r>
          </a:p>
          <a:p>
            <a:endParaRPr lang="en-GB" b="1" dirty="0"/>
          </a:p>
          <a:p>
            <a:pPr rtl="0" fontAlgn="base"/>
            <a:r>
              <a:rPr lang="en-GB" sz="1200" b="0" i="0" kern="1200" dirty="0">
                <a:solidFill>
                  <a:schemeClr val="tx1"/>
                </a:solidFill>
                <a:effectLst/>
                <a:latin typeface="+mn-lt"/>
                <a:ea typeface="+mn-ea"/>
                <a:cs typeface="+mn-cs"/>
              </a:rPr>
              <a:t>An employer may start an interview with all or some of these basic questions:</a:t>
            </a:r>
          </a:p>
          <a:p>
            <a:pPr rtl="0" fontAlgn="base"/>
            <a:endParaRPr lang="en-GB"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Tell me about yourself</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What can you tell me about the company?</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Why have you applied for the job?</a:t>
            </a:r>
          </a:p>
          <a:p>
            <a:pPr marL="0" indent="0" rtl="0" fontAlgn="base">
              <a:buFont typeface="Arial" panose="020B0604020202020204" pitchFamily="34" charset="0"/>
              <a:buNone/>
            </a:pPr>
            <a:endParaRPr lang="en-GB" sz="1200" b="0" i="0" kern="1200" dirty="0">
              <a:solidFill>
                <a:schemeClr val="tx1"/>
              </a:solidFill>
              <a:effectLst/>
              <a:latin typeface="+mn-lt"/>
              <a:ea typeface="+mn-ea"/>
              <a:cs typeface="+mn-cs"/>
            </a:endParaRPr>
          </a:p>
          <a:p>
            <a:pPr marL="0" indent="0" rtl="0" fontAlgn="base">
              <a:buFont typeface="Arial" panose="020B0604020202020204" pitchFamily="34" charset="0"/>
              <a:buNone/>
            </a:pPr>
            <a:r>
              <a:rPr lang="en-GB" sz="1200" b="0" i="0" kern="1200" dirty="0">
                <a:solidFill>
                  <a:schemeClr val="tx1"/>
                </a:solidFill>
                <a:effectLst/>
                <a:latin typeface="+mn-lt"/>
                <a:ea typeface="+mn-ea"/>
                <a:cs typeface="+mn-cs"/>
              </a:rPr>
              <a:t>We will look at each question in turn on the next slides.</a:t>
            </a:r>
          </a:p>
          <a:p>
            <a:pPr rtl="0" fontAlgn="base"/>
            <a:endParaRPr lang="en-GB" sz="1200" b="0" i="0" kern="1200" dirty="0">
              <a:solidFill>
                <a:schemeClr val="tx1"/>
              </a:solidFill>
              <a:effectLst/>
              <a:latin typeface="+mn-lt"/>
              <a:ea typeface="+mn-ea"/>
              <a:cs typeface="+mn-cs"/>
            </a:endParaRPr>
          </a:p>
          <a:p>
            <a:pPr rtl="0" fontAlgn="base"/>
            <a:endParaRPr lang="en-GB" sz="1200" b="0" i="0" kern="1200" dirty="0">
              <a:solidFill>
                <a:schemeClr val="tx1"/>
              </a:solidFill>
              <a:effectLst/>
              <a:latin typeface="+mn-lt"/>
              <a:ea typeface="+mn-ea"/>
              <a:cs typeface="+mn-cs"/>
            </a:endParaRPr>
          </a:p>
          <a:p>
            <a:pPr algn="r" rtl="0" fontAlgn="base"/>
            <a:r>
              <a:rPr lang="en-GB" sz="1200" b="1" i="0" kern="1200" dirty="0">
                <a:solidFill>
                  <a:schemeClr val="tx1"/>
                </a:solidFill>
                <a:effectLst/>
                <a:latin typeface="+mn-lt"/>
                <a:ea typeface="+mn-ea"/>
                <a:cs typeface="+mn-cs"/>
              </a:rPr>
              <a:t>Timing: 01:10</a:t>
            </a:r>
            <a:endParaRPr lang="en-US" sz="1200" b="1"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A8CE8B9-6A58-4D87-B516-F25D94F6D43A}" type="slidenum">
              <a:rPr lang="en-US"/>
              <a:t>2</a:t>
            </a:fld>
            <a:endParaRPr lang="en-US"/>
          </a:p>
        </p:txBody>
      </p:sp>
    </p:spTree>
    <p:extLst>
      <p:ext uri="{BB962C8B-B14F-4D97-AF65-F5344CB8AC3E}">
        <p14:creationId xmlns:p14="http://schemas.microsoft.com/office/powerpoint/2010/main" val="3207832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a:solidFill>
                  <a:schemeClr val="tx1"/>
                </a:solidFill>
                <a:effectLst/>
                <a:latin typeface="+mn-lt"/>
                <a:ea typeface="+mn-ea"/>
                <a:cs typeface="Calibri"/>
              </a:rPr>
              <a:t>Tell me about yourself</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This sounds easy to talk about but when it comes to it many people don’t know what to say and their mind goes blank. Although the question could be seen as an icebreaker, your answer could set the tone for the rest of the interview.</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So how do you structure your answer?</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This is your opportunity to give a brief explanation of your current situation, your goals and aspirations, what motivates you, and your values and interests.</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This is a question you can plan beforehand in case it is asked.</a:t>
            </a:r>
          </a:p>
          <a:p>
            <a:pPr rtl="0" fontAlgn="base"/>
            <a:endParaRPr lang="en-GB"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Read the job description again to look for the skills and qualities they are looking for. If possible, match these to your own skills that you identified in Module 1. You can use the My Personal Qualities tool in Planit Portfolio to help define your qualities.</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Highlight points in your CV that match the job description.</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Make sure you have read up on the company values.</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Think about how you got into your current role (if you have one) and what your hope for the future is.</a:t>
            </a:r>
          </a:p>
          <a:p>
            <a:pPr rtl="0" fontAlgn="base"/>
            <a:endParaRPr lang="en-GB" sz="1200" b="0" i="0" kern="1200" dirty="0">
              <a:solidFill>
                <a:schemeClr val="tx1"/>
              </a:solidFill>
              <a:effectLst/>
              <a:latin typeface="+mn-lt"/>
              <a:ea typeface="+mn-ea"/>
              <a:cs typeface="+mn-cs"/>
            </a:endParaRPr>
          </a:p>
          <a:p>
            <a:pPr rtl="0" fontAlgn="base"/>
            <a:endParaRPr lang="en-GB" sz="1200" b="0" i="0" kern="1200" dirty="0">
              <a:solidFill>
                <a:schemeClr val="tx1"/>
              </a:solidFill>
              <a:effectLst/>
              <a:latin typeface="+mn-lt"/>
              <a:ea typeface="+mn-ea"/>
              <a:cs typeface="+mn-cs"/>
            </a:endParaRPr>
          </a:p>
          <a:p>
            <a:pPr algn="r" rtl="0" fontAlgn="base"/>
            <a:r>
              <a:rPr lang="en-GB" sz="1200" b="1" i="0" kern="1200" dirty="0">
                <a:solidFill>
                  <a:schemeClr val="tx1"/>
                </a:solidFill>
                <a:effectLst/>
                <a:latin typeface="+mn-lt"/>
                <a:ea typeface="+mn-ea"/>
                <a:cs typeface="+mn-cs"/>
              </a:rPr>
              <a:t>Timing: 03:00</a:t>
            </a:r>
            <a:endParaRPr lang="en-US" sz="1200" b="1"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A8CE8B9-6A58-4D87-B516-F25D94F6D43A}" type="slidenum">
              <a:rPr lang="en-US"/>
              <a:t>3</a:t>
            </a:fld>
            <a:endParaRPr lang="en-US"/>
          </a:p>
        </p:txBody>
      </p:sp>
    </p:spTree>
    <p:extLst>
      <p:ext uri="{BB962C8B-B14F-4D97-AF65-F5344CB8AC3E}">
        <p14:creationId xmlns:p14="http://schemas.microsoft.com/office/powerpoint/2010/main" val="3136959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a:solidFill>
                  <a:schemeClr val="tx1"/>
                </a:solidFill>
                <a:effectLst/>
                <a:latin typeface="+mn-lt"/>
                <a:ea typeface="+mn-ea"/>
                <a:cs typeface="Calibri"/>
              </a:rPr>
              <a:t>Tell me about yourself</a:t>
            </a:r>
          </a:p>
          <a:p>
            <a:pPr marL="0" indent="0" rtl="0" fontAlgn="base">
              <a:buFont typeface="Arial" panose="020B0604020202020204" pitchFamily="34" charset="0"/>
              <a:buNone/>
            </a:pPr>
            <a:endParaRPr lang="en-GB" sz="1200" b="0" i="0" kern="1200" dirty="0">
              <a:solidFill>
                <a:schemeClr val="tx1"/>
              </a:solidFill>
              <a:effectLst/>
              <a:latin typeface="+mn-lt"/>
              <a:ea typeface="+mn-ea"/>
              <a:cs typeface="+mn-cs"/>
            </a:endParaRPr>
          </a:p>
          <a:p>
            <a:pPr marL="0" indent="0" rtl="0" fontAlgn="base">
              <a:buFont typeface="Arial" panose="020B0604020202020204" pitchFamily="34" charset="0"/>
              <a:buNone/>
            </a:pPr>
            <a:r>
              <a:rPr lang="en-GB" sz="1200" b="0" i="0" kern="1200" dirty="0">
                <a:solidFill>
                  <a:schemeClr val="tx1"/>
                </a:solidFill>
                <a:effectLst/>
                <a:latin typeface="+mn-lt"/>
                <a:ea typeface="+mn-ea"/>
                <a:cs typeface="+mn-cs"/>
              </a:rPr>
              <a:t>It’s important to try and keep your answer short whilst covering all the key points.</a:t>
            </a:r>
          </a:p>
          <a:p>
            <a:pPr marL="0" indent="0" rtl="0" fontAlgn="base">
              <a:buFont typeface="Arial" panose="020B0604020202020204" pitchFamily="34" charset="0"/>
              <a:buNone/>
            </a:pPr>
            <a:endParaRPr lang="en-GB" sz="1200" b="0" i="0" kern="1200" dirty="0">
              <a:solidFill>
                <a:schemeClr val="tx1"/>
              </a:solidFill>
              <a:effectLst/>
              <a:latin typeface="+mn-lt"/>
              <a:ea typeface="+mn-ea"/>
              <a:cs typeface="+mn-cs"/>
            </a:endParaRPr>
          </a:p>
          <a:p>
            <a:pPr marL="0" indent="0" rtl="0" fontAlgn="base">
              <a:buFont typeface="Arial" panose="020B0604020202020204" pitchFamily="34" charset="0"/>
              <a:buNone/>
            </a:pPr>
            <a:r>
              <a:rPr lang="en-GB" sz="1200" b="0" i="0" kern="1200" dirty="0">
                <a:solidFill>
                  <a:schemeClr val="tx1"/>
                </a:solidFill>
                <a:effectLst/>
                <a:latin typeface="+mn-lt"/>
                <a:ea typeface="+mn-ea"/>
                <a:cs typeface="+mn-cs"/>
              </a:rPr>
              <a:t>What NOT to answer!</a:t>
            </a:r>
          </a:p>
          <a:p>
            <a:pPr marL="0" indent="0" rtl="0" fontAlgn="base">
              <a:buFont typeface="Arial" panose="020B0604020202020204" pitchFamily="34" charset="0"/>
              <a:buNone/>
            </a:pPr>
            <a:endParaRPr lang="en-GB"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Don’t go into too much detail or get too personal. Don’t go back 10 years, stick to your current situation.</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Never complain about your current job or employer, this can reflect badly on you. Always stay positive.</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Don’t just say what’s on your CV, chances are they have that in front of them so don’t need to hear the same information repeated.</a:t>
            </a:r>
          </a:p>
          <a:p>
            <a:pPr marL="171450" indent="-171450" rtl="0" fontAlgn="base">
              <a:buFont typeface="Arial" panose="020B0604020202020204" pitchFamily="34" charset="0"/>
              <a:buChar char="•"/>
            </a:pPr>
            <a:endParaRPr lang="en-GB"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200" b="1" i="0" kern="1200" dirty="0">
                <a:solidFill>
                  <a:schemeClr val="tx1"/>
                </a:solidFill>
                <a:effectLst/>
                <a:latin typeface="+mn-lt"/>
                <a:ea typeface="+mn-ea"/>
                <a:cs typeface="+mn-cs"/>
              </a:rPr>
              <a:t>Task 1 </a:t>
            </a:r>
            <a:r>
              <a:rPr lang="en-GB" sz="1200" b="0" i="0" kern="1200" dirty="0">
                <a:solidFill>
                  <a:schemeClr val="tx1"/>
                </a:solidFill>
                <a:effectLst/>
                <a:latin typeface="+mn-lt"/>
                <a:ea typeface="+mn-ea"/>
                <a:cs typeface="+mn-cs"/>
              </a:rPr>
              <a:t>– What could you answer to make you stand out from the other candidates? I’ll give you a few minutes to have a think and then we’ll discuss.</a:t>
            </a:r>
          </a:p>
          <a:p>
            <a:pPr rtl="0" fontAlgn="base"/>
            <a:endParaRPr lang="en-GB" sz="1200" b="0" i="0" kern="1200" dirty="0">
              <a:solidFill>
                <a:schemeClr val="tx1"/>
              </a:solidFill>
              <a:effectLst/>
              <a:latin typeface="+mn-lt"/>
              <a:ea typeface="+mn-ea"/>
              <a:cs typeface="+mn-cs"/>
            </a:endParaRPr>
          </a:p>
          <a:p>
            <a:pPr rtl="0" fontAlgn="base"/>
            <a:endParaRPr lang="en-GB" sz="1200" b="0" i="0" kern="1200" dirty="0">
              <a:solidFill>
                <a:schemeClr val="tx1"/>
              </a:solidFill>
              <a:effectLst/>
              <a:latin typeface="+mn-lt"/>
              <a:ea typeface="+mn-ea"/>
              <a:cs typeface="+mn-cs"/>
            </a:endParaRPr>
          </a:p>
          <a:p>
            <a:pPr rtl="0" fontAlgn="base"/>
            <a:endParaRPr lang="en-GB" sz="1200" b="0" i="0" kern="1200" dirty="0">
              <a:solidFill>
                <a:schemeClr val="tx1"/>
              </a:solidFill>
              <a:effectLst/>
              <a:latin typeface="+mn-lt"/>
              <a:ea typeface="+mn-ea"/>
              <a:cs typeface="+mn-cs"/>
            </a:endParaRPr>
          </a:p>
          <a:p>
            <a:pPr algn="r" rtl="0" fontAlgn="base"/>
            <a:r>
              <a:rPr lang="en-GB" sz="1200" b="1" i="0" kern="1200" dirty="0">
                <a:solidFill>
                  <a:schemeClr val="tx1"/>
                </a:solidFill>
                <a:effectLst/>
                <a:latin typeface="+mn-lt"/>
                <a:ea typeface="+mn-ea"/>
                <a:cs typeface="+mn-cs"/>
              </a:rPr>
              <a:t>Timing: 07:00</a:t>
            </a:r>
            <a:endParaRPr lang="en-US" sz="1200" b="1"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A8CE8B9-6A58-4D87-B516-F25D94F6D43A}" type="slidenum">
              <a:rPr lang="en-US"/>
              <a:t>4</a:t>
            </a:fld>
            <a:endParaRPr lang="en-US"/>
          </a:p>
        </p:txBody>
      </p:sp>
    </p:spTree>
    <p:extLst>
      <p:ext uri="{BB962C8B-B14F-4D97-AF65-F5344CB8AC3E}">
        <p14:creationId xmlns:p14="http://schemas.microsoft.com/office/powerpoint/2010/main" val="149033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buFont typeface="Arial" panose="020B0604020202020204" pitchFamily="34" charset="0"/>
              <a:buNone/>
            </a:pPr>
            <a:r>
              <a:rPr lang="en-US" sz="1200" b="1" i="0" kern="1200" dirty="0">
                <a:solidFill>
                  <a:schemeClr val="tx1"/>
                </a:solidFill>
                <a:effectLst/>
                <a:latin typeface="+mn-lt"/>
                <a:ea typeface="+mn-ea"/>
                <a:cs typeface="+mn-cs"/>
              </a:rPr>
              <a:t>What do you know about the company?</a:t>
            </a:r>
          </a:p>
          <a:p>
            <a:pPr marL="0" indent="0" rtl="0" fontAlgn="base">
              <a:buFont typeface="Arial" panose="020B0604020202020204" pitchFamily="34" charset="0"/>
              <a:buNone/>
            </a:pPr>
            <a:endParaRPr lang="en-US" sz="1200" b="0" i="0"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0" kern="1200" dirty="0">
                <a:solidFill>
                  <a:schemeClr val="tx1"/>
                </a:solidFill>
                <a:effectLst/>
                <a:latin typeface="+mn-lt"/>
                <a:ea typeface="+mn-ea"/>
                <a:cs typeface="+mn-cs"/>
              </a:rPr>
              <a:t>Employers often ask this to see how much preparation you have done for the interview. Showing you have done your research shows you have done your homework, therefore have a good work ethic and are taking the interview seriously. It also shows respect towards your interviewer. In a competitive job market, these are the things that may make you stand out from the others, so it is well worth doing.</a:t>
            </a:r>
          </a:p>
          <a:p>
            <a:pPr marL="0" indent="0" rtl="0" fontAlgn="base">
              <a:buFont typeface="Arial" panose="020B0604020202020204" pitchFamily="34" charset="0"/>
              <a:buNone/>
            </a:pPr>
            <a:endParaRPr lang="en-US" sz="1200" b="0" i="0"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0" kern="1200" dirty="0">
                <a:solidFill>
                  <a:schemeClr val="tx1"/>
                </a:solidFill>
                <a:effectLst/>
                <a:latin typeface="+mn-lt"/>
                <a:ea typeface="+mn-ea"/>
                <a:cs typeface="+mn-cs"/>
              </a:rPr>
              <a:t>The best place to start would be their website. This will usually have an About Us section. You don’t need to know everything, but you should know what their products/services are and who their main “customers” are. It is also useful to have a look at the </a:t>
            </a:r>
            <a:r>
              <a:rPr lang="en-US" sz="1200" b="0" i="0" kern="1200" dirty="0" err="1">
                <a:solidFill>
                  <a:schemeClr val="tx1"/>
                </a:solidFill>
                <a:effectLst/>
                <a:latin typeface="+mn-lt"/>
                <a:ea typeface="+mn-ea"/>
                <a:cs typeface="+mn-cs"/>
              </a:rPr>
              <a:t>organisational</a:t>
            </a:r>
            <a:r>
              <a:rPr lang="en-US" sz="1200" b="0" i="0" kern="1200" dirty="0">
                <a:solidFill>
                  <a:schemeClr val="tx1"/>
                </a:solidFill>
                <a:effectLst/>
                <a:latin typeface="+mn-lt"/>
                <a:ea typeface="+mn-ea"/>
                <a:cs typeface="+mn-cs"/>
              </a:rPr>
              <a:t> chart to see where your job would fit in.</a:t>
            </a:r>
          </a:p>
          <a:p>
            <a:pPr marL="0" indent="0" rtl="0" fontAlgn="base">
              <a:buFont typeface="Arial" panose="020B0604020202020204" pitchFamily="34" charset="0"/>
              <a:buNone/>
            </a:pPr>
            <a:endParaRPr lang="en-US" sz="1200" b="0" i="0"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0" kern="1200" dirty="0">
                <a:solidFill>
                  <a:schemeClr val="tx1"/>
                </a:solidFill>
                <a:effectLst/>
                <a:latin typeface="+mn-lt"/>
                <a:ea typeface="+mn-ea"/>
                <a:cs typeface="+mn-cs"/>
              </a:rPr>
              <a:t>Another place to have a look is social media platforms such as Facebook and Instagram. This may be more relevant for small businesses who may not have a website and rely on their social media presence for business.</a:t>
            </a:r>
          </a:p>
          <a:p>
            <a:pPr marL="0" indent="0" rtl="0" fontAlgn="base">
              <a:buFont typeface="Arial" panose="020B0604020202020204" pitchFamily="34" charset="0"/>
              <a:buNone/>
            </a:pPr>
            <a:endParaRPr lang="en-US" sz="1200" b="0" i="0" kern="1200" dirty="0">
              <a:solidFill>
                <a:schemeClr val="tx1"/>
              </a:solidFill>
              <a:effectLst/>
              <a:latin typeface="+mn-lt"/>
              <a:ea typeface="+mn-ea"/>
              <a:cs typeface="+mn-cs"/>
            </a:endParaRPr>
          </a:p>
          <a:p>
            <a:pPr marL="0" marR="0" lvl="0" indent="0" algn="r"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200" b="1" i="0" kern="1200" dirty="0">
                <a:solidFill>
                  <a:schemeClr val="tx1"/>
                </a:solidFill>
                <a:effectLst/>
                <a:latin typeface="+mn-lt"/>
                <a:ea typeface="+mn-ea"/>
                <a:cs typeface="+mn-cs"/>
              </a:rPr>
              <a:t>Timing: 09:00</a:t>
            </a:r>
            <a:endParaRPr lang="en-US" sz="1200" b="1" i="0" kern="1200" dirty="0">
              <a:solidFill>
                <a:schemeClr val="tx1"/>
              </a:solidFill>
              <a:effectLst/>
              <a:latin typeface="+mn-lt"/>
              <a:ea typeface="+mn-ea"/>
              <a:cs typeface="+mn-cs"/>
            </a:endParaRPr>
          </a:p>
          <a:p>
            <a:pPr marL="0" indent="0" rtl="0" fontAlgn="base">
              <a:buFont typeface="Arial" panose="020B0604020202020204" pitchFamily="34" charset="0"/>
              <a:buNone/>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A8CE8B9-6A58-4D87-B516-F25D94F6D43A}" type="slidenum">
              <a:rPr lang="en-US"/>
              <a:t>5</a:t>
            </a:fld>
            <a:endParaRPr lang="en-US"/>
          </a:p>
        </p:txBody>
      </p:sp>
    </p:spTree>
    <p:extLst>
      <p:ext uri="{BB962C8B-B14F-4D97-AF65-F5344CB8AC3E}">
        <p14:creationId xmlns:p14="http://schemas.microsoft.com/office/powerpoint/2010/main" val="762982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u="none" strike="noStrike" kern="1200" dirty="0">
                <a:solidFill>
                  <a:schemeClr val="tx1"/>
                </a:solidFill>
                <a:effectLst/>
                <a:latin typeface="+mn-lt"/>
                <a:ea typeface="+mn-ea"/>
                <a:cs typeface="+mn-cs"/>
              </a:rPr>
              <a:t>Why have you applied for this job?</a:t>
            </a:r>
          </a:p>
          <a:p>
            <a:pPr rtl="0" fontAlgn="base"/>
            <a:endParaRPr lang="en-GB" sz="1200" b="1" i="0" u="none" strike="noStrike"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This is another common question. Let’s watch this short video.</a:t>
            </a:r>
          </a:p>
          <a:p>
            <a:pPr rtl="0" fontAlgn="base"/>
            <a:endParaRPr lang="en-GB" sz="1200" b="0" i="0" u="none" strike="noStrike"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So, to recap:</a:t>
            </a:r>
          </a:p>
          <a:p>
            <a:pPr rtl="0" fontAlgn="base"/>
            <a:endParaRPr lang="en-GB" sz="1200" b="0" i="0" u="none" strike="noStrike"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Do say:</a:t>
            </a:r>
          </a:p>
          <a:p>
            <a:pPr rtl="0" fontAlgn="base"/>
            <a:endParaRPr lang="en-GB"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why you applied for the job, what stood out in the job description that made you think ”this is for me!”</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how you believe your skills are well-suited to the job</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how this is a great company for developing your career (as stated in previous slide, make sure you have done your research on the company)</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what you would bring to the role in a positive way.</a:t>
            </a:r>
          </a:p>
          <a:p>
            <a:pPr rtl="0" fontAlgn="base"/>
            <a:endParaRPr lang="en-GB" sz="1200" b="0" i="0" u="none" strike="noStrike" kern="1200" dirty="0">
              <a:solidFill>
                <a:schemeClr val="tx1"/>
              </a:solidFill>
              <a:effectLst/>
              <a:latin typeface="+mn-lt"/>
              <a:ea typeface="+mn-ea"/>
              <a:cs typeface="+mn-cs"/>
            </a:endParaRPr>
          </a:p>
          <a:p>
            <a:pPr rtl="0" fontAlgn="base"/>
            <a:endParaRPr lang="en-GB" sz="1200" b="0" i="0" u="none" strike="noStrike"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Don’t say:</a:t>
            </a:r>
          </a:p>
          <a:p>
            <a:pPr marL="171450" indent="-171450" rtl="0" fontAlgn="base">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it’s a job – this suggests any job would do</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the money is good – don’t let them think it’s only the money you are interested in</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it’s a good stepping stone to my next job - this implies you might not stay long.</a:t>
            </a:r>
          </a:p>
          <a:p>
            <a:pPr marL="171450" indent="-171450" rtl="0" fontAlgn="base">
              <a:buFont typeface="Arial" panose="020B0604020202020204" pitchFamily="34" charset="0"/>
              <a:buChar char="•"/>
            </a:pPr>
            <a:endParaRPr lang="en-GB" sz="1200" b="0" i="0" kern="1200" dirty="0">
              <a:solidFill>
                <a:schemeClr val="tx1"/>
              </a:solidFill>
              <a:effectLst/>
              <a:latin typeface="+mn-lt"/>
              <a:ea typeface="+mn-ea"/>
              <a:cs typeface="+mn-cs"/>
            </a:endParaRPr>
          </a:p>
          <a:p>
            <a:pPr marL="0" indent="0" rtl="0" fontAlgn="base">
              <a:buFont typeface="Arial" panose="020B0604020202020204" pitchFamily="34" charset="0"/>
              <a:buNone/>
            </a:pPr>
            <a:endParaRPr lang="en-GB" sz="1200" b="0" i="0" kern="1200" dirty="0">
              <a:solidFill>
                <a:schemeClr val="tx1"/>
              </a:solidFill>
              <a:effectLst/>
              <a:latin typeface="+mn-lt"/>
              <a:ea typeface="+mn-ea"/>
              <a:cs typeface="+mn-cs"/>
            </a:endParaRPr>
          </a:p>
          <a:p>
            <a:pPr algn="r" rtl="0" fontAlgn="base"/>
            <a:r>
              <a:rPr lang="en-GB" sz="1200" b="1" i="0" kern="1200" dirty="0">
                <a:solidFill>
                  <a:schemeClr val="tx1"/>
                </a:solidFill>
                <a:effectLst/>
                <a:latin typeface="+mn-lt"/>
                <a:ea typeface="+mn-ea"/>
                <a:cs typeface="+mn-cs"/>
              </a:rPr>
              <a:t>Timing: 12:00</a:t>
            </a:r>
            <a:endParaRPr lang="en-US" sz="1200" b="1"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A8CE8B9-6A58-4D87-B516-F25D94F6D43A}" type="slidenum">
              <a:rPr lang="en-US"/>
              <a:t>6</a:t>
            </a:fld>
            <a:endParaRPr lang="en-US"/>
          </a:p>
        </p:txBody>
      </p:sp>
    </p:spTree>
    <p:extLst>
      <p:ext uri="{BB962C8B-B14F-4D97-AF65-F5344CB8AC3E}">
        <p14:creationId xmlns:p14="http://schemas.microsoft.com/office/powerpoint/2010/main" val="2554602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a:solidFill>
                  <a:schemeClr val="tx1"/>
                </a:solidFill>
                <a:effectLst/>
                <a:latin typeface="+mn-lt"/>
                <a:ea typeface="+mn-ea"/>
                <a:cs typeface="Calibri"/>
              </a:rPr>
              <a:t>Strengths</a:t>
            </a:r>
          </a:p>
          <a:p>
            <a:pPr rtl="0" fontAlgn="base"/>
            <a:endParaRPr lang="en-US" sz="1200" b="0" i="0" kern="1200" dirty="0">
              <a:solidFill>
                <a:schemeClr val="tx1"/>
              </a:solidFill>
              <a:effectLst/>
              <a:latin typeface="+mn-lt"/>
              <a:ea typeface="+mn-ea"/>
              <a:cs typeface="Calibri"/>
            </a:endParaRPr>
          </a:p>
          <a:p>
            <a:r>
              <a:rPr lang="en-US" dirty="0">
                <a:cs typeface="Calibri"/>
              </a:rPr>
              <a:t>“What are your greatest strengths?” This sounds simple but many are caught off-guard with this question and wouldn’t know how to answer.</a:t>
            </a:r>
          </a:p>
          <a:p>
            <a:endParaRPr lang="en-US" dirty="0">
              <a:cs typeface="Calibri"/>
            </a:endParaRPr>
          </a:p>
          <a:p>
            <a:pPr marL="171450" indent="-171450">
              <a:buFont typeface="Arial" panose="020B0604020202020204" pitchFamily="34" charset="0"/>
              <a:buChar char="•"/>
            </a:pPr>
            <a:r>
              <a:rPr lang="en-US" dirty="0">
                <a:cs typeface="Calibri"/>
              </a:rPr>
              <a:t>Remember back in Module 1 we looked at our Skills and Values.</a:t>
            </a:r>
            <a:r>
              <a:rPr lang="en-US" b="1" dirty="0">
                <a:highlight>
                  <a:srgbClr val="00FF00"/>
                </a:highlight>
                <a:cs typeface="Calibri"/>
              </a:rPr>
              <a:t> </a:t>
            </a:r>
            <a:r>
              <a:rPr lang="en-US" dirty="0">
                <a:cs typeface="Calibri"/>
              </a:rPr>
              <a:t>You should have already used these to match yourself to the job you have applied for and used them in your application form. </a:t>
            </a:r>
          </a:p>
          <a:p>
            <a:pPr marL="171450" indent="-171450">
              <a:buFont typeface="Arial" panose="020B0604020202020204" pitchFamily="34" charset="0"/>
              <a:buChar char="•"/>
            </a:pPr>
            <a:r>
              <a:rPr lang="en-US" dirty="0">
                <a:cs typeface="Calibri"/>
              </a:rPr>
              <a:t>You now need to back them up at interview by coming up with a few examples. </a:t>
            </a:r>
          </a:p>
          <a:p>
            <a:pPr marL="171450" indent="-171450">
              <a:buFont typeface="Arial" panose="020B0604020202020204" pitchFamily="34" charset="0"/>
              <a:buChar char="•"/>
            </a:pPr>
            <a:r>
              <a:rPr lang="en-US" dirty="0">
                <a:cs typeface="Calibri"/>
              </a:rPr>
              <a:t>There is no right or wrong answer here, just try and make your examples relevant to the job you are interviewing for. </a:t>
            </a:r>
          </a:p>
          <a:p>
            <a:pPr marL="171450" indent="-171450">
              <a:buFont typeface="Arial" panose="020B0604020202020204" pitchFamily="34" charset="0"/>
              <a:buChar char="•"/>
            </a:pPr>
            <a:r>
              <a:rPr lang="en-US" dirty="0">
                <a:cs typeface="Calibri"/>
              </a:rPr>
              <a:t>The examples can be from any aspect of your life including school, part time work, hobbies, or volunteering.</a:t>
            </a:r>
          </a:p>
          <a:p>
            <a:endParaRPr lang="en-US" dirty="0">
              <a:cs typeface="Calibri"/>
            </a:endParaRPr>
          </a:p>
          <a:p>
            <a:r>
              <a:rPr lang="en-GB" sz="1200" kern="1200" dirty="0">
                <a:solidFill>
                  <a:schemeClr val="tx1"/>
                </a:solidFill>
                <a:effectLst/>
                <a:latin typeface="+mn-lt"/>
                <a:ea typeface="+mn-ea"/>
                <a:cs typeface="+mn-cs"/>
              </a:rPr>
              <a:t>When the employer is referring to your strengths, they are meaning what skills you are strongest on. Think about what your best skills are when asked about your strengths.</a:t>
            </a:r>
            <a:endParaRPr lang="en-US" b="1" dirty="0">
              <a:cs typeface="Calibri"/>
            </a:endParaRPr>
          </a:p>
          <a:p>
            <a:endParaRPr lang="en-US" b="0" dirty="0">
              <a:cs typeface="Calibri"/>
            </a:endParaRPr>
          </a:p>
          <a:p>
            <a:r>
              <a:rPr lang="en-US" b="1" dirty="0">
                <a:cs typeface="Calibri"/>
              </a:rPr>
              <a:t>Task 2</a:t>
            </a:r>
            <a:r>
              <a:rPr lang="en-US" b="0" dirty="0">
                <a:cs typeface="Calibri"/>
              </a:rPr>
              <a:t>: Do you know the difference between hard skills and soft skills? I’ll give you a few minutes to have a think and come up with at least one of each.</a:t>
            </a:r>
          </a:p>
          <a:p>
            <a:endParaRPr lang="en-US" b="0" dirty="0">
              <a:cs typeface="Calibri"/>
            </a:endParaRPr>
          </a:p>
          <a:p>
            <a:pPr fontAlgn="base"/>
            <a:r>
              <a:rPr lang="en-GB" sz="1200" b="1" i="1" kern="1200" dirty="0">
                <a:solidFill>
                  <a:schemeClr val="tx1"/>
                </a:solidFill>
                <a:effectLst/>
                <a:latin typeface="+mn-lt"/>
                <a:ea typeface="+mn-ea"/>
                <a:cs typeface="+mn-cs"/>
              </a:rPr>
              <a:t>(Give a few minutes then discuss)</a:t>
            </a:r>
          </a:p>
          <a:p>
            <a:pPr fontAlgn="base"/>
            <a:endParaRPr lang="en-GB" sz="1200" b="1" i="1" kern="1200" dirty="0">
              <a:solidFill>
                <a:schemeClr val="tx1"/>
              </a:solidFill>
              <a:effectLst/>
              <a:latin typeface="+mn-lt"/>
              <a:ea typeface="+mn-ea"/>
              <a:cs typeface="+mn-cs"/>
            </a:endParaRPr>
          </a:p>
          <a:p>
            <a:pPr fontAlgn="base"/>
            <a:r>
              <a:rPr lang="en-GB" sz="1200" b="1" i="0" kern="1200" dirty="0">
                <a:solidFill>
                  <a:schemeClr val="tx1"/>
                </a:solidFill>
                <a:effectLst/>
                <a:latin typeface="+mn-lt"/>
                <a:ea typeface="+mn-ea"/>
                <a:cs typeface="+mn-cs"/>
              </a:rPr>
              <a:t>Hard skills - </a:t>
            </a:r>
            <a:r>
              <a:rPr lang="en-GB" sz="1200" b="0" i="0" kern="1200" dirty="0">
                <a:solidFill>
                  <a:schemeClr val="tx1"/>
                </a:solidFill>
                <a:effectLst/>
                <a:latin typeface="+mn-lt"/>
                <a:ea typeface="+mn-ea"/>
                <a:cs typeface="+mn-cs"/>
              </a:rPr>
              <a:t>acquired from education or work experience such as: technical skills, languages, degrees, training, and social media skills.</a:t>
            </a:r>
          </a:p>
          <a:p>
            <a:pPr fontAlgn="base"/>
            <a:r>
              <a:rPr lang="en-GB" sz="1200" b="1" i="0" kern="1200" dirty="0">
                <a:solidFill>
                  <a:schemeClr val="tx1"/>
                </a:solidFill>
                <a:effectLst/>
                <a:latin typeface="+mn-lt"/>
                <a:ea typeface="+mn-ea"/>
                <a:cs typeface="+mn-cs"/>
              </a:rPr>
              <a:t>Soft skills - </a:t>
            </a:r>
            <a:r>
              <a:rPr lang="en-GB" sz="1200" b="0" i="0" kern="1200" dirty="0">
                <a:solidFill>
                  <a:schemeClr val="tx1"/>
                </a:solidFill>
                <a:effectLst/>
                <a:latin typeface="+mn-lt"/>
                <a:ea typeface="+mn-ea"/>
                <a:cs typeface="+mn-cs"/>
              </a:rPr>
              <a:t>these are difficult to quantify. They are non-technical skills that relate to how you work, such as: communication, problem-solving, critical thinking, teamwork, and leadership.</a:t>
            </a:r>
          </a:p>
          <a:p>
            <a:endParaRPr lang="en-US" b="0" dirty="0">
              <a:cs typeface="Calibri"/>
            </a:endParaRPr>
          </a:p>
          <a:p>
            <a:endParaRPr lang="en-US" b="0" dirty="0">
              <a:cs typeface="Calibri"/>
            </a:endParaRPr>
          </a:p>
          <a:p>
            <a:pPr algn="r"/>
            <a:r>
              <a:rPr lang="en-US" b="1" dirty="0">
                <a:cs typeface="Calibri"/>
              </a:rPr>
              <a:t>Time 18:00</a:t>
            </a:r>
            <a:endParaRPr lang="en-US"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7</a:t>
            </a:fld>
            <a:endParaRPr lang="en-US"/>
          </a:p>
        </p:txBody>
      </p:sp>
    </p:spTree>
    <p:extLst>
      <p:ext uri="{BB962C8B-B14F-4D97-AF65-F5344CB8AC3E}">
        <p14:creationId xmlns:p14="http://schemas.microsoft.com/office/powerpoint/2010/main" val="4057278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kern="1200" dirty="0">
                <a:effectLst/>
              </a:rPr>
              <a:t>Practice makes perfect</a:t>
            </a:r>
          </a:p>
          <a:p>
            <a:endParaRPr lang="en-GB" b="0" i="0" kern="1200" dirty="0">
              <a:effectLst/>
            </a:endParaRPr>
          </a:p>
          <a:p>
            <a:r>
              <a:rPr lang="en-GB" b="0" i="0" kern="1200" dirty="0">
                <a:effectLst/>
              </a:rPr>
              <a:t>Activity 1 - h</a:t>
            </a:r>
            <a:r>
              <a:rPr lang="en-GB" b="0" i="0" kern="1200" dirty="0">
                <a:effectLst/>
                <a:cs typeface="Calibri"/>
              </a:rPr>
              <a:t>ave a look at the two sample adverts and have a go at answering the interview questions.</a:t>
            </a:r>
          </a:p>
          <a:p>
            <a:endParaRPr lang="en-GB" b="0" i="0" kern="1200" dirty="0">
              <a:effectLst/>
              <a:cs typeface="Calibri"/>
            </a:endParaRPr>
          </a:p>
          <a:p>
            <a:endParaRPr lang="en-GB" b="0" i="0" kern="1200" dirty="0">
              <a:effectLst/>
              <a:cs typeface="Calibri"/>
            </a:endParaRPr>
          </a:p>
          <a:p>
            <a:pPr algn="r"/>
            <a:r>
              <a:rPr lang="en-GB" b="1" i="0" kern="1200" dirty="0">
                <a:effectLst/>
                <a:cs typeface="Calibri"/>
              </a:rPr>
              <a:t>Timing: 35:00</a:t>
            </a:r>
            <a:endParaRPr lang="en-US" b="1" kern="1200" dirty="0">
              <a:effectLst/>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8</a:t>
            </a:fld>
            <a:endParaRPr lang="en-US"/>
          </a:p>
        </p:txBody>
      </p:sp>
    </p:spTree>
    <p:extLst>
      <p:ext uri="{BB962C8B-B14F-4D97-AF65-F5344CB8AC3E}">
        <p14:creationId xmlns:p14="http://schemas.microsoft.com/office/powerpoint/2010/main" val="3477545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Any questions?</a:t>
            </a:r>
          </a:p>
          <a:p>
            <a:endParaRPr lang="en-GB" dirty="0">
              <a:cs typeface="Calibri"/>
            </a:endParaRPr>
          </a:p>
          <a:p>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smtClean="0"/>
              <a:t>9</a:t>
            </a:fld>
            <a:endParaRPr lang="en-US"/>
          </a:p>
        </p:txBody>
      </p:sp>
    </p:spTree>
    <p:extLst>
      <p:ext uri="{BB962C8B-B14F-4D97-AF65-F5344CB8AC3E}">
        <p14:creationId xmlns:p14="http://schemas.microsoft.com/office/powerpoint/2010/main" val="2665011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7628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8956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124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267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3004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23274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11/21/2025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537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11/21/2025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09486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170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036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849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2687869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1.wdp"/><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21.png"/><Relationship Id="rId3" Type="http://schemas.openxmlformats.org/officeDocument/2006/relationships/image" Target="../media/image6.jpeg"/><Relationship Id="rId7" Type="http://schemas.openxmlformats.org/officeDocument/2006/relationships/image" Target="../media/image13.pn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9.png"/><Relationship Id="rId5" Type="http://schemas.openxmlformats.org/officeDocument/2006/relationships/image" Target="../media/image11.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0.png"/><Relationship Id="rId9" Type="http://schemas.openxmlformats.org/officeDocument/2006/relationships/image" Target="../media/image17.pn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28.png"/><Relationship Id="rId3" Type="http://schemas.openxmlformats.org/officeDocument/2006/relationships/image" Target="../media/image6.jpeg"/><Relationship Id="rId7" Type="http://schemas.openxmlformats.org/officeDocument/2006/relationships/image" Target="../media/image13.png"/><Relationship Id="rId12" Type="http://schemas.openxmlformats.org/officeDocument/2006/relationships/image" Target="../media/image27.png"/><Relationship Id="rId2" Type="http://schemas.openxmlformats.org/officeDocument/2006/relationships/notesSlide" Target="../notesSlides/notesSlide4.xml"/><Relationship Id="rId16"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26.png"/><Relationship Id="rId5" Type="http://schemas.openxmlformats.org/officeDocument/2006/relationships/image" Target="../media/image11.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24.png"/><Relationship Id="rId14"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6.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2.png"/><Relationship Id="rId10" Type="http://schemas.openxmlformats.org/officeDocument/2006/relationships/image" Target="../media/image33.png"/><Relationship Id="rId4" Type="http://schemas.openxmlformats.org/officeDocument/2006/relationships/image" Target="../media/image10.pn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7.png"/><Relationship Id="rId3" Type="http://schemas.openxmlformats.org/officeDocument/2006/relationships/image" Target="../media/image6.jpeg"/><Relationship Id="rId7" Type="http://schemas.openxmlformats.org/officeDocument/2006/relationships/image" Target="../media/image11.png"/><Relationship Id="rId12"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35.jpg"/><Relationship Id="rId5" Type="http://schemas.openxmlformats.org/officeDocument/2006/relationships/image" Target="../media/image10.png"/><Relationship Id="rId15" Type="http://schemas.openxmlformats.org/officeDocument/2006/relationships/image" Target="../media/image27.png"/><Relationship Id="rId10" Type="http://schemas.openxmlformats.org/officeDocument/2006/relationships/hyperlink" Target="https://www.youtube.com/embed/bdOXrUaTUhM" TargetMode="External"/><Relationship Id="rId4" Type="http://schemas.openxmlformats.org/officeDocument/2006/relationships/image" Target="../media/image34.png"/><Relationship Id="rId9" Type="http://schemas.openxmlformats.org/officeDocument/2006/relationships/image" Target="../media/image14.svg"/><Relationship Id="rId14"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29.png"/><Relationship Id="rId3" Type="http://schemas.openxmlformats.org/officeDocument/2006/relationships/image" Target="../media/image6.jpeg"/><Relationship Id="rId7" Type="http://schemas.openxmlformats.org/officeDocument/2006/relationships/image" Target="../media/image13.png"/><Relationship Id="rId12"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41.png"/><Relationship Id="rId5" Type="http://schemas.openxmlformats.org/officeDocument/2006/relationships/image" Target="../media/image12.png"/><Relationship Id="rId15" Type="http://schemas.openxmlformats.org/officeDocument/2006/relationships/image" Target="../media/image42.png"/><Relationship Id="rId10" Type="http://schemas.openxmlformats.org/officeDocument/2006/relationships/image" Target="../media/image40.png"/><Relationship Id="rId4" Type="http://schemas.openxmlformats.org/officeDocument/2006/relationships/image" Target="../media/image10.png"/><Relationship Id="rId9" Type="http://schemas.openxmlformats.org/officeDocument/2006/relationships/image" Target="../media/image39.png"/><Relationship Id="rId1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4.svg"/><Relationship Id="rId3" Type="http://schemas.openxmlformats.org/officeDocument/2006/relationships/image" Target="../media/image6.jpeg"/><Relationship Id="rId7" Type="http://schemas.openxmlformats.org/officeDocument/2006/relationships/image" Target="../media/image43.png"/><Relationship Id="rId12"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planitplus.net/Articles/DownloadResourceDocument/143" TargetMode="External"/><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45.png"/><Relationship Id="rId4" Type="http://schemas.openxmlformats.org/officeDocument/2006/relationships/image" Target="../media/image10.png"/><Relationship Id="rId9" Type="http://schemas.openxmlformats.org/officeDocument/2006/relationships/image" Target="../media/image44.png"/><Relationship Id="rId14" Type="http://schemas.openxmlformats.org/officeDocument/2006/relationships/image" Target="../media/image46.jp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50.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1" descr="Icon&#10;&#10;Description automatically generated">
            <a:extLst>
              <a:ext uri="{FF2B5EF4-FFF2-40B4-BE49-F238E27FC236}">
                <a16:creationId xmlns:a16="http://schemas.microsoft.com/office/drawing/2014/main" id="{952D1F5F-C373-4177-9CE7-E3C26944EACE}"/>
              </a:ext>
            </a:extLst>
          </p:cNvPr>
          <p:cNvPicPr>
            <a:picLocks noChangeAspect="1"/>
          </p:cNvPicPr>
          <p:nvPr/>
        </p:nvPicPr>
        <p:blipFill>
          <a:blip r:embed="rId3"/>
          <a:stretch>
            <a:fillRect/>
          </a:stretch>
        </p:blipFill>
        <p:spPr>
          <a:xfrm>
            <a:off x="511834" y="2114910"/>
            <a:ext cx="4339086" cy="4353464"/>
          </a:xfrm>
          <a:prstGeom prst="rect">
            <a:avLst/>
          </a:prstGeom>
        </p:spPr>
      </p:pic>
      <p:sp>
        <p:nvSpPr>
          <p:cNvPr id="7" name="Rectangle 6">
            <a:extLst>
              <a:ext uri="{FF2B5EF4-FFF2-40B4-BE49-F238E27FC236}">
                <a16:creationId xmlns:a16="http://schemas.microsoft.com/office/drawing/2014/main" id="{2B4FE6DE-15D0-C84C-8029-DD168232F66B}"/>
              </a:ext>
            </a:extLst>
          </p:cNvPr>
          <p:cNvSpPr/>
          <p:nvPr/>
        </p:nvSpPr>
        <p:spPr>
          <a:xfrm>
            <a:off x="0" y="526529"/>
            <a:ext cx="4151586" cy="487018"/>
          </a:xfrm>
          <a:prstGeom prst="rect">
            <a:avLst/>
          </a:prstGeom>
          <a:solidFill>
            <a:srgbClr val="853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text, clipart&#10;&#10;Description automatically generated">
            <a:extLst>
              <a:ext uri="{FF2B5EF4-FFF2-40B4-BE49-F238E27FC236}">
                <a16:creationId xmlns:a16="http://schemas.microsoft.com/office/drawing/2014/main" id="{4FDB40A4-E759-AD48-A122-19481D25E1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9050" y="592238"/>
            <a:ext cx="368300" cy="355600"/>
          </a:xfrm>
          <a:prstGeom prst="rect">
            <a:avLst/>
          </a:prstGeom>
        </p:spPr>
      </p:pic>
      <p:sp>
        <p:nvSpPr>
          <p:cNvPr id="2" name="TextBox 1">
            <a:extLst>
              <a:ext uri="{FF2B5EF4-FFF2-40B4-BE49-F238E27FC236}">
                <a16:creationId xmlns:a16="http://schemas.microsoft.com/office/drawing/2014/main" id="{0BEF81B3-5FE8-47CA-8B3D-E5DA6415AA76}"/>
              </a:ext>
            </a:extLst>
          </p:cNvPr>
          <p:cNvSpPr txBox="1"/>
          <p:nvPr/>
        </p:nvSpPr>
        <p:spPr>
          <a:xfrm>
            <a:off x="1087350" y="492558"/>
            <a:ext cx="3064236" cy="584775"/>
          </a:xfrm>
          <a:prstGeom prst="rect">
            <a:avLst/>
          </a:prstGeom>
          <a:noFill/>
        </p:spPr>
        <p:txBody>
          <a:bodyPr wrap="square" rtlCol="0">
            <a:spAutoFit/>
          </a:bodyPr>
          <a:lstStyle/>
          <a:p>
            <a:r>
              <a:rPr lang="en-GB" sz="3200" dirty="0">
                <a:solidFill>
                  <a:schemeClr val="bg1"/>
                </a:solidFill>
                <a:latin typeface="Maximus" panose="020B0604020202020204"/>
              </a:rPr>
              <a:t>Getting the job</a:t>
            </a:r>
          </a:p>
        </p:txBody>
      </p:sp>
      <p:sp>
        <p:nvSpPr>
          <p:cNvPr id="14" name="TextBox 13">
            <a:extLst>
              <a:ext uri="{FF2B5EF4-FFF2-40B4-BE49-F238E27FC236}">
                <a16:creationId xmlns:a16="http://schemas.microsoft.com/office/drawing/2014/main" id="{EBE8E1F0-334A-45C7-96CF-A2F218BC441A}"/>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3" name="Picture 5">
            <a:extLst>
              <a:ext uri="{FF2B5EF4-FFF2-40B4-BE49-F238E27FC236}">
                <a16:creationId xmlns:a16="http://schemas.microsoft.com/office/drawing/2014/main" id="{BBFCFEFB-6526-EA23-4129-49A9C0BCCE1B}"/>
              </a:ext>
            </a:extLst>
          </p:cNvPr>
          <p:cNvPicPr>
            <a:picLocks noChangeAspect="1"/>
          </p:cNvPicPr>
          <p:nvPr/>
        </p:nvPicPr>
        <p:blipFill>
          <a:blip r:embed="rId5"/>
          <a:stretch>
            <a:fillRect/>
          </a:stretch>
        </p:blipFill>
        <p:spPr>
          <a:xfrm>
            <a:off x="7475647" y="6273691"/>
            <a:ext cx="1247775" cy="400050"/>
          </a:xfrm>
          <a:prstGeom prst="rect">
            <a:avLst/>
          </a:prstGeom>
        </p:spPr>
      </p:pic>
      <p:pic>
        <p:nvPicPr>
          <p:cNvPr id="13" name="Picture 12">
            <a:extLst>
              <a:ext uri="{FF2B5EF4-FFF2-40B4-BE49-F238E27FC236}">
                <a16:creationId xmlns:a16="http://schemas.microsoft.com/office/drawing/2014/main" id="{12CBB798-724B-4305-A83A-D143E2952F3A}"/>
              </a:ext>
            </a:extLst>
          </p:cNvPr>
          <p:cNvPicPr>
            <a:picLocks noChangeAspect="1"/>
          </p:cNvPicPr>
          <p:nvPr/>
        </p:nvPicPr>
        <p:blipFill>
          <a:blip r:embed="rId6"/>
          <a:stretch>
            <a:fillRect/>
          </a:stretch>
        </p:blipFill>
        <p:spPr>
          <a:xfrm>
            <a:off x="714653" y="2667066"/>
            <a:ext cx="3094966" cy="403064"/>
          </a:xfrm>
          <a:prstGeom prst="rect">
            <a:avLst/>
          </a:prstGeom>
        </p:spPr>
      </p:pic>
      <p:sp>
        <p:nvSpPr>
          <p:cNvPr id="15" name="TextBox 2">
            <a:extLst>
              <a:ext uri="{FF2B5EF4-FFF2-40B4-BE49-F238E27FC236}">
                <a16:creationId xmlns:a16="http://schemas.microsoft.com/office/drawing/2014/main" id="{43B96A66-B4D2-4350-81C3-992A32B6DFA7}"/>
              </a:ext>
            </a:extLst>
          </p:cNvPr>
          <p:cNvSpPr txBox="1"/>
          <p:nvPr/>
        </p:nvSpPr>
        <p:spPr>
          <a:xfrm>
            <a:off x="883863" y="3113033"/>
            <a:ext cx="3688673" cy="138499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FFFF00"/>
                </a:solidFill>
                <a:latin typeface="Reprise Title Std"/>
              </a:rPr>
              <a:t>A standard (strengths-based) INTERVIEW</a:t>
            </a:r>
          </a:p>
        </p:txBody>
      </p:sp>
      <p:sp>
        <p:nvSpPr>
          <p:cNvPr id="16" name="TextBox 3">
            <a:extLst>
              <a:ext uri="{FF2B5EF4-FFF2-40B4-BE49-F238E27FC236}">
                <a16:creationId xmlns:a16="http://schemas.microsoft.com/office/drawing/2014/main" id="{C3CDFFA0-BE4D-4184-802F-A68CA412F2B2}"/>
              </a:ext>
            </a:extLst>
          </p:cNvPr>
          <p:cNvSpPr txBox="1"/>
          <p:nvPr/>
        </p:nvSpPr>
        <p:spPr>
          <a:xfrm>
            <a:off x="900640" y="2436110"/>
            <a:ext cx="2810431" cy="5232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chemeClr val="bg1"/>
                </a:solidFill>
                <a:latin typeface="Stencil"/>
              </a:rPr>
              <a:t>module 12:</a:t>
            </a:r>
          </a:p>
        </p:txBody>
      </p:sp>
      <p:pic>
        <p:nvPicPr>
          <p:cNvPr id="6" name="Picture 5">
            <a:extLst>
              <a:ext uri="{FF2B5EF4-FFF2-40B4-BE49-F238E27FC236}">
                <a16:creationId xmlns:a16="http://schemas.microsoft.com/office/drawing/2014/main" id="{632CB8E9-9BD8-4595-9E27-7B26F3572F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36907" y="2048159"/>
            <a:ext cx="2314898" cy="3038899"/>
          </a:xfrm>
          <a:prstGeom prst="rect">
            <a:avLst/>
          </a:prstGeom>
        </p:spPr>
      </p:pic>
      <p:sp>
        <p:nvSpPr>
          <p:cNvPr id="8" name="Rectangle: Rounded Corners 7">
            <a:extLst>
              <a:ext uri="{FF2B5EF4-FFF2-40B4-BE49-F238E27FC236}">
                <a16:creationId xmlns:a16="http://schemas.microsoft.com/office/drawing/2014/main" id="{8A489A8E-B481-43D8-8162-90055F774CFF}"/>
              </a:ext>
            </a:extLst>
          </p:cNvPr>
          <p:cNvSpPr/>
          <p:nvPr/>
        </p:nvSpPr>
        <p:spPr>
          <a:xfrm>
            <a:off x="4641346" y="1785943"/>
            <a:ext cx="3016769" cy="3563332"/>
          </a:xfrm>
          <a:prstGeom prst="round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a:extLst>
              <a:ext uri="{FF2B5EF4-FFF2-40B4-BE49-F238E27FC236}">
                <a16:creationId xmlns:a16="http://schemas.microsoft.com/office/drawing/2014/main" id="{F6466EAB-A047-CF6C-A6E1-46DE90A11F9E}"/>
              </a:ext>
            </a:extLst>
          </p:cNvPr>
          <p:cNvSpPr>
            <a:spLocks noGrp="1"/>
          </p:cNvSpPr>
          <p:nvPr>
            <p:ph type="ftr" sz="quarter" idx="11"/>
          </p:nvPr>
        </p:nvSpPr>
        <p:spPr>
          <a:xfrm>
            <a:off x="3028950" y="6356351"/>
            <a:ext cx="3086100" cy="365125"/>
          </a:xfrm>
        </p:spPr>
        <p:txBody>
          <a:bodyPr/>
          <a:lstStyle/>
          <a:p>
            <a:r>
              <a:rPr lang="en-US" dirty="0"/>
              <a:t>© Gateway 2025</a:t>
            </a:r>
          </a:p>
        </p:txBody>
      </p:sp>
    </p:spTree>
    <p:extLst>
      <p:ext uri="{BB962C8B-B14F-4D97-AF65-F5344CB8AC3E}">
        <p14:creationId xmlns:p14="http://schemas.microsoft.com/office/powerpoint/2010/main" val="1454121713"/>
      </p:ext>
    </p:extLst>
  </p:cSld>
  <p:clrMapOvr>
    <a:masterClrMapping/>
  </p:clrMapOvr>
  <mc:AlternateContent xmlns:mc="http://schemas.openxmlformats.org/markup-compatibility/2006" xmlns:p14="http://schemas.microsoft.com/office/powerpoint/2010/main">
    <mc:Choice Requires="p14">
      <p:transition spd="slow" p14:dur="2000" advTm="6098"/>
    </mc:Choice>
    <mc:Fallback xmlns="">
      <p:transition spd="slow" advTm="609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3ED35A43-9965-40C6-BD3E-4135CDB363D2}"/>
              </a:ext>
            </a:extLst>
          </p:cNvPr>
          <p:cNvGrpSpPr/>
          <p:nvPr/>
        </p:nvGrpSpPr>
        <p:grpSpPr>
          <a:xfrm>
            <a:off x="3408306" y="1560495"/>
            <a:ext cx="1625246" cy="1125170"/>
            <a:chOff x="2545002" y="954935"/>
            <a:chExt cx="2105319" cy="1457528"/>
          </a:xfrm>
        </p:grpSpPr>
        <p:pic>
          <p:nvPicPr>
            <p:cNvPr id="8" name="Picture 7">
              <a:extLst>
                <a:ext uri="{FF2B5EF4-FFF2-40B4-BE49-F238E27FC236}">
                  <a16:creationId xmlns:a16="http://schemas.microsoft.com/office/drawing/2014/main" id="{F82A694A-D8A3-4CE9-9B55-648FD08FCD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5002" y="954935"/>
              <a:ext cx="2105319" cy="1457528"/>
            </a:xfrm>
            <a:prstGeom prst="rect">
              <a:avLst/>
            </a:prstGeom>
          </p:spPr>
        </p:pic>
        <p:sp>
          <p:nvSpPr>
            <p:cNvPr id="32" name="TextBox 31">
              <a:extLst>
                <a:ext uri="{FF2B5EF4-FFF2-40B4-BE49-F238E27FC236}">
                  <a16:creationId xmlns:a16="http://schemas.microsoft.com/office/drawing/2014/main" id="{C8D4DA5B-B9FA-42C4-85C1-297BE2EAA47F}"/>
                </a:ext>
              </a:extLst>
            </p:cNvPr>
            <p:cNvSpPr txBox="1"/>
            <p:nvPr/>
          </p:nvSpPr>
          <p:spPr>
            <a:xfrm>
              <a:off x="2588400" y="1282745"/>
              <a:ext cx="2014349" cy="646331"/>
            </a:xfrm>
            <a:prstGeom prst="rect">
              <a:avLst/>
            </a:prstGeom>
            <a:noFill/>
          </p:spPr>
          <p:txBody>
            <a:bodyPr wrap="square" rtlCol="0">
              <a:spAutoFit/>
            </a:bodyPr>
            <a:lstStyle/>
            <a:p>
              <a:pPr algn="ctr"/>
              <a:r>
                <a:rPr lang="en-GB" sz="1600" dirty="0">
                  <a:latin typeface="Comic Sans MS" panose="030F0702030302020204" pitchFamily="66" charset="0"/>
                </a:rPr>
                <a:t>Tell me about yourself</a:t>
              </a:r>
            </a:p>
          </p:txBody>
        </p:sp>
      </p:grpSp>
      <p:grpSp>
        <p:nvGrpSpPr>
          <p:cNvPr id="38" name="Group 37">
            <a:extLst>
              <a:ext uri="{FF2B5EF4-FFF2-40B4-BE49-F238E27FC236}">
                <a16:creationId xmlns:a16="http://schemas.microsoft.com/office/drawing/2014/main" id="{337B1702-D228-4988-9B78-68BC6475BFEB}"/>
              </a:ext>
            </a:extLst>
          </p:cNvPr>
          <p:cNvGrpSpPr/>
          <p:nvPr/>
        </p:nvGrpSpPr>
        <p:grpSpPr>
          <a:xfrm>
            <a:off x="5430684" y="897354"/>
            <a:ext cx="2151809" cy="1562272"/>
            <a:chOff x="11944497" y="623230"/>
            <a:chExt cx="2151809" cy="1562272"/>
          </a:xfrm>
        </p:grpSpPr>
        <p:pic>
          <p:nvPicPr>
            <p:cNvPr id="11" name="Picture 10">
              <a:extLst>
                <a:ext uri="{FF2B5EF4-FFF2-40B4-BE49-F238E27FC236}">
                  <a16:creationId xmlns:a16="http://schemas.microsoft.com/office/drawing/2014/main" id="{4241944C-28DF-4866-BFF5-35A3E6724C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44497" y="623230"/>
              <a:ext cx="2151809" cy="1562272"/>
            </a:xfrm>
            <a:prstGeom prst="rect">
              <a:avLst/>
            </a:prstGeom>
          </p:spPr>
        </p:pic>
        <p:sp>
          <p:nvSpPr>
            <p:cNvPr id="34" name="TextBox 33">
              <a:extLst>
                <a:ext uri="{FF2B5EF4-FFF2-40B4-BE49-F238E27FC236}">
                  <a16:creationId xmlns:a16="http://schemas.microsoft.com/office/drawing/2014/main" id="{30DC3B3D-775A-4498-B32C-F32D83381739}"/>
                </a:ext>
              </a:extLst>
            </p:cNvPr>
            <p:cNvSpPr txBox="1"/>
            <p:nvPr/>
          </p:nvSpPr>
          <p:spPr>
            <a:xfrm>
              <a:off x="12053821" y="878348"/>
              <a:ext cx="2014349" cy="830997"/>
            </a:xfrm>
            <a:prstGeom prst="rect">
              <a:avLst/>
            </a:prstGeom>
            <a:noFill/>
          </p:spPr>
          <p:txBody>
            <a:bodyPr wrap="square" rtlCol="0">
              <a:spAutoFit/>
            </a:bodyPr>
            <a:lstStyle/>
            <a:p>
              <a:pPr algn="ctr"/>
              <a:r>
                <a:rPr lang="en-GB" sz="1600" dirty="0">
                  <a:latin typeface="Comic Sans MS" panose="030F0702030302020204" pitchFamily="66" charset="0"/>
                </a:rPr>
                <a:t>What can you </a:t>
              </a:r>
              <a:br>
                <a:rPr lang="en-GB" sz="1600" dirty="0">
                  <a:latin typeface="Comic Sans MS" panose="030F0702030302020204" pitchFamily="66" charset="0"/>
                </a:rPr>
              </a:br>
              <a:r>
                <a:rPr lang="en-GB" sz="1600" dirty="0">
                  <a:latin typeface="Comic Sans MS" panose="030F0702030302020204" pitchFamily="66" charset="0"/>
                </a:rPr>
                <a:t>tell me about </a:t>
              </a:r>
              <a:br>
                <a:rPr lang="en-GB" sz="1600" dirty="0">
                  <a:latin typeface="Comic Sans MS" panose="030F0702030302020204" pitchFamily="66" charset="0"/>
                </a:rPr>
              </a:br>
              <a:r>
                <a:rPr lang="en-GB" sz="1600" dirty="0">
                  <a:latin typeface="Comic Sans MS" panose="030F0702030302020204" pitchFamily="66" charset="0"/>
                </a:rPr>
                <a:t>the company?</a:t>
              </a:r>
            </a:p>
          </p:txBody>
        </p:sp>
      </p:grpSp>
      <p:grpSp>
        <p:nvGrpSpPr>
          <p:cNvPr id="36" name="Group 35">
            <a:extLst>
              <a:ext uri="{FF2B5EF4-FFF2-40B4-BE49-F238E27FC236}">
                <a16:creationId xmlns:a16="http://schemas.microsoft.com/office/drawing/2014/main" id="{84593D35-2CBF-44E6-8587-C938E0EA8519}"/>
              </a:ext>
            </a:extLst>
          </p:cNvPr>
          <p:cNvGrpSpPr/>
          <p:nvPr/>
        </p:nvGrpSpPr>
        <p:grpSpPr>
          <a:xfrm>
            <a:off x="7004725" y="2247446"/>
            <a:ext cx="1949799" cy="1358950"/>
            <a:chOff x="11263635" y="2734571"/>
            <a:chExt cx="2241522" cy="1562272"/>
          </a:xfrm>
        </p:grpSpPr>
        <p:pic>
          <p:nvPicPr>
            <p:cNvPr id="13" name="Picture 12">
              <a:extLst>
                <a:ext uri="{FF2B5EF4-FFF2-40B4-BE49-F238E27FC236}">
                  <a16:creationId xmlns:a16="http://schemas.microsoft.com/office/drawing/2014/main" id="{CFE6C7B7-A16F-4E26-A956-ADDBFC6698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63635" y="2734571"/>
              <a:ext cx="2241522" cy="1562272"/>
            </a:xfrm>
            <a:prstGeom prst="rect">
              <a:avLst/>
            </a:prstGeom>
          </p:spPr>
        </p:pic>
        <p:sp>
          <p:nvSpPr>
            <p:cNvPr id="35" name="TextBox 34">
              <a:extLst>
                <a:ext uri="{FF2B5EF4-FFF2-40B4-BE49-F238E27FC236}">
                  <a16:creationId xmlns:a16="http://schemas.microsoft.com/office/drawing/2014/main" id="{91D59673-B5BB-4672-B1E4-EAEAFF1D7068}"/>
                </a:ext>
              </a:extLst>
            </p:cNvPr>
            <p:cNvSpPr txBox="1"/>
            <p:nvPr/>
          </p:nvSpPr>
          <p:spPr>
            <a:xfrm>
              <a:off x="11377221" y="3054042"/>
              <a:ext cx="2014348" cy="955328"/>
            </a:xfrm>
            <a:prstGeom prst="rect">
              <a:avLst/>
            </a:prstGeom>
            <a:noFill/>
          </p:spPr>
          <p:txBody>
            <a:bodyPr wrap="square" rtlCol="0">
              <a:spAutoFit/>
            </a:bodyPr>
            <a:lstStyle/>
            <a:p>
              <a:pPr algn="ctr"/>
              <a:r>
                <a:rPr lang="en-GB" sz="1600" dirty="0">
                  <a:latin typeface="Comic Sans MS" panose="030F0702030302020204" pitchFamily="66" charset="0"/>
                </a:rPr>
                <a:t>Why have you applied for </a:t>
              </a:r>
              <a:br>
                <a:rPr lang="en-GB" sz="1600" dirty="0">
                  <a:latin typeface="Comic Sans MS" panose="030F0702030302020204" pitchFamily="66" charset="0"/>
                </a:rPr>
              </a:br>
              <a:r>
                <a:rPr lang="en-GB" sz="1600" dirty="0">
                  <a:latin typeface="Comic Sans MS" panose="030F0702030302020204" pitchFamily="66" charset="0"/>
                </a:rPr>
                <a:t>the job?</a:t>
              </a:r>
            </a:p>
          </p:txBody>
        </p:sp>
      </p:grpSp>
      <p:sp>
        <p:nvSpPr>
          <p:cNvPr id="2" name="TextBox 1">
            <a:extLst>
              <a:ext uri="{FF2B5EF4-FFF2-40B4-BE49-F238E27FC236}">
                <a16:creationId xmlns:a16="http://schemas.microsoft.com/office/drawing/2014/main" id="{96571839-5E58-4163-96FD-AC9A2E7AC396}"/>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3" name="Picture 2" descr="A picture containing sunset, nature, flock, bright&#10;&#10;Description automatically generated">
            <a:extLst>
              <a:ext uri="{FF2B5EF4-FFF2-40B4-BE49-F238E27FC236}">
                <a16:creationId xmlns:a16="http://schemas.microsoft.com/office/drawing/2014/main" id="{9C51DCA2-70F6-4595-84AD-30AD7A59CF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7738" y="297172"/>
            <a:ext cx="5757323" cy="516378"/>
          </a:xfrm>
          <a:prstGeom prst="rect">
            <a:avLst/>
          </a:prstGeom>
        </p:spPr>
      </p:pic>
      <p:pic>
        <p:nvPicPr>
          <p:cNvPr id="4" name="Picture 3" descr="A picture containing text, light, dark&#10;&#10;Description automatically generated">
            <a:extLst>
              <a:ext uri="{FF2B5EF4-FFF2-40B4-BE49-F238E27FC236}">
                <a16:creationId xmlns:a16="http://schemas.microsoft.com/office/drawing/2014/main" id="{82EC31E8-FEB8-4C73-A97F-4701C8BB00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9535" y="195722"/>
            <a:ext cx="772851" cy="766668"/>
          </a:xfrm>
          <a:prstGeom prst="rect">
            <a:avLst/>
          </a:prstGeom>
        </p:spPr>
      </p:pic>
      <p:sp>
        <p:nvSpPr>
          <p:cNvPr id="5" name="TextBox 4">
            <a:extLst>
              <a:ext uri="{FF2B5EF4-FFF2-40B4-BE49-F238E27FC236}">
                <a16:creationId xmlns:a16="http://schemas.microsoft.com/office/drawing/2014/main" id="{EF475285-E1DB-46F6-A67D-851CA17F4C3E}"/>
              </a:ext>
            </a:extLst>
          </p:cNvPr>
          <p:cNvSpPr txBox="1"/>
          <p:nvPr/>
        </p:nvSpPr>
        <p:spPr>
          <a:xfrm>
            <a:off x="1752975" y="380976"/>
            <a:ext cx="5757323" cy="400110"/>
          </a:xfrm>
          <a:prstGeom prst="rect">
            <a:avLst/>
          </a:prstGeom>
          <a:noFill/>
        </p:spPr>
        <p:txBody>
          <a:bodyPr wrap="square" rtlCol="0">
            <a:spAutoFit/>
          </a:bodyPr>
          <a:lstStyle/>
          <a:p>
            <a:pPr algn="ctr"/>
            <a:r>
              <a:rPr lang="en-GB" sz="2000" b="1" dirty="0">
                <a:solidFill>
                  <a:schemeClr val="bg1"/>
                </a:solidFill>
                <a:latin typeface="Simplified Arabic Fixed" panose="02070309020205020404" pitchFamily="49" charset="-78"/>
                <a:cs typeface="Simplified Arabic Fixed" panose="02070309020205020404" pitchFamily="49" charset="-78"/>
              </a:rPr>
              <a:t>What is a strengths-based interview?</a:t>
            </a:r>
          </a:p>
        </p:txBody>
      </p:sp>
      <p:pic>
        <p:nvPicPr>
          <p:cNvPr id="6" name="Picture 4">
            <a:extLst>
              <a:ext uri="{FF2B5EF4-FFF2-40B4-BE49-F238E27FC236}">
                <a16:creationId xmlns:a16="http://schemas.microsoft.com/office/drawing/2014/main" id="{D8757DC9-1B0C-4633-B3FC-5BE5007187A8}"/>
              </a:ext>
            </a:extLst>
          </p:cNvPr>
          <p:cNvPicPr>
            <a:picLocks noChangeAspect="1"/>
          </p:cNvPicPr>
          <p:nvPr/>
        </p:nvPicPr>
        <p:blipFill>
          <a:blip r:embed="rId9"/>
          <a:stretch>
            <a:fillRect/>
          </a:stretch>
        </p:blipFill>
        <p:spPr>
          <a:xfrm>
            <a:off x="7515061" y="6263837"/>
            <a:ext cx="1247775" cy="400050"/>
          </a:xfrm>
          <a:prstGeom prst="rect">
            <a:avLst/>
          </a:prstGeom>
        </p:spPr>
      </p:pic>
      <p:pic>
        <p:nvPicPr>
          <p:cNvPr id="9" name="Graphic 8" descr="Boardroom">
            <a:extLst>
              <a:ext uri="{FF2B5EF4-FFF2-40B4-BE49-F238E27FC236}">
                <a16:creationId xmlns:a16="http://schemas.microsoft.com/office/drawing/2014/main" id="{3BE9E647-5F02-47FA-86C9-3111805B2C7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2051" y="274312"/>
            <a:ext cx="604036" cy="604036"/>
          </a:xfrm>
          <a:prstGeom prst="rect">
            <a:avLst/>
          </a:prstGeom>
        </p:spPr>
      </p:pic>
      <p:pic>
        <p:nvPicPr>
          <p:cNvPr id="15" name="Picture 14">
            <a:extLst>
              <a:ext uri="{FF2B5EF4-FFF2-40B4-BE49-F238E27FC236}">
                <a16:creationId xmlns:a16="http://schemas.microsoft.com/office/drawing/2014/main" id="{5B93FF22-C34E-49B8-A504-96EA45E762B0}"/>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bright="-17000"/>
                    </a14:imgEffect>
                  </a14:imgLayer>
                </a14:imgProps>
              </a:ext>
              <a:ext uri="{28A0092B-C50C-407E-A947-70E740481C1C}">
                <a14:useLocalDpi xmlns:a14="http://schemas.microsoft.com/office/drawing/2010/main" val="0"/>
              </a:ext>
            </a:extLst>
          </a:blip>
          <a:stretch>
            <a:fillRect/>
          </a:stretch>
        </p:blipFill>
        <p:spPr>
          <a:xfrm>
            <a:off x="1592386" y="2347818"/>
            <a:ext cx="5458408" cy="3883163"/>
          </a:xfrm>
          <a:prstGeom prst="rect">
            <a:avLst/>
          </a:prstGeom>
        </p:spPr>
      </p:pic>
      <p:sp>
        <p:nvSpPr>
          <p:cNvPr id="22" name="Arrow: Pentagon 21">
            <a:extLst>
              <a:ext uri="{FF2B5EF4-FFF2-40B4-BE49-F238E27FC236}">
                <a16:creationId xmlns:a16="http://schemas.microsoft.com/office/drawing/2014/main" id="{D2E5E599-90D0-4FC2-AEC7-ACA40AB4D59D}"/>
              </a:ext>
            </a:extLst>
          </p:cNvPr>
          <p:cNvSpPr/>
          <p:nvPr/>
        </p:nvSpPr>
        <p:spPr>
          <a:xfrm>
            <a:off x="12649" y="1049064"/>
            <a:ext cx="5848673" cy="355302"/>
          </a:xfrm>
          <a:prstGeom prst="homePlate">
            <a:avLst/>
          </a:prstGeom>
          <a:solidFill>
            <a:schemeClr val="accent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GB" b="1" dirty="0">
                <a:solidFill>
                  <a:schemeClr val="bg1"/>
                </a:solidFill>
              </a:rPr>
              <a:t>				Informal or relaxed		</a:t>
            </a:r>
          </a:p>
        </p:txBody>
      </p:sp>
      <p:sp>
        <p:nvSpPr>
          <p:cNvPr id="23" name="Arrow: Pentagon 22">
            <a:extLst>
              <a:ext uri="{FF2B5EF4-FFF2-40B4-BE49-F238E27FC236}">
                <a16:creationId xmlns:a16="http://schemas.microsoft.com/office/drawing/2014/main" id="{724DD2FD-DB3C-45B2-BDDB-8AF0F65C5F64}"/>
              </a:ext>
            </a:extLst>
          </p:cNvPr>
          <p:cNvSpPr/>
          <p:nvPr/>
        </p:nvSpPr>
        <p:spPr>
          <a:xfrm>
            <a:off x="12649" y="1519711"/>
            <a:ext cx="5848673" cy="355302"/>
          </a:xfrm>
          <a:prstGeom prst="homePlate">
            <a:avLst/>
          </a:prstGeom>
          <a:solidFill>
            <a:srgbClr val="E32D9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GB" b="1" dirty="0"/>
              <a:t>				Finding out more about you	</a:t>
            </a:r>
          </a:p>
        </p:txBody>
      </p:sp>
      <p:sp>
        <p:nvSpPr>
          <p:cNvPr id="24" name="Arrow: Pentagon 23">
            <a:extLst>
              <a:ext uri="{FF2B5EF4-FFF2-40B4-BE49-F238E27FC236}">
                <a16:creationId xmlns:a16="http://schemas.microsoft.com/office/drawing/2014/main" id="{A042B25C-7229-4168-94A0-36B7F7ADEE1C}"/>
              </a:ext>
            </a:extLst>
          </p:cNvPr>
          <p:cNvSpPr/>
          <p:nvPr/>
        </p:nvSpPr>
        <p:spPr>
          <a:xfrm>
            <a:off x="0" y="1970378"/>
            <a:ext cx="5848673" cy="355302"/>
          </a:xfrm>
          <a:prstGeom prst="homePlate">
            <a:avLst/>
          </a:prstGeom>
          <a:solidFill>
            <a:srgbClr val="92D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GB" b="1" dirty="0"/>
              <a:t>				Are you a good fit for the company?</a:t>
            </a:r>
          </a:p>
        </p:txBody>
      </p:sp>
      <p:pic>
        <p:nvPicPr>
          <p:cNvPr id="30" name="Picture 29">
            <a:extLst>
              <a:ext uri="{FF2B5EF4-FFF2-40B4-BE49-F238E27FC236}">
                <a16:creationId xmlns:a16="http://schemas.microsoft.com/office/drawing/2014/main" id="{199C6DC7-2A09-45FC-BB39-76151DD5A65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96950" y="1219175"/>
            <a:ext cx="3290664" cy="3278430"/>
          </a:xfrm>
          <a:prstGeom prst="rect">
            <a:avLst/>
          </a:prstGeom>
        </p:spPr>
      </p:pic>
    </p:spTree>
    <p:extLst>
      <p:ext uri="{BB962C8B-B14F-4D97-AF65-F5344CB8AC3E}">
        <p14:creationId xmlns:p14="http://schemas.microsoft.com/office/powerpoint/2010/main" val="313618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1000" fill="hold"/>
                                        <p:tgtEl>
                                          <p:spTgt spid="30"/>
                                        </p:tgtEl>
                                        <p:attrNameLst>
                                          <p:attrName>ppt_w</p:attrName>
                                        </p:attrNameLst>
                                      </p:cBhvr>
                                      <p:tavLst>
                                        <p:tav tm="0">
                                          <p:val>
                                            <p:fltVal val="0"/>
                                          </p:val>
                                        </p:tav>
                                        <p:tav tm="100000">
                                          <p:val>
                                            <p:strVal val="#ppt_w"/>
                                          </p:val>
                                        </p:tav>
                                      </p:tavLst>
                                    </p:anim>
                                    <p:anim calcmode="lin" valueType="num">
                                      <p:cBhvr>
                                        <p:cTn id="26" dur="1000" fill="hold"/>
                                        <p:tgtEl>
                                          <p:spTgt spid="30"/>
                                        </p:tgtEl>
                                        <p:attrNameLst>
                                          <p:attrName>ppt_h</p:attrName>
                                        </p:attrNameLst>
                                      </p:cBhvr>
                                      <p:tavLst>
                                        <p:tav tm="0">
                                          <p:val>
                                            <p:fltVal val="0"/>
                                          </p:val>
                                        </p:tav>
                                        <p:tav tm="100000">
                                          <p:val>
                                            <p:strVal val="#ppt_h"/>
                                          </p:val>
                                        </p:tav>
                                      </p:tavLst>
                                    </p:anim>
                                    <p:anim calcmode="lin" valueType="num">
                                      <p:cBhvr>
                                        <p:cTn id="27" dur="1000" fill="hold"/>
                                        <p:tgtEl>
                                          <p:spTgt spid="30"/>
                                        </p:tgtEl>
                                        <p:attrNameLst>
                                          <p:attrName>style.rotation</p:attrName>
                                        </p:attrNameLst>
                                      </p:cBhvr>
                                      <p:tavLst>
                                        <p:tav tm="0">
                                          <p:val>
                                            <p:fltVal val="90"/>
                                          </p:val>
                                        </p:tav>
                                        <p:tav tm="100000">
                                          <p:val>
                                            <p:fltVal val="0"/>
                                          </p:val>
                                        </p:tav>
                                      </p:tavLst>
                                    </p:anim>
                                    <p:animEffect transition="in" filter="fade">
                                      <p:cBhvr>
                                        <p:cTn id="28" dur="10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23"/>
                                        </p:tgtEl>
                                      </p:cBhvr>
                                    </p:animEffect>
                                    <p:set>
                                      <p:cBhvr>
                                        <p:cTn id="36" dur="1" fill="hold">
                                          <p:stCondLst>
                                            <p:cond delay="499"/>
                                          </p:stCondLst>
                                        </p:cTn>
                                        <p:tgtEl>
                                          <p:spTgt spid="23"/>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30"/>
                                        </p:tgtEl>
                                      </p:cBhvr>
                                    </p:animEffect>
                                    <p:set>
                                      <p:cBhvr>
                                        <p:cTn id="42" dur="1" fill="hold">
                                          <p:stCondLst>
                                            <p:cond delay="499"/>
                                          </p:stCondLst>
                                        </p:cTn>
                                        <p:tgtEl>
                                          <p:spTgt spid="30"/>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P spid="24" grpId="0" animBg="1"/>
      <p:bldP spid="2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571839-5E58-4163-96FD-AC9A2E7AC396}"/>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3" name="Picture 2" descr="A picture containing sunset, nature, flock, bright&#10;&#10;Description automatically generated">
            <a:extLst>
              <a:ext uri="{FF2B5EF4-FFF2-40B4-BE49-F238E27FC236}">
                <a16:creationId xmlns:a16="http://schemas.microsoft.com/office/drawing/2014/main" id="{9C51DCA2-70F6-4595-84AD-30AD7A59CF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739" y="297172"/>
            <a:ext cx="4165080" cy="516378"/>
          </a:xfrm>
          <a:prstGeom prst="rect">
            <a:avLst/>
          </a:prstGeom>
        </p:spPr>
      </p:pic>
      <p:pic>
        <p:nvPicPr>
          <p:cNvPr id="4" name="Picture 3" descr="A picture containing text, light, dark&#10;&#10;Description automatically generated">
            <a:extLst>
              <a:ext uri="{FF2B5EF4-FFF2-40B4-BE49-F238E27FC236}">
                <a16:creationId xmlns:a16="http://schemas.microsoft.com/office/drawing/2014/main" id="{82EC31E8-FEB8-4C73-A97F-4701C8BB00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535" y="195722"/>
            <a:ext cx="772851" cy="766668"/>
          </a:xfrm>
          <a:prstGeom prst="rect">
            <a:avLst/>
          </a:prstGeom>
        </p:spPr>
      </p:pic>
      <p:sp>
        <p:nvSpPr>
          <p:cNvPr id="5" name="TextBox 4">
            <a:extLst>
              <a:ext uri="{FF2B5EF4-FFF2-40B4-BE49-F238E27FC236}">
                <a16:creationId xmlns:a16="http://schemas.microsoft.com/office/drawing/2014/main" id="{EF475285-E1DB-46F6-A67D-851CA17F4C3E}"/>
              </a:ext>
            </a:extLst>
          </p:cNvPr>
          <p:cNvSpPr txBox="1"/>
          <p:nvPr/>
        </p:nvSpPr>
        <p:spPr>
          <a:xfrm>
            <a:off x="1752976" y="381766"/>
            <a:ext cx="4165080" cy="400110"/>
          </a:xfrm>
          <a:prstGeom prst="rect">
            <a:avLst/>
          </a:prstGeom>
          <a:noFill/>
        </p:spPr>
        <p:txBody>
          <a:bodyPr wrap="square" rtlCol="0">
            <a:spAutoFit/>
          </a:bodyPr>
          <a:lstStyle/>
          <a:p>
            <a:pPr algn="ctr"/>
            <a:r>
              <a:rPr lang="en-GB" sz="2000" b="1" dirty="0">
                <a:solidFill>
                  <a:schemeClr val="bg1"/>
                </a:solidFill>
                <a:latin typeface="Simplified Arabic Fixed" panose="02070309020205020404" pitchFamily="49" charset="-78"/>
                <a:cs typeface="Simplified Arabic Fixed" panose="02070309020205020404" pitchFamily="49" charset="-78"/>
              </a:rPr>
              <a:t>Tell me about yourself</a:t>
            </a:r>
          </a:p>
        </p:txBody>
      </p:sp>
      <p:pic>
        <p:nvPicPr>
          <p:cNvPr id="6" name="Picture 4">
            <a:extLst>
              <a:ext uri="{FF2B5EF4-FFF2-40B4-BE49-F238E27FC236}">
                <a16:creationId xmlns:a16="http://schemas.microsoft.com/office/drawing/2014/main" id="{D8757DC9-1B0C-4633-B3FC-5BE5007187A8}"/>
              </a:ext>
            </a:extLst>
          </p:cNvPr>
          <p:cNvPicPr>
            <a:picLocks noChangeAspect="1"/>
          </p:cNvPicPr>
          <p:nvPr/>
        </p:nvPicPr>
        <p:blipFill>
          <a:blip r:embed="rId6"/>
          <a:stretch>
            <a:fillRect/>
          </a:stretch>
        </p:blipFill>
        <p:spPr>
          <a:xfrm>
            <a:off x="7515061" y="6263837"/>
            <a:ext cx="1247775" cy="400050"/>
          </a:xfrm>
          <a:prstGeom prst="rect">
            <a:avLst/>
          </a:prstGeom>
        </p:spPr>
      </p:pic>
      <p:pic>
        <p:nvPicPr>
          <p:cNvPr id="9" name="Graphic 8" descr="Boardroom">
            <a:extLst>
              <a:ext uri="{FF2B5EF4-FFF2-40B4-BE49-F238E27FC236}">
                <a16:creationId xmlns:a16="http://schemas.microsoft.com/office/drawing/2014/main" id="{3BE9E647-5F02-47FA-86C9-3111805B2C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2051" y="274312"/>
            <a:ext cx="604036" cy="604036"/>
          </a:xfrm>
          <a:prstGeom prst="rect">
            <a:avLst/>
          </a:prstGeom>
        </p:spPr>
      </p:pic>
      <p:pic>
        <p:nvPicPr>
          <p:cNvPr id="17" name="Picture 16">
            <a:extLst>
              <a:ext uri="{FF2B5EF4-FFF2-40B4-BE49-F238E27FC236}">
                <a16:creationId xmlns:a16="http://schemas.microsoft.com/office/drawing/2014/main" id="{666B3669-95AD-4ED4-BD97-9465BB94E5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52565" y="1612700"/>
            <a:ext cx="6945461" cy="4789341"/>
          </a:xfrm>
          <a:prstGeom prst="rect">
            <a:avLst/>
          </a:prstGeom>
        </p:spPr>
      </p:pic>
      <p:grpSp>
        <p:nvGrpSpPr>
          <p:cNvPr id="51" name="Group 50">
            <a:extLst>
              <a:ext uri="{FF2B5EF4-FFF2-40B4-BE49-F238E27FC236}">
                <a16:creationId xmlns:a16="http://schemas.microsoft.com/office/drawing/2014/main" id="{F9266407-F882-4F10-A80C-71B835FA6814}"/>
              </a:ext>
            </a:extLst>
          </p:cNvPr>
          <p:cNvGrpSpPr/>
          <p:nvPr/>
        </p:nvGrpSpPr>
        <p:grpSpPr>
          <a:xfrm>
            <a:off x="692063" y="3042395"/>
            <a:ext cx="2869406" cy="1529984"/>
            <a:chOff x="692063" y="3042395"/>
            <a:chExt cx="2869406" cy="1529984"/>
          </a:xfrm>
        </p:grpSpPr>
        <p:pic>
          <p:nvPicPr>
            <p:cNvPr id="39" name="Picture 38">
              <a:extLst>
                <a:ext uri="{FF2B5EF4-FFF2-40B4-BE49-F238E27FC236}">
                  <a16:creationId xmlns:a16="http://schemas.microsoft.com/office/drawing/2014/main" id="{1903A919-174D-43A6-9A06-0BCFCE07DEF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7820489">
              <a:off x="2505620" y="2792687"/>
              <a:ext cx="806142" cy="1305557"/>
            </a:xfrm>
            <a:prstGeom prst="rect">
              <a:avLst/>
            </a:prstGeom>
          </p:spPr>
        </p:pic>
        <p:pic>
          <p:nvPicPr>
            <p:cNvPr id="47" name="Picture 46">
              <a:extLst>
                <a:ext uri="{FF2B5EF4-FFF2-40B4-BE49-F238E27FC236}">
                  <a16:creationId xmlns:a16="http://schemas.microsoft.com/office/drawing/2014/main" id="{BF65B224-4368-435A-B722-71220675ACA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2063" y="3048422"/>
              <a:ext cx="1746337" cy="1523957"/>
            </a:xfrm>
            <a:prstGeom prst="rect">
              <a:avLst/>
            </a:prstGeom>
          </p:spPr>
        </p:pic>
      </p:grpSp>
      <p:grpSp>
        <p:nvGrpSpPr>
          <p:cNvPr id="52" name="Group 51">
            <a:extLst>
              <a:ext uri="{FF2B5EF4-FFF2-40B4-BE49-F238E27FC236}">
                <a16:creationId xmlns:a16="http://schemas.microsoft.com/office/drawing/2014/main" id="{7DC5C511-7EAB-4EF5-909B-12110DEF9B38}"/>
              </a:ext>
            </a:extLst>
          </p:cNvPr>
          <p:cNvGrpSpPr/>
          <p:nvPr/>
        </p:nvGrpSpPr>
        <p:grpSpPr>
          <a:xfrm>
            <a:off x="1412059" y="1231227"/>
            <a:ext cx="2074192" cy="1672848"/>
            <a:chOff x="1412059" y="1231227"/>
            <a:chExt cx="2074192" cy="1672848"/>
          </a:xfrm>
        </p:grpSpPr>
        <p:pic>
          <p:nvPicPr>
            <p:cNvPr id="43" name="Picture 42">
              <a:extLst>
                <a:ext uri="{FF2B5EF4-FFF2-40B4-BE49-F238E27FC236}">
                  <a16:creationId xmlns:a16="http://schemas.microsoft.com/office/drawing/2014/main" id="{2A14003A-E740-48F0-8766-4D15DBCF863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12059" y="1231227"/>
              <a:ext cx="924115" cy="1140774"/>
            </a:xfrm>
            <a:prstGeom prst="rect">
              <a:avLst/>
            </a:prstGeom>
          </p:spPr>
        </p:pic>
        <p:pic>
          <p:nvPicPr>
            <p:cNvPr id="48" name="Picture 47">
              <a:extLst>
                <a:ext uri="{FF2B5EF4-FFF2-40B4-BE49-F238E27FC236}">
                  <a16:creationId xmlns:a16="http://schemas.microsoft.com/office/drawing/2014/main" id="{11A48920-096C-43D5-A0F6-2702E340086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823570">
              <a:off x="2680109" y="1598518"/>
              <a:ext cx="806142" cy="1305557"/>
            </a:xfrm>
            <a:prstGeom prst="rect">
              <a:avLst/>
            </a:prstGeom>
          </p:spPr>
        </p:pic>
      </p:grpSp>
      <p:grpSp>
        <p:nvGrpSpPr>
          <p:cNvPr id="53" name="Group 52">
            <a:extLst>
              <a:ext uri="{FF2B5EF4-FFF2-40B4-BE49-F238E27FC236}">
                <a16:creationId xmlns:a16="http://schemas.microsoft.com/office/drawing/2014/main" id="{FD561346-A337-4CDC-9A18-DA90CDA4BFD5}"/>
              </a:ext>
            </a:extLst>
          </p:cNvPr>
          <p:cNvGrpSpPr/>
          <p:nvPr/>
        </p:nvGrpSpPr>
        <p:grpSpPr>
          <a:xfrm>
            <a:off x="5513167" y="985101"/>
            <a:ext cx="3027881" cy="1367543"/>
            <a:chOff x="5513167" y="985101"/>
            <a:chExt cx="3027881" cy="1367543"/>
          </a:xfrm>
        </p:grpSpPr>
        <p:pic>
          <p:nvPicPr>
            <p:cNvPr id="41" name="Picture 40">
              <a:extLst>
                <a:ext uri="{FF2B5EF4-FFF2-40B4-BE49-F238E27FC236}">
                  <a16:creationId xmlns:a16="http://schemas.microsoft.com/office/drawing/2014/main" id="{CDA2E6AF-C14E-4376-842D-D7392E6F657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75298" y="985101"/>
              <a:ext cx="1665750" cy="1266195"/>
            </a:xfrm>
            <a:prstGeom prst="rect">
              <a:avLst/>
            </a:prstGeom>
          </p:spPr>
        </p:pic>
        <p:pic>
          <p:nvPicPr>
            <p:cNvPr id="49" name="Picture 48">
              <a:extLst>
                <a:ext uri="{FF2B5EF4-FFF2-40B4-BE49-F238E27FC236}">
                  <a16:creationId xmlns:a16="http://schemas.microsoft.com/office/drawing/2014/main" id="{A873181C-A26C-4C64-9628-69BA7FCA774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238162">
              <a:off x="5762875" y="1296794"/>
              <a:ext cx="806142" cy="1305557"/>
            </a:xfrm>
            <a:prstGeom prst="rect">
              <a:avLst/>
            </a:prstGeom>
          </p:spPr>
        </p:pic>
      </p:grpSp>
      <p:grpSp>
        <p:nvGrpSpPr>
          <p:cNvPr id="54" name="Group 53">
            <a:extLst>
              <a:ext uri="{FF2B5EF4-FFF2-40B4-BE49-F238E27FC236}">
                <a16:creationId xmlns:a16="http://schemas.microsoft.com/office/drawing/2014/main" id="{78B66A90-E575-48FA-9AFA-D85DBCDF3009}"/>
              </a:ext>
            </a:extLst>
          </p:cNvPr>
          <p:cNvGrpSpPr/>
          <p:nvPr/>
        </p:nvGrpSpPr>
        <p:grpSpPr>
          <a:xfrm>
            <a:off x="5887536" y="2571601"/>
            <a:ext cx="3039970" cy="1921680"/>
            <a:chOff x="5887536" y="2571601"/>
            <a:chExt cx="3039970" cy="1921680"/>
          </a:xfrm>
        </p:grpSpPr>
        <p:pic>
          <p:nvPicPr>
            <p:cNvPr id="45" name="Picture 44">
              <a:extLst>
                <a:ext uri="{FF2B5EF4-FFF2-40B4-BE49-F238E27FC236}">
                  <a16:creationId xmlns:a16="http://schemas.microsoft.com/office/drawing/2014/main" id="{7FE37423-344B-49D2-949C-54197653780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181169" y="2906128"/>
              <a:ext cx="1746337" cy="1587153"/>
            </a:xfrm>
            <a:prstGeom prst="rect">
              <a:avLst/>
            </a:prstGeom>
          </p:spPr>
        </p:pic>
        <p:pic>
          <p:nvPicPr>
            <p:cNvPr id="50" name="Picture 49">
              <a:extLst>
                <a:ext uri="{FF2B5EF4-FFF2-40B4-BE49-F238E27FC236}">
                  <a16:creationId xmlns:a16="http://schemas.microsoft.com/office/drawing/2014/main" id="{BFA31A11-2CB2-4478-B8F0-B915A9B9BBB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8145211">
              <a:off x="5887536" y="2571601"/>
              <a:ext cx="806142" cy="1305557"/>
            </a:xfrm>
            <a:prstGeom prst="rect">
              <a:avLst/>
            </a:prstGeom>
          </p:spPr>
        </p:pic>
      </p:grpSp>
      <p:pic>
        <p:nvPicPr>
          <p:cNvPr id="63" name="Picture 62">
            <a:extLst>
              <a:ext uri="{FF2B5EF4-FFF2-40B4-BE49-F238E27FC236}">
                <a16:creationId xmlns:a16="http://schemas.microsoft.com/office/drawing/2014/main" id="{3611A1E3-CC6B-48BA-970F-3FC28D96F76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269777" y="893948"/>
            <a:ext cx="533474" cy="1076475"/>
          </a:xfrm>
          <a:prstGeom prst="rect">
            <a:avLst/>
          </a:prstGeom>
        </p:spPr>
      </p:pic>
    </p:spTree>
    <p:extLst>
      <p:ext uri="{BB962C8B-B14F-4D97-AF65-F5344CB8AC3E}">
        <p14:creationId xmlns:p14="http://schemas.microsoft.com/office/powerpoint/2010/main" val="202398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571839-5E58-4163-96FD-AC9A2E7AC396}"/>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3" name="Picture 2" descr="A picture containing sunset, nature, flock, bright&#10;&#10;Description automatically generated">
            <a:extLst>
              <a:ext uri="{FF2B5EF4-FFF2-40B4-BE49-F238E27FC236}">
                <a16:creationId xmlns:a16="http://schemas.microsoft.com/office/drawing/2014/main" id="{9C51DCA2-70F6-4595-84AD-30AD7A59CF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739" y="297172"/>
            <a:ext cx="4165080" cy="516378"/>
          </a:xfrm>
          <a:prstGeom prst="rect">
            <a:avLst/>
          </a:prstGeom>
        </p:spPr>
      </p:pic>
      <p:pic>
        <p:nvPicPr>
          <p:cNvPr id="4" name="Picture 3" descr="A picture containing text, light, dark&#10;&#10;Description automatically generated">
            <a:extLst>
              <a:ext uri="{FF2B5EF4-FFF2-40B4-BE49-F238E27FC236}">
                <a16:creationId xmlns:a16="http://schemas.microsoft.com/office/drawing/2014/main" id="{82EC31E8-FEB8-4C73-A97F-4701C8BB00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535" y="195722"/>
            <a:ext cx="772851" cy="766668"/>
          </a:xfrm>
          <a:prstGeom prst="rect">
            <a:avLst/>
          </a:prstGeom>
        </p:spPr>
      </p:pic>
      <p:sp>
        <p:nvSpPr>
          <p:cNvPr id="5" name="TextBox 4">
            <a:extLst>
              <a:ext uri="{FF2B5EF4-FFF2-40B4-BE49-F238E27FC236}">
                <a16:creationId xmlns:a16="http://schemas.microsoft.com/office/drawing/2014/main" id="{EF475285-E1DB-46F6-A67D-851CA17F4C3E}"/>
              </a:ext>
            </a:extLst>
          </p:cNvPr>
          <p:cNvSpPr txBox="1"/>
          <p:nvPr/>
        </p:nvSpPr>
        <p:spPr>
          <a:xfrm>
            <a:off x="1752976" y="381766"/>
            <a:ext cx="4165080" cy="400110"/>
          </a:xfrm>
          <a:prstGeom prst="rect">
            <a:avLst/>
          </a:prstGeom>
          <a:noFill/>
        </p:spPr>
        <p:txBody>
          <a:bodyPr wrap="square" rtlCol="0">
            <a:spAutoFit/>
          </a:bodyPr>
          <a:lstStyle/>
          <a:p>
            <a:pPr algn="ctr"/>
            <a:r>
              <a:rPr lang="en-GB" sz="2000" b="1" dirty="0">
                <a:solidFill>
                  <a:schemeClr val="bg1"/>
                </a:solidFill>
                <a:latin typeface="Simplified Arabic Fixed" panose="02070309020205020404" pitchFamily="49" charset="-78"/>
                <a:cs typeface="Simplified Arabic Fixed" panose="02070309020205020404" pitchFamily="49" charset="-78"/>
              </a:rPr>
              <a:t>Tell me about yourself</a:t>
            </a:r>
          </a:p>
        </p:txBody>
      </p:sp>
      <p:pic>
        <p:nvPicPr>
          <p:cNvPr id="6" name="Picture 4">
            <a:extLst>
              <a:ext uri="{FF2B5EF4-FFF2-40B4-BE49-F238E27FC236}">
                <a16:creationId xmlns:a16="http://schemas.microsoft.com/office/drawing/2014/main" id="{D8757DC9-1B0C-4633-B3FC-5BE5007187A8}"/>
              </a:ext>
            </a:extLst>
          </p:cNvPr>
          <p:cNvPicPr>
            <a:picLocks noChangeAspect="1"/>
          </p:cNvPicPr>
          <p:nvPr/>
        </p:nvPicPr>
        <p:blipFill>
          <a:blip r:embed="rId6"/>
          <a:stretch>
            <a:fillRect/>
          </a:stretch>
        </p:blipFill>
        <p:spPr>
          <a:xfrm>
            <a:off x="7515061" y="6263837"/>
            <a:ext cx="1247775" cy="400050"/>
          </a:xfrm>
          <a:prstGeom prst="rect">
            <a:avLst/>
          </a:prstGeom>
        </p:spPr>
      </p:pic>
      <p:pic>
        <p:nvPicPr>
          <p:cNvPr id="9" name="Graphic 8" descr="Boardroom">
            <a:extLst>
              <a:ext uri="{FF2B5EF4-FFF2-40B4-BE49-F238E27FC236}">
                <a16:creationId xmlns:a16="http://schemas.microsoft.com/office/drawing/2014/main" id="{3BE9E647-5F02-47FA-86C9-3111805B2C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2051" y="274312"/>
            <a:ext cx="604036" cy="604036"/>
          </a:xfrm>
          <a:prstGeom prst="rect">
            <a:avLst/>
          </a:prstGeom>
        </p:spPr>
      </p:pic>
      <p:grpSp>
        <p:nvGrpSpPr>
          <p:cNvPr id="61" name="Group 60">
            <a:extLst>
              <a:ext uri="{FF2B5EF4-FFF2-40B4-BE49-F238E27FC236}">
                <a16:creationId xmlns:a16="http://schemas.microsoft.com/office/drawing/2014/main" id="{125F7380-0A24-484F-8D7C-27D75AE076B9}"/>
              </a:ext>
            </a:extLst>
          </p:cNvPr>
          <p:cNvGrpSpPr/>
          <p:nvPr/>
        </p:nvGrpSpPr>
        <p:grpSpPr>
          <a:xfrm>
            <a:off x="3852772" y="1178444"/>
            <a:ext cx="3266305" cy="1769040"/>
            <a:chOff x="8810626" y="936409"/>
            <a:chExt cx="3799254" cy="2057687"/>
          </a:xfrm>
        </p:grpSpPr>
        <p:pic>
          <p:nvPicPr>
            <p:cNvPr id="58" name="Picture 57">
              <a:extLst>
                <a:ext uri="{FF2B5EF4-FFF2-40B4-BE49-F238E27FC236}">
                  <a16:creationId xmlns:a16="http://schemas.microsoft.com/office/drawing/2014/main" id="{4484BAC9-D921-411B-ABF9-D1D5FE21D43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10626" y="1000501"/>
              <a:ext cx="1572904" cy="1603387"/>
            </a:xfrm>
            <a:prstGeom prst="rect">
              <a:avLst/>
            </a:prstGeom>
          </p:spPr>
        </p:pic>
        <p:grpSp>
          <p:nvGrpSpPr>
            <p:cNvPr id="60" name="Group 59">
              <a:extLst>
                <a:ext uri="{FF2B5EF4-FFF2-40B4-BE49-F238E27FC236}">
                  <a16:creationId xmlns:a16="http://schemas.microsoft.com/office/drawing/2014/main" id="{2ED814B2-B722-4EEA-BF62-248A199FFC3D}"/>
                </a:ext>
              </a:extLst>
            </p:cNvPr>
            <p:cNvGrpSpPr/>
            <p:nvPr/>
          </p:nvGrpSpPr>
          <p:grpSpPr>
            <a:xfrm>
              <a:off x="10533437" y="936409"/>
              <a:ext cx="2076443" cy="2057687"/>
              <a:chOff x="10533437" y="936409"/>
              <a:chExt cx="2076443" cy="2057687"/>
            </a:xfrm>
          </p:grpSpPr>
          <p:pic>
            <p:nvPicPr>
              <p:cNvPr id="56" name="Picture 55">
                <a:extLst>
                  <a:ext uri="{FF2B5EF4-FFF2-40B4-BE49-F238E27FC236}">
                    <a16:creationId xmlns:a16="http://schemas.microsoft.com/office/drawing/2014/main" id="{072EA458-0E2E-493A-868F-E88E829DAE0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42667" y="936409"/>
                <a:ext cx="2067213" cy="2057687"/>
              </a:xfrm>
              <a:prstGeom prst="rect">
                <a:avLst/>
              </a:prstGeom>
              <a:effectLst>
                <a:outerShdw blurRad="50800" dist="38100" dir="2700000" algn="tl" rotWithShape="0">
                  <a:prstClr val="black">
                    <a:alpha val="40000"/>
                  </a:prstClr>
                </a:outerShdw>
              </a:effectLst>
            </p:spPr>
          </p:pic>
          <p:sp>
            <p:nvSpPr>
              <p:cNvPr id="59" name="TextBox 58">
                <a:extLst>
                  <a:ext uri="{FF2B5EF4-FFF2-40B4-BE49-F238E27FC236}">
                    <a16:creationId xmlns:a16="http://schemas.microsoft.com/office/drawing/2014/main" id="{FADF9F4A-3D08-4728-8445-945B4D1FE62A}"/>
                  </a:ext>
                </a:extLst>
              </p:cNvPr>
              <p:cNvSpPr txBox="1"/>
              <p:nvPr/>
            </p:nvSpPr>
            <p:spPr>
              <a:xfrm rot="205577">
                <a:off x="10533437" y="1410358"/>
                <a:ext cx="2045108" cy="1109785"/>
              </a:xfrm>
              <a:prstGeom prst="rect">
                <a:avLst/>
              </a:prstGeom>
              <a:noFill/>
            </p:spPr>
            <p:txBody>
              <a:bodyPr wrap="square" rtlCol="0">
                <a:spAutoFit/>
              </a:bodyPr>
              <a:lstStyle/>
              <a:p>
                <a:pPr algn="ctr"/>
                <a:r>
                  <a:rPr lang="en-GB" sz="2400" dirty="0">
                    <a:latin typeface="Balloonist SF" panose="020BE200000000000000" pitchFamily="34" charset="0"/>
                  </a:rPr>
                  <a:t>KEEP IT </a:t>
                </a:r>
                <a:r>
                  <a:rPr lang="en-GB" sz="3200" dirty="0">
                    <a:latin typeface="Balloonist SF" panose="020BE200000000000000" pitchFamily="34" charset="0"/>
                  </a:rPr>
                  <a:t>SHORT!</a:t>
                </a:r>
              </a:p>
            </p:txBody>
          </p:sp>
        </p:grpSp>
      </p:grpSp>
      <p:pic>
        <p:nvPicPr>
          <p:cNvPr id="11" name="Picture 10">
            <a:extLst>
              <a:ext uri="{FF2B5EF4-FFF2-40B4-BE49-F238E27FC236}">
                <a16:creationId xmlns:a16="http://schemas.microsoft.com/office/drawing/2014/main" id="{615739DC-D4FF-417B-B27F-676442C24D2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2051" y="1154060"/>
            <a:ext cx="2410161" cy="5020376"/>
          </a:xfrm>
          <a:prstGeom prst="rect">
            <a:avLst/>
          </a:prstGeom>
        </p:spPr>
      </p:pic>
      <p:grpSp>
        <p:nvGrpSpPr>
          <p:cNvPr id="29" name="Group 28">
            <a:extLst>
              <a:ext uri="{FF2B5EF4-FFF2-40B4-BE49-F238E27FC236}">
                <a16:creationId xmlns:a16="http://schemas.microsoft.com/office/drawing/2014/main" id="{634EF29B-C981-49F5-8200-A703430C1200}"/>
              </a:ext>
            </a:extLst>
          </p:cNvPr>
          <p:cNvGrpSpPr/>
          <p:nvPr/>
        </p:nvGrpSpPr>
        <p:grpSpPr>
          <a:xfrm>
            <a:off x="3609851" y="4407012"/>
            <a:ext cx="3905211" cy="638267"/>
            <a:chOff x="3609851" y="4407012"/>
            <a:chExt cx="3905211" cy="638267"/>
          </a:xfrm>
        </p:grpSpPr>
        <p:pic>
          <p:nvPicPr>
            <p:cNvPr id="21" name="Picture 20">
              <a:extLst>
                <a:ext uri="{FF2B5EF4-FFF2-40B4-BE49-F238E27FC236}">
                  <a16:creationId xmlns:a16="http://schemas.microsoft.com/office/drawing/2014/main" id="{EA0BB6D4-61B4-40D3-BCE8-9843C53687C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09851" y="4407012"/>
              <a:ext cx="485843" cy="476316"/>
            </a:xfrm>
            <a:prstGeom prst="rect">
              <a:avLst/>
            </a:prstGeom>
          </p:spPr>
        </p:pic>
        <p:sp>
          <p:nvSpPr>
            <p:cNvPr id="26" name="TextBox 25">
              <a:extLst>
                <a:ext uri="{FF2B5EF4-FFF2-40B4-BE49-F238E27FC236}">
                  <a16:creationId xmlns:a16="http://schemas.microsoft.com/office/drawing/2014/main" id="{4D885735-084C-42F3-A78B-D29921226D8D}"/>
                </a:ext>
              </a:extLst>
            </p:cNvPr>
            <p:cNvSpPr txBox="1"/>
            <p:nvPr/>
          </p:nvSpPr>
          <p:spPr>
            <a:xfrm>
              <a:off x="4176606" y="4460504"/>
              <a:ext cx="3338456" cy="584775"/>
            </a:xfrm>
            <a:prstGeom prst="rect">
              <a:avLst/>
            </a:prstGeom>
            <a:noFill/>
          </p:spPr>
          <p:txBody>
            <a:bodyPr wrap="square" rtlCol="0">
              <a:spAutoFit/>
            </a:bodyPr>
            <a:lstStyle/>
            <a:p>
              <a:r>
                <a:rPr lang="en-GB" sz="1600" dirty="0">
                  <a:latin typeface="Comic Sans MS" panose="030F0702030302020204" pitchFamily="66" charset="0"/>
                </a:rPr>
                <a:t>Go into too much detail or get too personal</a:t>
              </a:r>
            </a:p>
          </p:txBody>
        </p:sp>
      </p:grpSp>
      <p:pic>
        <p:nvPicPr>
          <p:cNvPr id="28" name="Picture 27">
            <a:extLst>
              <a:ext uri="{FF2B5EF4-FFF2-40B4-BE49-F238E27FC236}">
                <a16:creationId xmlns:a16="http://schemas.microsoft.com/office/drawing/2014/main" id="{D7352DFA-DAC9-419D-8C58-175C0D82BC4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69149" y="3322584"/>
            <a:ext cx="2932053" cy="851448"/>
          </a:xfrm>
          <a:prstGeom prst="rect">
            <a:avLst/>
          </a:prstGeom>
        </p:spPr>
      </p:pic>
      <p:grpSp>
        <p:nvGrpSpPr>
          <p:cNvPr id="30" name="Group 29">
            <a:extLst>
              <a:ext uri="{FF2B5EF4-FFF2-40B4-BE49-F238E27FC236}">
                <a16:creationId xmlns:a16="http://schemas.microsoft.com/office/drawing/2014/main" id="{DC577E53-65FA-4DCE-9CAA-2C92C740DCD5}"/>
              </a:ext>
            </a:extLst>
          </p:cNvPr>
          <p:cNvGrpSpPr/>
          <p:nvPr/>
        </p:nvGrpSpPr>
        <p:grpSpPr>
          <a:xfrm>
            <a:off x="3609851" y="5027926"/>
            <a:ext cx="3905211" cy="638267"/>
            <a:chOff x="3609851" y="4901241"/>
            <a:chExt cx="3905211" cy="638267"/>
          </a:xfrm>
        </p:grpSpPr>
        <p:pic>
          <p:nvPicPr>
            <p:cNvPr id="46" name="Picture 45">
              <a:extLst>
                <a:ext uri="{FF2B5EF4-FFF2-40B4-BE49-F238E27FC236}">
                  <a16:creationId xmlns:a16="http://schemas.microsoft.com/office/drawing/2014/main" id="{B93D32B7-59EC-453F-81C5-C1ED5A6AC70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09851" y="4901241"/>
              <a:ext cx="485843" cy="476316"/>
            </a:xfrm>
            <a:prstGeom prst="rect">
              <a:avLst/>
            </a:prstGeom>
          </p:spPr>
        </p:pic>
        <p:sp>
          <p:nvSpPr>
            <p:cNvPr id="55" name="TextBox 54">
              <a:extLst>
                <a:ext uri="{FF2B5EF4-FFF2-40B4-BE49-F238E27FC236}">
                  <a16:creationId xmlns:a16="http://schemas.microsoft.com/office/drawing/2014/main" id="{7C1C0E1D-BA66-4F90-AC48-14BD0BC630E6}"/>
                </a:ext>
              </a:extLst>
            </p:cNvPr>
            <p:cNvSpPr txBox="1"/>
            <p:nvPr/>
          </p:nvSpPr>
          <p:spPr>
            <a:xfrm>
              <a:off x="4176606" y="4954733"/>
              <a:ext cx="3338456" cy="584775"/>
            </a:xfrm>
            <a:prstGeom prst="rect">
              <a:avLst/>
            </a:prstGeom>
            <a:noFill/>
          </p:spPr>
          <p:txBody>
            <a:bodyPr wrap="square" rtlCol="0">
              <a:spAutoFit/>
            </a:bodyPr>
            <a:lstStyle/>
            <a:p>
              <a:r>
                <a:rPr lang="en-GB" sz="1600" dirty="0">
                  <a:latin typeface="Comic Sans MS" panose="030F0702030302020204" pitchFamily="66" charset="0"/>
                </a:rPr>
                <a:t>Complain about your current job or employer</a:t>
              </a:r>
            </a:p>
          </p:txBody>
        </p:sp>
      </p:grpSp>
      <p:grpSp>
        <p:nvGrpSpPr>
          <p:cNvPr id="31" name="Group 30">
            <a:extLst>
              <a:ext uri="{FF2B5EF4-FFF2-40B4-BE49-F238E27FC236}">
                <a16:creationId xmlns:a16="http://schemas.microsoft.com/office/drawing/2014/main" id="{A166CCE7-7275-4D3A-81B6-12C5B9241019}"/>
              </a:ext>
            </a:extLst>
          </p:cNvPr>
          <p:cNvGrpSpPr/>
          <p:nvPr/>
        </p:nvGrpSpPr>
        <p:grpSpPr>
          <a:xfrm>
            <a:off x="3609851" y="5648839"/>
            <a:ext cx="4632915" cy="476316"/>
            <a:chOff x="3609851" y="5448962"/>
            <a:chExt cx="4632915" cy="476316"/>
          </a:xfrm>
        </p:grpSpPr>
        <p:pic>
          <p:nvPicPr>
            <p:cNvPr id="57" name="Picture 56">
              <a:extLst>
                <a:ext uri="{FF2B5EF4-FFF2-40B4-BE49-F238E27FC236}">
                  <a16:creationId xmlns:a16="http://schemas.microsoft.com/office/drawing/2014/main" id="{DC43C5E8-F4DD-49E5-A972-36153B7CFC5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09851" y="5448962"/>
              <a:ext cx="485843" cy="476316"/>
            </a:xfrm>
            <a:prstGeom prst="rect">
              <a:avLst/>
            </a:prstGeom>
          </p:spPr>
        </p:pic>
        <p:sp>
          <p:nvSpPr>
            <p:cNvPr id="62" name="TextBox 61">
              <a:extLst>
                <a:ext uri="{FF2B5EF4-FFF2-40B4-BE49-F238E27FC236}">
                  <a16:creationId xmlns:a16="http://schemas.microsoft.com/office/drawing/2014/main" id="{416B90C7-26C8-4ADB-A41C-5FD8CB1FE2D0}"/>
                </a:ext>
              </a:extLst>
            </p:cNvPr>
            <p:cNvSpPr txBox="1"/>
            <p:nvPr/>
          </p:nvSpPr>
          <p:spPr>
            <a:xfrm>
              <a:off x="4176605" y="5502454"/>
              <a:ext cx="4066161" cy="338554"/>
            </a:xfrm>
            <a:prstGeom prst="rect">
              <a:avLst/>
            </a:prstGeom>
            <a:noFill/>
          </p:spPr>
          <p:txBody>
            <a:bodyPr wrap="square" rtlCol="0">
              <a:spAutoFit/>
            </a:bodyPr>
            <a:lstStyle/>
            <a:p>
              <a:r>
                <a:rPr lang="en-GB" sz="1600" dirty="0">
                  <a:latin typeface="Comic Sans MS" panose="030F0702030302020204" pitchFamily="66" charset="0"/>
                </a:rPr>
                <a:t>Repeat what is on your CV</a:t>
              </a:r>
            </a:p>
          </p:txBody>
        </p:sp>
      </p:grpSp>
      <p:grpSp>
        <p:nvGrpSpPr>
          <p:cNvPr id="35" name="Group 34">
            <a:extLst>
              <a:ext uri="{FF2B5EF4-FFF2-40B4-BE49-F238E27FC236}">
                <a16:creationId xmlns:a16="http://schemas.microsoft.com/office/drawing/2014/main" id="{4305E333-C214-489F-999E-E19860ACE89A}"/>
              </a:ext>
            </a:extLst>
          </p:cNvPr>
          <p:cNvGrpSpPr/>
          <p:nvPr/>
        </p:nvGrpSpPr>
        <p:grpSpPr>
          <a:xfrm>
            <a:off x="6909811" y="1"/>
            <a:ext cx="2234189" cy="4917245"/>
            <a:chOff x="6909811" y="1"/>
            <a:chExt cx="2234189" cy="4917245"/>
          </a:xfrm>
        </p:grpSpPr>
        <p:pic>
          <p:nvPicPr>
            <p:cNvPr id="64" name="Picture 63" descr="Background pattern&#10;&#10;Description automatically generated">
              <a:extLst>
                <a:ext uri="{FF2B5EF4-FFF2-40B4-BE49-F238E27FC236}">
                  <a16:creationId xmlns:a16="http://schemas.microsoft.com/office/drawing/2014/main" id="{CDB82B3B-0CC4-409A-9D91-10AF716F631C}"/>
                </a:ext>
              </a:extLst>
            </p:cNvPr>
            <p:cNvPicPr>
              <a:picLocks noChangeAspect="1"/>
            </p:cNvPicPr>
            <p:nvPr/>
          </p:nvPicPr>
          <p:blipFill rotWithShape="1">
            <a:blip r:embed="rId14">
              <a:extLst>
                <a:ext uri="{28A0092B-C50C-407E-A947-70E740481C1C}">
                  <a14:useLocalDpi xmlns:a14="http://schemas.microsoft.com/office/drawing/2010/main" val="0"/>
                </a:ext>
              </a:extLst>
            </a:blip>
            <a:srcRect t="25580" b="1"/>
            <a:stretch/>
          </p:blipFill>
          <p:spPr>
            <a:xfrm flipH="1">
              <a:off x="7571635" y="1"/>
              <a:ext cx="849967" cy="2408526"/>
            </a:xfrm>
            <a:prstGeom prst="rect">
              <a:avLst/>
            </a:prstGeom>
          </p:spPr>
        </p:pic>
        <p:pic>
          <p:nvPicPr>
            <p:cNvPr id="65" name="Picture 64" descr="A picture containing outdoor object, night sky&#10;&#10;Description automatically generated">
              <a:extLst>
                <a:ext uri="{FF2B5EF4-FFF2-40B4-BE49-F238E27FC236}">
                  <a16:creationId xmlns:a16="http://schemas.microsoft.com/office/drawing/2014/main" id="{0EC75C75-D2A5-4ADF-9574-1A49A48FC84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571635" y="2528868"/>
              <a:ext cx="910539" cy="925589"/>
            </a:xfrm>
            <a:prstGeom prst="rect">
              <a:avLst/>
            </a:prstGeom>
          </p:spPr>
        </p:pic>
        <p:grpSp>
          <p:nvGrpSpPr>
            <p:cNvPr id="34" name="Group 33">
              <a:extLst>
                <a:ext uri="{FF2B5EF4-FFF2-40B4-BE49-F238E27FC236}">
                  <a16:creationId xmlns:a16="http://schemas.microsoft.com/office/drawing/2014/main" id="{18593C78-F704-4712-A82A-9CF2EC7533D9}"/>
                </a:ext>
              </a:extLst>
            </p:cNvPr>
            <p:cNvGrpSpPr/>
            <p:nvPr/>
          </p:nvGrpSpPr>
          <p:grpSpPr>
            <a:xfrm>
              <a:off x="6909811" y="3570027"/>
              <a:ext cx="2234189" cy="1347219"/>
              <a:chOff x="7262361" y="3337357"/>
              <a:chExt cx="2234189" cy="1347219"/>
            </a:xfrm>
          </p:grpSpPr>
          <p:pic>
            <p:nvPicPr>
              <p:cNvPr id="33" name="Picture 32">
                <a:extLst>
                  <a:ext uri="{FF2B5EF4-FFF2-40B4-BE49-F238E27FC236}">
                    <a16:creationId xmlns:a16="http://schemas.microsoft.com/office/drawing/2014/main" id="{6F3596E6-A9D2-4B7B-B070-F02F60EDB93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62361" y="3337357"/>
                <a:ext cx="2234189" cy="1347219"/>
              </a:xfrm>
              <a:prstGeom prst="rect">
                <a:avLst/>
              </a:prstGeom>
              <a:effectLst>
                <a:outerShdw blurRad="50800" dist="38100" dir="2700000" algn="tl" rotWithShape="0">
                  <a:prstClr val="black">
                    <a:alpha val="40000"/>
                  </a:prstClr>
                </a:outerShdw>
              </a:effectLst>
            </p:spPr>
          </p:pic>
          <p:sp>
            <p:nvSpPr>
              <p:cNvPr id="68" name="TextBox 67">
                <a:extLst>
                  <a:ext uri="{FF2B5EF4-FFF2-40B4-BE49-F238E27FC236}">
                    <a16:creationId xmlns:a16="http://schemas.microsoft.com/office/drawing/2014/main" id="{8434DAFB-1BF6-42CD-8CBC-1AC88E47A595}"/>
                  </a:ext>
                </a:extLst>
              </p:cNvPr>
              <p:cNvSpPr txBox="1"/>
              <p:nvPr/>
            </p:nvSpPr>
            <p:spPr>
              <a:xfrm>
                <a:off x="7262361" y="3652777"/>
                <a:ext cx="2234189" cy="830997"/>
              </a:xfrm>
              <a:prstGeom prst="rect">
                <a:avLst/>
              </a:prstGeom>
              <a:noFill/>
            </p:spPr>
            <p:txBody>
              <a:bodyPr wrap="square" lIns="91440" tIns="45720" rIns="91440" bIns="45720" rtlCol="0" anchor="t">
                <a:spAutoFit/>
              </a:bodyPr>
              <a:lstStyle/>
              <a:p>
                <a:pPr algn="ctr"/>
                <a:r>
                  <a:rPr lang="en-GB" sz="1200" b="1" dirty="0">
                    <a:latin typeface="Comic Sans MS"/>
                    <a:cs typeface="Simplified Arabic Fixed"/>
                  </a:rPr>
                  <a:t>TASK 1</a:t>
                </a:r>
                <a:r>
                  <a:rPr lang="en-GB" sz="1200" dirty="0">
                    <a:latin typeface="Comic Sans MS"/>
                    <a:cs typeface="Simplified Arabic Fixed"/>
                  </a:rPr>
                  <a:t>: </a:t>
                </a:r>
              </a:p>
              <a:p>
                <a:pPr algn="ctr"/>
                <a:r>
                  <a:rPr lang="en-GB" sz="1200" dirty="0">
                    <a:latin typeface="Comic Sans MS"/>
                    <a:cs typeface="Simplified Arabic Fixed"/>
                  </a:rPr>
                  <a:t>What could you answer to stand out from the other candidates?</a:t>
                </a:r>
              </a:p>
            </p:txBody>
          </p:sp>
        </p:grpSp>
      </p:grpSp>
    </p:spTree>
    <p:extLst>
      <p:ext uri="{BB962C8B-B14F-4D97-AF65-F5344CB8AC3E}">
        <p14:creationId xmlns:p14="http://schemas.microsoft.com/office/powerpoint/2010/main" val="149332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Rectangle: Folded Corner 32">
            <a:extLst>
              <a:ext uri="{FF2B5EF4-FFF2-40B4-BE49-F238E27FC236}">
                <a16:creationId xmlns:a16="http://schemas.microsoft.com/office/drawing/2014/main" id="{316A853D-26DE-4D99-B9DD-76822E191DEC}"/>
              </a:ext>
            </a:extLst>
          </p:cNvPr>
          <p:cNvSpPr/>
          <p:nvPr/>
        </p:nvSpPr>
        <p:spPr>
          <a:xfrm>
            <a:off x="2386989" y="1039015"/>
            <a:ext cx="5227004" cy="526914"/>
          </a:xfrm>
          <a:prstGeom prst="foldedCorner">
            <a:avLst/>
          </a:prstGeom>
          <a:solidFill>
            <a:srgbClr val="FFFF00">
              <a:alpha val="56000"/>
            </a:srgbClr>
          </a:solidFill>
          <a:ln>
            <a:solidFill>
              <a:schemeClr val="accent2"/>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DF2526B-0827-441A-96CF-B73A5E3038B4}"/>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3" name="Picture 2" descr="A picture containing sunset, nature, flock, bright&#10;&#10;Description automatically generated">
            <a:extLst>
              <a:ext uri="{FF2B5EF4-FFF2-40B4-BE49-F238E27FC236}">
                <a16:creationId xmlns:a16="http://schemas.microsoft.com/office/drawing/2014/main" id="{CF7DCC68-B6B2-441B-B6D9-E9B90DB6E0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738" y="297172"/>
            <a:ext cx="5886213" cy="516378"/>
          </a:xfrm>
          <a:prstGeom prst="rect">
            <a:avLst/>
          </a:prstGeom>
        </p:spPr>
      </p:pic>
      <p:sp>
        <p:nvSpPr>
          <p:cNvPr id="5" name="TextBox 4">
            <a:extLst>
              <a:ext uri="{FF2B5EF4-FFF2-40B4-BE49-F238E27FC236}">
                <a16:creationId xmlns:a16="http://schemas.microsoft.com/office/drawing/2014/main" id="{4586269B-9784-413C-BA2F-2686421C5305}"/>
              </a:ext>
            </a:extLst>
          </p:cNvPr>
          <p:cNvSpPr txBox="1"/>
          <p:nvPr/>
        </p:nvSpPr>
        <p:spPr>
          <a:xfrm>
            <a:off x="1752975" y="380976"/>
            <a:ext cx="5886213" cy="400110"/>
          </a:xfrm>
          <a:prstGeom prst="rect">
            <a:avLst/>
          </a:prstGeom>
          <a:noFill/>
        </p:spPr>
        <p:txBody>
          <a:bodyPr wrap="square" rtlCol="0">
            <a:spAutoFit/>
          </a:bodyPr>
          <a:lstStyle/>
          <a:p>
            <a:pPr algn="ctr"/>
            <a:r>
              <a:rPr lang="en-GB" sz="2000" b="1" dirty="0">
                <a:solidFill>
                  <a:schemeClr val="bg1"/>
                </a:solidFill>
                <a:latin typeface="Simplified Arabic Fixed" panose="02070309020205020404" pitchFamily="49" charset="-78"/>
                <a:cs typeface="Simplified Arabic Fixed" panose="02070309020205020404" pitchFamily="49" charset="-78"/>
              </a:rPr>
              <a:t>What do you know about the company?</a:t>
            </a:r>
          </a:p>
        </p:txBody>
      </p:sp>
      <p:pic>
        <p:nvPicPr>
          <p:cNvPr id="6" name="Picture 4">
            <a:extLst>
              <a:ext uri="{FF2B5EF4-FFF2-40B4-BE49-F238E27FC236}">
                <a16:creationId xmlns:a16="http://schemas.microsoft.com/office/drawing/2014/main" id="{2FD58ECD-D843-48C6-8658-70A20E86B0CE}"/>
              </a:ext>
            </a:extLst>
          </p:cNvPr>
          <p:cNvPicPr>
            <a:picLocks noChangeAspect="1"/>
          </p:cNvPicPr>
          <p:nvPr/>
        </p:nvPicPr>
        <p:blipFill>
          <a:blip r:embed="rId5"/>
          <a:stretch>
            <a:fillRect/>
          </a:stretch>
        </p:blipFill>
        <p:spPr>
          <a:xfrm>
            <a:off x="7515061" y="6263837"/>
            <a:ext cx="1247775" cy="400050"/>
          </a:xfrm>
          <a:prstGeom prst="rect">
            <a:avLst/>
          </a:prstGeom>
        </p:spPr>
      </p:pic>
      <p:pic>
        <p:nvPicPr>
          <p:cNvPr id="8" name="Picture 7" descr="A picture containing text, light, dark&#10;&#10;Description automatically generated">
            <a:extLst>
              <a:ext uri="{FF2B5EF4-FFF2-40B4-BE49-F238E27FC236}">
                <a16:creationId xmlns:a16="http://schemas.microsoft.com/office/drawing/2014/main" id="{F6BF9224-3880-44E6-BB7F-1C52DB790C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535" y="195722"/>
            <a:ext cx="772851" cy="766668"/>
          </a:xfrm>
          <a:prstGeom prst="rect">
            <a:avLst/>
          </a:prstGeom>
        </p:spPr>
      </p:pic>
      <p:pic>
        <p:nvPicPr>
          <p:cNvPr id="9" name="Graphic 8" descr="Boardroom">
            <a:extLst>
              <a:ext uri="{FF2B5EF4-FFF2-40B4-BE49-F238E27FC236}">
                <a16:creationId xmlns:a16="http://schemas.microsoft.com/office/drawing/2014/main" id="{0183EFF0-FD3E-4FCA-A53E-48C564A805B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2051" y="274312"/>
            <a:ext cx="604036" cy="604036"/>
          </a:xfrm>
          <a:prstGeom prst="rect">
            <a:avLst/>
          </a:prstGeom>
        </p:spPr>
      </p:pic>
      <p:grpSp>
        <p:nvGrpSpPr>
          <p:cNvPr id="34" name="Group 33">
            <a:extLst>
              <a:ext uri="{FF2B5EF4-FFF2-40B4-BE49-F238E27FC236}">
                <a16:creationId xmlns:a16="http://schemas.microsoft.com/office/drawing/2014/main" id="{B7013297-2FEF-4D97-8CE6-8258EB64C0BE}"/>
              </a:ext>
            </a:extLst>
          </p:cNvPr>
          <p:cNvGrpSpPr/>
          <p:nvPr/>
        </p:nvGrpSpPr>
        <p:grpSpPr>
          <a:xfrm>
            <a:off x="485642" y="1891051"/>
            <a:ext cx="3069156" cy="646332"/>
            <a:chOff x="485642" y="1891051"/>
            <a:chExt cx="3069156" cy="646332"/>
          </a:xfrm>
        </p:grpSpPr>
        <p:sp>
          <p:nvSpPr>
            <p:cNvPr id="15" name="Arrow: Chevron 14">
              <a:extLst>
                <a:ext uri="{FF2B5EF4-FFF2-40B4-BE49-F238E27FC236}">
                  <a16:creationId xmlns:a16="http://schemas.microsoft.com/office/drawing/2014/main" id="{0414994F-F4E2-41AF-919A-A83B7433EF55}"/>
                </a:ext>
              </a:extLst>
            </p:cNvPr>
            <p:cNvSpPr/>
            <p:nvPr/>
          </p:nvSpPr>
          <p:spPr>
            <a:xfrm>
              <a:off x="485642" y="1891051"/>
              <a:ext cx="2955144" cy="646332"/>
            </a:xfrm>
            <a:prstGeom prst="chevron">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tx1"/>
                </a:solidFill>
              </a:endParaRPr>
            </a:p>
          </p:txBody>
        </p:sp>
        <p:sp>
          <p:nvSpPr>
            <p:cNvPr id="16" name="TextBox 15">
              <a:extLst>
                <a:ext uri="{FF2B5EF4-FFF2-40B4-BE49-F238E27FC236}">
                  <a16:creationId xmlns:a16="http://schemas.microsoft.com/office/drawing/2014/main" id="{FA466D9B-81BA-4B80-B6C7-5F4971475BEF}"/>
                </a:ext>
              </a:extLst>
            </p:cNvPr>
            <p:cNvSpPr txBox="1"/>
            <p:nvPr/>
          </p:nvSpPr>
          <p:spPr>
            <a:xfrm>
              <a:off x="819535" y="2024796"/>
              <a:ext cx="2735263" cy="369332"/>
            </a:xfrm>
            <a:prstGeom prst="rect">
              <a:avLst/>
            </a:prstGeom>
            <a:noFill/>
          </p:spPr>
          <p:txBody>
            <a:bodyPr wrap="square" rtlCol="0">
              <a:spAutoFit/>
            </a:bodyPr>
            <a:lstStyle/>
            <a:p>
              <a:r>
                <a:rPr lang="en-GB" b="1" dirty="0">
                  <a:solidFill>
                    <a:schemeClr val="bg1"/>
                  </a:solidFill>
                </a:rPr>
                <a:t>Research the company</a:t>
              </a:r>
            </a:p>
          </p:txBody>
        </p:sp>
      </p:grpSp>
      <p:grpSp>
        <p:nvGrpSpPr>
          <p:cNvPr id="35" name="Group 34">
            <a:extLst>
              <a:ext uri="{FF2B5EF4-FFF2-40B4-BE49-F238E27FC236}">
                <a16:creationId xmlns:a16="http://schemas.microsoft.com/office/drawing/2014/main" id="{DD54B139-B44A-4454-83B5-757F5402853F}"/>
              </a:ext>
            </a:extLst>
          </p:cNvPr>
          <p:cNvGrpSpPr/>
          <p:nvPr/>
        </p:nvGrpSpPr>
        <p:grpSpPr>
          <a:xfrm>
            <a:off x="3139127" y="1891051"/>
            <a:ext cx="3503973" cy="646332"/>
            <a:chOff x="3139127" y="1891051"/>
            <a:chExt cx="3503973" cy="646332"/>
          </a:xfrm>
        </p:grpSpPr>
        <p:sp>
          <p:nvSpPr>
            <p:cNvPr id="17" name="Arrow: Chevron 16">
              <a:extLst>
                <a:ext uri="{FF2B5EF4-FFF2-40B4-BE49-F238E27FC236}">
                  <a16:creationId xmlns:a16="http://schemas.microsoft.com/office/drawing/2014/main" id="{8FE6B927-2774-4411-863A-8EDE93097ECE}"/>
                </a:ext>
              </a:extLst>
            </p:cNvPr>
            <p:cNvSpPr/>
            <p:nvPr/>
          </p:nvSpPr>
          <p:spPr>
            <a:xfrm>
              <a:off x="3139127" y="1891051"/>
              <a:ext cx="3371405" cy="646332"/>
            </a:xfrm>
            <a:prstGeom prst="chevron">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tx1"/>
                </a:solidFill>
              </a:endParaRPr>
            </a:p>
          </p:txBody>
        </p:sp>
        <p:sp>
          <p:nvSpPr>
            <p:cNvPr id="18" name="TextBox 17">
              <a:extLst>
                <a:ext uri="{FF2B5EF4-FFF2-40B4-BE49-F238E27FC236}">
                  <a16:creationId xmlns:a16="http://schemas.microsoft.com/office/drawing/2014/main" id="{EF7CA931-0B19-498B-8B63-292635BB6B65}"/>
                </a:ext>
              </a:extLst>
            </p:cNvPr>
            <p:cNvSpPr txBox="1"/>
            <p:nvPr/>
          </p:nvSpPr>
          <p:spPr>
            <a:xfrm>
              <a:off x="3478493" y="2024796"/>
              <a:ext cx="3164607" cy="369332"/>
            </a:xfrm>
            <a:prstGeom prst="rect">
              <a:avLst/>
            </a:prstGeom>
            <a:noFill/>
          </p:spPr>
          <p:txBody>
            <a:bodyPr wrap="square" rtlCol="0">
              <a:spAutoFit/>
            </a:bodyPr>
            <a:lstStyle/>
            <a:p>
              <a:r>
                <a:rPr lang="en-GB" b="1" dirty="0">
                  <a:solidFill>
                    <a:schemeClr val="bg1"/>
                  </a:solidFill>
                </a:rPr>
                <a:t>Visit the employer’s website</a:t>
              </a:r>
            </a:p>
          </p:txBody>
        </p:sp>
      </p:grpSp>
      <p:grpSp>
        <p:nvGrpSpPr>
          <p:cNvPr id="36" name="Group 35">
            <a:extLst>
              <a:ext uri="{FF2B5EF4-FFF2-40B4-BE49-F238E27FC236}">
                <a16:creationId xmlns:a16="http://schemas.microsoft.com/office/drawing/2014/main" id="{9B237319-E2F1-4FC0-A6C9-42C980DB70E1}"/>
              </a:ext>
            </a:extLst>
          </p:cNvPr>
          <p:cNvGrpSpPr/>
          <p:nvPr/>
        </p:nvGrpSpPr>
        <p:grpSpPr>
          <a:xfrm>
            <a:off x="6221834" y="1891051"/>
            <a:ext cx="2850726" cy="646332"/>
            <a:chOff x="6221834" y="1891051"/>
            <a:chExt cx="2850726" cy="646332"/>
          </a:xfrm>
        </p:grpSpPr>
        <p:sp>
          <p:nvSpPr>
            <p:cNvPr id="19" name="Arrow: Chevron 18">
              <a:extLst>
                <a:ext uri="{FF2B5EF4-FFF2-40B4-BE49-F238E27FC236}">
                  <a16:creationId xmlns:a16="http://schemas.microsoft.com/office/drawing/2014/main" id="{6CF131E4-BC6E-49E9-9202-A2CDAE77F539}"/>
                </a:ext>
              </a:extLst>
            </p:cNvPr>
            <p:cNvSpPr/>
            <p:nvPr/>
          </p:nvSpPr>
          <p:spPr>
            <a:xfrm>
              <a:off x="6221834" y="1891051"/>
              <a:ext cx="2850726" cy="646332"/>
            </a:xfrm>
            <a:prstGeom prst="chevron">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tx1"/>
                </a:solidFill>
              </a:endParaRPr>
            </a:p>
          </p:txBody>
        </p:sp>
        <p:sp>
          <p:nvSpPr>
            <p:cNvPr id="20" name="TextBox 19">
              <a:extLst>
                <a:ext uri="{FF2B5EF4-FFF2-40B4-BE49-F238E27FC236}">
                  <a16:creationId xmlns:a16="http://schemas.microsoft.com/office/drawing/2014/main" id="{6617E3D9-D959-412C-ABDD-5A74478B0CE3}"/>
                </a:ext>
              </a:extLst>
            </p:cNvPr>
            <p:cNvSpPr txBox="1"/>
            <p:nvPr/>
          </p:nvSpPr>
          <p:spPr>
            <a:xfrm>
              <a:off x="6539403" y="2024796"/>
              <a:ext cx="2438297" cy="369332"/>
            </a:xfrm>
            <a:prstGeom prst="rect">
              <a:avLst/>
            </a:prstGeom>
            <a:noFill/>
          </p:spPr>
          <p:txBody>
            <a:bodyPr wrap="square" rtlCol="0">
              <a:spAutoFit/>
            </a:bodyPr>
            <a:lstStyle/>
            <a:p>
              <a:r>
                <a:rPr lang="en-GB" b="1" dirty="0">
                  <a:solidFill>
                    <a:schemeClr val="bg1"/>
                  </a:solidFill>
                </a:rPr>
                <a:t>Social media platforms</a:t>
              </a:r>
            </a:p>
          </p:txBody>
        </p:sp>
      </p:grpSp>
      <p:sp>
        <p:nvSpPr>
          <p:cNvPr id="24" name="TextBox 23">
            <a:extLst>
              <a:ext uri="{FF2B5EF4-FFF2-40B4-BE49-F238E27FC236}">
                <a16:creationId xmlns:a16="http://schemas.microsoft.com/office/drawing/2014/main" id="{640B6669-8239-442C-963E-04161E6CBC1D}"/>
              </a:ext>
            </a:extLst>
          </p:cNvPr>
          <p:cNvSpPr txBox="1"/>
          <p:nvPr/>
        </p:nvSpPr>
        <p:spPr>
          <a:xfrm>
            <a:off x="2416947" y="944745"/>
            <a:ext cx="5227004" cy="646331"/>
          </a:xfrm>
          <a:prstGeom prst="rect">
            <a:avLst/>
          </a:prstGeom>
          <a:noFill/>
        </p:spPr>
        <p:txBody>
          <a:bodyPr wrap="square" rtlCol="0">
            <a:spAutoFit/>
          </a:bodyPr>
          <a:lstStyle/>
          <a:p>
            <a:pPr algn="ctr"/>
            <a:r>
              <a:rPr lang="en-GB" sz="3600" dirty="0">
                <a:solidFill>
                  <a:srgbClr val="C00000"/>
                </a:solidFill>
                <a:latin typeface="Reprise Title Std" panose="02000000000000000000" charset="0"/>
              </a:rPr>
              <a:t>PREPARATION IS KEY!</a:t>
            </a:r>
          </a:p>
        </p:txBody>
      </p:sp>
      <p:pic>
        <p:nvPicPr>
          <p:cNvPr id="11" name="Picture 10">
            <a:extLst>
              <a:ext uri="{FF2B5EF4-FFF2-40B4-BE49-F238E27FC236}">
                <a16:creationId xmlns:a16="http://schemas.microsoft.com/office/drawing/2014/main" id="{5BE51A1E-8BBA-4FE0-9E51-E16A0D4D62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61594" y="2430573"/>
            <a:ext cx="6839432" cy="3764182"/>
          </a:xfrm>
          <a:prstGeom prst="rect">
            <a:avLst/>
          </a:prstGeom>
          <a:effectLst/>
        </p:spPr>
      </p:pic>
      <p:pic>
        <p:nvPicPr>
          <p:cNvPr id="32" name="Picture 31">
            <a:extLst>
              <a:ext uri="{FF2B5EF4-FFF2-40B4-BE49-F238E27FC236}">
                <a16:creationId xmlns:a16="http://schemas.microsoft.com/office/drawing/2014/main" id="{3DE32F5F-8093-4D79-928D-8AD19A8F7F9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085743"/>
            <a:ext cx="2283294" cy="526914"/>
          </a:xfrm>
          <a:prstGeom prst="rect">
            <a:avLst/>
          </a:prstGeom>
        </p:spPr>
      </p:pic>
    </p:spTree>
    <p:extLst>
      <p:ext uri="{BB962C8B-B14F-4D97-AF65-F5344CB8AC3E}">
        <p14:creationId xmlns:p14="http://schemas.microsoft.com/office/powerpoint/2010/main" val="45395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0-#ppt_w/2"/>
                                          </p:val>
                                        </p:tav>
                                        <p:tav tm="100000">
                                          <p:val>
                                            <p:strVal val="#ppt_x"/>
                                          </p:val>
                                        </p:tav>
                                      </p:tavLst>
                                    </p:anim>
                                    <p:anim calcmode="lin" valueType="num">
                                      <p:cBhvr additive="base">
                                        <p:cTn id="20"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50F14280-5644-4659-9063-E4061A999B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823" y="1241434"/>
            <a:ext cx="2856592" cy="4939040"/>
          </a:xfrm>
          <a:prstGeom prst="rect">
            <a:avLst/>
          </a:prstGeom>
        </p:spPr>
      </p:pic>
      <p:sp>
        <p:nvSpPr>
          <p:cNvPr id="2" name="TextBox 1">
            <a:extLst>
              <a:ext uri="{FF2B5EF4-FFF2-40B4-BE49-F238E27FC236}">
                <a16:creationId xmlns:a16="http://schemas.microsoft.com/office/drawing/2014/main" id="{176BE142-669B-496D-96F9-C63BA6431D09}"/>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3" name="Picture 2" descr="A picture containing sunset, nature, flock, bright&#10;&#10;Description automatically generated">
            <a:extLst>
              <a:ext uri="{FF2B5EF4-FFF2-40B4-BE49-F238E27FC236}">
                <a16:creationId xmlns:a16="http://schemas.microsoft.com/office/drawing/2014/main" id="{21A95DFE-A6BA-4F33-ADED-1D08D8323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7738" y="297172"/>
            <a:ext cx="5938462" cy="516378"/>
          </a:xfrm>
          <a:prstGeom prst="rect">
            <a:avLst/>
          </a:prstGeom>
        </p:spPr>
      </p:pic>
      <p:sp>
        <p:nvSpPr>
          <p:cNvPr id="5" name="TextBox 4">
            <a:extLst>
              <a:ext uri="{FF2B5EF4-FFF2-40B4-BE49-F238E27FC236}">
                <a16:creationId xmlns:a16="http://schemas.microsoft.com/office/drawing/2014/main" id="{A05C8A2B-0162-488D-905B-F5AAADE5EADE}"/>
              </a:ext>
            </a:extLst>
          </p:cNvPr>
          <p:cNvSpPr txBox="1"/>
          <p:nvPr/>
        </p:nvSpPr>
        <p:spPr>
          <a:xfrm>
            <a:off x="1752975" y="380976"/>
            <a:ext cx="5938462" cy="400110"/>
          </a:xfrm>
          <a:prstGeom prst="rect">
            <a:avLst/>
          </a:prstGeom>
          <a:noFill/>
        </p:spPr>
        <p:txBody>
          <a:bodyPr wrap="square" rtlCol="0">
            <a:spAutoFit/>
          </a:bodyPr>
          <a:lstStyle/>
          <a:p>
            <a:pPr algn="ctr"/>
            <a:r>
              <a:rPr lang="en-GB" sz="2000" b="1" dirty="0">
                <a:solidFill>
                  <a:schemeClr val="bg1"/>
                </a:solidFill>
                <a:latin typeface="Simplified Arabic Fixed" panose="02070309020205020404" pitchFamily="49" charset="-78"/>
                <a:cs typeface="Simplified Arabic Fixed" panose="02070309020205020404" pitchFamily="49" charset="-78"/>
              </a:rPr>
              <a:t>Why have you applied for this job?</a:t>
            </a:r>
          </a:p>
        </p:txBody>
      </p:sp>
      <p:pic>
        <p:nvPicPr>
          <p:cNvPr id="6" name="Picture 4">
            <a:extLst>
              <a:ext uri="{FF2B5EF4-FFF2-40B4-BE49-F238E27FC236}">
                <a16:creationId xmlns:a16="http://schemas.microsoft.com/office/drawing/2014/main" id="{48EFA41D-8CB8-44B2-A39D-22D2237E8CF0}"/>
              </a:ext>
            </a:extLst>
          </p:cNvPr>
          <p:cNvPicPr>
            <a:picLocks noChangeAspect="1"/>
          </p:cNvPicPr>
          <p:nvPr/>
        </p:nvPicPr>
        <p:blipFill>
          <a:blip r:embed="rId6"/>
          <a:stretch>
            <a:fillRect/>
          </a:stretch>
        </p:blipFill>
        <p:spPr>
          <a:xfrm>
            <a:off x="7515061" y="6263837"/>
            <a:ext cx="1247775" cy="400050"/>
          </a:xfrm>
          <a:prstGeom prst="rect">
            <a:avLst/>
          </a:prstGeom>
        </p:spPr>
      </p:pic>
      <p:pic>
        <p:nvPicPr>
          <p:cNvPr id="8" name="Picture 7" descr="A picture containing text, light, dark&#10;&#10;Description automatically generated">
            <a:extLst>
              <a:ext uri="{FF2B5EF4-FFF2-40B4-BE49-F238E27FC236}">
                <a16:creationId xmlns:a16="http://schemas.microsoft.com/office/drawing/2014/main" id="{AC502B66-652C-4A7F-A2DE-88E315AC52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535" y="195722"/>
            <a:ext cx="772851" cy="766668"/>
          </a:xfrm>
          <a:prstGeom prst="rect">
            <a:avLst/>
          </a:prstGeom>
        </p:spPr>
      </p:pic>
      <p:pic>
        <p:nvPicPr>
          <p:cNvPr id="9" name="Graphic 8" descr="Boardroom">
            <a:extLst>
              <a:ext uri="{FF2B5EF4-FFF2-40B4-BE49-F238E27FC236}">
                <a16:creationId xmlns:a16="http://schemas.microsoft.com/office/drawing/2014/main" id="{E0CB1FAC-5060-49ED-9939-BF671C63F7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2051" y="274312"/>
            <a:ext cx="604036" cy="604036"/>
          </a:xfrm>
          <a:prstGeom prst="rect">
            <a:avLst/>
          </a:prstGeom>
        </p:spPr>
      </p:pic>
      <p:pic>
        <p:nvPicPr>
          <p:cNvPr id="11" name="Picture 10">
            <a:hlinkClick r:id="rId10"/>
            <a:extLst>
              <a:ext uri="{FF2B5EF4-FFF2-40B4-BE49-F238E27FC236}">
                <a16:creationId xmlns:a16="http://schemas.microsoft.com/office/drawing/2014/main" id="{782009D8-8EB8-4B5C-A49F-D3C2D33BE05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22114" y="1106663"/>
            <a:ext cx="2863752" cy="19091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73BFAC70-CB2B-458F-9C9F-90819520E4F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44347" y="3320760"/>
            <a:ext cx="2438882" cy="556411"/>
          </a:xfrm>
          <a:prstGeom prst="rect">
            <a:avLst/>
          </a:prstGeom>
        </p:spPr>
      </p:pic>
      <p:pic>
        <p:nvPicPr>
          <p:cNvPr id="15" name="Picture 14">
            <a:extLst>
              <a:ext uri="{FF2B5EF4-FFF2-40B4-BE49-F238E27FC236}">
                <a16:creationId xmlns:a16="http://schemas.microsoft.com/office/drawing/2014/main" id="{0BA9839F-1BE8-46C3-8A8E-1E81FDFD8C5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27749" y="3320760"/>
            <a:ext cx="2149015" cy="556411"/>
          </a:xfrm>
          <a:prstGeom prst="rect">
            <a:avLst/>
          </a:prstGeom>
        </p:spPr>
      </p:pic>
      <p:grpSp>
        <p:nvGrpSpPr>
          <p:cNvPr id="22" name="Group 21">
            <a:extLst>
              <a:ext uri="{FF2B5EF4-FFF2-40B4-BE49-F238E27FC236}">
                <a16:creationId xmlns:a16="http://schemas.microsoft.com/office/drawing/2014/main" id="{137F4823-FC43-4993-A958-2E9860854709}"/>
              </a:ext>
            </a:extLst>
          </p:cNvPr>
          <p:cNvGrpSpPr/>
          <p:nvPr/>
        </p:nvGrpSpPr>
        <p:grpSpPr>
          <a:xfrm>
            <a:off x="3437415" y="4182100"/>
            <a:ext cx="2389948" cy="461665"/>
            <a:chOff x="783642" y="4706901"/>
            <a:chExt cx="2389948" cy="461665"/>
          </a:xfrm>
        </p:grpSpPr>
        <p:sp>
          <p:nvSpPr>
            <p:cNvPr id="16" name="TextBox 15">
              <a:extLst>
                <a:ext uri="{FF2B5EF4-FFF2-40B4-BE49-F238E27FC236}">
                  <a16:creationId xmlns:a16="http://schemas.microsoft.com/office/drawing/2014/main" id="{0B2E4B6D-76AC-4D88-8ACF-B448D199D5B2}"/>
                </a:ext>
              </a:extLst>
            </p:cNvPr>
            <p:cNvSpPr txBox="1"/>
            <p:nvPr/>
          </p:nvSpPr>
          <p:spPr>
            <a:xfrm>
              <a:off x="1179173" y="4706901"/>
              <a:ext cx="1994417" cy="461665"/>
            </a:xfrm>
            <a:prstGeom prst="rect">
              <a:avLst/>
            </a:prstGeom>
            <a:noFill/>
          </p:spPr>
          <p:txBody>
            <a:bodyPr wrap="square" rtlCol="0">
              <a:spAutoFit/>
            </a:bodyPr>
            <a:lstStyle/>
            <a:p>
              <a:r>
                <a:rPr lang="en-GB" sz="1200" dirty="0">
                  <a:latin typeface="Comic Sans MS" panose="030F0702030302020204" pitchFamily="66" charset="0"/>
                </a:rPr>
                <a:t>what stood out for you in the job description</a:t>
              </a:r>
            </a:p>
          </p:txBody>
        </p:sp>
        <p:pic>
          <p:nvPicPr>
            <p:cNvPr id="19" name="Picture 18">
              <a:extLst>
                <a:ext uri="{FF2B5EF4-FFF2-40B4-BE49-F238E27FC236}">
                  <a16:creationId xmlns:a16="http://schemas.microsoft.com/office/drawing/2014/main" id="{C26BF9B2-F594-4D58-A830-D4043041B0B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3642" y="4718602"/>
              <a:ext cx="315152" cy="315152"/>
            </a:xfrm>
            <a:prstGeom prst="rect">
              <a:avLst/>
            </a:prstGeom>
          </p:spPr>
        </p:pic>
      </p:grpSp>
      <p:grpSp>
        <p:nvGrpSpPr>
          <p:cNvPr id="32" name="Group 31">
            <a:extLst>
              <a:ext uri="{FF2B5EF4-FFF2-40B4-BE49-F238E27FC236}">
                <a16:creationId xmlns:a16="http://schemas.microsoft.com/office/drawing/2014/main" id="{48E78DF4-0F06-4062-B25D-CBB7B4DCB3A6}"/>
              </a:ext>
            </a:extLst>
          </p:cNvPr>
          <p:cNvGrpSpPr/>
          <p:nvPr/>
        </p:nvGrpSpPr>
        <p:grpSpPr>
          <a:xfrm>
            <a:off x="6344347" y="4224341"/>
            <a:ext cx="2658902" cy="309461"/>
            <a:chOff x="5032535" y="4238938"/>
            <a:chExt cx="2658902" cy="309461"/>
          </a:xfrm>
        </p:grpSpPr>
        <p:pic>
          <p:nvPicPr>
            <p:cNvPr id="17" name="Picture 16">
              <a:extLst>
                <a:ext uri="{FF2B5EF4-FFF2-40B4-BE49-F238E27FC236}">
                  <a16:creationId xmlns:a16="http://schemas.microsoft.com/office/drawing/2014/main" id="{03E49601-D0AD-4DF8-9324-9AA7F8FAECF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32535" y="4245368"/>
              <a:ext cx="309092" cy="303031"/>
            </a:xfrm>
            <a:prstGeom prst="rect">
              <a:avLst/>
            </a:prstGeom>
          </p:spPr>
        </p:pic>
        <p:sp>
          <p:nvSpPr>
            <p:cNvPr id="21" name="TextBox 20">
              <a:extLst>
                <a:ext uri="{FF2B5EF4-FFF2-40B4-BE49-F238E27FC236}">
                  <a16:creationId xmlns:a16="http://schemas.microsoft.com/office/drawing/2014/main" id="{E928D197-46A0-48FF-AA63-74AA63CB3262}"/>
                </a:ext>
              </a:extLst>
            </p:cNvPr>
            <p:cNvSpPr txBox="1"/>
            <p:nvPr/>
          </p:nvSpPr>
          <p:spPr>
            <a:xfrm>
              <a:off x="5374054" y="4238938"/>
              <a:ext cx="2317383" cy="276999"/>
            </a:xfrm>
            <a:prstGeom prst="rect">
              <a:avLst/>
            </a:prstGeom>
            <a:noFill/>
          </p:spPr>
          <p:txBody>
            <a:bodyPr wrap="square" rtlCol="0">
              <a:spAutoFit/>
            </a:bodyPr>
            <a:lstStyle/>
            <a:p>
              <a:r>
                <a:rPr lang="en-GB" sz="1200" dirty="0">
                  <a:latin typeface="Comic Sans MS" panose="030F0702030302020204" pitchFamily="66" charset="0"/>
                </a:rPr>
                <a:t>“It’s a job….”</a:t>
              </a:r>
            </a:p>
          </p:txBody>
        </p:sp>
      </p:grpSp>
      <p:grpSp>
        <p:nvGrpSpPr>
          <p:cNvPr id="23" name="Group 22">
            <a:extLst>
              <a:ext uri="{FF2B5EF4-FFF2-40B4-BE49-F238E27FC236}">
                <a16:creationId xmlns:a16="http://schemas.microsoft.com/office/drawing/2014/main" id="{5E80A80C-499F-4349-ABAD-7EC2C6A34CC2}"/>
              </a:ext>
            </a:extLst>
          </p:cNvPr>
          <p:cNvGrpSpPr/>
          <p:nvPr/>
        </p:nvGrpSpPr>
        <p:grpSpPr>
          <a:xfrm>
            <a:off x="3437415" y="4648093"/>
            <a:ext cx="2591780" cy="461665"/>
            <a:chOff x="783642" y="4706901"/>
            <a:chExt cx="2591780" cy="461665"/>
          </a:xfrm>
        </p:grpSpPr>
        <p:sp>
          <p:nvSpPr>
            <p:cNvPr id="24" name="TextBox 23">
              <a:extLst>
                <a:ext uri="{FF2B5EF4-FFF2-40B4-BE49-F238E27FC236}">
                  <a16:creationId xmlns:a16="http://schemas.microsoft.com/office/drawing/2014/main" id="{193A16B7-CA00-43E1-AA63-18DD5C74153A}"/>
                </a:ext>
              </a:extLst>
            </p:cNvPr>
            <p:cNvSpPr txBox="1"/>
            <p:nvPr/>
          </p:nvSpPr>
          <p:spPr>
            <a:xfrm>
              <a:off x="1179173" y="4706901"/>
              <a:ext cx="2196249" cy="461665"/>
            </a:xfrm>
            <a:prstGeom prst="rect">
              <a:avLst/>
            </a:prstGeom>
            <a:noFill/>
          </p:spPr>
          <p:txBody>
            <a:bodyPr wrap="square" rtlCol="0">
              <a:spAutoFit/>
            </a:bodyPr>
            <a:lstStyle/>
            <a:p>
              <a:r>
                <a:rPr lang="en-GB" sz="1200" dirty="0">
                  <a:latin typeface="Comic Sans MS" panose="030F0702030302020204" pitchFamily="66" charset="0"/>
                </a:rPr>
                <a:t>how you believe your skills are well suited to the job</a:t>
              </a:r>
            </a:p>
          </p:txBody>
        </p:sp>
        <p:pic>
          <p:nvPicPr>
            <p:cNvPr id="25" name="Picture 24">
              <a:extLst>
                <a:ext uri="{FF2B5EF4-FFF2-40B4-BE49-F238E27FC236}">
                  <a16:creationId xmlns:a16="http://schemas.microsoft.com/office/drawing/2014/main" id="{C2D87B90-6118-4F00-8130-ECCC65A5EB4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3642" y="4718602"/>
              <a:ext cx="315152" cy="315152"/>
            </a:xfrm>
            <a:prstGeom prst="rect">
              <a:avLst/>
            </a:prstGeom>
          </p:spPr>
        </p:pic>
      </p:grpSp>
      <p:grpSp>
        <p:nvGrpSpPr>
          <p:cNvPr id="26" name="Group 25">
            <a:extLst>
              <a:ext uri="{FF2B5EF4-FFF2-40B4-BE49-F238E27FC236}">
                <a16:creationId xmlns:a16="http://schemas.microsoft.com/office/drawing/2014/main" id="{1E1C49E5-E498-496A-BD94-855D4DAF622B}"/>
              </a:ext>
            </a:extLst>
          </p:cNvPr>
          <p:cNvGrpSpPr/>
          <p:nvPr/>
        </p:nvGrpSpPr>
        <p:grpSpPr>
          <a:xfrm>
            <a:off x="3437415" y="5224441"/>
            <a:ext cx="2591780" cy="461665"/>
            <a:chOff x="783642" y="4706901"/>
            <a:chExt cx="2591780" cy="461665"/>
          </a:xfrm>
        </p:grpSpPr>
        <p:sp>
          <p:nvSpPr>
            <p:cNvPr id="27" name="TextBox 26">
              <a:extLst>
                <a:ext uri="{FF2B5EF4-FFF2-40B4-BE49-F238E27FC236}">
                  <a16:creationId xmlns:a16="http://schemas.microsoft.com/office/drawing/2014/main" id="{D2E276A5-1F84-4FEA-9C56-F151B8E3D603}"/>
                </a:ext>
              </a:extLst>
            </p:cNvPr>
            <p:cNvSpPr txBox="1"/>
            <p:nvPr/>
          </p:nvSpPr>
          <p:spPr>
            <a:xfrm>
              <a:off x="1179173" y="4706901"/>
              <a:ext cx="2196249" cy="461665"/>
            </a:xfrm>
            <a:prstGeom prst="rect">
              <a:avLst/>
            </a:prstGeom>
            <a:noFill/>
          </p:spPr>
          <p:txBody>
            <a:bodyPr wrap="square" rtlCol="0">
              <a:spAutoFit/>
            </a:bodyPr>
            <a:lstStyle/>
            <a:p>
              <a:r>
                <a:rPr lang="en-GB" sz="1200" dirty="0">
                  <a:latin typeface="Comic Sans MS" panose="030F0702030302020204" pitchFamily="66" charset="0"/>
                </a:rPr>
                <a:t>how it’s a great company for developing your career</a:t>
              </a:r>
            </a:p>
          </p:txBody>
        </p:sp>
        <p:pic>
          <p:nvPicPr>
            <p:cNvPr id="28" name="Picture 27">
              <a:extLst>
                <a:ext uri="{FF2B5EF4-FFF2-40B4-BE49-F238E27FC236}">
                  <a16:creationId xmlns:a16="http://schemas.microsoft.com/office/drawing/2014/main" id="{DA5CA8F7-E6D4-4B0C-9A6F-84963102918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3642" y="4718602"/>
              <a:ext cx="315152" cy="315152"/>
            </a:xfrm>
            <a:prstGeom prst="rect">
              <a:avLst/>
            </a:prstGeom>
          </p:spPr>
        </p:pic>
      </p:grpSp>
      <p:grpSp>
        <p:nvGrpSpPr>
          <p:cNvPr id="29" name="Group 28">
            <a:extLst>
              <a:ext uri="{FF2B5EF4-FFF2-40B4-BE49-F238E27FC236}">
                <a16:creationId xmlns:a16="http://schemas.microsoft.com/office/drawing/2014/main" id="{923EBCBC-8276-4BEA-A2E8-91688045E791}"/>
              </a:ext>
            </a:extLst>
          </p:cNvPr>
          <p:cNvGrpSpPr/>
          <p:nvPr/>
        </p:nvGrpSpPr>
        <p:grpSpPr>
          <a:xfrm>
            <a:off x="3437415" y="5770651"/>
            <a:ext cx="2856592" cy="461665"/>
            <a:chOff x="783642" y="4706902"/>
            <a:chExt cx="2856592" cy="461665"/>
          </a:xfrm>
        </p:grpSpPr>
        <p:sp>
          <p:nvSpPr>
            <p:cNvPr id="30" name="TextBox 29">
              <a:extLst>
                <a:ext uri="{FF2B5EF4-FFF2-40B4-BE49-F238E27FC236}">
                  <a16:creationId xmlns:a16="http://schemas.microsoft.com/office/drawing/2014/main" id="{322B571F-12D7-4980-AE30-D30D9ECE0A03}"/>
                </a:ext>
              </a:extLst>
            </p:cNvPr>
            <p:cNvSpPr txBox="1"/>
            <p:nvPr/>
          </p:nvSpPr>
          <p:spPr>
            <a:xfrm>
              <a:off x="1179173" y="4706902"/>
              <a:ext cx="2461061" cy="461665"/>
            </a:xfrm>
            <a:prstGeom prst="rect">
              <a:avLst/>
            </a:prstGeom>
            <a:noFill/>
          </p:spPr>
          <p:txBody>
            <a:bodyPr wrap="square" rtlCol="0">
              <a:spAutoFit/>
            </a:bodyPr>
            <a:lstStyle/>
            <a:p>
              <a:r>
                <a:rPr lang="en-GB" sz="1200" dirty="0">
                  <a:latin typeface="Comic Sans MS" panose="030F0702030302020204" pitchFamily="66" charset="0"/>
                </a:rPr>
                <a:t>what you would bring to the role in a positive way</a:t>
              </a:r>
            </a:p>
          </p:txBody>
        </p:sp>
        <p:pic>
          <p:nvPicPr>
            <p:cNvPr id="31" name="Picture 30">
              <a:extLst>
                <a:ext uri="{FF2B5EF4-FFF2-40B4-BE49-F238E27FC236}">
                  <a16:creationId xmlns:a16="http://schemas.microsoft.com/office/drawing/2014/main" id="{9731E03F-6E4C-4F4F-9AEE-C663319CFC4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3642" y="4718602"/>
              <a:ext cx="315152" cy="315152"/>
            </a:xfrm>
            <a:prstGeom prst="rect">
              <a:avLst/>
            </a:prstGeom>
          </p:spPr>
        </p:pic>
      </p:grpSp>
      <p:grpSp>
        <p:nvGrpSpPr>
          <p:cNvPr id="33" name="Group 32">
            <a:extLst>
              <a:ext uri="{FF2B5EF4-FFF2-40B4-BE49-F238E27FC236}">
                <a16:creationId xmlns:a16="http://schemas.microsoft.com/office/drawing/2014/main" id="{6B779A68-95CF-4DF9-B6F6-6AEAED3CB12E}"/>
              </a:ext>
            </a:extLst>
          </p:cNvPr>
          <p:cNvGrpSpPr/>
          <p:nvPr/>
        </p:nvGrpSpPr>
        <p:grpSpPr>
          <a:xfrm>
            <a:off x="6344347" y="4744657"/>
            <a:ext cx="2658902" cy="309461"/>
            <a:chOff x="5032535" y="4238938"/>
            <a:chExt cx="2658902" cy="309461"/>
          </a:xfrm>
        </p:grpSpPr>
        <p:pic>
          <p:nvPicPr>
            <p:cNvPr id="34" name="Picture 33">
              <a:extLst>
                <a:ext uri="{FF2B5EF4-FFF2-40B4-BE49-F238E27FC236}">
                  <a16:creationId xmlns:a16="http://schemas.microsoft.com/office/drawing/2014/main" id="{616DF1F7-1996-434A-B655-C3F0F500556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32535" y="4245368"/>
              <a:ext cx="309092" cy="303031"/>
            </a:xfrm>
            <a:prstGeom prst="rect">
              <a:avLst/>
            </a:prstGeom>
          </p:spPr>
        </p:pic>
        <p:sp>
          <p:nvSpPr>
            <p:cNvPr id="35" name="TextBox 34">
              <a:extLst>
                <a:ext uri="{FF2B5EF4-FFF2-40B4-BE49-F238E27FC236}">
                  <a16:creationId xmlns:a16="http://schemas.microsoft.com/office/drawing/2014/main" id="{486BAC91-6AB9-4F03-9A82-C45E6F04BDDD}"/>
                </a:ext>
              </a:extLst>
            </p:cNvPr>
            <p:cNvSpPr txBox="1"/>
            <p:nvPr/>
          </p:nvSpPr>
          <p:spPr>
            <a:xfrm>
              <a:off x="5374054" y="4238938"/>
              <a:ext cx="2317383" cy="276999"/>
            </a:xfrm>
            <a:prstGeom prst="rect">
              <a:avLst/>
            </a:prstGeom>
            <a:noFill/>
          </p:spPr>
          <p:txBody>
            <a:bodyPr wrap="square" rtlCol="0">
              <a:spAutoFit/>
            </a:bodyPr>
            <a:lstStyle/>
            <a:p>
              <a:r>
                <a:rPr lang="en-GB" sz="1200" dirty="0">
                  <a:latin typeface="Comic Sans MS" panose="030F0702030302020204" pitchFamily="66" charset="0"/>
                </a:rPr>
                <a:t>“The money is good.”</a:t>
              </a:r>
            </a:p>
          </p:txBody>
        </p:sp>
      </p:grpSp>
      <p:grpSp>
        <p:nvGrpSpPr>
          <p:cNvPr id="36" name="Group 35">
            <a:extLst>
              <a:ext uri="{FF2B5EF4-FFF2-40B4-BE49-F238E27FC236}">
                <a16:creationId xmlns:a16="http://schemas.microsoft.com/office/drawing/2014/main" id="{ACB8E18F-AC1B-4330-814E-41E1DA43C269}"/>
              </a:ext>
            </a:extLst>
          </p:cNvPr>
          <p:cNvGrpSpPr/>
          <p:nvPr/>
        </p:nvGrpSpPr>
        <p:grpSpPr>
          <a:xfrm>
            <a:off x="6344347" y="5304027"/>
            <a:ext cx="2418489" cy="461665"/>
            <a:chOff x="5032535" y="4238938"/>
            <a:chExt cx="2418489" cy="461665"/>
          </a:xfrm>
        </p:grpSpPr>
        <p:pic>
          <p:nvPicPr>
            <p:cNvPr id="37" name="Picture 36">
              <a:extLst>
                <a:ext uri="{FF2B5EF4-FFF2-40B4-BE49-F238E27FC236}">
                  <a16:creationId xmlns:a16="http://schemas.microsoft.com/office/drawing/2014/main" id="{62E8B5D0-D4D3-4BCE-89C9-115514E5FD7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32535" y="4245368"/>
              <a:ext cx="309092" cy="303031"/>
            </a:xfrm>
            <a:prstGeom prst="rect">
              <a:avLst/>
            </a:prstGeom>
          </p:spPr>
        </p:pic>
        <p:sp>
          <p:nvSpPr>
            <p:cNvPr id="38" name="TextBox 37">
              <a:extLst>
                <a:ext uri="{FF2B5EF4-FFF2-40B4-BE49-F238E27FC236}">
                  <a16:creationId xmlns:a16="http://schemas.microsoft.com/office/drawing/2014/main" id="{11718679-67E8-4538-9FB7-7BC0B6D5B319}"/>
                </a:ext>
              </a:extLst>
            </p:cNvPr>
            <p:cNvSpPr txBox="1"/>
            <p:nvPr/>
          </p:nvSpPr>
          <p:spPr>
            <a:xfrm>
              <a:off x="5374054" y="4238938"/>
              <a:ext cx="2076970" cy="461665"/>
            </a:xfrm>
            <a:prstGeom prst="rect">
              <a:avLst/>
            </a:prstGeom>
            <a:noFill/>
          </p:spPr>
          <p:txBody>
            <a:bodyPr wrap="square" rtlCol="0">
              <a:spAutoFit/>
            </a:bodyPr>
            <a:lstStyle/>
            <a:p>
              <a:r>
                <a:rPr lang="en-GB" sz="1200" dirty="0">
                  <a:latin typeface="Comic Sans MS" panose="030F0702030302020204" pitchFamily="66" charset="0"/>
                </a:rPr>
                <a:t>“It’s a good stepping stone to my next job.”</a:t>
              </a:r>
            </a:p>
          </p:txBody>
        </p:sp>
      </p:grpSp>
    </p:spTree>
    <p:extLst>
      <p:ext uri="{BB962C8B-B14F-4D97-AF65-F5344CB8AC3E}">
        <p14:creationId xmlns:p14="http://schemas.microsoft.com/office/powerpoint/2010/main" val="180933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 calcmode="lin" valueType="num">
                                      <p:cBhvr>
                                        <p:cTn id="37" dur="1000" fill="hold"/>
                                        <p:tgtEl>
                                          <p:spTgt spid="13"/>
                                        </p:tgtEl>
                                        <p:attrNameLst>
                                          <p:attrName>style.rotation</p:attrName>
                                        </p:attrNameLst>
                                      </p:cBhvr>
                                      <p:tavLst>
                                        <p:tav tm="0">
                                          <p:val>
                                            <p:fltVal val="90"/>
                                          </p:val>
                                        </p:tav>
                                        <p:tav tm="100000">
                                          <p:val>
                                            <p:fltVal val="0"/>
                                          </p:val>
                                        </p:tav>
                                      </p:tavLst>
                                    </p:anim>
                                    <p:animEffect transition="in" filter="fade">
                                      <p:cBhvr>
                                        <p:cTn id="38" dur="10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48CD26-39A1-4813-8A40-F699C05225EC}"/>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3" name="Picture 2" descr="A picture containing sunset, nature, flock, bright&#10;&#10;Description automatically generated">
            <a:extLst>
              <a:ext uri="{FF2B5EF4-FFF2-40B4-BE49-F238E27FC236}">
                <a16:creationId xmlns:a16="http://schemas.microsoft.com/office/drawing/2014/main" id="{97D6ADB1-66F4-4C4E-8222-6BBA94B62F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739" y="297172"/>
            <a:ext cx="3436562" cy="516378"/>
          </a:xfrm>
          <a:prstGeom prst="rect">
            <a:avLst/>
          </a:prstGeom>
        </p:spPr>
      </p:pic>
      <p:sp>
        <p:nvSpPr>
          <p:cNvPr id="5" name="TextBox 4">
            <a:extLst>
              <a:ext uri="{FF2B5EF4-FFF2-40B4-BE49-F238E27FC236}">
                <a16:creationId xmlns:a16="http://schemas.microsoft.com/office/drawing/2014/main" id="{B0D95EDD-A1AD-4C5F-9DCF-068CEC1B1BA5}"/>
              </a:ext>
            </a:extLst>
          </p:cNvPr>
          <p:cNvSpPr txBox="1"/>
          <p:nvPr/>
        </p:nvSpPr>
        <p:spPr>
          <a:xfrm>
            <a:off x="1752975" y="380976"/>
            <a:ext cx="3436563" cy="400110"/>
          </a:xfrm>
          <a:prstGeom prst="rect">
            <a:avLst/>
          </a:prstGeom>
          <a:noFill/>
        </p:spPr>
        <p:txBody>
          <a:bodyPr wrap="square" rtlCol="0">
            <a:spAutoFit/>
          </a:bodyPr>
          <a:lstStyle/>
          <a:p>
            <a:pPr algn="ctr"/>
            <a:r>
              <a:rPr lang="en-GB" sz="2000" b="1" dirty="0">
                <a:solidFill>
                  <a:schemeClr val="bg1"/>
                </a:solidFill>
                <a:latin typeface="Simplified Arabic Fixed" panose="02070309020205020404" pitchFamily="49" charset="-78"/>
                <a:cs typeface="Simplified Arabic Fixed" panose="02070309020205020404" pitchFamily="49" charset="-78"/>
              </a:rPr>
              <a:t>Strengths</a:t>
            </a:r>
          </a:p>
        </p:txBody>
      </p:sp>
      <p:pic>
        <p:nvPicPr>
          <p:cNvPr id="6" name="Picture 4">
            <a:extLst>
              <a:ext uri="{FF2B5EF4-FFF2-40B4-BE49-F238E27FC236}">
                <a16:creationId xmlns:a16="http://schemas.microsoft.com/office/drawing/2014/main" id="{4D22DEF4-3944-41A0-9773-55FA225DDB08}"/>
              </a:ext>
            </a:extLst>
          </p:cNvPr>
          <p:cNvPicPr>
            <a:picLocks noChangeAspect="1"/>
          </p:cNvPicPr>
          <p:nvPr/>
        </p:nvPicPr>
        <p:blipFill>
          <a:blip r:embed="rId5"/>
          <a:stretch>
            <a:fillRect/>
          </a:stretch>
        </p:blipFill>
        <p:spPr>
          <a:xfrm>
            <a:off x="7515061" y="6263837"/>
            <a:ext cx="1247775" cy="400050"/>
          </a:xfrm>
          <a:prstGeom prst="rect">
            <a:avLst/>
          </a:prstGeom>
        </p:spPr>
      </p:pic>
      <p:pic>
        <p:nvPicPr>
          <p:cNvPr id="8" name="Picture 7" descr="A picture containing text, light, dark&#10;&#10;Description automatically generated">
            <a:extLst>
              <a:ext uri="{FF2B5EF4-FFF2-40B4-BE49-F238E27FC236}">
                <a16:creationId xmlns:a16="http://schemas.microsoft.com/office/drawing/2014/main" id="{9C7BED93-9749-4FAF-A815-6844C4D9D2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535" y="195722"/>
            <a:ext cx="772851" cy="766668"/>
          </a:xfrm>
          <a:prstGeom prst="rect">
            <a:avLst/>
          </a:prstGeom>
        </p:spPr>
      </p:pic>
      <p:pic>
        <p:nvPicPr>
          <p:cNvPr id="9" name="Graphic 8" descr="Boardroom">
            <a:extLst>
              <a:ext uri="{FF2B5EF4-FFF2-40B4-BE49-F238E27FC236}">
                <a16:creationId xmlns:a16="http://schemas.microsoft.com/office/drawing/2014/main" id="{9623707E-B788-43E2-9FB7-19BA141D7E0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2051" y="274312"/>
            <a:ext cx="604036" cy="604036"/>
          </a:xfrm>
          <a:prstGeom prst="rect">
            <a:avLst/>
          </a:prstGeom>
        </p:spPr>
      </p:pic>
      <p:pic>
        <p:nvPicPr>
          <p:cNvPr id="7" name="Picture 6">
            <a:extLst>
              <a:ext uri="{FF2B5EF4-FFF2-40B4-BE49-F238E27FC236}">
                <a16:creationId xmlns:a16="http://schemas.microsoft.com/office/drawing/2014/main" id="{753412AD-7EAF-41C4-AF8B-6C8A2DF825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64474" y="1176126"/>
            <a:ext cx="4394778" cy="4940337"/>
          </a:xfrm>
          <a:prstGeom prst="rect">
            <a:avLst/>
          </a:prstGeom>
        </p:spPr>
      </p:pic>
      <p:grpSp>
        <p:nvGrpSpPr>
          <p:cNvPr id="13" name="Group 12">
            <a:extLst>
              <a:ext uri="{FF2B5EF4-FFF2-40B4-BE49-F238E27FC236}">
                <a16:creationId xmlns:a16="http://schemas.microsoft.com/office/drawing/2014/main" id="{7CC9F71C-6BA9-49D2-A1F0-2133C23EE88B}"/>
              </a:ext>
            </a:extLst>
          </p:cNvPr>
          <p:cNvGrpSpPr/>
          <p:nvPr/>
        </p:nvGrpSpPr>
        <p:grpSpPr>
          <a:xfrm>
            <a:off x="902051" y="1088965"/>
            <a:ext cx="3377477" cy="1493649"/>
            <a:chOff x="902051" y="1088965"/>
            <a:chExt cx="3377477" cy="1493649"/>
          </a:xfrm>
        </p:grpSpPr>
        <p:pic>
          <p:nvPicPr>
            <p:cNvPr id="11" name="Picture 10">
              <a:extLst>
                <a:ext uri="{FF2B5EF4-FFF2-40B4-BE49-F238E27FC236}">
                  <a16:creationId xmlns:a16="http://schemas.microsoft.com/office/drawing/2014/main" id="{A3513E02-D07E-4803-9A73-ED2E0C08217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2051" y="1088965"/>
              <a:ext cx="3377477" cy="1493649"/>
            </a:xfrm>
            <a:prstGeom prst="rect">
              <a:avLst/>
            </a:prstGeom>
          </p:spPr>
        </p:pic>
        <p:sp>
          <p:nvSpPr>
            <p:cNvPr id="12" name="TextBox 11">
              <a:extLst>
                <a:ext uri="{FF2B5EF4-FFF2-40B4-BE49-F238E27FC236}">
                  <a16:creationId xmlns:a16="http://schemas.microsoft.com/office/drawing/2014/main" id="{3305A2F5-44AC-445A-8583-89A065363850}"/>
                </a:ext>
              </a:extLst>
            </p:cNvPr>
            <p:cNvSpPr txBox="1"/>
            <p:nvPr/>
          </p:nvSpPr>
          <p:spPr>
            <a:xfrm>
              <a:off x="1906654" y="1454331"/>
              <a:ext cx="2176615" cy="923330"/>
            </a:xfrm>
            <a:prstGeom prst="rect">
              <a:avLst/>
            </a:prstGeom>
            <a:noFill/>
          </p:spPr>
          <p:txBody>
            <a:bodyPr wrap="square" rtlCol="0">
              <a:spAutoFit/>
            </a:bodyPr>
            <a:lstStyle/>
            <a:p>
              <a:pPr algn="ctr"/>
              <a:r>
                <a:rPr lang="en-GB" b="1" dirty="0">
                  <a:solidFill>
                    <a:schemeClr val="bg1"/>
                  </a:solidFill>
                  <a:latin typeface="Comic Sans MS" panose="030F0702030302020204" pitchFamily="66" charset="0"/>
                </a:rPr>
                <a:t>What are your greatest strengths?</a:t>
              </a:r>
            </a:p>
          </p:txBody>
        </p:sp>
      </p:grpSp>
      <p:sp>
        <p:nvSpPr>
          <p:cNvPr id="14" name="Arrow: Pentagon 13">
            <a:extLst>
              <a:ext uri="{FF2B5EF4-FFF2-40B4-BE49-F238E27FC236}">
                <a16:creationId xmlns:a16="http://schemas.microsoft.com/office/drawing/2014/main" id="{BA593F81-4F03-4DA4-80C7-CEF7D232AA66}"/>
              </a:ext>
            </a:extLst>
          </p:cNvPr>
          <p:cNvSpPr/>
          <p:nvPr/>
        </p:nvSpPr>
        <p:spPr>
          <a:xfrm>
            <a:off x="-1" y="2724476"/>
            <a:ext cx="5659821" cy="461665"/>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Look at your skills, qualities and interests</a:t>
            </a:r>
          </a:p>
        </p:txBody>
      </p:sp>
      <p:sp>
        <p:nvSpPr>
          <p:cNvPr id="15" name="Arrow: Pentagon 14">
            <a:extLst>
              <a:ext uri="{FF2B5EF4-FFF2-40B4-BE49-F238E27FC236}">
                <a16:creationId xmlns:a16="http://schemas.microsoft.com/office/drawing/2014/main" id="{15CF118E-88A1-4241-9C28-3266EEF04CA5}"/>
              </a:ext>
            </a:extLst>
          </p:cNvPr>
          <p:cNvSpPr/>
          <p:nvPr/>
        </p:nvSpPr>
        <p:spPr>
          <a:xfrm>
            <a:off x="-1" y="3188525"/>
            <a:ext cx="5659821" cy="46166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Think of some examples from these</a:t>
            </a:r>
          </a:p>
        </p:txBody>
      </p:sp>
      <p:sp>
        <p:nvSpPr>
          <p:cNvPr id="16" name="Arrow: Pentagon 15">
            <a:extLst>
              <a:ext uri="{FF2B5EF4-FFF2-40B4-BE49-F238E27FC236}">
                <a16:creationId xmlns:a16="http://schemas.microsoft.com/office/drawing/2014/main" id="{939F9767-906D-44C2-B387-B7497CF94FC7}"/>
              </a:ext>
            </a:extLst>
          </p:cNvPr>
          <p:cNvSpPr/>
          <p:nvPr/>
        </p:nvSpPr>
        <p:spPr>
          <a:xfrm>
            <a:off x="-1" y="3645178"/>
            <a:ext cx="5659821" cy="46166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Should be relevant to this particular job</a:t>
            </a:r>
          </a:p>
        </p:txBody>
      </p:sp>
      <p:sp>
        <p:nvSpPr>
          <p:cNvPr id="17" name="Arrow: Pentagon 16">
            <a:extLst>
              <a:ext uri="{FF2B5EF4-FFF2-40B4-BE49-F238E27FC236}">
                <a16:creationId xmlns:a16="http://schemas.microsoft.com/office/drawing/2014/main" id="{F87749F8-DA80-4A59-B133-C8C1F2DDCE32}"/>
              </a:ext>
            </a:extLst>
          </p:cNvPr>
          <p:cNvSpPr/>
          <p:nvPr/>
        </p:nvSpPr>
        <p:spPr>
          <a:xfrm>
            <a:off x="-1" y="4112072"/>
            <a:ext cx="5659821" cy="461665"/>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Can be from any aspect of your life</a:t>
            </a:r>
          </a:p>
        </p:txBody>
      </p:sp>
      <p:grpSp>
        <p:nvGrpSpPr>
          <p:cNvPr id="26" name="Group 25">
            <a:extLst>
              <a:ext uri="{FF2B5EF4-FFF2-40B4-BE49-F238E27FC236}">
                <a16:creationId xmlns:a16="http://schemas.microsoft.com/office/drawing/2014/main" id="{26E908B0-0B90-4AF1-87C5-30AD14AC3F0B}"/>
              </a:ext>
            </a:extLst>
          </p:cNvPr>
          <p:cNvGrpSpPr/>
          <p:nvPr/>
        </p:nvGrpSpPr>
        <p:grpSpPr>
          <a:xfrm>
            <a:off x="901407" y="4209677"/>
            <a:ext cx="3597657" cy="2275514"/>
            <a:chOff x="901407" y="4209677"/>
            <a:chExt cx="3597657" cy="2275514"/>
          </a:xfrm>
        </p:grpSpPr>
        <p:pic>
          <p:nvPicPr>
            <p:cNvPr id="19" name="Picture 18">
              <a:extLst>
                <a:ext uri="{FF2B5EF4-FFF2-40B4-BE49-F238E27FC236}">
                  <a16:creationId xmlns:a16="http://schemas.microsoft.com/office/drawing/2014/main" id="{2A7421E9-46F3-4930-89EF-6E8F27AE6BA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1407" y="4209677"/>
              <a:ext cx="1923078" cy="2275514"/>
            </a:xfrm>
            <a:prstGeom prst="rect">
              <a:avLst/>
            </a:prstGeom>
          </p:spPr>
        </p:pic>
        <p:grpSp>
          <p:nvGrpSpPr>
            <p:cNvPr id="25" name="Group 24">
              <a:extLst>
                <a:ext uri="{FF2B5EF4-FFF2-40B4-BE49-F238E27FC236}">
                  <a16:creationId xmlns:a16="http://schemas.microsoft.com/office/drawing/2014/main" id="{E6897ECC-53FF-4181-A8B8-D74754732A8F}"/>
                </a:ext>
              </a:extLst>
            </p:cNvPr>
            <p:cNvGrpSpPr/>
            <p:nvPr/>
          </p:nvGrpSpPr>
          <p:grpSpPr>
            <a:xfrm>
              <a:off x="2672542" y="4758639"/>
              <a:ext cx="1826522" cy="1726552"/>
              <a:chOff x="2954544" y="4714714"/>
              <a:chExt cx="1826522" cy="1726552"/>
            </a:xfrm>
          </p:grpSpPr>
          <p:pic>
            <p:nvPicPr>
              <p:cNvPr id="23" name="Picture 22">
                <a:extLst>
                  <a:ext uri="{FF2B5EF4-FFF2-40B4-BE49-F238E27FC236}">
                    <a16:creationId xmlns:a16="http://schemas.microsoft.com/office/drawing/2014/main" id="{107067DF-FAF3-4636-8C30-F65EAFB0D74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54544" y="4714714"/>
                <a:ext cx="1734545" cy="1726552"/>
              </a:xfrm>
              <a:prstGeom prst="rect">
                <a:avLst/>
              </a:prstGeom>
              <a:effectLst>
                <a:outerShdw blurRad="50800" dist="38100" dir="2700000" algn="tl" rotWithShape="0">
                  <a:prstClr val="black">
                    <a:alpha val="40000"/>
                  </a:prstClr>
                </a:outerShdw>
              </a:effectLst>
            </p:spPr>
          </p:pic>
          <p:grpSp>
            <p:nvGrpSpPr>
              <p:cNvPr id="24" name="Group 23">
                <a:extLst>
                  <a:ext uri="{FF2B5EF4-FFF2-40B4-BE49-F238E27FC236}">
                    <a16:creationId xmlns:a16="http://schemas.microsoft.com/office/drawing/2014/main" id="{75BA9551-A011-4D27-BE5F-BE63EE879188}"/>
                  </a:ext>
                </a:extLst>
              </p:cNvPr>
              <p:cNvGrpSpPr/>
              <p:nvPr/>
            </p:nvGrpSpPr>
            <p:grpSpPr>
              <a:xfrm rot="168844">
                <a:off x="3036485" y="5035412"/>
                <a:ext cx="1744581" cy="1240043"/>
                <a:chOff x="3002982" y="4902136"/>
                <a:chExt cx="1744581" cy="1240043"/>
              </a:xfrm>
            </p:grpSpPr>
            <p:sp>
              <p:nvSpPr>
                <p:cNvPr id="20" name="TextBox 19">
                  <a:extLst>
                    <a:ext uri="{FF2B5EF4-FFF2-40B4-BE49-F238E27FC236}">
                      <a16:creationId xmlns:a16="http://schemas.microsoft.com/office/drawing/2014/main" id="{1D9F17D9-4668-4339-B744-D31A77CC0E52}"/>
                    </a:ext>
                  </a:extLst>
                </p:cNvPr>
                <p:cNvSpPr txBox="1"/>
                <p:nvPr/>
              </p:nvSpPr>
              <p:spPr>
                <a:xfrm>
                  <a:off x="3013018" y="4902136"/>
                  <a:ext cx="1734545" cy="369332"/>
                </a:xfrm>
                <a:prstGeom prst="rect">
                  <a:avLst/>
                </a:prstGeom>
                <a:noFill/>
              </p:spPr>
              <p:txBody>
                <a:bodyPr wrap="square" rtlCol="0">
                  <a:spAutoFit/>
                </a:bodyPr>
                <a:lstStyle/>
                <a:p>
                  <a:pPr algn="ctr"/>
                  <a:r>
                    <a:rPr lang="en-GB" b="1" dirty="0">
                      <a:latin typeface="Comic Sans MS" panose="030F0702030302020204" pitchFamily="66" charset="0"/>
                    </a:rPr>
                    <a:t>Remember!</a:t>
                  </a:r>
                </a:p>
              </p:txBody>
            </p:sp>
            <p:sp>
              <p:nvSpPr>
                <p:cNvPr id="21" name="Rectangle 20">
                  <a:extLst>
                    <a:ext uri="{FF2B5EF4-FFF2-40B4-BE49-F238E27FC236}">
                      <a16:creationId xmlns:a16="http://schemas.microsoft.com/office/drawing/2014/main" id="{A81ED5B0-F7B0-4C40-BDF6-D0AF4E410AB3}"/>
                    </a:ext>
                  </a:extLst>
                </p:cNvPr>
                <p:cNvSpPr/>
                <p:nvPr/>
              </p:nvSpPr>
              <p:spPr>
                <a:xfrm>
                  <a:off x="3002982" y="5311182"/>
                  <a:ext cx="1676071" cy="830997"/>
                </a:xfrm>
                <a:prstGeom prst="rect">
                  <a:avLst/>
                </a:prstGeom>
              </p:spPr>
              <p:txBody>
                <a:bodyPr wrap="square">
                  <a:spAutoFit/>
                </a:bodyPr>
                <a:lstStyle/>
                <a:p>
                  <a:pPr algn="ctr"/>
                  <a:r>
                    <a:rPr lang="en-GB" sz="1600" dirty="0">
                      <a:latin typeface="Comic Sans MS" panose="030F0702030302020204" pitchFamily="66" charset="0"/>
                    </a:rPr>
                    <a:t>Skills and strengths are different!</a:t>
                  </a:r>
                </a:p>
              </p:txBody>
            </p:sp>
          </p:grpSp>
        </p:grpSp>
      </p:grpSp>
      <p:grpSp>
        <p:nvGrpSpPr>
          <p:cNvPr id="33" name="Group 32">
            <a:extLst>
              <a:ext uri="{FF2B5EF4-FFF2-40B4-BE49-F238E27FC236}">
                <a16:creationId xmlns:a16="http://schemas.microsoft.com/office/drawing/2014/main" id="{F3097CD6-F2DA-4613-B496-0B1BEC3986BB}"/>
              </a:ext>
            </a:extLst>
          </p:cNvPr>
          <p:cNvGrpSpPr/>
          <p:nvPr/>
        </p:nvGrpSpPr>
        <p:grpSpPr>
          <a:xfrm>
            <a:off x="0" y="5015657"/>
            <a:ext cx="6596927" cy="1494175"/>
            <a:chOff x="-6386703" y="5340662"/>
            <a:chExt cx="6596927" cy="1494175"/>
          </a:xfrm>
        </p:grpSpPr>
        <p:pic>
          <p:nvPicPr>
            <p:cNvPr id="28" name="Picture 27" descr="Background pattern&#10;&#10;Description automatically generated">
              <a:extLst>
                <a:ext uri="{FF2B5EF4-FFF2-40B4-BE49-F238E27FC236}">
                  <a16:creationId xmlns:a16="http://schemas.microsoft.com/office/drawing/2014/main" id="{63467E1D-8589-4DF6-9BFD-812F047505FC}"/>
                </a:ext>
              </a:extLst>
            </p:cNvPr>
            <p:cNvPicPr>
              <a:picLocks noChangeAspect="1"/>
            </p:cNvPicPr>
            <p:nvPr/>
          </p:nvPicPr>
          <p:blipFill rotWithShape="1">
            <a:blip r:embed="rId13">
              <a:extLst>
                <a:ext uri="{28A0092B-C50C-407E-A947-70E740481C1C}">
                  <a14:useLocalDpi xmlns:a14="http://schemas.microsoft.com/office/drawing/2010/main" val="0"/>
                </a:ext>
              </a:extLst>
            </a:blip>
            <a:srcRect t="31501"/>
            <a:stretch/>
          </p:blipFill>
          <p:spPr>
            <a:xfrm rot="16200000">
              <a:off x="-5703228" y="4763356"/>
              <a:ext cx="849967" cy="2216917"/>
            </a:xfrm>
            <a:prstGeom prst="rect">
              <a:avLst/>
            </a:prstGeom>
          </p:spPr>
        </p:pic>
        <p:pic>
          <p:nvPicPr>
            <p:cNvPr id="29" name="Picture 28" descr="A picture containing outdoor object, night sky&#10;&#10;Description automatically generated">
              <a:extLst>
                <a:ext uri="{FF2B5EF4-FFF2-40B4-BE49-F238E27FC236}">
                  <a16:creationId xmlns:a16="http://schemas.microsoft.com/office/drawing/2014/main" id="{CD0B1485-D2C4-4238-BE9F-92924F36F25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09802" y="5552242"/>
              <a:ext cx="910539" cy="925589"/>
            </a:xfrm>
            <a:prstGeom prst="rect">
              <a:avLst/>
            </a:prstGeom>
          </p:spPr>
        </p:pic>
        <p:grpSp>
          <p:nvGrpSpPr>
            <p:cNvPr id="30" name="Group 29">
              <a:extLst>
                <a:ext uri="{FF2B5EF4-FFF2-40B4-BE49-F238E27FC236}">
                  <a16:creationId xmlns:a16="http://schemas.microsoft.com/office/drawing/2014/main" id="{0D5C77D3-57C6-40C9-B4C1-AB0BCEDA821B}"/>
                </a:ext>
              </a:extLst>
            </p:cNvPr>
            <p:cNvGrpSpPr/>
            <p:nvPr/>
          </p:nvGrpSpPr>
          <p:grpSpPr>
            <a:xfrm>
              <a:off x="-3044944" y="5340662"/>
              <a:ext cx="3255168" cy="1494175"/>
              <a:chOff x="10843586" y="4965307"/>
              <a:chExt cx="3255168" cy="1494175"/>
            </a:xfrm>
          </p:grpSpPr>
          <p:pic>
            <p:nvPicPr>
              <p:cNvPr id="31" name="Picture 30" descr="A picture containing text&#10;&#10;Description automatically generated">
                <a:extLst>
                  <a:ext uri="{FF2B5EF4-FFF2-40B4-BE49-F238E27FC236}">
                    <a16:creationId xmlns:a16="http://schemas.microsoft.com/office/drawing/2014/main" id="{53B899B4-E808-4640-8467-5D18DDD14E9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843586" y="4965307"/>
                <a:ext cx="3255168" cy="1494175"/>
              </a:xfrm>
              <a:prstGeom prst="rect">
                <a:avLst/>
              </a:prstGeom>
              <a:effectLst>
                <a:outerShdw blurRad="50800" dist="50800" dir="5400000" algn="ctr" rotWithShape="0">
                  <a:schemeClr val="tx1">
                    <a:lumMod val="65000"/>
                    <a:lumOff val="35000"/>
                  </a:schemeClr>
                </a:outerShdw>
              </a:effectLst>
            </p:spPr>
          </p:pic>
          <p:sp>
            <p:nvSpPr>
              <p:cNvPr id="32" name="TextBox 31">
                <a:extLst>
                  <a:ext uri="{FF2B5EF4-FFF2-40B4-BE49-F238E27FC236}">
                    <a16:creationId xmlns:a16="http://schemas.microsoft.com/office/drawing/2014/main" id="{CCAF206A-E720-45C8-9F4F-0258E7603944}"/>
                  </a:ext>
                </a:extLst>
              </p:cNvPr>
              <p:cNvSpPr txBox="1"/>
              <p:nvPr/>
            </p:nvSpPr>
            <p:spPr>
              <a:xfrm>
                <a:off x="11010115" y="5326056"/>
                <a:ext cx="2879078" cy="738664"/>
              </a:xfrm>
              <a:prstGeom prst="rect">
                <a:avLst/>
              </a:prstGeom>
              <a:noFill/>
            </p:spPr>
            <p:txBody>
              <a:bodyPr wrap="square" lIns="91440" tIns="45720" rIns="91440" bIns="45720" rtlCol="0" anchor="t">
                <a:spAutoFit/>
              </a:bodyPr>
              <a:lstStyle/>
              <a:p>
                <a:pPr algn="ctr"/>
                <a:r>
                  <a:rPr lang="en-GB" sz="1400" b="1" dirty="0">
                    <a:latin typeface="Comic Sans MS"/>
                    <a:cs typeface="Simplified Arabic Fixed"/>
                  </a:rPr>
                  <a:t>TASK 2</a:t>
                </a:r>
                <a:r>
                  <a:rPr lang="en-GB" sz="1400" dirty="0">
                    <a:latin typeface="Comic Sans MS"/>
                    <a:cs typeface="Simplified Arabic Fixed"/>
                  </a:rPr>
                  <a:t>: Do you know the difference between hard and soft skills?</a:t>
                </a:r>
              </a:p>
            </p:txBody>
          </p:sp>
        </p:grpSp>
      </p:grpSp>
    </p:spTree>
    <p:extLst>
      <p:ext uri="{BB962C8B-B14F-4D97-AF65-F5344CB8AC3E}">
        <p14:creationId xmlns:p14="http://schemas.microsoft.com/office/powerpoint/2010/main" val="108815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26"/>
                                        </p:tgtEl>
                                      </p:cBhvr>
                                    </p:animEffect>
                                    <p:set>
                                      <p:cBhvr>
                                        <p:cTn id="36" dur="1" fill="hold">
                                          <p:stCondLst>
                                            <p:cond delay="499"/>
                                          </p:stCondLst>
                                        </p:cTn>
                                        <p:tgtEl>
                                          <p:spTgt spid="26"/>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25" name="Picture 24" descr="A picture containing sunset, nature, flock, bright&#10;&#10;Description automatically generated">
            <a:extLst>
              <a:ext uri="{FF2B5EF4-FFF2-40B4-BE49-F238E27FC236}">
                <a16:creationId xmlns:a16="http://schemas.microsoft.com/office/drawing/2014/main" id="{24AB919D-578A-2641-B3BC-7B32031B6E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740" y="307332"/>
            <a:ext cx="4059876" cy="526538"/>
          </a:xfrm>
          <a:prstGeom prst="rect">
            <a:avLst/>
          </a:prstGeom>
        </p:spPr>
      </p:pic>
      <p:sp>
        <p:nvSpPr>
          <p:cNvPr id="27" name="TextBox 26">
            <a:extLst>
              <a:ext uri="{FF2B5EF4-FFF2-40B4-BE49-F238E27FC236}">
                <a16:creationId xmlns:a16="http://schemas.microsoft.com/office/drawing/2014/main" id="{4CF487F3-B6FB-1E46-90A3-D1D5D5D387AB}"/>
              </a:ext>
            </a:extLst>
          </p:cNvPr>
          <p:cNvSpPr txBox="1"/>
          <p:nvPr/>
        </p:nvSpPr>
        <p:spPr>
          <a:xfrm>
            <a:off x="1819836" y="370695"/>
            <a:ext cx="4005146"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Practice makes perfect</a:t>
            </a:r>
            <a:endParaRPr lang="en-US" dirty="0"/>
          </a:p>
        </p:txBody>
      </p:sp>
      <p:pic>
        <p:nvPicPr>
          <p:cNvPr id="4" name="Picture 5">
            <a:extLst>
              <a:ext uri="{FF2B5EF4-FFF2-40B4-BE49-F238E27FC236}">
                <a16:creationId xmlns:a16="http://schemas.microsoft.com/office/drawing/2014/main" id="{AF5837F5-0F97-52A0-1F41-6D8DE2C5D73D}"/>
              </a:ext>
            </a:extLst>
          </p:cNvPr>
          <p:cNvPicPr>
            <a:picLocks noChangeAspect="1"/>
          </p:cNvPicPr>
          <p:nvPr/>
        </p:nvPicPr>
        <p:blipFill>
          <a:blip r:embed="rId5"/>
          <a:stretch>
            <a:fillRect/>
          </a:stretch>
        </p:blipFill>
        <p:spPr>
          <a:xfrm>
            <a:off x="7475647" y="6273691"/>
            <a:ext cx="1247775" cy="400050"/>
          </a:xfrm>
          <a:prstGeom prst="rect">
            <a:avLst/>
          </a:prstGeom>
        </p:spPr>
      </p:pic>
      <p:pic>
        <p:nvPicPr>
          <p:cNvPr id="8" name="Picture 7" descr="A picture containing sunset, nature, flock, bright&#10;&#10;Description automatically generated">
            <a:extLst>
              <a:ext uri="{FF2B5EF4-FFF2-40B4-BE49-F238E27FC236}">
                <a16:creationId xmlns:a16="http://schemas.microsoft.com/office/drawing/2014/main" id="{6B81AF7C-08B2-41BE-89C3-FBA2543C3003}"/>
              </a:ext>
            </a:extLst>
          </p:cNvPr>
          <p:cNvPicPr>
            <a:picLocks noChangeAspect="1"/>
          </p:cNvPicPr>
          <p:nvPr/>
        </p:nvPicPr>
        <p:blipFill rotWithShape="1">
          <a:blip r:embed="rId4">
            <a:extLst>
              <a:ext uri="{28A0092B-C50C-407E-A947-70E740481C1C}">
                <a14:useLocalDpi xmlns:a14="http://schemas.microsoft.com/office/drawing/2010/main" val="0"/>
              </a:ext>
            </a:extLst>
          </a:blip>
          <a:srcRect r="11376" b="2586"/>
          <a:stretch/>
        </p:blipFill>
        <p:spPr>
          <a:xfrm>
            <a:off x="5774280" y="4867868"/>
            <a:ext cx="2857711" cy="664745"/>
          </a:xfrm>
          <a:prstGeom prst="rect">
            <a:avLst/>
          </a:prstGeom>
        </p:spPr>
      </p:pic>
      <p:sp>
        <p:nvSpPr>
          <p:cNvPr id="9" name="Rounded Rectangle 7">
            <a:extLst>
              <a:ext uri="{FF2B5EF4-FFF2-40B4-BE49-F238E27FC236}">
                <a16:creationId xmlns:a16="http://schemas.microsoft.com/office/drawing/2014/main" id="{D5035DB2-EE9C-4EEE-B502-B4CFB519A968}"/>
              </a:ext>
            </a:extLst>
          </p:cNvPr>
          <p:cNvSpPr/>
          <p:nvPr/>
        </p:nvSpPr>
        <p:spPr>
          <a:xfrm>
            <a:off x="5006777" y="4709598"/>
            <a:ext cx="3767104" cy="966520"/>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 name="TextBox 3">
            <a:extLst>
              <a:ext uri="{FF2B5EF4-FFF2-40B4-BE49-F238E27FC236}">
                <a16:creationId xmlns:a16="http://schemas.microsoft.com/office/drawing/2014/main" id="{647206D0-DAF8-4172-9528-1B3807B6A206}"/>
              </a:ext>
            </a:extLst>
          </p:cNvPr>
          <p:cNvSpPr txBox="1"/>
          <p:nvPr/>
        </p:nvSpPr>
        <p:spPr>
          <a:xfrm>
            <a:off x="5827178" y="4984428"/>
            <a:ext cx="2804814"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chemeClr val="bg1"/>
                </a:solidFill>
                <a:latin typeface="Simplified Arabic Fixed" panose="02070309020205020404" pitchFamily="49" charset="-78"/>
                <a:hlinkClick r:id="rId6">
                  <a:extLst>
                    <a:ext uri="{A12FA001-AC4F-418D-AE19-62706E023703}">
                      <ahyp:hlinkClr xmlns:ahyp="http://schemas.microsoft.com/office/drawing/2018/hyperlinkcolor" val="tx"/>
                    </a:ext>
                  </a:extLst>
                </a:hlinkClick>
              </a:rPr>
              <a:t>Activity 1</a:t>
            </a:r>
            <a:r>
              <a:rPr lang="en-US" sz="1400" dirty="0">
                <a:solidFill>
                  <a:schemeClr val="bg1"/>
                </a:solidFill>
                <a:latin typeface="Simplified Arabic Fixed" panose="02070309020205020404" pitchFamily="49" charset="-78"/>
              </a:rPr>
              <a:t>: Have a look at sample adverts</a:t>
            </a:r>
          </a:p>
        </p:txBody>
      </p:sp>
      <p:pic>
        <p:nvPicPr>
          <p:cNvPr id="11" name="Picture 10" descr="Icon&#10;&#10;Description automatically generated">
            <a:extLst>
              <a:ext uri="{FF2B5EF4-FFF2-40B4-BE49-F238E27FC236}">
                <a16:creationId xmlns:a16="http://schemas.microsoft.com/office/drawing/2014/main" id="{1FEFD434-9A03-445C-A479-E628ECA209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3008" y="4963465"/>
            <a:ext cx="823015" cy="823015"/>
          </a:xfrm>
          <a:prstGeom prst="rect">
            <a:avLst/>
          </a:prstGeom>
        </p:spPr>
      </p:pic>
      <p:pic>
        <p:nvPicPr>
          <p:cNvPr id="12" name="Picture 11" descr="Background pattern&#10;&#10;Description automatically generated">
            <a:extLst>
              <a:ext uri="{FF2B5EF4-FFF2-40B4-BE49-F238E27FC236}">
                <a16:creationId xmlns:a16="http://schemas.microsoft.com/office/drawing/2014/main" id="{30B9E218-53B9-44AF-A30B-1DBC3E93532D}"/>
              </a:ext>
            </a:extLst>
          </p:cNvPr>
          <p:cNvPicPr>
            <a:picLocks noChangeAspect="1"/>
          </p:cNvPicPr>
          <p:nvPr/>
        </p:nvPicPr>
        <p:blipFill rotWithShape="1">
          <a:blip r:embed="rId8">
            <a:extLst>
              <a:ext uri="{28A0092B-C50C-407E-A947-70E740481C1C}">
                <a14:useLocalDpi xmlns:a14="http://schemas.microsoft.com/office/drawing/2010/main" val="0"/>
              </a:ext>
            </a:extLst>
          </a:blip>
          <a:srcRect l="-5378" t="17510" r="18504" b="-7968"/>
          <a:stretch/>
        </p:blipFill>
        <p:spPr>
          <a:xfrm rot="16200000">
            <a:off x="1019422" y="943399"/>
            <a:ext cx="694889" cy="2755121"/>
          </a:xfrm>
          <a:prstGeom prst="rect">
            <a:avLst/>
          </a:prstGeom>
        </p:spPr>
      </p:pic>
      <p:pic>
        <p:nvPicPr>
          <p:cNvPr id="13" name="Picture 12" descr="Logo&#10;&#10;Description automatically generated">
            <a:extLst>
              <a:ext uri="{FF2B5EF4-FFF2-40B4-BE49-F238E27FC236}">
                <a16:creationId xmlns:a16="http://schemas.microsoft.com/office/drawing/2014/main" id="{63461099-D842-43B9-9B88-F96773822A3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76465" y="1960565"/>
            <a:ext cx="2252476" cy="720792"/>
          </a:xfrm>
          <a:prstGeom prst="rect">
            <a:avLst/>
          </a:prstGeom>
        </p:spPr>
      </p:pic>
      <p:pic>
        <p:nvPicPr>
          <p:cNvPr id="5" name="Picture 4">
            <a:extLst>
              <a:ext uri="{FF2B5EF4-FFF2-40B4-BE49-F238E27FC236}">
                <a16:creationId xmlns:a16="http://schemas.microsoft.com/office/drawing/2014/main" id="{F7766D12-0177-4F28-9943-405AD4866E3E}"/>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38330" y="3439833"/>
            <a:ext cx="4225539" cy="2539527"/>
          </a:xfrm>
          <a:prstGeom prst="rect">
            <a:avLst/>
          </a:prstGeom>
        </p:spPr>
      </p:pic>
      <p:pic>
        <p:nvPicPr>
          <p:cNvPr id="16" name="Picture 15" descr="A picture containing text, light, dark&#10;&#10;Description automatically generated">
            <a:extLst>
              <a:ext uri="{FF2B5EF4-FFF2-40B4-BE49-F238E27FC236}">
                <a16:creationId xmlns:a16="http://schemas.microsoft.com/office/drawing/2014/main" id="{AB62CA40-E2F0-4436-82DB-53256AD1401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9535" y="195722"/>
            <a:ext cx="772851" cy="766668"/>
          </a:xfrm>
          <a:prstGeom prst="rect">
            <a:avLst/>
          </a:prstGeom>
        </p:spPr>
      </p:pic>
      <p:pic>
        <p:nvPicPr>
          <p:cNvPr id="17" name="Graphic 16" descr="Boardroom">
            <a:extLst>
              <a:ext uri="{FF2B5EF4-FFF2-40B4-BE49-F238E27FC236}">
                <a16:creationId xmlns:a16="http://schemas.microsoft.com/office/drawing/2014/main" id="{E39DD156-237F-4FFA-968E-FA23BF62A30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02051" y="274312"/>
            <a:ext cx="604036" cy="604036"/>
          </a:xfrm>
          <a:prstGeom prst="rect">
            <a:avLst/>
          </a:prstGeom>
        </p:spPr>
      </p:pic>
      <p:grpSp>
        <p:nvGrpSpPr>
          <p:cNvPr id="15" name="Group 14">
            <a:extLst>
              <a:ext uri="{FF2B5EF4-FFF2-40B4-BE49-F238E27FC236}">
                <a16:creationId xmlns:a16="http://schemas.microsoft.com/office/drawing/2014/main" id="{1E199254-7753-CBC7-1618-DEFE4858E6B8}"/>
              </a:ext>
            </a:extLst>
          </p:cNvPr>
          <p:cNvGrpSpPr/>
          <p:nvPr/>
        </p:nvGrpSpPr>
        <p:grpSpPr>
          <a:xfrm>
            <a:off x="5415739" y="992140"/>
            <a:ext cx="3559584" cy="3233631"/>
            <a:chOff x="5415739" y="992140"/>
            <a:chExt cx="3559584" cy="3233631"/>
          </a:xfrm>
        </p:grpSpPr>
        <p:sp>
          <p:nvSpPr>
            <p:cNvPr id="6" name="Rectangle 5">
              <a:extLst>
                <a:ext uri="{FF2B5EF4-FFF2-40B4-BE49-F238E27FC236}">
                  <a16:creationId xmlns:a16="http://schemas.microsoft.com/office/drawing/2014/main" id="{44F14A9A-254C-591F-6917-3885A255A110}"/>
                </a:ext>
              </a:extLst>
            </p:cNvPr>
            <p:cNvSpPr/>
            <p:nvPr/>
          </p:nvSpPr>
          <p:spPr>
            <a:xfrm>
              <a:off x="5415739" y="992140"/>
              <a:ext cx="3559584" cy="3233631"/>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518460ED-3E83-6AFE-DF49-8A359C209243}"/>
                </a:ext>
              </a:extLst>
            </p:cNvPr>
            <p:cNvSpPr txBox="1"/>
            <p:nvPr/>
          </p:nvSpPr>
          <p:spPr>
            <a:xfrm>
              <a:off x="5504154" y="1177389"/>
              <a:ext cx="3471169" cy="2980303"/>
            </a:xfrm>
            <a:prstGeom prst="rect">
              <a:avLst/>
            </a:prstGeom>
            <a:noFill/>
          </p:spPr>
          <p:txBody>
            <a:bodyPr wrap="square" rtlCol="0">
              <a:spAutoFit/>
            </a:bodyPr>
            <a:lstStyle/>
            <a:p>
              <a:r>
                <a:rPr lang="en-GB" b="1" baseline="30000" dirty="0"/>
                <a:t>Light Fantastic is Scotland’s </a:t>
              </a:r>
              <a:br>
                <a:rPr lang="en-GB" b="1" baseline="30000" dirty="0"/>
              </a:br>
              <a:r>
                <a:rPr lang="en-GB" b="1" baseline="30000" dirty="0"/>
                <a:t>leading seller of quality lighting </a:t>
              </a:r>
              <a:br>
                <a:rPr lang="en-GB" b="1" baseline="30000" dirty="0"/>
              </a:br>
              <a:r>
                <a:rPr lang="en-GB" b="1" baseline="30000" dirty="0"/>
                <a:t>for the home.</a:t>
              </a:r>
            </a:p>
            <a:p>
              <a:endParaRPr lang="en-GB" sz="1300" baseline="30000" dirty="0"/>
            </a:p>
            <a:p>
              <a:r>
                <a:rPr lang="en-GB" sz="1300" baseline="30000" dirty="0"/>
                <a:t>We currently have a vacancy for a </a:t>
              </a:r>
              <a:r>
                <a:rPr lang="en-GB" sz="1300" b="1" baseline="30000" dirty="0"/>
                <a:t>SALES ASSISTANT </a:t>
              </a:r>
              <a:br>
                <a:rPr lang="en-GB" sz="1300" b="1" baseline="30000" dirty="0"/>
              </a:br>
              <a:r>
                <a:rPr lang="en-GB" sz="1300" baseline="30000" dirty="0"/>
                <a:t>in our Edinburgh store.</a:t>
              </a:r>
            </a:p>
            <a:p>
              <a:endParaRPr lang="en-GB" sz="1300" baseline="30000" dirty="0"/>
            </a:p>
            <a:p>
              <a:r>
                <a:rPr lang="en-GB" sz="1300" baseline="30000" dirty="0"/>
                <a:t>You will be selling high quality interior lighting and related products. Duties will include dealing with customers, explaining our product range, processing cash and card transactions, customer service, pricing, and other general tasks.</a:t>
              </a:r>
            </a:p>
            <a:p>
              <a:endParaRPr lang="en-GB" sz="1300" baseline="30000" dirty="0"/>
            </a:p>
            <a:p>
              <a:r>
                <a:rPr lang="en-GB" sz="1300" baseline="30000" dirty="0"/>
                <a:t>40 hours per week (5 days out of 6, Mon to Sat, 9am to 6pm).</a:t>
              </a:r>
            </a:p>
            <a:p>
              <a:r>
                <a:rPr lang="en-GB" sz="1300" baseline="30000" dirty="0"/>
                <a:t>Wage £23,000 per year.</a:t>
              </a:r>
            </a:p>
            <a:p>
              <a:endParaRPr lang="en-GB" sz="1300" baseline="30000" dirty="0"/>
            </a:p>
            <a:p>
              <a:r>
                <a:rPr lang="en-GB" sz="1300" baseline="30000" dirty="0"/>
                <a:t>Premises are located at 101 Princess Square, Edinburgh EH11 2BD.</a:t>
              </a:r>
            </a:p>
            <a:p>
              <a:endParaRPr lang="en-GB" sz="1300" baseline="30000" dirty="0"/>
            </a:p>
            <a:p>
              <a:r>
                <a:rPr lang="en-GB" sz="1300" baseline="30000" dirty="0"/>
                <a:t>Applicants must be friendly and enthusiastic, with good communication and numeracy skills. An interest in design would be advantage. Some retail/sales experience preferred, but full training will be given.</a:t>
              </a:r>
              <a:endParaRPr lang="en-GB" sz="1300" dirty="0"/>
            </a:p>
          </p:txBody>
        </p:sp>
        <p:pic>
          <p:nvPicPr>
            <p:cNvPr id="14" name="Picture 13" descr="A logo with a yellow and pink gradient&#10;&#10;AI-generated content may be incorrect.">
              <a:extLst>
                <a:ext uri="{FF2B5EF4-FFF2-40B4-BE49-F238E27FC236}">
                  <a16:creationId xmlns:a16="http://schemas.microsoft.com/office/drawing/2014/main" id="{7F6B4097-5B86-2808-7E13-46FC96B15EE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045314" y="1109310"/>
              <a:ext cx="678108" cy="976178"/>
            </a:xfrm>
            <a:prstGeom prst="rect">
              <a:avLst/>
            </a:prstGeom>
          </p:spPr>
        </p:pic>
      </p:grpSp>
    </p:spTree>
    <p:extLst>
      <p:ext uri="{BB962C8B-B14F-4D97-AF65-F5344CB8AC3E}">
        <p14:creationId xmlns:p14="http://schemas.microsoft.com/office/powerpoint/2010/main" val="2258566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1" descr="Icon&#10;&#10;Description automatically generated">
            <a:extLst>
              <a:ext uri="{FF2B5EF4-FFF2-40B4-BE49-F238E27FC236}">
                <a16:creationId xmlns:a16="http://schemas.microsoft.com/office/drawing/2014/main" id="{952D1F5F-C373-4177-9CE7-E3C26944EACE}"/>
              </a:ext>
            </a:extLst>
          </p:cNvPr>
          <p:cNvPicPr>
            <a:picLocks noChangeAspect="1"/>
          </p:cNvPicPr>
          <p:nvPr/>
        </p:nvPicPr>
        <p:blipFill>
          <a:blip r:embed="rId3"/>
          <a:stretch>
            <a:fillRect/>
          </a:stretch>
        </p:blipFill>
        <p:spPr>
          <a:xfrm>
            <a:off x="511834" y="2114910"/>
            <a:ext cx="4339086" cy="4353464"/>
          </a:xfrm>
          <a:prstGeom prst="rect">
            <a:avLst/>
          </a:prstGeom>
        </p:spPr>
      </p:pic>
      <p:sp>
        <p:nvSpPr>
          <p:cNvPr id="14" name="TextBox 13">
            <a:extLst>
              <a:ext uri="{FF2B5EF4-FFF2-40B4-BE49-F238E27FC236}">
                <a16:creationId xmlns:a16="http://schemas.microsoft.com/office/drawing/2014/main" id="{EBE8E1F0-334A-45C7-96CF-A2F218BC441A}"/>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sp>
        <p:nvSpPr>
          <p:cNvPr id="13" name="Rounded Rectangle 12">
            <a:extLst>
              <a:ext uri="{FF2B5EF4-FFF2-40B4-BE49-F238E27FC236}">
                <a16:creationId xmlns:a16="http://schemas.microsoft.com/office/drawing/2014/main" id="{D04DBCFD-AD98-DA43-828F-1E783DD24FC5}"/>
              </a:ext>
            </a:extLst>
          </p:cNvPr>
          <p:cNvSpPr/>
          <p:nvPr/>
        </p:nvSpPr>
        <p:spPr>
          <a:xfrm>
            <a:off x="4468287" y="1352008"/>
            <a:ext cx="3815255" cy="3954746"/>
          </a:xfrm>
          <a:prstGeom prst="roundRect">
            <a:avLst/>
          </a:prstGeom>
          <a:noFill/>
          <a:ln w="66675">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E895FBC-21B8-6643-B459-576EF1866424}"/>
              </a:ext>
            </a:extLst>
          </p:cNvPr>
          <p:cNvSpPr txBox="1"/>
          <p:nvPr/>
        </p:nvSpPr>
        <p:spPr>
          <a:xfrm>
            <a:off x="1084845" y="2747002"/>
            <a:ext cx="2810431" cy="769441"/>
          </a:xfrm>
          <a:prstGeom prst="rect">
            <a:avLst/>
          </a:prstGeom>
          <a:noFill/>
        </p:spPr>
        <p:txBody>
          <a:bodyPr wrap="square" rtlCol="0">
            <a:spAutoFit/>
          </a:bodyPr>
          <a:lstStyle/>
          <a:p>
            <a:pPr algn="ctr"/>
            <a:r>
              <a:rPr lang="en-US" sz="4400">
                <a:solidFill>
                  <a:srgbClr val="FFFF00"/>
                </a:solidFill>
                <a:latin typeface="Reprise Title Std" panose="02000000000000000000" pitchFamily="2" charset="77"/>
              </a:rPr>
              <a:t>Questions ?</a:t>
            </a:r>
          </a:p>
        </p:txBody>
      </p:sp>
      <p:pic>
        <p:nvPicPr>
          <p:cNvPr id="16" name="Graphic 15" descr="Thought with solid fill">
            <a:extLst>
              <a:ext uri="{FF2B5EF4-FFF2-40B4-BE49-F238E27FC236}">
                <a16:creationId xmlns:a16="http://schemas.microsoft.com/office/drawing/2014/main" id="{7402D460-6E42-E24B-8B13-84FD358488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39813" y="2052262"/>
            <a:ext cx="2772102" cy="2772102"/>
          </a:xfrm>
          <a:prstGeom prst="rect">
            <a:avLst/>
          </a:prstGeom>
        </p:spPr>
      </p:pic>
      <p:pic>
        <p:nvPicPr>
          <p:cNvPr id="17" name="Graphic 16" descr="Question Mark with solid fill">
            <a:extLst>
              <a:ext uri="{FF2B5EF4-FFF2-40B4-BE49-F238E27FC236}">
                <a16:creationId xmlns:a16="http://schemas.microsoft.com/office/drawing/2014/main" id="{1EACB109-8011-3741-8D79-36C2A0665AB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72965" y="2467752"/>
            <a:ext cx="735725" cy="735725"/>
          </a:xfrm>
          <a:prstGeom prst="rect">
            <a:avLst/>
          </a:prstGeom>
        </p:spPr>
      </p:pic>
      <p:pic>
        <p:nvPicPr>
          <p:cNvPr id="3" name="Picture 5">
            <a:extLst>
              <a:ext uri="{FF2B5EF4-FFF2-40B4-BE49-F238E27FC236}">
                <a16:creationId xmlns:a16="http://schemas.microsoft.com/office/drawing/2014/main" id="{1AAB3213-02B8-D8D0-A692-5CC520FB3C92}"/>
              </a:ext>
            </a:extLst>
          </p:cNvPr>
          <p:cNvPicPr>
            <a:picLocks noChangeAspect="1"/>
          </p:cNvPicPr>
          <p:nvPr/>
        </p:nvPicPr>
        <p:blipFill>
          <a:blip r:embed="rId8"/>
          <a:stretch>
            <a:fillRect/>
          </a:stretch>
        </p:blipFill>
        <p:spPr>
          <a:xfrm>
            <a:off x="7475647" y="6273691"/>
            <a:ext cx="1247775" cy="400050"/>
          </a:xfrm>
          <a:prstGeom prst="rect">
            <a:avLst/>
          </a:prstGeom>
        </p:spPr>
      </p:pic>
      <p:sp>
        <p:nvSpPr>
          <p:cNvPr id="2" name="Footer Placeholder 3">
            <a:extLst>
              <a:ext uri="{FF2B5EF4-FFF2-40B4-BE49-F238E27FC236}">
                <a16:creationId xmlns:a16="http://schemas.microsoft.com/office/drawing/2014/main" id="{59E44910-7966-79B4-952D-C963E8933EEA}"/>
              </a:ext>
            </a:extLst>
          </p:cNvPr>
          <p:cNvSpPr>
            <a:spLocks noGrp="1"/>
          </p:cNvSpPr>
          <p:nvPr>
            <p:ph type="ftr" sz="quarter" idx="11"/>
          </p:nvPr>
        </p:nvSpPr>
        <p:spPr>
          <a:xfrm>
            <a:off x="3028950" y="6356351"/>
            <a:ext cx="3086100" cy="365125"/>
          </a:xfrm>
        </p:spPr>
        <p:txBody>
          <a:bodyPr/>
          <a:lstStyle/>
          <a:p>
            <a:r>
              <a:rPr lang="en-US" dirty="0"/>
              <a:t>© Gateway 2025</a:t>
            </a:r>
          </a:p>
        </p:txBody>
      </p:sp>
    </p:spTree>
    <p:extLst>
      <p:ext uri="{BB962C8B-B14F-4D97-AF65-F5344CB8AC3E}">
        <p14:creationId xmlns:p14="http://schemas.microsoft.com/office/powerpoint/2010/main" val="40243046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SSPresentation_JobMarketToday" id="{7227EB5B-F5B9-BC44-8FA9-802197C2CDEF}" vid="{5B9AEA26-FBEB-D14B-B405-126719A9FE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072b28c-77ff-4c28-a70b-2fb5f59c378a" xsi:nil="true"/>
    <lcf76f155ced4ddcb4097134ff3c332f xmlns="50bbd1c0-476f-492f-837b-8878e2dd1eb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D4B49E15B1BE47974D400D412D1E04" ma:contentTypeVersion="15" ma:contentTypeDescription="Create a new document." ma:contentTypeScope="" ma:versionID="a57c24ac6be6d32fb3537125d8823cea">
  <xsd:schema xmlns:xsd="http://www.w3.org/2001/XMLSchema" xmlns:xs="http://www.w3.org/2001/XMLSchema" xmlns:p="http://schemas.microsoft.com/office/2006/metadata/properties" xmlns:ns2="50bbd1c0-476f-492f-837b-8878e2dd1eba" xmlns:ns3="3072b28c-77ff-4c28-a70b-2fb5f59c378a" targetNamespace="http://schemas.microsoft.com/office/2006/metadata/properties" ma:root="true" ma:fieldsID="a516e279d324a9a7f999b1d15b38668d" ns2:_="" ns3:_="">
    <xsd:import namespace="50bbd1c0-476f-492f-837b-8878e2dd1eba"/>
    <xsd:import namespace="3072b28c-77ff-4c28-a70b-2fb5f59c378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SearchPropertie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bbd1c0-476f-492f-837b-8878e2dd1e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3344052-c457-464f-8eab-fba48515b80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72b28c-77ff-4c28-a70b-2fb5f59c378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2d35652-4b9a-44a3-a7b8-db18bfd0a65c}" ma:internalName="TaxCatchAll" ma:showField="CatchAllData" ma:web="3072b28c-77ff-4c28-a70b-2fb5f59c378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9A634E-7ACB-4CEB-A015-32D6A70E2AA7}">
  <ds:schemaRefs>
    <ds:schemaRef ds:uri="http://schemas.microsoft.com/office/2006/documentManagement/types"/>
    <ds:schemaRef ds:uri="http://schemas.microsoft.com/office/infopath/2007/PartnerControls"/>
    <ds:schemaRef ds:uri="50bbd1c0-476f-492f-837b-8878e2dd1eba"/>
    <ds:schemaRef ds:uri="http://purl.org/dc/elements/1.1/"/>
    <ds:schemaRef ds:uri="http://schemas.microsoft.com/office/2006/metadata/properties"/>
    <ds:schemaRef ds:uri="http://purl.org/dc/terms/"/>
    <ds:schemaRef ds:uri="http://schemas.openxmlformats.org/package/2006/metadata/core-properties"/>
    <ds:schemaRef ds:uri="3072b28c-77ff-4c28-a70b-2fb5f59c378a"/>
    <ds:schemaRef ds:uri="http://www.w3.org/XML/1998/namespace"/>
    <ds:schemaRef ds:uri="http://purl.org/dc/dcmitype/"/>
  </ds:schemaRefs>
</ds:datastoreItem>
</file>

<file path=customXml/itemProps2.xml><?xml version="1.0" encoding="utf-8"?>
<ds:datastoreItem xmlns:ds="http://schemas.openxmlformats.org/officeDocument/2006/customXml" ds:itemID="{5A909CE1-0F6F-4DFE-B67D-F063876B6E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bbd1c0-476f-492f-837b-8878e2dd1eba"/>
    <ds:schemaRef ds:uri="3072b28c-77ff-4c28-a70b-2fb5f59c3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3F614A-E661-486E-94CD-919FE973C1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2731</TotalTime>
  <Words>1690</Words>
  <Application>Microsoft Office PowerPoint</Application>
  <PresentationFormat>On-screen Show (4:3)</PresentationFormat>
  <Paragraphs>199</Paragraphs>
  <Slides>9</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Stencil</vt:lpstr>
      <vt:lpstr>Comic Sans MS</vt:lpstr>
      <vt:lpstr>Calibri Light</vt:lpstr>
      <vt:lpstr>Simplified Arabic Fixed</vt:lpstr>
      <vt:lpstr>Balloonist SF</vt:lpstr>
      <vt:lpstr>Reprise Title Std</vt:lpstr>
      <vt:lpstr>Segoe UI</vt:lpstr>
      <vt:lpstr>Maximus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Marian Hester</dc:creator>
  <cp:keywords/>
  <dc:description/>
  <cp:lastModifiedBy>Marian Hester</cp:lastModifiedBy>
  <cp:revision>289</cp:revision>
  <dcterms:created xsi:type="dcterms:W3CDTF">2022-02-25T12:28:03Z</dcterms:created>
  <dcterms:modified xsi:type="dcterms:W3CDTF">2025-11-21T15:00:14Z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0x01010076D4B49E15B1BE47974D400D412D1E04</vt:lpwstr>
  </property>
  <property fmtid="{D5CDD505-2E9C-101B-9397-08002B2CF9AE}" pid="3" name="MediaServiceImageTags">
    <vt:lpwstr/>
  </property>
</Properties>
</file>