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7"/>
  </p:notesMasterIdLst>
  <p:sldIdLst>
    <p:sldId id="259" r:id="rId5"/>
    <p:sldId id="256" r:id="rId6"/>
    <p:sldId id="308" r:id="rId7"/>
    <p:sldId id="265" r:id="rId8"/>
    <p:sldId id="307" r:id="rId9"/>
    <p:sldId id="260" r:id="rId10"/>
    <p:sldId id="261" r:id="rId11"/>
    <p:sldId id="262" r:id="rId12"/>
    <p:sldId id="263" r:id="rId13"/>
    <p:sldId id="264" r:id="rId14"/>
    <p:sldId id="266" r:id="rId15"/>
    <p:sldId id="267" r:id="rId16"/>
  </p:sldIdLst>
  <p:sldSz cx="9144000" cy="6858000" type="screen4x3"/>
  <p:notesSz cx="6858000" cy="9144000"/>
  <p:embeddedFontLst>
    <p:embeddedFont>
      <p:font typeface="Bradley Hand ITC" panose="03070402050302030203" pitchFamily="66" charset="0"/>
      <p:regular r:id="rId18"/>
    </p:embeddedFont>
    <p:embeddedFont>
      <p:font typeface="Carter One" panose="020B0604020202020204" charset="0"/>
      <p:regular r:id="rId19"/>
    </p:embeddedFont>
    <p:embeddedFont>
      <p:font typeface="Comic Sans MS" panose="030F0702030302020204" pitchFamily="66" charset="0"/>
      <p:regular r:id="rId20"/>
      <p:bold r:id="rId21"/>
      <p:italic r:id="rId22"/>
      <p:boldItalic r:id="rId23"/>
    </p:embeddedFont>
    <p:embeddedFont>
      <p:font typeface="Maximus" pitchFamily="2" charset="0"/>
      <p:regular r:id="rId24"/>
    </p:embeddedFont>
    <p:embeddedFont>
      <p:font typeface="Reprise Title Std" panose="02000000000000000000" charset="0"/>
      <p:regular r:id="rId25"/>
    </p:embeddedFont>
    <p:embeddedFont>
      <p:font typeface="Segoe UI" panose="020B0502040204020203" pitchFamily="34" charset="0"/>
      <p:regular r:id="rId26"/>
      <p:bold r:id="rId27"/>
      <p:italic r:id="rId28"/>
      <p:boldItalic r:id="rId29"/>
    </p:embeddedFont>
    <p:embeddedFont>
      <p:font typeface="Simplified Arabic Fixed" panose="02070309020205020404" pitchFamily="49" charset="-78"/>
      <p:regular r:id="rId30"/>
    </p:embeddedFont>
    <p:embeddedFont>
      <p:font typeface="Stencil" panose="040409050D0802020404" pitchFamily="82"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AF11B5-3C94-C802-A03D-849039298B0F}" name="Dianne Gillies" initials="DG" userId="S::dgillies@ceg.org.uk::cd0cb85f-5932-4dcb-93e8-e6c16eb73698" providerId="AD"/>
  <p188:author id="{A63EC9B9-8D09-77DD-9CC2-10CD0E6B2C40}" name="Jacqui McBride" initials="JM" userId="S::jmcbride@ceg.org.uk::b788a9f0-22b6-41cf-a5db-dc69c774fd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 id="3" name="Nicola Welch" initials="NW" lastIdx="7" clrIdx="2">
    <p:extLst>
      <p:ext uri="{19B8F6BF-5375-455C-9EA6-DF929625EA0E}">
        <p15:presenceInfo xmlns:p15="http://schemas.microsoft.com/office/powerpoint/2012/main" userId="S-1-5-21-507921405-884357618-682003330-32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BCC"/>
    <a:srgbClr val="FFFFCC"/>
    <a:srgbClr val="85358B"/>
    <a:srgbClr val="E32D91"/>
    <a:srgbClr val="F23C4D"/>
    <a:srgbClr val="FFCCFF"/>
    <a:srgbClr val="CC99FF"/>
    <a:srgbClr val="000000"/>
    <a:srgbClr val="052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71598" autoAdjust="0"/>
  </p:normalViewPr>
  <p:slideViewPr>
    <p:cSldViewPr snapToGrid="0">
      <p:cViewPr varScale="1">
        <p:scale>
          <a:sx n="79" d="100"/>
          <a:sy n="79" d="100"/>
        </p:scale>
        <p:origin x="1896"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3:58:19.747"/>
    </inkml:context>
    <inkml:brush xml:id="br0">
      <inkml:brushProperty name="width" value="0.05" units="cm"/>
      <inkml:brushProperty name="height" value="0.05" units="cm"/>
      <inkml:brushProperty name="color" value="#2F5597"/>
    </inkml:brush>
  </inkml:definitions>
  <inkml:trace contextRef="#ctx0" brushRef="#br0">0 104 24575,'25'-28'0,"2"6"0,11 6 0,0 10 0,0 2 0,0 13 0,-5 8 0,-8 11 0,-12 5 0,-1-1 0,-11 1 0,5-1 0,-12 1 0,-1 0 0,-12-1 0,-6-9 0,-8-2 0,-5-25 0,0-3 0,0-15 0,17-4 0,-2-2 0,21-5 0,-3 0 0,5 1 0,5 0 0,24-10 0,11-1 0,-7 14 0,-7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3:58:21.095"/>
    </inkml:context>
    <inkml:brush xml:id="br0">
      <inkml:brushProperty name="width" value="0.05" units="cm"/>
      <inkml:brushProperty name="height" value="0.05" units="cm"/>
      <inkml:brushProperty name="color" value="#2F5597"/>
    </inkml:brush>
  </inkml:definitions>
  <inkml:trace contextRef="#ctx0" brushRef="#br0">12 68 24575,'31'-28'0,"2"2"0,5 14 0,-5 16 0,-8 15 0,-12 13 0,-13 1 0,-28 8 0,-2-16 0,-18 9 0,9-32 0,12-8 0,14-17 0,15-9 0,16-1 0,-3 0 0,9 0 0,-16 15 0,4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3:58:23.924"/>
    </inkml:context>
    <inkml:brush xml:id="br0">
      <inkml:brushProperty name="width" value="0.05" units="cm"/>
      <inkml:brushProperty name="height" value="0.05" units="cm"/>
      <inkml:brushProperty name="color" value="#2F5597"/>
    </inkml:brush>
  </inkml:definitions>
  <inkml:trace contextRef="#ctx0" brushRef="#br0">1 33 24575,'38'-12'0,"0"3"0,1 13 0,-1 7 0,1 6 0,9 18 0,-18-4 0,-8 10 0,-17-9 0,-17 1 0,0 0 0,-8 0 0,-12-6 0,0-5 0,-7-11 0,1-11 0,5-16 0,8-7 0,6-9 0,12-1 0,1 0 0,6 1 0,6-1 0,7 0 0,12 5 0,18-12 0,-19 25 0,3-8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3:58:25.119"/>
    </inkml:context>
    <inkml:brush xml:id="br0">
      <inkml:brushProperty name="width" value="0.05" units="cm"/>
      <inkml:brushProperty name="height" value="0.05" units="cm"/>
      <inkml:brushProperty name="color" value="#2F5597"/>
    </inkml:brush>
  </inkml:definitions>
  <inkml:trace contextRef="#ctx0" brushRef="#br0">33 60 24575,'10'-27'0,"6"5"0,22 11 0,-10 21 0,-10 8 0,-7 14 0,-21 2 0,8-2 0,-28-9 0,3-3 0,-12-23 0,12-9 0,9-16 0,23-4 0,-2 13 0,9 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3:58:27.879"/>
    </inkml:context>
    <inkml:brush xml:id="br0">
      <inkml:brushProperty name="width" value="0.05" units="cm"/>
      <inkml:brushProperty name="height" value="0.05" units="cm"/>
      <inkml:brushProperty name="color" value="#2F5597"/>
    </inkml:brush>
  </inkml:definitions>
  <inkml:trace contextRef="#ctx0" brushRef="#br0">54 15 24575,'13'-1'0,"-4"11"0,46-19 0,-16 20 0,-1 6 0,-17 4 0,-3 7 0,-30 4 0,-18 10 0,-5-17 0,-13 4 0,9-28 0,1-7 0,11-16 0,14-5 0,9-6 0,15 0 0,8 5 0,27-4 0,-3 13 0,-3 3 0,-23 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3:58:29.667"/>
    </inkml:context>
    <inkml:brush xml:id="br0">
      <inkml:brushProperty name="width" value="0.05" units="cm"/>
      <inkml:brushProperty name="height" value="0.05" units="cm"/>
      <inkml:brushProperty name="color" value="#2F5597"/>
    </inkml:brush>
  </inkml:definitions>
  <inkml:trace contextRef="#ctx0" brushRef="#br0">0 91 24575,'20'-42'0,"-2"18"0,31-1 0,-11 25 0,1 6 0,-1 10 0,-11 5 0,-3 7 0,-17 6 0,5-2 0,-16 0 0,2 1 0,-16 0 0,-8-5 0,-7-7 0,-5-10 0,0-6 0,5-19 0,1-4 0,13-15 0,6 0 0,7 0 0,6 1 0,11 0 0,-8 13 0,9 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3:58:32.699"/>
    </inkml:context>
    <inkml:brush xml:id="br0">
      <inkml:brushProperty name="width" value="0.05" units="cm"/>
      <inkml:brushProperty name="height" value="0.05" units="cm"/>
      <inkml:brushProperty name="color" value="#70AD47"/>
    </inkml:brush>
  </inkml:definitions>
  <inkml:trace contextRef="#ctx0" brushRef="#br0">0 26 24575,'39'-11'0,"-1"0"0,1 10 0,-1-2 0,0 7 0,1 1 0,-1 6 0,-11 11 0,-8 6 0,-19 5 0,-7 0 0,-28 7 0,6-9 0,-19-5 0,9-12 0,1-18 0,-1 3 0,7-19 0,6-3 0,13-11 0,19 2 0,2 0 0,5 13 0,-7 4 0</inkml:trace>
  <inkml:trace contextRef="#ctx0" brushRef="#br0" timeOffset="1372">88 644 24575,'10'-27'0,"5"14"0,24 5 0,-6 28 0,-8-2 0,-6 14 0,-18 1 0,-2 0 0,-24-6 0,-2-5 0,-11-6 0,0-20 0,5-8 0,7-16 0,19-4 0,9-1 0,5 15 0,-2 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3:58:37.399"/>
    </inkml:context>
    <inkml:brush xml:id="br0">
      <inkml:brushProperty name="width" value="0.05" units="cm"/>
      <inkml:brushProperty name="height" value="0.05" units="cm"/>
      <inkml:brushProperty name="color" value="#70AD47"/>
    </inkml:brush>
  </inkml:definitions>
  <inkml:trace contextRef="#ctx0" brushRef="#br0">103 64 24575,'51'-33'0,"-3"4"0,-10 27 0,1 4 0,9 27 0,-18-5 0,-2 18 0,-28-10 0,-7 1 0,-11 0 0,-8-10 0,-7-3 0,-5-14 0,0-6 0,-1-1 0,1-13 0,22-3 0,0-11 0,28-5 0,6 5 0,4-3 0,15 13 0,-22 2 0,2 12 0</inkml:trace>
  <inkml:trace contextRef="#ctx0" brushRef="#br0" timeOffset="1220">19 634 24575,'5'-32'0,"14"4"0,8 6 0,11 16 0,-11 17 0,-3 12 0,-17 9 0,-1 1 0,-12-1 0,-12-4 0,-9-1 0,-11-11 0,-1-14 0,6-15 0,25-14 0,5-6 0,16 16 0,-7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3:58:41.847"/>
    </inkml:context>
    <inkml:brush xml:id="br0">
      <inkml:brushProperty name="width" value="0.05" units="cm"/>
      <inkml:brushProperty name="height" value="0.05" units="cm"/>
      <inkml:brushProperty name="color" value="#70AD47"/>
    </inkml:brush>
  </inkml:definitions>
  <inkml:trace contextRef="#ctx0" brushRef="#br0">16 65 24575,'-16'-14'0,"17"0"0,26-7 0,12 10 0,18 6 0,-14 5 0,15 5 0,-20 1 0,1 10 0,-7 5 0,-12 7 0,-8 5 0,-24 0 0,-2-1 0,-17-4 0,-2-2 0,-5-4 0,-1-5 0,1-11 0,-1-8 0,1-13 0,11-7 0,-3-5 0,22-6 0,23-8 0,9 11 0,8 5 0,-15 15 0</inkml:trace>
  <inkml:trace contextRef="#ctx0" brushRef="#br0" timeOffset="1496">220 752 24575,'10'-23'0,"5"12"0,24 12 0,-1 15 0,-11 6 0,-14 5 0,-14 6 0,-12 0 0,-11-5 0,-3-2 0,-12-9 0,1-6 0,-1-11 0,7-16 0,12-7 0,8-9 0,18-1 0,7 0 0,12 10 0,8 3 0,-12 14 0,-3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Introduce module …… </a:t>
            </a:r>
          </a:p>
          <a:p>
            <a:pPr algn="l" rtl="0" fontAlgn="base"/>
            <a:endParaRPr lang="en-US" b="0" i="0" dirty="0">
              <a:solidFill>
                <a:srgbClr val="000000"/>
              </a:solidFill>
              <a:effectLst/>
              <a:latin typeface="Segoe UI" panose="020B0502040204020203" pitchFamily="34" charset="0"/>
            </a:endParaRPr>
          </a:p>
          <a:p>
            <a:pPr algn="l" rtl="0" fontAlgn="base"/>
            <a:r>
              <a:rPr lang="en-US" sz="1200" b="1" i="0" dirty="0">
                <a:solidFill>
                  <a:srgbClr val="000000"/>
                </a:solidFill>
                <a:effectLst/>
                <a:latin typeface="Calibri" panose="020F0502020204030204" pitchFamily="34" charset="0"/>
              </a:rPr>
              <a:t>Example text has been added to all slides to help you plan the lesson, adapt to suit your own presenting style.</a:t>
            </a:r>
            <a:r>
              <a:rPr lang="en-US" sz="12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r>
              <a:rPr lang="en-US" sz="1200" b="1" i="0" dirty="0">
                <a:solidFill>
                  <a:srgbClr val="000000"/>
                </a:solidFill>
                <a:effectLst/>
                <a:latin typeface="Calibri" panose="020F0502020204030204" pitchFamily="34" charset="0"/>
              </a:rPr>
              <a:t>Example text:</a:t>
            </a:r>
            <a:r>
              <a:rPr lang="en-US" sz="1200" b="0" i="0" dirty="0">
                <a:solidFill>
                  <a:srgbClr val="000000"/>
                </a:solidFill>
                <a:effectLst/>
                <a:latin typeface="Calibri" panose="020F0502020204030204" pitchFamily="34" charset="0"/>
              </a:rPr>
              <a:t> </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This </a:t>
            </a:r>
            <a:r>
              <a:rPr lang="en-GB" dirty="0"/>
              <a:t>lesson</a:t>
            </a:r>
            <a:r>
              <a:rPr lang="en-GB" sz="1200" b="0" i="0" u="none" strike="noStrike" kern="1200" dirty="0">
                <a:solidFill>
                  <a:schemeClr val="tx1"/>
                </a:solidFill>
                <a:effectLst/>
                <a:latin typeface="+mn-lt"/>
                <a:ea typeface="+mn-ea"/>
                <a:cs typeface="+mn-cs"/>
              </a:rPr>
              <a:t> helps you understand what’s involved in a job interview, the different types you may come across, and why it is important to prepare in advance.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fontAlgn="base"/>
            <a:r>
              <a:rPr lang="en-GB" dirty="0"/>
              <a:t>As part of this lesson you'll be asked to play the interview game, and decide which candidate gives the best answers and should get the job.</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fontAlgn="base"/>
            <a:r>
              <a:rPr lang="en-GB" sz="1200" b="0" i="0" u="none" strike="noStrike" kern="1200" dirty="0">
                <a:solidFill>
                  <a:schemeClr val="tx1"/>
                </a:solidFill>
                <a:effectLst/>
                <a:latin typeface="+mn-lt"/>
                <a:ea typeface="+mn-ea"/>
                <a:cs typeface="+mn-cs"/>
              </a:rPr>
              <a:t>By the end of today’s session, you should know how to prepare for an interview, be able to identify and understand the different types of interview, and </a:t>
            </a:r>
            <a:r>
              <a:rPr lang="en-GB" dirty="0"/>
              <a:t>be prepared for success!</a:t>
            </a:r>
            <a:endParaRPr lang="en-US" dirty="0">
              <a:cs typeface="Calibri"/>
            </a:endParaRPr>
          </a:p>
          <a:p>
            <a:endParaRPr lang="en-GB" dirty="0">
              <a:cs typeface="Calibri"/>
            </a:endParaRPr>
          </a:p>
          <a:p>
            <a:endParaRPr lang="en-GB" dirty="0">
              <a:cs typeface="Calibri"/>
            </a:endParaRPr>
          </a:p>
          <a:p>
            <a:pPr lvl="4" algn="r"/>
            <a:endParaRPr lang="en-GB" b="1" dirty="0">
              <a:cs typeface="Calibri"/>
            </a:endParaRPr>
          </a:p>
          <a:p>
            <a:pPr lvl="4" algn="r"/>
            <a:r>
              <a:rPr lang="en-GB" b="1" dirty="0">
                <a:cs typeface="Calibri"/>
              </a:rPr>
              <a:t>Timing: 00:35</a:t>
            </a:r>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t>
            </a:r>
            <a:r>
              <a:rPr lang="en-GB" b="1" dirty="0">
                <a:cs typeface="Calibri"/>
              </a:rPr>
              <a:t>Telephone and video interview</a:t>
            </a:r>
            <a:endParaRPr lang="en-GB" b="1" dirty="0"/>
          </a:p>
          <a:p>
            <a:endParaRPr lang="en-GB" dirty="0">
              <a:cs typeface="Calibri"/>
            </a:endParaRPr>
          </a:p>
          <a:p>
            <a:r>
              <a:rPr lang="en-GB" sz="1200" b="0" i="0" u="none" strike="noStrike" kern="1200" dirty="0">
                <a:solidFill>
                  <a:schemeClr val="tx1"/>
                </a:solidFill>
                <a:effectLst/>
                <a:latin typeface="+mn-lt"/>
                <a:ea typeface="+mn-ea"/>
                <a:cs typeface="+mn-cs"/>
              </a:rPr>
              <a:t>Video and telephone interviews are popular with large companies in the early stages of their recruitment process. They allow employers to filter out large numbers of candidates in a short amount of time. They vary in style and length and often rely on technology working well. </a:t>
            </a:r>
            <a:r>
              <a:rPr lang="en-US" sz="1200" b="0" i="0" kern="1200" dirty="0">
                <a:solidFill>
                  <a:schemeClr val="tx1"/>
                </a:solidFill>
                <a:effectLst/>
                <a:latin typeface="+mn-lt"/>
                <a:ea typeface="+mn-ea"/>
                <a:cs typeface="+mn-cs"/>
              </a:rPr>
              <a:t>​</a:t>
            </a:r>
            <a:endParaRPr lang="en-US" dirty="0">
              <a:ea typeface="+mn-ea"/>
              <a:cs typeface="+mn-cs"/>
            </a:endParaRPr>
          </a:p>
          <a:p>
            <a:pPr rtl="0" fontAlgn="base"/>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Telephone</a:t>
            </a:r>
            <a:r>
              <a:rPr lang="en-GB" sz="1200" b="0" i="0" u="none" strike="noStrike" kern="1200" dirty="0">
                <a:solidFill>
                  <a:schemeClr val="tx1"/>
                </a:solidFill>
                <a:effectLst/>
                <a:latin typeface="+mn-lt"/>
                <a:ea typeface="+mn-ea"/>
                <a:cs typeface="+mn-cs"/>
              </a:rPr>
              <a:t> – Some companies still use telephone interviews, but these are being increasingly replaced by video as technology advances. Telephone interviews are quick and convenient, arranged at a time to suit both parties. As neither party can see each other, it is important you get your personality and confidence across to the interviewer. You should speak loud and clear when answering questions.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Video</a:t>
            </a:r>
            <a:r>
              <a:rPr lang="en-GB" sz="1200" b="0" i="0" u="none" strike="noStrike" kern="1200" dirty="0">
                <a:solidFill>
                  <a:schemeClr val="tx1"/>
                </a:solidFill>
                <a:effectLst/>
                <a:latin typeface="+mn-lt"/>
                <a:ea typeface="+mn-ea"/>
                <a:cs typeface="+mn-cs"/>
              </a:rPr>
              <a:t> – can be either pre-recorded or live format.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Pre-recorded</a:t>
            </a:r>
            <a:r>
              <a:rPr lang="en-GB" sz="1200" b="0" i="0" u="none" strike="noStrike" kern="1200" dirty="0">
                <a:solidFill>
                  <a:schemeClr val="tx1"/>
                </a:solidFill>
                <a:effectLst/>
                <a:latin typeface="+mn-lt"/>
                <a:ea typeface="+mn-ea"/>
                <a:cs typeface="+mn-cs"/>
              </a:rPr>
              <a:t> – The employer sends you instructions along with a link to log in. You normally answer a series of pre-recorded questions. You record your answer to each question and submit for the interviewer to review at a later date. There is usually a time limit to complete this, and you may be only given one chance to record each answer, so be prepared before going ahead. This format can feel unnatural and you may be self-conscious talking to your computer. It is therefore important that you practise.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Live on-screen videos </a:t>
            </a:r>
            <a:r>
              <a:rPr lang="en-GB" sz="1200" b="0" i="0" u="none" strike="noStrike" kern="1200" dirty="0">
                <a:solidFill>
                  <a:schemeClr val="tx1"/>
                </a:solidFill>
                <a:effectLst/>
                <a:latin typeface="+mn-lt"/>
                <a:ea typeface="+mn-ea"/>
                <a:cs typeface="+mn-cs"/>
              </a:rPr>
              <a:t>using apps Teams or Zoom are very similar to a face-to-face traditional interview. Once connected you see and speak to the interviewer as in a normal interview. Make sure you have a professional username as this appears on screen. It is important that you have a good internet connection.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Preparing for the interview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marL="171450" indent="-171450" rtl="0" fontAlgn="base">
              <a:buFont typeface="Wingdings" panose="05000000000000000000" pitchFamily="2" charset="2"/>
              <a:buChar char="v"/>
            </a:pPr>
            <a:r>
              <a:rPr lang="en-GB" sz="1200" b="0" i="0" u="none" strike="noStrike" kern="1200" dirty="0">
                <a:solidFill>
                  <a:schemeClr val="tx1"/>
                </a:solidFill>
                <a:effectLst/>
                <a:latin typeface="+mn-lt"/>
                <a:ea typeface="+mn-ea"/>
                <a:cs typeface="+mn-cs"/>
              </a:rPr>
              <a:t>You would prepare the same as you would for a normal interview, including researching the company.</a:t>
            </a:r>
            <a:r>
              <a:rPr lang="en-US" sz="1200" b="0" i="0" kern="1200" dirty="0">
                <a:solidFill>
                  <a:schemeClr val="tx1"/>
                </a:solidFill>
                <a:effectLst/>
                <a:latin typeface="+mn-lt"/>
                <a:ea typeface="+mn-ea"/>
                <a:cs typeface="+mn-cs"/>
              </a:rPr>
              <a:t>​</a:t>
            </a:r>
          </a:p>
          <a:p>
            <a:pPr marL="171450" indent="-171450" rtl="0" fontAlgn="base">
              <a:buFont typeface="Wingdings" panose="05000000000000000000" pitchFamily="2" charset="2"/>
              <a:buChar char="v"/>
            </a:pPr>
            <a:r>
              <a:rPr lang="en-GB" sz="1200" b="0" i="0" u="none" strike="noStrike" kern="1200" dirty="0">
                <a:solidFill>
                  <a:schemeClr val="tx1"/>
                </a:solidFill>
                <a:effectLst/>
                <a:latin typeface="+mn-lt"/>
                <a:ea typeface="+mn-ea"/>
                <a:cs typeface="+mn-cs"/>
              </a:rPr>
              <a:t>Some companies offer practice sessions or online videos you can watch. Make sure you take advantage of these. </a:t>
            </a:r>
            <a:r>
              <a:rPr lang="en-US" sz="1200" b="0" i="0" kern="1200" dirty="0">
                <a:solidFill>
                  <a:schemeClr val="tx1"/>
                </a:solidFill>
                <a:effectLst/>
                <a:latin typeface="+mn-lt"/>
                <a:ea typeface="+mn-ea"/>
                <a:cs typeface="+mn-cs"/>
              </a:rPr>
              <a:t>​</a:t>
            </a:r>
          </a:p>
          <a:p>
            <a:pPr marL="171450" indent="-171450" rtl="0" fontAlgn="base">
              <a:buFont typeface="Wingdings" panose="05000000000000000000" pitchFamily="2" charset="2"/>
              <a:buChar char="v"/>
            </a:pPr>
            <a:r>
              <a:rPr lang="en-GB" sz="1200" b="0" i="0" u="none" strike="noStrike" kern="1200" dirty="0">
                <a:solidFill>
                  <a:schemeClr val="tx1"/>
                </a:solidFill>
                <a:effectLst/>
                <a:latin typeface="+mn-lt"/>
                <a:ea typeface="+mn-ea"/>
                <a:cs typeface="+mn-cs"/>
              </a:rPr>
              <a:t>Ask a friend or parent/carer to practise with you. And get them to check the background of your video screen.</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v"/>
            </a:pPr>
            <a:r>
              <a:rPr lang="en-GB" sz="1200" b="0" i="0" u="none" strike="noStrike" kern="1200" dirty="0">
                <a:solidFill>
                  <a:schemeClr val="tx1"/>
                </a:solidFill>
                <a:effectLst/>
                <a:latin typeface="+mn-lt"/>
                <a:ea typeface="+mn-ea"/>
                <a:cs typeface="+mn-cs"/>
              </a:rPr>
              <a:t>Make sure you read the instructions carefully before starting. You may not have the opportunity to rewind or restart. </a:t>
            </a:r>
            <a:r>
              <a:rPr lang="en-US" sz="1200" b="0" i="0" kern="1200" dirty="0">
                <a:solidFill>
                  <a:schemeClr val="tx1"/>
                </a:solidFill>
                <a:effectLst/>
                <a:latin typeface="+mn-lt"/>
                <a:ea typeface="+mn-ea"/>
                <a:cs typeface="+mn-cs"/>
              </a:rPr>
              <a:t>​</a:t>
            </a:r>
          </a:p>
          <a:p>
            <a:pPr marL="171450" indent="-171450" rtl="0" fontAlgn="base">
              <a:buFont typeface="Wingdings" panose="05000000000000000000" pitchFamily="2" charset="2"/>
              <a:buChar char="v"/>
            </a:pPr>
            <a:r>
              <a:rPr lang="en-GB" sz="1200" b="0" i="0" u="none" strike="noStrike" kern="1200" dirty="0">
                <a:solidFill>
                  <a:schemeClr val="tx1"/>
                </a:solidFill>
                <a:effectLst/>
                <a:latin typeface="+mn-lt"/>
                <a:ea typeface="+mn-ea"/>
                <a:cs typeface="+mn-cs"/>
              </a:rPr>
              <a:t>Prepare bullet point lists that you can easily refer to. </a:t>
            </a:r>
            <a:r>
              <a:rPr lang="en-US" sz="1200" b="0" i="0" kern="1200" dirty="0">
                <a:solidFill>
                  <a:schemeClr val="tx1"/>
                </a:solidFill>
                <a:effectLst/>
                <a:latin typeface="+mn-lt"/>
                <a:ea typeface="+mn-ea"/>
                <a:cs typeface="+mn-cs"/>
              </a:rPr>
              <a:t>​</a:t>
            </a:r>
          </a:p>
          <a:p>
            <a:pPr marL="171450" indent="-171450" rtl="0" fontAlgn="base">
              <a:buFont typeface="Wingdings" panose="05000000000000000000" pitchFamily="2" charset="2"/>
              <a:buChar char="v"/>
            </a:pPr>
            <a:r>
              <a:rPr lang="en-GB" sz="1200" b="0" i="0" u="none" strike="noStrike" kern="1200" dirty="0">
                <a:solidFill>
                  <a:schemeClr val="tx1"/>
                </a:solidFill>
                <a:effectLst/>
                <a:latin typeface="+mn-lt"/>
                <a:ea typeface="+mn-ea"/>
                <a:cs typeface="+mn-cs"/>
              </a:rPr>
              <a:t>Make sure you have a contact telephone number for the employer in case something goes wrong during the interview. Keep it handy</a:t>
            </a:r>
            <a:r>
              <a:rPr lang="en-GB" dirty="0"/>
              <a:t>.</a:t>
            </a:r>
            <a:endParaRPr lang="en-US" sz="1200" b="0" i="0" kern="1200" dirty="0">
              <a:solidFill>
                <a:schemeClr val="tx1"/>
              </a:solidFill>
              <a:effectLst/>
              <a:latin typeface="+mn-lt"/>
              <a:cs typeface="Calibri"/>
            </a:endParaRPr>
          </a:p>
          <a:p>
            <a:pPr marL="171450" indent="-171450" rtl="0" fontAlgn="base">
              <a:buFont typeface="Wingdings" panose="05000000000000000000" pitchFamily="2" charset="2"/>
              <a:buChar char="v"/>
            </a:pPr>
            <a:endParaRPr lang="en-US" sz="1200" b="0" i="0" kern="1200" dirty="0">
              <a:solidFill>
                <a:schemeClr val="tx1"/>
              </a:solidFill>
              <a:effectLst/>
              <a:latin typeface="+mn-lt"/>
              <a:ea typeface="+mn-ea"/>
              <a:cs typeface="+mn-cs"/>
            </a:endParaRPr>
          </a:p>
          <a:p>
            <a:pPr marL="0" indent="0" rtl="0" fontAlgn="base">
              <a:buFont typeface="Wingdings" panose="05000000000000000000" pitchFamily="2" charset="2"/>
              <a:buNone/>
            </a:pPr>
            <a:r>
              <a:rPr lang="en-US" sz="1200" b="0" i="0" kern="1200" dirty="0">
                <a:solidFill>
                  <a:schemeClr val="tx1"/>
                </a:solidFill>
                <a:effectLst/>
                <a:latin typeface="+mn-lt"/>
                <a:ea typeface="+mn-ea"/>
                <a:cs typeface="+mn-cs"/>
              </a:rPr>
              <a:t>[Press*]</a:t>
            </a:r>
          </a:p>
          <a:p>
            <a:pPr marL="0" indent="0" rtl="0" fontAlgn="base">
              <a:buFont typeface="Wingdings" panose="05000000000000000000" pitchFamily="2" charset="2"/>
              <a:buNone/>
            </a:pPr>
            <a:endParaRPr lang="en-US" sz="1200" b="0" i="0" kern="1200" dirty="0">
              <a:solidFill>
                <a:schemeClr val="tx1"/>
              </a:solidFill>
              <a:effectLst/>
              <a:latin typeface="+mn-lt"/>
              <a:ea typeface="+mn-ea"/>
              <a:cs typeface="+mn-cs"/>
            </a:endParaRPr>
          </a:p>
          <a:p>
            <a:pPr marL="0" indent="0" rtl="0" fontAlgn="base">
              <a:buFont typeface="Wingdings" panose="05000000000000000000" pitchFamily="2" charset="2"/>
              <a:buNone/>
            </a:pPr>
            <a:r>
              <a:rPr lang="en-US" sz="1200" b="1" i="0" kern="1200" dirty="0">
                <a:solidFill>
                  <a:schemeClr val="tx1"/>
                </a:solidFill>
                <a:effectLst/>
                <a:latin typeface="+mn-lt"/>
                <a:ea typeface="+mn-ea"/>
                <a:cs typeface="+mn-cs"/>
              </a:rPr>
              <a:t>Task 7 </a:t>
            </a:r>
            <a:r>
              <a:rPr lang="en-US" sz="1200" b="0" i="0" kern="1200" dirty="0">
                <a:solidFill>
                  <a:schemeClr val="tx1"/>
                </a:solidFill>
                <a:effectLst/>
                <a:latin typeface="+mn-lt"/>
                <a:ea typeface="+mn-ea"/>
                <a:cs typeface="+mn-cs"/>
              </a:rPr>
              <a:t>– Do you feel better prepared for video interviews because of social media?</a:t>
            </a:r>
          </a:p>
          <a:p>
            <a:pPr marL="171450" indent="-171450" algn="r" rtl="0" fontAlgn="base">
              <a:buFont typeface="Wingdings" panose="05000000000000000000" pitchFamily="2" charset="2"/>
              <a:buChar char="v"/>
            </a:pPr>
            <a:endParaRPr lang="en-US" sz="1200" b="1" i="0" kern="1200" dirty="0">
              <a:solidFill>
                <a:schemeClr val="tx1"/>
              </a:solidFill>
              <a:effectLst/>
              <a:latin typeface="+mn-lt"/>
              <a:ea typeface="+mn-ea"/>
              <a:cs typeface="+mn-cs"/>
            </a:endParaRPr>
          </a:p>
          <a:p>
            <a:pPr marL="0" indent="0" algn="r" rtl="0" fontAlgn="base">
              <a:buFont typeface="Wingdings" panose="05000000000000000000" pitchFamily="2" charset="2"/>
              <a:buNone/>
            </a:pPr>
            <a:r>
              <a:rPr lang="en-US" sz="1200" b="1" i="0" kern="1200" dirty="0">
                <a:solidFill>
                  <a:schemeClr val="tx1"/>
                </a:solidFill>
                <a:effectLst/>
                <a:latin typeface="+mn-lt"/>
                <a:ea typeface="+mn-ea"/>
                <a:cs typeface="+mn-cs"/>
              </a:rPr>
              <a:t>Timing: 55:00</a:t>
            </a:r>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127654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kern="1200" dirty="0">
                <a:effectLst/>
              </a:rPr>
              <a:t>Interview Activities</a:t>
            </a:r>
          </a:p>
          <a:p>
            <a:endParaRPr lang="en-GB" b="0" i="0" kern="1200" dirty="0">
              <a:effectLst/>
            </a:endParaRPr>
          </a:p>
          <a:p>
            <a:r>
              <a:rPr lang="en-GB" b="1" i="0" kern="1200" dirty="0">
                <a:effectLst/>
              </a:rPr>
              <a:t>Activity 1: Interview Tips</a:t>
            </a:r>
            <a:r>
              <a:rPr lang="en-GB" sz="1200" b="0" i="0" kern="1200" dirty="0">
                <a:effectLst/>
                <a:latin typeface="+mn-lt"/>
              </a:rPr>
              <a:t> - </a:t>
            </a:r>
            <a:r>
              <a:rPr lang="en-GB" sz="1800" i="1" dirty="0">
                <a:effectLst/>
                <a:latin typeface="Segoe UI" panose="020B0502040204020203" pitchFamily="34" charset="0"/>
              </a:rPr>
              <a:t>If time allows, complete Activity 1. You can ask them to do this online or print out worksheets in advance. This can also be completed at a later time. </a:t>
            </a:r>
            <a:r>
              <a:rPr lang="en-GB" sz="1800" b="0" i="1" kern="1200" dirty="0">
                <a:effectLst/>
              </a:rPr>
              <a:t>(Takes around 10 minutes – Involves watching a 3-minute video and answering some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1" kern="1200" dirty="0">
              <a:effectLst/>
            </a:endParaRPr>
          </a:p>
          <a:p>
            <a:pPr algn="l"/>
            <a:r>
              <a:rPr lang="en-GB" sz="1800" b="0" i="0" u="none" strike="noStrike" baseline="0" dirty="0">
                <a:solidFill>
                  <a:srgbClr val="000000"/>
                </a:solidFill>
                <a:latin typeface="FranklinGothic-Medium"/>
              </a:rPr>
              <a:t>Watch the </a:t>
            </a:r>
            <a:r>
              <a:rPr lang="en-GB" sz="1800" b="0" i="0" u="none" strike="noStrike" baseline="0" dirty="0">
                <a:solidFill>
                  <a:srgbClr val="275B9C"/>
                </a:solidFill>
                <a:latin typeface="FranklinGothic-Medium"/>
              </a:rPr>
              <a:t>video </a:t>
            </a:r>
            <a:r>
              <a:rPr lang="en-GB" sz="1800" b="0" i="0" u="none" strike="noStrike" baseline="0" dirty="0">
                <a:solidFill>
                  <a:srgbClr val="000000"/>
                </a:solidFill>
                <a:latin typeface="FranklinGothic-Medium"/>
              </a:rPr>
              <a:t>to hear some tips on preparing for an interview from people involved in recruitment and make a note of as many of the tips mentioned in the video that you can.</a:t>
            </a:r>
          </a:p>
          <a:p>
            <a:pPr algn="l"/>
            <a:endParaRPr lang="en-GB" sz="1800" dirty="0">
              <a:effectLst/>
              <a:latin typeface="Segoe UI" panose="020B0502040204020203" pitchFamily="34" charset="0"/>
            </a:endParaRPr>
          </a:p>
          <a:p>
            <a:r>
              <a:rPr lang="en-GB" sz="1800" b="1" dirty="0">
                <a:effectLst/>
                <a:latin typeface="Segoe UI" panose="020B0502040204020203" pitchFamily="34" charset="0"/>
              </a:rPr>
              <a:t>Activity 2: The Interview Game- </a:t>
            </a:r>
            <a:r>
              <a:rPr lang="en-GB" sz="1800" b="0" i="1" kern="1200" dirty="0">
                <a:effectLst/>
              </a:rPr>
              <a:t>(You may not have time to complete this so you could ask class to complete in their own time).</a:t>
            </a:r>
            <a:endParaRPr lang="en-GB" sz="1800" b="1" dirty="0">
              <a:effectLst/>
              <a:latin typeface="Arial" panose="020B0604020202020204" pitchFamily="34" charset="0"/>
            </a:endParaRPr>
          </a:p>
          <a:p>
            <a:endParaRPr lang="en-GB" b="0" i="0" kern="1200" dirty="0">
              <a:effectLst/>
            </a:endParaRPr>
          </a:p>
          <a:p>
            <a:r>
              <a:rPr lang="en-GB" b="0" i="0" kern="1200" dirty="0">
                <a:effectLst/>
              </a:rPr>
              <a:t>OK – so let’s look at some interviews for real.  </a:t>
            </a:r>
          </a:p>
          <a:p>
            <a:endParaRPr lang="en-GB" b="1" dirty="0"/>
          </a:p>
          <a:p>
            <a:r>
              <a:rPr lang="en-GB" dirty="0"/>
              <a:t>You can now have a go at the Interview Game on Planit. You will have the chance </a:t>
            </a:r>
            <a:r>
              <a:rPr lang="en-GB" b="0" i="0" kern="1200" dirty="0">
                <a:effectLst/>
              </a:rPr>
              <a:t>to </a:t>
            </a:r>
            <a:r>
              <a:rPr lang="en-GB" dirty="0"/>
              <a:t>watch how real candidates deal with three different types of </a:t>
            </a:r>
            <a:r>
              <a:rPr lang="en-GB" b="0" i="0" kern="1200" dirty="0">
                <a:effectLst/>
              </a:rPr>
              <a:t>interview. You can start this activity for the rest of the lesson, but you may need to continue afterwards if you do all three examples.</a:t>
            </a:r>
            <a:endParaRPr lang="en-GB" b="0" i="0" kern="1200" dirty="0">
              <a:effectLst/>
              <a:cs typeface="Calibri"/>
            </a:endParaRPr>
          </a:p>
          <a:p>
            <a:endParaRPr lang="en-GB" b="0" i="0" kern="1200" dirty="0">
              <a:effectLst/>
              <a:cs typeface="Calibri"/>
            </a:endParaRPr>
          </a:p>
          <a:p>
            <a:r>
              <a:rPr lang="en-GB" b="0" i="0" kern="1200" dirty="0">
                <a:effectLst/>
                <a:cs typeface="Calibri"/>
              </a:rPr>
              <a:t>Go to Planit and click Interview Game from the homepage.  </a:t>
            </a:r>
          </a:p>
          <a:p>
            <a:endParaRPr lang="en-GB" b="0" i="0" kern="1200" dirty="0">
              <a:effectLst/>
              <a:cs typeface="Calibri"/>
            </a:endParaRPr>
          </a:p>
          <a:p>
            <a:endParaRPr lang="en-GB" b="0" i="0" kern="1200" dirty="0">
              <a:effectLst/>
              <a:cs typeface="Calibri"/>
            </a:endParaRPr>
          </a:p>
          <a:p>
            <a:pPr algn="r"/>
            <a:r>
              <a:rPr lang="en-GB" b="1" i="0" kern="1200" dirty="0">
                <a:effectLst/>
                <a:cs typeface="Calibri"/>
              </a:rPr>
              <a:t>Timing: Extra 2</a:t>
            </a:r>
            <a:r>
              <a:rPr lang="en-GB" b="1" dirty="0">
                <a:cs typeface="Calibri"/>
              </a:rPr>
              <a:t>5:00</a:t>
            </a:r>
            <a:endParaRPr lang="en-US" b="1" kern="1200" dirty="0">
              <a:effectLst/>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11</a:t>
            </a:fld>
            <a:endParaRPr lang="en-US"/>
          </a:p>
        </p:txBody>
      </p:sp>
    </p:spTree>
    <p:extLst>
      <p:ext uri="{BB962C8B-B14F-4D97-AF65-F5344CB8AC3E}">
        <p14:creationId xmlns:p14="http://schemas.microsoft.com/office/powerpoint/2010/main" val="347754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Any questions?</a:t>
            </a:r>
          </a:p>
          <a:p>
            <a:endParaRPr lang="en-GB" dirty="0">
              <a:cs typeface="Calibri"/>
            </a:endParaRPr>
          </a:p>
          <a:p>
            <a:endParaRPr lang="en-GB" dirty="0">
              <a:cs typeface="Calibri"/>
            </a:endParaRPr>
          </a:p>
          <a:p>
            <a:r>
              <a:rPr lang="en-GB" b="1" dirty="0"/>
              <a:t>Timing: 60:00 (without activities)</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12</a:t>
            </a:fld>
            <a:endParaRPr lang="en-US"/>
          </a:p>
        </p:txBody>
      </p:sp>
    </p:spTree>
    <p:extLst>
      <p:ext uri="{BB962C8B-B14F-4D97-AF65-F5344CB8AC3E}">
        <p14:creationId xmlns:p14="http://schemas.microsoft.com/office/powerpoint/2010/main" val="266501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Calibri"/>
              </a:rPr>
              <a:t>What is an interview?</a:t>
            </a:r>
          </a:p>
          <a:p>
            <a:pPr rtl="0" fontAlgn="base"/>
            <a:endParaRPr lang="en-US" sz="1200" b="0" i="0" kern="1200" dirty="0">
              <a:solidFill>
                <a:schemeClr val="tx1"/>
              </a:solidFill>
              <a:effectLst/>
              <a:latin typeface="+mn-lt"/>
              <a:ea typeface="+mn-ea"/>
              <a:cs typeface="Calibri"/>
            </a:endParaRPr>
          </a:p>
          <a:p>
            <a:pPr rtl="0" fontAlgn="base"/>
            <a:r>
              <a:rPr lang="en-US" sz="1200" b="0" i="0" kern="1200" dirty="0">
                <a:solidFill>
                  <a:schemeClr val="tx1"/>
                </a:solidFill>
                <a:effectLst/>
                <a:latin typeface="+mn-lt"/>
                <a:ea typeface="+mn-ea"/>
                <a:cs typeface="+mn-cs"/>
              </a:rPr>
              <a:t>​</a:t>
            </a:r>
            <a:r>
              <a:rPr lang="en-GB" sz="1200" b="0" i="0" u="none" strike="noStrike" kern="1200" dirty="0">
                <a:solidFill>
                  <a:schemeClr val="tx1"/>
                </a:solidFill>
                <a:effectLst/>
                <a:latin typeface="+mn-lt"/>
                <a:ea typeface="+mn-ea"/>
                <a:cs typeface="+mn-cs"/>
              </a:rPr>
              <a:t>Interviews can be daunting and most people get nervous when asked to come for an interview.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However an interview is just a conversation between two parties - the employer and the job seeker - structured to give the employer a chance to see if you are the right person for the job. It’s also an opportunity for you to make a good impression and show what you have to offer. You will also have the chance to see if the job is right for you.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Your part of the conversation would be to tell them why you would a good fit for the job by giving them examples of your skills, knowledge and experience, by answering a range of questions, or performing a task – so that they can measure the responses and see which person gave the answers that is closest to what they need for the job.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In order to do this it is likely that they will take notes during the interview and you should not let this distract or worry you – it’s just so that they can remember all of your responses for discussion after they have completed all of the interviews. </a:t>
            </a:r>
            <a:r>
              <a:rPr lang="en-US" sz="1200" b="0" i="0" kern="1200" dirty="0">
                <a:solidFill>
                  <a:schemeClr val="tx1"/>
                </a:solidFill>
                <a:effectLst/>
                <a:latin typeface="+mn-lt"/>
                <a:ea typeface="+mn-ea"/>
                <a:cs typeface="+mn-cs"/>
              </a:rPr>
              <a:t>​</a:t>
            </a:r>
          </a:p>
          <a:p>
            <a:endParaRPr lang="en-US" dirty="0">
              <a:cs typeface="Calibri"/>
            </a:endParaRPr>
          </a:p>
          <a:p>
            <a:r>
              <a:rPr lang="en-US" dirty="0">
                <a:cs typeface="Calibri"/>
              </a:rPr>
              <a:t>If you look at the captions on this slide you will see the thoughts that each person hopes to be answered during the interview.</a:t>
            </a:r>
          </a:p>
          <a:p>
            <a:endParaRPr lang="en-US" dirty="0">
              <a:cs typeface="Calibri"/>
            </a:endParaRPr>
          </a:p>
          <a:p>
            <a:pPr marL="171450" indent="-171450">
              <a:buFont typeface="Arial" panose="020B0604020202020204" pitchFamily="34" charset="0"/>
              <a:buChar char="•"/>
            </a:pPr>
            <a:r>
              <a:rPr lang="en-US" b="1" dirty="0">
                <a:cs typeface="Calibri"/>
              </a:rPr>
              <a:t>Job seekers want to know </a:t>
            </a:r>
            <a:r>
              <a:rPr lang="en-US" dirty="0">
                <a:cs typeface="Calibri"/>
              </a:rPr>
              <a:t>– Can I do the job, is this the right opportunity for me and ultimately – do I want this job? You would be surprised how many job seekers decide they don't want a job during an interview.</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b="1" dirty="0">
                <a:cs typeface="Calibri"/>
              </a:rPr>
              <a:t>Employers want to know </a:t>
            </a:r>
            <a:r>
              <a:rPr lang="en-US" dirty="0">
                <a:cs typeface="Calibri"/>
              </a:rPr>
              <a:t>– Can they do the job, will they fit into the team and ultimately are they the best person for the job? Sometimes you can be rejected even if you are a great candidate because you might not fit into a team.</a:t>
            </a:r>
          </a:p>
          <a:p>
            <a:endParaRPr lang="en-US" dirty="0">
              <a:cs typeface="Calibri"/>
            </a:endParaRPr>
          </a:p>
          <a:p>
            <a:r>
              <a:rPr lang="en-US" i="1" dirty="0">
                <a:cs typeface="Calibri"/>
              </a:rPr>
              <a:t>[Press*]</a:t>
            </a:r>
          </a:p>
          <a:p>
            <a:endParaRPr lang="en-US" dirty="0">
              <a:cs typeface="Calibri"/>
            </a:endParaRPr>
          </a:p>
          <a:p>
            <a:r>
              <a:rPr lang="en-US" b="1" dirty="0">
                <a:cs typeface="Calibri"/>
              </a:rPr>
              <a:t>Task 1 </a:t>
            </a:r>
            <a:r>
              <a:rPr lang="en-US" dirty="0">
                <a:cs typeface="Calibri"/>
              </a:rPr>
              <a:t>– What do you think the interview process will look like? Take a few minutes to have a think then we will discuss ideas.</a:t>
            </a:r>
          </a:p>
          <a:p>
            <a:endParaRPr lang="en-US" dirty="0">
              <a:cs typeface="Calibri"/>
            </a:endParaRPr>
          </a:p>
          <a:p>
            <a:pPr lvl="1" algn="r"/>
            <a:r>
              <a:rPr lang="en-US" b="1" dirty="0">
                <a:cs typeface="Calibri"/>
              </a:rPr>
              <a:t>Timing: 04:00</a:t>
            </a: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Preparing for an interview</a:t>
            </a:r>
          </a:p>
          <a:p>
            <a:endParaRPr lang="en-GB" b="1" dirty="0"/>
          </a:p>
          <a:p>
            <a:r>
              <a:rPr lang="en-GB" b="1" dirty="0"/>
              <a:t>Task 2 </a:t>
            </a:r>
            <a:r>
              <a:rPr lang="en-GB" b="0" dirty="0"/>
              <a:t>- w</a:t>
            </a:r>
            <a:r>
              <a:rPr lang="en-GB" dirty="0"/>
              <a:t>hat steps will you take to be prepared for an interview?</a:t>
            </a:r>
          </a:p>
          <a:p>
            <a:endParaRPr lang="en-GB" dirty="0"/>
          </a:p>
          <a:p>
            <a:r>
              <a:rPr lang="en-GB" dirty="0"/>
              <a:t>Have a think about what you would do, and then we will look at these in detail next.</a:t>
            </a:r>
          </a:p>
          <a:p>
            <a:pPr rtl="0" fontAlgn="base"/>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algn="r" rtl="0" fontAlgn="base"/>
            <a:r>
              <a:rPr lang="en-GB" sz="1200" b="1" i="0" kern="1200" dirty="0">
                <a:solidFill>
                  <a:schemeClr val="tx1"/>
                </a:solidFill>
                <a:effectLst/>
                <a:latin typeface="+mn-lt"/>
                <a:ea typeface="+mn-ea"/>
                <a:cs typeface="+mn-cs"/>
              </a:rPr>
              <a:t>Timing: 12:00</a:t>
            </a:r>
            <a:endParaRPr lang="en-US" sz="1200" b="1"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320783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Preparation is everything</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Preparation is key to success in an interview.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1" kern="1200" dirty="0">
                <a:solidFill>
                  <a:schemeClr val="tx1"/>
                </a:solidFill>
                <a:effectLst/>
                <a:latin typeface="+mn-lt"/>
                <a:ea typeface="+mn-ea"/>
                <a:cs typeface="+mn-cs"/>
              </a:rPr>
              <a:t>[Press* for each point]</a:t>
            </a:r>
          </a:p>
          <a:p>
            <a:pPr rtl="0" fontAlgn="base"/>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Find out about the company</a:t>
            </a:r>
            <a:r>
              <a:rPr lang="en-GB" sz="1200" b="0" i="0" u="none" strike="noStrike" kern="1200" dirty="0">
                <a:solidFill>
                  <a:schemeClr val="tx1"/>
                </a:solidFill>
                <a:effectLst/>
                <a:latin typeface="+mn-lt"/>
                <a:ea typeface="+mn-ea"/>
                <a:cs typeface="+mn-cs"/>
              </a:rPr>
              <a:t> – look up their website and social media pages. Have a read at the ‘About Us’ section - what are their products, their values?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Read your application over</a:t>
            </a:r>
            <a:r>
              <a:rPr lang="en-GB" sz="1200" b="0" i="0" u="none" strike="noStrike" kern="1200" dirty="0">
                <a:solidFill>
                  <a:schemeClr val="tx1"/>
                </a:solidFill>
                <a:effectLst/>
                <a:latin typeface="+mn-lt"/>
                <a:ea typeface="+mn-ea"/>
                <a:cs typeface="+mn-cs"/>
              </a:rPr>
              <a:t> – remind yourself of what they know about you</a:t>
            </a:r>
            <a:r>
              <a:rPr lang="en-US" sz="1200" b="0" i="0" u="none" strike="noStrike"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Read through the job description – </a:t>
            </a:r>
            <a:r>
              <a:rPr lang="en-GB" sz="1200" b="0" i="0" u="none" strike="noStrike" kern="1200" dirty="0">
                <a:solidFill>
                  <a:schemeClr val="tx1"/>
                </a:solidFill>
                <a:effectLst/>
                <a:latin typeface="+mn-lt"/>
                <a:ea typeface="+mn-ea"/>
                <a:cs typeface="+mn-cs"/>
              </a:rPr>
              <a:t>write down examples of how your skills match the job. You covered this in the </a:t>
            </a:r>
            <a:r>
              <a:rPr lang="en-GB" sz="1200" b="0" i="1" u="none" strike="noStrike" kern="1200" dirty="0">
                <a:solidFill>
                  <a:schemeClr val="tx1"/>
                </a:solidFill>
                <a:effectLst/>
                <a:latin typeface="+mn-lt"/>
                <a:ea typeface="+mn-ea"/>
                <a:cs typeface="+mn-cs"/>
              </a:rPr>
              <a:t>Matching your skills to a job </a:t>
            </a:r>
            <a:r>
              <a:rPr lang="en-GB" sz="1200" b="0" i="0" u="none" strike="noStrike" kern="1200" dirty="0">
                <a:solidFill>
                  <a:schemeClr val="tx1"/>
                </a:solidFill>
                <a:effectLst/>
                <a:latin typeface="+mn-lt"/>
                <a:ea typeface="+mn-ea"/>
                <a:cs typeface="+mn-cs"/>
              </a:rPr>
              <a:t>module.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Plan your journey</a:t>
            </a:r>
            <a:r>
              <a:rPr lang="en-GB" sz="1200" b="0" i="0" u="none" strike="noStrike" kern="1200" dirty="0">
                <a:solidFill>
                  <a:schemeClr val="tx1"/>
                </a:solidFill>
                <a:effectLst/>
                <a:latin typeface="+mn-lt"/>
                <a:ea typeface="+mn-ea"/>
                <a:cs typeface="+mn-cs"/>
              </a:rPr>
              <a:t> – how will you get there, how long will it take, do you need to do a practice run?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Dress code</a:t>
            </a:r>
            <a:r>
              <a:rPr lang="en-GB" sz="1200" b="0" i="0" u="none" strike="noStrike" kern="1200" dirty="0">
                <a:solidFill>
                  <a:schemeClr val="tx1"/>
                </a:solidFill>
                <a:effectLst/>
                <a:latin typeface="+mn-lt"/>
                <a:ea typeface="+mn-ea"/>
                <a:cs typeface="+mn-cs"/>
              </a:rPr>
              <a:t> – have an outfit planned well in advance and make sure it is suitable. You should dress smart for an interview - first Impressions matter.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Documents </a:t>
            </a:r>
            <a:r>
              <a:rPr lang="en-GB" sz="1200" b="0" i="0" u="none" strike="noStrike" kern="1200" dirty="0">
                <a:solidFill>
                  <a:schemeClr val="tx1"/>
                </a:solidFill>
                <a:effectLst/>
                <a:latin typeface="+mn-lt"/>
                <a:ea typeface="+mn-ea"/>
                <a:cs typeface="+mn-cs"/>
              </a:rPr>
              <a:t>– you will probably be told what you need to bring along to interview. Most likely this will be qualifications certificate and something to prove your identity such as passport or an ID card.</a:t>
            </a:r>
            <a:br>
              <a:rPr lang="en-GB" sz="1200" b="0" i="0" u="none" strike="noStrike" kern="1200" dirty="0">
                <a:solidFill>
                  <a:schemeClr val="tx1"/>
                </a:solidFill>
                <a:effectLst/>
                <a:latin typeface="+mn-lt"/>
                <a:ea typeface="+mn-ea"/>
                <a:cs typeface="+mn-cs"/>
              </a:rPr>
            </a:br>
            <a:endParaRPr lang="en-US" sz="1200" b="0" i="0" kern="1200" dirty="0">
              <a:solidFill>
                <a:schemeClr val="tx1"/>
              </a:solidFill>
              <a:effectLst/>
              <a:latin typeface="+mn-lt"/>
              <a:cs typeface="Calibri"/>
            </a:endParaRP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Communication </a:t>
            </a:r>
            <a:r>
              <a:rPr lang="en-GB" sz="1200" b="0" i="0" u="none" strike="noStrike" kern="1200" dirty="0">
                <a:solidFill>
                  <a:schemeClr val="tx1"/>
                </a:solidFill>
                <a:effectLst/>
                <a:latin typeface="+mn-lt"/>
                <a:ea typeface="+mn-ea"/>
                <a:cs typeface="+mn-cs"/>
              </a:rPr>
              <a:t>– eye contact is very important and don’t fidget. Stay calm. </a:t>
            </a:r>
            <a:r>
              <a:rPr lang="en-US" sz="1200" b="0" i="0" kern="1200" dirty="0">
                <a:solidFill>
                  <a:schemeClr val="tx1"/>
                </a:solidFill>
                <a:effectLst/>
                <a:latin typeface="+mn-lt"/>
                <a:ea typeface="+mn-ea"/>
                <a:cs typeface="+mn-cs"/>
              </a:rPr>
              <a:t>​</a:t>
            </a:r>
          </a:p>
          <a:p>
            <a:pPr rtl="0" fontAlgn="base"/>
            <a:endParaRPr lang="en-GB" sz="1200" b="0" i="0" kern="1200" dirty="0">
              <a:solidFill>
                <a:schemeClr val="tx1"/>
              </a:solidFill>
              <a:effectLst/>
              <a:latin typeface="+mn-lt"/>
              <a:ea typeface="+mn-ea"/>
              <a:cs typeface="+mn-cs"/>
            </a:endParaRPr>
          </a:p>
          <a:p>
            <a:pPr algn="r" rtl="0" fontAlgn="base"/>
            <a:r>
              <a:rPr lang="en-GB" sz="1200" b="1" i="0" kern="1200" dirty="0">
                <a:solidFill>
                  <a:schemeClr val="tx1"/>
                </a:solidFill>
                <a:effectLst/>
                <a:latin typeface="+mn-lt"/>
                <a:ea typeface="+mn-ea"/>
                <a:cs typeface="+mn-cs"/>
              </a:rPr>
              <a:t>Timing: 14:00</a:t>
            </a:r>
            <a:endParaRPr lang="en-US" sz="1200" b="1"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255460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Preparation – are you READY?</a:t>
            </a:r>
            <a:endParaRPr lang="en-US" sz="1200" b="1"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1" kern="1200" dirty="0">
                <a:solidFill>
                  <a:schemeClr val="tx1"/>
                </a:solidFill>
                <a:effectLst/>
                <a:latin typeface="+mn-lt"/>
                <a:ea typeface="+mn-ea"/>
                <a:cs typeface="+mn-cs"/>
              </a:rPr>
              <a:t>[Press* for each point]</a:t>
            </a:r>
          </a:p>
          <a:p>
            <a:pPr rtl="0" fontAlgn="base"/>
            <a:r>
              <a:rPr lang="en-GB"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What do you need to remember at the interview - are you ready?</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t>
            </a:r>
          </a:p>
          <a:p>
            <a:pPr fontAlgn="base"/>
            <a:r>
              <a:rPr lang="en-GB" sz="1200" b="1" i="0" u="none" strike="noStrike" kern="1200" dirty="0">
                <a:solidFill>
                  <a:schemeClr val="tx1"/>
                </a:solidFill>
                <a:effectLst/>
                <a:latin typeface="+mn-lt"/>
                <a:ea typeface="+mn-ea"/>
                <a:cs typeface="+mn-cs"/>
              </a:rPr>
              <a:t>R</a:t>
            </a:r>
            <a:r>
              <a:rPr lang="en-GB" b="1" dirty="0"/>
              <a:t> </a:t>
            </a:r>
            <a:r>
              <a:rPr lang="en-GB" dirty="0"/>
              <a:t>– </a:t>
            </a:r>
            <a:r>
              <a:rPr lang="en-GB" sz="1200" b="0" i="0" u="none" strike="noStrike" kern="1200" dirty="0">
                <a:solidFill>
                  <a:schemeClr val="tx1"/>
                </a:solidFill>
                <a:effectLst/>
                <a:latin typeface="+mn-lt"/>
                <a:ea typeface="+mn-ea"/>
                <a:cs typeface="+mn-cs"/>
              </a:rPr>
              <a:t>Relax and stay clam – try not to speak too quickly and breathe.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E</a:t>
            </a:r>
            <a:r>
              <a:rPr lang="en-GB" sz="1200" b="0" i="0" u="none" strike="noStrike" kern="1200" dirty="0">
                <a:solidFill>
                  <a:schemeClr val="tx1"/>
                </a:solidFill>
                <a:effectLst/>
                <a:latin typeface="+mn-lt"/>
                <a:ea typeface="+mn-ea"/>
                <a:cs typeface="+mn-cs"/>
              </a:rPr>
              <a:t> – You want to appear enthusiastic and use positive body language – remember 55% of all communication is nonverbal. Sit up straight, make eye contact, don’t fidget, and find somewhere to place your hands, on your lap or by your side. Be present – focus in and make sure that you are engaging in the conversation by nodding, leaning slightly forward and try not to be distracted. If you lose your way at any time – pause, take a breath and maybe a sip of water and then continue.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fontAlgn="base"/>
            <a:r>
              <a:rPr lang="en-GB" b="1" dirty="0"/>
              <a:t>A </a:t>
            </a:r>
            <a:r>
              <a:rPr lang="en-GB" dirty="0"/>
              <a:t>– </a:t>
            </a:r>
            <a:r>
              <a:rPr lang="en-GB" sz="1200" b="0" i="0" u="none" strike="noStrike" kern="1200" dirty="0">
                <a:solidFill>
                  <a:schemeClr val="tx1"/>
                </a:solidFill>
                <a:effectLst/>
                <a:latin typeface="+mn-lt"/>
                <a:ea typeface="+mn-ea"/>
                <a:cs typeface="+mn-cs"/>
              </a:rPr>
              <a:t>Get there on time - in the case of an interview, that is actually 10 mins early. When you arrive you might need to take a lift to the 6th floor or go to another part of the building to another reception so make sure you have enough time to do this and compose yourself before someone comes to take you to the interview.</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D</a:t>
            </a:r>
            <a:r>
              <a:rPr lang="en-GB" sz="1200" b="0" i="0" u="none" strike="noStrike" kern="1200" dirty="0">
                <a:solidFill>
                  <a:schemeClr val="tx1"/>
                </a:solidFill>
                <a:effectLst/>
                <a:latin typeface="+mn-lt"/>
                <a:ea typeface="+mn-ea"/>
                <a:cs typeface="+mn-cs"/>
              </a:rPr>
              <a:t> – What to wear. Don’t dress as if you are going on a night </a:t>
            </a:r>
            <a:r>
              <a:rPr lang="en-GB" dirty="0"/>
              <a:t>out</a:t>
            </a:r>
            <a:r>
              <a:rPr lang="en-GB" sz="1200" b="0" i="0" u="none" strike="noStrike" kern="1200" dirty="0">
                <a:solidFill>
                  <a:schemeClr val="tx1"/>
                </a:solidFill>
                <a:effectLst/>
                <a:latin typeface="+mn-lt"/>
                <a:ea typeface="+mn-ea"/>
                <a:cs typeface="+mn-cs"/>
              </a:rPr>
              <a:t> with your friends – dress formally – dark colours and keep it simple – your school uniform will do if you don’t have anything else.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fontAlgn="base"/>
            <a:r>
              <a:rPr lang="en-GB" b="1" dirty="0"/>
              <a:t>Y</a:t>
            </a:r>
            <a:r>
              <a:rPr lang="en-GB" dirty="0"/>
              <a:t> – </a:t>
            </a:r>
            <a:r>
              <a:rPr lang="en-GB" sz="1200" b="0" i="0" u="none" strike="noStrike" kern="1200" dirty="0">
                <a:solidFill>
                  <a:schemeClr val="tx1"/>
                </a:solidFill>
                <a:effectLst/>
                <a:latin typeface="+mn-lt"/>
                <a:ea typeface="+mn-ea"/>
                <a:cs typeface="+mn-cs"/>
              </a:rPr>
              <a:t>Remember to be yourself – be honest and show your personality - but just a little bit.  A smile goes a long way.</a:t>
            </a:r>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Just remember not to be overprepared – you should practise but don’t just read out your answers verbatim - you need to let your personality shine through</a:t>
            </a:r>
            <a:r>
              <a:rPr lang="en-GB" dirty="0"/>
              <a:t>.</a:t>
            </a:r>
            <a:endParaRPr lang="en-GB" sz="1200" b="0" i="0" kern="1200" dirty="0">
              <a:solidFill>
                <a:schemeClr val="tx1"/>
              </a:solidFill>
              <a:effectLst/>
              <a:latin typeface="+mn-lt"/>
              <a:cs typeface="Calibri"/>
            </a:endParaRPr>
          </a:p>
          <a:p>
            <a:pPr rtl="0" fontAlgn="base"/>
            <a:endParaRPr lang="en-GB" sz="1200" b="0" i="0" kern="1200" dirty="0">
              <a:solidFill>
                <a:schemeClr val="tx1"/>
              </a:solidFill>
              <a:effectLst/>
              <a:latin typeface="+mn-lt"/>
              <a:ea typeface="+mn-ea"/>
              <a:cs typeface="+mn-cs"/>
            </a:endParaRPr>
          </a:p>
          <a:p>
            <a:pPr algn="r" rtl="0" fontAlgn="base"/>
            <a:r>
              <a:rPr lang="en-GB" sz="1200" b="1" i="0" kern="1200" dirty="0">
                <a:solidFill>
                  <a:schemeClr val="tx1"/>
                </a:solidFill>
                <a:effectLst/>
                <a:latin typeface="+mn-lt"/>
                <a:ea typeface="+mn-ea"/>
                <a:cs typeface="+mn-cs"/>
              </a:rPr>
              <a:t>Timing: 17:00</a:t>
            </a:r>
            <a:endParaRPr lang="en-US" sz="1200" b="1"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390286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t>
            </a:r>
            <a:r>
              <a:rPr lang="en-GB" sz="1200" b="1" i="0" u="none" strike="noStrike" kern="1200" dirty="0">
                <a:solidFill>
                  <a:schemeClr val="tx1"/>
                </a:solidFill>
                <a:effectLst/>
                <a:latin typeface="+mn-lt"/>
                <a:ea typeface="+mn-ea"/>
                <a:cs typeface="+mn-cs"/>
              </a:rPr>
              <a:t>Interview types</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Not all interviews are the same or even serve the same purpose. When an employer advertises for a job, they may receive hundreds of applications for a single job. Each employer will then have a process to narrow down the field to find the best person for the job. </a:t>
            </a:r>
            <a:r>
              <a:rPr lang="en-US" sz="1200" b="0" i="0" kern="1200" dirty="0">
                <a:solidFill>
                  <a:schemeClr val="tx1"/>
                </a:solidFill>
                <a:effectLst/>
                <a:latin typeface="+mn-lt"/>
                <a:ea typeface="+mn-ea"/>
                <a:cs typeface="+mn-cs"/>
              </a:rPr>
              <a:t>​</a:t>
            </a:r>
            <a:endParaRPr lang="en-US" dirty="0">
              <a:cs typeface="Calibri"/>
            </a:endParaRPr>
          </a:p>
          <a:p>
            <a:endParaRPr lang="en-US" dirty="0"/>
          </a:p>
          <a:p>
            <a:r>
              <a:rPr lang="en-GB" dirty="0"/>
              <a:t>There are different types of interview, and you should understand what type of interview you are being asked to participate in so that you can prepare appropriately. </a:t>
            </a:r>
            <a:r>
              <a:rPr lang="en-US" dirty="0"/>
              <a:t>It is ok to check with an employer before attending an interview if they have not told you.</a:t>
            </a:r>
          </a:p>
          <a:p>
            <a:endParaRPr lang="en-US" dirty="0">
              <a:cs typeface="Calibri"/>
            </a:endParaRPr>
          </a:p>
          <a:p>
            <a:r>
              <a:rPr lang="en-US" i="1" dirty="0">
                <a:cs typeface="Calibri"/>
              </a:rPr>
              <a:t>[Press* for each type]</a:t>
            </a:r>
          </a:p>
          <a:p>
            <a:endParaRPr lang="en-US" dirty="0">
              <a:cs typeface="Calibri"/>
            </a:endParaRPr>
          </a:p>
          <a:p>
            <a:pPr marL="171450" indent="-171450">
              <a:buFont typeface="Arial" panose="020B0604020202020204" pitchFamily="34" charset="0"/>
              <a:buChar char="•"/>
            </a:pPr>
            <a:r>
              <a:rPr lang="en-US" b="1" dirty="0">
                <a:cs typeface="Calibri"/>
              </a:rPr>
              <a:t>Competency</a:t>
            </a:r>
            <a:r>
              <a:rPr lang="en-US" dirty="0">
                <a:cs typeface="Calibri"/>
              </a:rPr>
              <a:t> – you will be asked to provide examples of your skills and experiences.</a:t>
            </a:r>
          </a:p>
          <a:p>
            <a:pPr marL="171450" indent="-171450">
              <a:buFont typeface="Arial" panose="020B0604020202020204" pitchFamily="34" charset="0"/>
              <a:buChar char="•"/>
            </a:pPr>
            <a:r>
              <a:rPr lang="en-US" b="1" dirty="0">
                <a:cs typeface="Calibri"/>
              </a:rPr>
              <a:t>Standard</a:t>
            </a:r>
            <a:r>
              <a:rPr lang="en-US" dirty="0">
                <a:cs typeface="Calibri"/>
              </a:rPr>
              <a:t> – you will answer questions about yourself and your skills and experiences.</a:t>
            </a:r>
          </a:p>
          <a:p>
            <a:pPr marL="171450" indent="-171450">
              <a:buFont typeface="Arial" panose="020B0604020202020204" pitchFamily="34" charset="0"/>
              <a:buChar char="•"/>
            </a:pPr>
            <a:r>
              <a:rPr lang="en-US" b="1" dirty="0">
                <a:cs typeface="Calibri"/>
              </a:rPr>
              <a:t>Telephone/video interview </a:t>
            </a:r>
            <a:r>
              <a:rPr lang="en-GB" sz="1200" b="0" i="0" u="none" strike="noStrike" kern="1200" dirty="0">
                <a:solidFill>
                  <a:schemeClr val="tx1"/>
                </a:solidFill>
                <a:effectLst/>
                <a:latin typeface="+mn-lt"/>
                <a:ea typeface="+mn-ea"/>
                <a:cs typeface="+mn-cs"/>
              </a:rPr>
              <a:t>–</a:t>
            </a:r>
            <a:r>
              <a:rPr lang="en-US" dirty="0">
                <a:cs typeface="Calibri"/>
              </a:rPr>
              <a:t> </a:t>
            </a:r>
            <a:r>
              <a:rPr lang="en-US" sz="1200" kern="1200" dirty="0">
                <a:solidFill>
                  <a:schemeClr val="tx1"/>
                </a:solidFill>
                <a:effectLst/>
                <a:latin typeface="+mn-lt"/>
                <a:ea typeface="+mn-ea"/>
                <a:cs typeface="+mn-cs"/>
              </a:rPr>
              <a:t>Telephone/video interview  - this type of interview can be used for screening to short list applicants and take you forward to the next stage. However, since COVID it has become more popular to interview applicants using online communication platforms such as Teams or Zoom. The interview is then conducted in the same way it would be if you were sitting opposite them in person. You would still dress appropriate for a formal interview and you should find a quiet place where you are not likely to be interrupted and does not have unnecessary “clutter” in the background. Online interviews can give you an advantage as you can keep notes around your screen in front of you. However, </a:t>
            </a:r>
            <a:r>
              <a:rPr lang="en-GB" sz="1200" kern="1200" dirty="0">
                <a:solidFill>
                  <a:schemeClr val="tx1"/>
                </a:solidFill>
                <a:effectLst/>
                <a:latin typeface="+mn-lt"/>
                <a:ea typeface="+mn-ea"/>
                <a:cs typeface="+mn-cs"/>
              </a:rPr>
              <a:t>it's important not to get distracted by them and remember to maintain eye contact.</a:t>
            </a:r>
          </a:p>
          <a:p>
            <a:endParaRPr lang="en-US" dirty="0">
              <a:cs typeface="Calibri"/>
            </a:endParaRPr>
          </a:p>
          <a:p>
            <a:r>
              <a:rPr lang="en-US" i="1" dirty="0"/>
              <a:t>[Press*]</a:t>
            </a:r>
            <a:endParaRPr lang="en-US" dirty="0"/>
          </a:p>
          <a:p>
            <a:endParaRPr lang="en-US" i="1" dirty="0"/>
          </a:p>
          <a:p>
            <a:r>
              <a:rPr lang="en-US" b="1" dirty="0">
                <a:cs typeface="Calibri"/>
              </a:rPr>
              <a:t>Task 3 </a:t>
            </a:r>
            <a:r>
              <a:rPr lang="en-US" dirty="0">
                <a:cs typeface="Calibri"/>
              </a:rPr>
              <a:t>– What do you know about these interview types?</a:t>
            </a:r>
            <a:endParaRPr lang="en-US" dirty="0"/>
          </a:p>
          <a:p>
            <a:endParaRPr lang="en-US" dirty="0">
              <a:cs typeface="Calibri"/>
            </a:endParaRPr>
          </a:p>
          <a:p>
            <a:r>
              <a:rPr lang="en-US" dirty="0">
                <a:cs typeface="Calibri"/>
              </a:rPr>
              <a:t>We will look at each of these in detail next. Remember, an online interview can be either Competency or a Standard interview, or a mix of both.</a:t>
            </a:r>
          </a:p>
          <a:p>
            <a:pPr algn="r"/>
            <a:endParaRPr lang="en-US" b="1" dirty="0">
              <a:cs typeface="Calibri"/>
            </a:endParaRPr>
          </a:p>
          <a:p>
            <a:pPr algn="r"/>
            <a:r>
              <a:rPr lang="en-US" b="1" dirty="0">
                <a:cs typeface="Calibri"/>
              </a:rPr>
              <a:t>Timing: 21:00</a:t>
            </a: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190188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b="1" dirty="0"/>
              <a:t>Standard interview</a:t>
            </a:r>
          </a:p>
          <a:p>
            <a:endParaRPr lang="en-GB" dirty="0"/>
          </a:p>
          <a:p>
            <a:r>
              <a:rPr lang="en-GB" dirty="0"/>
              <a:t>This</a:t>
            </a:r>
            <a:r>
              <a:rPr lang="en-GB" sz="1200" b="0" i="0" u="none" strike="noStrike" kern="1200" dirty="0">
                <a:solidFill>
                  <a:schemeClr val="tx1"/>
                </a:solidFill>
                <a:effectLst/>
                <a:latin typeface="+mn-lt"/>
                <a:ea typeface="+mn-ea"/>
                <a:cs typeface="+mn-cs"/>
              </a:rPr>
              <a:t> is the most common type of interview and you could face either an individual person or a panel of 2 or 3 people who will ask questions in turn. The best way to prepare for this type of interview is to know what you want to let the employer know about you – your skills and qualities and any achievements that you think are relevant for the job.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You should think about what questions might be asked and come up with answers that give a positive picture about you as a candidate.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A couple of example questions are listed on the slide and I will cover a couple of them.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1" i="0" u="none" strike="noStrike" kern="1200" dirty="0">
                <a:solidFill>
                  <a:schemeClr val="tx1"/>
                </a:solidFill>
                <a:effectLst/>
                <a:latin typeface="+mn-lt"/>
                <a:ea typeface="+mn-ea"/>
                <a:cs typeface="+mn-cs"/>
              </a:rPr>
              <a:t>“Can you tell us something about yourself?”</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This is a common opening question at interviews. The interviewer wants to get to know more about you and your suitability for the job. An answer lasting around two to three minutes should be enough. Focus on the qualifications, skills, qualities and achievements that are relevant to the job you are applying for. You could also talk about interests and hobbies if they are relevant. Your answers should give the interviewer a better picture of you as a person. Be positive.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a:t>
            </a:r>
            <a:r>
              <a:rPr lang="en-GB" sz="1200" b="1" i="0" u="none" strike="noStrike" kern="1200" dirty="0">
                <a:solidFill>
                  <a:schemeClr val="tx1"/>
                </a:solidFill>
                <a:effectLst/>
                <a:latin typeface="+mn-lt"/>
                <a:ea typeface="+mn-ea"/>
                <a:cs typeface="+mn-cs"/>
              </a:rPr>
              <a:t>Why have you applied for this job?”</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Talk about the main areas of the job that interest you. You could describe how your skills and goals tie in with the job. If you are interested in the company itself because of what you know about it, for example that it offers good training or has a good reputation in its industry, mention this. Don’t mention pay, hours or holidays. Explain why you believe you are suitable for the job and convey your enthusiasm. Remember to focus on how employing you would be of benefit to the company and not just on what you will get out of it. You can use the job description and person specification, as well as internet research, to help prepare an answer for this question.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1" i="0" u="none" strike="noStrike" kern="1200" dirty="0">
                <a:solidFill>
                  <a:schemeClr val="tx1"/>
                </a:solidFill>
                <a:effectLst/>
                <a:latin typeface="+mn-lt"/>
                <a:ea typeface="+mn-ea"/>
                <a:cs typeface="+mn-cs"/>
              </a:rPr>
              <a:t>“What are your key skills/strengths/qualities?”</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Focus on what they are looking for. The job description and person specification should detail what skills and competencies are required for the position you have applied for, so make sure that you know what these are. It is also important to back up the skills or strengths that you mention. For example, if you say that you are good at working in a team then describe a time when you did, such as working on a project with other people.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1" i="0" u="none" strike="noStrike" kern="1200" dirty="0">
                <a:solidFill>
                  <a:schemeClr val="tx1"/>
                </a:solidFill>
                <a:effectLst/>
                <a:latin typeface="+mn-lt"/>
                <a:ea typeface="+mn-ea"/>
                <a:cs typeface="+mn-cs"/>
              </a:rPr>
              <a:t>“What are your main weaknesses?”</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This isn’t a trick question - everyone has weaknesses. Interviewers ask this question because they would like to see how you cope with a slightly awkward question and that you are honest.</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1" kern="1200" dirty="0">
                <a:solidFill>
                  <a:schemeClr val="tx1"/>
                </a:solidFill>
                <a:effectLst/>
                <a:latin typeface="+mn-lt"/>
                <a:ea typeface="+mn-ea"/>
                <a:cs typeface="+mn-cs"/>
              </a:rPr>
              <a:t>[Press*]</a:t>
            </a:r>
            <a:endParaRPr lang="en-US" sz="1200" b="0" i="1"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fontAlgn="base"/>
            <a:r>
              <a:rPr lang="en-GB" sz="1200" b="1" i="0" u="none" strike="noStrike" kern="1200" dirty="0">
                <a:solidFill>
                  <a:schemeClr val="tx1"/>
                </a:solidFill>
                <a:effectLst/>
                <a:latin typeface="+mn-lt"/>
                <a:ea typeface="+mn-ea"/>
                <a:cs typeface="+mn-cs"/>
              </a:rPr>
              <a:t>Task 4</a:t>
            </a:r>
            <a:r>
              <a:rPr lang="en-GB" sz="1200" b="0" i="0" u="none" strike="noStrike" kern="1200" dirty="0">
                <a:solidFill>
                  <a:schemeClr val="tx1"/>
                </a:solidFill>
                <a:effectLst/>
                <a:latin typeface="+mn-lt"/>
                <a:ea typeface="+mn-ea"/>
                <a:cs typeface="+mn-cs"/>
              </a:rPr>
              <a:t> – think about how you would answer this last question – what do you think the employer is looking for and how could you make this a positive question? Also think of a question you would ask at the end of an interview.  I’ll give you a couple of minutes to have a think.</a:t>
            </a:r>
            <a:r>
              <a:rPr lang="en-GB" sz="1200" b="1" i="0" u="none" strike="noStrike"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t>
            </a:r>
            <a:r>
              <a:rPr lang="en-US" b="1" i="1" dirty="0"/>
              <a:t>Leave for 5 minutes).</a:t>
            </a:r>
            <a:endParaRPr lang="en-US" sz="1200" b="1" i="1"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fontAlgn="base"/>
            <a:r>
              <a:rPr lang="en-GB" sz="1200" b="0" i="0" u="none" strike="noStrike" kern="1200" dirty="0">
                <a:solidFill>
                  <a:schemeClr val="tx1"/>
                </a:solidFill>
                <a:effectLst/>
                <a:latin typeface="+mn-lt"/>
                <a:ea typeface="+mn-ea"/>
                <a:cs typeface="+mn-cs"/>
              </a:rPr>
              <a:t>A good answer would be to pick one of your weaknesses and how you have tried to overcome it. For example: </a:t>
            </a:r>
            <a:r>
              <a:rPr lang="en-GB" dirty="0"/>
              <a:t>I don't like speaking out in public and am scared of presentations. I am trying to overcome this by completing an online course on PowerPoint and looking for opportunities to speak in public – I recently volunteered to talk at school assembly – it was nerve racking – but I got through it.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endParaRPr lang="en-US" dirty="0">
              <a:cs typeface="Calibri"/>
            </a:endParaRPr>
          </a:p>
          <a:p>
            <a:pPr algn="r"/>
            <a:r>
              <a:rPr lang="en-US" b="1" dirty="0">
                <a:cs typeface="Calibri"/>
              </a:rPr>
              <a:t>Timing: 31:00</a:t>
            </a: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163188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i="0" u="none" strike="noStrike" kern="1200" dirty="0">
                <a:effectLst/>
              </a:rPr>
              <a:t>Competency-based </a:t>
            </a:r>
            <a:r>
              <a:rPr lang="en-GB" b="1" dirty="0"/>
              <a:t>interview</a:t>
            </a:r>
            <a:endParaRPr lang="en-US" b="1" dirty="0">
              <a:cs typeface="Calibri"/>
            </a:endParaRPr>
          </a:p>
          <a:p>
            <a:endParaRPr lang="en-GB" dirty="0"/>
          </a:p>
          <a:p>
            <a:r>
              <a:rPr lang="en-GB" dirty="0"/>
              <a:t>Competency-based </a:t>
            </a:r>
            <a:r>
              <a:rPr lang="en-GB" sz="1200" b="0" i="0" u="none" strike="noStrike" kern="1200" dirty="0">
                <a:solidFill>
                  <a:schemeClr val="tx1"/>
                </a:solidFill>
                <a:effectLst/>
                <a:latin typeface="+mn-lt"/>
                <a:ea typeface="+mn-ea"/>
                <a:cs typeface="+mn-cs"/>
              </a:rPr>
              <a:t>interviews can feel quite strange and not at all natural as you need to talk in depth about yourself and your skills, and emphasise your own abilities.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These type of interviews are becoming more popular and are used mainly in public sector organisations such as the NHS, Local Authorities and other large employers. The good part about competency-based interviews is that you can prepare stock answers to questions that you think you might be asked which you can call upon to answer.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Preparation is the key to doing well in this type of interview. You need to pick some examples of things that you have done which show off the skills you have. Think of these as stories which describe an activity that you participated in or that you led. This can come from any sector in your life, not just from school.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Employers will ask you questions such as – “Tell us about a time when…”, or “Could you describe a situation in which you had to make a big decision?”</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It’s best to have 4 or 5 good stories that you can adapt to different skills depending on what you are asked. </a:t>
            </a:r>
            <a:r>
              <a:rPr lang="en-US" sz="1200" b="0" i="0" kern="1200" dirty="0">
                <a:solidFill>
                  <a:schemeClr val="tx1"/>
                </a:solidFill>
                <a:effectLst/>
                <a:latin typeface="+mn-lt"/>
                <a:ea typeface="+mn-ea"/>
                <a:cs typeface="+mn-cs"/>
              </a:rPr>
              <a:t>​</a:t>
            </a:r>
            <a:endParaRPr lang="en-US" dirty="0">
              <a:cs typeface="Calibri" panose="020F0502020204030204"/>
            </a:endParaRPr>
          </a:p>
          <a:p>
            <a:endParaRPr lang="en-US" dirty="0">
              <a:cs typeface="Calibri" panose="020F0502020204030204"/>
            </a:endParaRPr>
          </a:p>
          <a:p>
            <a:r>
              <a:rPr lang="en-US" dirty="0">
                <a:cs typeface="Calibri" panose="020F0502020204030204"/>
              </a:rPr>
              <a:t>You should prepare answers that shows the types of skills (or competencies) that you have and use them to demonstrate specific skills based on what questions you are asked at interview. You can see a list of the skills that you might need to prepare for here. If we take the first one – </a:t>
            </a:r>
            <a:r>
              <a:rPr lang="en-US" dirty="0" err="1">
                <a:cs typeface="Calibri" panose="020F0502020204030204"/>
              </a:rPr>
              <a:t>organising</a:t>
            </a:r>
            <a:r>
              <a:rPr lang="en-US" dirty="0">
                <a:cs typeface="Calibri" panose="020F0502020204030204"/>
              </a:rPr>
              <a:t> your own workload.  A good place to start is to show how you go about organising your time to make sure that you can do all the tasks, homework, study and research that you have to do and also complete your chores at home and still have time to go to football practice. If you look at the example question on the slide you can see how this question about organising your workload could also be used to answer this one about time management – so you only need to prepare 4 or 5 “stories”  that you can change to match the questions that you are asked.</a:t>
            </a:r>
          </a:p>
          <a:p>
            <a:endParaRPr lang="en-US" dirty="0">
              <a:cs typeface="Calibri" panose="020F0502020204030204"/>
            </a:endParaRPr>
          </a:p>
          <a:p>
            <a:r>
              <a:rPr lang="en-US" i="1" dirty="0">
                <a:cs typeface="Calibri" panose="020F0502020204030204"/>
              </a:rPr>
              <a:t>[Press*]</a:t>
            </a:r>
          </a:p>
          <a:p>
            <a:endParaRPr lang="en-US" dirty="0">
              <a:cs typeface="Calibri" panose="020F0502020204030204"/>
            </a:endParaRPr>
          </a:p>
          <a:p>
            <a:r>
              <a:rPr lang="en-US" b="1" dirty="0">
                <a:cs typeface="Calibri" panose="020F0502020204030204"/>
              </a:rPr>
              <a:t>Task 5 </a:t>
            </a:r>
            <a:r>
              <a:rPr lang="en-US" dirty="0">
                <a:cs typeface="Calibri" panose="020F0502020204030204"/>
              </a:rPr>
              <a:t>– Think back to the other modules where you outlined your skills. List 3 of your key skills that you could use in these stories. </a:t>
            </a:r>
            <a:r>
              <a:rPr lang="en-US" b="1" i="1" dirty="0">
                <a:cs typeface="Calibri" panose="020F0502020204030204"/>
              </a:rPr>
              <a:t>(Give a couple of minutes)</a:t>
            </a:r>
          </a:p>
          <a:p>
            <a:endParaRPr lang="en-US" dirty="0">
              <a:cs typeface="Calibri" panose="020F0502020204030204"/>
            </a:endParaRPr>
          </a:p>
          <a:p>
            <a:r>
              <a:rPr lang="en-US" dirty="0">
                <a:cs typeface="Calibri" panose="020F0502020204030204"/>
              </a:rPr>
              <a:t>Now that you have listed your key skills, how would you use these to answer the question, “Tell us about a time when you’ve had to complete a project or task to a tight deadline”? </a:t>
            </a:r>
            <a:r>
              <a:rPr lang="en-US" b="1" dirty="0">
                <a:cs typeface="Calibri" panose="020F0502020204030204"/>
              </a:rPr>
              <a:t>(5 mins)</a:t>
            </a:r>
            <a:endParaRPr lang="en-US" b="1" dirty="0"/>
          </a:p>
          <a:p>
            <a:endParaRPr lang="en-GB" dirty="0">
              <a:cs typeface="Calibri"/>
            </a:endParaRPr>
          </a:p>
          <a:p>
            <a:endParaRPr lang="en-US" dirty="0"/>
          </a:p>
          <a:p>
            <a:pPr algn="r"/>
            <a:r>
              <a:rPr lang="en-US" b="1" dirty="0">
                <a:cs typeface="Calibri"/>
              </a:rPr>
              <a:t>Timing: 40:00</a:t>
            </a:r>
            <a:endParaRPr lang="en-US" b="1" dirty="0"/>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4037967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The STARR </a:t>
            </a:r>
            <a:r>
              <a:rPr lang="en-US" sz="1200" b="1" i="0" kern="1200" dirty="0">
                <a:solidFill>
                  <a:schemeClr val="tx1"/>
                </a:solidFill>
                <a:effectLst/>
                <a:latin typeface="+mn-lt"/>
                <a:ea typeface="+mn-ea"/>
                <a:cs typeface="+mn-cs"/>
              </a:rPr>
              <a:t>​Technique</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STARR technique is a simple three step process.</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1" kern="1200" dirty="0">
                <a:solidFill>
                  <a:schemeClr val="tx1"/>
                </a:solidFill>
                <a:effectLst/>
                <a:latin typeface="+mn-lt"/>
                <a:ea typeface="+mn-ea"/>
                <a:cs typeface="+mn-cs"/>
              </a:rPr>
              <a:t>[Press*]</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Step One – List the competencies</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You will find clues to identify the skill that may come up by looking at the job description/person specification or even the job advert – employers will have mentioned the skills they are looking for. You can also do research into the skills needed for the specific job role – by using sites such as Planitplus.net or MYWOW – which highlight the skills needed for specific jobs.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 company website may also provide information about the skills valued by the organisation.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Make a list of the skills – which are called competencies. Examples of common competencies include: </a:t>
            </a:r>
            <a:r>
              <a:rPr lang="en-US" sz="1200" b="0" i="0" kern="1200" dirty="0">
                <a:solidFill>
                  <a:schemeClr val="tx1"/>
                </a:solidFill>
                <a:effectLst/>
                <a:latin typeface="+mn-lt"/>
                <a:ea typeface="+mn-ea"/>
                <a:cs typeface="+mn-cs"/>
              </a:rPr>
              <a:t>​</a:t>
            </a:r>
            <a:r>
              <a:rPr lang="en-GB" dirty="0"/>
              <a:t>Organisation</a:t>
            </a:r>
            <a:r>
              <a:rPr lang="en-GB" sz="1200" b="0" i="0" u="none" strike="noStrike" kern="1200" dirty="0">
                <a:solidFill>
                  <a:schemeClr val="tx1"/>
                </a:solidFill>
                <a:effectLst/>
                <a:latin typeface="+mn-lt"/>
                <a:ea typeface="+mn-ea"/>
                <a:cs typeface="+mn-cs"/>
              </a:rPr>
              <a:t>, good communication or problem solving.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Step Two – Find examples</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For each competency think of examples from your own life that you can talk about to show that you have that skill. The best type of example will cover more than one skill so that you can structure your story and use if for more than one question.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An example of this would be – “I was part of an organising group to run a charity bake sale in school.” Once you have structured your answer for this example you could use it to demonstrate: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Tell me about a time when you had to work in a team to achieve a goal. </a:t>
            </a:r>
            <a:r>
              <a:rPr lang="en-GB" sz="1200" b="0" i="0" u="none" strike="noStrike" kern="1200" dirty="0">
                <a:solidFill>
                  <a:schemeClr val="tx1"/>
                </a:solidFill>
                <a:effectLst/>
                <a:latin typeface="+mn-lt"/>
                <a:ea typeface="+mn-ea"/>
                <a:cs typeface="+mn-cs"/>
              </a:rPr>
              <a:t>(To demonstrate team working)</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Can you give me an example of a time you faced a challenge and how you overcame it? </a:t>
            </a:r>
            <a:r>
              <a:rPr lang="en-GB" sz="1200" b="0" i="0" u="none" strike="noStrike" kern="1200" dirty="0">
                <a:solidFill>
                  <a:schemeClr val="tx1"/>
                </a:solidFill>
                <a:effectLst/>
                <a:latin typeface="+mn-lt"/>
                <a:ea typeface="+mn-ea"/>
                <a:cs typeface="+mn-cs"/>
              </a:rPr>
              <a:t>(Leadership skills)</a:t>
            </a:r>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1" i="0" u="none" strike="noStrike" kern="1200" dirty="0">
                <a:solidFill>
                  <a:schemeClr val="tx1"/>
                </a:solidFill>
                <a:effectLst/>
                <a:latin typeface="+mn-lt"/>
                <a:ea typeface="+mn-ea"/>
                <a:cs typeface="+mn-cs"/>
              </a:rPr>
              <a:t>What is your biggest achievement? </a:t>
            </a:r>
            <a:r>
              <a:rPr lang="en-GB" sz="1200" b="0" i="0" u="none" strike="noStrike" kern="1200" dirty="0">
                <a:solidFill>
                  <a:schemeClr val="tx1"/>
                </a:solidFill>
                <a:effectLst/>
                <a:latin typeface="+mn-lt"/>
                <a:ea typeface="+mn-ea"/>
                <a:cs typeface="+mn-cs"/>
              </a:rPr>
              <a:t>Talk about a challenge that you overcome and how you went about it.</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First you need is to pick some examples of things that you have done which show of the skills you have.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Step Three – Use the STARR technique to structure your answer</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fontAlgn="base"/>
            <a:r>
              <a:rPr lang="en-GB" sz="1200" b="0" i="0" u="none" strike="noStrike" kern="1200" dirty="0">
                <a:solidFill>
                  <a:schemeClr val="tx1"/>
                </a:solidFill>
                <a:effectLst/>
                <a:latin typeface="+mn-lt"/>
                <a:ea typeface="+mn-ea"/>
                <a:cs typeface="+mn-cs"/>
              </a:rPr>
              <a:t>Start at</a:t>
            </a:r>
            <a:r>
              <a:rPr lang="en-GB" dirty="0"/>
              <a:t> </a:t>
            </a:r>
            <a:r>
              <a:rPr lang="en-GB" b="1" dirty="0"/>
              <a:t>   </a:t>
            </a:r>
          </a:p>
          <a:p>
            <a:pPr fontAlgn="base"/>
            <a:endParaRPr lang="en-GB" b="1" dirty="0"/>
          </a:p>
          <a:p>
            <a:pPr marL="285750" indent="-285750">
              <a:buFont typeface="Arial"/>
              <a:buChar char="•"/>
            </a:pPr>
            <a:r>
              <a:rPr lang="en-GB" sz="1200" b="1" i="0" u="none" strike="noStrike" kern="1200" dirty="0">
                <a:solidFill>
                  <a:schemeClr val="tx1"/>
                </a:solidFill>
                <a:effectLst/>
                <a:latin typeface="+mn-lt"/>
                <a:ea typeface="+mn-ea"/>
                <a:cs typeface="+mn-cs"/>
              </a:rPr>
              <a:t>Situation</a:t>
            </a:r>
            <a:r>
              <a:rPr lang="en-GB" b="1" dirty="0"/>
              <a:t> -</a:t>
            </a:r>
            <a:r>
              <a:rPr lang="en-GB" sz="1200" b="0" i="0" u="none" strike="noStrike" kern="1200" dirty="0">
                <a:solidFill>
                  <a:schemeClr val="tx1"/>
                </a:solidFill>
                <a:effectLst/>
                <a:latin typeface="+mn-lt"/>
                <a:ea typeface="+mn-ea"/>
                <a:cs typeface="+mn-cs"/>
              </a:rPr>
              <a:t> is where you set the scene</a:t>
            </a:r>
            <a:r>
              <a:rPr lang="en-US" sz="1200" b="0" i="0" kern="1200" dirty="0">
                <a:solidFill>
                  <a:schemeClr val="tx1"/>
                </a:solidFill>
                <a:effectLst/>
                <a:latin typeface="+mn-lt"/>
                <a:ea typeface="+mn-ea"/>
                <a:cs typeface="+mn-cs"/>
              </a:rPr>
              <a:t>​</a:t>
            </a:r>
            <a:r>
              <a:rPr lang="en-US" dirty="0"/>
              <a:t>.</a:t>
            </a:r>
            <a:endParaRPr lang="en-US" dirty="0">
              <a:cs typeface="Calibri"/>
            </a:endParaRPr>
          </a:p>
          <a:p>
            <a:pPr marL="285750" indent="-285750">
              <a:buFont typeface="Arial"/>
              <a:buChar char="•"/>
            </a:pPr>
            <a:r>
              <a:rPr lang="en-GB" sz="1200" b="1" i="0" u="none" strike="noStrike" kern="1200" dirty="0">
                <a:solidFill>
                  <a:schemeClr val="tx1"/>
                </a:solidFill>
                <a:effectLst/>
                <a:latin typeface="+mn-lt"/>
                <a:ea typeface="+mn-ea"/>
                <a:cs typeface="+mn-cs"/>
              </a:rPr>
              <a:t>Task </a:t>
            </a:r>
            <a:r>
              <a:rPr lang="en-GB" b="1" dirty="0"/>
              <a:t>- </a:t>
            </a:r>
            <a:r>
              <a:rPr lang="en-GB" dirty="0"/>
              <a:t>describe</a:t>
            </a:r>
            <a:r>
              <a:rPr lang="en-GB" sz="1200" b="0" i="0" u="none" strike="noStrike" kern="1200" dirty="0">
                <a:solidFill>
                  <a:schemeClr val="tx1"/>
                </a:solidFill>
                <a:effectLst/>
                <a:latin typeface="+mn-lt"/>
                <a:ea typeface="+mn-ea"/>
                <a:cs typeface="+mn-cs"/>
              </a:rPr>
              <a:t> what you had to do</a:t>
            </a:r>
            <a:r>
              <a:rPr lang="en-GB" dirty="0"/>
              <a:t>.</a:t>
            </a:r>
            <a:endParaRPr lang="en-US" dirty="0"/>
          </a:p>
          <a:p>
            <a:pPr marL="285750" indent="-285750">
              <a:buFont typeface="Arial"/>
              <a:buChar char="•"/>
            </a:pPr>
            <a:r>
              <a:rPr lang="en-GB" sz="1200" b="1" i="0" u="none" strike="noStrike" kern="1200" dirty="0">
                <a:solidFill>
                  <a:schemeClr val="tx1"/>
                </a:solidFill>
                <a:effectLst/>
                <a:latin typeface="+mn-lt"/>
                <a:ea typeface="+mn-ea"/>
                <a:cs typeface="+mn-cs"/>
              </a:rPr>
              <a:t>Action</a:t>
            </a:r>
            <a:r>
              <a:rPr lang="en-GB" sz="1200" b="0" i="0" u="none" strike="noStrike" kern="1200" dirty="0">
                <a:solidFill>
                  <a:schemeClr val="tx1"/>
                </a:solidFill>
                <a:effectLst/>
                <a:latin typeface="+mn-lt"/>
                <a:ea typeface="+mn-ea"/>
                <a:cs typeface="+mn-cs"/>
              </a:rPr>
              <a:t> - what actions did you need to take to complete the task? This is where you add the detail and make sure that you mention steps that </a:t>
            </a:r>
            <a:r>
              <a:rPr lang="en-US" sz="1200" b="0" i="0" kern="1200" dirty="0">
                <a:solidFill>
                  <a:schemeClr val="tx1"/>
                </a:solidFill>
                <a:effectLst/>
                <a:latin typeface="+mn-lt"/>
                <a:ea typeface="+mn-ea"/>
                <a:cs typeface="+mn-cs"/>
              </a:rPr>
              <a:t>​you, yourself took to deliver on the task.</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dirty="0">
              <a:cs typeface="Calibri"/>
            </a:endParaRPr>
          </a:p>
          <a:p>
            <a:pPr marL="285750" indent="-285750">
              <a:buFont typeface="Arial"/>
              <a:buChar char="•"/>
            </a:pPr>
            <a:r>
              <a:rPr lang="en-GB" sz="1200" b="1" i="0" u="none" strike="noStrike" kern="1200" dirty="0">
                <a:solidFill>
                  <a:schemeClr val="tx1"/>
                </a:solidFill>
                <a:effectLst/>
                <a:latin typeface="+mn-lt"/>
                <a:ea typeface="+mn-ea"/>
                <a:cs typeface="+mn-cs"/>
              </a:rPr>
              <a:t>Result </a:t>
            </a:r>
            <a:r>
              <a:rPr lang="en-GB" dirty="0"/>
              <a:t>-</a:t>
            </a:r>
            <a:r>
              <a:rPr lang="en-GB" sz="1200" b="0" i="0" u="none" strike="noStrike" kern="1200" dirty="0">
                <a:solidFill>
                  <a:schemeClr val="tx1"/>
                </a:solidFill>
                <a:effectLst/>
                <a:latin typeface="+mn-lt"/>
                <a:ea typeface="+mn-ea"/>
                <a:cs typeface="+mn-cs"/>
              </a:rPr>
              <a:t> what was the results and how did you know if was successful</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panose="020F0502020204030204"/>
            </a:endParaRPr>
          </a:p>
          <a:p>
            <a:pPr fontAlgn="base"/>
            <a:r>
              <a:rPr lang="en-GB" sz="1200" b="0" i="0" u="none" strike="noStrike" kern="1200" dirty="0">
                <a:solidFill>
                  <a:schemeClr val="tx1"/>
                </a:solidFill>
                <a:effectLst/>
                <a:latin typeface="+mn-lt"/>
                <a:ea typeface="+mn-ea"/>
                <a:cs typeface="+mn-cs"/>
              </a:rPr>
              <a:t>           </a:t>
            </a:r>
            <a:endParaRPr lang="en-GB" dirty="0"/>
          </a:p>
          <a:p>
            <a:r>
              <a:rPr lang="en-GB" sz="1200" b="0" i="0" u="none" strike="noStrike" kern="1200" dirty="0">
                <a:solidFill>
                  <a:schemeClr val="tx1"/>
                </a:solidFill>
                <a:effectLst/>
                <a:latin typeface="+mn-lt"/>
                <a:ea typeface="+mn-ea"/>
                <a:cs typeface="+mn-cs"/>
              </a:rPr>
              <a:t>You will notice that there is a second </a:t>
            </a:r>
            <a:r>
              <a:rPr lang="en-GB" sz="1200" b="1" i="0" u="none" strike="noStrike" kern="1200" dirty="0">
                <a:solidFill>
                  <a:schemeClr val="tx1"/>
                </a:solidFill>
                <a:effectLst/>
                <a:latin typeface="+mn-lt"/>
                <a:ea typeface="+mn-ea"/>
                <a:cs typeface="+mn-cs"/>
              </a:rPr>
              <a:t>R</a:t>
            </a:r>
            <a:r>
              <a:rPr lang="en-GB" sz="1200" b="0" i="0" u="none" strike="noStrike" kern="1200" dirty="0">
                <a:solidFill>
                  <a:schemeClr val="tx1"/>
                </a:solidFill>
                <a:effectLst/>
                <a:latin typeface="+mn-lt"/>
                <a:ea typeface="+mn-ea"/>
                <a:cs typeface="+mn-cs"/>
              </a:rPr>
              <a:t> in Star – this is for </a:t>
            </a:r>
            <a:r>
              <a:rPr lang="en-GB" sz="1200" b="1" i="0" u="none" strike="noStrike" kern="1200" dirty="0">
                <a:solidFill>
                  <a:schemeClr val="tx1"/>
                </a:solidFill>
                <a:effectLst/>
                <a:latin typeface="+mn-lt"/>
                <a:ea typeface="+mn-ea"/>
                <a:cs typeface="+mn-cs"/>
              </a:rPr>
              <a:t>Reflection</a:t>
            </a:r>
            <a:r>
              <a:rPr lang="en-GB" sz="1200" b="0" i="0" u="none" strike="noStrike" kern="1200" dirty="0">
                <a:solidFill>
                  <a:schemeClr val="tx1"/>
                </a:solidFill>
                <a:effectLst/>
                <a:latin typeface="+mn-lt"/>
                <a:ea typeface="+mn-ea"/>
                <a:cs typeface="+mn-cs"/>
              </a:rPr>
              <a:t>. It is always an idea to let the employers know what you have learnt from this experience. You should reflect on what you learned and if you would change anything if you were to do it again</a:t>
            </a:r>
            <a:r>
              <a:rPr lang="en-GB" sz="1200" b="1"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endParaRPr lang="en-US" dirty="0">
              <a:ea typeface="+mn-ea"/>
              <a:cs typeface="+mn-cs"/>
            </a:endParaRPr>
          </a:p>
          <a:p>
            <a:pPr fontAlgn="base"/>
            <a:r>
              <a:rPr lang="en-GB" sz="1200" b="0" i="0" kern="1200" dirty="0">
                <a:solidFill>
                  <a:schemeClr val="tx1"/>
                </a:solidFill>
                <a:effectLst/>
                <a:latin typeface="+mn-lt"/>
                <a:ea typeface="+mn-ea"/>
                <a:cs typeface="+mn-cs"/>
              </a:rPr>
              <a:t>​</a:t>
            </a:r>
            <a:endParaRPr lang="en-GB" dirty="0">
              <a:cs typeface="Calibri"/>
            </a:endParaRPr>
          </a:p>
          <a:p>
            <a:r>
              <a:rPr lang="en-GB" sz="1200" b="0" i="0" u="none" strike="noStrike" kern="1200" dirty="0">
                <a:solidFill>
                  <a:schemeClr val="tx1"/>
                </a:solidFill>
                <a:effectLst/>
                <a:latin typeface="+mn-lt"/>
                <a:ea typeface="+mn-ea"/>
                <a:cs typeface="+mn-cs"/>
              </a:rPr>
              <a:t>You are highlighting your own skills and competencies so lose the ‘we’ and use only ‘I’.</a:t>
            </a:r>
            <a:r>
              <a:rPr lang="en-US" sz="1200" b="0" i="0" kern="1200" dirty="0">
                <a:solidFill>
                  <a:schemeClr val="tx1"/>
                </a:solidFill>
                <a:effectLst/>
                <a:latin typeface="+mn-lt"/>
                <a:ea typeface="+mn-ea"/>
                <a:cs typeface="+mn-cs"/>
              </a:rPr>
              <a:t>​</a:t>
            </a:r>
            <a:endParaRPr lang="en-US" dirty="0">
              <a:ea typeface="+mn-ea"/>
              <a:cs typeface="+mn-cs"/>
            </a:endParaRPr>
          </a:p>
          <a:p>
            <a:pPr rtl="0" fontAlgn="base"/>
            <a:r>
              <a:rPr lang="en-GB" sz="1200" b="0" i="0" kern="1200" dirty="0">
                <a:solidFill>
                  <a:schemeClr val="tx1"/>
                </a:solidFill>
                <a:effectLst/>
                <a:latin typeface="+mn-lt"/>
                <a:ea typeface="+mn-ea"/>
                <a:cs typeface="+mn-cs"/>
              </a:rPr>
              <a:t>​</a:t>
            </a:r>
          </a:p>
          <a:p>
            <a:pPr rtl="0" fontAlgn="base"/>
            <a:r>
              <a:rPr lang="en-US" sz="1200" b="0" i="1" kern="1200" dirty="0">
                <a:solidFill>
                  <a:schemeClr val="tx1"/>
                </a:solidFill>
                <a:effectLst/>
                <a:latin typeface="+mn-lt"/>
                <a:ea typeface="+mn-ea"/>
                <a:cs typeface="+mn-cs"/>
              </a:rPr>
              <a:t>[Press*]</a:t>
            </a:r>
          </a:p>
          <a:p>
            <a:pPr rtl="0" fontAlgn="base"/>
            <a:endParaRPr lang="en-US" sz="1200" b="0"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Task 6 </a:t>
            </a:r>
            <a:r>
              <a:rPr lang="en-US" sz="1200" b="0" i="0" kern="1200" dirty="0">
                <a:solidFill>
                  <a:schemeClr val="tx1"/>
                </a:solidFill>
                <a:effectLst/>
                <a:latin typeface="+mn-lt"/>
                <a:ea typeface="+mn-ea"/>
                <a:cs typeface="+mn-cs"/>
              </a:rPr>
              <a:t>- Now we can take a few minutes to think about an example using the STARR technique. Answer the question “Tell me about a time when you worked as part of a team.”</a:t>
            </a:r>
          </a:p>
          <a:p>
            <a:pPr rtl="0" fontAlgn="base"/>
            <a:endParaRPr lang="en-US" sz="1200" b="0" i="0" kern="1200" dirty="0">
              <a:solidFill>
                <a:schemeClr val="tx1"/>
              </a:solidFill>
              <a:effectLst/>
              <a:latin typeface="+mn-lt"/>
              <a:ea typeface="+mn-ea"/>
              <a:cs typeface="+mn-cs"/>
            </a:endParaRPr>
          </a:p>
          <a:p>
            <a:pPr algn="r" rtl="0" fontAlgn="base"/>
            <a:r>
              <a:rPr lang="en-GB" sz="1200" b="1" i="0" kern="1200" dirty="0">
                <a:solidFill>
                  <a:schemeClr val="tx1"/>
                </a:solidFill>
                <a:effectLst/>
                <a:latin typeface="+mn-lt"/>
                <a:ea typeface="+mn-ea"/>
                <a:cs typeface="+mn-cs"/>
              </a:rPr>
              <a:t>​Timing: 50:00</a:t>
            </a:r>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96598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5.svg"/><Relationship Id="rId18" Type="http://schemas.openxmlformats.org/officeDocument/2006/relationships/image" Target="../media/image70.png"/><Relationship Id="rId3" Type="http://schemas.openxmlformats.org/officeDocument/2006/relationships/image" Target="../media/image6.jpeg"/><Relationship Id="rId21"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64.png"/><Relationship Id="rId17" Type="http://schemas.openxmlformats.org/officeDocument/2006/relationships/image" Target="../media/image69.svg"/><Relationship Id="rId2" Type="http://schemas.openxmlformats.org/officeDocument/2006/relationships/notesSlide" Target="../notesSlides/notesSlide10.xml"/><Relationship Id="rId16" Type="http://schemas.openxmlformats.org/officeDocument/2006/relationships/image" Target="../media/image68.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63.svg"/><Relationship Id="rId5" Type="http://schemas.openxmlformats.org/officeDocument/2006/relationships/image" Target="../media/image61.png"/><Relationship Id="rId15" Type="http://schemas.openxmlformats.org/officeDocument/2006/relationships/image" Target="../media/image67.svg"/><Relationship Id="rId23" Type="http://schemas.openxmlformats.org/officeDocument/2006/relationships/image" Target="../media/image20.png"/><Relationship Id="rId10" Type="http://schemas.openxmlformats.org/officeDocument/2006/relationships/image" Target="../media/image62.png"/><Relationship Id="rId19" Type="http://schemas.openxmlformats.org/officeDocument/2006/relationships/image" Target="../media/image51.png"/><Relationship Id="rId4" Type="http://schemas.openxmlformats.org/officeDocument/2006/relationships/image" Target="../media/image7.png"/><Relationship Id="rId9" Type="http://schemas.openxmlformats.org/officeDocument/2006/relationships/image" Target="../media/image19.svg"/><Relationship Id="rId14" Type="http://schemas.openxmlformats.org/officeDocument/2006/relationships/image" Target="../media/image66.png"/><Relationship Id="rId22"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3.png"/><Relationship Id="rId3" Type="http://schemas.openxmlformats.org/officeDocument/2006/relationships/image" Target="../media/image6.jpeg"/><Relationship Id="rId7" Type="http://schemas.openxmlformats.org/officeDocument/2006/relationships/image" Target="../media/image19.svg"/><Relationship Id="rId12"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71.png"/><Relationship Id="rId4" Type="http://schemas.openxmlformats.org/officeDocument/2006/relationships/image" Target="../media/image14.png"/><Relationship Id="rId9" Type="http://schemas.openxmlformats.org/officeDocument/2006/relationships/hyperlink" Target="https://www.planitplus.net/Trainit/?utm_source=Planit&amp;utm_medium=banner&amp;utm_campaign=Interview_Game_Live" TargetMode="External"/><Relationship Id="rId14" Type="http://schemas.openxmlformats.org/officeDocument/2006/relationships/hyperlink" Target="https://www.planitplus.net/Articles/DownloadResourceDocument/143"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26" Type="http://schemas.openxmlformats.org/officeDocument/2006/relationships/customXml" Target="../ink/ink4.xml"/><Relationship Id="rId39" Type="http://schemas.openxmlformats.org/officeDocument/2006/relationships/customXml" Target="../ink/ink7.xml"/><Relationship Id="rId3" Type="http://schemas.openxmlformats.org/officeDocument/2006/relationships/image" Target="../media/image6.jpeg"/><Relationship Id="rId21" Type="http://schemas.openxmlformats.org/officeDocument/2006/relationships/image" Target="../media/image23.png"/><Relationship Id="rId34" Type="http://schemas.openxmlformats.org/officeDocument/2006/relationships/image" Target="../media/image18.png"/><Relationship Id="rId42" Type="http://schemas.openxmlformats.org/officeDocument/2006/relationships/image" Target="../media/image24.emf"/><Relationship Id="rId7" Type="http://schemas.microsoft.com/office/2007/relationships/hdphoto" Target="../media/hdphoto1.wdp"/><Relationship Id="rId12" Type="http://schemas.openxmlformats.org/officeDocument/2006/relationships/image" Target="../media/image14.png"/><Relationship Id="rId25" Type="http://schemas.openxmlformats.org/officeDocument/2006/relationships/image" Target="../media/image25.png"/><Relationship Id="rId33" Type="http://schemas.openxmlformats.org/officeDocument/2006/relationships/image" Target="../media/image17.png"/><Relationship Id="rId38" Type="http://schemas.openxmlformats.org/officeDocument/2006/relationships/image" Target="../media/image22.png"/><Relationship Id="rId2" Type="http://schemas.openxmlformats.org/officeDocument/2006/relationships/notesSlide" Target="../notesSlides/notesSlide2.xml"/><Relationship Id="rId29" Type="http://schemas.openxmlformats.org/officeDocument/2006/relationships/image" Target="../media/image27.png"/><Relationship Id="rId41"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24" Type="http://schemas.openxmlformats.org/officeDocument/2006/relationships/customXml" Target="../ink/ink3.xml"/><Relationship Id="rId32" Type="http://schemas.openxmlformats.org/officeDocument/2006/relationships/image" Target="../media/image3.png"/><Relationship Id="rId37" Type="http://schemas.openxmlformats.org/officeDocument/2006/relationships/image" Target="../media/image21.png"/><Relationship Id="rId40" Type="http://schemas.openxmlformats.org/officeDocument/2006/relationships/image" Target="../media/image23.emf"/><Relationship Id="rId5" Type="http://schemas.openxmlformats.org/officeDocument/2006/relationships/image" Target="../media/image8.png"/><Relationship Id="rId15" Type="http://schemas.openxmlformats.org/officeDocument/2006/relationships/customXml" Target="../ink/ink1.xml"/><Relationship Id="rId23" Type="http://schemas.openxmlformats.org/officeDocument/2006/relationships/image" Target="../media/image24.png"/><Relationship Id="rId28" Type="http://schemas.openxmlformats.org/officeDocument/2006/relationships/customXml" Target="../ink/ink5.xml"/><Relationship Id="rId36" Type="http://schemas.openxmlformats.org/officeDocument/2006/relationships/image" Target="../media/image20.png"/><Relationship Id="rId10" Type="http://schemas.openxmlformats.org/officeDocument/2006/relationships/image" Target="../media/image12.png"/><Relationship Id="rId31" Type="http://schemas.openxmlformats.org/officeDocument/2006/relationships/image" Target="../media/image28.png"/><Relationship Id="rId44" Type="http://schemas.openxmlformats.org/officeDocument/2006/relationships/image" Target="../media/image25.emf"/><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customXml" Target="../ink/ink2.xml"/><Relationship Id="rId27" Type="http://schemas.openxmlformats.org/officeDocument/2006/relationships/image" Target="../media/image26.png"/><Relationship Id="rId30" Type="http://schemas.openxmlformats.org/officeDocument/2006/relationships/customXml" Target="../ink/ink6.xml"/><Relationship Id="rId35" Type="http://schemas.openxmlformats.org/officeDocument/2006/relationships/image" Target="../media/image19.svg"/><Relationship Id="rId43" Type="http://schemas.openxmlformats.org/officeDocument/2006/relationships/customXml" Target="../ink/ink9.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9.sv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png"/><Relationship Id="rId3" Type="http://schemas.openxmlformats.org/officeDocument/2006/relationships/image" Target="../media/image6.jpeg"/><Relationship Id="rId7" Type="http://schemas.openxmlformats.org/officeDocument/2006/relationships/image" Target="../media/image19.svg"/><Relationship Id="rId12"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33.png"/><Relationship Id="rId5" Type="http://schemas.openxmlformats.org/officeDocument/2006/relationships/image" Target="../media/image1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14.png"/><Relationship Id="rId9" Type="http://schemas.openxmlformats.org/officeDocument/2006/relationships/image" Target="../media/image31.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3.png"/><Relationship Id="rId3" Type="http://schemas.openxmlformats.org/officeDocument/2006/relationships/image" Target="../media/image6.jpeg"/><Relationship Id="rId7" Type="http://schemas.openxmlformats.org/officeDocument/2006/relationships/image" Target="../media/image19.svg"/><Relationship Id="rId12"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41.png"/><Relationship Id="rId5" Type="http://schemas.openxmlformats.org/officeDocument/2006/relationships/image" Target="../media/image17.png"/><Relationship Id="rId10" Type="http://schemas.openxmlformats.org/officeDocument/2006/relationships/image" Target="../media/image40.png"/><Relationship Id="rId4" Type="http://schemas.openxmlformats.org/officeDocument/2006/relationships/image" Target="../media/image14.pn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0.png"/><Relationship Id="rId3" Type="http://schemas.openxmlformats.org/officeDocument/2006/relationships/image" Target="../media/image6.jpeg"/><Relationship Id="rId7" Type="http://schemas.openxmlformats.org/officeDocument/2006/relationships/image" Target="../media/image19.svg"/><Relationship Id="rId12"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46.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45.png"/><Relationship Id="rId4" Type="http://schemas.openxmlformats.org/officeDocument/2006/relationships/image" Target="../media/image14.png"/><Relationship Id="rId9" Type="http://schemas.openxmlformats.org/officeDocument/2006/relationships/image" Target="../media/image44.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7.png"/><Relationship Id="rId12" Type="http://schemas.openxmlformats.org/officeDocument/2006/relationships/image" Target="../media/image53.png"/><Relationship Id="rId17"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50.svg"/><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3.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19.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9.svg"/><Relationship Id="rId12" Type="http://schemas.openxmlformats.org/officeDocument/2006/relationships/image" Target="../media/image51.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53.png"/><Relationship Id="rId5" Type="http://schemas.openxmlformats.org/officeDocument/2006/relationships/image" Target="../media/image17.png"/><Relationship Id="rId15" Type="http://schemas.openxmlformats.org/officeDocument/2006/relationships/image" Target="../media/image21.png"/><Relationship Id="rId10" Type="http://schemas.openxmlformats.org/officeDocument/2006/relationships/image" Target="../media/image54.png"/><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8.png"/><Relationship Id="rId3" Type="http://schemas.openxmlformats.org/officeDocument/2006/relationships/image" Target="../media/image6.jpeg"/><Relationship Id="rId7" Type="http://schemas.openxmlformats.org/officeDocument/2006/relationships/image" Target="../media/image56.svg"/><Relationship Id="rId12"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60.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4151586" cy="487018"/>
          </a:xfrm>
          <a:prstGeom prst="rect">
            <a:avLst/>
          </a:prstGeom>
          <a:solidFill>
            <a:srgbClr val="85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3064236" cy="584775"/>
          </a:xfrm>
          <a:prstGeom prst="rect">
            <a:avLst/>
          </a:prstGeom>
          <a:noFill/>
        </p:spPr>
        <p:txBody>
          <a:bodyPr wrap="square" rtlCol="0">
            <a:spAutoFit/>
          </a:bodyPr>
          <a:lstStyle/>
          <a:p>
            <a:r>
              <a:rPr lang="en-GB" sz="3200" dirty="0">
                <a:solidFill>
                  <a:schemeClr val="bg1"/>
                </a:solidFill>
                <a:latin typeface="Maximus" panose="020B0604020202020204"/>
              </a:rPr>
              <a:t>Getting the job</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5">
            <a:extLst>
              <a:ext uri="{FF2B5EF4-FFF2-40B4-BE49-F238E27FC236}">
                <a16:creationId xmlns:a16="http://schemas.microsoft.com/office/drawing/2014/main" id="{BBFCFEFB-6526-EA23-4129-49A9C0BCCE1B}"/>
              </a:ext>
            </a:extLst>
          </p:cNvPr>
          <p:cNvPicPr>
            <a:picLocks noChangeAspect="1"/>
          </p:cNvPicPr>
          <p:nvPr/>
        </p:nvPicPr>
        <p:blipFill>
          <a:blip r:embed="rId5"/>
          <a:stretch>
            <a:fillRect/>
          </a:stretch>
        </p:blipFill>
        <p:spPr>
          <a:xfrm>
            <a:off x="7475647" y="6273691"/>
            <a:ext cx="1247775" cy="400050"/>
          </a:xfrm>
          <a:prstGeom prst="rect">
            <a:avLst/>
          </a:prstGeom>
        </p:spPr>
      </p:pic>
      <p:pic>
        <p:nvPicPr>
          <p:cNvPr id="13" name="Picture 12">
            <a:extLst>
              <a:ext uri="{FF2B5EF4-FFF2-40B4-BE49-F238E27FC236}">
                <a16:creationId xmlns:a16="http://schemas.microsoft.com/office/drawing/2014/main" id="{12CBB798-724B-4305-A83A-D143E2952F3A}"/>
              </a:ext>
            </a:extLst>
          </p:cNvPr>
          <p:cNvPicPr>
            <a:picLocks noChangeAspect="1"/>
          </p:cNvPicPr>
          <p:nvPr/>
        </p:nvPicPr>
        <p:blipFill>
          <a:blip r:embed="rId6"/>
          <a:stretch>
            <a:fillRect/>
          </a:stretch>
        </p:blipFill>
        <p:spPr>
          <a:xfrm>
            <a:off x="714653" y="2667066"/>
            <a:ext cx="3094966" cy="403064"/>
          </a:xfrm>
          <a:prstGeom prst="rect">
            <a:avLst/>
          </a:prstGeom>
        </p:spPr>
      </p:pic>
      <p:sp>
        <p:nvSpPr>
          <p:cNvPr id="15" name="TextBox 2">
            <a:extLst>
              <a:ext uri="{FF2B5EF4-FFF2-40B4-BE49-F238E27FC236}">
                <a16:creationId xmlns:a16="http://schemas.microsoft.com/office/drawing/2014/main" id="{43B96A66-B4D2-4350-81C3-992A32B6DFA7}"/>
              </a:ext>
            </a:extLst>
          </p:cNvPr>
          <p:cNvSpPr txBox="1"/>
          <p:nvPr/>
        </p:nvSpPr>
        <p:spPr>
          <a:xfrm>
            <a:off x="883863" y="3113033"/>
            <a:ext cx="3688673" cy="9541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Std"/>
              </a:rPr>
              <a:t>PREPARING FOR an INTERVIEW</a:t>
            </a:r>
          </a:p>
        </p:txBody>
      </p:sp>
      <p:sp>
        <p:nvSpPr>
          <p:cNvPr id="16" name="TextBox 3">
            <a:extLst>
              <a:ext uri="{FF2B5EF4-FFF2-40B4-BE49-F238E27FC236}">
                <a16:creationId xmlns:a16="http://schemas.microsoft.com/office/drawing/2014/main" id="{C3CDFFA0-BE4D-4184-802F-A68CA412F2B2}"/>
              </a:ext>
            </a:extLst>
          </p:cNvPr>
          <p:cNvSpPr txBox="1"/>
          <p:nvPr/>
        </p:nvSpPr>
        <p:spPr>
          <a:xfrm>
            <a:off x="900640" y="2436110"/>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11:</a:t>
            </a:r>
          </a:p>
        </p:txBody>
      </p:sp>
      <p:sp>
        <p:nvSpPr>
          <p:cNvPr id="4" name="Footer Placeholder 3">
            <a:extLst>
              <a:ext uri="{FF2B5EF4-FFF2-40B4-BE49-F238E27FC236}">
                <a16:creationId xmlns:a16="http://schemas.microsoft.com/office/drawing/2014/main" id="{0EE3DF85-3333-5ACA-4AD2-55D0F1A60F09}"/>
              </a:ext>
            </a:extLst>
          </p:cNvPr>
          <p:cNvSpPr>
            <a:spLocks noGrp="1"/>
          </p:cNvSpPr>
          <p:nvPr>
            <p:ph type="ftr" sz="quarter" idx="11"/>
          </p:nvPr>
        </p:nvSpPr>
        <p:spPr>
          <a:xfrm>
            <a:off x="3028950" y="6356351"/>
            <a:ext cx="3086100" cy="365125"/>
          </a:xfrm>
        </p:spPr>
        <p:txBody>
          <a:bodyPr/>
          <a:lstStyle/>
          <a:p>
            <a:r>
              <a:rPr lang="en-US" dirty="0"/>
              <a:t>© Gateway 2025</a:t>
            </a:r>
          </a:p>
        </p:txBody>
      </p:sp>
      <p:pic>
        <p:nvPicPr>
          <p:cNvPr id="12" name="Picture 11" descr="A screenshot of a computer&#10;&#10;AI-generated content may be incorrect.">
            <a:extLst>
              <a:ext uri="{FF2B5EF4-FFF2-40B4-BE49-F238E27FC236}">
                <a16:creationId xmlns:a16="http://schemas.microsoft.com/office/drawing/2014/main" id="{243B6151-CF95-2A99-211C-EAD66E8ECF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8425" y="1772830"/>
            <a:ext cx="4232722" cy="3845744"/>
          </a:xfrm>
          <a:prstGeom prst="rect">
            <a:avLst/>
          </a:prstGeom>
        </p:spPr>
      </p:pic>
    </p:spTree>
    <p:extLst>
      <p:ext uri="{BB962C8B-B14F-4D97-AF65-F5344CB8AC3E}">
        <p14:creationId xmlns:p14="http://schemas.microsoft.com/office/powerpoint/2010/main" val="1454121713"/>
      </p:ext>
    </p:extLst>
  </p:cSld>
  <p:clrMapOvr>
    <a:masterClrMapping/>
  </p:clrMapOvr>
  <mc:AlternateContent xmlns:mc="http://schemas.openxmlformats.org/markup-compatibility/2006" xmlns:p14="http://schemas.microsoft.com/office/powerpoint/2010/main">
    <mc:Choice Requires="p14">
      <p:transition spd="slow" p14:dur="2000" advTm="6098"/>
    </mc:Choice>
    <mc:Fallback xmlns="">
      <p:transition spd="slow" advTm="60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B67902DB-D122-B046-B4E9-0568AA3C118A}"/>
              </a:ext>
            </a:extLst>
          </p:cNvPr>
          <p:cNvPicPr>
            <a:picLocks noChangeAspect="1"/>
          </p:cNvPicPr>
          <p:nvPr/>
        </p:nvPicPr>
        <p:blipFill rotWithShape="1">
          <a:blip r:embed="rId4">
            <a:extLst>
              <a:ext uri="{28A0092B-C50C-407E-A947-70E740481C1C}">
                <a14:useLocalDpi xmlns:a14="http://schemas.microsoft.com/office/drawing/2010/main" val="0"/>
              </a:ext>
            </a:extLst>
          </a:blip>
          <a:srcRect r="-261"/>
          <a:stretch/>
        </p:blipFill>
        <p:spPr>
          <a:xfrm>
            <a:off x="617870" y="885664"/>
            <a:ext cx="4959166" cy="4673465"/>
          </a:xfrm>
          <a:prstGeom prst="rect">
            <a:avLst/>
          </a:prstGeom>
          <a:effectLst>
            <a:outerShdw blurRad="50800" dist="50800" dir="5400000" algn="ctr" rotWithShape="0">
              <a:schemeClr val="tx1">
                <a:lumMod val="75000"/>
                <a:lumOff val="25000"/>
              </a:schemeClr>
            </a:outerShdw>
          </a:effectLst>
        </p:spPr>
      </p:pic>
      <p:pic>
        <p:nvPicPr>
          <p:cNvPr id="20" name="Picture 19" descr="A picture containing text, sunset&#10;&#10;Description automatically generated">
            <a:extLst>
              <a:ext uri="{FF2B5EF4-FFF2-40B4-BE49-F238E27FC236}">
                <a16:creationId xmlns:a16="http://schemas.microsoft.com/office/drawing/2014/main" id="{8EAC1192-44C6-B447-AF68-D9B1741477A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15528" y="1551907"/>
            <a:ext cx="1288486" cy="606662"/>
          </a:xfrm>
          <a:prstGeom prst="rect">
            <a:avLst/>
          </a:prstGeom>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7740" y="297172"/>
            <a:ext cx="4791916"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850315" y="370695"/>
            <a:ext cx="4699341" cy="400110"/>
          </a:xfrm>
          <a:prstGeom prst="rect">
            <a:avLst/>
          </a:prstGeom>
          <a:noFill/>
        </p:spPr>
        <p:txBody>
          <a:bodyPr wrap="square" rtlCol="0">
            <a:spAutoFit/>
          </a:bodyPr>
          <a:lstStyle/>
          <a:p>
            <a:r>
              <a:rPr lang="en-GB" sz="2000" b="1">
                <a:solidFill>
                  <a:schemeClr val="bg1"/>
                </a:solidFill>
                <a:latin typeface="Simplified Arabic Fixed" panose="02070309020205020404" pitchFamily="49" charset="-78"/>
                <a:cs typeface="Simplified Arabic Fixed" panose="02070309020205020404" pitchFamily="49" charset="-78"/>
              </a:rPr>
              <a:t>Telephone and Video Interview</a:t>
            </a:r>
          </a:p>
        </p:txBody>
      </p:sp>
      <p:sp>
        <p:nvSpPr>
          <p:cNvPr id="7" name="TextBox 6">
            <a:extLst>
              <a:ext uri="{FF2B5EF4-FFF2-40B4-BE49-F238E27FC236}">
                <a16:creationId xmlns:a16="http://schemas.microsoft.com/office/drawing/2014/main" id="{51E93416-3604-4604-9F1B-66AE4EA5B559}"/>
              </a:ext>
            </a:extLst>
          </p:cNvPr>
          <p:cNvSpPr txBox="1"/>
          <p:nvPr/>
        </p:nvSpPr>
        <p:spPr>
          <a:xfrm>
            <a:off x="1601283" y="1644077"/>
            <a:ext cx="1288486" cy="373154"/>
          </a:xfrm>
          <a:prstGeom prst="rect">
            <a:avLst/>
          </a:prstGeom>
          <a:noFill/>
        </p:spPr>
        <p:txBody>
          <a:bodyPr wrap="square" rtlCol="0">
            <a:spAutoFit/>
          </a:bodyPr>
          <a:lstStyle/>
          <a:p>
            <a:r>
              <a:rPr lang="en-GB">
                <a:solidFill>
                  <a:schemeClr val="bg1"/>
                </a:solidFill>
                <a:latin typeface="Reprise Title Std" panose="02000000000000000000" pitchFamily="2" charset="77"/>
                <a:cs typeface="Simplified Arabic Fixed" panose="02070309020205020404" pitchFamily="49" charset="-78"/>
              </a:rPr>
              <a:t>Telephone</a:t>
            </a:r>
          </a:p>
        </p:txBody>
      </p:sp>
      <p:pic>
        <p:nvPicPr>
          <p:cNvPr id="11" name="Graphic 10" descr="Boardroom">
            <a:extLst>
              <a:ext uri="{FF2B5EF4-FFF2-40B4-BE49-F238E27FC236}">
                <a16:creationId xmlns:a16="http://schemas.microsoft.com/office/drawing/2014/main" id="{EE1B3702-D2E9-F248-80AA-4BC4714B6B7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7844" y="310854"/>
            <a:ext cx="536403" cy="536403"/>
          </a:xfrm>
          <a:prstGeom prst="rect">
            <a:avLst/>
          </a:prstGeom>
        </p:spPr>
      </p:pic>
      <p:pic>
        <p:nvPicPr>
          <p:cNvPr id="4" name="Graphic 3" descr="Receiver with solid fill">
            <a:extLst>
              <a:ext uri="{FF2B5EF4-FFF2-40B4-BE49-F238E27FC236}">
                <a16:creationId xmlns:a16="http://schemas.microsoft.com/office/drawing/2014/main" id="{51F306F1-A89C-7843-90A0-8C077D7C1FD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5867" y="1653531"/>
            <a:ext cx="461665" cy="461665"/>
          </a:xfrm>
          <a:prstGeom prst="rect">
            <a:avLst/>
          </a:prstGeom>
        </p:spPr>
      </p:pic>
      <p:pic>
        <p:nvPicPr>
          <p:cNvPr id="6" name="Graphic 5" descr="Video camera with solid fill">
            <a:extLst>
              <a:ext uri="{FF2B5EF4-FFF2-40B4-BE49-F238E27FC236}">
                <a16:creationId xmlns:a16="http://schemas.microsoft.com/office/drawing/2014/main" id="{F7AABE7C-FCDC-3244-B1FB-7AD109C783F5}"/>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5259" y="2684943"/>
            <a:ext cx="496703" cy="496703"/>
          </a:xfrm>
          <a:prstGeom prst="rect">
            <a:avLst/>
          </a:prstGeom>
        </p:spPr>
      </p:pic>
      <p:pic>
        <p:nvPicPr>
          <p:cNvPr id="13" name="Graphic 12" descr="Vlog with solid fill">
            <a:extLst>
              <a:ext uri="{FF2B5EF4-FFF2-40B4-BE49-F238E27FC236}">
                <a16:creationId xmlns:a16="http://schemas.microsoft.com/office/drawing/2014/main" id="{1F2ACFF8-FF53-6144-B299-58A97F60CA50}"/>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5259" y="4717456"/>
            <a:ext cx="619579" cy="619579"/>
          </a:xfrm>
          <a:prstGeom prst="rect">
            <a:avLst/>
          </a:prstGeom>
        </p:spPr>
      </p:pic>
      <p:pic>
        <p:nvPicPr>
          <p:cNvPr id="15" name="Graphic 14" descr="Voice with solid fill">
            <a:extLst>
              <a:ext uri="{FF2B5EF4-FFF2-40B4-BE49-F238E27FC236}">
                <a16:creationId xmlns:a16="http://schemas.microsoft.com/office/drawing/2014/main" id="{2D3E2764-107E-3D4F-A595-AF1353AA8CB1}"/>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44232" y="3701388"/>
            <a:ext cx="619579" cy="619579"/>
          </a:xfrm>
          <a:prstGeom prst="rect">
            <a:avLst/>
          </a:prstGeom>
        </p:spPr>
      </p:pic>
      <p:pic>
        <p:nvPicPr>
          <p:cNvPr id="18" name="Picture 17" descr="Shape&#10;&#10;Description automatically generated">
            <a:extLst>
              <a:ext uri="{FF2B5EF4-FFF2-40B4-BE49-F238E27FC236}">
                <a16:creationId xmlns:a16="http://schemas.microsoft.com/office/drawing/2014/main" id="{AEBCC5DA-7E88-534C-A4B9-8C6A1F09B87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66014" y="2659093"/>
            <a:ext cx="2865636" cy="2836094"/>
          </a:xfrm>
          <a:prstGeom prst="rect">
            <a:avLst/>
          </a:prstGeom>
          <a:effectLst>
            <a:outerShdw blurRad="50800" dist="50800" dir="5400000" algn="ctr" rotWithShape="0">
              <a:schemeClr val="tx1">
                <a:lumMod val="65000"/>
                <a:lumOff val="35000"/>
              </a:schemeClr>
            </a:outerShdw>
          </a:effectLst>
        </p:spPr>
      </p:pic>
      <p:sp>
        <p:nvSpPr>
          <p:cNvPr id="36" name="TextBox 35">
            <a:extLst>
              <a:ext uri="{FF2B5EF4-FFF2-40B4-BE49-F238E27FC236}">
                <a16:creationId xmlns:a16="http://schemas.microsoft.com/office/drawing/2014/main" id="{ABE7A03C-9772-8749-8425-99E407540D7E}"/>
              </a:ext>
            </a:extLst>
          </p:cNvPr>
          <p:cNvSpPr txBox="1"/>
          <p:nvPr/>
        </p:nvSpPr>
        <p:spPr>
          <a:xfrm>
            <a:off x="3045393" y="1383888"/>
            <a:ext cx="2424123" cy="1015663"/>
          </a:xfrm>
          <a:prstGeom prst="rect">
            <a:avLst/>
          </a:prstGeom>
          <a:noFill/>
        </p:spPr>
        <p:txBody>
          <a:bodyPr wrap="square" rtlCol="0">
            <a:spAutoFit/>
          </a:bodyPr>
          <a:lstStyle/>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Quick and convenient</a:t>
            </a:r>
          </a:p>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Must convey your personality and confidence</a:t>
            </a:r>
          </a:p>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Speak loud and clearly</a:t>
            </a:r>
          </a:p>
        </p:txBody>
      </p:sp>
      <p:pic>
        <p:nvPicPr>
          <p:cNvPr id="37" name="Picture 36" descr="A picture containing text, sunset&#10;&#10;Description automatically generated">
            <a:extLst>
              <a:ext uri="{FF2B5EF4-FFF2-40B4-BE49-F238E27FC236}">
                <a16:creationId xmlns:a16="http://schemas.microsoft.com/office/drawing/2014/main" id="{CAAA945B-ECAA-074D-BF3A-285F02C645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15528" y="2652513"/>
            <a:ext cx="1288486" cy="606662"/>
          </a:xfrm>
          <a:prstGeom prst="rect">
            <a:avLst/>
          </a:prstGeom>
        </p:spPr>
      </p:pic>
      <p:sp>
        <p:nvSpPr>
          <p:cNvPr id="38" name="TextBox 37">
            <a:extLst>
              <a:ext uri="{FF2B5EF4-FFF2-40B4-BE49-F238E27FC236}">
                <a16:creationId xmlns:a16="http://schemas.microsoft.com/office/drawing/2014/main" id="{E94CEF1C-01AA-1C4C-92B2-C9F9946CA12D}"/>
              </a:ext>
            </a:extLst>
          </p:cNvPr>
          <p:cNvSpPr txBox="1"/>
          <p:nvPr/>
        </p:nvSpPr>
        <p:spPr>
          <a:xfrm>
            <a:off x="1513343" y="2744683"/>
            <a:ext cx="1288486" cy="373154"/>
          </a:xfrm>
          <a:prstGeom prst="rect">
            <a:avLst/>
          </a:prstGeom>
          <a:noFill/>
        </p:spPr>
        <p:txBody>
          <a:bodyPr wrap="square" rtlCol="0">
            <a:spAutoFit/>
          </a:bodyPr>
          <a:lstStyle/>
          <a:p>
            <a:pPr algn="ctr"/>
            <a:r>
              <a:rPr lang="en-GB">
                <a:solidFill>
                  <a:schemeClr val="bg1"/>
                </a:solidFill>
                <a:latin typeface="Reprise Title Std" panose="02000000000000000000" pitchFamily="2" charset="77"/>
                <a:cs typeface="Simplified Arabic Fixed" panose="02070309020205020404" pitchFamily="49" charset="-78"/>
              </a:rPr>
              <a:t>video</a:t>
            </a:r>
          </a:p>
        </p:txBody>
      </p:sp>
      <p:sp>
        <p:nvSpPr>
          <p:cNvPr id="39" name="TextBox 38">
            <a:extLst>
              <a:ext uri="{FF2B5EF4-FFF2-40B4-BE49-F238E27FC236}">
                <a16:creationId xmlns:a16="http://schemas.microsoft.com/office/drawing/2014/main" id="{8FFC0ED5-62F5-8943-87A1-F69D7E2E9298}"/>
              </a:ext>
            </a:extLst>
          </p:cNvPr>
          <p:cNvSpPr txBox="1"/>
          <p:nvPr/>
        </p:nvSpPr>
        <p:spPr>
          <a:xfrm>
            <a:off x="3045394" y="2733993"/>
            <a:ext cx="2288076" cy="461665"/>
          </a:xfrm>
          <a:prstGeom prst="rect">
            <a:avLst/>
          </a:prstGeom>
          <a:noFill/>
        </p:spPr>
        <p:txBody>
          <a:bodyPr wrap="square" rtlCol="0">
            <a:spAutoFit/>
          </a:bodyPr>
          <a:lstStyle/>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Pre-recorded, or</a:t>
            </a:r>
          </a:p>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Live format</a:t>
            </a:r>
          </a:p>
        </p:txBody>
      </p:sp>
      <p:cxnSp>
        <p:nvCxnSpPr>
          <p:cNvPr id="40" name="Straight Connector 39">
            <a:extLst>
              <a:ext uri="{FF2B5EF4-FFF2-40B4-BE49-F238E27FC236}">
                <a16:creationId xmlns:a16="http://schemas.microsoft.com/office/drawing/2014/main" id="{62282F82-1EC3-0144-9C01-EBE6507DCE8E}"/>
              </a:ext>
            </a:extLst>
          </p:cNvPr>
          <p:cNvCxnSpPr/>
          <p:nvPr/>
        </p:nvCxnSpPr>
        <p:spPr>
          <a:xfrm>
            <a:off x="903819" y="2469715"/>
            <a:ext cx="4279749" cy="0"/>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42" name="Straight Connector 41">
            <a:extLst>
              <a:ext uri="{FF2B5EF4-FFF2-40B4-BE49-F238E27FC236}">
                <a16:creationId xmlns:a16="http://schemas.microsoft.com/office/drawing/2014/main" id="{C9C7BCB2-4132-F140-84B7-4130E61D24BB}"/>
              </a:ext>
            </a:extLst>
          </p:cNvPr>
          <p:cNvCxnSpPr/>
          <p:nvPr/>
        </p:nvCxnSpPr>
        <p:spPr>
          <a:xfrm>
            <a:off x="903819" y="3429726"/>
            <a:ext cx="4279749" cy="0"/>
          </a:xfrm>
          <a:prstGeom prst="line">
            <a:avLst/>
          </a:prstGeom>
          <a:ln>
            <a:prstDash val="lgDash"/>
          </a:ln>
        </p:spPr>
        <p:style>
          <a:lnRef idx="1">
            <a:schemeClr val="accent6"/>
          </a:lnRef>
          <a:fillRef idx="0">
            <a:schemeClr val="accent6"/>
          </a:fillRef>
          <a:effectRef idx="0">
            <a:schemeClr val="accent6"/>
          </a:effectRef>
          <a:fontRef idx="minor">
            <a:schemeClr val="tx1"/>
          </a:fontRef>
        </p:style>
      </p:cxnSp>
      <p:pic>
        <p:nvPicPr>
          <p:cNvPr id="43" name="Picture 42" descr="A picture containing text, sunset&#10;&#10;Description automatically generated">
            <a:extLst>
              <a:ext uri="{FF2B5EF4-FFF2-40B4-BE49-F238E27FC236}">
                <a16:creationId xmlns:a16="http://schemas.microsoft.com/office/drawing/2014/main" id="{9E6DD0FB-BC4A-D247-B4B6-6176570692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5528" y="3716643"/>
            <a:ext cx="1434514" cy="606662"/>
          </a:xfrm>
          <a:prstGeom prst="rect">
            <a:avLst/>
          </a:prstGeom>
        </p:spPr>
      </p:pic>
      <p:sp>
        <p:nvSpPr>
          <p:cNvPr id="44" name="TextBox 43">
            <a:extLst>
              <a:ext uri="{FF2B5EF4-FFF2-40B4-BE49-F238E27FC236}">
                <a16:creationId xmlns:a16="http://schemas.microsoft.com/office/drawing/2014/main" id="{D3EDA851-8B41-0F4D-913A-92BD0B70DC5C}"/>
              </a:ext>
            </a:extLst>
          </p:cNvPr>
          <p:cNvSpPr txBox="1"/>
          <p:nvPr/>
        </p:nvSpPr>
        <p:spPr>
          <a:xfrm>
            <a:off x="1570802" y="3848732"/>
            <a:ext cx="1367072" cy="338554"/>
          </a:xfrm>
          <a:prstGeom prst="rect">
            <a:avLst/>
          </a:prstGeom>
          <a:noFill/>
        </p:spPr>
        <p:txBody>
          <a:bodyPr wrap="square" rtlCol="0">
            <a:spAutoFit/>
          </a:bodyPr>
          <a:lstStyle/>
          <a:p>
            <a:r>
              <a:rPr lang="en-GB" sz="1600">
                <a:solidFill>
                  <a:schemeClr val="bg1"/>
                </a:solidFill>
                <a:latin typeface="Reprise Title Std" panose="02000000000000000000" pitchFamily="2" charset="77"/>
                <a:cs typeface="Simplified Arabic Fixed" panose="02070309020205020404" pitchFamily="49" charset="-78"/>
              </a:rPr>
              <a:t>Pre-recorded</a:t>
            </a:r>
          </a:p>
        </p:txBody>
      </p:sp>
      <p:sp>
        <p:nvSpPr>
          <p:cNvPr id="45" name="TextBox 44">
            <a:extLst>
              <a:ext uri="{FF2B5EF4-FFF2-40B4-BE49-F238E27FC236}">
                <a16:creationId xmlns:a16="http://schemas.microsoft.com/office/drawing/2014/main" id="{CD0E9082-C693-404F-A80E-71C2252B6B90}"/>
              </a:ext>
            </a:extLst>
          </p:cNvPr>
          <p:cNvSpPr txBox="1"/>
          <p:nvPr/>
        </p:nvSpPr>
        <p:spPr>
          <a:xfrm>
            <a:off x="3045394" y="3513278"/>
            <a:ext cx="2424122" cy="1015663"/>
          </a:xfrm>
          <a:prstGeom prst="rect">
            <a:avLst/>
          </a:prstGeom>
          <a:noFill/>
        </p:spPr>
        <p:txBody>
          <a:bodyPr wrap="square" rtlCol="0">
            <a:spAutoFit/>
          </a:bodyPr>
          <a:lstStyle/>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Answer pre-recorded questions</a:t>
            </a:r>
          </a:p>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Time limit</a:t>
            </a:r>
          </a:p>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Only once chance to answer</a:t>
            </a:r>
          </a:p>
        </p:txBody>
      </p:sp>
      <p:cxnSp>
        <p:nvCxnSpPr>
          <p:cNvPr id="46" name="Straight Connector 45">
            <a:extLst>
              <a:ext uri="{FF2B5EF4-FFF2-40B4-BE49-F238E27FC236}">
                <a16:creationId xmlns:a16="http://schemas.microsoft.com/office/drawing/2014/main" id="{AFE31DC5-B032-244C-8C69-8DFB85E5F841}"/>
              </a:ext>
            </a:extLst>
          </p:cNvPr>
          <p:cNvCxnSpPr/>
          <p:nvPr/>
        </p:nvCxnSpPr>
        <p:spPr>
          <a:xfrm>
            <a:off x="903819" y="4553350"/>
            <a:ext cx="4279749" cy="0"/>
          </a:xfrm>
          <a:prstGeom prst="line">
            <a:avLst/>
          </a:prstGeom>
          <a:ln>
            <a:prstDash val="lgDash"/>
          </a:ln>
        </p:spPr>
        <p:style>
          <a:lnRef idx="1">
            <a:schemeClr val="accent6"/>
          </a:lnRef>
          <a:fillRef idx="0">
            <a:schemeClr val="accent6"/>
          </a:fillRef>
          <a:effectRef idx="0">
            <a:schemeClr val="accent6"/>
          </a:effectRef>
          <a:fontRef idx="minor">
            <a:schemeClr val="tx1"/>
          </a:fontRef>
        </p:style>
      </p:cxnSp>
      <p:pic>
        <p:nvPicPr>
          <p:cNvPr id="47" name="Picture 46" descr="A picture containing text, sunset&#10;&#10;Description automatically generated">
            <a:extLst>
              <a:ext uri="{FF2B5EF4-FFF2-40B4-BE49-F238E27FC236}">
                <a16:creationId xmlns:a16="http://schemas.microsoft.com/office/drawing/2014/main" id="{08EF31FE-D549-C642-96FF-7684729BF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8557" y="4702414"/>
            <a:ext cx="1434514" cy="606662"/>
          </a:xfrm>
          <a:prstGeom prst="rect">
            <a:avLst/>
          </a:prstGeom>
        </p:spPr>
      </p:pic>
      <p:sp>
        <p:nvSpPr>
          <p:cNvPr id="48" name="TextBox 47">
            <a:extLst>
              <a:ext uri="{FF2B5EF4-FFF2-40B4-BE49-F238E27FC236}">
                <a16:creationId xmlns:a16="http://schemas.microsoft.com/office/drawing/2014/main" id="{40EF2B21-A52F-9741-A8E7-4710B04A2D2F}"/>
              </a:ext>
            </a:extLst>
          </p:cNvPr>
          <p:cNvSpPr txBox="1"/>
          <p:nvPr/>
        </p:nvSpPr>
        <p:spPr>
          <a:xfrm>
            <a:off x="1515528" y="4813152"/>
            <a:ext cx="1434514" cy="338554"/>
          </a:xfrm>
          <a:prstGeom prst="rect">
            <a:avLst/>
          </a:prstGeom>
          <a:noFill/>
        </p:spPr>
        <p:txBody>
          <a:bodyPr wrap="square" rtlCol="0">
            <a:spAutoFit/>
          </a:bodyPr>
          <a:lstStyle/>
          <a:p>
            <a:r>
              <a:rPr lang="en-GB" sz="1600">
                <a:solidFill>
                  <a:schemeClr val="bg1"/>
                </a:solidFill>
                <a:latin typeface="Reprise Title Std" panose="02000000000000000000" pitchFamily="2" charset="77"/>
                <a:cs typeface="Simplified Arabic Fixed" panose="02070309020205020404" pitchFamily="49" charset="-78"/>
              </a:rPr>
              <a:t>Live on-screen</a:t>
            </a:r>
          </a:p>
        </p:txBody>
      </p:sp>
      <p:sp>
        <p:nvSpPr>
          <p:cNvPr id="49" name="TextBox 48">
            <a:extLst>
              <a:ext uri="{FF2B5EF4-FFF2-40B4-BE49-F238E27FC236}">
                <a16:creationId xmlns:a16="http://schemas.microsoft.com/office/drawing/2014/main" id="{FB5A6FF2-933C-684A-BD34-8DB23AE9798D}"/>
              </a:ext>
            </a:extLst>
          </p:cNvPr>
          <p:cNvSpPr txBox="1"/>
          <p:nvPr/>
        </p:nvSpPr>
        <p:spPr>
          <a:xfrm>
            <a:off x="3045394" y="4607559"/>
            <a:ext cx="2288076" cy="830997"/>
          </a:xfrm>
          <a:prstGeom prst="rect">
            <a:avLst/>
          </a:prstGeom>
          <a:noFill/>
        </p:spPr>
        <p:txBody>
          <a:bodyPr wrap="square" rtlCol="0">
            <a:spAutoFit/>
          </a:bodyPr>
          <a:lstStyle/>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Uses technology like Teams or Zoom</a:t>
            </a:r>
          </a:p>
          <a:p>
            <a:pPr marL="171450" indent="-171450">
              <a:buFont typeface="Wingdings" pitchFamily="2" charset="2"/>
              <a:buChar char="ü"/>
            </a:pPr>
            <a:r>
              <a:rPr lang="en-GB" sz="1200">
                <a:solidFill>
                  <a:srgbClr val="85358B"/>
                </a:solidFill>
                <a:latin typeface="Simplified Arabic Fixed" panose="02070309020205020404" pitchFamily="49" charset="-78"/>
                <a:cs typeface="Simplified Arabic Fixed" panose="02070309020205020404" pitchFamily="49" charset="-78"/>
              </a:rPr>
              <a:t>Similar to face to face interviews</a:t>
            </a:r>
          </a:p>
        </p:txBody>
      </p:sp>
      <p:pic>
        <p:nvPicPr>
          <p:cNvPr id="50" name="Picture 49" descr="A picture containing text&#10;&#10;Description automatically generated">
            <a:extLst>
              <a:ext uri="{FF2B5EF4-FFF2-40B4-BE49-F238E27FC236}">
                <a16:creationId xmlns:a16="http://schemas.microsoft.com/office/drawing/2014/main" id="{93C76A12-65B9-1B44-A048-4C449D77057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94321" y="1189776"/>
            <a:ext cx="2907516" cy="1305835"/>
          </a:xfrm>
          <a:prstGeom prst="rect">
            <a:avLst/>
          </a:prstGeom>
        </p:spPr>
      </p:pic>
      <p:pic>
        <p:nvPicPr>
          <p:cNvPr id="51" name="Picture 50" descr="A picture containing outdoor object, night sky&#10;&#10;Description automatically generated">
            <a:extLst>
              <a:ext uri="{FF2B5EF4-FFF2-40B4-BE49-F238E27FC236}">
                <a16:creationId xmlns:a16="http://schemas.microsoft.com/office/drawing/2014/main" id="{966B93FB-97A8-3D4A-A95A-59FA350A3B7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986505" y="1495727"/>
            <a:ext cx="664473" cy="675456"/>
          </a:xfrm>
          <a:prstGeom prst="rect">
            <a:avLst/>
          </a:prstGeom>
        </p:spPr>
      </p:pic>
      <p:sp>
        <p:nvSpPr>
          <p:cNvPr id="52" name="TextBox 51">
            <a:extLst>
              <a:ext uri="{FF2B5EF4-FFF2-40B4-BE49-F238E27FC236}">
                <a16:creationId xmlns:a16="http://schemas.microsoft.com/office/drawing/2014/main" id="{18342254-8EDB-F94D-B0EA-D2F618644924}"/>
              </a:ext>
            </a:extLst>
          </p:cNvPr>
          <p:cNvSpPr txBox="1"/>
          <p:nvPr/>
        </p:nvSpPr>
        <p:spPr>
          <a:xfrm>
            <a:off x="6640518" y="1381244"/>
            <a:ext cx="1651850" cy="923330"/>
          </a:xfrm>
          <a:prstGeom prst="rect">
            <a:avLst/>
          </a:prstGeom>
          <a:noFill/>
        </p:spPr>
        <p:txBody>
          <a:bodyPr wrap="square" rtlCol="0">
            <a:spAutoFit/>
          </a:bodyPr>
          <a:lstStyle/>
          <a:p>
            <a:pPr algn="ctr"/>
            <a:r>
              <a:rPr lang="en-GB">
                <a:latin typeface="Stencil" pitchFamily="82" charset="77"/>
                <a:cs typeface="Simplified Arabic Fixed" panose="02070309020205020404" pitchFamily="49" charset="-78"/>
              </a:rPr>
              <a:t>Preparing for the interview</a:t>
            </a:r>
          </a:p>
        </p:txBody>
      </p:sp>
      <p:sp>
        <p:nvSpPr>
          <p:cNvPr id="54" name="TextBox 53">
            <a:extLst>
              <a:ext uri="{FF2B5EF4-FFF2-40B4-BE49-F238E27FC236}">
                <a16:creationId xmlns:a16="http://schemas.microsoft.com/office/drawing/2014/main" id="{6D8F69D5-9357-3F42-9558-C6D05A253C74}"/>
              </a:ext>
            </a:extLst>
          </p:cNvPr>
          <p:cNvSpPr txBox="1"/>
          <p:nvPr/>
        </p:nvSpPr>
        <p:spPr>
          <a:xfrm rot="21414147">
            <a:off x="5932413" y="2863351"/>
            <a:ext cx="2732838" cy="2531462"/>
          </a:xfrm>
          <a:prstGeom prst="rect">
            <a:avLst/>
          </a:prstGeom>
          <a:noFill/>
        </p:spPr>
        <p:txBody>
          <a:bodyPr wrap="square" lIns="91440" tIns="45720" rIns="91440" bIns="45720" rtlCol="0" anchor="t">
            <a:spAutoFit/>
          </a:bodyPr>
          <a:lstStyle/>
          <a:p>
            <a:pPr algn="ctr"/>
            <a:r>
              <a:rPr lang="en-GB" sz="1600" b="1" dirty="0">
                <a:solidFill>
                  <a:schemeClr val="bg1"/>
                </a:solidFill>
                <a:latin typeface="Bradley Hand ITC"/>
                <a:cs typeface="Simplified Arabic Fixed"/>
              </a:rPr>
              <a:t>JUST LIKE A NORMAL INTERVIEW …</a:t>
            </a:r>
          </a:p>
          <a:p>
            <a:pPr algn="ctr"/>
            <a:endParaRPr lang="en-GB" sz="1050" b="1" dirty="0">
              <a:latin typeface="Bradley Hand ITC"/>
              <a:cs typeface="Simplified Arabic Fixed" panose="02070309020205020404" pitchFamily="49" charset="-78"/>
            </a:endParaRPr>
          </a:p>
          <a:p>
            <a:pPr marL="465455" indent="-285750">
              <a:buFont typeface="Wingdings" pitchFamily="2" charset="2"/>
              <a:buChar char="ü"/>
            </a:pPr>
            <a:r>
              <a:rPr lang="en-GB" sz="1400" dirty="0">
                <a:latin typeface="Bradley Hand ITC"/>
                <a:cs typeface="Simplified Arabic Fixed"/>
              </a:rPr>
              <a:t>Read through all the instructions before you</a:t>
            </a:r>
            <a:br>
              <a:rPr lang="en-GB" sz="1400" dirty="0">
                <a:latin typeface="Bradley Hand ITC"/>
                <a:cs typeface="Simplified Arabic Fixed" panose="02070309020205020404" pitchFamily="49" charset="-78"/>
              </a:rPr>
            </a:br>
            <a:r>
              <a:rPr lang="en-GB" sz="1400" dirty="0">
                <a:latin typeface="Bradley Hand ITC"/>
                <a:cs typeface="Simplified Arabic Fixed"/>
              </a:rPr>
              <a:t>start.</a:t>
            </a:r>
          </a:p>
          <a:p>
            <a:pPr marL="465455" indent="-285750">
              <a:buFont typeface="Wingdings" pitchFamily="2" charset="2"/>
              <a:buChar char="ü"/>
            </a:pPr>
            <a:r>
              <a:rPr lang="en-GB" sz="1400" dirty="0">
                <a:latin typeface="Bradley Hand ITC"/>
                <a:cs typeface="Simplified Arabic Fixed"/>
              </a:rPr>
              <a:t>Test your technology.</a:t>
            </a:r>
          </a:p>
          <a:p>
            <a:pPr marL="465455" indent="-285750">
              <a:buFont typeface="Wingdings" pitchFamily="2" charset="2"/>
              <a:buChar char="ü"/>
            </a:pPr>
            <a:r>
              <a:rPr lang="en-GB" sz="1400" dirty="0">
                <a:latin typeface="Bradley Hand ITC"/>
                <a:cs typeface="Simplified Arabic Fixed"/>
              </a:rPr>
              <a:t>Be on time.</a:t>
            </a:r>
          </a:p>
          <a:p>
            <a:pPr marL="465455" indent="-285750">
              <a:buFont typeface="Wingdings" pitchFamily="2" charset="2"/>
              <a:buChar char="ü"/>
            </a:pPr>
            <a:r>
              <a:rPr lang="en-GB" sz="1400" dirty="0">
                <a:latin typeface="Bradley Hand ITC"/>
                <a:cs typeface="Simplified Arabic Fixed"/>
              </a:rPr>
              <a:t>Dress appropriately.</a:t>
            </a:r>
          </a:p>
          <a:p>
            <a:pPr marL="465455" indent="-285750">
              <a:buFont typeface="Wingdings" pitchFamily="2" charset="2"/>
              <a:buChar char="ü"/>
            </a:pPr>
            <a:r>
              <a:rPr lang="en-GB" sz="1400" dirty="0">
                <a:latin typeface="Bradley Hand ITC"/>
                <a:cs typeface="Simplified Arabic Fixed"/>
              </a:rPr>
              <a:t>Practise, prepare and be present.</a:t>
            </a:r>
          </a:p>
        </p:txBody>
      </p:sp>
      <p:sp>
        <p:nvSpPr>
          <p:cNvPr id="53" name="TextBox 52">
            <a:extLst>
              <a:ext uri="{FF2B5EF4-FFF2-40B4-BE49-F238E27FC236}">
                <a16:creationId xmlns:a16="http://schemas.microsoft.com/office/drawing/2014/main" id="{FC341734-EEF8-4F3B-6BD2-4DABFF23A7E2}"/>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55" name="Picture 5">
            <a:extLst>
              <a:ext uri="{FF2B5EF4-FFF2-40B4-BE49-F238E27FC236}">
                <a16:creationId xmlns:a16="http://schemas.microsoft.com/office/drawing/2014/main" id="{2D266C4A-81E7-7ABA-5F10-E8530F385F07}"/>
              </a:ext>
            </a:extLst>
          </p:cNvPr>
          <p:cNvPicPr>
            <a:picLocks noChangeAspect="1"/>
          </p:cNvPicPr>
          <p:nvPr/>
        </p:nvPicPr>
        <p:blipFill>
          <a:blip r:embed="rId21"/>
          <a:stretch>
            <a:fillRect/>
          </a:stretch>
        </p:blipFill>
        <p:spPr>
          <a:xfrm>
            <a:off x="7475647" y="6273691"/>
            <a:ext cx="1247775" cy="400050"/>
          </a:xfrm>
          <a:prstGeom prst="rect">
            <a:avLst/>
          </a:prstGeom>
        </p:spPr>
      </p:pic>
      <p:grpSp>
        <p:nvGrpSpPr>
          <p:cNvPr id="3" name="Group 2">
            <a:extLst>
              <a:ext uri="{FF2B5EF4-FFF2-40B4-BE49-F238E27FC236}">
                <a16:creationId xmlns:a16="http://schemas.microsoft.com/office/drawing/2014/main" id="{F7649C6C-0B8F-C752-6533-B982C12BBB4D}"/>
              </a:ext>
            </a:extLst>
          </p:cNvPr>
          <p:cNvGrpSpPr/>
          <p:nvPr/>
        </p:nvGrpSpPr>
        <p:grpSpPr>
          <a:xfrm>
            <a:off x="33926" y="5438791"/>
            <a:ext cx="7193666" cy="1442515"/>
            <a:chOff x="33926" y="5438791"/>
            <a:chExt cx="7193666" cy="1442515"/>
          </a:xfrm>
        </p:grpSpPr>
        <p:pic>
          <p:nvPicPr>
            <p:cNvPr id="57" name="Picture 56" descr="A picture containing outdoor object, night sky&#10;&#10;Description automatically generated">
              <a:extLst>
                <a:ext uri="{FF2B5EF4-FFF2-40B4-BE49-F238E27FC236}">
                  <a16:creationId xmlns:a16="http://schemas.microsoft.com/office/drawing/2014/main" id="{9A08D3D7-592D-8362-2712-4E8FD9509BD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44170" y="5676682"/>
              <a:ext cx="745349" cy="757669"/>
            </a:xfrm>
            <a:prstGeom prst="rect">
              <a:avLst/>
            </a:prstGeom>
          </p:spPr>
        </p:pic>
        <p:grpSp>
          <p:nvGrpSpPr>
            <p:cNvPr id="58" name="Group 57">
              <a:extLst>
                <a:ext uri="{FF2B5EF4-FFF2-40B4-BE49-F238E27FC236}">
                  <a16:creationId xmlns:a16="http://schemas.microsoft.com/office/drawing/2014/main" id="{E8125F26-56AD-C2A5-773C-1F0F4ADAE8E1}"/>
                </a:ext>
              </a:extLst>
            </p:cNvPr>
            <p:cNvGrpSpPr/>
            <p:nvPr/>
          </p:nvGrpSpPr>
          <p:grpSpPr>
            <a:xfrm>
              <a:off x="4084968" y="5438791"/>
              <a:ext cx="3142624" cy="1442515"/>
              <a:chOff x="3719808" y="5125795"/>
              <a:chExt cx="3255168" cy="1494175"/>
            </a:xfrm>
          </p:grpSpPr>
          <p:pic>
            <p:nvPicPr>
              <p:cNvPr id="60" name="Picture 59" descr="A picture containing text&#10;&#10;Description automatically generated">
                <a:extLst>
                  <a:ext uri="{FF2B5EF4-FFF2-40B4-BE49-F238E27FC236}">
                    <a16:creationId xmlns:a16="http://schemas.microsoft.com/office/drawing/2014/main" id="{E9781997-6E1D-8237-BC21-10E30F467C8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61" name="TextBox 60">
                <a:extLst>
                  <a:ext uri="{FF2B5EF4-FFF2-40B4-BE49-F238E27FC236}">
                    <a16:creationId xmlns:a16="http://schemas.microsoft.com/office/drawing/2014/main" id="{EAA6D933-0E66-B0C4-C0F3-A540FF7E9E65}"/>
                  </a:ext>
                </a:extLst>
              </p:cNvPr>
              <p:cNvSpPr txBox="1"/>
              <p:nvPr/>
            </p:nvSpPr>
            <p:spPr>
              <a:xfrm>
                <a:off x="3858315" y="5430188"/>
                <a:ext cx="2879078" cy="765117"/>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7</a:t>
                </a:r>
                <a:r>
                  <a:rPr lang="en-GB" sz="1400" dirty="0">
                    <a:latin typeface="Comic Sans MS"/>
                    <a:cs typeface="Simplified Arabic Fixed"/>
                  </a:rPr>
                  <a:t>: Do you feel better prepared for video interviews because of social media?</a:t>
                </a:r>
              </a:p>
            </p:txBody>
          </p:sp>
        </p:grpSp>
        <p:pic>
          <p:nvPicPr>
            <p:cNvPr id="59" name="Picture 58" descr="Background pattern&#10;&#10;Description automatically generated">
              <a:extLst>
                <a:ext uri="{FF2B5EF4-FFF2-40B4-BE49-F238E27FC236}">
                  <a16:creationId xmlns:a16="http://schemas.microsoft.com/office/drawing/2014/main" id="{6698BCBA-5CBB-1E11-82B9-05F48A3F561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6200000">
              <a:off x="1115001" y="4429941"/>
              <a:ext cx="770081" cy="2932231"/>
            </a:xfrm>
            <a:prstGeom prst="rect">
              <a:avLst/>
            </a:prstGeom>
          </p:spPr>
        </p:pic>
      </p:grpSp>
    </p:spTree>
    <p:extLst>
      <p:ext uri="{BB962C8B-B14F-4D97-AF65-F5344CB8AC3E}">
        <p14:creationId xmlns:p14="http://schemas.microsoft.com/office/powerpoint/2010/main" val="11107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25" name="Picture 24" descr="A picture containing sunset, nature, flock, bright&#10;&#10;Description automatically generated">
            <a:extLst>
              <a:ext uri="{FF2B5EF4-FFF2-40B4-BE49-F238E27FC236}">
                <a16:creationId xmlns:a16="http://schemas.microsoft.com/office/drawing/2014/main" id="{24AB919D-578A-2641-B3BC-7B32031B6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40" y="307332"/>
            <a:ext cx="4059876" cy="526538"/>
          </a:xfrm>
          <a:prstGeom prst="rect">
            <a:avLst/>
          </a:prstGeom>
        </p:spPr>
      </p:pic>
      <p:pic>
        <p:nvPicPr>
          <p:cNvPr id="26" name="Picture 25" descr="A picture containing text, light, dark&#10;&#10;Description automatically generated">
            <a:extLst>
              <a:ext uri="{FF2B5EF4-FFF2-40B4-BE49-F238E27FC236}">
                <a16:creationId xmlns:a16="http://schemas.microsoft.com/office/drawing/2014/main" id="{64C1A8B2-AEBB-6649-BF78-4DC066BFA1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7" name="TextBox 26">
            <a:extLst>
              <a:ext uri="{FF2B5EF4-FFF2-40B4-BE49-F238E27FC236}">
                <a16:creationId xmlns:a16="http://schemas.microsoft.com/office/drawing/2014/main" id="{4CF487F3-B6FB-1E46-90A3-D1D5D5D387AB}"/>
              </a:ext>
            </a:extLst>
          </p:cNvPr>
          <p:cNvSpPr txBox="1"/>
          <p:nvPr/>
        </p:nvSpPr>
        <p:spPr>
          <a:xfrm>
            <a:off x="1819836" y="370695"/>
            <a:ext cx="400514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Interview Activities</a:t>
            </a:r>
            <a:endParaRPr lang="en-US" dirty="0"/>
          </a:p>
        </p:txBody>
      </p:sp>
      <p:pic>
        <p:nvPicPr>
          <p:cNvPr id="28" name="Graphic 27" descr="Boardroom">
            <a:extLst>
              <a:ext uri="{FF2B5EF4-FFF2-40B4-BE49-F238E27FC236}">
                <a16:creationId xmlns:a16="http://schemas.microsoft.com/office/drawing/2014/main" id="{1EEAA7FD-DC21-504B-94B3-BD7E4A2529A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844" y="310854"/>
            <a:ext cx="536403" cy="536403"/>
          </a:xfrm>
          <a:prstGeom prst="rect">
            <a:avLst/>
          </a:prstGeom>
        </p:spPr>
      </p:pic>
      <p:pic>
        <p:nvPicPr>
          <p:cNvPr id="4" name="Picture 5">
            <a:extLst>
              <a:ext uri="{FF2B5EF4-FFF2-40B4-BE49-F238E27FC236}">
                <a16:creationId xmlns:a16="http://schemas.microsoft.com/office/drawing/2014/main" id="{AF5837F5-0F97-52A0-1F41-6D8DE2C5D73D}"/>
              </a:ext>
            </a:extLst>
          </p:cNvPr>
          <p:cNvPicPr>
            <a:picLocks noChangeAspect="1"/>
          </p:cNvPicPr>
          <p:nvPr/>
        </p:nvPicPr>
        <p:blipFill>
          <a:blip r:embed="rId8"/>
          <a:stretch>
            <a:fillRect/>
          </a:stretch>
        </p:blipFill>
        <p:spPr>
          <a:xfrm>
            <a:off x="7475647" y="6273691"/>
            <a:ext cx="1247775" cy="400050"/>
          </a:xfrm>
          <a:prstGeom prst="rect">
            <a:avLst/>
          </a:prstGeom>
        </p:spPr>
      </p:pic>
      <p:pic>
        <p:nvPicPr>
          <p:cNvPr id="8" name="Picture 7" descr="A picture containing sunset, nature, flock, bright&#10;&#10;Description automatically generated">
            <a:extLst>
              <a:ext uri="{FF2B5EF4-FFF2-40B4-BE49-F238E27FC236}">
                <a16:creationId xmlns:a16="http://schemas.microsoft.com/office/drawing/2014/main" id="{6B81AF7C-08B2-41BE-89C3-FBA2543C3003}"/>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5339503" y="4437887"/>
            <a:ext cx="3458035" cy="506473"/>
          </a:xfrm>
          <a:prstGeom prst="rect">
            <a:avLst/>
          </a:prstGeom>
        </p:spPr>
      </p:pic>
      <p:sp>
        <p:nvSpPr>
          <p:cNvPr id="9" name="Rounded Rectangle 7">
            <a:extLst>
              <a:ext uri="{FF2B5EF4-FFF2-40B4-BE49-F238E27FC236}">
                <a16:creationId xmlns:a16="http://schemas.microsoft.com/office/drawing/2014/main" id="{D5035DB2-EE9C-4EEE-B502-B4CFB519A968}"/>
              </a:ext>
            </a:extLst>
          </p:cNvPr>
          <p:cNvSpPr/>
          <p:nvPr/>
        </p:nvSpPr>
        <p:spPr>
          <a:xfrm>
            <a:off x="4570336" y="4279617"/>
            <a:ext cx="4399390"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0" name="TextBox 3">
            <a:extLst>
              <a:ext uri="{FF2B5EF4-FFF2-40B4-BE49-F238E27FC236}">
                <a16:creationId xmlns:a16="http://schemas.microsoft.com/office/drawing/2014/main" id="{647206D0-DAF8-4172-9528-1B3807B6A206}"/>
              </a:ext>
            </a:extLst>
          </p:cNvPr>
          <p:cNvSpPr txBox="1"/>
          <p:nvPr/>
        </p:nvSpPr>
        <p:spPr>
          <a:xfrm>
            <a:off x="5392401" y="4554447"/>
            <a:ext cx="342137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bg1"/>
                </a:solidFill>
                <a:latin typeface="Simplified Arabic Fixed" panose="02070309020205020404" pitchFamily="49" charset="-78"/>
                <a:hlinkClick r:id="rId9">
                  <a:extLst>
                    <a:ext uri="{A12FA001-AC4F-418D-AE19-62706E023703}">
                      <ahyp:hlinkClr xmlns:ahyp="http://schemas.microsoft.com/office/drawing/2018/hyperlinkcolor" val="tx"/>
                    </a:ext>
                  </a:extLst>
                </a:hlinkClick>
              </a:rPr>
              <a:t>Activity 2: The Interview Game</a:t>
            </a:r>
            <a:endParaRPr lang="en-US" sz="1400" dirty="0">
              <a:solidFill>
                <a:schemeClr val="bg1"/>
              </a:solidFill>
              <a:latin typeface="Simplified Arabic Fixed" panose="02070309020205020404" pitchFamily="49" charset="-78"/>
            </a:endParaRPr>
          </a:p>
        </p:txBody>
      </p:sp>
      <p:pic>
        <p:nvPicPr>
          <p:cNvPr id="11" name="Picture 10" descr="Icon&#10;&#10;Description automatically generated">
            <a:extLst>
              <a:ext uri="{FF2B5EF4-FFF2-40B4-BE49-F238E27FC236}">
                <a16:creationId xmlns:a16="http://schemas.microsoft.com/office/drawing/2014/main" id="{1FEFD434-9A03-445C-A479-E628ECA209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3666" y="4413183"/>
            <a:ext cx="823015" cy="823015"/>
          </a:xfrm>
          <a:prstGeom prst="rect">
            <a:avLst/>
          </a:prstGeom>
        </p:spPr>
      </p:pic>
      <p:pic>
        <p:nvPicPr>
          <p:cNvPr id="12" name="Picture 11" descr="Background pattern&#10;&#10;Description automatically generated">
            <a:extLst>
              <a:ext uri="{FF2B5EF4-FFF2-40B4-BE49-F238E27FC236}">
                <a16:creationId xmlns:a16="http://schemas.microsoft.com/office/drawing/2014/main" id="{30B9E218-53B9-44AF-A30B-1DBC3E93532D}"/>
              </a:ext>
            </a:extLst>
          </p:cNvPr>
          <p:cNvPicPr>
            <a:picLocks noChangeAspect="1"/>
          </p:cNvPicPr>
          <p:nvPr/>
        </p:nvPicPr>
        <p:blipFill rotWithShape="1">
          <a:blip r:embed="rId11">
            <a:extLst>
              <a:ext uri="{28A0092B-C50C-407E-A947-70E740481C1C}">
                <a14:useLocalDpi xmlns:a14="http://schemas.microsoft.com/office/drawing/2010/main" val="0"/>
              </a:ext>
            </a:extLst>
          </a:blip>
          <a:srcRect l="-6949" t="29155" r="18504" b="-7968"/>
          <a:stretch/>
        </p:blipFill>
        <p:spPr>
          <a:xfrm rot="16200000">
            <a:off x="846506" y="1062942"/>
            <a:ext cx="707452" cy="2400464"/>
          </a:xfrm>
          <a:prstGeom prst="rect">
            <a:avLst/>
          </a:prstGeom>
        </p:spPr>
      </p:pic>
      <p:pic>
        <p:nvPicPr>
          <p:cNvPr id="13" name="Picture 12" descr="Logo&#10;&#10;Description automatically generated">
            <a:extLst>
              <a:ext uri="{FF2B5EF4-FFF2-40B4-BE49-F238E27FC236}">
                <a16:creationId xmlns:a16="http://schemas.microsoft.com/office/drawing/2014/main" id="{63461099-D842-43B9-9B88-F96773822A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6272" y="1967232"/>
            <a:ext cx="2171535" cy="694891"/>
          </a:xfrm>
          <a:prstGeom prst="rect">
            <a:avLst/>
          </a:prstGeom>
        </p:spPr>
      </p:pic>
      <p:pic>
        <p:nvPicPr>
          <p:cNvPr id="2" name="Picture 2" descr="Graphical user interface, application, Teams&#10;&#10;Description automatically generated">
            <a:extLst>
              <a:ext uri="{FF2B5EF4-FFF2-40B4-BE49-F238E27FC236}">
                <a16:creationId xmlns:a16="http://schemas.microsoft.com/office/drawing/2014/main" id="{12F54A3C-1DAE-D664-C908-FF3913C9209F}"/>
              </a:ext>
            </a:extLst>
          </p:cNvPr>
          <p:cNvPicPr>
            <a:picLocks noChangeAspect="1"/>
          </p:cNvPicPr>
          <p:nvPr/>
        </p:nvPicPr>
        <p:blipFill>
          <a:blip r:embed="rId13"/>
          <a:stretch>
            <a:fillRect/>
          </a:stretch>
        </p:blipFill>
        <p:spPr>
          <a:xfrm>
            <a:off x="597886" y="3441495"/>
            <a:ext cx="3799840" cy="2468815"/>
          </a:xfrm>
          <a:prstGeom prst="rect">
            <a:avLst/>
          </a:prstGeom>
        </p:spPr>
      </p:pic>
      <p:pic>
        <p:nvPicPr>
          <p:cNvPr id="7" name="Picture 6" descr="A picture containing sunset, nature, flock, bright&#10;&#10;Description automatically generated">
            <a:extLst>
              <a:ext uri="{FF2B5EF4-FFF2-40B4-BE49-F238E27FC236}">
                <a16:creationId xmlns:a16="http://schemas.microsoft.com/office/drawing/2014/main" id="{01C6383E-A192-E055-FD4B-75F5A17160BB}"/>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5537427" y="2110428"/>
            <a:ext cx="3079798" cy="506473"/>
          </a:xfrm>
          <a:prstGeom prst="rect">
            <a:avLst/>
          </a:prstGeom>
        </p:spPr>
      </p:pic>
      <p:sp>
        <p:nvSpPr>
          <p:cNvPr id="15" name="Rounded Rectangle 7">
            <a:extLst>
              <a:ext uri="{FF2B5EF4-FFF2-40B4-BE49-F238E27FC236}">
                <a16:creationId xmlns:a16="http://schemas.microsoft.com/office/drawing/2014/main" id="{BFB88FA8-0B57-7BB0-7B4C-C7AC13273044}"/>
              </a:ext>
            </a:extLst>
          </p:cNvPr>
          <p:cNvSpPr/>
          <p:nvPr/>
        </p:nvSpPr>
        <p:spPr>
          <a:xfrm>
            <a:off x="4724399" y="1952158"/>
            <a:ext cx="4141303"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3">
            <a:extLst>
              <a:ext uri="{FF2B5EF4-FFF2-40B4-BE49-F238E27FC236}">
                <a16:creationId xmlns:a16="http://schemas.microsoft.com/office/drawing/2014/main" id="{E4D56899-E647-571A-5258-7416BBE9EA87}"/>
              </a:ext>
            </a:extLst>
          </p:cNvPr>
          <p:cNvSpPr txBox="1"/>
          <p:nvPr/>
        </p:nvSpPr>
        <p:spPr>
          <a:xfrm>
            <a:off x="5590324" y="2226988"/>
            <a:ext cx="302690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bg1"/>
                </a:solidFill>
                <a:latin typeface="Simplified Arabic Fixed" panose="02070309020205020404" pitchFamily="49" charset="-78"/>
                <a:hlinkClick r:id="rId14">
                  <a:extLst>
                    <a:ext uri="{A12FA001-AC4F-418D-AE19-62706E023703}">
                      <ahyp:hlinkClr xmlns:ahyp="http://schemas.microsoft.com/office/drawing/2018/hyperlinkcolor" val="tx"/>
                    </a:ext>
                  </a:extLst>
                </a:hlinkClick>
              </a:rPr>
              <a:t>Activity 1: Interview Tips</a:t>
            </a:r>
            <a:endParaRPr lang="en-US" sz="1400" dirty="0">
              <a:solidFill>
                <a:schemeClr val="bg1"/>
              </a:solidFill>
              <a:latin typeface="Simplified Arabic Fixed" panose="02070309020205020404" pitchFamily="49" charset="-78"/>
            </a:endParaRPr>
          </a:p>
        </p:txBody>
      </p:sp>
      <p:pic>
        <p:nvPicPr>
          <p:cNvPr id="17" name="Picture 16" descr="Icon&#10;&#10;Description automatically generated">
            <a:extLst>
              <a:ext uri="{FF2B5EF4-FFF2-40B4-BE49-F238E27FC236}">
                <a16:creationId xmlns:a16="http://schemas.microsoft.com/office/drawing/2014/main" id="{2EE9294B-8716-64BE-157D-A95EF8908C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1710" y="2085724"/>
            <a:ext cx="823015" cy="823015"/>
          </a:xfrm>
          <a:prstGeom prst="rect">
            <a:avLst/>
          </a:prstGeom>
        </p:spPr>
      </p:pic>
    </p:spTree>
    <p:extLst>
      <p:ext uri="{BB962C8B-B14F-4D97-AF65-F5344CB8AC3E}">
        <p14:creationId xmlns:p14="http://schemas.microsoft.com/office/powerpoint/2010/main" val="225856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3" name="Picture 5">
            <a:extLst>
              <a:ext uri="{FF2B5EF4-FFF2-40B4-BE49-F238E27FC236}">
                <a16:creationId xmlns:a16="http://schemas.microsoft.com/office/drawing/2014/main" id="{1AAB3213-02B8-D8D0-A692-5CC520FB3C92}"/>
              </a:ext>
            </a:extLst>
          </p:cNvPr>
          <p:cNvPicPr>
            <a:picLocks noChangeAspect="1"/>
          </p:cNvPicPr>
          <p:nvPr/>
        </p:nvPicPr>
        <p:blipFill>
          <a:blip r:embed="rId8"/>
          <a:stretch>
            <a:fillRect/>
          </a:stretch>
        </p:blipFill>
        <p:spPr>
          <a:xfrm>
            <a:off x="7475647" y="6273691"/>
            <a:ext cx="1247775" cy="400050"/>
          </a:xfrm>
          <a:prstGeom prst="rect">
            <a:avLst/>
          </a:prstGeom>
        </p:spPr>
      </p:pic>
      <p:sp>
        <p:nvSpPr>
          <p:cNvPr id="2" name="Footer Placeholder 3">
            <a:extLst>
              <a:ext uri="{FF2B5EF4-FFF2-40B4-BE49-F238E27FC236}">
                <a16:creationId xmlns:a16="http://schemas.microsoft.com/office/drawing/2014/main" id="{124B2F79-CA4E-E35B-51A3-63027CC1820F}"/>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C39E27C7-B4E3-E745-8E7A-BFEA8FF1F5DC}"/>
              </a:ext>
            </a:extLst>
          </p:cNvPr>
          <p:cNvPicPr>
            <a:picLocks noChangeAspect="1"/>
          </p:cNvPicPr>
          <p:nvPr/>
        </p:nvPicPr>
        <p:blipFill rotWithShape="1">
          <a:blip r:embed="rId4">
            <a:extLst>
              <a:ext uri="{28A0092B-C50C-407E-A947-70E740481C1C}">
                <a14:useLocalDpi xmlns:a14="http://schemas.microsoft.com/office/drawing/2010/main" val="0"/>
              </a:ext>
            </a:extLst>
          </a:blip>
          <a:srcRect r="32873"/>
          <a:stretch/>
        </p:blipFill>
        <p:spPr>
          <a:xfrm rot="21389748">
            <a:off x="631279" y="1067933"/>
            <a:ext cx="3057818" cy="4246639"/>
          </a:xfrm>
          <a:prstGeom prst="rect">
            <a:avLst/>
          </a:prstGeom>
          <a:effectLst>
            <a:outerShdw blurRad="50800" dist="50800" dir="5400000" algn="ctr" rotWithShape="0">
              <a:schemeClr val="tx1">
                <a:lumMod val="75000"/>
                <a:lumOff val="25000"/>
              </a:schemeClr>
            </a:outerShdw>
          </a:effectLst>
        </p:spPr>
      </p:pic>
      <p:pic>
        <p:nvPicPr>
          <p:cNvPr id="73" name="Picture 72">
            <a:extLst>
              <a:ext uri="{FF2B5EF4-FFF2-40B4-BE49-F238E27FC236}">
                <a16:creationId xmlns:a16="http://schemas.microsoft.com/office/drawing/2014/main" id="{2FA26C21-1991-4C4E-A327-A0E5E191C74E}"/>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58327" y="4403546"/>
            <a:ext cx="1707597" cy="838751"/>
          </a:xfrm>
          <a:prstGeom prst="rect">
            <a:avLst/>
          </a:prstGeom>
        </p:spPr>
      </p:pic>
      <p:pic>
        <p:nvPicPr>
          <p:cNvPr id="56" name="Picture 55">
            <a:extLst>
              <a:ext uri="{FF2B5EF4-FFF2-40B4-BE49-F238E27FC236}">
                <a16:creationId xmlns:a16="http://schemas.microsoft.com/office/drawing/2014/main" id="{97FA0526-4EB3-F14A-A091-5959EAD89338}"/>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99010" y="4829981"/>
            <a:ext cx="1450706" cy="634703"/>
          </a:xfrm>
          <a:prstGeom prst="rect">
            <a:avLst/>
          </a:prstGeom>
        </p:spPr>
      </p:pic>
      <p:pic>
        <p:nvPicPr>
          <p:cNvPr id="54" name="Picture 53">
            <a:extLst>
              <a:ext uri="{FF2B5EF4-FFF2-40B4-BE49-F238E27FC236}">
                <a16:creationId xmlns:a16="http://schemas.microsoft.com/office/drawing/2014/main" id="{E4461B50-9D11-AB44-A7EC-9E1FFF0C7BBC}"/>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76012" y="499622"/>
            <a:ext cx="2023901" cy="867506"/>
          </a:xfrm>
          <a:prstGeom prst="rect">
            <a:avLst/>
          </a:prstGeom>
        </p:spPr>
      </p:pic>
      <p:pic>
        <p:nvPicPr>
          <p:cNvPr id="51" name="Picture 50">
            <a:extLst>
              <a:ext uri="{FF2B5EF4-FFF2-40B4-BE49-F238E27FC236}">
                <a16:creationId xmlns:a16="http://schemas.microsoft.com/office/drawing/2014/main" id="{245665F8-0972-8747-BC38-C4BE0F864627}"/>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42863" y="91084"/>
            <a:ext cx="1309507" cy="572926"/>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4A3D47E-E6FC-A84F-8D17-DDC8EA44752A}"/>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saturation sat="325000"/>
                    </a14:imgEffect>
                  </a14:imgLayer>
                </a14:imgProps>
              </a:ext>
              <a:ext uri="{28A0092B-C50C-407E-A947-70E740481C1C}">
                <a14:useLocalDpi xmlns:a14="http://schemas.microsoft.com/office/drawing/2010/main" val="0"/>
              </a:ext>
            </a:extLst>
          </a:blip>
          <a:stretch>
            <a:fillRect/>
          </a:stretch>
        </p:blipFill>
        <p:spPr>
          <a:xfrm>
            <a:off x="3897743" y="824440"/>
            <a:ext cx="4908307" cy="3933362"/>
          </a:xfrm>
          <a:prstGeom prst="rect">
            <a:avLst/>
          </a:prstGeom>
          <a:effectLst/>
        </p:spPr>
      </p:pic>
      <p:grpSp>
        <p:nvGrpSpPr>
          <p:cNvPr id="13" name="Group 12">
            <a:extLst>
              <a:ext uri="{FF2B5EF4-FFF2-40B4-BE49-F238E27FC236}">
                <a16:creationId xmlns:a16="http://schemas.microsoft.com/office/drawing/2014/main" id="{03D601B2-477D-9833-4A76-1018AD6EE987}"/>
              </a:ext>
            </a:extLst>
          </p:cNvPr>
          <p:cNvGrpSpPr/>
          <p:nvPr/>
        </p:nvGrpSpPr>
        <p:grpSpPr>
          <a:xfrm>
            <a:off x="943522" y="3604619"/>
            <a:ext cx="2596226" cy="526980"/>
            <a:chOff x="762395" y="3753990"/>
            <a:chExt cx="2596226" cy="526980"/>
          </a:xfrm>
        </p:grpSpPr>
        <p:sp>
          <p:nvSpPr>
            <p:cNvPr id="52" name="TextBox 51">
              <a:extLst>
                <a:ext uri="{FF2B5EF4-FFF2-40B4-BE49-F238E27FC236}">
                  <a16:creationId xmlns:a16="http://schemas.microsoft.com/office/drawing/2014/main" id="{23BE617F-7711-4023-AE54-C0311523694F}"/>
                </a:ext>
              </a:extLst>
            </p:cNvPr>
            <p:cNvSpPr txBox="1"/>
            <p:nvPr/>
          </p:nvSpPr>
          <p:spPr>
            <a:xfrm rot="21389748">
              <a:off x="1615100" y="3753990"/>
              <a:ext cx="1743521" cy="461665"/>
            </a:xfrm>
            <a:prstGeom prst="rect">
              <a:avLst/>
            </a:prstGeom>
            <a:noFill/>
          </p:spPr>
          <p:txBody>
            <a:bodyPr wrap="square" lIns="91440" tIns="45720" rIns="91440" bIns="45720" rtlCol="0" anchor="t">
              <a:spAutoFit/>
            </a:bodyPr>
            <a:lstStyle/>
            <a:p>
              <a:r>
                <a:rPr lang="en-GB" sz="1200" dirty="0">
                  <a:solidFill>
                    <a:srgbClr val="00B0F0"/>
                  </a:solidFill>
                  <a:latin typeface="Comic Sans MS" panose="030F0702030302020204" pitchFamily="66" charset="0"/>
                  <a:cs typeface="Arial"/>
                </a:rPr>
                <a:t>Communication is </a:t>
              </a:r>
              <a:br>
                <a:rPr lang="en-GB" sz="1200" dirty="0">
                  <a:solidFill>
                    <a:srgbClr val="00B0F0"/>
                  </a:solidFill>
                  <a:latin typeface="Comic Sans MS" panose="030F0702030302020204" pitchFamily="66" charset="0"/>
                  <a:cs typeface="Arial"/>
                </a:rPr>
              </a:br>
              <a:r>
                <a:rPr lang="en-GB" sz="1200" dirty="0">
                  <a:solidFill>
                    <a:srgbClr val="00B0F0"/>
                  </a:solidFill>
                  <a:latin typeface="Comic Sans MS" panose="030F0702030302020204" pitchFamily="66" charset="0"/>
                  <a:cs typeface="Arial"/>
                </a:rPr>
                <a:t>two way</a:t>
              </a:r>
            </a:p>
          </p:txBody>
        </p:sp>
        <p:pic>
          <p:nvPicPr>
            <p:cNvPr id="12" name="Picture 11">
              <a:extLst>
                <a:ext uri="{FF2B5EF4-FFF2-40B4-BE49-F238E27FC236}">
                  <a16:creationId xmlns:a16="http://schemas.microsoft.com/office/drawing/2014/main" id="{FDC65B33-7CAE-3D4A-A67E-D088A03DA8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389748">
              <a:off x="762395" y="3876509"/>
              <a:ext cx="762951" cy="404461"/>
            </a:xfrm>
            <a:prstGeom prst="rect">
              <a:avLst/>
            </a:prstGeom>
          </p:spPr>
        </p:pic>
      </p:grpSp>
      <p:grpSp>
        <p:nvGrpSpPr>
          <p:cNvPr id="11" name="Group 10">
            <a:extLst>
              <a:ext uri="{FF2B5EF4-FFF2-40B4-BE49-F238E27FC236}">
                <a16:creationId xmlns:a16="http://schemas.microsoft.com/office/drawing/2014/main" id="{19006859-4667-5A01-8D62-A80BCE68EF91}"/>
              </a:ext>
            </a:extLst>
          </p:cNvPr>
          <p:cNvGrpSpPr/>
          <p:nvPr/>
        </p:nvGrpSpPr>
        <p:grpSpPr>
          <a:xfrm>
            <a:off x="761856" y="2793857"/>
            <a:ext cx="2882347" cy="724912"/>
            <a:chOff x="687937" y="2992635"/>
            <a:chExt cx="2882347" cy="609009"/>
          </a:xfrm>
        </p:grpSpPr>
        <p:sp>
          <p:nvSpPr>
            <p:cNvPr id="49" name="TextBox 48">
              <a:extLst>
                <a:ext uri="{FF2B5EF4-FFF2-40B4-BE49-F238E27FC236}">
                  <a16:creationId xmlns:a16="http://schemas.microsoft.com/office/drawing/2014/main" id="{BC2ABA31-EDC2-4913-98CA-4314671970B7}"/>
                </a:ext>
              </a:extLst>
            </p:cNvPr>
            <p:cNvSpPr txBox="1"/>
            <p:nvPr/>
          </p:nvSpPr>
          <p:spPr>
            <a:xfrm rot="21389748">
              <a:off x="1546023" y="2992635"/>
              <a:ext cx="2024261" cy="542992"/>
            </a:xfrm>
            <a:prstGeom prst="rect">
              <a:avLst/>
            </a:prstGeom>
            <a:noFill/>
          </p:spPr>
          <p:txBody>
            <a:bodyPr wrap="square" lIns="91440" tIns="45720" rIns="91440" bIns="45720" rtlCol="0" anchor="t">
              <a:spAutoFit/>
            </a:bodyPr>
            <a:lstStyle/>
            <a:p>
              <a:r>
                <a:rPr lang="en-GB" sz="1200" dirty="0">
                  <a:solidFill>
                    <a:srgbClr val="00B050"/>
                  </a:solidFill>
                  <a:latin typeface="Comic Sans MS" panose="030F0702030302020204" pitchFamily="66" charset="0"/>
                  <a:cs typeface="Arial"/>
                </a:rPr>
                <a:t>Structured conversation between two or more people</a:t>
              </a:r>
            </a:p>
          </p:txBody>
        </p:sp>
        <p:pic>
          <p:nvPicPr>
            <p:cNvPr id="14" name="Picture 13" descr="A picture containing text, container, basket&#10;&#10;Description automatically generated">
              <a:extLst>
                <a:ext uri="{FF2B5EF4-FFF2-40B4-BE49-F238E27FC236}">
                  <a16:creationId xmlns:a16="http://schemas.microsoft.com/office/drawing/2014/main" id="{10C726C1-2384-454A-8001-5344B335DE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389748">
              <a:off x="687937" y="3205370"/>
              <a:ext cx="803592" cy="396274"/>
            </a:xfrm>
            <a:prstGeom prst="rect">
              <a:avLst/>
            </a:prstGeom>
          </p:spPr>
        </p:pic>
      </p:grpSp>
      <p:pic>
        <p:nvPicPr>
          <p:cNvPr id="16" name="Picture 15" descr="Text&#10;&#10;Description automatically generated">
            <a:extLst>
              <a:ext uri="{FF2B5EF4-FFF2-40B4-BE49-F238E27FC236}">
                <a16:creationId xmlns:a16="http://schemas.microsoft.com/office/drawing/2014/main" id="{7F548CF7-687A-9C45-A1E3-E8C15376A5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388584">
            <a:off x="1151362" y="1682211"/>
            <a:ext cx="1949399" cy="775073"/>
          </a:xfrm>
          <a:prstGeom prst="rect">
            <a:avLst/>
          </a:prstGeom>
        </p:spPr>
      </p:pic>
      <p:pic>
        <p:nvPicPr>
          <p:cNvPr id="17" name="Ink 16">
            <a:extLst>
              <a:ext uri="{FF2B5EF4-FFF2-40B4-BE49-F238E27FC236}">
                <a16:creationId xmlns:a16="http://schemas.microsoft.com/office/drawing/2014/main" id="{369A62AD-55F5-C74A-97AC-BFC0DDDBDD58}"/>
              </a:ext>
            </a:extLst>
          </p:cNvPr>
          <p:cNvPicPr/>
          <p:nvPr/>
        </p:nvPicPr>
        <p:blipFill>
          <a:blip r:embed="rId11"/>
          <a:stretch>
            <a:fillRect/>
          </a:stretch>
        </p:blipFill>
        <p:spPr>
          <a:xfrm rot="21389748">
            <a:off x="793799" y="2592573"/>
            <a:ext cx="2664527" cy="56057"/>
          </a:xfrm>
          <a:prstGeom prst="rect">
            <a:avLst/>
          </a:prstGeom>
        </p:spPr>
      </p:pic>
      <p:pic>
        <p:nvPicPr>
          <p:cNvPr id="21" name="Picture 20">
            <a:extLst>
              <a:ext uri="{FF2B5EF4-FFF2-40B4-BE49-F238E27FC236}">
                <a16:creationId xmlns:a16="http://schemas.microsoft.com/office/drawing/2014/main" id="{E7C78595-94B5-9749-9D02-F87CCDC4CEA6}"/>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67497" y="953527"/>
            <a:ext cx="1239287" cy="572926"/>
          </a:xfrm>
          <a:prstGeom prst="rect">
            <a:avLst/>
          </a:prstGeom>
        </p:spPr>
      </p:pic>
      <p:pic>
        <p:nvPicPr>
          <p:cNvPr id="44" name="Picture 43">
            <a:extLst>
              <a:ext uri="{FF2B5EF4-FFF2-40B4-BE49-F238E27FC236}">
                <a16:creationId xmlns:a16="http://schemas.microsoft.com/office/drawing/2014/main" id="{AF213CDB-A486-054E-B5FE-757DDB14E12A}"/>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973060" y="4701646"/>
            <a:ext cx="1651989" cy="749721"/>
          </a:xfrm>
          <a:prstGeom prst="rect">
            <a:avLst/>
          </a:prstGeom>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1902" y="418303"/>
            <a:ext cx="3608908" cy="439293"/>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965734" y="457109"/>
            <a:ext cx="3516333" cy="340381"/>
          </a:xfrm>
          <a:prstGeom prst="rect">
            <a:avLst/>
          </a:prstGeom>
          <a:noFill/>
        </p:spPr>
        <p:txBody>
          <a:bodyPr wrap="square" lIns="91440" tIns="45720" rIns="91440" bIns="45720" rtlCol="0" anchor="t">
            <a:spAutoFit/>
          </a:bodyPr>
          <a:lstStyle/>
          <a:p>
            <a:r>
              <a:rPr lang="en-GB" sz="2000" b="1" dirty="0">
                <a:solidFill>
                  <a:schemeClr val="bg1"/>
                </a:solidFill>
                <a:latin typeface="Simplified Arabic Fixed"/>
                <a:cs typeface="Simplified Arabic Fixed"/>
              </a:rPr>
              <a:t>What is an interview?</a:t>
            </a:r>
          </a:p>
        </p:txBody>
      </p:sp>
      <p:sp>
        <p:nvSpPr>
          <p:cNvPr id="42" name="TextBox 41">
            <a:extLst>
              <a:ext uri="{FF2B5EF4-FFF2-40B4-BE49-F238E27FC236}">
                <a16:creationId xmlns:a16="http://schemas.microsoft.com/office/drawing/2014/main" id="{B25C1767-C4B2-4F6B-8E1E-75F64E01F25C}"/>
              </a:ext>
            </a:extLst>
          </p:cNvPr>
          <p:cNvSpPr txBox="1"/>
          <p:nvPr/>
        </p:nvSpPr>
        <p:spPr>
          <a:xfrm>
            <a:off x="3840360" y="2431774"/>
            <a:ext cx="1924666" cy="830997"/>
          </a:xfrm>
          <a:prstGeom prst="rect">
            <a:avLst/>
          </a:prstGeom>
          <a:noFill/>
        </p:spPr>
        <p:txBody>
          <a:bodyPr wrap="square" lIns="91440" tIns="45720" rIns="91440" bIns="45720" rtlCol="0" anchor="t">
            <a:spAutoFit/>
          </a:bodyPr>
          <a:lstStyle/>
          <a:p>
            <a:pPr algn="ctr"/>
            <a:r>
              <a:rPr lang="en-GB" sz="1600" b="1" dirty="0">
                <a:solidFill>
                  <a:schemeClr val="accent6">
                    <a:lumMod val="75000"/>
                  </a:schemeClr>
                </a:solidFill>
                <a:latin typeface="Comic Sans MS"/>
                <a:cs typeface="Arial"/>
              </a:rPr>
              <a:t>For the interviewer</a:t>
            </a:r>
          </a:p>
          <a:p>
            <a:pPr algn="ctr"/>
            <a:r>
              <a:rPr lang="en-GB" sz="1600" b="1" dirty="0">
                <a:solidFill>
                  <a:schemeClr val="accent6">
                    <a:lumMod val="75000"/>
                  </a:schemeClr>
                </a:solidFill>
                <a:latin typeface="Comic Sans MS"/>
                <a:cs typeface="Arial"/>
              </a:rPr>
              <a:t>(Employer):</a:t>
            </a:r>
          </a:p>
        </p:txBody>
      </p:sp>
      <p:sp>
        <p:nvSpPr>
          <p:cNvPr id="43" name="TextBox 42">
            <a:extLst>
              <a:ext uri="{FF2B5EF4-FFF2-40B4-BE49-F238E27FC236}">
                <a16:creationId xmlns:a16="http://schemas.microsoft.com/office/drawing/2014/main" id="{470FA0E5-2DCF-480D-AA69-3296A26A1511}"/>
              </a:ext>
            </a:extLst>
          </p:cNvPr>
          <p:cNvSpPr txBox="1"/>
          <p:nvPr/>
        </p:nvSpPr>
        <p:spPr>
          <a:xfrm>
            <a:off x="6704951" y="1919686"/>
            <a:ext cx="1914739" cy="830997"/>
          </a:xfrm>
          <a:prstGeom prst="rect">
            <a:avLst/>
          </a:prstGeom>
          <a:noFill/>
        </p:spPr>
        <p:txBody>
          <a:bodyPr wrap="square" lIns="91440" tIns="45720" rIns="91440" bIns="45720" rtlCol="0" anchor="t">
            <a:spAutoFit/>
          </a:bodyPr>
          <a:lstStyle/>
          <a:p>
            <a:pPr algn="ctr"/>
            <a:r>
              <a:rPr lang="en-GB" sz="1600" b="1" dirty="0">
                <a:solidFill>
                  <a:schemeClr val="accent1">
                    <a:lumMod val="75000"/>
                  </a:schemeClr>
                </a:solidFill>
                <a:latin typeface="Comic Sans MS"/>
                <a:cs typeface="Simplified Arabic Fixed"/>
              </a:rPr>
              <a:t>For the interviewee</a:t>
            </a:r>
          </a:p>
          <a:p>
            <a:pPr algn="ctr"/>
            <a:r>
              <a:rPr lang="en-GB" sz="1600" b="1" dirty="0">
                <a:solidFill>
                  <a:schemeClr val="accent1">
                    <a:lumMod val="75000"/>
                  </a:schemeClr>
                </a:solidFill>
                <a:latin typeface="Comic Sans MS"/>
                <a:cs typeface="Simplified Arabic Fixed"/>
              </a:rPr>
              <a:t>(you):</a:t>
            </a:r>
          </a:p>
        </p:txBody>
      </p:sp>
      <p:grpSp>
        <p:nvGrpSpPr>
          <p:cNvPr id="15" name="Group 14">
            <a:extLst>
              <a:ext uri="{FF2B5EF4-FFF2-40B4-BE49-F238E27FC236}">
                <a16:creationId xmlns:a16="http://schemas.microsoft.com/office/drawing/2014/main" id="{F200DA74-EF88-A727-FBF4-D149BFD7D53F}"/>
              </a:ext>
            </a:extLst>
          </p:cNvPr>
          <p:cNvGrpSpPr/>
          <p:nvPr/>
        </p:nvGrpSpPr>
        <p:grpSpPr>
          <a:xfrm>
            <a:off x="1106034" y="3970796"/>
            <a:ext cx="2450079" cy="1039485"/>
            <a:chOff x="1114453" y="4005677"/>
            <a:chExt cx="2450079" cy="1039485"/>
          </a:xfrm>
        </p:grpSpPr>
        <p:sp>
          <p:nvSpPr>
            <p:cNvPr id="55" name="TextBox 54">
              <a:extLst>
                <a:ext uri="{FF2B5EF4-FFF2-40B4-BE49-F238E27FC236}">
                  <a16:creationId xmlns:a16="http://schemas.microsoft.com/office/drawing/2014/main" id="{8DB50DCE-EDCF-4E98-A9E7-9DC1D86B0575}"/>
                </a:ext>
              </a:extLst>
            </p:cNvPr>
            <p:cNvSpPr txBox="1"/>
            <p:nvPr/>
          </p:nvSpPr>
          <p:spPr>
            <a:xfrm rot="21389748">
              <a:off x="1553274" y="4456647"/>
              <a:ext cx="1743521" cy="461665"/>
            </a:xfrm>
            <a:prstGeom prst="rect">
              <a:avLst/>
            </a:prstGeom>
            <a:noFill/>
          </p:spPr>
          <p:txBody>
            <a:bodyPr wrap="square" lIns="91440" tIns="45720" rIns="91440" bIns="45720" rtlCol="0" anchor="t">
              <a:spAutoFit/>
            </a:bodyPr>
            <a:lstStyle/>
            <a:p>
              <a:r>
                <a:rPr lang="en-GB" sz="1200" dirty="0">
                  <a:solidFill>
                    <a:schemeClr val="accent2"/>
                  </a:solidFill>
                  <a:latin typeface="Comic Sans MS" panose="030F0702030302020204" pitchFamily="66" charset="0"/>
                  <a:cs typeface="Arial"/>
                </a:rPr>
                <a:t>Questions are </a:t>
              </a:r>
              <a:br>
                <a:rPr lang="en-GB" sz="1200" dirty="0">
                  <a:solidFill>
                    <a:schemeClr val="accent2"/>
                  </a:solidFill>
                  <a:latin typeface="Comic Sans MS" panose="030F0702030302020204" pitchFamily="66" charset="0"/>
                  <a:cs typeface="Arial"/>
                </a:rPr>
              </a:br>
              <a:r>
                <a:rPr lang="en-GB" sz="1200" dirty="0">
                  <a:solidFill>
                    <a:schemeClr val="accent2"/>
                  </a:solidFill>
                  <a:latin typeface="Comic Sans MS" panose="030F0702030302020204" pitchFamily="66" charset="0"/>
                  <a:cs typeface="Arial"/>
                </a:rPr>
                <a:t>asked to determine:</a:t>
              </a:r>
            </a:p>
          </p:txBody>
        </p:sp>
        <p:pic>
          <p:nvPicPr>
            <p:cNvPr id="19" name="Picture 18" descr="A picture containing text, kylix, cup, clipart&#10;&#10;Description automatically generated">
              <a:extLst>
                <a:ext uri="{FF2B5EF4-FFF2-40B4-BE49-F238E27FC236}">
                  <a16:creationId xmlns:a16="http://schemas.microsoft.com/office/drawing/2014/main" id="{678CC733-40E3-E046-9BB7-E98B5E1081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389748">
              <a:off x="1114453" y="4429072"/>
              <a:ext cx="366996" cy="61609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2DA93D86-2926-9F4B-A861-00FCA66FF9A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594892">
              <a:off x="3013063" y="4198565"/>
              <a:ext cx="744357" cy="358581"/>
            </a:xfrm>
            <a:prstGeom prst="rect">
              <a:avLst/>
            </a:prstGeom>
          </p:spPr>
        </p:pic>
      </p:grpSp>
      <p:sp>
        <p:nvSpPr>
          <p:cNvPr id="31" name="TextBox 30">
            <a:extLst>
              <a:ext uri="{FF2B5EF4-FFF2-40B4-BE49-F238E27FC236}">
                <a16:creationId xmlns:a16="http://schemas.microsoft.com/office/drawing/2014/main" id="{227E5A7F-0059-3B4D-985B-685C1A73C225}"/>
              </a:ext>
            </a:extLst>
          </p:cNvPr>
          <p:cNvSpPr txBox="1"/>
          <p:nvPr/>
        </p:nvSpPr>
        <p:spPr>
          <a:xfrm>
            <a:off x="4216152" y="4815133"/>
            <a:ext cx="1223313" cy="577081"/>
          </a:xfrm>
          <a:prstGeom prst="rect">
            <a:avLst/>
          </a:prstGeom>
          <a:noFill/>
        </p:spPr>
        <p:txBody>
          <a:bodyPr wrap="square" lIns="91440" tIns="45720" rIns="91440" bIns="45720" rtlCol="0" anchor="t">
            <a:spAutoFit/>
          </a:bodyPr>
          <a:lstStyle/>
          <a:p>
            <a:pPr algn="ctr"/>
            <a:r>
              <a:rPr lang="en-GB" sz="1050" b="1" dirty="0">
                <a:latin typeface="Comic Sans MS"/>
                <a:cs typeface="Arial"/>
              </a:rPr>
              <a:t>Will the person be able to do this job?</a:t>
            </a:r>
          </a:p>
        </p:txBody>
      </p:sp>
      <p:sp>
        <p:nvSpPr>
          <p:cNvPr id="34" name="TextBox 33">
            <a:extLst>
              <a:ext uri="{FF2B5EF4-FFF2-40B4-BE49-F238E27FC236}">
                <a16:creationId xmlns:a16="http://schemas.microsoft.com/office/drawing/2014/main" id="{1BFB3F8A-CDBD-7C4F-8339-02ADD635427E}"/>
              </a:ext>
            </a:extLst>
          </p:cNvPr>
          <p:cNvSpPr txBox="1"/>
          <p:nvPr/>
        </p:nvSpPr>
        <p:spPr>
          <a:xfrm>
            <a:off x="5906290" y="4956836"/>
            <a:ext cx="1223313" cy="415498"/>
          </a:xfrm>
          <a:prstGeom prst="rect">
            <a:avLst/>
          </a:prstGeom>
          <a:noFill/>
        </p:spPr>
        <p:txBody>
          <a:bodyPr wrap="square" lIns="91440" tIns="45720" rIns="91440" bIns="45720" rtlCol="0" anchor="t">
            <a:spAutoFit/>
          </a:bodyPr>
          <a:lstStyle/>
          <a:p>
            <a:pPr algn="ctr"/>
            <a:r>
              <a:rPr lang="en-GB" sz="1050" b="1" dirty="0">
                <a:latin typeface="Comic Sans MS"/>
                <a:cs typeface="Arial"/>
              </a:rPr>
              <a:t>Will they fit into the team?</a:t>
            </a:r>
          </a:p>
        </p:txBody>
      </p:sp>
      <p:sp>
        <p:nvSpPr>
          <p:cNvPr id="35" name="TextBox 34">
            <a:extLst>
              <a:ext uri="{FF2B5EF4-FFF2-40B4-BE49-F238E27FC236}">
                <a16:creationId xmlns:a16="http://schemas.microsoft.com/office/drawing/2014/main" id="{59BF4489-BA9C-094E-B4EC-379E88AFC151}"/>
              </a:ext>
            </a:extLst>
          </p:cNvPr>
          <p:cNvSpPr txBox="1"/>
          <p:nvPr/>
        </p:nvSpPr>
        <p:spPr>
          <a:xfrm>
            <a:off x="7542251" y="4539688"/>
            <a:ext cx="1338331" cy="577081"/>
          </a:xfrm>
          <a:prstGeom prst="rect">
            <a:avLst/>
          </a:prstGeom>
          <a:noFill/>
        </p:spPr>
        <p:txBody>
          <a:bodyPr wrap="square" lIns="91440" tIns="45720" rIns="91440" bIns="45720" rtlCol="0" anchor="t">
            <a:spAutoFit/>
          </a:bodyPr>
          <a:lstStyle/>
          <a:p>
            <a:pPr algn="ctr"/>
            <a:r>
              <a:rPr lang="en-GB" sz="1050" b="1" dirty="0">
                <a:latin typeface="Comic Sans MS"/>
                <a:cs typeface="Arial"/>
              </a:rPr>
              <a:t>Is this the </a:t>
            </a:r>
            <a:br>
              <a:rPr lang="en-GB" sz="1050" b="1" dirty="0">
                <a:latin typeface="Comic Sans MS"/>
                <a:cs typeface="Arial"/>
              </a:rPr>
            </a:br>
            <a:r>
              <a:rPr lang="en-GB" sz="1050" b="1" dirty="0">
                <a:latin typeface="Comic Sans MS"/>
                <a:cs typeface="Arial"/>
              </a:rPr>
              <a:t>best person for the position?</a:t>
            </a:r>
          </a:p>
        </p:txBody>
      </p:sp>
      <p:sp>
        <p:nvSpPr>
          <p:cNvPr id="37" name="TextBox 36">
            <a:extLst>
              <a:ext uri="{FF2B5EF4-FFF2-40B4-BE49-F238E27FC236}">
                <a16:creationId xmlns:a16="http://schemas.microsoft.com/office/drawing/2014/main" id="{8151BC52-DAD9-A544-B8D4-749524077E51}"/>
              </a:ext>
            </a:extLst>
          </p:cNvPr>
          <p:cNvSpPr txBox="1"/>
          <p:nvPr/>
        </p:nvSpPr>
        <p:spPr>
          <a:xfrm>
            <a:off x="4191037" y="1034004"/>
            <a:ext cx="1223313" cy="415498"/>
          </a:xfrm>
          <a:prstGeom prst="rect">
            <a:avLst/>
          </a:prstGeom>
          <a:noFill/>
        </p:spPr>
        <p:txBody>
          <a:bodyPr wrap="square" lIns="91440" tIns="45720" rIns="91440" bIns="45720" rtlCol="0" anchor="t">
            <a:spAutoFit/>
          </a:bodyPr>
          <a:lstStyle/>
          <a:p>
            <a:pPr algn="ctr"/>
            <a:r>
              <a:rPr lang="en-GB" sz="1050" b="1" dirty="0">
                <a:latin typeface="Comic Sans MS"/>
                <a:cs typeface="Arial"/>
              </a:rPr>
              <a:t>Do I want </a:t>
            </a:r>
            <a:br>
              <a:rPr lang="en-GB" sz="1050" b="1" dirty="0">
                <a:latin typeface="Comic Sans MS"/>
                <a:cs typeface="Arial"/>
              </a:rPr>
            </a:br>
            <a:r>
              <a:rPr lang="en-GB" sz="1050" b="1" dirty="0">
                <a:latin typeface="Comic Sans MS"/>
                <a:cs typeface="Arial"/>
              </a:rPr>
              <a:t>this job?</a:t>
            </a:r>
          </a:p>
        </p:txBody>
      </p:sp>
      <p:sp>
        <p:nvSpPr>
          <p:cNvPr id="38" name="TextBox 37">
            <a:extLst>
              <a:ext uri="{FF2B5EF4-FFF2-40B4-BE49-F238E27FC236}">
                <a16:creationId xmlns:a16="http://schemas.microsoft.com/office/drawing/2014/main" id="{9A695FB6-4DF5-D44E-9586-CFCA285A7C4B}"/>
              </a:ext>
            </a:extLst>
          </p:cNvPr>
          <p:cNvSpPr txBox="1"/>
          <p:nvPr/>
        </p:nvSpPr>
        <p:spPr>
          <a:xfrm>
            <a:off x="5599186" y="163289"/>
            <a:ext cx="1216939" cy="415498"/>
          </a:xfrm>
          <a:prstGeom prst="rect">
            <a:avLst/>
          </a:prstGeom>
          <a:noFill/>
        </p:spPr>
        <p:txBody>
          <a:bodyPr wrap="square" lIns="91440" tIns="45720" rIns="91440" bIns="45720" rtlCol="0" anchor="t">
            <a:spAutoFit/>
          </a:bodyPr>
          <a:lstStyle/>
          <a:p>
            <a:pPr algn="ctr"/>
            <a:r>
              <a:rPr lang="en-GB" sz="1050" b="1" dirty="0">
                <a:latin typeface="Comic Sans MS"/>
                <a:cs typeface="Arial"/>
              </a:rPr>
              <a:t>Can I do </a:t>
            </a:r>
            <a:br>
              <a:rPr lang="en-GB" sz="1050" b="1" dirty="0">
                <a:latin typeface="Comic Sans MS"/>
                <a:cs typeface="Arial"/>
              </a:rPr>
            </a:br>
            <a:r>
              <a:rPr lang="en-GB" sz="1050" b="1" dirty="0">
                <a:latin typeface="Comic Sans MS"/>
                <a:cs typeface="Arial"/>
              </a:rPr>
              <a:t>this job?</a:t>
            </a:r>
          </a:p>
        </p:txBody>
      </p:sp>
      <p:sp>
        <p:nvSpPr>
          <p:cNvPr id="39" name="TextBox 38">
            <a:extLst>
              <a:ext uri="{FF2B5EF4-FFF2-40B4-BE49-F238E27FC236}">
                <a16:creationId xmlns:a16="http://schemas.microsoft.com/office/drawing/2014/main" id="{11933146-5508-6E47-A7EE-6E960C3CD269}"/>
              </a:ext>
            </a:extLst>
          </p:cNvPr>
          <p:cNvSpPr txBox="1"/>
          <p:nvPr/>
        </p:nvSpPr>
        <p:spPr>
          <a:xfrm>
            <a:off x="7253457" y="697162"/>
            <a:ext cx="1678115" cy="577081"/>
          </a:xfrm>
          <a:prstGeom prst="rect">
            <a:avLst/>
          </a:prstGeom>
          <a:noFill/>
        </p:spPr>
        <p:txBody>
          <a:bodyPr wrap="square" lIns="91440" tIns="45720" rIns="91440" bIns="45720" rtlCol="0" anchor="t">
            <a:spAutoFit/>
          </a:bodyPr>
          <a:lstStyle/>
          <a:p>
            <a:pPr algn="ctr"/>
            <a:r>
              <a:rPr lang="en-GB" sz="1050" b="1" dirty="0">
                <a:latin typeface="Comic Sans MS"/>
                <a:cs typeface="Arial"/>
              </a:rPr>
              <a:t>Does this job offer </a:t>
            </a:r>
            <a:br>
              <a:rPr lang="en-GB" sz="1050" b="1" dirty="0">
                <a:latin typeface="Comic Sans MS"/>
                <a:cs typeface="Arial" panose="020B0604020202020204" pitchFamily="34" charset="0"/>
              </a:rPr>
            </a:br>
            <a:r>
              <a:rPr lang="en-GB" sz="1050" b="1" dirty="0">
                <a:latin typeface="Comic Sans MS"/>
                <a:cs typeface="Arial"/>
              </a:rPr>
              <a:t>me the opportunities </a:t>
            </a:r>
            <a:br>
              <a:rPr lang="en-GB" sz="1050" b="1" dirty="0">
                <a:latin typeface="Comic Sans MS"/>
                <a:cs typeface="Arial"/>
              </a:rPr>
            </a:br>
            <a:r>
              <a:rPr lang="en-GB" sz="1050" b="1" dirty="0">
                <a:latin typeface="Comic Sans MS"/>
                <a:cs typeface="Arial"/>
              </a:rPr>
              <a:t>I want?</a:t>
            </a:r>
          </a:p>
        </p:txBody>
      </p:sp>
      <p:grpSp>
        <p:nvGrpSpPr>
          <p:cNvPr id="59" name="Group 58">
            <a:extLst>
              <a:ext uri="{FF2B5EF4-FFF2-40B4-BE49-F238E27FC236}">
                <a16:creationId xmlns:a16="http://schemas.microsoft.com/office/drawing/2014/main" id="{70D04C50-A13D-9242-A8F9-1B08F84EA578}"/>
              </a:ext>
            </a:extLst>
          </p:cNvPr>
          <p:cNvGrpSpPr/>
          <p:nvPr/>
        </p:nvGrpSpPr>
        <p:grpSpPr>
          <a:xfrm>
            <a:off x="5485266" y="1049615"/>
            <a:ext cx="280800" cy="207950"/>
            <a:chOff x="5521280" y="1554723"/>
            <a:chExt cx="280800" cy="244440"/>
          </a:xfrm>
        </p:grpSpPr>
        <mc:AlternateContent xmlns:mc="http://schemas.openxmlformats.org/markup-compatibility/2006" xmlns:p14="http://schemas.microsoft.com/office/powerpoint/2010/main">
          <mc:Choice Requires="p14">
            <p:contentPart p14:bwMode="auto" r:id="rId15">
              <p14:nvContentPartPr>
                <p14:cNvPr id="57" name="Ink 56">
                  <a:extLst>
                    <a:ext uri="{FF2B5EF4-FFF2-40B4-BE49-F238E27FC236}">
                      <a16:creationId xmlns:a16="http://schemas.microsoft.com/office/drawing/2014/main" id="{D0E57F55-FBE0-3E4B-8D14-A588757F825D}"/>
                    </a:ext>
                  </a:extLst>
                </p14:cNvPr>
                <p14:cNvContentPartPr/>
                <p14:nvPr/>
              </p14:nvContentPartPr>
              <p14:xfrm>
                <a:off x="5521280" y="1649043"/>
                <a:ext cx="106200" cy="150120"/>
              </p14:xfrm>
            </p:contentPart>
          </mc:Choice>
          <mc:Fallback xmlns="">
            <p:pic>
              <p:nvPicPr>
                <p:cNvPr id="57" name="Ink 56">
                  <a:extLst>
                    <a:ext uri="{FF2B5EF4-FFF2-40B4-BE49-F238E27FC236}">
                      <a16:creationId xmlns:a16="http://schemas.microsoft.com/office/drawing/2014/main" id="{D0E57F55-FBE0-3E4B-8D14-A588757F825D}"/>
                    </a:ext>
                  </a:extLst>
                </p:cNvPr>
                <p:cNvPicPr/>
                <p:nvPr/>
              </p:nvPicPr>
              <p:blipFill>
                <a:blip r:embed="rId21"/>
                <a:stretch>
                  <a:fillRect/>
                </a:stretch>
              </p:blipFill>
              <p:spPr>
                <a:xfrm>
                  <a:off x="5512310" y="1640065"/>
                  <a:ext cx="123780" cy="16771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49B5384D-C0E1-EA4C-9898-A820D5B68EC7}"/>
                    </a:ext>
                  </a:extLst>
                </p14:cNvPr>
                <p14:cNvContentPartPr/>
                <p14:nvPr/>
              </p14:nvContentPartPr>
              <p14:xfrm>
                <a:off x="5735120" y="1554723"/>
                <a:ext cx="66960" cy="81720"/>
              </p14:xfrm>
            </p:contentPart>
          </mc:Choice>
          <mc:Fallback xmlns="">
            <p:pic>
              <p:nvPicPr>
                <p:cNvPr id="58" name="Ink 57">
                  <a:extLst>
                    <a:ext uri="{FF2B5EF4-FFF2-40B4-BE49-F238E27FC236}">
                      <a16:creationId xmlns:a16="http://schemas.microsoft.com/office/drawing/2014/main" id="{49B5384D-C0E1-EA4C-9898-A820D5B68EC7}"/>
                    </a:ext>
                  </a:extLst>
                </p:cNvPr>
                <p:cNvPicPr/>
                <p:nvPr/>
              </p:nvPicPr>
              <p:blipFill>
                <a:blip r:embed="rId23"/>
                <a:stretch>
                  <a:fillRect/>
                </a:stretch>
              </p:blipFill>
              <p:spPr>
                <a:xfrm>
                  <a:off x="5726120" y="1545723"/>
                  <a:ext cx="84600" cy="99360"/>
                </a:xfrm>
                <a:prstGeom prst="rect">
                  <a:avLst/>
                </a:prstGeom>
              </p:spPr>
            </p:pic>
          </mc:Fallback>
        </mc:AlternateContent>
      </p:grpSp>
      <p:grpSp>
        <p:nvGrpSpPr>
          <p:cNvPr id="62" name="Group 61">
            <a:extLst>
              <a:ext uri="{FF2B5EF4-FFF2-40B4-BE49-F238E27FC236}">
                <a16:creationId xmlns:a16="http://schemas.microsoft.com/office/drawing/2014/main" id="{5C08A551-D3D8-9249-AFE0-5E98D417DFE5}"/>
              </a:ext>
            </a:extLst>
          </p:cNvPr>
          <p:cNvGrpSpPr/>
          <p:nvPr/>
        </p:nvGrpSpPr>
        <p:grpSpPr>
          <a:xfrm>
            <a:off x="5799010" y="718218"/>
            <a:ext cx="228240" cy="245313"/>
            <a:chOff x="5949320" y="1065843"/>
            <a:chExt cx="228240" cy="288360"/>
          </a:xfrm>
        </p:grpSpPr>
        <mc:AlternateContent xmlns:mc="http://schemas.openxmlformats.org/markup-compatibility/2006" xmlns:p14="http://schemas.microsoft.com/office/powerpoint/2010/main">
          <mc:Choice Requires="p14">
            <p:contentPart p14:bwMode="auto" r:id="rId24">
              <p14:nvContentPartPr>
                <p14:cNvPr id="60" name="Ink 59">
                  <a:extLst>
                    <a:ext uri="{FF2B5EF4-FFF2-40B4-BE49-F238E27FC236}">
                      <a16:creationId xmlns:a16="http://schemas.microsoft.com/office/drawing/2014/main" id="{6EF958AD-F157-634C-B99B-3B8E6AD93A0D}"/>
                    </a:ext>
                  </a:extLst>
                </p14:cNvPr>
                <p14:cNvContentPartPr/>
                <p14:nvPr/>
              </p14:nvContentPartPr>
              <p14:xfrm>
                <a:off x="5949320" y="1065843"/>
                <a:ext cx="107280" cy="144720"/>
              </p14:xfrm>
            </p:contentPart>
          </mc:Choice>
          <mc:Fallback xmlns="">
            <p:pic>
              <p:nvPicPr>
                <p:cNvPr id="60" name="Ink 59">
                  <a:extLst>
                    <a:ext uri="{FF2B5EF4-FFF2-40B4-BE49-F238E27FC236}">
                      <a16:creationId xmlns:a16="http://schemas.microsoft.com/office/drawing/2014/main" id="{6EF958AD-F157-634C-B99B-3B8E6AD93A0D}"/>
                    </a:ext>
                  </a:extLst>
                </p:cNvPr>
                <p:cNvPicPr/>
                <p:nvPr/>
              </p:nvPicPr>
              <p:blipFill>
                <a:blip r:embed="rId25"/>
                <a:stretch>
                  <a:fillRect/>
                </a:stretch>
              </p:blipFill>
              <p:spPr>
                <a:xfrm>
                  <a:off x="5940320" y="1056843"/>
                  <a:ext cx="124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 name="Ink 60">
                  <a:extLst>
                    <a:ext uri="{FF2B5EF4-FFF2-40B4-BE49-F238E27FC236}">
                      <a16:creationId xmlns:a16="http://schemas.microsoft.com/office/drawing/2014/main" id="{26EBD79D-B737-5A4E-8F6A-633EFC859CAF}"/>
                    </a:ext>
                  </a:extLst>
                </p14:cNvPr>
                <p14:cNvContentPartPr/>
                <p14:nvPr/>
              </p14:nvContentPartPr>
              <p14:xfrm>
                <a:off x="6121760" y="1282203"/>
                <a:ext cx="55800" cy="72000"/>
              </p14:xfrm>
            </p:contentPart>
          </mc:Choice>
          <mc:Fallback xmlns="">
            <p:pic>
              <p:nvPicPr>
                <p:cNvPr id="61" name="Ink 60">
                  <a:extLst>
                    <a:ext uri="{FF2B5EF4-FFF2-40B4-BE49-F238E27FC236}">
                      <a16:creationId xmlns:a16="http://schemas.microsoft.com/office/drawing/2014/main" id="{26EBD79D-B737-5A4E-8F6A-633EFC859CAF}"/>
                    </a:ext>
                  </a:extLst>
                </p:cNvPr>
                <p:cNvPicPr/>
                <p:nvPr/>
              </p:nvPicPr>
              <p:blipFill>
                <a:blip r:embed="rId27"/>
                <a:stretch>
                  <a:fillRect/>
                </a:stretch>
              </p:blipFill>
              <p:spPr>
                <a:xfrm>
                  <a:off x="6112702" y="1273203"/>
                  <a:ext cx="73555" cy="89640"/>
                </a:xfrm>
                <a:prstGeom prst="rect">
                  <a:avLst/>
                </a:prstGeom>
              </p:spPr>
            </p:pic>
          </mc:Fallback>
        </mc:AlternateContent>
      </p:grpSp>
      <p:grpSp>
        <p:nvGrpSpPr>
          <p:cNvPr id="65" name="Group 64">
            <a:extLst>
              <a:ext uri="{FF2B5EF4-FFF2-40B4-BE49-F238E27FC236}">
                <a16:creationId xmlns:a16="http://schemas.microsoft.com/office/drawing/2014/main" id="{9E2185CA-2626-CF4B-A260-27ACA217F5B0}"/>
              </a:ext>
            </a:extLst>
          </p:cNvPr>
          <p:cNvGrpSpPr/>
          <p:nvPr/>
        </p:nvGrpSpPr>
        <p:grpSpPr>
          <a:xfrm>
            <a:off x="6658085" y="841334"/>
            <a:ext cx="316080" cy="146392"/>
            <a:chOff x="6784520" y="1343763"/>
            <a:chExt cx="316080" cy="172080"/>
          </a:xfrm>
        </p:grpSpPr>
        <mc:AlternateContent xmlns:mc="http://schemas.openxmlformats.org/markup-compatibility/2006" xmlns:p14="http://schemas.microsoft.com/office/powerpoint/2010/main">
          <mc:Choice Requires="p14">
            <p:contentPart p14:bwMode="auto" r:id="rId28">
              <p14:nvContentPartPr>
                <p14:cNvPr id="63" name="Ink 62">
                  <a:extLst>
                    <a:ext uri="{FF2B5EF4-FFF2-40B4-BE49-F238E27FC236}">
                      <a16:creationId xmlns:a16="http://schemas.microsoft.com/office/drawing/2014/main" id="{CB10AA8F-DA92-A94F-AC98-D2725EA24E18}"/>
                    </a:ext>
                  </a:extLst>
                </p14:cNvPr>
                <p14:cNvContentPartPr/>
                <p14:nvPr/>
              </p14:nvContentPartPr>
              <p14:xfrm>
                <a:off x="6784520" y="1343763"/>
                <a:ext cx="88920" cy="93960"/>
              </p14:xfrm>
            </p:contentPart>
          </mc:Choice>
          <mc:Fallback xmlns="">
            <p:pic>
              <p:nvPicPr>
                <p:cNvPr id="63" name="Ink 62">
                  <a:extLst>
                    <a:ext uri="{FF2B5EF4-FFF2-40B4-BE49-F238E27FC236}">
                      <a16:creationId xmlns:a16="http://schemas.microsoft.com/office/drawing/2014/main" id="{CB10AA8F-DA92-A94F-AC98-D2725EA24E18}"/>
                    </a:ext>
                  </a:extLst>
                </p:cNvPr>
                <p:cNvPicPr/>
                <p:nvPr/>
              </p:nvPicPr>
              <p:blipFill>
                <a:blip r:embed="rId29"/>
                <a:stretch>
                  <a:fillRect/>
                </a:stretch>
              </p:blipFill>
              <p:spPr>
                <a:xfrm>
                  <a:off x="6775520" y="1334763"/>
                  <a:ext cx="106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4" name="Ink 63">
                  <a:extLst>
                    <a:ext uri="{FF2B5EF4-FFF2-40B4-BE49-F238E27FC236}">
                      <a16:creationId xmlns:a16="http://schemas.microsoft.com/office/drawing/2014/main" id="{F644A6D8-006F-3F43-AFF6-36E21DE6AF9B}"/>
                    </a:ext>
                  </a:extLst>
                </p14:cNvPr>
                <p14:cNvContentPartPr/>
                <p14:nvPr/>
              </p14:nvContentPartPr>
              <p14:xfrm>
                <a:off x="7002680" y="1388403"/>
                <a:ext cx="97920" cy="127440"/>
              </p14:xfrm>
            </p:contentPart>
          </mc:Choice>
          <mc:Fallback xmlns="">
            <p:pic>
              <p:nvPicPr>
                <p:cNvPr id="64" name="Ink 63">
                  <a:extLst>
                    <a:ext uri="{FF2B5EF4-FFF2-40B4-BE49-F238E27FC236}">
                      <a16:creationId xmlns:a16="http://schemas.microsoft.com/office/drawing/2014/main" id="{F644A6D8-006F-3F43-AFF6-36E21DE6AF9B}"/>
                    </a:ext>
                  </a:extLst>
                </p:cNvPr>
                <p:cNvPicPr/>
                <p:nvPr/>
              </p:nvPicPr>
              <p:blipFill>
                <a:blip r:embed="rId31"/>
                <a:stretch>
                  <a:fillRect/>
                </a:stretch>
              </p:blipFill>
              <p:spPr>
                <a:xfrm>
                  <a:off x="6993713" y="1379403"/>
                  <a:ext cx="115495" cy="145080"/>
                </a:xfrm>
                <a:prstGeom prst="rect">
                  <a:avLst/>
                </a:prstGeom>
              </p:spPr>
            </p:pic>
          </mc:Fallback>
        </mc:AlternateContent>
      </p:grpSp>
      <p:sp>
        <p:nvSpPr>
          <p:cNvPr id="74" name="TextBox 73">
            <a:extLst>
              <a:ext uri="{FF2B5EF4-FFF2-40B4-BE49-F238E27FC236}">
                <a16:creationId xmlns:a16="http://schemas.microsoft.com/office/drawing/2014/main" id="{9E68158F-F742-49BC-0507-BD349CEA35A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75" name="Picture 5">
            <a:extLst>
              <a:ext uri="{FF2B5EF4-FFF2-40B4-BE49-F238E27FC236}">
                <a16:creationId xmlns:a16="http://schemas.microsoft.com/office/drawing/2014/main" id="{2B31069B-2C34-1BE6-8004-623982EC4026}"/>
              </a:ext>
            </a:extLst>
          </p:cNvPr>
          <p:cNvPicPr>
            <a:picLocks noChangeAspect="1"/>
          </p:cNvPicPr>
          <p:nvPr/>
        </p:nvPicPr>
        <p:blipFill>
          <a:blip r:embed="rId32"/>
          <a:stretch>
            <a:fillRect/>
          </a:stretch>
        </p:blipFill>
        <p:spPr>
          <a:xfrm>
            <a:off x="7475647" y="6273691"/>
            <a:ext cx="1247775" cy="400050"/>
          </a:xfrm>
          <a:prstGeom prst="rect">
            <a:avLst/>
          </a:prstGeom>
        </p:spPr>
      </p:pic>
      <p:pic>
        <p:nvPicPr>
          <p:cNvPr id="87" name="Picture 86" descr="A picture containing text, light, dark&#10;&#10;Description automatically generated">
            <a:extLst>
              <a:ext uri="{FF2B5EF4-FFF2-40B4-BE49-F238E27FC236}">
                <a16:creationId xmlns:a16="http://schemas.microsoft.com/office/drawing/2014/main" id="{6A1EA921-436D-0844-952F-5BDEB6049CB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pic>
        <p:nvPicPr>
          <p:cNvPr id="88" name="Graphic 87" descr="Boardroom">
            <a:extLst>
              <a:ext uri="{FF2B5EF4-FFF2-40B4-BE49-F238E27FC236}">
                <a16:creationId xmlns:a16="http://schemas.microsoft.com/office/drawing/2014/main" id="{2C837EBC-E977-76A2-5D9C-6E242FE34B50}"/>
              </a:ext>
            </a:extLst>
          </p:cNvPr>
          <p:cNvPicPr>
            <a:picLocks noChangeAspect="1"/>
          </p:cNvPicPr>
          <p:nvPr/>
        </p:nvPicPr>
        <p:blipFill>
          <a:blip r:embed="rId34" cstate="hq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937844" y="310854"/>
            <a:ext cx="536403" cy="536403"/>
          </a:xfrm>
          <a:prstGeom prst="rect">
            <a:avLst/>
          </a:prstGeom>
        </p:spPr>
      </p:pic>
      <p:grpSp>
        <p:nvGrpSpPr>
          <p:cNvPr id="7" name="Group 6">
            <a:extLst>
              <a:ext uri="{FF2B5EF4-FFF2-40B4-BE49-F238E27FC236}">
                <a16:creationId xmlns:a16="http://schemas.microsoft.com/office/drawing/2014/main" id="{CA474D95-F9F2-828E-6CEC-B9A773EDC11C}"/>
              </a:ext>
            </a:extLst>
          </p:cNvPr>
          <p:cNvGrpSpPr/>
          <p:nvPr/>
        </p:nvGrpSpPr>
        <p:grpSpPr>
          <a:xfrm>
            <a:off x="0" y="5451366"/>
            <a:ext cx="7400132" cy="1435666"/>
            <a:chOff x="0" y="5451366"/>
            <a:chExt cx="7400132" cy="1435666"/>
          </a:xfrm>
        </p:grpSpPr>
        <p:pic>
          <p:nvPicPr>
            <p:cNvPr id="53" name="Picture 52" descr="Background pattern&#10;&#10;Description automatically generated">
              <a:extLst>
                <a:ext uri="{FF2B5EF4-FFF2-40B4-BE49-F238E27FC236}">
                  <a16:creationId xmlns:a16="http://schemas.microsoft.com/office/drawing/2014/main" id="{9C9D16DA-F43A-4854-B52E-3648B6B434B6}"/>
                </a:ext>
              </a:extLst>
            </p:cNvPr>
            <p:cNvPicPr>
              <a:picLocks noChangeAspect="1"/>
            </p:cNvPicPr>
            <p:nvPr/>
          </p:nvPicPr>
          <p:blipFill rotWithShape="1">
            <a:blip r:embed="rId36">
              <a:extLst>
                <a:ext uri="{28A0092B-C50C-407E-A947-70E740481C1C}">
                  <a14:useLocalDpi xmlns:a14="http://schemas.microsoft.com/office/drawing/2010/main" val="0"/>
                </a:ext>
              </a:extLst>
            </a:blip>
            <a:srcRect t="-741"/>
            <a:stretch/>
          </p:blipFill>
          <p:spPr>
            <a:xfrm rot="16200000">
              <a:off x="1205207" y="4246159"/>
              <a:ext cx="849967" cy="3260381"/>
            </a:xfrm>
            <a:prstGeom prst="rect">
              <a:avLst/>
            </a:prstGeom>
          </p:spPr>
        </p:pic>
        <p:pic>
          <p:nvPicPr>
            <p:cNvPr id="72" name="Picture 71" descr="A picture containing outdoor object, night sky&#10;&#10;Description automatically generated">
              <a:extLst>
                <a:ext uri="{FF2B5EF4-FFF2-40B4-BE49-F238E27FC236}">
                  <a16:creationId xmlns:a16="http://schemas.microsoft.com/office/drawing/2014/main" id="{88E82FA5-071A-474E-B63E-8E45CC214F2F}"/>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378165" y="5663123"/>
              <a:ext cx="768573" cy="781276"/>
            </a:xfrm>
            <a:prstGeom prst="rect">
              <a:avLst/>
            </a:prstGeom>
          </p:spPr>
        </p:pic>
        <p:grpSp>
          <p:nvGrpSpPr>
            <p:cNvPr id="76" name="Group 75">
              <a:extLst>
                <a:ext uri="{FF2B5EF4-FFF2-40B4-BE49-F238E27FC236}">
                  <a16:creationId xmlns:a16="http://schemas.microsoft.com/office/drawing/2014/main" id="{D1193A74-1C69-4171-A7D6-8F43CDB947ED}"/>
                </a:ext>
              </a:extLst>
            </p:cNvPr>
            <p:cNvGrpSpPr/>
            <p:nvPr/>
          </p:nvGrpSpPr>
          <p:grpSpPr>
            <a:xfrm>
              <a:off x="4305167" y="5466393"/>
              <a:ext cx="3094965" cy="1420639"/>
              <a:chOff x="3914457" y="4978966"/>
              <a:chExt cx="3255168" cy="1494175"/>
            </a:xfrm>
          </p:grpSpPr>
          <p:pic>
            <p:nvPicPr>
              <p:cNvPr id="77" name="Picture 76" descr="A picture containing text&#10;&#10;Description automatically generated">
                <a:extLst>
                  <a:ext uri="{FF2B5EF4-FFF2-40B4-BE49-F238E27FC236}">
                    <a16:creationId xmlns:a16="http://schemas.microsoft.com/office/drawing/2014/main" id="{CB8A4ABD-4B4F-46B6-9B27-499AE61001B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914457" y="4978966"/>
                <a:ext cx="3255168" cy="1494175"/>
              </a:xfrm>
              <a:prstGeom prst="rect">
                <a:avLst/>
              </a:prstGeom>
              <a:effectLst>
                <a:outerShdw blurRad="50800" dist="50800" dir="5400000" algn="ctr" rotWithShape="0">
                  <a:schemeClr val="tx1">
                    <a:lumMod val="65000"/>
                    <a:lumOff val="35000"/>
                  </a:schemeClr>
                </a:outerShdw>
              </a:effectLst>
            </p:spPr>
          </p:pic>
          <p:sp>
            <p:nvSpPr>
              <p:cNvPr id="78" name="TextBox 77">
                <a:extLst>
                  <a:ext uri="{FF2B5EF4-FFF2-40B4-BE49-F238E27FC236}">
                    <a16:creationId xmlns:a16="http://schemas.microsoft.com/office/drawing/2014/main" id="{115875D7-BFDF-49A4-AB03-E95D50004D9B}"/>
                  </a:ext>
                </a:extLst>
              </p:cNvPr>
              <p:cNvSpPr txBox="1"/>
              <p:nvPr/>
            </p:nvSpPr>
            <p:spPr>
              <a:xfrm>
                <a:off x="4102502" y="5298762"/>
                <a:ext cx="2879078" cy="776899"/>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What do you think the interview process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will look like?</a:t>
                </a:r>
              </a:p>
            </p:txBody>
          </p:sp>
        </p:grpSp>
      </p:grpSp>
      <mc:AlternateContent xmlns:mc="http://schemas.openxmlformats.org/markup-compatibility/2006" xmlns:p14="http://schemas.microsoft.com/office/powerpoint/2010/main">
        <mc:Choice Requires="p14">
          <p:contentPart p14:bwMode="auto" r:id="rId39">
            <p14:nvContentPartPr>
              <p14:cNvPr id="3" name="Ink 2">
                <a:extLst>
                  <a:ext uri="{FF2B5EF4-FFF2-40B4-BE49-F238E27FC236}">
                    <a16:creationId xmlns:a16="http://schemas.microsoft.com/office/drawing/2014/main" id="{6E26DE61-B4C3-483A-AB97-4B10A4E2D022}"/>
                  </a:ext>
                </a:extLst>
              </p14:cNvPr>
              <p14:cNvContentPartPr/>
              <p14:nvPr/>
            </p14:nvContentPartPr>
            <p14:xfrm>
              <a:off x="5376188" y="4487950"/>
              <a:ext cx="113400" cy="287407"/>
            </p14:xfrm>
          </p:contentPart>
        </mc:Choice>
        <mc:Fallback xmlns="">
          <p:pic>
            <p:nvPicPr>
              <p:cNvPr id="3" name="Ink 2">
                <a:extLst>
                  <a:ext uri="{FF2B5EF4-FFF2-40B4-BE49-F238E27FC236}">
                    <a16:creationId xmlns:a16="http://schemas.microsoft.com/office/drawing/2014/main" id="{6E26DE61-B4C3-483A-AB97-4B10A4E2D022}"/>
                  </a:ext>
                </a:extLst>
              </p:cNvPr>
              <p:cNvPicPr/>
              <p:nvPr/>
            </p:nvPicPr>
            <p:blipFill>
              <a:blip r:embed="rId40"/>
              <a:stretch>
                <a:fillRect/>
              </a:stretch>
            </p:blipFill>
            <p:spPr>
              <a:xfrm>
                <a:off x="5367216" y="4478946"/>
                <a:ext cx="130984" cy="30505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 name="Ink 3">
                <a:extLst>
                  <a:ext uri="{FF2B5EF4-FFF2-40B4-BE49-F238E27FC236}">
                    <a16:creationId xmlns:a16="http://schemas.microsoft.com/office/drawing/2014/main" id="{641271D1-C94D-4C9D-8F6B-7DD69C93A47E}"/>
                  </a:ext>
                </a:extLst>
              </p14:cNvPr>
              <p14:cNvContentPartPr/>
              <p14:nvPr/>
            </p14:nvContentPartPr>
            <p14:xfrm>
              <a:off x="5972774" y="4621897"/>
              <a:ext cx="139320" cy="270427"/>
            </p14:xfrm>
          </p:contentPart>
        </mc:Choice>
        <mc:Fallback xmlns="">
          <p:pic>
            <p:nvPicPr>
              <p:cNvPr id="4" name="Ink 3">
                <a:extLst>
                  <a:ext uri="{FF2B5EF4-FFF2-40B4-BE49-F238E27FC236}">
                    <a16:creationId xmlns:a16="http://schemas.microsoft.com/office/drawing/2014/main" id="{641271D1-C94D-4C9D-8F6B-7DD69C93A47E}"/>
                  </a:ext>
                </a:extLst>
              </p:cNvPr>
              <p:cNvPicPr/>
              <p:nvPr/>
            </p:nvPicPr>
            <p:blipFill>
              <a:blip r:embed="rId42"/>
              <a:stretch>
                <a:fillRect/>
              </a:stretch>
            </p:blipFill>
            <p:spPr>
              <a:xfrm>
                <a:off x="5963751" y="4612895"/>
                <a:ext cx="157006" cy="28807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 name="Ink 5">
                <a:extLst>
                  <a:ext uri="{FF2B5EF4-FFF2-40B4-BE49-F238E27FC236}">
                    <a16:creationId xmlns:a16="http://schemas.microsoft.com/office/drawing/2014/main" id="{6918E935-E84F-48E2-BB24-103DFE40843F}"/>
                  </a:ext>
                </a:extLst>
              </p14:cNvPr>
              <p14:cNvContentPartPr/>
              <p14:nvPr/>
            </p14:nvContentPartPr>
            <p14:xfrm rot="9567929">
              <a:off x="8553631" y="4015801"/>
              <a:ext cx="132120" cy="335966"/>
            </p14:xfrm>
          </p:contentPart>
        </mc:Choice>
        <mc:Fallback xmlns="">
          <p:pic>
            <p:nvPicPr>
              <p:cNvPr id="6" name="Ink 5">
                <a:extLst>
                  <a:ext uri="{FF2B5EF4-FFF2-40B4-BE49-F238E27FC236}">
                    <a16:creationId xmlns:a16="http://schemas.microsoft.com/office/drawing/2014/main" id="{6918E935-E84F-48E2-BB24-103DFE40843F}"/>
                  </a:ext>
                </a:extLst>
              </p:cNvPr>
              <p:cNvPicPr/>
              <p:nvPr/>
            </p:nvPicPr>
            <p:blipFill>
              <a:blip r:embed="rId44"/>
              <a:stretch>
                <a:fillRect/>
              </a:stretch>
            </p:blipFill>
            <p:spPr>
              <a:xfrm rot="9567929">
                <a:off x="8544631" y="4006799"/>
                <a:ext cx="149760" cy="353611"/>
              </a:xfrm>
              <a:prstGeom prst="rect">
                <a:avLst/>
              </a:prstGeom>
            </p:spPr>
          </p:pic>
        </mc:Fallback>
      </mc:AlternateContent>
    </p:spTree>
    <p:extLst>
      <p:ext uri="{BB962C8B-B14F-4D97-AF65-F5344CB8AC3E}">
        <p14:creationId xmlns:p14="http://schemas.microsoft.com/office/powerpoint/2010/main" val="10881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4736439"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757739" y="370695"/>
            <a:ext cx="4736440"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Preparing for interview</a:t>
            </a:r>
          </a:p>
        </p:txBody>
      </p:sp>
      <p:pic>
        <p:nvPicPr>
          <p:cNvPr id="15" name="Graphic 14" descr="Boardroom">
            <a:extLst>
              <a:ext uri="{FF2B5EF4-FFF2-40B4-BE49-F238E27FC236}">
                <a16:creationId xmlns:a16="http://schemas.microsoft.com/office/drawing/2014/main" id="{C1085A3B-5FD8-9C44-A9DE-8F6B369B2D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844" y="310854"/>
            <a:ext cx="536403" cy="536403"/>
          </a:xfrm>
          <a:prstGeom prst="rect">
            <a:avLst/>
          </a:prstGeom>
        </p:spPr>
      </p:pic>
      <p:pic>
        <p:nvPicPr>
          <p:cNvPr id="5" name="Picture 5">
            <a:extLst>
              <a:ext uri="{FF2B5EF4-FFF2-40B4-BE49-F238E27FC236}">
                <a16:creationId xmlns:a16="http://schemas.microsoft.com/office/drawing/2014/main" id="{023A724C-7DD2-EA6B-13E1-670DB000E722}"/>
              </a:ext>
            </a:extLst>
          </p:cNvPr>
          <p:cNvPicPr>
            <a:picLocks noChangeAspect="1"/>
          </p:cNvPicPr>
          <p:nvPr/>
        </p:nvPicPr>
        <p:blipFill>
          <a:blip r:embed="rId8"/>
          <a:stretch>
            <a:fillRect/>
          </a:stretch>
        </p:blipFill>
        <p:spPr>
          <a:xfrm>
            <a:off x="7475647" y="6273691"/>
            <a:ext cx="1247775" cy="400050"/>
          </a:xfrm>
          <a:prstGeom prst="rect">
            <a:avLst/>
          </a:prstGeom>
        </p:spPr>
      </p:pic>
      <p:pic>
        <p:nvPicPr>
          <p:cNvPr id="6" name="Picture 5">
            <a:extLst>
              <a:ext uri="{FF2B5EF4-FFF2-40B4-BE49-F238E27FC236}">
                <a16:creationId xmlns:a16="http://schemas.microsoft.com/office/drawing/2014/main" id="{FA4261A0-0E1B-4A9E-BCA1-E41E7A67FB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294" y="1602613"/>
            <a:ext cx="5603145" cy="4416186"/>
          </a:xfrm>
          <a:prstGeom prst="rect">
            <a:avLst/>
          </a:prstGeom>
        </p:spPr>
      </p:pic>
      <p:grpSp>
        <p:nvGrpSpPr>
          <p:cNvPr id="3" name="Group 2">
            <a:extLst>
              <a:ext uri="{FF2B5EF4-FFF2-40B4-BE49-F238E27FC236}">
                <a16:creationId xmlns:a16="http://schemas.microsoft.com/office/drawing/2014/main" id="{E879DF05-A946-4E97-8AF5-656E78724D14}"/>
              </a:ext>
            </a:extLst>
          </p:cNvPr>
          <p:cNvGrpSpPr/>
          <p:nvPr/>
        </p:nvGrpSpPr>
        <p:grpSpPr>
          <a:xfrm>
            <a:off x="6666372" y="-27577"/>
            <a:ext cx="2386485" cy="5788296"/>
            <a:chOff x="6666372" y="-27577"/>
            <a:chExt cx="2386485" cy="5788296"/>
          </a:xfrm>
        </p:grpSpPr>
        <p:pic>
          <p:nvPicPr>
            <p:cNvPr id="38" name="Picture 37" descr="Background pattern&#10;&#10;Description automatically generated">
              <a:extLst>
                <a:ext uri="{FF2B5EF4-FFF2-40B4-BE49-F238E27FC236}">
                  <a16:creationId xmlns:a16="http://schemas.microsoft.com/office/drawing/2014/main" id="{57AD2531-34CE-4391-A60A-CBFDC58626B3}"/>
                </a:ext>
              </a:extLst>
            </p:cNvPr>
            <p:cNvPicPr>
              <a:picLocks noChangeAspect="1"/>
            </p:cNvPicPr>
            <p:nvPr/>
          </p:nvPicPr>
          <p:blipFill rotWithShape="1">
            <a:blip r:embed="rId10">
              <a:extLst>
                <a:ext uri="{28A0092B-C50C-407E-A947-70E740481C1C}">
                  <a14:useLocalDpi xmlns:a14="http://schemas.microsoft.com/office/drawing/2010/main" val="0"/>
                </a:ext>
              </a:extLst>
            </a:blip>
            <a:srcRect t="-741"/>
            <a:stretch/>
          </p:blipFill>
          <p:spPr>
            <a:xfrm>
              <a:off x="7356189" y="-27577"/>
              <a:ext cx="849967" cy="3260381"/>
            </a:xfrm>
            <a:prstGeom prst="rect">
              <a:avLst/>
            </a:prstGeom>
          </p:spPr>
        </p:pic>
        <p:pic>
          <p:nvPicPr>
            <p:cNvPr id="40" name="Picture 39" descr="A picture containing outdoor object, night sky&#10;&#10;Description automatically generated">
              <a:extLst>
                <a:ext uri="{FF2B5EF4-FFF2-40B4-BE49-F238E27FC236}">
                  <a16:creationId xmlns:a16="http://schemas.microsoft.com/office/drawing/2014/main" id="{F2E2724C-FED8-4584-9653-0C0B67944F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25664" y="3367003"/>
              <a:ext cx="768573" cy="781276"/>
            </a:xfrm>
            <a:prstGeom prst="rect">
              <a:avLst/>
            </a:prstGeom>
          </p:spPr>
        </p:pic>
        <p:grpSp>
          <p:nvGrpSpPr>
            <p:cNvPr id="57" name="Group 56">
              <a:extLst>
                <a:ext uri="{FF2B5EF4-FFF2-40B4-BE49-F238E27FC236}">
                  <a16:creationId xmlns:a16="http://schemas.microsoft.com/office/drawing/2014/main" id="{508D07CB-531B-4360-82FB-F94312E516B7}"/>
                </a:ext>
              </a:extLst>
            </p:cNvPr>
            <p:cNvGrpSpPr/>
            <p:nvPr/>
          </p:nvGrpSpPr>
          <p:grpSpPr>
            <a:xfrm>
              <a:off x="6666372" y="4321666"/>
              <a:ext cx="2386485" cy="1439053"/>
              <a:chOff x="8602601" y="1119690"/>
              <a:chExt cx="2222500" cy="1340170"/>
            </a:xfrm>
          </p:grpSpPr>
          <p:pic>
            <p:nvPicPr>
              <p:cNvPr id="58" name="Picture 57">
                <a:extLst>
                  <a:ext uri="{FF2B5EF4-FFF2-40B4-BE49-F238E27FC236}">
                    <a16:creationId xmlns:a16="http://schemas.microsoft.com/office/drawing/2014/main" id="{E6F590D7-934C-4712-98C0-C692CC9D3F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2601" y="1119690"/>
                <a:ext cx="2222500" cy="1340170"/>
              </a:xfrm>
              <a:prstGeom prst="rect">
                <a:avLst/>
              </a:prstGeom>
              <a:effectLst>
                <a:outerShdw blurRad="50800" dist="50800" dir="5400000" algn="ctr" rotWithShape="0">
                  <a:schemeClr val="tx1">
                    <a:lumMod val="75000"/>
                    <a:lumOff val="25000"/>
                  </a:schemeClr>
                </a:outerShdw>
              </a:effectLst>
            </p:spPr>
          </p:pic>
          <p:sp>
            <p:nvSpPr>
              <p:cNvPr id="59" name="TextBox 58">
                <a:extLst>
                  <a:ext uri="{FF2B5EF4-FFF2-40B4-BE49-F238E27FC236}">
                    <a16:creationId xmlns:a16="http://schemas.microsoft.com/office/drawing/2014/main" id="{BA900BC1-4D33-43B1-94A3-A0F7CC924272}"/>
                  </a:ext>
                </a:extLst>
              </p:cNvPr>
              <p:cNvSpPr txBox="1"/>
              <p:nvPr/>
            </p:nvSpPr>
            <p:spPr>
              <a:xfrm>
                <a:off x="8739653" y="1387375"/>
                <a:ext cx="1956034" cy="315291"/>
              </a:xfrm>
              <a:prstGeom prst="rect">
                <a:avLst/>
              </a:prstGeom>
              <a:noFill/>
            </p:spPr>
            <p:txBody>
              <a:bodyPr wrap="square" lIns="91440" tIns="45720" rIns="91440" bIns="45720" rtlCol="0" anchor="t">
                <a:spAutoFit/>
              </a:bodyPr>
              <a:lstStyle/>
              <a:p>
                <a:pPr algn="ctr"/>
                <a:r>
                  <a:rPr lang="en-GB" sz="1600" b="1" dirty="0">
                    <a:latin typeface="Comic Sans MS" panose="030F0702030302020204" pitchFamily="66" charset="0"/>
                    <a:cs typeface="Simplified Arabic Fixed"/>
                  </a:rPr>
                  <a:t>TASK 2:</a:t>
                </a:r>
              </a:p>
            </p:txBody>
          </p:sp>
          <p:sp>
            <p:nvSpPr>
              <p:cNvPr id="61" name="TextBox 60">
                <a:extLst>
                  <a:ext uri="{FF2B5EF4-FFF2-40B4-BE49-F238E27FC236}">
                    <a16:creationId xmlns:a16="http://schemas.microsoft.com/office/drawing/2014/main" id="{531B735B-DE10-4AF5-9482-DE10DA75CE50}"/>
                  </a:ext>
                </a:extLst>
              </p:cNvPr>
              <p:cNvSpPr txBox="1"/>
              <p:nvPr/>
            </p:nvSpPr>
            <p:spPr>
              <a:xfrm>
                <a:off x="8798916" y="1669728"/>
                <a:ext cx="1876301" cy="646331"/>
              </a:xfrm>
              <a:prstGeom prst="rect">
                <a:avLst/>
              </a:prstGeom>
              <a:noFill/>
            </p:spPr>
            <p:txBody>
              <a:bodyPr wrap="square">
                <a:spAutoFit/>
              </a:bodyPr>
              <a:lstStyle/>
              <a:p>
                <a:pPr algn="ctr"/>
                <a:r>
                  <a:rPr lang="en-GB" sz="1200" dirty="0">
                    <a:latin typeface="Comic Sans MS" panose="030F0702030302020204" pitchFamily="66" charset="0"/>
                    <a:cs typeface="Simplified Arabic Fixed"/>
                  </a:rPr>
                  <a:t>What steps will you take to be prepared for an interview?</a:t>
                </a:r>
                <a:endParaRPr lang="en-GB" sz="1200" dirty="0">
                  <a:latin typeface="Comic Sans MS" panose="030F0702030302020204" pitchFamily="66" charset="0"/>
                  <a:cs typeface="Simplified Arabic Fixed" panose="02070309020205020404" pitchFamily="49" charset="-78"/>
                </a:endParaRPr>
              </a:p>
            </p:txBody>
          </p:sp>
        </p:grpSp>
      </p:grpSp>
    </p:spTree>
    <p:extLst>
      <p:ext uri="{BB962C8B-B14F-4D97-AF65-F5344CB8AC3E}">
        <p14:creationId xmlns:p14="http://schemas.microsoft.com/office/powerpoint/2010/main" val="31361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5535945"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757738" y="370695"/>
            <a:ext cx="5535945" cy="400110"/>
          </a:xfrm>
          <a:prstGeom prst="rect">
            <a:avLst/>
          </a:prstGeom>
          <a:noFill/>
        </p:spPr>
        <p:txBody>
          <a:bodyPr wrap="square" rtlCol="0">
            <a:spAutoFit/>
          </a:bodyPr>
          <a:lstStyle/>
          <a:p>
            <a:pPr algn="ctr"/>
            <a:r>
              <a:rPr lang="en-GB" sz="2000" b="1">
                <a:solidFill>
                  <a:schemeClr val="bg1"/>
                </a:solidFill>
                <a:latin typeface="Simplified Arabic Fixed" panose="02070309020205020404" pitchFamily="49" charset="-78"/>
                <a:cs typeface="Simplified Arabic Fixed" panose="02070309020205020404" pitchFamily="49" charset="-78"/>
              </a:rPr>
              <a:t>Preparation is everything</a:t>
            </a:r>
          </a:p>
        </p:txBody>
      </p:sp>
      <p:pic>
        <p:nvPicPr>
          <p:cNvPr id="15" name="Graphic 14" descr="Boardroom">
            <a:extLst>
              <a:ext uri="{FF2B5EF4-FFF2-40B4-BE49-F238E27FC236}">
                <a16:creationId xmlns:a16="http://schemas.microsoft.com/office/drawing/2014/main" id="{C1085A3B-5FD8-9C44-A9DE-8F6B369B2D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844" y="310854"/>
            <a:ext cx="536403" cy="536403"/>
          </a:xfrm>
          <a:prstGeom prst="rect">
            <a:avLst/>
          </a:prstGeom>
        </p:spPr>
      </p:pic>
      <p:pic>
        <p:nvPicPr>
          <p:cNvPr id="5" name="Picture 5">
            <a:extLst>
              <a:ext uri="{FF2B5EF4-FFF2-40B4-BE49-F238E27FC236}">
                <a16:creationId xmlns:a16="http://schemas.microsoft.com/office/drawing/2014/main" id="{023A724C-7DD2-EA6B-13E1-670DB000E722}"/>
              </a:ext>
            </a:extLst>
          </p:cNvPr>
          <p:cNvPicPr>
            <a:picLocks noChangeAspect="1"/>
          </p:cNvPicPr>
          <p:nvPr/>
        </p:nvPicPr>
        <p:blipFill>
          <a:blip r:embed="rId8"/>
          <a:stretch>
            <a:fillRect/>
          </a:stretch>
        </p:blipFill>
        <p:spPr>
          <a:xfrm>
            <a:off x="7475647" y="6273691"/>
            <a:ext cx="1247775" cy="400050"/>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5A598AFC-74BD-8C64-0B68-F544DF926A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0022" y="4016241"/>
            <a:ext cx="3073400" cy="20447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C0B84A-D102-BB7F-3133-CA3FA99BB9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8336" y="2920028"/>
            <a:ext cx="2946400" cy="12827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156B635B-B507-F630-0075-5F15A7FE34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25583" y="962390"/>
            <a:ext cx="2489200" cy="1638300"/>
          </a:xfrm>
          <a:prstGeom prst="rect">
            <a:avLst/>
          </a:prstGeom>
        </p:spPr>
      </p:pic>
      <p:pic>
        <p:nvPicPr>
          <p:cNvPr id="12" name="Picture 11" descr="A picture containing text, night sky&#10;&#10;Description automatically generated">
            <a:extLst>
              <a:ext uri="{FF2B5EF4-FFF2-40B4-BE49-F238E27FC236}">
                <a16:creationId xmlns:a16="http://schemas.microsoft.com/office/drawing/2014/main" id="{A9688C3B-A1F6-4FBB-A2AA-08CA163E9FB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03360" y="4337833"/>
            <a:ext cx="1854200" cy="1943100"/>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B203B7DD-814F-0417-68D2-F07B4F4809B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3360" y="1553262"/>
            <a:ext cx="2044700" cy="2476500"/>
          </a:xfrm>
          <a:prstGeom prst="rect">
            <a:avLst/>
          </a:prstGeom>
        </p:spPr>
      </p:pic>
      <p:pic>
        <p:nvPicPr>
          <p:cNvPr id="17" name="Picture 16" descr="A screenshot of a computer&#10;&#10;Description automatically generated with low confidence">
            <a:extLst>
              <a:ext uri="{FF2B5EF4-FFF2-40B4-BE49-F238E27FC236}">
                <a16:creationId xmlns:a16="http://schemas.microsoft.com/office/drawing/2014/main" id="{EE25527D-0F3F-F843-0E2E-585F1CA5B81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9264" y="2850178"/>
            <a:ext cx="3111500" cy="1422400"/>
          </a:xfrm>
          <a:prstGeom prst="rect">
            <a:avLst/>
          </a:prstGeom>
        </p:spPr>
      </p:pic>
      <p:pic>
        <p:nvPicPr>
          <p:cNvPr id="19" name="Picture 18" descr="Text&#10;&#10;Description automatically generated with medium confidence">
            <a:extLst>
              <a:ext uri="{FF2B5EF4-FFF2-40B4-BE49-F238E27FC236}">
                <a16:creationId xmlns:a16="http://schemas.microsoft.com/office/drawing/2014/main" id="{6786910C-40E8-AAB4-0409-3B3F942E8B0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7844" y="4016241"/>
            <a:ext cx="2781300" cy="2120900"/>
          </a:xfrm>
          <a:prstGeom prst="rect">
            <a:avLst/>
          </a:prstGeom>
        </p:spPr>
      </p:pic>
      <p:pic>
        <p:nvPicPr>
          <p:cNvPr id="21" name="Picture 20" descr="Logo&#10;&#10;Description automatically generated">
            <a:extLst>
              <a:ext uri="{FF2B5EF4-FFF2-40B4-BE49-F238E27FC236}">
                <a16:creationId xmlns:a16="http://schemas.microsoft.com/office/drawing/2014/main" id="{3E3B8BB2-A850-37BE-7C8E-B491E133FB8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7567" y="1209658"/>
            <a:ext cx="2222500" cy="1447800"/>
          </a:xfrm>
          <a:prstGeom prst="rect">
            <a:avLst/>
          </a:prstGeom>
        </p:spPr>
      </p:pic>
    </p:spTree>
    <p:extLst>
      <p:ext uri="{BB962C8B-B14F-4D97-AF65-F5344CB8AC3E}">
        <p14:creationId xmlns:p14="http://schemas.microsoft.com/office/powerpoint/2010/main" val="180933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5535945"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757738" y="370695"/>
            <a:ext cx="5535945"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Preparation – are you READY?</a:t>
            </a:r>
          </a:p>
        </p:txBody>
      </p:sp>
      <p:pic>
        <p:nvPicPr>
          <p:cNvPr id="15" name="Graphic 14" descr="Boardroom">
            <a:extLst>
              <a:ext uri="{FF2B5EF4-FFF2-40B4-BE49-F238E27FC236}">
                <a16:creationId xmlns:a16="http://schemas.microsoft.com/office/drawing/2014/main" id="{C1085A3B-5FD8-9C44-A9DE-8F6B369B2D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844" y="310854"/>
            <a:ext cx="536403" cy="536403"/>
          </a:xfrm>
          <a:prstGeom prst="rect">
            <a:avLst/>
          </a:prstGeom>
        </p:spPr>
      </p:pic>
      <p:pic>
        <p:nvPicPr>
          <p:cNvPr id="5" name="Picture 5">
            <a:extLst>
              <a:ext uri="{FF2B5EF4-FFF2-40B4-BE49-F238E27FC236}">
                <a16:creationId xmlns:a16="http://schemas.microsoft.com/office/drawing/2014/main" id="{023A724C-7DD2-EA6B-13E1-670DB000E722}"/>
              </a:ext>
            </a:extLst>
          </p:cNvPr>
          <p:cNvPicPr>
            <a:picLocks noChangeAspect="1"/>
          </p:cNvPicPr>
          <p:nvPr/>
        </p:nvPicPr>
        <p:blipFill>
          <a:blip r:embed="rId8"/>
          <a:stretch>
            <a:fillRect/>
          </a:stretch>
        </p:blipFill>
        <p:spPr>
          <a:xfrm>
            <a:off x="7475647" y="6273691"/>
            <a:ext cx="1247775" cy="400050"/>
          </a:xfrm>
          <a:prstGeom prst="rect">
            <a:avLst/>
          </a:prstGeom>
        </p:spPr>
      </p:pic>
      <p:grpSp>
        <p:nvGrpSpPr>
          <p:cNvPr id="46" name="Group 45">
            <a:extLst>
              <a:ext uri="{FF2B5EF4-FFF2-40B4-BE49-F238E27FC236}">
                <a16:creationId xmlns:a16="http://schemas.microsoft.com/office/drawing/2014/main" id="{5F365E96-57C8-CC15-3FFA-56312E177256}"/>
              </a:ext>
            </a:extLst>
          </p:cNvPr>
          <p:cNvGrpSpPr/>
          <p:nvPr/>
        </p:nvGrpSpPr>
        <p:grpSpPr>
          <a:xfrm>
            <a:off x="910251" y="1265233"/>
            <a:ext cx="1990207" cy="1962614"/>
            <a:chOff x="910251" y="1265233"/>
            <a:chExt cx="1990207" cy="1962614"/>
          </a:xfrm>
        </p:grpSpPr>
        <p:sp>
          <p:nvSpPr>
            <p:cNvPr id="3" name="Rounded Rectangle 2">
              <a:extLst>
                <a:ext uri="{FF2B5EF4-FFF2-40B4-BE49-F238E27FC236}">
                  <a16:creationId xmlns:a16="http://schemas.microsoft.com/office/drawing/2014/main" id="{A3099545-85CB-33B4-F2E0-7CECC39001C5}"/>
                </a:ext>
              </a:extLst>
            </p:cNvPr>
            <p:cNvSpPr/>
            <p:nvPr/>
          </p:nvSpPr>
          <p:spPr>
            <a:xfrm>
              <a:off x="937844" y="1265233"/>
              <a:ext cx="1962614" cy="196261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2DCF900-9D2E-4CA1-62B3-A8EA44BFD14F}"/>
                </a:ext>
              </a:extLst>
            </p:cNvPr>
            <p:cNvSpPr txBox="1"/>
            <p:nvPr/>
          </p:nvSpPr>
          <p:spPr>
            <a:xfrm>
              <a:off x="910251" y="1265233"/>
              <a:ext cx="1091168" cy="1323439"/>
            </a:xfrm>
            <a:prstGeom prst="rect">
              <a:avLst/>
            </a:prstGeom>
            <a:noFill/>
          </p:spPr>
          <p:txBody>
            <a:bodyPr wrap="square" rtlCol="0">
              <a:spAutoFit/>
            </a:bodyPr>
            <a:lstStyle/>
            <a:p>
              <a:pPr algn="ctr"/>
              <a:r>
                <a:rPr lang="en-GB" sz="8000" dirty="0">
                  <a:solidFill>
                    <a:schemeClr val="bg1"/>
                  </a:solidFill>
                  <a:latin typeface="Carter One" panose="03080802040405060005" pitchFamily="66" charset="77"/>
                  <a:cs typeface="Simplified Arabic Fixed" panose="02070309020205020404" pitchFamily="49" charset="-78"/>
                </a:rPr>
                <a:t>R</a:t>
              </a:r>
            </a:p>
          </p:txBody>
        </p:sp>
      </p:grpSp>
      <p:grpSp>
        <p:nvGrpSpPr>
          <p:cNvPr id="47" name="Group 46">
            <a:extLst>
              <a:ext uri="{FF2B5EF4-FFF2-40B4-BE49-F238E27FC236}">
                <a16:creationId xmlns:a16="http://schemas.microsoft.com/office/drawing/2014/main" id="{C69F5B22-3E0A-E619-920A-BCB227E1694F}"/>
              </a:ext>
            </a:extLst>
          </p:cNvPr>
          <p:cNvGrpSpPr/>
          <p:nvPr/>
        </p:nvGrpSpPr>
        <p:grpSpPr>
          <a:xfrm>
            <a:off x="3462741" y="1265233"/>
            <a:ext cx="2090566" cy="1962614"/>
            <a:chOff x="3462741" y="1265233"/>
            <a:chExt cx="2090566" cy="1962614"/>
          </a:xfrm>
        </p:grpSpPr>
        <p:sp>
          <p:nvSpPr>
            <p:cNvPr id="22" name="Rounded Rectangle 21">
              <a:extLst>
                <a:ext uri="{FF2B5EF4-FFF2-40B4-BE49-F238E27FC236}">
                  <a16:creationId xmlns:a16="http://schemas.microsoft.com/office/drawing/2014/main" id="{70837772-F42B-F5A3-EB65-B08A430EF08A}"/>
                </a:ext>
              </a:extLst>
            </p:cNvPr>
            <p:cNvSpPr/>
            <p:nvPr/>
          </p:nvSpPr>
          <p:spPr>
            <a:xfrm>
              <a:off x="3590693" y="1265233"/>
              <a:ext cx="1962614" cy="19626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D0B6250-BC13-EC77-E5D7-66AE6DEFBB7F}"/>
                </a:ext>
              </a:extLst>
            </p:cNvPr>
            <p:cNvSpPr txBox="1"/>
            <p:nvPr/>
          </p:nvSpPr>
          <p:spPr>
            <a:xfrm>
              <a:off x="3462741" y="1265233"/>
              <a:ext cx="1091168" cy="1323439"/>
            </a:xfrm>
            <a:prstGeom prst="rect">
              <a:avLst/>
            </a:prstGeom>
            <a:noFill/>
          </p:spPr>
          <p:txBody>
            <a:bodyPr wrap="square" rtlCol="0">
              <a:spAutoFit/>
            </a:bodyPr>
            <a:lstStyle/>
            <a:p>
              <a:pPr algn="ctr"/>
              <a:r>
                <a:rPr lang="en-GB" sz="8000" dirty="0">
                  <a:solidFill>
                    <a:schemeClr val="bg1"/>
                  </a:solidFill>
                  <a:latin typeface="Carter One" panose="03080802040405060005" pitchFamily="66" charset="77"/>
                  <a:cs typeface="Simplified Arabic Fixed" panose="02070309020205020404" pitchFamily="49" charset="-78"/>
                </a:rPr>
                <a:t>E</a:t>
              </a:r>
            </a:p>
          </p:txBody>
        </p:sp>
      </p:grpSp>
      <p:grpSp>
        <p:nvGrpSpPr>
          <p:cNvPr id="48" name="Group 47">
            <a:extLst>
              <a:ext uri="{FF2B5EF4-FFF2-40B4-BE49-F238E27FC236}">
                <a16:creationId xmlns:a16="http://schemas.microsoft.com/office/drawing/2014/main" id="{4DB26E06-483E-94F7-8DF1-0F940E3B74AC}"/>
              </a:ext>
            </a:extLst>
          </p:cNvPr>
          <p:cNvGrpSpPr/>
          <p:nvPr/>
        </p:nvGrpSpPr>
        <p:grpSpPr>
          <a:xfrm>
            <a:off x="6315800" y="1265233"/>
            <a:ext cx="1990207" cy="1962614"/>
            <a:chOff x="6315800" y="1265233"/>
            <a:chExt cx="1990207" cy="1962614"/>
          </a:xfrm>
        </p:grpSpPr>
        <p:sp>
          <p:nvSpPr>
            <p:cNvPr id="25" name="Rounded Rectangle 24">
              <a:extLst>
                <a:ext uri="{FF2B5EF4-FFF2-40B4-BE49-F238E27FC236}">
                  <a16:creationId xmlns:a16="http://schemas.microsoft.com/office/drawing/2014/main" id="{5B57D0D8-41D1-8EED-34D1-C9CE81A8A3CD}"/>
                </a:ext>
              </a:extLst>
            </p:cNvPr>
            <p:cNvSpPr/>
            <p:nvPr/>
          </p:nvSpPr>
          <p:spPr>
            <a:xfrm>
              <a:off x="6343393" y="1265233"/>
              <a:ext cx="1962614" cy="1962614"/>
            </a:xfrm>
            <a:prstGeom prst="roundRect">
              <a:avLst/>
            </a:pr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92DE32F-6043-1DC1-F230-490477C30676}"/>
                </a:ext>
              </a:extLst>
            </p:cNvPr>
            <p:cNvSpPr txBox="1"/>
            <p:nvPr/>
          </p:nvSpPr>
          <p:spPr>
            <a:xfrm>
              <a:off x="6315800" y="1265233"/>
              <a:ext cx="1091168" cy="1323439"/>
            </a:xfrm>
            <a:prstGeom prst="rect">
              <a:avLst/>
            </a:prstGeom>
            <a:noFill/>
          </p:spPr>
          <p:txBody>
            <a:bodyPr wrap="square" rtlCol="0">
              <a:spAutoFit/>
            </a:bodyPr>
            <a:lstStyle/>
            <a:p>
              <a:pPr algn="ctr"/>
              <a:r>
                <a:rPr lang="en-GB" sz="8000" dirty="0">
                  <a:solidFill>
                    <a:schemeClr val="bg1"/>
                  </a:solidFill>
                  <a:latin typeface="Carter One" panose="03080802040405060005" pitchFamily="66" charset="77"/>
                  <a:cs typeface="Simplified Arabic Fixed" panose="02070309020205020404" pitchFamily="49" charset="-78"/>
                </a:rPr>
                <a:t>A</a:t>
              </a:r>
            </a:p>
          </p:txBody>
        </p:sp>
      </p:grpSp>
      <p:grpSp>
        <p:nvGrpSpPr>
          <p:cNvPr id="49" name="Group 48">
            <a:extLst>
              <a:ext uri="{FF2B5EF4-FFF2-40B4-BE49-F238E27FC236}">
                <a16:creationId xmlns:a16="http://schemas.microsoft.com/office/drawing/2014/main" id="{D4EA8A94-9D73-AACF-8D5A-CE8F0256F0CF}"/>
              </a:ext>
            </a:extLst>
          </p:cNvPr>
          <p:cNvGrpSpPr/>
          <p:nvPr/>
        </p:nvGrpSpPr>
        <p:grpSpPr>
          <a:xfrm>
            <a:off x="2321421" y="3806403"/>
            <a:ext cx="1990207" cy="1962614"/>
            <a:chOff x="2354874" y="3806403"/>
            <a:chExt cx="1990207" cy="1962614"/>
          </a:xfrm>
        </p:grpSpPr>
        <p:sp>
          <p:nvSpPr>
            <p:cNvPr id="28" name="Rounded Rectangle 27">
              <a:extLst>
                <a:ext uri="{FF2B5EF4-FFF2-40B4-BE49-F238E27FC236}">
                  <a16:creationId xmlns:a16="http://schemas.microsoft.com/office/drawing/2014/main" id="{F672CD39-2862-E727-412F-EF9684EA3ABC}"/>
                </a:ext>
              </a:extLst>
            </p:cNvPr>
            <p:cNvSpPr/>
            <p:nvPr/>
          </p:nvSpPr>
          <p:spPr>
            <a:xfrm>
              <a:off x="2382467" y="3806403"/>
              <a:ext cx="1962614" cy="19626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99DB645-5BCE-A98E-557F-A56FAB852626}"/>
                </a:ext>
              </a:extLst>
            </p:cNvPr>
            <p:cNvSpPr txBox="1"/>
            <p:nvPr/>
          </p:nvSpPr>
          <p:spPr>
            <a:xfrm>
              <a:off x="2354874" y="3806403"/>
              <a:ext cx="1091168" cy="1323439"/>
            </a:xfrm>
            <a:prstGeom prst="rect">
              <a:avLst/>
            </a:prstGeom>
            <a:noFill/>
          </p:spPr>
          <p:txBody>
            <a:bodyPr wrap="square" rtlCol="0">
              <a:spAutoFit/>
            </a:bodyPr>
            <a:lstStyle/>
            <a:p>
              <a:pPr algn="ctr"/>
              <a:r>
                <a:rPr lang="en-GB" sz="8000" dirty="0">
                  <a:solidFill>
                    <a:schemeClr val="bg1"/>
                  </a:solidFill>
                  <a:latin typeface="Carter One" panose="03080802040405060005" pitchFamily="66" charset="77"/>
                  <a:cs typeface="Simplified Arabic Fixed" panose="02070309020205020404" pitchFamily="49" charset="-78"/>
                </a:rPr>
                <a:t>D</a:t>
              </a:r>
            </a:p>
          </p:txBody>
        </p:sp>
      </p:grpSp>
      <p:grpSp>
        <p:nvGrpSpPr>
          <p:cNvPr id="50" name="Group 49">
            <a:extLst>
              <a:ext uri="{FF2B5EF4-FFF2-40B4-BE49-F238E27FC236}">
                <a16:creationId xmlns:a16="http://schemas.microsoft.com/office/drawing/2014/main" id="{F1DC6AFC-B2C0-D6A1-6F7F-A7B229EB0AE9}"/>
              </a:ext>
            </a:extLst>
          </p:cNvPr>
          <p:cNvGrpSpPr/>
          <p:nvPr/>
        </p:nvGrpSpPr>
        <p:grpSpPr>
          <a:xfrm>
            <a:off x="5074121" y="3806403"/>
            <a:ext cx="1990207" cy="1962614"/>
            <a:chOff x="5107574" y="3806403"/>
            <a:chExt cx="1990207" cy="1962614"/>
          </a:xfrm>
        </p:grpSpPr>
        <p:sp>
          <p:nvSpPr>
            <p:cNvPr id="34" name="Rounded Rectangle 33">
              <a:extLst>
                <a:ext uri="{FF2B5EF4-FFF2-40B4-BE49-F238E27FC236}">
                  <a16:creationId xmlns:a16="http://schemas.microsoft.com/office/drawing/2014/main" id="{4BF1639B-F3F6-13D2-26E1-3A5A2D7B544F}"/>
                </a:ext>
              </a:extLst>
            </p:cNvPr>
            <p:cNvSpPr/>
            <p:nvPr/>
          </p:nvSpPr>
          <p:spPr>
            <a:xfrm>
              <a:off x="5135167" y="3806403"/>
              <a:ext cx="1962614" cy="196261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649DA45-339D-618F-DCD3-F04633FE77F9}"/>
                </a:ext>
              </a:extLst>
            </p:cNvPr>
            <p:cNvSpPr txBox="1"/>
            <p:nvPr/>
          </p:nvSpPr>
          <p:spPr>
            <a:xfrm>
              <a:off x="5107574" y="3806403"/>
              <a:ext cx="1091168" cy="1323439"/>
            </a:xfrm>
            <a:prstGeom prst="rect">
              <a:avLst/>
            </a:prstGeom>
            <a:noFill/>
          </p:spPr>
          <p:txBody>
            <a:bodyPr wrap="square" rtlCol="0">
              <a:spAutoFit/>
            </a:bodyPr>
            <a:lstStyle/>
            <a:p>
              <a:pPr algn="ctr"/>
              <a:r>
                <a:rPr lang="en-GB" sz="8000" dirty="0">
                  <a:solidFill>
                    <a:schemeClr val="bg1"/>
                  </a:solidFill>
                  <a:latin typeface="Carter One" panose="03080802040405060005" pitchFamily="66" charset="77"/>
                  <a:cs typeface="Simplified Arabic Fixed" panose="02070309020205020404" pitchFamily="49" charset="-78"/>
                </a:rPr>
                <a:t>Y</a:t>
              </a:r>
            </a:p>
          </p:txBody>
        </p:sp>
      </p:grpSp>
      <p:grpSp>
        <p:nvGrpSpPr>
          <p:cNvPr id="53" name="Group 52">
            <a:extLst>
              <a:ext uri="{FF2B5EF4-FFF2-40B4-BE49-F238E27FC236}">
                <a16:creationId xmlns:a16="http://schemas.microsoft.com/office/drawing/2014/main" id="{326C1BA0-62AA-E859-AE95-1B984BC2C3F4}"/>
              </a:ext>
            </a:extLst>
          </p:cNvPr>
          <p:cNvGrpSpPr/>
          <p:nvPr/>
        </p:nvGrpSpPr>
        <p:grpSpPr>
          <a:xfrm>
            <a:off x="7105886" y="1451540"/>
            <a:ext cx="1091168" cy="1699743"/>
            <a:chOff x="7105886" y="1451540"/>
            <a:chExt cx="1091168" cy="1699743"/>
          </a:xfrm>
        </p:grpSpPr>
        <p:sp>
          <p:nvSpPr>
            <p:cNvPr id="27" name="TextBox 26">
              <a:extLst>
                <a:ext uri="{FF2B5EF4-FFF2-40B4-BE49-F238E27FC236}">
                  <a16:creationId xmlns:a16="http://schemas.microsoft.com/office/drawing/2014/main" id="{34B6B6DF-B42A-1D2C-0C40-E5DC4D6BA171}"/>
                </a:ext>
              </a:extLst>
            </p:cNvPr>
            <p:cNvSpPr txBox="1"/>
            <p:nvPr/>
          </p:nvSpPr>
          <p:spPr>
            <a:xfrm>
              <a:off x="7105886" y="1451540"/>
              <a:ext cx="1091168" cy="584775"/>
            </a:xfrm>
            <a:prstGeom prst="rect">
              <a:avLst/>
            </a:prstGeom>
            <a:noFill/>
          </p:spPr>
          <p:txBody>
            <a:bodyPr wrap="square" rtlCol="0">
              <a:spAutoFit/>
            </a:bodyPr>
            <a:lstStyle/>
            <a:p>
              <a:pPr algn="ctr"/>
              <a:r>
                <a:rPr lang="en-GB" sz="1600" dirty="0">
                  <a:solidFill>
                    <a:schemeClr val="bg1"/>
                  </a:solidFill>
                  <a:latin typeface="Carter One" panose="03080802040405060005" pitchFamily="66" charset="77"/>
                  <a:cs typeface="Simplified Arabic Fixed" panose="02070309020205020404" pitchFamily="49" charset="-78"/>
                </a:rPr>
                <a:t>Arrive on time</a:t>
              </a:r>
            </a:p>
          </p:txBody>
        </p:sp>
        <p:pic>
          <p:nvPicPr>
            <p:cNvPr id="37" name="Picture 36" descr="A picture containing text, clock, gauge&#10;&#10;Description automatically generated">
              <a:extLst>
                <a:ext uri="{FF2B5EF4-FFF2-40B4-BE49-F238E27FC236}">
                  <a16:creationId xmlns:a16="http://schemas.microsoft.com/office/drawing/2014/main" id="{CED4B444-AE65-48B3-0633-FA9E7F6653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217484" y="2008283"/>
              <a:ext cx="762000" cy="1143000"/>
            </a:xfrm>
            <a:prstGeom prst="rect">
              <a:avLst/>
            </a:prstGeom>
          </p:spPr>
        </p:pic>
      </p:grpSp>
      <p:grpSp>
        <p:nvGrpSpPr>
          <p:cNvPr id="54" name="Group 53">
            <a:extLst>
              <a:ext uri="{FF2B5EF4-FFF2-40B4-BE49-F238E27FC236}">
                <a16:creationId xmlns:a16="http://schemas.microsoft.com/office/drawing/2014/main" id="{6F52D6C9-680F-1B9A-05C3-0AB44B353714}"/>
              </a:ext>
            </a:extLst>
          </p:cNvPr>
          <p:cNvGrpSpPr/>
          <p:nvPr/>
        </p:nvGrpSpPr>
        <p:grpSpPr>
          <a:xfrm>
            <a:off x="3111507" y="4126522"/>
            <a:ext cx="1091168" cy="1542901"/>
            <a:chOff x="3144960" y="4126522"/>
            <a:chExt cx="1091168" cy="1542901"/>
          </a:xfrm>
        </p:grpSpPr>
        <p:sp>
          <p:nvSpPr>
            <p:cNvPr id="31" name="TextBox 30">
              <a:extLst>
                <a:ext uri="{FF2B5EF4-FFF2-40B4-BE49-F238E27FC236}">
                  <a16:creationId xmlns:a16="http://schemas.microsoft.com/office/drawing/2014/main" id="{6F4A19A2-977B-B064-34AA-B72D9C0D762A}"/>
                </a:ext>
              </a:extLst>
            </p:cNvPr>
            <p:cNvSpPr txBox="1"/>
            <p:nvPr/>
          </p:nvSpPr>
          <p:spPr>
            <a:xfrm>
              <a:off x="3144960" y="4126522"/>
              <a:ext cx="1091168" cy="338554"/>
            </a:xfrm>
            <a:prstGeom prst="rect">
              <a:avLst/>
            </a:prstGeom>
            <a:noFill/>
          </p:spPr>
          <p:txBody>
            <a:bodyPr wrap="square" rtlCol="0">
              <a:spAutoFit/>
            </a:bodyPr>
            <a:lstStyle/>
            <a:p>
              <a:pPr algn="ctr"/>
              <a:r>
                <a:rPr lang="en-GB" sz="1600" dirty="0">
                  <a:solidFill>
                    <a:schemeClr val="bg1"/>
                  </a:solidFill>
                  <a:latin typeface="Carter One" panose="03080802040405060005" pitchFamily="66" charset="77"/>
                  <a:cs typeface="Simplified Arabic Fixed" panose="02070309020205020404" pitchFamily="49" charset="-78"/>
                </a:rPr>
                <a:t>Dress</a:t>
              </a:r>
            </a:p>
          </p:txBody>
        </p:sp>
        <p:pic>
          <p:nvPicPr>
            <p:cNvPr id="39" name="Picture 38" descr="A picture containing text, clipart&#10;&#10;Description automatically generated">
              <a:extLst>
                <a:ext uri="{FF2B5EF4-FFF2-40B4-BE49-F238E27FC236}">
                  <a16:creationId xmlns:a16="http://schemas.microsoft.com/office/drawing/2014/main" id="{E9EDECAE-5B9A-E136-7219-62B62B0C7B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144960" y="4488323"/>
              <a:ext cx="850900" cy="1181100"/>
            </a:xfrm>
            <a:prstGeom prst="rect">
              <a:avLst/>
            </a:prstGeom>
          </p:spPr>
        </p:pic>
      </p:grpSp>
      <p:grpSp>
        <p:nvGrpSpPr>
          <p:cNvPr id="52" name="Group 51">
            <a:extLst>
              <a:ext uri="{FF2B5EF4-FFF2-40B4-BE49-F238E27FC236}">
                <a16:creationId xmlns:a16="http://schemas.microsoft.com/office/drawing/2014/main" id="{1BECAAFD-C903-D6E3-5169-3B2C52D5543F}"/>
              </a:ext>
            </a:extLst>
          </p:cNvPr>
          <p:cNvGrpSpPr/>
          <p:nvPr/>
        </p:nvGrpSpPr>
        <p:grpSpPr>
          <a:xfrm>
            <a:off x="3927452" y="1585352"/>
            <a:ext cx="1686901" cy="1410350"/>
            <a:chOff x="3927452" y="1585352"/>
            <a:chExt cx="1686901" cy="1410350"/>
          </a:xfrm>
        </p:grpSpPr>
        <p:sp>
          <p:nvSpPr>
            <p:cNvPr id="24" name="TextBox 23">
              <a:extLst>
                <a:ext uri="{FF2B5EF4-FFF2-40B4-BE49-F238E27FC236}">
                  <a16:creationId xmlns:a16="http://schemas.microsoft.com/office/drawing/2014/main" id="{228CCC9F-07B0-1BCC-C8D2-0ADBBC5A0F7C}"/>
                </a:ext>
              </a:extLst>
            </p:cNvPr>
            <p:cNvSpPr txBox="1"/>
            <p:nvPr/>
          </p:nvSpPr>
          <p:spPr>
            <a:xfrm>
              <a:off x="4185921" y="1585352"/>
              <a:ext cx="1428432" cy="338554"/>
            </a:xfrm>
            <a:prstGeom prst="rect">
              <a:avLst/>
            </a:prstGeom>
            <a:noFill/>
          </p:spPr>
          <p:txBody>
            <a:bodyPr wrap="square" rtlCol="0">
              <a:spAutoFit/>
            </a:bodyPr>
            <a:lstStyle/>
            <a:p>
              <a:pPr algn="ctr"/>
              <a:r>
                <a:rPr lang="en-GB" sz="1600" dirty="0">
                  <a:solidFill>
                    <a:schemeClr val="bg1"/>
                  </a:solidFill>
                  <a:latin typeface="Carter One" panose="03080802040405060005" pitchFamily="66" charset="77"/>
                  <a:cs typeface="Simplified Arabic Fixed" panose="02070309020205020404" pitchFamily="49" charset="-78"/>
                </a:rPr>
                <a:t>Enthusiasm</a:t>
              </a:r>
            </a:p>
          </p:txBody>
        </p:sp>
        <p:pic>
          <p:nvPicPr>
            <p:cNvPr id="41" name="Picture 40" descr="A picture containing text, clipart&#10;&#10;Description automatically generated">
              <a:extLst>
                <a:ext uri="{FF2B5EF4-FFF2-40B4-BE49-F238E27FC236}">
                  <a16:creationId xmlns:a16="http://schemas.microsoft.com/office/drawing/2014/main" id="{477224DA-4EC8-8F29-0589-ECE371D935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27452" y="2119402"/>
              <a:ext cx="1308100" cy="876300"/>
            </a:xfrm>
            <a:prstGeom prst="rect">
              <a:avLst/>
            </a:prstGeom>
          </p:spPr>
        </p:pic>
      </p:grpSp>
      <p:grpSp>
        <p:nvGrpSpPr>
          <p:cNvPr id="51" name="Group 50">
            <a:extLst>
              <a:ext uri="{FF2B5EF4-FFF2-40B4-BE49-F238E27FC236}">
                <a16:creationId xmlns:a16="http://schemas.microsoft.com/office/drawing/2014/main" id="{8A505270-D1E1-1126-0B4B-D91A16898B31}"/>
              </a:ext>
            </a:extLst>
          </p:cNvPr>
          <p:cNvGrpSpPr/>
          <p:nvPr/>
        </p:nvGrpSpPr>
        <p:grpSpPr>
          <a:xfrm>
            <a:off x="1392120" y="1585352"/>
            <a:ext cx="1399385" cy="1413459"/>
            <a:chOff x="1392120" y="1585352"/>
            <a:chExt cx="1399385" cy="1413459"/>
          </a:xfrm>
        </p:grpSpPr>
        <p:sp>
          <p:nvSpPr>
            <p:cNvPr id="20" name="TextBox 19">
              <a:extLst>
                <a:ext uri="{FF2B5EF4-FFF2-40B4-BE49-F238E27FC236}">
                  <a16:creationId xmlns:a16="http://schemas.microsoft.com/office/drawing/2014/main" id="{8113A31B-4801-224F-8793-AB958CA652C9}"/>
                </a:ext>
              </a:extLst>
            </p:cNvPr>
            <p:cNvSpPr txBox="1"/>
            <p:nvPr/>
          </p:nvSpPr>
          <p:spPr>
            <a:xfrm>
              <a:off x="1700337" y="1585352"/>
              <a:ext cx="1091168" cy="338554"/>
            </a:xfrm>
            <a:prstGeom prst="rect">
              <a:avLst/>
            </a:prstGeom>
            <a:noFill/>
          </p:spPr>
          <p:txBody>
            <a:bodyPr wrap="square" rtlCol="0">
              <a:spAutoFit/>
            </a:bodyPr>
            <a:lstStyle/>
            <a:p>
              <a:pPr algn="ctr"/>
              <a:r>
                <a:rPr lang="en-GB" sz="1600" dirty="0">
                  <a:solidFill>
                    <a:schemeClr val="bg1"/>
                  </a:solidFill>
                  <a:latin typeface="Carter One" panose="03080802040405060005" pitchFamily="66" charset="77"/>
                  <a:cs typeface="Simplified Arabic Fixed" panose="02070309020205020404" pitchFamily="49" charset="-78"/>
                </a:rPr>
                <a:t>Relax</a:t>
              </a:r>
            </a:p>
          </p:txBody>
        </p:sp>
        <p:pic>
          <p:nvPicPr>
            <p:cNvPr id="43" name="Picture 42" descr="A picture containing text, clipart&#10;&#10;Description automatically generated">
              <a:extLst>
                <a:ext uri="{FF2B5EF4-FFF2-40B4-BE49-F238E27FC236}">
                  <a16:creationId xmlns:a16="http://schemas.microsoft.com/office/drawing/2014/main" id="{659B0D96-5BFD-7D95-9219-1CF6E66FAE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92120" y="2046311"/>
              <a:ext cx="1231900" cy="952500"/>
            </a:xfrm>
            <a:prstGeom prst="rect">
              <a:avLst/>
            </a:prstGeom>
          </p:spPr>
        </p:pic>
      </p:grpSp>
      <p:grpSp>
        <p:nvGrpSpPr>
          <p:cNvPr id="55" name="Group 54">
            <a:extLst>
              <a:ext uri="{FF2B5EF4-FFF2-40B4-BE49-F238E27FC236}">
                <a16:creationId xmlns:a16="http://schemas.microsoft.com/office/drawing/2014/main" id="{E630D523-7544-7478-D83B-8E0068E7440E}"/>
              </a:ext>
            </a:extLst>
          </p:cNvPr>
          <p:cNvGrpSpPr/>
          <p:nvPr/>
        </p:nvGrpSpPr>
        <p:grpSpPr>
          <a:xfrm>
            <a:off x="5864207" y="3914653"/>
            <a:ext cx="1091168" cy="1700479"/>
            <a:chOff x="5897660" y="3914653"/>
            <a:chExt cx="1091168" cy="1700479"/>
          </a:xfrm>
        </p:grpSpPr>
        <p:sp>
          <p:nvSpPr>
            <p:cNvPr id="36" name="TextBox 35">
              <a:extLst>
                <a:ext uri="{FF2B5EF4-FFF2-40B4-BE49-F238E27FC236}">
                  <a16:creationId xmlns:a16="http://schemas.microsoft.com/office/drawing/2014/main" id="{F48D7576-7A46-EBF9-68A5-2D6B77912795}"/>
                </a:ext>
              </a:extLst>
            </p:cNvPr>
            <p:cNvSpPr txBox="1"/>
            <p:nvPr/>
          </p:nvSpPr>
          <p:spPr>
            <a:xfrm>
              <a:off x="5897660" y="3914653"/>
              <a:ext cx="1091168" cy="584775"/>
            </a:xfrm>
            <a:prstGeom prst="rect">
              <a:avLst/>
            </a:prstGeom>
            <a:noFill/>
          </p:spPr>
          <p:txBody>
            <a:bodyPr wrap="square" rtlCol="0">
              <a:spAutoFit/>
            </a:bodyPr>
            <a:lstStyle/>
            <a:p>
              <a:pPr algn="ctr"/>
              <a:r>
                <a:rPr lang="en-GB" sz="1600" dirty="0">
                  <a:solidFill>
                    <a:schemeClr val="bg1"/>
                  </a:solidFill>
                  <a:latin typeface="Carter One" panose="03080802040405060005" pitchFamily="66" charset="77"/>
                  <a:cs typeface="Simplified Arabic Fixed" panose="02070309020205020404" pitchFamily="49" charset="-78"/>
                </a:rPr>
                <a:t>Be Yourself</a:t>
              </a:r>
            </a:p>
          </p:txBody>
        </p:sp>
        <p:pic>
          <p:nvPicPr>
            <p:cNvPr id="45" name="Picture 44" descr="A picture containing text, clipart&#10;&#10;Description automatically generated">
              <a:extLst>
                <a:ext uri="{FF2B5EF4-FFF2-40B4-BE49-F238E27FC236}">
                  <a16:creationId xmlns:a16="http://schemas.microsoft.com/office/drawing/2014/main" id="{9B092715-3A6A-662A-D45F-782AE9BDBC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9616" y="4472132"/>
              <a:ext cx="787400" cy="1143000"/>
            </a:xfrm>
            <a:prstGeom prst="rect">
              <a:avLst/>
            </a:prstGeom>
          </p:spPr>
        </p:pic>
      </p:grpSp>
    </p:spTree>
    <p:extLst>
      <p:ext uri="{BB962C8B-B14F-4D97-AF65-F5344CB8AC3E}">
        <p14:creationId xmlns:p14="http://schemas.microsoft.com/office/powerpoint/2010/main" val="423143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dissolv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dissolv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dissolv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40" y="432082"/>
            <a:ext cx="3608908"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33063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850315" y="516622"/>
            <a:ext cx="3516333"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Interview types</a:t>
            </a:r>
          </a:p>
        </p:txBody>
      </p:sp>
      <p:pic>
        <p:nvPicPr>
          <p:cNvPr id="15" name="Graphic 14" descr="Boardroom">
            <a:extLst>
              <a:ext uri="{FF2B5EF4-FFF2-40B4-BE49-F238E27FC236}">
                <a16:creationId xmlns:a16="http://schemas.microsoft.com/office/drawing/2014/main" id="{AFC5AADC-B110-6441-AF07-0B4B1719953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6209" y="461263"/>
            <a:ext cx="536403" cy="536403"/>
          </a:xfrm>
          <a:prstGeom prst="rect">
            <a:avLst/>
          </a:prstGeom>
        </p:spPr>
      </p:pic>
      <p:sp>
        <p:nvSpPr>
          <p:cNvPr id="18" name="TextBox 17">
            <a:extLst>
              <a:ext uri="{FF2B5EF4-FFF2-40B4-BE49-F238E27FC236}">
                <a16:creationId xmlns:a16="http://schemas.microsoft.com/office/drawing/2014/main" id="{06BDCE9B-9EEF-5DB7-8033-01A5615FB066}"/>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9" name="Picture 5">
            <a:extLst>
              <a:ext uri="{FF2B5EF4-FFF2-40B4-BE49-F238E27FC236}">
                <a16:creationId xmlns:a16="http://schemas.microsoft.com/office/drawing/2014/main" id="{18C99956-EB54-F17A-E540-A56E9352ED23}"/>
              </a:ext>
            </a:extLst>
          </p:cNvPr>
          <p:cNvPicPr>
            <a:picLocks noChangeAspect="1"/>
          </p:cNvPicPr>
          <p:nvPr/>
        </p:nvPicPr>
        <p:blipFill>
          <a:blip r:embed="rId8"/>
          <a:stretch>
            <a:fillRect/>
          </a:stretch>
        </p:blipFill>
        <p:spPr>
          <a:xfrm>
            <a:off x="7475647" y="6273691"/>
            <a:ext cx="1247775" cy="400050"/>
          </a:xfrm>
          <a:prstGeom prst="rect">
            <a:avLst/>
          </a:prstGeom>
        </p:spPr>
      </p:pic>
      <p:pic>
        <p:nvPicPr>
          <p:cNvPr id="7" name="Picture 6" descr="Shape, background pattern&#10;&#10;Description automatically generated">
            <a:extLst>
              <a:ext uri="{FF2B5EF4-FFF2-40B4-BE49-F238E27FC236}">
                <a16:creationId xmlns:a16="http://schemas.microsoft.com/office/drawing/2014/main" id="{E6CFCC61-B3DB-D225-FF9C-598022BF88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6725" y="1974048"/>
            <a:ext cx="3454400" cy="2692400"/>
          </a:xfrm>
          <a:prstGeom prst="rect">
            <a:avLst/>
          </a:prstGeom>
        </p:spPr>
      </p:pic>
      <p:pic>
        <p:nvPicPr>
          <p:cNvPr id="31" name="Picture 30" descr="Logo&#10;&#10;Description automatically generated">
            <a:extLst>
              <a:ext uri="{FF2B5EF4-FFF2-40B4-BE49-F238E27FC236}">
                <a16:creationId xmlns:a16="http://schemas.microsoft.com/office/drawing/2014/main" id="{DFC6BF3E-7152-21F3-3A4D-C1364A89F6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2575" y="1234172"/>
            <a:ext cx="2197100" cy="1892300"/>
          </a:xfrm>
          <a:prstGeom prst="rect">
            <a:avLst/>
          </a:prstGeom>
        </p:spPr>
      </p:pic>
      <p:pic>
        <p:nvPicPr>
          <p:cNvPr id="34" name="Picture 33" descr="Text&#10;&#10;Description automatically generated with medium confidence">
            <a:extLst>
              <a:ext uri="{FF2B5EF4-FFF2-40B4-BE49-F238E27FC236}">
                <a16:creationId xmlns:a16="http://schemas.microsoft.com/office/drawing/2014/main" id="{BFC5E971-AF89-B171-5732-A4B1BF36DC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7002" y="3944217"/>
            <a:ext cx="3505200" cy="1244600"/>
          </a:xfrm>
          <a:prstGeom prst="rect">
            <a:avLst/>
          </a:prstGeom>
        </p:spPr>
      </p:pic>
      <p:pic>
        <p:nvPicPr>
          <p:cNvPr id="36" name="Picture 35" descr="A picture containing logo&#10;&#10;Description automatically generated">
            <a:extLst>
              <a:ext uri="{FF2B5EF4-FFF2-40B4-BE49-F238E27FC236}">
                <a16:creationId xmlns:a16="http://schemas.microsoft.com/office/drawing/2014/main" id="{76B0E7DA-D9AE-787B-7A7A-8FB1BF15057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9765" y="1500794"/>
            <a:ext cx="2438400" cy="1816100"/>
          </a:xfrm>
          <a:prstGeom prst="rect">
            <a:avLst/>
          </a:prstGeom>
        </p:spPr>
      </p:pic>
      <p:pic>
        <p:nvPicPr>
          <p:cNvPr id="17" name="Picture 16" descr="Background pattern&#10;&#10;Description automatically generated">
            <a:extLst>
              <a:ext uri="{FF2B5EF4-FFF2-40B4-BE49-F238E27FC236}">
                <a16:creationId xmlns:a16="http://schemas.microsoft.com/office/drawing/2014/main" id="{6DCFCA74-5B11-421B-8A8D-B697CA854FF2}"/>
              </a:ext>
            </a:extLst>
          </p:cNvPr>
          <p:cNvPicPr>
            <a:picLocks noChangeAspect="1"/>
          </p:cNvPicPr>
          <p:nvPr/>
        </p:nvPicPr>
        <p:blipFill rotWithShape="1">
          <a:blip r:embed="rId13">
            <a:extLst>
              <a:ext uri="{28A0092B-C50C-407E-A947-70E740481C1C}">
                <a14:useLocalDpi xmlns:a14="http://schemas.microsoft.com/office/drawing/2010/main" val="0"/>
              </a:ext>
            </a:extLst>
          </a:blip>
          <a:srcRect t="-741"/>
          <a:stretch/>
        </p:blipFill>
        <p:spPr>
          <a:xfrm rot="16200000">
            <a:off x="1183816" y="4027703"/>
            <a:ext cx="849967" cy="3260381"/>
          </a:xfrm>
          <a:prstGeom prst="rect">
            <a:avLst/>
          </a:prstGeom>
        </p:spPr>
      </p:pic>
      <p:pic>
        <p:nvPicPr>
          <p:cNvPr id="20" name="Picture 19" descr="A picture containing outdoor object, night sky&#10;&#10;Description automatically generated">
            <a:extLst>
              <a:ext uri="{FF2B5EF4-FFF2-40B4-BE49-F238E27FC236}">
                <a16:creationId xmlns:a16="http://schemas.microsoft.com/office/drawing/2014/main" id="{65F4DF48-7BCF-4FD6-9746-1EB3E879C1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17781" y="5466768"/>
            <a:ext cx="768573" cy="781276"/>
          </a:xfrm>
          <a:prstGeom prst="rect">
            <a:avLst/>
          </a:prstGeom>
        </p:spPr>
      </p:pic>
      <p:grpSp>
        <p:nvGrpSpPr>
          <p:cNvPr id="21" name="Group 20">
            <a:extLst>
              <a:ext uri="{FF2B5EF4-FFF2-40B4-BE49-F238E27FC236}">
                <a16:creationId xmlns:a16="http://schemas.microsoft.com/office/drawing/2014/main" id="{F7BA0640-8CBC-4016-B168-9CC796EABA45}"/>
              </a:ext>
            </a:extLst>
          </p:cNvPr>
          <p:cNvGrpSpPr/>
          <p:nvPr/>
        </p:nvGrpSpPr>
        <p:grpSpPr>
          <a:xfrm>
            <a:off x="4354951" y="5339859"/>
            <a:ext cx="3094965" cy="1420639"/>
            <a:chOff x="3914457" y="4978966"/>
            <a:chExt cx="3255168" cy="1494175"/>
          </a:xfrm>
        </p:grpSpPr>
        <p:pic>
          <p:nvPicPr>
            <p:cNvPr id="22" name="Picture 21" descr="A picture containing text&#10;&#10;Description automatically generated">
              <a:extLst>
                <a:ext uri="{FF2B5EF4-FFF2-40B4-BE49-F238E27FC236}">
                  <a16:creationId xmlns:a16="http://schemas.microsoft.com/office/drawing/2014/main" id="{6E1EC578-1E84-4F15-AA09-9DA205390E8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14457" y="4978966"/>
              <a:ext cx="3255168" cy="1494175"/>
            </a:xfrm>
            <a:prstGeom prst="rect">
              <a:avLst/>
            </a:prstGeom>
            <a:effectLst>
              <a:outerShdw blurRad="50800" dist="50800" dir="5400000" algn="ctr" rotWithShape="0">
                <a:schemeClr val="tx1">
                  <a:lumMod val="65000"/>
                  <a:lumOff val="35000"/>
                </a:schemeClr>
              </a:outerShdw>
            </a:effectLst>
          </p:spPr>
        </p:pic>
        <p:sp>
          <p:nvSpPr>
            <p:cNvPr id="23" name="TextBox 22">
              <a:extLst>
                <a:ext uri="{FF2B5EF4-FFF2-40B4-BE49-F238E27FC236}">
                  <a16:creationId xmlns:a16="http://schemas.microsoft.com/office/drawing/2014/main" id="{AAF82864-9197-4A18-A432-F2696BFF8EFE}"/>
                </a:ext>
              </a:extLst>
            </p:cNvPr>
            <p:cNvSpPr txBox="1"/>
            <p:nvPr/>
          </p:nvSpPr>
          <p:spPr>
            <a:xfrm>
              <a:off x="4102502" y="5268231"/>
              <a:ext cx="2879078" cy="776899"/>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3</a:t>
              </a:r>
              <a:r>
                <a:rPr lang="en-GB" sz="1400" dirty="0">
                  <a:latin typeface="Comic Sans MS" panose="030F0902030302020204" pitchFamily="66" charset="0"/>
                  <a:cs typeface="Simplified Arabic Fixed"/>
                </a:rPr>
                <a:t>: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What do you know about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these interview types??</a:t>
              </a:r>
            </a:p>
          </p:txBody>
        </p:sp>
      </p:grpSp>
    </p:spTree>
    <p:extLst>
      <p:ext uri="{BB962C8B-B14F-4D97-AF65-F5344CB8AC3E}">
        <p14:creationId xmlns:p14="http://schemas.microsoft.com/office/powerpoint/2010/main" val="327419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2FFBAE3-B587-264F-A7D3-98D412065687}"/>
              </a:ext>
            </a:extLst>
          </p:cNvPr>
          <p:cNvPicPr>
            <a:picLocks noChangeAspect="1"/>
          </p:cNvPicPr>
          <p:nvPr/>
        </p:nvPicPr>
        <p:blipFill rotWithShape="1">
          <a:blip r:embed="rId4">
            <a:extLst>
              <a:ext uri="{28A0092B-C50C-407E-A947-70E740481C1C}">
                <a14:useLocalDpi xmlns:a14="http://schemas.microsoft.com/office/drawing/2010/main" val="0"/>
              </a:ext>
            </a:extLst>
          </a:blip>
          <a:srcRect r="15062" b="24129"/>
          <a:stretch/>
        </p:blipFill>
        <p:spPr>
          <a:xfrm>
            <a:off x="575908" y="1090165"/>
            <a:ext cx="4122614" cy="2426511"/>
          </a:xfrm>
          <a:prstGeom prst="rect">
            <a:avLst/>
          </a:prstGeom>
          <a:effectLst>
            <a:outerShdw blurRad="50800" dist="50800" dir="5400000" algn="ctr" rotWithShape="0">
              <a:schemeClr val="tx1">
                <a:lumMod val="75000"/>
                <a:lumOff val="25000"/>
              </a:schemeClr>
            </a:outerShdw>
          </a:effectLst>
        </p:spPr>
      </p:pic>
      <p:pic>
        <p:nvPicPr>
          <p:cNvPr id="10" name="Graphic 9" descr="Boardroom">
            <a:extLst>
              <a:ext uri="{FF2B5EF4-FFF2-40B4-BE49-F238E27FC236}">
                <a16:creationId xmlns:a16="http://schemas.microsoft.com/office/drawing/2014/main" id="{CA30AB60-D3C3-4C90-B126-38D18BDD04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0691" y="-108447"/>
            <a:ext cx="3066525" cy="3066525"/>
          </a:xfrm>
          <a:prstGeom prst="rect">
            <a:avLst/>
          </a:prstGeom>
        </p:spPr>
      </p:pic>
      <p:pic>
        <p:nvPicPr>
          <p:cNvPr id="27" name="Picture 26" descr="A picture containing text, light, dark&#10;&#10;Description automatically generated">
            <a:extLst>
              <a:ext uri="{FF2B5EF4-FFF2-40B4-BE49-F238E27FC236}">
                <a16:creationId xmlns:a16="http://schemas.microsoft.com/office/drawing/2014/main" id="{D9762509-F310-8B49-8DDC-12E40B98A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29" name="Graphic 28" descr="Boardroom">
            <a:extLst>
              <a:ext uri="{FF2B5EF4-FFF2-40B4-BE49-F238E27FC236}">
                <a16:creationId xmlns:a16="http://schemas.microsoft.com/office/drawing/2014/main" id="{CD1C1299-81FE-CB4A-9575-5FC0BA00BE4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4179" y="529531"/>
            <a:ext cx="536403" cy="53640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5B750CE-FDCC-574E-B532-D7E73B11E9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379156">
            <a:off x="590239" y="3763951"/>
            <a:ext cx="3871452" cy="1615458"/>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9C395C3-87A8-B344-9D7A-8DF37C2CCBB2}"/>
              </a:ext>
            </a:extLst>
          </p:cNvPr>
          <p:cNvPicPr>
            <a:picLocks noChangeAspect="1"/>
          </p:cNvPicPr>
          <p:nvPr/>
        </p:nvPicPr>
        <p:blipFill rotWithShape="1">
          <a:blip r:embed="rId11">
            <a:extLst>
              <a:ext uri="{28A0092B-C50C-407E-A947-70E740481C1C}">
                <a14:useLocalDpi xmlns:a14="http://schemas.microsoft.com/office/drawing/2010/main" val="0"/>
              </a:ext>
            </a:extLst>
          </a:blip>
          <a:srcRect r="9512" b="17795"/>
          <a:stretch/>
        </p:blipFill>
        <p:spPr>
          <a:xfrm rot="160199">
            <a:off x="4495045" y="2387051"/>
            <a:ext cx="4733458" cy="2796125"/>
          </a:xfrm>
          <a:prstGeom prst="rect">
            <a:avLst/>
          </a:prstGeom>
          <a:effectLst>
            <a:outerShdw blurRad="50800" dist="50800" dir="5400000" algn="ctr" rotWithShape="0">
              <a:schemeClr val="tx1">
                <a:lumMod val="75000"/>
                <a:lumOff val="25000"/>
              </a:schemeClr>
            </a:outerShdw>
          </a:effectLst>
        </p:spPr>
      </p:pic>
      <p:sp>
        <p:nvSpPr>
          <p:cNvPr id="11" name="TextBox 10">
            <a:extLst>
              <a:ext uri="{FF2B5EF4-FFF2-40B4-BE49-F238E27FC236}">
                <a16:creationId xmlns:a16="http://schemas.microsoft.com/office/drawing/2014/main" id="{ED3B4C5E-86ED-4C1C-8075-A9C3392EFD26}"/>
              </a:ext>
            </a:extLst>
          </p:cNvPr>
          <p:cNvSpPr txBox="1"/>
          <p:nvPr/>
        </p:nvSpPr>
        <p:spPr>
          <a:xfrm>
            <a:off x="1524892" y="1611517"/>
            <a:ext cx="2984662" cy="284180"/>
          </a:xfrm>
          <a:prstGeom prst="rect">
            <a:avLst/>
          </a:prstGeom>
          <a:noFill/>
        </p:spPr>
        <p:txBody>
          <a:bodyPr wrap="square" rtlCol="0">
            <a:spAutoFit/>
          </a:bodyPr>
          <a:lstStyle/>
          <a:p>
            <a:r>
              <a:rPr lang="en-GB" sz="1400" dirty="0">
                <a:latin typeface="Simplified Arabic Fixed" panose="02070309020205020404" pitchFamily="49" charset="-78"/>
                <a:cs typeface="Simplified Arabic Fixed" panose="02070309020205020404" pitchFamily="49" charset="-78"/>
              </a:rPr>
              <a:t>Most common interview type</a:t>
            </a:r>
          </a:p>
        </p:txBody>
      </p:sp>
      <p:pic>
        <p:nvPicPr>
          <p:cNvPr id="20" name="Picture 19" descr="A picture containing gauge&#10;&#10;Description automatically generated">
            <a:extLst>
              <a:ext uri="{FF2B5EF4-FFF2-40B4-BE49-F238E27FC236}">
                <a16:creationId xmlns:a16="http://schemas.microsoft.com/office/drawing/2014/main" id="{FED0F3F0-1DA9-4FBA-B41B-13884B54767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5483" y="1584803"/>
            <a:ext cx="358819" cy="331308"/>
          </a:xfrm>
          <a:prstGeom prst="rect">
            <a:avLst/>
          </a:prstGeom>
        </p:spPr>
      </p:pic>
      <p:sp>
        <p:nvSpPr>
          <p:cNvPr id="21" name="TextBox 20">
            <a:extLst>
              <a:ext uri="{FF2B5EF4-FFF2-40B4-BE49-F238E27FC236}">
                <a16:creationId xmlns:a16="http://schemas.microsoft.com/office/drawing/2014/main" id="{795C8566-A350-40D8-BE8B-19A2DBAA58D1}"/>
              </a:ext>
            </a:extLst>
          </p:cNvPr>
          <p:cNvSpPr txBox="1"/>
          <p:nvPr/>
        </p:nvSpPr>
        <p:spPr>
          <a:xfrm>
            <a:off x="1524892" y="2697501"/>
            <a:ext cx="2984662" cy="682031"/>
          </a:xfrm>
          <a:prstGeom prst="rect">
            <a:avLst/>
          </a:prstGeom>
          <a:noFill/>
        </p:spPr>
        <p:txBody>
          <a:bodyPr wrap="square" rtlCol="0">
            <a:spAutoFit/>
          </a:bodyPr>
          <a:lstStyle/>
          <a:p>
            <a:r>
              <a:rPr lang="en-GB" sz="1400" dirty="0">
                <a:latin typeface="Simplified Arabic Fixed" panose="02070309020205020404" pitchFamily="49" charset="-78"/>
                <a:cs typeface="Simplified Arabic Fixed" panose="02070309020205020404" pitchFamily="49" charset="-78"/>
              </a:rPr>
              <a:t>You will be asked general questions about yourself </a:t>
            </a:r>
            <a:br>
              <a:rPr lang="en-GB" sz="1400" dirty="0">
                <a:latin typeface="Simplified Arabic Fixed" panose="02070309020205020404" pitchFamily="49" charset="-78"/>
                <a:cs typeface="Simplified Arabic Fixed" panose="02070309020205020404" pitchFamily="49" charset="-78"/>
              </a:rPr>
            </a:br>
            <a:r>
              <a:rPr lang="en-GB" sz="1400" dirty="0">
                <a:latin typeface="Simplified Arabic Fixed" panose="02070309020205020404" pitchFamily="49" charset="-78"/>
                <a:cs typeface="Simplified Arabic Fixed" panose="02070309020205020404" pitchFamily="49" charset="-78"/>
              </a:rPr>
              <a:t>and your experience</a:t>
            </a:r>
          </a:p>
        </p:txBody>
      </p:sp>
      <p:sp>
        <p:nvSpPr>
          <p:cNvPr id="23" name="TextBox 22">
            <a:extLst>
              <a:ext uri="{FF2B5EF4-FFF2-40B4-BE49-F238E27FC236}">
                <a16:creationId xmlns:a16="http://schemas.microsoft.com/office/drawing/2014/main" id="{BD74CE07-EB1D-4CD1-8177-27FF9280BE07}"/>
              </a:ext>
            </a:extLst>
          </p:cNvPr>
          <p:cNvSpPr txBox="1"/>
          <p:nvPr/>
        </p:nvSpPr>
        <p:spPr>
          <a:xfrm rot="160199">
            <a:off x="4881553" y="3576012"/>
            <a:ext cx="4207030" cy="1278808"/>
          </a:xfrm>
          <a:prstGeom prst="rect">
            <a:avLst/>
          </a:prstGeom>
          <a:noFill/>
        </p:spPr>
        <p:txBody>
          <a:bodyPr wrap="square" rtlCol="0">
            <a:spAutoFit/>
          </a:bodyPr>
          <a:lstStyle/>
          <a:p>
            <a:r>
              <a:rPr lang="en-GB" sz="1400" dirty="0">
                <a:latin typeface="Simplified Arabic Fixed" panose="02070309020205020404" pitchFamily="49" charset="-78"/>
                <a:cs typeface="Simplified Arabic Fixed" panose="02070309020205020404" pitchFamily="49" charset="-78"/>
              </a:rPr>
              <a:t>- Can you tell us something about</a:t>
            </a:r>
            <a:br>
              <a:rPr lang="en-GB" sz="1400" dirty="0">
                <a:latin typeface="Simplified Arabic Fixed" panose="02070309020205020404" pitchFamily="49" charset="-78"/>
                <a:cs typeface="Simplified Arabic Fixed" panose="02070309020205020404" pitchFamily="49" charset="-78"/>
              </a:rPr>
            </a:br>
            <a:r>
              <a:rPr lang="en-GB" sz="1400" dirty="0">
                <a:latin typeface="Simplified Arabic Fixed" panose="02070309020205020404" pitchFamily="49" charset="-78"/>
                <a:cs typeface="Simplified Arabic Fixed" panose="02070309020205020404" pitchFamily="49" charset="-78"/>
              </a:rPr>
              <a:t>  yourself?</a:t>
            </a:r>
          </a:p>
          <a:p>
            <a:r>
              <a:rPr lang="en-GB" sz="1400" dirty="0">
                <a:latin typeface="Simplified Arabic Fixed" panose="02070309020205020404" pitchFamily="49" charset="-78"/>
                <a:cs typeface="Simplified Arabic Fixed" panose="02070309020205020404" pitchFamily="49" charset="-78"/>
              </a:rPr>
              <a:t>- Why have you applied for this job?</a:t>
            </a:r>
          </a:p>
          <a:p>
            <a:r>
              <a:rPr lang="en-GB" sz="1400" dirty="0">
                <a:latin typeface="Simplified Arabic Fixed" panose="02070309020205020404" pitchFamily="49" charset="-78"/>
                <a:cs typeface="Simplified Arabic Fixed" panose="02070309020205020404" pitchFamily="49" charset="-78"/>
              </a:rPr>
              <a:t>- What are your key skills/</a:t>
            </a:r>
          </a:p>
          <a:p>
            <a:r>
              <a:rPr lang="en-GB" sz="1400" dirty="0">
                <a:latin typeface="Simplified Arabic Fixed" panose="02070309020205020404" pitchFamily="49" charset="-78"/>
                <a:cs typeface="Simplified Arabic Fixed" panose="02070309020205020404" pitchFamily="49" charset="-78"/>
              </a:rPr>
              <a:t>  strengths/qualities?</a:t>
            </a:r>
          </a:p>
          <a:p>
            <a:r>
              <a:rPr lang="en-GB" sz="1400" dirty="0">
                <a:latin typeface="Simplified Arabic Fixed" panose="02070309020205020404" pitchFamily="49" charset="-78"/>
                <a:cs typeface="Simplified Arabic Fixed" panose="02070309020205020404" pitchFamily="49" charset="-78"/>
              </a:rPr>
              <a:t>- What are your main weaknesses?</a:t>
            </a:r>
          </a:p>
        </p:txBody>
      </p:sp>
      <p:pic>
        <p:nvPicPr>
          <p:cNvPr id="24" name="Picture 23" descr="A picture containing gauge&#10;&#10;Description automatically generated">
            <a:extLst>
              <a:ext uri="{FF2B5EF4-FFF2-40B4-BE49-F238E27FC236}">
                <a16:creationId xmlns:a16="http://schemas.microsoft.com/office/drawing/2014/main" id="{3102344C-0945-42A3-B1E7-4288096B73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3091" y="2058266"/>
            <a:ext cx="358819" cy="331308"/>
          </a:xfrm>
          <a:prstGeom prst="rect">
            <a:avLst/>
          </a:prstGeom>
        </p:spPr>
      </p:pic>
      <p:sp>
        <p:nvSpPr>
          <p:cNvPr id="25" name="TextBox 24">
            <a:extLst>
              <a:ext uri="{FF2B5EF4-FFF2-40B4-BE49-F238E27FC236}">
                <a16:creationId xmlns:a16="http://schemas.microsoft.com/office/drawing/2014/main" id="{9A5CE384-0C08-4081-8CA2-C7EA38D9A5AB}"/>
              </a:ext>
            </a:extLst>
          </p:cNvPr>
          <p:cNvSpPr txBox="1"/>
          <p:nvPr/>
        </p:nvSpPr>
        <p:spPr>
          <a:xfrm>
            <a:off x="1538124" y="2049702"/>
            <a:ext cx="2971429" cy="483105"/>
          </a:xfrm>
          <a:prstGeom prst="rect">
            <a:avLst/>
          </a:prstGeom>
          <a:noFill/>
        </p:spPr>
        <p:txBody>
          <a:bodyPr wrap="square" rtlCol="0">
            <a:spAutoFit/>
          </a:bodyPr>
          <a:lstStyle/>
          <a:p>
            <a:r>
              <a:rPr lang="en-GB" sz="1400" dirty="0">
                <a:latin typeface="Simplified Arabic Fixed" panose="02070309020205020404" pitchFamily="49" charset="-78"/>
                <a:cs typeface="Simplified Arabic Fixed" panose="02070309020205020404" pitchFamily="49" charset="-78"/>
              </a:rPr>
              <a:t>Can be one or a panel of interviewers</a:t>
            </a:r>
          </a:p>
        </p:txBody>
      </p:sp>
      <p:pic>
        <p:nvPicPr>
          <p:cNvPr id="26" name="Picture 25" descr="A picture containing gauge&#10;&#10;Description automatically generated">
            <a:extLst>
              <a:ext uri="{FF2B5EF4-FFF2-40B4-BE49-F238E27FC236}">
                <a16:creationId xmlns:a16="http://schemas.microsoft.com/office/drawing/2014/main" id="{0DFA9CBD-E82F-4C33-B336-624827977F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2235" y="2706174"/>
            <a:ext cx="358819" cy="331308"/>
          </a:xfrm>
          <a:prstGeom prst="rect">
            <a:avLst/>
          </a:prstGeom>
        </p:spPr>
      </p:pic>
      <p:pic>
        <p:nvPicPr>
          <p:cNvPr id="22" name="Picture 21" descr="A picture containing sunset, nature, flock, bright&#10;&#10;Description automatically generated">
            <a:extLst>
              <a:ext uri="{FF2B5EF4-FFF2-40B4-BE49-F238E27FC236}">
                <a16:creationId xmlns:a16="http://schemas.microsoft.com/office/drawing/2014/main" id="{1A16401B-2A79-BC48-81A3-A058D0F5A5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74161" y="515849"/>
            <a:ext cx="4122614" cy="476787"/>
          </a:xfrm>
          <a:prstGeom prst="rect">
            <a:avLst/>
          </a:prstGeom>
        </p:spPr>
      </p:pic>
      <p:sp>
        <p:nvSpPr>
          <p:cNvPr id="28" name="TextBox 27">
            <a:extLst>
              <a:ext uri="{FF2B5EF4-FFF2-40B4-BE49-F238E27FC236}">
                <a16:creationId xmlns:a16="http://schemas.microsoft.com/office/drawing/2014/main" id="{CB05B9EC-8556-544D-98F3-457BF76BCDFF}"/>
              </a:ext>
            </a:extLst>
          </p:cNvPr>
          <p:cNvSpPr txBox="1"/>
          <p:nvPr/>
        </p:nvSpPr>
        <p:spPr>
          <a:xfrm>
            <a:off x="1474161" y="593115"/>
            <a:ext cx="4122613" cy="369434"/>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STANDARD INTERVIEW</a:t>
            </a:r>
          </a:p>
        </p:txBody>
      </p:sp>
      <p:pic>
        <p:nvPicPr>
          <p:cNvPr id="9" name="Picture 8" descr="A picture containing outdoor object, night sky&#10;&#10;Description automatically generated">
            <a:extLst>
              <a:ext uri="{FF2B5EF4-FFF2-40B4-BE49-F238E27FC236}">
                <a16:creationId xmlns:a16="http://schemas.microsoft.com/office/drawing/2014/main" id="{5A476D16-BDF3-A948-BCE2-8974C703BC6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1379156">
            <a:off x="790000" y="4093886"/>
            <a:ext cx="664473" cy="623669"/>
          </a:xfrm>
          <a:prstGeom prst="rect">
            <a:avLst/>
          </a:prstGeom>
        </p:spPr>
      </p:pic>
      <p:sp>
        <p:nvSpPr>
          <p:cNvPr id="30" name="TextBox 29">
            <a:extLst>
              <a:ext uri="{FF2B5EF4-FFF2-40B4-BE49-F238E27FC236}">
                <a16:creationId xmlns:a16="http://schemas.microsoft.com/office/drawing/2014/main" id="{C6885C27-1C3C-0044-8B74-2FBA9A4E6AAB}"/>
              </a:ext>
            </a:extLst>
          </p:cNvPr>
          <p:cNvSpPr txBox="1"/>
          <p:nvPr/>
        </p:nvSpPr>
        <p:spPr>
          <a:xfrm rot="21379156">
            <a:off x="1452639" y="3891147"/>
            <a:ext cx="2708668" cy="584775"/>
          </a:xfrm>
          <a:prstGeom prst="rect">
            <a:avLst/>
          </a:prstGeom>
          <a:noFill/>
        </p:spPr>
        <p:txBody>
          <a:bodyPr wrap="square" rtlCol="0">
            <a:spAutoFit/>
          </a:bodyPr>
          <a:lstStyle/>
          <a:p>
            <a:r>
              <a:rPr lang="en-GB" sz="1600" dirty="0">
                <a:latin typeface="Stencil" pitchFamily="82" charset="77"/>
                <a:cs typeface="Simplified Arabic Fixed" panose="02070309020205020404" pitchFamily="49" charset="-78"/>
              </a:rPr>
              <a:t>Prepare for this type </a:t>
            </a:r>
            <a:br>
              <a:rPr lang="en-GB" sz="1600" dirty="0">
                <a:latin typeface="Stencil" pitchFamily="82" charset="77"/>
                <a:cs typeface="Simplified Arabic Fixed" panose="02070309020205020404" pitchFamily="49" charset="-78"/>
              </a:rPr>
            </a:br>
            <a:r>
              <a:rPr lang="en-GB" sz="1600" dirty="0">
                <a:latin typeface="Stencil" pitchFamily="82" charset="77"/>
                <a:cs typeface="Simplified Arabic Fixed" panose="02070309020205020404" pitchFamily="49" charset="-78"/>
              </a:rPr>
              <a:t>of interview</a:t>
            </a:r>
          </a:p>
        </p:txBody>
      </p:sp>
      <p:sp>
        <p:nvSpPr>
          <p:cNvPr id="31" name="TextBox 30">
            <a:extLst>
              <a:ext uri="{FF2B5EF4-FFF2-40B4-BE49-F238E27FC236}">
                <a16:creationId xmlns:a16="http://schemas.microsoft.com/office/drawing/2014/main" id="{4BB8A0BE-9C5F-024B-AE0A-9C957534D20C}"/>
              </a:ext>
            </a:extLst>
          </p:cNvPr>
          <p:cNvSpPr txBox="1"/>
          <p:nvPr/>
        </p:nvSpPr>
        <p:spPr>
          <a:xfrm rot="21379156">
            <a:off x="1456946" y="4426144"/>
            <a:ext cx="2954879" cy="738664"/>
          </a:xfrm>
          <a:prstGeom prst="rect">
            <a:avLst/>
          </a:prstGeom>
          <a:noFill/>
        </p:spPr>
        <p:txBody>
          <a:bodyPr wrap="square" rtlCol="0">
            <a:spAutoFit/>
          </a:bodyPr>
          <a:lstStyle/>
          <a:p>
            <a:r>
              <a:rPr lang="en-GB" sz="1400" dirty="0">
                <a:latin typeface="Simplified Arabic Fixed" panose="02070309020205020404" pitchFamily="49" charset="-78"/>
                <a:cs typeface="Simplified Arabic Fixed" panose="02070309020205020404" pitchFamily="49" charset="-78"/>
              </a:rPr>
              <a:t>Think about your </a:t>
            </a:r>
            <a:r>
              <a:rPr lang="en-GB" sz="1400" b="1" dirty="0">
                <a:solidFill>
                  <a:srgbClr val="00B050"/>
                </a:solidFill>
                <a:latin typeface="Simplified Arabic Fixed" panose="02070309020205020404" pitchFamily="49" charset="-78"/>
                <a:cs typeface="Simplified Arabic Fixed" panose="02070309020205020404" pitchFamily="49" charset="-78"/>
              </a:rPr>
              <a:t>skills, interests</a:t>
            </a:r>
            <a:r>
              <a:rPr lang="en-GB" sz="1400" dirty="0">
                <a:solidFill>
                  <a:srgbClr val="00B050"/>
                </a:solidFill>
                <a:latin typeface="Simplified Arabic Fixed" panose="02070309020205020404" pitchFamily="49" charset="-78"/>
                <a:cs typeface="Simplified Arabic Fixed" panose="02070309020205020404" pitchFamily="49" charset="-78"/>
              </a:rPr>
              <a:t> </a:t>
            </a:r>
            <a:r>
              <a:rPr lang="en-GB" sz="1400" dirty="0">
                <a:latin typeface="Simplified Arabic Fixed" panose="02070309020205020404" pitchFamily="49" charset="-78"/>
                <a:cs typeface="Simplified Arabic Fixed" panose="02070309020205020404" pitchFamily="49" charset="-78"/>
              </a:rPr>
              <a:t>and </a:t>
            </a:r>
            <a:r>
              <a:rPr lang="en-GB" sz="1400" b="1" dirty="0">
                <a:solidFill>
                  <a:srgbClr val="00B050"/>
                </a:solidFill>
                <a:latin typeface="Simplified Arabic Fixed" panose="02070309020205020404" pitchFamily="49" charset="-78"/>
                <a:cs typeface="Simplified Arabic Fixed" panose="02070309020205020404" pitchFamily="49" charset="-78"/>
              </a:rPr>
              <a:t>values</a:t>
            </a:r>
            <a:r>
              <a:rPr lang="en-GB" sz="1400" dirty="0">
                <a:latin typeface="Simplified Arabic Fixed" panose="02070309020205020404" pitchFamily="49" charset="-78"/>
                <a:cs typeface="Simplified Arabic Fixed" panose="02070309020205020404" pitchFamily="49" charset="-78"/>
              </a:rPr>
              <a:t>, and </a:t>
            </a:r>
            <a:br>
              <a:rPr lang="en-GB" sz="1400" dirty="0">
                <a:latin typeface="Simplified Arabic Fixed" panose="02070309020205020404" pitchFamily="49" charset="-78"/>
                <a:cs typeface="Simplified Arabic Fixed" panose="02070309020205020404" pitchFamily="49" charset="-78"/>
              </a:rPr>
            </a:br>
            <a:r>
              <a:rPr lang="en-GB" sz="1400" b="1" dirty="0">
                <a:solidFill>
                  <a:srgbClr val="C00000"/>
                </a:solidFill>
                <a:latin typeface="Simplified Arabic Fixed" panose="02070309020205020404" pitchFamily="49" charset="-78"/>
                <a:cs typeface="Simplified Arabic Fixed" panose="02070309020205020404" pitchFamily="49" charset="-78"/>
              </a:rPr>
              <a:t>match them up to the job</a:t>
            </a:r>
            <a:r>
              <a:rPr lang="en-GB" sz="1400" dirty="0">
                <a:latin typeface="Simplified Arabic Fixed" panose="02070309020205020404" pitchFamily="49" charset="-78"/>
                <a:cs typeface="Simplified Arabic Fixed" panose="02070309020205020404" pitchFamily="49" charset="-78"/>
              </a:rPr>
              <a:t>.</a:t>
            </a:r>
          </a:p>
        </p:txBody>
      </p:sp>
      <p:sp>
        <p:nvSpPr>
          <p:cNvPr id="35" name="TextBox 34">
            <a:extLst>
              <a:ext uri="{FF2B5EF4-FFF2-40B4-BE49-F238E27FC236}">
                <a16:creationId xmlns:a16="http://schemas.microsoft.com/office/drawing/2014/main" id="{95C34695-8341-4E4B-8072-1F319D817A72}"/>
              </a:ext>
            </a:extLst>
          </p:cNvPr>
          <p:cNvSpPr txBox="1"/>
          <p:nvPr/>
        </p:nvSpPr>
        <p:spPr>
          <a:xfrm rot="160199">
            <a:off x="5079487" y="3050983"/>
            <a:ext cx="4122614" cy="341015"/>
          </a:xfrm>
          <a:prstGeom prst="rect">
            <a:avLst/>
          </a:prstGeom>
          <a:noFill/>
        </p:spPr>
        <p:txBody>
          <a:bodyPr wrap="square" rtlCol="0">
            <a:spAutoFit/>
          </a:bodyPr>
          <a:lstStyle/>
          <a:p>
            <a:r>
              <a:rPr lang="en-GB" dirty="0">
                <a:solidFill>
                  <a:srgbClr val="C00000"/>
                </a:solidFill>
                <a:latin typeface="Stencil" pitchFamily="82" charset="77"/>
                <a:cs typeface="Simplified Arabic Fixed" panose="02070309020205020404" pitchFamily="49" charset="-78"/>
              </a:rPr>
              <a:t>Practise answers to questions</a:t>
            </a:r>
          </a:p>
        </p:txBody>
      </p:sp>
      <p:sp>
        <p:nvSpPr>
          <p:cNvPr id="33" name="TextBox 32">
            <a:extLst>
              <a:ext uri="{FF2B5EF4-FFF2-40B4-BE49-F238E27FC236}">
                <a16:creationId xmlns:a16="http://schemas.microsoft.com/office/drawing/2014/main" id="{2B899441-0844-45D0-9AD8-1D8D761803CE}"/>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7" name="Picture 5">
            <a:extLst>
              <a:ext uri="{FF2B5EF4-FFF2-40B4-BE49-F238E27FC236}">
                <a16:creationId xmlns:a16="http://schemas.microsoft.com/office/drawing/2014/main" id="{B3C0C48C-D6F2-AC54-CAEF-0805DB59D6CD}"/>
              </a:ext>
            </a:extLst>
          </p:cNvPr>
          <p:cNvPicPr>
            <a:picLocks noChangeAspect="1"/>
          </p:cNvPicPr>
          <p:nvPr/>
        </p:nvPicPr>
        <p:blipFill>
          <a:blip r:embed="rId15"/>
          <a:stretch>
            <a:fillRect/>
          </a:stretch>
        </p:blipFill>
        <p:spPr>
          <a:xfrm>
            <a:off x="7475647" y="6273691"/>
            <a:ext cx="1247775" cy="400050"/>
          </a:xfrm>
          <a:prstGeom prst="rect">
            <a:avLst/>
          </a:prstGeom>
        </p:spPr>
      </p:pic>
      <p:grpSp>
        <p:nvGrpSpPr>
          <p:cNvPr id="2" name="Group 1">
            <a:extLst>
              <a:ext uri="{FF2B5EF4-FFF2-40B4-BE49-F238E27FC236}">
                <a16:creationId xmlns:a16="http://schemas.microsoft.com/office/drawing/2014/main" id="{04E9EBA9-DFED-4205-A39B-30F2FCA972AF}"/>
              </a:ext>
            </a:extLst>
          </p:cNvPr>
          <p:cNvGrpSpPr/>
          <p:nvPr/>
        </p:nvGrpSpPr>
        <p:grpSpPr>
          <a:xfrm>
            <a:off x="-25758" y="5451366"/>
            <a:ext cx="7400132" cy="1435666"/>
            <a:chOff x="0" y="5451366"/>
            <a:chExt cx="7400132" cy="1435666"/>
          </a:xfrm>
        </p:grpSpPr>
        <p:pic>
          <p:nvPicPr>
            <p:cNvPr id="32" name="Picture 31" descr="Background pattern&#10;&#10;Description automatically generated">
              <a:extLst>
                <a:ext uri="{FF2B5EF4-FFF2-40B4-BE49-F238E27FC236}">
                  <a16:creationId xmlns:a16="http://schemas.microsoft.com/office/drawing/2014/main" id="{8DF15E7C-ECB3-4E55-AA62-0B1A875CCA78}"/>
                </a:ext>
              </a:extLst>
            </p:cNvPr>
            <p:cNvPicPr>
              <a:picLocks noChangeAspect="1"/>
            </p:cNvPicPr>
            <p:nvPr/>
          </p:nvPicPr>
          <p:blipFill rotWithShape="1">
            <a:blip r:embed="rId16">
              <a:extLst>
                <a:ext uri="{28A0092B-C50C-407E-A947-70E740481C1C}">
                  <a14:useLocalDpi xmlns:a14="http://schemas.microsoft.com/office/drawing/2010/main" val="0"/>
                </a:ext>
              </a:extLst>
            </a:blip>
            <a:srcRect t="-741"/>
            <a:stretch/>
          </p:blipFill>
          <p:spPr>
            <a:xfrm rot="16200000">
              <a:off x="1205207" y="4246159"/>
              <a:ext cx="849967" cy="3260381"/>
            </a:xfrm>
            <a:prstGeom prst="rect">
              <a:avLst/>
            </a:prstGeom>
          </p:spPr>
        </p:pic>
        <p:pic>
          <p:nvPicPr>
            <p:cNvPr id="34" name="Picture 33" descr="A picture containing outdoor object, night sky&#10;&#10;Description automatically generated">
              <a:extLst>
                <a:ext uri="{FF2B5EF4-FFF2-40B4-BE49-F238E27FC236}">
                  <a16:creationId xmlns:a16="http://schemas.microsoft.com/office/drawing/2014/main" id="{C0EB2476-6110-459C-9628-AEF2F4718B9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78165" y="5663123"/>
              <a:ext cx="768573" cy="781276"/>
            </a:xfrm>
            <a:prstGeom prst="rect">
              <a:avLst/>
            </a:prstGeom>
          </p:spPr>
        </p:pic>
        <p:grpSp>
          <p:nvGrpSpPr>
            <p:cNvPr id="36" name="Group 35">
              <a:extLst>
                <a:ext uri="{FF2B5EF4-FFF2-40B4-BE49-F238E27FC236}">
                  <a16:creationId xmlns:a16="http://schemas.microsoft.com/office/drawing/2014/main" id="{8AB5EC65-33F4-4931-B712-F63884E7BD38}"/>
                </a:ext>
              </a:extLst>
            </p:cNvPr>
            <p:cNvGrpSpPr/>
            <p:nvPr/>
          </p:nvGrpSpPr>
          <p:grpSpPr>
            <a:xfrm>
              <a:off x="4305167" y="5466393"/>
              <a:ext cx="3094965" cy="1420639"/>
              <a:chOff x="3914457" y="4978966"/>
              <a:chExt cx="3255168" cy="1494175"/>
            </a:xfrm>
          </p:grpSpPr>
          <p:pic>
            <p:nvPicPr>
              <p:cNvPr id="38" name="Picture 37" descr="A picture containing text&#10;&#10;Description automatically generated">
                <a:extLst>
                  <a:ext uri="{FF2B5EF4-FFF2-40B4-BE49-F238E27FC236}">
                    <a16:creationId xmlns:a16="http://schemas.microsoft.com/office/drawing/2014/main" id="{0A099203-A66C-4259-9E36-3863287539D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14457" y="4978966"/>
                <a:ext cx="3255168" cy="1494175"/>
              </a:xfrm>
              <a:prstGeom prst="rect">
                <a:avLst/>
              </a:prstGeom>
              <a:effectLst>
                <a:outerShdw blurRad="50800" dist="50800" dir="5400000" algn="ctr" rotWithShape="0">
                  <a:schemeClr val="tx1">
                    <a:lumMod val="65000"/>
                    <a:lumOff val="35000"/>
                  </a:schemeClr>
                </a:outerShdw>
              </a:effectLst>
            </p:spPr>
          </p:pic>
          <p:sp>
            <p:nvSpPr>
              <p:cNvPr id="39" name="TextBox 38">
                <a:extLst>
                  <a:ext uri="{FF2B5EF4-FFF2-40B4-BE49-F238E27FC236}">
                    <a16:creationId xmlns:a16="http://schemas.microsoft.com/office/drawing/2014/main" id="{E86CA763-CBAA-462C-ADF3-8B8FCA658F26}"/>
                  </a:ext>
                </a:extLst>
              </p:cNvPr>
              <p:cNvSpPr txBox="1"/>
              <p:nvPr/>
            </p:nvSpPr>
            <p:spPr>
              <a:xfrm>
                <a:off x="4102502" y="5298762"/>
                <a:ext cx="2879078" cy="776899"/>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4</a:t>
                </a:r>
                <a:r>
                  <a:rPr lang="en-GB" sz="1400" dirty="0">
                    <a:latin typeface="Comic Sans MS" panose="030F0902030302020204" pitchFamily="66" charset="0"/>
                    <a:cs typeface="Simplified Arabic Fixed"/>
                  </a:rPr>
                  <a:t>: What questions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could you ask at the end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of an interview?</a:t>
                </a:r>
              </a:p>
            </p:txBody>
          </p:sp>
        </p:grpSp>
      </p:grpSp>
    </p:spTree>
    <p:extLst>
      <p:ext uri="{BB962C8B-B14F-4D97-AF65-F5344CB8AC3E}">
        <p14:creationId xmlns:p14="http://schemas.microsoft.com/office/powerpoint/2010/main" val="13003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sunset, nature, flock, bright&#10;&#10;Description automatically generated">
            <a:extLst>
              <a:ext uri="{FF2B5EF4-FFF2-40B4-BE49-F238E27FC236}">
                <a16:creationId xmlns:a16="http://schemas.microsoft.com/office/drawing/2014/main" id="{C9E81837-9063-C34B-BF15-63EBCD051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4967582" cy="463710"/>
          </a:xfrm>
          <a:prstGeom prst="rect">
            <a:avLst/>
          </a:prstGeom>
        </p:spPr>
      </p:pic>
      <p:pic>
        <p:nvPicPr>
          <p:cNvPr id="8" name="Picture 7" descr="A picture containing text, light, dark&#10;&#10;Description automatically generated">
            <a:extLst>
              <a:ext uri="{FF2B5EF4-FFF2-40B4-BE49-F238E27FC236}">
                <a16:creationId xmlns:a16="http://schemas.microsoft.com/office/drawing/2014/main" id="{8478B2D4-EE75-EE44-97FB-F794BA5E24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10" name="Graphic 9" descr="Boardroom">
            <a:extLst>
              <a:ext uri="{FF2B5EF4-FFF2-40B4-BE49-F238E27FC236}">
                <a16:creationId xmlns:a16="http://schemas.microsoft.com/office/drawing/2014/main" id="{5583FA6B-3ADC-EA44-897D-B25B640C615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179" y="529531"/>
            <a:ext cx="536403" cy="536403"/>
          </a:xfrm>
          <a:prstGeom prst="rect">
            <a:avLst/>
          </a:prstGeom>
        </p:spPr>
      </p:pic>
      <p:pic>
        <p:nvPicPr>
          <p:cNvPr id="13" name="Picture 12" descr="Text&#10;&#10;Description automatically generated">
            <a:extLst>
              <a:ext uri="{FF2B5EF4-FFF2-40B4-BE49-F238E27FC236}">
                <a16:creationId xmlns:a16="http://schemas.microsoft.com/office/drawing/2014/main" id="{E606C22F-E627-DA44-AF06-78ED0CBB8301}"/>
              </a:ext>
            </a:extLst>
          </p:cNvPr>
          <p:cNvPicPr>
            <a:picLocks noChangeAspect="1"/>
          </p:cNvPicPr>
          <p:nvPr/>
        </p:nvPicPr>
        <p:blipFill rotWithShape="1">
          <a:blip r:embed="rId8">
            <a:extLst>
              <a:ext uri="{28A0092B-C50C-407E-A947-70E740481C1C}">
                <a14:useLocalDpi xmlns:a14="http://schemas.microsoft.com/office/drawing/2010/main" val="0"/>
              </a:ext>
            </a:extLst>
          </a:blip>
          <a:srcRect l="1" r="2265" b="18658"/>
          <a:stretch/>
        </p:blipFill>
        <p:spPr>
          <a:xfrm rot="177775">
            <a:off x="4633370" y="869704"/>
            <a:ext cx="4544278" cy="2492112"/>
          </a:xfrm>
          <a:prstGeom prst="rect">
            <a:avLst/>
          </a:prstGeom>
          <a:effectLst>
            <a:outerShdw blurRad="50800" dist="50800" dir="5400000" algn="ctr" rotWithShape="0">
              <a:schemeClr val="tx1">
                <a:lumMod val="75000"/>
                <a:lumOff val="25000"/>
              </a:schemeClr>
            </a:outerShdw>
          </a:effectLst>
        </p:spPr>
      </p:pic>
      <p:pic>
        <p:nvPicPr>
          <p:cNvPr id="11" name="Picture 10" descr="Background pattern&#10;&#10;Description automatically generated">
            <a:extLst>
              <a:ext uri="{FF2B5EF4-FFF2-40B4-BE49-F238E27FC236}">
                <a16:creationId xmlns:a16="http://schemas.microsoft.com/office/drawing/2014/main" id="{9835C545-CCF6-B24D-A451-8A18ECF7324B}"/>
              </a:ext>
            </a:extLst>
          </p:cNvPr>
          <p:cNvPicPr>
            <a:picLocks noChangeAspect="1"/>
          </p:cNvPicPr>
          <p:nvPr/>
        </p:nvPicPr>
        <p:blipFill rotWithShape="1">
          <a:blip r:embed="rId9">
            <a:extLst>
              <a:ext uri="{28A0092B-C50C-407E-A947-70E740481C1C}">
                <a14:useLocalDpi xmlns:a14="http://schemas.microsoft.com/office/drawing/2010/main" val="0"/>
              </a:ext>
            </a:extLst>
          </a:blip>
          <a:srcRect l="3815" t="41148"/>
          <a:stretch/>
        </p:blipFill>
        <p:spPr>
          <a:xfrm rot="16200000">
            <a:off x="5038082" y="3179019"/>
            <a:ext cx="491380" cy="1274833"/>
          </a:xfrm>
          <a:prstGeom prst="rect">
            <a:avLst/>
          </a:prstGeom>
        </p:spPr>
      </p:pic>
      <p:sp>
        <p:nvSpPr>
          <p:cNvPr id="9" name="TextBox 8">
            <a:extLst>
              <a:ext uri="{FF2B5EF4-FFF2-40B4-BE49-F238E27FC236}">
                <a16:creationId xmlns:a16="http://schemas.microsoft.com/office/drawing/2014/main" id="{47A5A9A5-8D40-1B44-B72A-401CE0FAFC4E}"/>
              </a:ext>
            </a:extLst>
          </p:cNvPr>
          <p:cNvSpPr txBox="1"/>
          <p:nvPr/>
        </p:nvSpPr>
        <p:spPr>
          <a:xfrm>
            <a:off x="1474161" y="590996"/>
            <a:ext cx="4967582" cy="359301"/>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COMPETENCY-BASED INTERVIEW</a:t>
            </a:r>
          </a:p>
        </p:txBody>
      </p:sp>
      <p:pic>
        <p:nvPicPr>
          <p:cNvPr id="4" name="Picture 3" descr="A picture containing text, dark, night sky&#10;&#10;Description automatically generated">
            <a:extLst>
              <a:ext uri="{FF2B5EF4-FFF2-40B4-BE49-F238E27FC236}">
                <a16:creationId xmlns:a16="http://schemas.microsoft.com/office/drawing/2014/main" id="{260E4571-DBBC-9C47-B4E4-F49A14801D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6657" y="1101262"/>
            <a:ext cx="1870053" cy="1459833"/>
          </a:xfrm>
          <a:prstGeom prst="rect">
            <a:avLst/>
          </a:prstGeom>
        </p:spPr>
      </p:pic>
      <p:sp>
        <p:nvSpPr>
          <p:cNvPr id="14" name="TextBox 13">
            <a:extLst>
              <a:ext uri="{FF2B5EF4-FFF2-40B4-BE49-F238E27FC236}">
                <a16:creationId xmlns:a16="http://schemas.microsoft.com/office/drawing/2014/main" id="{EA07F1BE-9217-9945-A324-38B37A9AFE28}"/>
              </a:ext>
            </a:extLst>
          </p:cNvPr>
          <p:cNvSpPr txBox="1"/>
          <p:nvPr/>
        </p:nvSpPr>
        <p:spPr>
          <a:xfrm rot="177775">
            <a:off x="5503499" y="1393630"/>
            <a:ext cx="3558772" cy="469855"/>
          </a:xfrm>
          <a:prstGeom prst="rect">
            <a:avLst/>
          </a:prstGeom>
          <a:noFill/>
        </p:spPr>
        <p:txBody>
          <a:bodyPr wrap="square" rtlCol="0">
            <a:spAutoFit/>
          </a:bodyPr>
          <a:lstStyle/>
          <a:p>
            <a:r>
              <a:rPr lang="en-GB" sz="1400" dirty="0">
                <a:latin typeface="Simplified Arabic Fixed" panose="02070309020205020404" pitchFamily="49" charset="-78"/>
                <a:cs typeface="Simplified Arabic Fixed" panose="02070309020205020404" pitchFamily="49" charset="-78"/>
              </a:rPr>
              <a:t>Often used in large companies and public sector organisations</a:t>
            </a:r>
          </a:p>
        </p:txBody>
      </p:sp>
      <p:pic>
        <p:nvPicPr>
          <p:cNvPr id="15" name="Picture 14" descr="A picture containing gauge&#10;&#10;Description automatically generated">
            <a:extLst>
              <a:ext uri="{FF2B5EF4-FFF2-40B4-BE49-F238E27FC236}">
                <a16:creationId xmlns:a16="http://schemas.microsoft.com/office/drawing/2014/main" id="{217500E9-CCBF-8C4F-9EDA-F9D39D814B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77775">
            <a:off x="4980069" y="1275193"/>
            <a:ext cx="358819" cy="322222"/>
          </a:xfrm>
          <a:prstGeom prst="rect">
            <a:avLst/>
          </a:prstGeom>
        </p:spPr>
      </p:pic>
      <p:sp>
        <p:nvSpPr>
          <p:cNvPr id="16" name="TextBox 15">
            <a:extLst>
              <a:ext uri="{FF2B5EF4-FFF2-40B4-BE49-F238E27FC236}">
                <a16:creationId xmlns:a16="http://schemas.microsoft.com/office/drawing/2014/main" id="{80E239E9-E6EF-7341-8AC4-1CA1EF4CBA73}"/>
              </a:ext>
            </a:extLst>
          </p:cNvPr>
          <p:cNvSpPr txBox="1"/>
          <p:nvPr/>
        </p:nvSpPr>
        <p:spPr>
          <a:xfrm rot="177775">
            <a:off x="5465920" y="2819881"/>
            <a:ext cx="3639377" cy="469855"/>
          </a:xfrm>
          <a:prstGeom prst="rect">
            <a:avLst/>
          </a:prstGeom>
          <a:noFill/>
        </p:spPr>
        <p:txBody>
          <a:bodyPr wrap="square" rtlCol="0">
            <a:spAutoFit/>
          </a:bodyPr>
          <a:lstStyle/>
          <a:p>
            <a:r>
              <a:rPr lang="en-GB" sz="1400" dirty="0">
                <a:latin typeface="Simplified Arabic Fixed" panose="02070309020205020404" pitchFamily="49" charset="-78"/>
                <a:cs typeface="Simplified Arabic Fixed" panose="02070309020205020404" pitchFamily="49" charset="-78"/>
              </a:rPr>
              <a:t>May also ask you some standard questions</a:t>
            </a:r>
          </a:p>
        </p:txBody>
      </p:sp>
      <p:pic>
        <p:nvPicPr>
          <p:cNvPr id="17" name="Picture 16" descr="A picture containing gauge&#10;&#10;Description automatically generated">
            <a:extLst>
              <a:ext uri="{FF2B5EF4-FFF2-40B4-BE49-F238E27FC236}">
                <a16:creationId xmlns:a16="http://schemas.microsoft.com/office/drawing/2014/main" id="{A19CC247-9796-474B-B40B-FEA4B0F1D15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77775">
            <a:off x="4980069" y="1902619"/>
            <a:ext cx="358819" cy="322222"/>
          </a:xfrm>
          <a:prstGeom prst="rect">
            <a:avLst/>
          </a:prstGeom>
        </p:spPr>
      </p:pic>
      <p:sp>
        <p:nvSpPr>
          <p:cNvPr id="18" name="TextBox 17">
            <a:extLst>
              <a:ext uri="{FF2B5EF4-FFF2-40B4-BE49-F238E27FC236}">
                <a16:creationId xmlns:a16="http://schemas.microsoft.com/office/drawing/2014/main" id="{E2568947-082F-8E4A-866B-189DCF03F90F}"/>
              </a:ext>
            </a:extLst>
          </p:cNvPr>
          <p:cNvSpPr txBox="1"/>
          <p:nvPr/>
        </p:nvSpPr>
        <p:spPr>
          <a:xfrm rot="177775">
            <a:off x="5479153" y="1996520"/>
            <a:ext cx="3639378" cy="663325"/>
          </a:xfrm>
          <a:prstGeom prst="rect">
            <a:avLst/>
          </a:prstGeom>
          <a:noFill/>
        </p:spPr>
        <p:txBody>
          <a:bodyPr wrap="square" rtlCol="0">
            <a:spAutoFit/>
          </a:bodyPr>
          <a:lstStyle/>
          <a:p>
            <a:r>
              <a:rPr lang="en-GB" sz="1400" dirty="0">
                <a:latin typeface="Simplified Arabic Fixed" panose="02070309020205020404" pitchFamily="49" charset="-78"/>
                <a:cs typeface="Simplified Arabic Fixed" panose="02070309020205020404" pitchFamily="49" charset="-78"/>
              </a:rPr>
              <a:t>Questions asked based on specific competencies (skills) required for the job</a:t>
            </a:r>
          </a:p>
        </p:txBody>
      </p:sp>
      <p:pic>
        <p:nvPicPr>
          <p:cNvPr id="19" name="Picture 18" descr="A picture containing gauge&#10;&#10;Description automatically generated">
            <a:extLst>
              <a:ext uri="{FF2B5EF4-FFF2-40B4-BE49-F238E27FC236}">
                <a16:creationId xmlns:a16="http://schemas.microsoft.com/office/drawing/2014/main" id="{54BBB7F7-E086-E647-B930-F516008197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77775">
            <a:off x="4894328" y="2722049"/>
            <a:ext cx="358819" cy="322222"/>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55534241-6AA7-F044-85A0-A13CD2DDCC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88877" y="3612060"/>
            <a:ext cx="1968677" cy="522900"/>
          </a:xfrm>
          <a:prstGeom prst="rect">
            <a:avLst/>
          </a:prstGeom>
        </p:spPr>
      </p:pic>
      <p:sp>
        <p:nvSpPr>
          <p:cNvPr id="25" name="TextBox 24">
            <a:extLst>
              <a:ext uri="{FF2B5EF4-FFF2-40B4-BE49-F238E27FC236}">
                <a16:creationId xmlns:a16="http://schemas.microsoft.com/office/drawing/2014/main" id="{ED845219-2BD7-7E43-8780-B3247845C094}"/>
              </a:ext>
            </a:extLst>
          </p:cNvPr>
          <p:cNvSpPr txBox="1"/>
          <p:nvPr/>
        </p:nvSpPr>
        <p:spPr>
          <a:xfrm>
            <a:off x="5972920" y="3636784"/>
            <a:ext cx="1968678" cy="359301"/>
          </a:xfrm>
          <a:prstGeom prst="rect">
            <a:avLst/>
          </a:prstGeom>
          <a:noFill/>
        </p:spPr>
        <p:txBody>
          <a:bodyPr wrap="square" rtlCol="0">
            <a:spAutoFit/>
          </a:bodyPr>
          <a:lstStyle/>
          <a:p>
            <a:pPr algn="ctr"/>
            <a:r>
              <a:rPr lang="en-GB" sz="2000" dirty="0">
                <a:solidFill>
                  <a:srgbClr val="C00000"/>
                </a:solidFill>
                <a:latin typeface="Reprise Title Std" panose="02000000000000000000" pitchFamily="2" charset="77"/>
                <a:cs typeface="Simplified Arabic Fixed" panose="02070309020205020404" pitchFamily="49" charset="-78"/>
              </a:rPr>
              <a:t>For example:</a:t>
            </a:r>
          </a:p>
        </p:txBody>
      </p:sp>
      <p:sp>
        <p:nvSpPr>
          <p:cNvPr id="26" name="TextBox 25">
            <a:extLst>
              <a:ext uri="{FF2B5EF4-FFF2-40B4-BE49-F238E27FC236}">
                <a16:creationId xmlns:a16="http://schemas.microsoft.com/office/drawing/2014/main" id="{A1D03915-15FD-A148-BAEB-8AB5EF795E15}"/>
              </a:ext>
            </a:extLst>
          </p:cNvPr>
          <p:cNvSpPr txBox="1"/>
          <p:nvPr/>
        </p:nvSpPr>
        <p:spPr>
          <a:xfrm>
            <a:off x="4978767" y="4144561"/>
            <a:ext cx="3899117" cy="646331"/>
          </a:xfrm>
          <a:prstGeom prst="rect">
            <a:avLst/>
          </a:prstGeom>
          <a:noFill/>
        </p:spPr>
        <p:txBody>
          <a:bodyPr wrap="square" rtlCol="0">
            <a:spAutoFit/>
          </a:bodyPr>
          <a:lstStyle/>
          <a:p>
            <a:r>
              <a:rPr lang="en-GB" b="1" dirty="0">
                <a:cs typeface="Arial" panose="020B0604020202020204" pitchFamily="34" charset="0"/>
              </a:rPr>
              <a:t>If they want to know about your time management skills, they might say :</a:t>
            </a:r>
            <a:endParaRPr lang="en-GB" b="1" dirty="0">
              <a:solidFill>
                <a:srgbClr val="C00000"/>
              </a:solidFill>
              <a:cs typeface="Arial" panose="020B0604020202020204" pitchFamily="34" charset="0"/>
            </a:endParaRPr>
          </a:p>
        </p:txBody>
      </p:sp>
      <p:sp>
        <p:nvSpPr>
          <p:cNvPr id="5" name="Rectangle 4">
            <a:extLst>
              <a:ext uri="{FF2B5EF4-FFF2-40B4-BE49-F238E27FC236}">
                <a16:creationId xmlns:a16="http://schemas.microsoft.com/office/drawing/2014/main" id="{1D8327F4-EA55-F946-B438-1142E280B33B}"/>
              </a:ext>
            </a:extLst>
          </p:cNvPr>
          <p:cNvSpPr/>
          <p:nvPr/>
        </p:nvSpPr>
        <p:spPr>
          <a:xfrm>
            <a:off x="5189532" y="4859484"/>
            <a:ext cx="3758923" cy="523220"/>
          </a:xfrm>
          <a:prstGeom prst="rect">
            <a:avLst/>
          </a:prstGeom>
        </p:spPr>
        <p:txBody>
          <a:bodyPr wrap="square">
            <a:spAutoFit/>
          </a:bodyPr>
          <a:lstStyle/>
          <a:p>
            <a:pPr algn="ctr"/>
            <a:r>
              <a:rPr lang="en-GB" sz="1400" b="1" i="1" dirty="0">
                <a:solidFill>
                  <a:schemeClr val="accent5">
                    <a:lumMod val="50000"/>
                  </a:schemeClr>
                </a:solidFill>
                <a:cs typeface="Arial" panose="020B0604020202020204" pitchFamily="34" charset="0"/>
              </a:rPr>
              <a:t>Tell us about a time when you’ve had to complete a project or task to a tight deadline.</a:t>
            </a:r>
            <a:endParaRPr lang="en-US" sz="1400" b="1" i="1" dirty="0">
              <a:solidFill>
                <a:schemeClr val="accent5">
                  <a:lumMod val="50000"/>
                </a:schemeClr>
              </a:solidFill>
              <a:cs typeface="Arial" panose="020B0604020202020204" pitchFamily="34" charset="0"/>
            </a:endParaRPr>
          </a:p>
        </p:txBody>
      </p:sp>
      <p:sp>
        <p:nvSpPr>
          <p:cNvPr id="30" name="TextBox 29">
            <a:extLst>
              <a:ext uri="{FF2B5EF4-FFF2-40B4-BE49-F238E27FC236}">
                <a16:creationId xmlns:a16="http://schemas.microsoft.com/office/drawing/2014/main" id="{7DA4FD1E-D8E0-EA1F-126B-5E7328E0FA13}"/>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1" name="Picture 5">
            <a:extLst>
              <a:ext uri="{FF2B5EF4-FFF2-40B4-BE49-F238E27FC236}">
                <a16:creationId xmlns:a16="http://schemas.microsoft.com/office/drawing/2014/main" id="{A94769F6-4CA7-2EDB-B158-4CCFDBD400AD}"/>
              </a:ext>
            </a:extLst>
          </p:cNvPr>
          <p:cNvPicPr>
            <a:picLocks noChangeAspect="1"/>
          </p:cNvPicPr>
          <p:nvPr/>
        </p:nvPicPr>
        <p:blipFill>
          <a:blip r:embed="rId13"/>
          <a:stretch>
            <a:fillRect/>
          </a:stretch>
        </p:blipFill>
        <p:spPr>
          <a:xfrm>
            <a:off x="7475647" y="6273691"/>
            <a:ext cx="1247775" cy="40005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352D72-8191-D749-8DB2-93BC71FD291A}"/>
              </a:ext>
            </a:extLst>
          </p:cNvPr>
          <p:cNvPicPr>
            <a:picLocks noChangeAspect="1"/>
          </p:cNvPicPr>
          <p:nvPr/>
        </p:nvPicPr>
        <p:blipFill rotWithShape="1">
          <a:blip r:embed="rId14">
            <a:extLst>
              <a:ext uri="{28A0092B-C50C-407E-A947-70E740481C1C}">
                <a14:useLocalDpi xmlns:a14="http://schemas.microsoft.com/office/drawing/2010/main" val="0"/>
              </a:ext>
            </a:extLst>
          </a:blip>
          <a:srcRect b="16184"/>
          <a:stretch/>
        </p:blipFill>
        <p:spPr>
          <a:xfrm rot="21424893">
            <a:off x="198354" y="2489900"/>
            <a:ext cx="4806756" cy="2967654"/>
          </a:xfrm>
          <a:prstGeom prst="rect">
            <a:avLst/>
          </a:prstGeom>
          <a:effectLst>
            <a:outerShdw blurRad="50800" dist="50800" dir="5400000" algn="ctr" rotWithShape="0">
              <a:schemeClr val="tx1">
                <a:lumMod val="75000"/>
                <a:lumOff val="25000"/>
              </a:schemeClr>
            </a:outerShdw>
          </a:effectLst>
        </p:spPr>
      </p:pic>
      <p:sp>
        <p:nvSpPr>
          <p:cNvPr id="21" name="TextBox 20">
            <a:extLst>
              <a:ext uri="{FF2B5EF4-FFF2-40B4-BE49-F238E27FC236}">
                <a16:creationId xmlns:a16="http://schemas.microsoft.com/office/drawing/2014/main" id="{EF59EE50-3DFF-C342-85CA-916511412D67}"/>
              </a:ext>
            </a:extLst>
          </p:cNvPr>
          <p:cNvSpPr txBox="1"/>
          <p:nvPr/>
        </p:nvSpPr>
        <p:spPr>
          <a:xfrm rot="21424893">
            <a:off x="545219" y="3550675"/>
            <a:ext cx="4207030" cy="1630672"/>
          </a:xfrm>
          <a:prstGeom prst="rect">
            <a:avLst/>
          </a:prstGeom>
          <a:noFill/>
        </p:spPr>
        <p:txBody>
          <a:bodyPr wrap="square" rtlCol="0">
            <a:spAutoFit/>
          </a:bodyPr>
          <a:lstStyle/>
          <a:p>
            <a:pPr marL="285750" indent="-285750">
              <a:buFont typeface="Wingdings" pitchFamily="2" charset="2"/>
              <a:buChar char="ü"/>
            </a:pPr>
            <a:r>
              <a:rPr lang="en-GB" sz="1400" dirty="0">
                <a:latin typeface="Simplified Arabic Fixed" panose="02070309020205020404" pitchFamily="49" charset="-78"/>
                <a:cs typeface="Simplified Arabic Fixed" panose="02070309020205020404" pitchFamily="49" charset="-78"/>
              </a:rPr>
              <a:t>Organising your own workload</a:t>
            </a:r>
          </a:p>
          <a:p>
            <a:pPr marL="285750" indent="-285750">
              <a:buFont typeface="Wingdings" pitchFamily="2" charset="2"/>
              <a:buChar char="ü"/>
            </a:pPr>
            <a:r>
              <a:rPr lang="en-GB" sz="1400" dirty="0">
                <a:latin typeface="Simplified Arabic Fixed" panose="02070309020205020404" pitchFamily="49" charset="-78"/>
                <a:cs typeface="Simplified Arabic Fixed" panose="02070309020205020404" pitchFamily="49" charset="-78"/>
              </a:rPr>
              <a:t>Customer care</a:t>
            </a:r>
          </a:p>
          <a:p>
            <a:pPr marL="285750" indent="-285750">
              <a:buFont typeface="Wingdings" pitchFamily="2" charset="2"/>
              <a:buChar char="ü"/>
            </a:pPr>
            <a:r>
              <a:rPr lang="en-GB" sz="1400" dirty="0">
                <a:latin typeface="Simplified Arabic Fixed" panose="02070309020205020404" pitchFamily="49" charset="-78"/>
                <a:cs typeface="Simplified Arabic Fixed" panose="02070309020205020404" pitchFamily="49" charset="-78"/>
              </a:rPr>
              <a:t>Planning ahead</a:t>
            </a:r>
          </a:p>
          <a:p>
            <a:pPr marL="285750" indent="-285750">
              <a:buFont typeface="Wingdings" pitchFamily="2" charset="2"/>
              <a:buChar char="ü"/>
            </a:pPr>
            <a:r>
              <a:rPr lang="en-GB" sz="1400" dirty="0">
                <a:latin typeface="Simplified Arabic Fixed" panose="02070309020205020404" pitchFamily="49" charset="-78"/>
                <a:cs typeface="Simplified Arabic Fixed" panose="02070309020205020404" pitchFamily="49" charset="-78"/>
              </a:rPr>
              <a:t>Problem solving</a:t>
            </a:r>
          </a:p>
          <a:p>
            <a:pPr marL="285750" indent="-285750">
              <a:buFont typeface="Wingdings" pitchFamily="2" charset="2"/>
              <a:buChar char="ü"/>
            </a:pPr>
            <a:r>
              <a:rPr lang="en-GB" sz="1400" dirty="0">
                <a:latin typeface="Simplified Arabic Fixed" panose="02070309020205020404" pitchFamily="49" charset="-78"/>
                <a:cs typeface="Simplified Arabic Fixed" panose="02070309020205020404" pitchFamily="49" charset="-78"/>
              </a:rPr>
              <a:t>Managing your time effectively</a:t>
            </a:r>
          </a:p>
          <a:p>
            <a:pPr marL="285750" indent="-285750">
              <a:buFont typeface="Wingdings" pitchFamily="2" charset="2"/>
              <a:buChar char="ü"/>
            </a:pPr>
            <a:r>
              <a:rPr lang="en-GB" sz="1400" dirty="0">
                <a:latin typeface="Simplified Arabic Fixed" panose="02070309020205020404" pitchFamily="49" charset="-78"/>
                <a:cs typeface="Simplified Arabic Fixed" panose="02070309020205020404" pitchFamily="49" charset="-78"/>
              </a:rPr>
              <a:t>Taking responsibility for your work</a:t>
            </a:r>
          </a:p>
          <a:p>
            <a:pPr marL="285750" indent="-285750">
              <a:buFont typeface="Wingdings" pitchFamily="2" charset="2"/>
              <a:buChar char="ü"/>
            </a:pPr>
            <a:r>
              <a:rPr lang="en-GB" sz="1400" dirty="0">
                <a:latin typeface="Simplified Arabic Fixed" panose="02070309020205020404" pitchFamily="49" charset="-78"/>
                <a:cs typeface="Simplified Arabic Fixed" panose="02070309020205020404" pitchFamily="49" charset="-78"/>
              </a:rPr>
              <a:t>Making decisions; or</a:t>
            </a:r>
          </a:p>
          <a:p>
            <a:pPr marL="285750" indent="-285750">
              <a:buFont typeface="Wingdings" pitchFamily="2" charset="2"/>
              <a:buChar char="ü"/>
            </a:pPr>
            <a:r>
              <a:rPr lang="en-GB" sz="1400" dirty="0">
                <a:latin typeface="Simplified Arabic Fixed" panose="02070309020205020404" pitchFamily="49" charset="-78"/>
                <a:cs typeface="Simplified Arabic Fixed" panose="02070309020205020404" pitchFamily="49" charset="-78"/>
              </a:rPr>
              <a:t>Working as part of a team.</a:t>
            </a:r>
          </a:p>
        </p:txBody>
      </p:sp>
      <p:sp>
        <p:nvSpPr>
          <p:cNvPr id="22" name="TextBox 21">
            <a:extLst>
              <a:ext uri="{FF2B5EF4-FFF2-40B4-BE49-F238E27FC236}">
                <a16:creationId xmlns:a16="http://schemas.microsoft.com/office/drawing/2014/main" id="{BBB657AB-22D2-7C4B-8896-B06010F8787B}"/>
              </a:ext>
            </a:extLst>
          </p:cNvPr>
          <p:cNvSpPr txBox="1"/>
          <p:nvPr/>
        </p:nvSpPr>
        <p:spPr>
          <a:xfrm rot="21424893">
            <a:off x="381218" y="3234093"/>
            <a:ext cx="4495659" cy="276386"/>
          </a:xfrm>
          <a:prstGeom prst="rect">
            <a:avLst/>
          </a:prstGeom>
          <a:noFill/>
        </p:spPr>
        <p:txBody>
          <a:bodyPr wrap="square" rtlCol="0">
            <a:spAutoFit/>
          </a:bodyPr>
          <a:lstStyle/>
          <a:p>
            <a:r>
              <a:rPr lang="en-GB" sz="1400" dirty="0">
                <a:solidFill>
                  <a:srgbClr val="C00000"/>
                </a:solidFill>
                <a:latin typeface="Stencil" pitchFamily="82" charset="77"/>
                <a:cs typeface="Simplified Arabic Fixed" panose="02070309020205020404" pitchFamily="49" charset="-78"/>
              </a:rPr>
              <a:t>Need to be able to demonstrate skills like:</a:t>
            </a:r>
          </a:p>
        </p:txBody>
      </p:sp>
      <p:grpSp>
        <p:nvGrpSpPr>
          <p:cNvPr id="2" name="Group 1">
            <a:extLst>
              <a:ext uri="{FF2B5EF4-FFF2-40B4-BE49-F238E27FC236}">
                <a16:creationId xmlns:a16="http://schemas.microsoft.com/office/drawing/2014/main" id="{1398C4E9-E518-977D-5434-863DE9DC25E4}"/>
              </a:ext>
            </a:extLst>
          </p:cNvPr>
          <p:cNvGrpSpPr/>
          <p:nvPr/>
        </p:nvGrpSpPr>
        <p:grpSpPr>
          <a:xfrm>
            <a:off x="0" y="5451366"/>
            <a:ext cx="7400132" cy="1435666"/>
            <a:chOff x="0" y="5451366"/>
            <a:chExt cx="7400132" cy="1435666"/>
          </a:xfrm>
        </p:grpSpPr>
        <p:pic>
          <p:nvPicPr>
            <p:cNvPr id="27" name="Picture 26" descr="Background pattern&#10;&#10;Description automatically generated">
              <a:extLst>
                <a:ext uri="{FF2B5EF4-FFF2-40B4-BE49-F238E27FC236}">
                  <a16:creationId xmlns:a16="http://schemas.microsoft.com/office/drawing/2014/main" id="{AFA624F9-F63D-4B38-92EB-D0C7C9A588DE}"/>
                </a:ext>
              </a:extLst>
            </p:cNvPr>
            <p:cNvPicPr>
              <a:picLocks noChangeAspect="1"/>
            </p:cNvPicPr>
            <p:nvPr/>
          </p:nvPicPr>
          <p:blipFill rotWithShape="1">
            <a:blip r:embed="rId9">
              <a:extLst>
                <a:ext uri="{28A0092B-C50C-407E-A947-70E740481C1C}">
                  <a14:useLocalDpi xmlns:a14="http://schemas.microsoft.com/office/drawing/2010/main" val="0"/>
                </a:ext>
              </a:extLst>
            </a:blip>
            <a:srcRect t="-741"/>
            <a:stretch/>
          </p:blipFill>
          <p:spPr>
            <a:xfrm rot="16200000">
              <a:off x="1205207" y="4246159"/>
              <a:ext cx="849967" cy="3260381"/>
            </a:xfrm>
            <a:prstGeom prst="rect">
              <a:avLst/>
            </a:prstGeom>
          </p:spPr>
        </p:pic>
        <p:pic>
          <p:nvPicPr>
            <p:cNvPr id="28" name="Picture 27" descr="A picture containing outdoor object, night sky&#10;&#10;Description automatically generated">
              <a:extLst>
                <a:ext uri="{FF2B5EF4-FFF2-40B4-BE49-F238E27FC236}">
                  <a16:creationId xmlns:a16="http://schemas.microsoft.com/office/drawing/2014/main" id="{F3D5A6A1-89A9-4484-B890-CDFC9E02841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78165" y="5663123"/>
              <a:ext cx="768573" cy="781276"/>
            </a:xfrm>
            <a:prstGeom prst="rect">
              <a:avLst/>
            </a:prstGeom>
          </p:spPr>
        </p:pic>
        <p:grpSp>
          <p:nvGrpSpPr>
            <p:cNvPr id="29" name="Group 28">
              <a:extLst>
                <a:ext uri="{FF2B5EF4-FFF2-40B4-BE49-F238E27FC236}">
                  <a16:creationId xmlns:a16="http://schemas.microsoft.com/office/drawing/2014/main" id="{FD06FC2F-D5FA-4163-B19B-59221A1FEEC4}"/>
                </a:ext>
              </a:extLst>
            </p:cNvPr>
            <p:cNvGrpSpPr/>
            <p:nvPr/>
          </p:nvGrpSpPr>
          <p:grpSpPr>
            <a:xfrm>
              <a:off x="4305167" y="5466393"/>
              <a:ext cx="3094965" cy="1420639"/>
              <a:chOff x="3914457" y="4978966"/>
              <a:chExt cx="3255168" cy="1494175"/>
            </a:xfrm>
          </p:grpSpPr>
          <p:pic>
            <p:nvPicPr>
              <p:cNvPr id="32" name="Picture 31" descr="A picture containing text&#10;&#10;Description automatically generated">
                <a:extLst>
                  <a:ext uri="{FF2B5EF4-FFF2-40B4-BE49-F238E27FC236}">
                    <a16:creationId xmlns:a16="http://schemas.microsoft.com/office/drawing/2014/main" id="{62B8F179-43C6-46EB-9EB2-77CCD9184E0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14457" y="4978966"/>
                <a:ext cx="3255168" cy="1494175"/>
              </a:xfrm>
              <a:prstGeom prst="rect">
                <a:avLst/>
              </a:prstGeom>
              <a:effectLst>
                <a:outerShdw blurRad="50800" dist="50800" dir="5400000" algn="ctr" rotWithShape="0">
                  <a:schemeClr val="tx1">
                    <a:lumMod val="65000"/>
                    <a:lumOff val="35000"/>
                  </a:schemeClr>
                </a:outerShdw>
              </a:effectLst>
            </p:spPr>
          </p:pic>
          <p:sp>
            <p:nvSpPr>
              <p:cNvPr id="33" name="TextBox 32">
                <a:extLst>
                  <a:ext uri="{FF2B5EF4-FFF2-40B4-BE49-F238E27FC236}">
                    <a16:creationId xmlns:a16="http://schemas.microsoft.com/office/drawing/2014/main" id="{B98AA198-975D-4CEB-A21D-41D6B4CD79AD}"/>
                  </a:ext>
                </a:extLst>
              </p:cNvPr>
              <p:cNvSpPr txBox="1"/>
              <p:nvPr/>
            </p:nvSpPr>
            <p:spPr>
              <a:xfrm>
                <a:off x="4102502" y="5243805"/>
                <a:ext cx="2879078" cy="776899"/>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5</a:t>
                </a:r>
                <a:r>
                  <a:rPr lang="en-GB" sz="1400" dirty="0">
                    <a:latin typeface="Comic Sans MS" panose="030F0902030302020204" pitchFamily="66" charset="0"/>
                    <a:cs typeface="Simplified Arabic Fixed"/>
                  </a:rPr>
                  <a:t>: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Think back to other modules – list 3 key skills.</a:t>
                </a:r>
              </a:p>
            </p:txBody>
          </p:sp>
        </p:grpSp>
      </p:grpSp>
      <p:sp>
        <p:nvSpPr>
          <p:cNvPr id="3" name="Rectangle 2">
            <a:extLst>
              <a:ext uri="{FF2B5EF4-FFF2-40B4-BE49-F238E27FC236}">
                <a16:creationId xmlns:a16="http://schemas.microsoft.com/office/drawing/2014/main" id="{83C4EC2A-1F18-4A5E-AFE0-BFE2B48F01CF}"/>
              </a:ext>
            </a:extLst>
          </p:cNvPr>
          <p:cNvSpPr/>
          <p:nvPr/>
        </p:nvSpPr>
        <p:spPr>
          <a:xfrm>
            <a:off x="8676947" y="4810461"/>
            <a:ext cx="492443" cy="830997"/>
          </a:xfrm>
          <a:prstGeom prst="rect">
            <a:avLst/>
          </a:prstGeom>
        </p:spPr>
        <p:txBody>
          <a:bodyPr wrap="none">
            <a:spAutoFit/>
          </a:bodyPr>
          <a:lstStyle/>
          <a:p>
            <a:r>
              <a:rPr lang="en-GB" sz="4800" b="1" i="1" dirty="0">
                <a:solidFill>
                  <a:srgbClr val="C00000"/>
                </a:solidFill>
                <a:latin typeface="Arial" panose="020B0604020202020204" pitchFamily="34" charset="0"/>
                <a:cs typeface="Arial" panose="020B0604020202020204" pitchFamily="34" charset="0"/>
              </a:rPr>
              <a:t>”</a:t>
            </a:r>
            <a:endParaRPr lang="en-GB" sz="48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6AB80D3-1B36-48BB-AC1D-A9B70E6A0AB5}"/>
              </a:ext>
            </a:extLst>
          </p:cNvPr>
          <p:cNvSpPr/>
          <p:nvPr/>
        </p:nvSpPr>
        <p:spPr>
          <a:xfrm>
            <a:off x="5050171" y="4613731"/>
            <a:ext cx="492443" cy="830997"/>
          </a:xfrm>
          <a:prstGeom prst="rect">
            <a:avLst/>
          </a:prstGeom>
        </p:spPr>
        <p:txBody>
          <a:bodyPr wrap="none">
            <a:spAutoFit/>
          </a:bodyPr>
          <a:lstStyle/>
          <a:p>
            <a:r>
              <a:rPr lang="en-GB" sz="4800" b="1" i="1" dirty="0">
                <a:solidFill>
                  <a:srgbClr val="C00000"/>
                </a:solidFill>
                <a:latin typeface="Arial" panose="020B0604020202020204" pitchFamily="34" charset="0"/>
                <a:cs typeface="Arial" panose="020B0604020202020204" pitchFamily="34" charset="0"/>
              </a:rPr>
              <a:t>“</a:t>
            </a: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0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40" y="309606"/>
            <a:ext cx="4587642"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811815" y="391470"/>
            <a:ext cx="4495067"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The STARR TECHNIQUE</a:t>
            </a:r>
          </a:p>
        </p:txBody>
      </p:sp>
      <p:pic>
        <p:nvPicPr>
          <p:cNvPr id="10" name="Graphic 9" descr="Star with solid fill">
            <a:extLst>
              <a:ext uri="{FF2B5EF4-FFF2-40B4-BE49-F238E27FC236}">
                <a16:creationId xmlns:a16="http://schemas.microsoft.com/office/drawing/2014/main" id="{67CDC542-333C-1D44-9D75-4B3AADEFB74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3276" y="231647"/>
            <a:ext cx="634597" cy="634597"/>
          </a:xfrm>
          <a:prstGeom prst="rect">
            <a:avLst/>
          </a:prstGeom>
        </p:spPr>
      </p:pic>
      <p:sp>
        <p:nvSpPr>
          <p:cNvPr id="22" name="TextBox 21">
            <a:extLst>
              <a:ext uri="{FF2B5EF4-FFF2-40B4-BE49-F238E27FC236}">
                <a16:creationId xmlns:a16="http://schemas.microsoft.com/office/drawing/2014/main" id="{957553EA-2520-DC29-846C-AA5E759180EC}"/>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6" name="Picture 5">
            <a:extLst>
              <a:ext uri="{FF2B5EF4-FFF2-40B4-BE49-F238E27FC236}">
                <a16:creationId xmlns:a16="http://schemas.microsoft.com/office/drawing/2014/main" id="{5C7A01B1-7687-C73A-5A70-30C9D093B77C}"/>
              </a:ext>
            </a:extLst>
          </p:cNvPr>
          <p:cNvPicPr>
            <a:picLocks noChangeAspect="1"/>
          </p:cNvPicPr>
          <p:nvPr/>
        </p:nvPicPr>
        <p:blipFill>
          <a:blip r:embed="rId8"/>
          <a:stretch>
            <a:fillRect/>
          </a:stretch>
        </p:blipFill>
        <p:spPr>
          <a:xfrm>
            <a:off x="7475647" y="6273691"/>
            <a:ext cx="1247775" cy="400050"/>
          </a:xfrm>
          <a:prstGeom prst="rect">
            <a:avLst/>
          </a:prstGeom>
        </p:spPr>
      </p:pic>
      <p:grpSp>
        <p:nvGrpSpPr>
          <p:cNvPr id="42" name="Group 41">
            <a:extLst>
              <a:ext uri="{FF2B5EF4-FFF2-40B4-BE49-F238E27FC236}">
                <a16:creationId xmlns:a16="http://schemas.microsoft.com/office/drawing/2014/main" id="{69C1B1E0-7F94-47F9-A855-DFCFD707F686}"/>
              </a:ext>
            </a:extLst>
          </p:cNvPr>
          <p:cNvGrpSpPr/>
          <p:nvPr/>
        </p:nvGrpSpPr>
        <p:grpSpPr>
          <a:xfrm>
            <a:off x="-35719" y="5451366"/>
            <a:ext cx="7400132" cy="1435666"/>
            <a:chOff x="0" y="5451366"/>
            <a:chExt cx="7400132" cy="1435666"/>
          </a:xfrm>
        </p:grpSpPr>
        <p:pic>
          <p:nvPicPr>
            <p:cNvPr id="24" name="Picture 23" descr="Background pattern&#10;&#10;Description automatically generated">
              <a:extLst>
                <a:ext uri="{FF2B5EF4-FFF2-40B4-BE49-F238E27FC236}">
                  <a16:creationId xmlns:a16="http://schemas.microsoft.com/office/drawing/2014/main" id="{20929716-CCC7-4DB2-BDE5-10BFD7D5A84A}"/>
                </a:ext>
              </a:extLst>
            </p:cNvPr>
            <p:cNvPicPr>
              <a:picLocks noChangeAspect="1"/>
            </p:cNvPicPr>
            <p:nvPr/>
          </p:nvPicPr>
          <p:blipFill rotWithShape="1">
            <a:blip r:embed="rId9">
              <a:extLst>
                <a:ext uri="{28A0092B-C50C-407E-A947-70E740481C1C}">
                  <a14:useLocalDpi xmlns:a14="http://schemas.microsoft.com/office/drawing/2010/main" val="0"/>
                </a:ext>
              </a:extLst>
            </a:blip>
            <a:srcRect t="-741"/>
            <a:stretch/>
          </p:blipFill>
          <p:spPr>
            <a:xfrm rot="16200000">
              <a:off x="1205207" y="4246159"/>
              <a:ext cx="849967" cy="3260381"/>
            </a:xfrm>
            <a:prstGeom prst="rect">
              <a:avLst/>
            </a:prstGeom>
          </p:spPr>
        </p:pic>
        <p:pic>
          <p:nvPicPr>
            <p:cNvPr id="25" name="Picture 24" descr="A picture containing outdoor object, night sky&#10;&#10;Description automatically generated">
              <a:extLst>
                <a:ext uri="{FF2B5EF4-FFF2-40B4-BE49-F238E27FC236}">
                  <a16:creationId xmlns:a16="http://schemas.microsoft.com/office/drawing/2014/main" id="{2662235A-C8FF-45FC-BAA9-61364C6FC6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8165" y="5663123"/>
              <a:ext cx="768573" cy="781276"/>
            </a:xfrm>
            <a:prstGeom prst="rect">
              <a:avLst/>
            </a:prstGeom>
          </p:spPr>
        </p:pic>
        <p:grpSp>
          <p:nvGrpSpPr>
            <p:cNvPr id="27" name="Group 26">
              <a:extLst>
                <a:ext uri="{FF2B5EF4-FFF2-40B4-BE49-F238E27FC236}">
                  <a16:creationId xmlns:a16="http://schemas.microsoft.com/office/drawing/2014/main" id="{F0E6323D-2E99-4A77-A695-24D09D8E59FE}"/>
                </a:ext>
              </a:extLst>
            </p:cNvPr>
            <p:cNvGrpSpPr/>
            <p:nvPr/>
          </p:nvGrpSpPr>
          <p:grpSpPr>
            <a:xfrm>
              <a:off x="4305167" y="5466393"/>
              <a:ext cx="3094965" cy="1420639"/>
              <a:chOff x="3914457" y="4978966"/>
              <a:chExt cx="3255168" cy="1494175"/>
            </a:xfrm>
          </p:grpSpPr>
          <p:pic>
            <p:nvPicPr>
              <p:cNvPr id="28" name="Picture 27" descr="A picture containing text&#10;&#10;Description automatically generated">
                <a:extLst>
                  <a:ext uri="{FF2B5EF4-FFF2-40B4-BE49-F238E27FC236}">
                    <a16:creationId xmlns:a16="http://schemas.microsoft.com/office/drawing/2014/main" id="{16F5C412-0447-4B9A-9D9E-7FB32D11E73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14457" y="4978966"/>
                <a:ext cx="3255168" cy="1494175"/>
              </a:xfrm>
              <a:prstGeom prst="rect">
                <a:avLst/>
              </a:prstGeom>
              <a:effectLst>
                <a:outerShdw blurRad="50800" dist="50800" dir="5400000" algn="ctr" rotWithShape="0">
                  <a:schemeClr val="tx1">
                    <a:lumMod val="65000"/>
                    <a:lumOff val="35000"/>
                  </a:schemeClr>
                </a:outerShdw>
              </a:effectLst>
            </p:spPr>
          </p:pic>
          <p:sp>
            <p:nvSpPr>
              <p:cNvPr id="30" name="TextBox 29">
                <a:extLst>
                  <a:ext uri="{FF2B5EF4-FFF2-40B4-BE49-F238E27FC236}">
                    <a16:creationId xmlns:a16="http://schemas.microsoft.com/office/drawing/2014/main" id="{9185EF04-587F-4D88-8347-0DDDFCF27798}"/>
                  </a:ext>
                </a:extLst>
              </p:cNvPr>
              <p:cNvSpPr txBox="1"/>
              <p:nvPr/>
            </p:nvSpPr>
            <p:spPr>
              <a:xfrm>
                <a:off x="4102502" y="5298762"/>
                <a:ext cx="2879078" cy="776899"/>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6</a:t>
                </a:r>
                <a:r>
                  <a:rPr lang="en-GB" sz="1400" dirty="0">
                    <a:latin typeface="Comic Sans MS" panose="030F0902030302020204" pitchFamily="66" charset="0"/>
                    <a:cs typeface="Simplified Arabic Fixed"/>
                  </a:rPr>
                  <a:t>: Tell me about a time when you worked as part </a:t>
                </a:r>
                <a:br>
                  <a:rPr lang="en-GB" sz="1400" dirty="0">
                    <a:latin typeface="Comic Sans MS" panose="030F0902030302020204" pitchFamily="66" charset="0"/>
                    <a:cs typeface="Simplified Arabic Fixed"/>
                  </a:rPr>
                </a:br>
                <a:r>
                  <a:rPr lang="en-GB" sz="1400" dirty="0">
                    <a:latin typeface="Comic Sans MS" panose="030F0902030302020204" pitchFamily="66" charset="0"/>
                    <a:cs typeface="Simplified Arabic Fixed"/>
                  </a:rPr>
                  <a:t>of a team.</a:t>
                </a:r>
              </a:p>
            </p:txBody>
          </p:sp>
        </p:grpSp>
      </p:grpSp>
      <p:grpSp>
        <p:nvGrpSpPr>
          <p:cNvPr id="39" name="Group 38">
            <a:extLst>
              <a:ext uri="{FF2B5EF4-FFF2-40B4-BE49-F238E27FC236}">
                <a16:creationId xmlns:a16="http://schemas.microsoft.com/office/drawing/2014/main" id="{0D1F2CB9-78B8-4FA3-A66D-F38142BECDF3}"/>
              </a:ext>
            </a:extLst>
          </p:cNvPr>
          <p:cNvGrpSpPr/>
          <p:nvPr/>
        </p:nvGrpSpPr>
        <p:grpSpPr>
          <a:xfrm>
            <a:off x="883276" y="1298340"/>
            <a:ext cx="3299965" cy="1964759"/>
            <a:chOff x="851951" y="1280871"/>
            <a:chExt cx="3299965" cy="1964759"/>
          </a:xfrm>
        </p:grpSpPr>
        <p:pic>
          <p:nvPicPr>
            <p:cNvPr id="6" name="Picture 5" descr="A picture containing dark&#10;&#10;Description automatically generated">
              <a:extLst>
                <a:ext uri="{FF2B5EF4-FFF2-40B4-BE49-F238E27FC236}">
                  <a16:creationId xmlns:a16="http://schemas.microsoft.com/office/drawing/2014/main" id="{0783CF45-9C0E-254E-9489-4A8FA5C93BF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3314" y="2460120"/>
              <a:ext cx="803362" cy="785510"/>
            </a:xfrm>
            <a:prstGeom prst="rect">
              <a:avLst/>
            </a:prstGeom>
          </p:spPr>
        </p:pic>
        <p:sp>
          <p:nvSpPr>
            <p:cNvPr id="15" name="TextBox 14">
              <a:extLst>
                <a:ext uri="{FF2B5EF4-FFF2-40B4-BE49-F238E27FC236}">
                  <a16:creationId xmlns:a16="http://schemas.microsoft.com/office/drawing/2014/main" id="{33D95857-FF1A-DE49-8ABB-9976F1F9BE85}"/>
                </a:ext>
              </a:extLst>
            </p:cNvPr>
            <p:cNvSpPr txBox="1"/>
            <p:nvPr/>
          </p:nvSpPr>
          <p:spPr>
            <a:xfrm>
              <a:off x="1956676" y="2452511"/>
              <a:ext cx="2195240" cy="707886"/>
            </a:xfrm>
            <a:prstGeom prst="rect">
              <a:avLst/>
            </a:prstGeom>
            <a:noFill/>
          </p:spPr>
          <p:txBody>
            <a:bodyPr wrap="square" rtlCol="0">
              <a:spAutoFit/>
            </a:bodyPr>
            <a:lstStyle/>
            <a:p>
              <a:r>
                <a:rPr lang="en-GB" sz="2000" dirty="0">
                  <a:latin typeface="Comic Sans MS" panose="030F0702030302020204" pitchFamily="66" charset="0"/>
                  <a:cs typeface="Simplified Arabic Fixed" panose="02070309020205020404" pitchFamily="49" charset="-78"/>
                </a:rPr>
                <a:t>List the </a:t>
              </a:r>
              <a:r>
                <a:rPr lang="en-GB" sz="2000" b="1" dirty="0">
                  <a:solidFill>
                    <a:srgbClr val="C00000"/>
                  </a:solidFill>
                  <a:latin typeface="Comic Sans MS" panose="030F0702030302020204" pitchFamily="66" charset="0"/>
                  <a:cs typeface="Simplified Arabic Fixed" panose="02070309020205020404" pitchFamily="49" charset="-78"/>
                </a:rPr>
                <a:t>competencies</a:t>
              </a:r>
            </a:p>
          </p:txBody>
        </p:sp>
        <p:pic>
          <p:nvPicPr>
            <p:cNvPr id="12" name="Picture 11">
              <a:extLst>
                <a:ext uri="{FF2B5EF4-FFF2-40B4-BE49-F238E27FC236}">
                  <a16:creationId xmlns:a16="http://schemas.microsoft.com/office/drawing/2014/main" id="{B892A35C-4044-4525-B05A-ABB9142E91D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1951" y="1280871"/>
              <a:ext cx="2535213" cy="1164562"/>
            </a:xfrm>
            <a:prstGeom prst="rect">
              <a:avLst/>
            </a:prstGeom>
          </p:spPr>
        </p:pic>
        <p:sp>
          <p:nvSpPr>
            <p:cNvPr id="36" name="TextBox 35">
              <a:extLst>
                <a:ext uri="{FF2B5EF4-FFF2-40B4-BE49-F238E27FC236}">
                  <a16:creationId xmlns:a16="http://schemas.microsoft.com/office/drawing/2014/main" id="{D02A8048-2960-494A-A0A8-688D4970E31D}"/>
                </a:ext>
              </a:extLst>
            </p:cNvPr>
            <p:cNvSpPr txBox="1"/>
            <p:nvPr/>
          </p:nvSpPr>
          <p:spPr>
            <a:xfrm>
              <a:off x="2491147" y="1525067"/>
              <a:ext cx="682943" cy="646331"/>
            </a:xfrm>
            <a:prstGeom prst="rect">
              <a:avLst/>
            </a:prstGeom>
            <a:noFill/>
          </p:spPr>
          <p:txBody>
            <a:bodyPr wrap="square" rtlCol="0">
              <a:spAutoFit/>
            </a:bodyPr>
            <a:lstStyle/>
            <a:p>
              <a:pPr algn="ctr"/>
              <a:r>
                <a:rPr lang="en-GB" sz="3600" b="1" dirty="0">
                  <a:latin typeface="Comic Sans MS" panose="030F0702030302020204" pitchFamily="66" charset="0"/>
                  <a:cs typeface="Simplified Arabic Fixed" panose="02070309020205020404" pitchFamily="49" charset="-78"/>
                </a:rPr>
                <a:t>1</a:t>
              </a:r>
              <a:endParaRPr lang="en-GB" sz="3600" b="1" dirty="0">
                <a:solidFill>
                  <a:srgbClr val="C00000"/>
                </a:solidFill>
                <a:latin typeface="Comic Sans MS" panose="030F0702030302020204" pitchFamily="66" charset="0"/>
                <a:cs typeface="Simplified Arabic Fixed" panose="02070309020205020404" pitchFamily="49" charset="-78"/>
              </a:endParaRPr>
            </a:p>
          </p:txBody>
        </p:sp>
      </p:grpSp>
      <p:grpSp>
        <p:nvGrpSpPr>
          <p:cNvPr id="40" name="Group 39">
            <a:extLst>
              <a:ext uri="{FF2B5EF4-FFF2-40B4-BE49-F238E27FC236}">
                <a16:creationId xmlns:a16="http://schemas.microsoft.com/office/drawing/2014/main" id="{32172DB1-807A-4614-8F6E-5A605FD71469}"/>
              </a:ext>
            </a:extLst>
          </p:cNvPr>
          <p:cNvGrpSpPr/>
          <p:nvPr/>
        </p:nvGrpSpPr>
        <p:grpSpPr>
          <a:xfrm>
            <a:off x="5025858" y="1251415"/>
            <a:ext cx="2991007" cy="1961037"/>
            <a:chOff x="5025858" y="1251415"/>
            <a:chExt cx="2991007" cy="1961037"/>
          </a:xfrm>
        </p:grpSpPr>
        <p:pic>
          <p:nvPicPr>
            <p:cNvPr id="34" name="Picture 33">
              <a:extLst>
                <a:ext uri="{FF2B5EF4-FFF2-40B4-BE49-F238E27FC236}">
                  <a16:creationId xmlns:a16="http://schemas.microsoft.com/office/drawing/2014/main" id="{997213D1-2127-4468-A945-81E7D3FA1DA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25858" y="1251415"/>
              <a:ext cx="2535213" cy="1164562"/>
            </a:xfrm>
            <a:prstGeom prst="rect">
              <a:avLst/>
            </a:prstGeom>
          </p:spPr>
        </p:pic>
        <p:pic>
          <p:nvPicPr>
            <p:cNvPr id="8" name="Picture 7" descr="A picture containing dark, night sky&#10;&#10;Description automatically generated">
              <a:extLst>
                <a:ext uri="{FF2B5EF4-FFF2-40B4-BE49-F238E27FC236}">
                  <a16:creationId xmlns:a16="http://schemas.microsoft.com/office/drawing/2014/main" id="{3DC9F793-2BB2-F04A-AF64-93021816B4E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78730" y="2435805"/>
              <a:ext cx="749866" cy="776647"/>
            </a:xfrm>
            <a:prstGeom prst="rect">
              <a:avLst/>
            </a:prstGeom>
          </p:spPr>
        </p:pic>
        <p:sp>
          <p:nvSpPr>
            <p:cNvPr id="18" name="TextBox 17">
              <a:extLst>
                <a:ext uri="{FF2B5EF4-FFF2-40B4-BE49-F238E27FC236}">
                  <a16:creationId xmlns:a16="http://schemas.microsoft.com/office/drawing/2014/main" id="{67181BF5-267A-8C4E-9743-45A2EC8233FA}"/>
                </a:ext>
              </a:extLst>
            </p:cNvPr>
            <p:cNvSpPr txBox="1"/>
            <p:nvPr/>
          </p:nvSpPr>
          <p:spPr>
            <a:xfrm>
              <a:off x="5837392" y="2490835"/>
              <a:ext cx="2179473" cy="400110"/>
            </a:xfrm>
            <a:prstGeom prst="rect">
              <a:avLst/>
            </a:prstGeom>
            <a:noFill/>
          </p:spPr>
          <p:txBody>
            <a:bodyPr wrap="square" rtlCol="0">
              <a:spAutoFit/>
            </a:bodyPr>
            <a:lstStyle/>
            <a:p>
              <a:r>
                <a:rPr lang="en-GB" sz="2000" dirty="0">
                  <a:latin typeface="Comic Sans MS" panose="030F0702030302020204" pitchFamily="66" charset="0"/>
                  <a:cs typeface="Simplified Arabic Fixed" panose="02070309020205020404" pitchFamily="49" charset="-78"/>
                </a:rPr>
                <a:t>Find </a:t>
              </a:r>
              <a:r>
                <a:rPr lang="en-GB" sz="2000" b="1" dirty="0">
                  <a:solidFill>
                    <a:srgbClr val="C00000"/>
                  </a:solidFill>
                  <a:latin typeface="Comic Sans MS" panose="030F0702030302020204" pitchFamily="66" charset="0"/>
                  <a:cs typeface="Simplified Arabic Fixed" panose="02070309020205020404" pitchFamily="49" charset="-78"/>
                </a:rPr>
                <a:t>examples</a:t>
              </a:r>
            </a:p>
          </p:txBody>
        </p:sp>
        <p:sp>
          <p:nvSpPr>
            <p:cNvPr id="37" name="TextBox 36">
              <a:extLst>
                <a:ext uri="{FF2B5EF4-FFF2-40B4-BE49-F238E27FC236}">
                  <a16:creationId xmlns:a16="http://schemas.microsoft.com/office/drawing/2014/main" id="{88EFE2D7-9C05-4BAC-BFD1-09977CB888FC}"/>
                </a:ext>
              </a:extLst>
            </p:cNvPr>
            <p:cNvSpPr txBox="1"/>
            <p:nvPr/>
          </p:nvSpPr>
          <p:spPr>
            <a:xfrm>
              <a:off x="6667793" y="1525067"/>
              <a:ext cx="682943" cy="646331"/>
            </a:xfrm>
            <a:prstGeom prst="rect">
              <a:avLst/>
            </a:prstGeom>
            <a:noFill/>
          </p:spPr>
          <p:txBody>
            <a:bodyPr wrap="square" rtlCol="0">
              <a:spAutoFit/>
            </a:bodyPr>
            <a:lstStyle/>
            <a:p>
              <a:pPr algn="ctr"/>
              <a:r>
                <a:rPr lang="en-GB" sz="3600" b="1" dirty="0">
                  <a:latin typeface="Comic Sans MS" panose="030F0702030302020204" pitchFamily="66" charset="0"/>
                  <a:cs typeface="Simplified Arabic Fixed" panose="02070309020205020404" pitchFamily="49" charset="-78"/>
                </a:rPr>
                <a:t>2</a:t>
              </a:r>
              <a:endParaRPr lang="en-GB" sz="3600" b="1" dirty="0">
                <a:solidFill>
                  <a:srgbClr val="C00000"/>
                </a:solidFill>
                <a:latin typeface="Comic Sans MS" panose="030F0702030302020204" pitchFamily="66" charset="0"/>
                <a:cs typeface="Simplified Arabic Fixed" panose="02070309020205020404" pitchFamily="49" charset="-78"/>
              </a:endParaRPr>
            </a:p>
          </p:txBody>
        </p:sp>
      </p:grpSp>
      <p:grpSp>
        <p:nvGrpSpPr>
          <p:cNvPr id="41" name="Group 40">
            <a:extLst>
              <a:ext uri="{FF2B5EF4-FFF2-40B4-BE49-F238E27FC236}">
                <a16:creationId xmlns:a16="http://schemas.microsoft.com/office/drawing/2014/main" id="{76336E5D-3524-431F-A981-14F8B7966317}"/>
              </a:ext>
            </a:extLst>
          </p:cNvPr>
          <p:cNvGrpSpPr/>
          <p:nvPr/>
        </p:nvGrpSpPr>
        <p:grpSpPr>
          <a:xfrm>
            <a:off x="608829" y="3215682"/>
            <a:ext cx="8341479" cy="2246769"/>
            <a:chOff x="608829" y="3215682"/>
            <a:chExt cx="8341479" cy="2246769"/>
          </a:xfrm>
        </p:grpSpPr>
        <p:pic>
          <p:nvPicPr>
            <p:cNvPr id="35" name="Picture 34">
              <a:extLst>
                <a:ext uri="{FF2B5EF4-FFF2-40B4-BE49-F238E27FC236}">
                  <a16:creationId xmlns:a16="http://schemas.microsoft.com/office/drawing/2014/main" id="{4DC66E7E-B810-422A-9542-86397C4767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8829" y="3880765"/>
              <a:ext cx="2535213" cy="1164562"/>
            </a:xfrm>
            <a:prstGeom prst="rect">
              <a:avLst/>
            </a:prstGeom>
          </p:spPr>
        </p:pic>
        <p:pic>
          <p:nvPicPr>
            <p:cNvPr id="4" name="Picture 3" descr="Shape&#10;&#10;Description automatically generated">
              <a:extLst>
                <a:ext uri="{FF2B5EF4-FFF2-40B4-BE49-F238E27FC236}">
                  <a16:creationId xmlns:a16="http://schemas.microsoft.com/office/drawing/2014/main" id="{63C46B9F-D03F-4449-8270-221D7D433C4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60381" y="3614412"/>
              <a:ext cx="4017636" cy="1511004"/>
            </a:xfrm>
            <a:prstGeom prst="rect">
              <a:avLst/>
            </a:prstGeom>
          </p:spPr>
        </p:pic>
        <p:sp>
          <p:nvSpPr>
            <p:cNvPr id="21" name="TextBox 20">
              <a:extLst>
                <a:ext uri="{FF2B5EF4-FFF2-40B4-BE49-F238E27FC236}">
                  <a16:creationId xmlns:a16="http://schemas.microsoft.com/office/drawing/2014/main" id="{D7F64517-B58A-C64F-878E-50DBAD1CFE3E}"/>
                </a:ext>
              </a:extLst>
            </p:cNvPr>
            <p:cNvSpPr txBox="1"/>
            <p:nvPr/>
          </p:nvSpPr>
          <p:spPr>
            <a:xfrm>
              <a:off x="7436446" y="3215682"/>
              <a:ext cx="1513862" cy="2246769"/>
            </a:xfrm>
            <a:prstGeom prst="rect">
              <a:avLst/>
            </a:prstGeom>
            <a:noFill/>
          </p:spPr>
          <p:txBody>
            <a:bodyPr wrap="square" rtlCol="0">
              <a:spAutoFit/>
            </a:bodyPr>
            <a:lstStyle/>
            <a:p>
              <a:pPr algn="ctr"/>
              <a:r>
                <a:rPr lang="en-GB" sz="2000" dirty="0">
                  <a:latin typeface="Comic Sans MS" panose="030F0702030302020204" pitchFamily="66" charset="0"/>
                  <a:cs typeface="Simplified Arabic Fixed" panose="02070309020205020404" pitchFamily="49" charset="-78"/>
                </a:rPr>
                <a:t>Use the </a:t>
              </a:r>
              <a:r>
                <a:rPr lang="en-GB" sz="2000" b="1" dirty="0">
                  <a:solidFill>
                    <a:srgbClr val="C00000"/>
                  </a:solidFill>
                  <a:latin typeface="Comic Sans MS" panose="030F0702030302020204" pitchFamily="66" charset="0"/>
                  <a:cs typeface="Simplified Arabic Fixed" panose="02070309020205020404" pitchFamily="49" charset="-78"/>
                </a:rPr>
                <a:t>STARR</a:t>
              </a:r>
            </a:p>
            <a:p>
              <a:pPr algn="ctr"/>
              <a:r>
                <a:rPr lang="en-GB" sz="2000" b="1" dirty="0">
                  <a:solidFill>
                    <a:srgbClr val="C00000"/>
                  </a:solidFill>
                  <a:latin typeface="Comic Sans MS" panose="030F0702030302020204" pitchFamily="66" charset="0"/>
                  <a:cs typeface="Simplified Arabic Fixed" panose="02070309020205020404" pitchFamily="49" charset="-78"/>
                </a:rPr>
                <a:t>Technique </a:t>
              </a:r>
              <a:r>
                <a:rPr lang="en-GB" sz="2000" dirty="0">
                  <a:latin typeface="Comic Sans MS" panose="030F0702030302020204" pitchFamily="66" charset="0"/>
                  <a:cs typeface="Simplified Arabic Fixed" panose="02070309020205020404" pitchFamily="49" charset="-78"/>
                </a:rPr>
                <a:t>to structure your answer</a:t>
              </a:r>
            </a:p>
          </p:txBody>
        </p:sp>
        <p:sp>
          <p:nvSpPr>
            <p:cNvPr id="38" name="TextBox 37">
              <a:extLst>
                <a:ext uri="{FF2B5EF4-FFF2-40B4-BE49-F238E27FC236}">
                  <a16:creationId xmlns:a16="http://schemas.microsoft.com/office/drawing/2014/main" id="{385A4B64-7258-4E95-95DA-C70E64DC79AD}"/>
                </a:ext>
              </a:extLst>
            </p:cNvPr>
            <p:cNvSpPr txBox="1"/>
            <p:nvPr/>
          </p:nvSpPr>
          <p:spPr>
            <a:xfrm>
              <a:off x="2251917" y="4116374"/>
              <a:ext cx="682943" cy="646331"/>
            </a:xfrm>
            <a:prstGeom prst="rect">
              <a:avLst/>
            </a:prstGeom>
            <a:noFill/>
          </p:spPr>
          <p:txBody>
            <a:bodyPr wrap="square" rtlCol="0">
              <a:spAutoFit/>
            </a:bodyPr>
            <a:lstStyle/>
            <a:p>
              <a:pPr algn="ctr"/>
              <a:r>
                <a:rPr lang="en-GB" sz="3600" b="1" dirty="0">
                  <a:latin typeface="Comic Sans MS" panose="030F0702030302020204" pitchFamily="66" charset="0"/>
                  <a:cs typeface="Simplified Arabic Fixed" panose="02070309020205020404" pitchFamily="49" charset="-78"/>
                </a:rPr>
                <a:t>3</a:t>
              </a:r>
              <a:endParaRPr lang="en-GB" sz="3600" b="1" dirty="0">
                <a:solidFill>
                  <a:srgbClr val="C00000"/>
                </a:solidFill>
                <a:latin typeface="Comic Sans MS" panose="030F0702030302020204" pitchFamily="66" charset="0"/>
                <a:cs typeface="Simplified Arabic Fixed" panose="02070309020205020404" pitchFamily="49" charset="-78"/>
              </a:endParaRPr>
            </a:p>
          </p:txBody>
        </p:sp>
      </p:grpSp>
    </p:spTree>
    <p:extLst>
      <p:ext uri="{BB962C8B-B14F-4D97-AF65-F5344CB8AC3E}">
        <p14:creationId xmlns:p14="http://schemas.microsoft.com/office/powerpoint/2010/main" val="417169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1000" fill="hold"/>
                                        <p:tgtEl>
                                          <p:spTgt spid="40"/>
                                        </p:tgtEl>
                                        <p:attrNameLst>
                                          <p:attrName>ppt_w</p:attrName>
                                        </p:attrNameLst>
                                      </p:cBhvr>
                                      <p:tavLst>
                                        <p:tav tm="0">
                                          <p:val>
                                            <p:fltVal val="0"/>
                                          </p:val>
                                        </p:tav>
                                        <p:tav tm="100000">
                                          <p:val>
                                            <p:strVal val="#ppt_w"/>
                                          </p:val>
                                        </p:tav>
                                      </p:tavLst>
                                    </p:anim>
                                    <p:anim calcmode="lin" valueType="num">
                                      <p:cBhvr>
                                        <p:cTn id="16" dur="1000" fill="hold"/>
                                        <p:tgtEl>
                                          <p:spTgt spid="40"/>
                                        </p:tgtEl>
                                        <p:attrNameLst>
                                          <p:attrName>ppt_h</p:attrName>
                                        </p:attrNameLst>
                                      </p:cBhvr>
                                      <p:tavLst>
                                        <p:tav tm="0">
                                          <p:val>
                                            <p:fltVal val="0"/>
                                          </p:val>
                                        </p:tav>
                                        <p:tav tm="100000">
                                          <p:val>
                                            <p:strVal val="#ppt_h"/>
                                          </p:val>
                                        </p:tav>
                                      </p:tavLst>
                                    </p:anim>
                                    <p:anim calcmode="lin" valueType="num">
                                      <p:cBhvr>
                                        <p:cTn id="17" dur="1000" fill="hold"/>
                                        <p:tgtEl>
                                          <p:spTgt spid="40"/>
                                        </p:tgtEl>
                                        <p:attrNameLst>
                                          <p:attrName>style.rotation</p:attrName>
                                        </p:attrNameLst>
                                      </p:cBhvr>
                                      <p:tavLst>
                                        <p:tav tm="0">
                                          <p:val>
                                            <p:fltVal val="90"/>
                                          </p:val>
                                        </p:tav>
                                        <p:tav tm="100000">
                                          <p:val>
                                            <p:fltVal val="0"/>
                                          </p:val>
                                        </p:tav>
                                      </p:tavLst>
                                    </p:anim>
                                    <p:animEffect transition="in" filter="fade">
                                      <p:cBhvr>
                                        <p:cTn id="18" dur="10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1000" fill="hold"/>
                                        <p:tgtEl>
                                          <p:spTgt spid="41"/>
                                        </p:tgtEl>
                                        <p:attrNameLst>
                                          <p:attrName>ppt_w</p:attrName>
                                        </p:attrNameLst>
                                      </p:cBhvr>
                                      <p:tavLst>
                                        <p:tav tm="0">
                                          <p:val>
                                            <p:fltVal val="0"/>
                                          </p:val>
                                        </p:tav>
                                        <p:tav tm="100000">
                                          <p:val>
                                            <p:strVal val="#ppt_w"/>
                                          </p:val>
                                        </p:tav>
                                      </p:tavLst>
                                    </p:anim>
                                    <p:anim calcmode="lin" valueType="num">
                                      <p:cBhvr>
                                        <p:cTn id="24" dur="1000" fill="hold"/>
                                        <p:tgtEl>
                                          <p:spTgt spid="41"/>
                                        </p:tgtEl>
                                        <p:attrNameLst>
                                          <p:attrName>ppt_h</p:attrName>
                                        </p:attrNameLst>
                                      </p:cBhvr>
                                      <p:tavLst>
                                        <p:tav tm="0">
                                          <p:val>
                                            <p:fltVal val="0"/>
                                          </p:val>
                                        </p:tav>
                                        <p:tav tm="100000">
                                          <p:val>
                                            <p:strVal val="#ppt_h"/>
                                          </p:val>
                                        </p:tav>
                                      </p:tavLst>
                                    </p:anim>
                                    <p:anim calcmode="lin" valueType="num">
                                      <p:cBhvr>
                                        <p:cTn id="25" dur="1000" fill="hold"/>
                                        <p:tgtEl>
                                          <p:spTgt spid="41"/>
                                        </p:tgtEl>
                                        <p:attrNameLst>
                                          <p:attrName>style.rotation</p:attrName>
                                        </p:attrNameLst>
                                      </p:cBhvr>
                                      <p:tavLst>
                                        <p:tav tm="0">
                                          <p:val>
                                            <p:fltVal val="90"/>
                                          </p:val>
                                        </p:tav>
                                        <p:tav tm="100000">
                                          <p:val>
                                            <p:fltVal val="0"/>
                                          </p:val>
                                        </p:tav>
                                      </p:tavLst>
                                    </p:anim>
                                    <p:animEffect transition="in" filter="fade">
                                      <p:cBhvr>
                                        <p:cTn id="26" dur="10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4" ma:contentTypeDescription="Create a new document." ma:contentTypeScope="" ma:versionID="993c8b081e81884be6bdf5c7d8ec8def">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2e9f348fa0cb86e5790a06c5847a43d1"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F614A-E661-486E-94CD-919FE973C1AC}">
  <ds:schemaRefs>
    <ds:schemaRef ds:uri="http://schemas.microsoft.com/sharepoint/v3/contenttype/forms"/>
  </ds:schemaRefs>
</ds:datastoreItem>
</file>

<file path=customXml/itemProps2.xml><?xml version="1.0" encoding="utf-8"?>
<ds:datastoreItem xmlns:ds="http://schemas.openxmlformats.org/officeDocument/2006/customXml" ds:itemID="{6C9A634E-7ACB-4CEB-A015-32D6A70E2AA7}">
  <ds:schemaRefs>
    <ds:schemaRef ds:uri="http://schemas.microsoft.com/office/2006/documentManagement/types"/>
    <ds:schemaRef ds:uri="http://schemas.microsoft.com/office/infopath/2007/PartnerControls"/>
    <ds:schemaRef ds:uri="50bbd1c0-476f-492f-837b-8878e2dd1eba"/>
    <ds:schemaRef ds:uri="http://purl.org/dc/elements/1.1/"/>
    <ds:schemaRef ds:uri="http://schemas.microsoft.com/office/2006/metadata/properties"/>
    <ds:schemaRef ds:uri="http://purl.org/dc/terms/"/>
    <ds:schemaRef ds:uri="http://schemas.openxmlformats.org/package/2006/metadata/core-properties"/>
    <ds:schemaRef ds:uri="3072b28c-77ff-4c28-a70b-2fb5f59c378a"/>
    <ds:schemaRef ds:uri="http://www.w3.org/XML/1998/namespace"/>
    <ds:schemaRef ds:uri="http://purl.org/dc/dcmitype/"/>
  </ds:schemaRefs>
</ds:datastoreItem>
</file>

<file path=customXml/itemProps3.xml><?xml version="1.0" encoding="utf-8"?>
<ds:datastoreItem xmlns:ds="http://schemas.openxmlformats.org/officeDocument/2006/customXml" ds:itemID="{32FA4A41-8764-4565-9197-E1BB21A66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822</TotalTime>
  <Words>4408</Words>
  <Application>Microsoft Office PowerPoint</Application>
  <PresentationFormat>On-screen Show (4:3)</PresentationFormat>
  <Paragraphs>363</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Bradley Hand ITC</vt:lpstr>
      <vt:lpstr>Stencil</vt:lpstr>
      <vt:lpstr>Wingdings</vt:lpstr>
      <vt:lpstr>Arial</vt:lpstr>
      <vt:lpstr>Calibri Light</vt:lpstr>
      <vt:lpstr>FranklinGothic-Medium</vt:lpstr>
      <vt:lpstr>Segoe UI</vt:lpstr>
      <vt:lpstr>Carter One</vt:lpstr>
      <vt:lpstr>Simplified Arabic Fixed</vt:lpstr>
      <vt:lpstr>Maximus</vt:lpstr>
      <vt:lpstr>Calibri</vt:lpstr>
      <vt:lpstr>Reprise Title Std</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196</cp:revision>
  <dcterms:created xsi:type="dcterms:W3CDTF">2022-02-25T12:28:03Z</dcterms:created>
  <dcterms:modified xsi:type="dcterms:W3CDTF">2025-11-20T12:08:31Z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