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72" r:id="rId4"/>
  </p:sldMasterIdLst>
  <p:notesMasterIdLst>
    <p:notesMasterId r:id="rId19"/>
  </p:notesMasterIdLst>
  <p:sldIdLst>
    <p:sldId id="259" r:id="rId5"/>
    <p:sldId id="273" r:id="rId6"/>
    <p:sldId id="256" r:id="rId7"/>
    <p:sldId id="266" r:id="rId8"/>
    <p:sldId id="268" r:id="rId9"/>
    <p:sldId id="272" r:id="rId10"/>
    <p:sldId id="312" r:id="rId11"/>
    <p:sldId id="310" r:id="rId12"/>
    <p:sldId id="309" r:id="rId13"/>
    <p:sldId id="311" r:id="rId14"/>
    <p:sldId id="269" r:id="rId15"/>
    <p:sldId id="318" r:id="rId16"/>
    <p:sldId id="320" r:id="rId17"/>
    <p:sldId id="267" r:id="rId18"/>
  </p:sldIdLst>
  <p:sldSz cx="9144000" cy="6858000" type="screen4x3"/>
  <p:notesSz cx="6858000" cy="9144000"/>
  <p:embeddedFontLst>
    <p:embeddedFont>
      <p:font typeface="Bradley Hand ITC" panose="03070402050302030203" pitchFamily="66" charset="0"/>
      <p:regular r:id="rId20"/>
    </p:embeddedFont>
    <p:embeddedFont>
      <p:font typeface="Comic Sans MS" panose="030F0702030302020204" pitchFamily="66" charset="0"/>
      <p:regular r:id="rId21"/>
      <p:bold r:id="rId22"/>
      <p:italic r:id="rId23"/>
      <p:boldItalic r:id="rId24"/>
    </p:embeddedFont>
    <p:embeddedFont>
      <p:font typeface="Dreaming Outloud Pro" panose="03050502040302030504" pitchFamily="66" charset="0"/>
      <p:regular r:id="rId25"/>
      <p:italic r:id="rId26"/>
    </p:embeddedFont>
    <p:embeddedFont>
      <p:font typeface="Maximus" pitchFamily="2" charset="0"/>
      <p:regular r:id="rId27"/>
    </p:embeddedFont>
    <p:embeddedFont>
      <p:font typeface="Open Sans" panose="020B0606030504020204" pitchFamily="34" charset="0"/>
      <p:regular r:id="rId28"/>
      <p:bold r:id="rId29"/>
      <p:italic r:id="rId30"/>
      <p:boldItalic r:id="rId31"/>
    </p:embeddedFont>
    <p:embeddedFont>
      <p:font typeface="Reprise Title Std" panose="02000000000000000000" charset="0"/>
      <p:regular r:id="rId32"/>
    </p:embeddedFont>
    <p:embeddedFont>
      <p:font typeface="Simplified Arabic Fixed" panose="02070309020205020404" pitchFamily="49" charset="-78"/>
      <p:regular r:id="rId33"/>
    </p:embeddedFont>
    <p:embeddedFont>
      <p:font typeface="Stencil" panose="040409050D0802020404" pitchFamily="82" charset="0"/>
      <p:regular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33CBCC"/>
    <a:srgbClr val="E1E5AD"/>
    <a:srgbClr val="85358B"/>
    <a:srgbClr val="E32D91"/>
    <a:srgbClr val="259D9D"/>
    <a:srgbClr val="F23C4D"/>
    <a:srgbClr val="FFCCFF"/>
    <a:srgbClr val="000000"/>
    <a:srgbClr val="052F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57" autoAdjust="0"/>
    <p:restoredTop sz="62710" autoAdjust="0"/>
  </p:normalViewPr>
  <p:slideViewPr>
    <p:cSldViewPr snapToGrid="0">
      <p:cViewPr varScale="1">
        <p:scale>
          <a:sx n="70" d="100"/>
          <a:sy n="70" d="100"/>
        </p:scale>
        <p:origin x="3090" y="60"/>
      </p:cViewPr>
      <p:guideLst>
        <p:guide orient="horz" pos="2160"/>
        <p:guide pos="288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commentAuthors" Target="commentAuthor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7:27.976"/>
    </inkml:context>
    <inkml:brush xml:id="br0">
      <inkml:brushProperty name="width" value="0.1" units="cm"/>
      <inkml:brushProperty name="height" value="0.1" units="cm"/>
    </inkml:brush>
  </inkml:definitions>
  <inkml:trace contextRef="#ctx0" brushRef="#br0">0 1 24575,'5'87'0,"0"-18"0,2 12 0,1 7 0,1 0 0,0 4 0,2 10 0,-1 12-894,-3-36 0,0 8 1,-1 6-1,1 6 0,1 4 1,-1 1-1,0 1 0,0-1 1,0-2-1,-1-5 0,0-6 707,1 7 1,0-4 0,-1-4 0,0-1 0,0-1-1,-1 3 1,1 3 0,0 4 186,-1-5 0,1 5 0,-1 4 0,1 2 0,0 2 0,-1 0 0,0-2 0,0-2 0,-1-4 0,0-6 0,0-6 88,-1 16 0,-1-8 1,0-5-1,-1-3 0,1-1 1,0 1-89,0 11 0,0-1 0,1-2 0,0-1 0,-1 0 133,1-6 0,-1-1 1,1-1-1,0 0 0,-1-1-133,1 17 0,1-2 0,-1 1 0,-1-2 0,1-2 0,0 0 0,0-1 0,-1 1 0,0 2 0,0 0 0,0 1 0,0 0 0,-1-18 0,0 0 0,0 1 0,-1 0 0,1 0 0,0 2 0,-1 0 0,1 0 0,-1 1 0,0 0 0,0 3 0,0-1 0,0 1 0,0 1 0,0-1-302,0 2 0,0 0 1,0 0-1,0 0 1,0 1 301,0 4 0,0 1 0,0 0 0,0 1 0,0 1 0,0-13 0,0 1 0,0 0 0,0 1 0,0 0 0,0 2 254,1 7 1,-1 0 0,1 1-1,-1 2 1,1 0 0,0 1-255,0-9 0,0 1 0,1 0 0,-1 1 0,1 1 0,-1 0 0,1 0-163,-1 5 0,1 0 0,0 0 0,-1 1 0,1 1 0,0-1 0,0 1 163,0-12 0,-1 1 0,1 1 0,0-1 0,0 0 0,0 1 0,0-2 0,-1 0 0,1 10 0,0-1 0,-1 0 0,1-1 0,0 0 0,-1-2 0,1-1-53,-1 7 0,1-1 0,-1-1 0,1-1 0,-1-3 0,1-1 53,0 2 0,-1-1 0,1-2 0,0-3 0,-1-5 314,1 2 1,-1-4 0,1-4 0,-1-5-315,2 31 0,-1-11 1399,-1-30 1,-1-9-1400,0 0 0,-1-27 0,0-27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7:36.035"/>
    </inkml:context>
    <inkml:brush xml:id="br0">
      <inkml:brushProperty name="width" value="0.1" units="cm"/>
      <inkml:brushProperty name="height" value="0.1" units="cm"/>
    </inkml:brush>
  </inkml:definitions>
  <inkml:trace contextRef="#ctx0" brushRef="#br0">0 88 24575,'89'-6'0,"-1"0"0,1 0 0,-1-1 0,1 1 0,-3 2 0,4 1 0,4-1 0,3 1 0,4 1 0,3-1 0,2 0 0,3 0-757,-20 1 1,2 0 0,2 0 0,2-1 0,2 1 0,2 0-1,2 0 1,1 0 0,1 0 0,2 0 0,0 1 0,1-1-1,1 1 674,-16 0 0,2 0 0,1 0 1,1 0-1,1 1 0,1-1 0,1 1 1,1-1-1,1 1 0,-1 0 0,2 0 1,-1-1-1,1 1 0,-1 0 0,1 0 1,-1 0-1,0 1 0,-1-1-31,-2 0 1,0 0-1,0 0 1,0 1 0,1-1-1,0 1 1,0-1-1,0 1 1,0-1 0,1 1-1,-1 0 1,0-1 0,-1 1-1,1 0 1,-1 0-1,0 0 1,-1 0 0,0 0-1,0 0 114,6 0 0,-1 0 0,1 0 0,0 1 0,-1-1 0,0 0 0,0 1 0,0-1 0,-1 1 0,0-1 0,-1 1 0,0 0 0,-1-1 0,-1 1 0,0 0 0,-1-1 0,-1 1-2,4 0 1,-1-1-1,1 1 1,0 0 0,0 0-1,-1 0 1,-1 0-1,-1 0 1,-1 0 0,-2 0-1,-2 0 1,-2 0 0,-3-1-1,-2 1 1,-4 0 1,25 1 0,-6-1 0,-5 1 0,-3 0 0,-2-1 0,0 1 0,1-1 0,3 0-190,3 0 1,3-1 0,0 1-1,0-1 1,-1 1 0,-3-1 0,-3 0-1,-5 0 190,15 0 0,-8 1 0,-3-1 0,1 0 0,5 0 203,-3 0 0,3 0 0,2 0 0,0 0 1,1-1-1,-1 1-203,-1-1 0,1 1 0,0-1 0,-1 0 0,-1 0 0,-2 0 0,-8-1 0,-1 0 0,-2 0 0,0 0 0,0 0 0,1 0 0,4 0 0,0 0 0,1-1 0,0 1 0,0-1 0,1 1 0,0 0 0,1 0 0,1-1 0,-1 1 0,0 0 0,-1 0 0,0 1 0,-1-1 0,0 1 0,-1 0 0,0 0 0,-2 0 445,11 0 1,-2 1-1,0 0 1,-3-1-1,-2 1-445,8-1 0,-3 0 0,-2 0 0,-2 0 510,-12 0 1,-2-1 0,-2 0 0,0 0-511,20-1 0,-1-1 0,-1 1 0,1-1 0,-1 1 0,0 0 0,4 1 0,0 0 0,0 1 0,-2-1 0,0 0 0,-3 1 911,-11-1 0,-2 1 0,-2 0-911,-6-1 0,-2 0 0,-4 1 0,14-1 0,-7 0 0,22 0 3051,-44 0-3051,-37-3 2037,-15-3-2037,-1-2 1261,1-1-1261,0 4 441,4-1-441,17 3 0,25 0 0,19 1 0,0 1 0,-23 2 0,-22-1 0,-17-1 0,-2 2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F95A12-D60B-4022-889A-D6FDB95E766F}" type="datetimeFigureOut">
              <a:rPr lang="en-US"/>
              <a:t>1/22/2025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E8B9-6A58-4D87-B516-F25D94F6D43A}" type="slidenum">
              <a:rPr lang="en-US"/>
              <a:t>‹#›</a:t>
            </a:fld>
            <a:endParaRPr lang="en-US"/>
          </a:p>
        </p:txBody>
      </p:sp>
    </p:spTree>
    <p:extLst>
      <p:ext uri="{BB962C8B-B14F-4D97-AF65-F5344CB8AC3E}">
        <p14:creationId xmlns:p14="http://schemas.microsoft.com/office/powerpoint/2010/main" val="238142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hesalarycalculator.co.uk/salary.php"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mn-lt"/>
              </a:rPr>
              <a:t>Introduce lesson …… </a:t>
            </a:r>
          </a:p>
          <a:p>
            <a:pPr algn="l" rtl="0" fontAlgn="base"/>
            <a:endParaRPr lang="en-US" sz="1800" b="0" i="0" dirty="0">
              <a:solidFill>
                <a:srgbClr val="000000"/>
              </a:solidFill>
              <a:effectLst/>
              <a:latin typeface="+mn-lt"/>
            </a:endParaRPr>
          </a:p>
          <a:p>
            <a:pPr algn="l" rtl="0" fontAlgn="base"/>
            <a:r>
              <a:rPr lang="en-US" sz="1800" b="1" i="0" dirty="0">
                <a:solidFill>
                  <a:srgbClr val="000000"/>
                </a:solidFill>
                <a:effectLst/>
                <a:latin typeface="+mn-lt"/>
              </a:rPr>
              <a:t>Example text has been added to all slides to help you plan the lesson, adapt to suit your own presenting style.</a:t>
            </a:r>
            <a:r>
              <a:rPr lang="en-US" sz="1800" b="0" i="0" dirty="0">
                <a:solidFill>
                  <a:srgbClr val="000000"/>
                </a:solidFill>
                <a:effectLst/>
                <a:latin typeface="+mn-lt"/>
              </a:rPr>
              <a:t> </a:t>
            </a:r>
          </a:p>
          <a:p>
            <a:pPr algn="l" rtl="0"/>
            <a:endParaRPr lang="en-US" sz="1800" b="0" i="0" dirty="0">
              <a:solidFill>
                <a:srgbClr val="000000"/>
              </a:solidFill>
              <a:effectLst/>
              <a:latin typeface="+mn-lt"/>
              <a:cs typeface="Calibri" panose="020F0502020204030204"/>
            </a:endParaRPr>
          </a:p>
          <a:p>
            <a:r>
              <a:rPr lang="en-GB" sz="1800" b="0" i="0" u="none" strike="noStrike" kern="1200" baseline="0" dirty="0">
                <a:solidFill>
                  <a:schemeClr val="tx1"/>
                </a:solidFill>
                <a:latin typeface="+mn-lt"/>
                <a:ea typeface="+mn-ea"/>
                <a:cs typeface="+mn-cs"/>
              </a:rPr>
              <a:t>This module looks at what happens after an interview. You are either successful or unsuccessful in getting the position. We will go over what you should look at before deciding to accept or decline a job offer and how to prepare for starting. We will also be looking at ways to cope with a job rejection and how you can move forward from this. </a:t>
            </a:r>
          </a:p>
          <a:p>
            <a:endParaRPr lang="en-GB" sz="1200" b="0" i="0" u="none" strike="noStrike" kern="1200" baseline="0" dirty="0">
              <a:solidFill>
                <a:schemeClr val="tx1"/>
              </a:solidFill>
              <a:latin typeface="+mn-lt"/>
              <a:ea typeface="+mn-ea"/>
              <a:cs typeface="+mn-cs"/>
            </a:endParaRPr>
          </a:p>
          <a:p>
            <a:pPr algn="r"/>
            <a:r>
              <a:rPr lang="en-US" b="1" dirty="0"/>
              <a:t>Timing:  00:30</a:t>
            </a:r>
          </a:p>
          <a:p>
            <a:endParaRPr lang="en-US"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smtClean="0"/>
              <a:t>1</a:t>
            </a:fld>
            <a:endParaRPr lang="en-US"/>
          </a:p>
        </p:txBody>
      </p:sp>
    </p:spTree>
    <p:extLst>
      <p:ext uri="{BB962C8B-B14F-4D97-AF65-F5344CB8AC3E}">
        <p14:creationId xmlns:p14="http://schemas.microsoft.com/office/powerpoint/2010/main" val="2271095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Workplace</a:t>
            </a:r>
          </a:p>
          <a:p>
            <a:endParaRPr lang="en-GB" dirty="0"/>
          </a:p>
          <a:p>
            <a:r>
              <a:rPr lang="en-GB" dirty="0"/>
              <a:t>Let’s look at this scenario and think about what you would do?     </a:t>
            </a:r>
            <a:endParaRPr lang="en-GB" dirty="0">
              <a:cs typeface="Calibri" panose="020F0502020204030204"/>
            </a:endParaRPr>
          </a:p>
          <a:p>
            <a:endParaRPr lang="en-GB" dirty="0"/>
          </a:p>
          <a:p>
            <a:r>
              <a:rPr lang="en-GB" dirty="0"/>
              <a:t>You’re not allowed to have your mobile phone in work, and you need to make a call during your working day to finalise a holiday.</a:t>
            </a:r>
          </a:p>
          <a:p>
            <a:pPr>
              <a:spcAft>
                <a:spcPts val="600"/>
              </a:spcAft>
            </a:pPr>
            <a:br>
              <a:rPr lang="en-GB" dirty="0">
                <a:cs typeface="+mn-lt"/>
              </a:rPr>
            </a:br>
            <a:r>
              <a:rPr lang="en-GB" b="1" dirty="0"/>
              <a:t>What do you do? </a:t>
            </a:r>
            <a:r>
              <a:rPr lang="en-GB" dirty="0"/>
              <a:t>Think about what you would do in this situation.   </a:t>
            </a:r>
            <a:r>
              <a:rPr lang="en-GB" b="1" i="1" dirty="0"/>
              <a:t>(Leave for 15 seconds.)</a:t>
            </a:r>
            <a:endParaRPr lang="en-GB" dirty="0"/>
          </a:p>
          <a:p>
            <a:endParaRPr lang="en-GB" dirty="0"/>
          </a:p>
          <a:p>
            <a:r>
              <a:rPr lang="en-GB" dirty="0"/>
              <a:t>Does it help if I make this a multiple choice? </a:t>
            </a:r>
            <a:r>
              <a:rPr lang="en-GB" i="1" dirty="0"/>
              <a:t>[Press* for each option]. </a:t>
            </a:r>
            <a:r>
              <a:rPr lang="en-GB" dirty="0"/>
              <a:t>Do any of them match your choice? Put your choice in the chat box.   </a:t>
            </a:r>
            <a:r>
              <a:rPr lang="en-GB" b="1" i="1" dirty="0"/>
              <a:t>(Leave for 15 seconds.)</a:t>
            </a:r>
          </a:p>
          <a:p>
            <a:endParaRPr lang="en-GB" dirty="0"/>
          </a:p>
          <a:p>
            <a:endParaRPr lang="en-GB" dirty="0"/>
          </a:p>
          <a:p>
            <a:pPr lvl="0"/>
            <a:r>
              <a:rPr lang="en-GB" dirty="0"/>
              <a:t>The correct answer is B – Rearrange the call for a time when you are not working. If you can’t do this, then say to your line manager you have an urgent call to make and ask for a break – again, don’t make a habit of this behaviour.</a:t>
            </a:r>
          </a:p>
          <a:p>
            <a:endParaRPr lang="en-GB" dirty="0">
              <a:cs typeface="Calibri"/>
            </a:endParaRPr>
          </a:p>
          <a:p>
            <a:pPr algn="r"/>
            <a:r>
              <a:rPr lang="en-GB" b="1" dirty="0"/>
              <a:t> Timing: 25:40</a:t>
            </a:r>
            <a:endParaRPr lang="en-GB" dirty="0"/>
          </a:p>
        </p:txBody>
      </p:sp>
      <p:sp>
        <p:nvSpPr>
          <p:cNvPr id="4" name="Slide Number Placeholder 3"/>
          <p:cNvSpPr>
            <a:spLocks noGrp="1"/>
          </p:cNvSpPr>
          <p:nvPr>
            <p:ph type="sldNum" sz="quarter" idx="5"/>
          </p:nvPr>
        </p:nvSpPr>
        <p:spPr/>
        <p:txBody>
          <a:bodyPr/>
          <a:lstStyle/>
          <a:p>
            <a:fld id="{DA8CE8B9-6A58-4D87-B516-F25D94F6D43A}" type="slidenum">
              <a:rPr lang="en-US"/>
              <a:t>10</a:t>
            </a:fld>
            <a:endParaRPr lang="en-US"/>
          </a:p>
        </p:txBody>
      </p:sp>
    </p:spTree>
    <p:extLst>
      <p:ext uri="{BB962C8B-B14F-4D97-AF65-F5344CB8AC3E}">
        <p14:creationId xmlns:p14="http://schemas.microsoft.com/office/powerpoint/2010/main" val="2472045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dirty="0">
                <a:solidFill>
                  <a:schemeClr val="tx1"/>
                </a:solidFill>
                <a:effectLst/>
                <a:latin typeface="+mn-lt"/>
                <a:ea typeface="+mn-ea"/>
                <a:cs typeface="+mn-cs"/>
              </a:rPr>
              <a:t>Your thoughts and experiences</a:t>
            </a:r>
            <a:endParaRPr lang="en-US" sz="1200" b="1" i="0" kern="1200" dirty="0">
              <a:solidFill>
                <a:schemeClr val="tx1"/>
              </a:solidFill>
              <a:effectLst/>
              <a:latin typeface="+mn-lt"/>
              <a:cs typeface="Calibri"/>
            </a:endParaRPr>
          </a:p>
          <a:p>
            <a:pPr rtl="0" fontAlgn="base"/>
            <a:endParaRPr lang="en-US" b="0" i="0" dirty="0">
              <a:effectLst/>
            </a:endParaRPr>
          </a:p>
          <a:p>
            <a:pPr rtl="0" fontAlgn="base"/>
            <a:endParaRPr lang="en-US"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Activity</a:t>
            </a:r>
            <a:r>
              <a:rPr lang="en-US" b="1" dirty="0"/>
              <a:t> 1</a:t>
            </a:r>
            <a:r>
              <a:rPr lang="en-US" sz="1200" b="1" i="0" kern="1200" dirty="0">
                <a:solidFill>
                  <a:schemeClr val="tx1"/>
                </a:solidFill>
                <a:effectLst/>
                <a:latin typeface="+mn-lt"/>
                <a:ea typeface="+mn-ea"/>
                <a:cs typeface="+mn-cs"/>
              </a:rPr>
              <a:t>:</a:t>
            </a:r>
            <a:endParaRPr lang="en-US" sz="1200" b="1" i="0" kern="1200" dirty="0">
              <a:solidFill>
                <a:schemeClr val="tx1"/>
              </a:solidFill>
              <a:effectLst/>
              <a:latin typeface="+mn-lt"/>
              <a:cs typeface="Calibri"/>
            </a:endParaRPr>
          </a:p>
          <a:p>
            <a:pPr rtl="0" fontAlgn="base"/>
            <a:endParaRPr lang="en-US" b="0" i="0" dirty="0">
              <a:effectLst/>
            </a:endParaRPr>
          </a:p>
          <a:p>
            <a:pPr fontAlgn="base"/>
            <a:r>
              <a:rPr lang="en-US" sz="1200" b="0" i="0" kern="1200" dirty="0">
                <a:solidFill>
                  <a:schemeClr val="tx1"/>
                </a:solidFill>
                <a:effectLst/>
                <a:latin typeface="+mn-lt"/>
                <a:ea typeface="+mn-ea"/>
                <a:cs typeface="+mn-cs"/>
              </a:rPr>
              <a:t>This activity will ask you to think back on experiences you may have had with part time jobs. How did you prepare for starting that job? Would you do anything different? If you haven’t had the experience of a job, has this module prepared you for starting work? Would you feel confident about starting a new job? </a:t>
            </a:r>
            <a:r>
              <a:rPr lang="en-US" dirty="0"/>
              <a:t>You have 20 minutes for this task.</a:t>
            </a:r>
            <a:endParaRPr lang="en-US" sz="1200" b="0" i="0" kern="1200" dirty="0">
              <a:solidFill>
                <a:schemeClr val="tx1"/>
              </a:solidFill>
              <a:effectLst/>
              <a:latin typeface="+mn-lt"/>
              <a:cs typeface="Calibri"/>
            </a:endParaRPr>
          </a:p>
          <a:p>
            <a:endParaRPr lang="en-US" dirty="0">
              <a:cs typeface="Calibri" panose="020F0502020204030204"/>
            </a:endParaRPr>
          </a:p>
          <a:p>
            <a:pPr algn="r"/>
            <a:r>
              <a:rPr lang="en-GB" b="1" dirty="0"/>
              <a:t>Timing: 45:40</a:t>
            </a:r>
            <a:endParaRPr lang="en-US" dirty="0"/>
          </a:p>
        </p:txBody>
      </p:sp>
      <p:sp>
        <p:nvSpPr>
          <p:cNvPr id="4" name="Slide Number Placeholder 3"/>
          <p:cNvSpPr>
            <a:spLocks noGrp="1"/>
          </p:cNvSpPr>
          <p:nvPr>
            <p:ph type="sldNum" sz="quarter" idx="5"/>
          </p:nvPr>
        </p:nvSpPr>
        <p:spPr/>
        <p:txBody>
          <a:bodyPr/>
          <a:lstStyle/>
          <a:p>
            <a:fld id="{DA8CE8B9-6A58-4D87-B516-F25D94F6D43A}" type="slidenum">
              <a:rPr lang="en-US"/>
              <a:t>11</a:t>
            </a:fld>
            <a:endParaRPr lang="en-US"/>
          </a:p>
        </p:txBody>
      </p:sp>
    </p:spTree>
    <p:extLst>
      <p:ext uri="{BB962C8B-B14F-4D97-AF65-F5344CB8AC3E}">
        <p14:creationId xmlns:p14="http://schemas.microsoft.com/office/powerpoint/2010/main" val="650466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buFont typeface="Arial" panose="020B0604020202020204" pitchFamily="34" charset="0"/>
              <a:buNone/>
            </a:pPr>
            <a:r>
              <a:rPr lang="en-US" sz="1200" b="1" i="0" kern="1200" dirty="0">
                <a:solidFill>
                  <a:schemeClr val="tx1"/>
                </a:solidFill>
                <a:effectLst/>
                <a:latin typeface="+mn-lt"/>
                <a:ea typeface="+mn-ea"/>
                <a:cs typeface="+mn-cs"/>
              </a:rPr>
              <a:t>You didn’t get the job</a:t>
            </a:r>
          </a:p>
          <a:p>
            <a:pPr marL="0" indent="0" rtl="0" fontAlgn="base">
              <a:buFont typeface="Arial" panose="020B0604020202020204" pitchFamily="34" charset="0"/>
              <a:buNone/>
            </a:pPr>
            <a:endParaRPr lang="en-US" sz="1200" b="0" i="0"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b="0" i="0" kern="1200" dirty="0">
                <a:solidFill>
                  <a:schemeClr val="tx1"/>
                </a:solidFill>
                <a:effectLst/>
                <a:latin typeface="+mn-lt"/>
                <a:ea typeface="+mn-ea"/>
                <a:cs typeface="+mn-cs"/>
              </a:rPr>
              <a:t>Getting a phone call or email to tell you that you didn’t get the job can be really disheartening, especially if you had your heart set on the job and you put a lot of work into the process. It is important to:</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stay focused</a:t>
            </a: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don’t get too disheartened, and</a:t>
            </a: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move on to the next application. </a:t>
            </a: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You may feel like you need to take some time out before moving on, that is absolutely fine too.</a:t>
            </a:r>
          </a:p>
          <a:p>
            <a:pPr marL="0" indent="0" rtl="0" fontAlgn="base">
              <a:buFont typeface="Arial" panose="020B0604020202020204" pitchFamily="34" charset="0"/>
              <a:buNone/>
            </a:pPr>
            <a:endParaRPr lang="en-US" sz="1200" b="0" i="0"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b="0" i="0" kern="1200" dirty="0">
                <a:solidFill>
                  <a:schemeClr val="tx1"/>
                </a:solidFill>
                <a:effectLst/>
                <a:latin typeface="+mn-lt"/>
                <a:ea typeface="+mn-ea"/>
                <a:cs typeface="+mn-cs"/>
              </a:rPr>
              <a:t>There are always lessons you can learn from a failed job application, so when you feel up to it, it’s important to look back and evaluate. </a:t>
            </a:r>
          </a:p>
          <a:p>
            <a:pPr marL="0" indent="0" rtl="0" fontAlgn="base">
              <a:buFont typeface="Arial" panose="020B0604020202020204" pitchFamily="34" charset="0"/>
              <a:buNone/>
            </a:pPr>
            <a:endParaRPr lang="en-US" sz="1200" b="0" i="0"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b="0" i="0" kern="1200" dirty="0">
                <a:solidFill>
                  <a:schemeClr val="tx1"/>
                </a:solidFill>
                <a:effectLst/>
                <a:latin typeface="+mn-lt"/>
                <a:ea typeface="+mn-ea"/>
                <a:cs typeface="+mn-cs"/>
              </a:rPr>
              <a:t>There can be many factors affecting why you were not successful. There may have been a lot of competition for the job, or you might just not have had the required skills this time.</a:t>
            </a:r>
          </a:p>
          <a:p>
            <a:pPr marL="0" indent="0" rtl="0" fontAlgn="base">
              <a:buFont typeface="Arial" panose="020B0604020202020204" pitchFamily="34" charset="0"/>
              <a:buNone/>
            </a:pP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How to cope with rejection</a:t>
            </a:r>
          </a:p>
          <a:p>
            <a:endParaRPr lang="en-US" sz="1200" b="0" i="0" u="none" strike="noStrike" kern="1200" baseline="0" dirty="0">
              <a:solidFill>
                <a:schemeClr val="tx1"/>
              </a:solidFill>
              <a:effectLst/>
              <a:latin typeface="+mn-lt"/>
              <a:ea typeface="+mn-ea"/>
              <a:cs typeface="+mn-cs"/>
            </a:endParaRPr>
          </a:p>
          <a:p>
            <a:r>
              <a:rPr lang="en-GB" sz="1200" b="0" i="0" u="none" strike="noStrike" kern="1200" baseline="0" dirty="0">
                <a:solidFill>
                  <a:schemeClr val="tx1"/>
                </a:solidFill>
                <a:latin typeface="+mn-lt"/>
                <a:ea typeface="+mn-ea"/>
                <a:cs typeface="+mn-cs"/>
              </a:rPr>
              <a:t>It’s natural to feel hurt and upset but try not to take it too personally. Share your feelings with your family and friends, let them boost your confidence with how wonderful you are. Congratulate yourself on getting to the interview stage, there will be a lot who didn’t. Remember you are not alone - many others will be in the same position as you, they can’t offer the job to everyone. Most importantly, stay positive and chalk it up to experience.</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Task 4: How would you deal with rejection? Take a few minutes to think then we’ll discuss.</a:t>
            </a:r>
          </a:p>
          <a:p>
            <a:endParaRPr lang="en-GB" sz="1200" b="1" i="0" u="none" strike="noStrike" kern="1200" baseline="0" dirty="0">
              <a:solidFill>
                <a:schemeClr val="tx1"/>
              </a:solidFill>
              <a:latin typeface="+mn-lt"/>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GB" b="1" dirty="0"/>
              <a:t>Timing: 50:00</a:t>
            </a:r>
            <a:endParaRPr lang="en-US" dirty="0"/>
          </a:p>
          <a:p>
            <a:endParaRPr lang="en-GB"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E8B9-6A58-4D87-B516-F25D94F6D43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7832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buFont typeface="Arial" panose="020B0604020202020204" pitchFamily="34" charset="0"/>
              <a:buNone/>
            </a:pPr>
            <a:r>
              <a:rPr lang="en-US" sz="1200" b="1" i="0" kern="1200" dirty="0">
                <a:solidFill>
                  <a:schemeClr val="tx1"/>
                </a:solidFill>
                <a:effectLst/>
                <a:latin typeface="+mn-lt"/>
                <a:ea typeface="+mn-ea"/>
                <a:cs typeface="+mn-cs"/>
              </a:rPr>
              <a:t>Review and move on</a:t>
            </a:r>
          </a:p>
          <a:p>
            <a:pPr marL="0" indent="0" rtl="0" fontAlgn="base">
              <a:buFont typeface="Arial" panose="020B0604020202020204" pitchFamily="34" charset="0"/>
              <a:buNone/>
            </a:pPr>
            <a:endParaRPr lang="en-US" sz="1200" b="0" i="0"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b="0" i="0" kern="1200" dirty="0">
                <a:solidFill>
                  <a:schemeClr val="tx1"/>
                </a:solidFill>
                <a:effectLst/>
                <a:latin typeface="+mn-lt"/>
                <a:ea typeface="+mn-ea"/>
                <a:cs typeface="+mn-cs"/>
              </a:rPr>
              <a:t>It’s important to be honest with yourself.</a:t>
            </a:r>
          </a:p>
          <a:p>
            <a:pPr marL="0" indent="0" rtl="0" fontAlgn="base">
              <a:buFont typeface="Arial" panose="020B0604020202020204" pitchFamily="34" charset="0"/>
              <a:buNone/>
            </a:pPr>
            <a:endParaRPr lang="en-US" sz="1200" b="0" i="0"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b="0" i="0" kern="1200" dirty="0">
                <a:solidFill>
                  <a:schemeClr val="tx1"/>
                </a:solidFill>
                <a:effectLst/>
                <a:latin typeface="+mn-lt"/>
                <a:ea typeface="+mn-ea"/>
                <a:cs typeface="+mn-cs"/>
              </a:rPr>
              <a:t>Did you prepare enough for the interview?</a:t>
            </a:r>
          </a:p>
          <a:p>
            <a:pPr marL="0" indent="0" rtl="0" fontAlgn="base">
              <a:buFont typeface="Arial" panose="020B0604020202020204" pitchFamily="34" charset="0"/>
              <a:buNone/>
            </a:pPr>
            <a:r>
              <a:rPr lang="en-US" sz="1200" b="0" i="0" kern="1200" dirty="0">
                <a:solidFill>
                  <a:schemeClr val="tx1"/>
                </a:solidFill>
                <a:effectLst/>
                <a:latin typeface="+mn-lt"/>
                <a:ea typeface="+mn-ea"/>
                <a:cs typeface="+mn-cs"/>
              </a:rPr>
              <a:t>Did you stumble at any questions asked?</a:t>
            </a:r>
          </a:p>
          <a:p>
            <a:pPr marL="0" indent="0" rtl="0" fontAlgn="base">
              <a:buFont typeface="Arial" panose="020B0604020202020204" pitchFamily="34" charset="0"/>
              <a:buNone/>
            </a:pPr>
            <a:r>
              <a:rPr lang="en-US" sz="1200" b="0" i="0" kern="1200" dirty="0">
                <a:solidFill>
                  <a:schemeClr val="tx1"/>
                </a:solidFill>
                <a:effectLst/>
                <a:latin typeface="+mn-lt"/>
                <a:ea typeface="+mn-ea"/>
                <a:cs typeface="+mn-cs"/>
              </a:rPr>
              <a:t>Did your nerves get the better of you?</a:t>
            </a:r>
          </a:p>
          <a:p>
            <a:pPr marL="0" indent="0" rtl="0" fontAlgn="base">
              <a:buFont typeface="Arial" panose="020B0604020202020204" pitchFamily="34" charset="0"/>
              <a:buNone/>
            </a:pPr>
            <a:r>
              <a:rPr lang="en-US" sz="1200" b="0" i="0" kern="1200" dirty="0">
                <a:solidFill>
                  <a:schemeClr val="tx1"/>
                </a:solidFill>
                <a:effectLst/>
                <a:latin typeface="+mn-lt"/>
                <a:ea typeface="+mn-ea"/>
                <a:cs typeface="+mn-cs"/>
              </a:rPr>
              <a:t>Did you speak out clearly and look at the interviewer throughout the interview?</a:t>
            </a:r>
          </a:p>
          <a:p>
            <a:pPr marL="0" indent="0" rtl="0" fontAlgn="base">
              <a:buFont typeface="Arial" panose="020B0604020202020204" pitchFamily="34" charset="0"/>
              <a:buNone/>
            </a:pPr>
            <a:endParaRPr lang="en-US" sz="1200" b="0" i="0"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b="0" i="0" kern="1200" dirty="0">
                <a:solidFill>
                  <a:schemeClr val="tx1"/>
                </a:solidFill>
                <a:effectLst/>
                <a:latin typeface="+mn-lt"/>
                <a:ea typeface="+mn-ea"/>
                <a:cs typeface="+mn-cs"/>
              </a:rPr>
              <a:t>Answer all these questions honestly and think if there was any way you could have improved. Go back to Module 11 and </a:t>
            </a:r>
            <a:r>
              <a:rPr lang="en-US" sz="1200" b="0" i="0" kern="1200" dirty="0" err="1">
                <a:solidFill>
                  <a:schemeClr val="tx1"/>
                </a:solidFill>
                <a:effectLst/>
                <a:latin typeface="+mn-lt"/>
                <a:ea typeface="+mn-ea"/>
                <a:cs typeface="+mn-cs"/>
              </a:rPr>
              <a:t>practise</a:t>
            </a:r>
            <a:r>
              <a:rPr lang="en-US" sz="1200" b="0" i="0" kern="1200" dirty="0">
                <a:solidFill>
                  <a:schemeClr val="tx1"/>
                </a:solidFill>
                <a:effectLst/>
                <a:latin typeface="+mn-lt"/>
                <a:ea typeface="+mn-ea"/>
                <a:cs typeface="+mn-cs"/>
              </a:rPr>
              <a:t> ‘The Interview Game’ if you think this will help. Ask family and friends to ask you questions. Practice means you are more prepared for the next time.</a:t>
            </a:r>
          </a:p>
          <a:p>
            <a:pPr marL="0" indent="0" rtl="0" fontAlgn="base">
              <a:buFont typeface="Arial" panose="020B0604020202020204" pitchFamily="34" charset="0"/>
              <a:buNone/>
            </a:pPr>
            <a:endParaRPr lang="en-US" sz="1200" b="0" i="0"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b="1" i="0" kern="1200" dirty="0">
                <a:solidFill>
                  <a:schemeClr val="tx1"/>
                </a:solidFill>
                <a:effectLst/>
                <a:latin typeface="+mn-lt"/>
                <a:ea typeface="+mn-ea"/>
                <a:cs typeface="+mn-cs"/>
              </a:rPr>
              <a:t>Feedback</a:t>
            </a:r>
          </a:p>
          <a:p>
            <a:pPr marL="171450" indent="-171450" rtl="0" fontAlgn="base">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b="0" i="0" kern="1200" dirty="0">
                <a:solidFill>
                  <a:schemeClr val="tx1"/>
                </a:solidFill>
                <a:effectLst/>
                <a:latin typeface="+mn-lt"/>
                <a:ea typeface="+mn-ea"/>
                <a:cs typeface="+mn-cs"/>
              </a:rPr>
              <a:t>You can contact an employer and ask for feedback on why you were not successful on getting the job. Be prepared to take some constructive criticism and learn from it. By learning from previous interviews, you can perform better in your next one.</a:t>
            </a:r>
          </a:p>
          <a:p>
            <a:pPr marL="0" indent="0" rtl="0" fontAlgn="base">
              <a:buFont typeface="Arial" panose="020B0604020202020204" pitchFamily="34" charset="0"/>
              <a:buNone/>
            </a:pPr>
            <a:endParaRPr lang="en-US" sz="1200" b="0" i="0"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b="0" i="0" kern="1200" dirty="0">
                <a:solidFill>
                  <a:schemeClr val="tx1"/>
                </a:solidFill>
                <a:effectLst/>
                <a:latin typeface="+mn-lt"/>
                <a:ea typeface="+mn-ea"/>
                <a:cs typeface="+mn-cs"/>
              </a:rPr>
              <a:t>Hopefully with your own self-reflection and feedback from an employer you can remain positive and go on to be successful in your next interview.</a:t>
            </a:r>
          </a:p>
          <a:p>
            <a:pPr marL="0" indent="0" rtl="0" fontAlgn="base">
              <a:buFont typeface="Arial" panose="020B0604020202020204" pitchFamily="34" charset="0"/>
              <a:buNone/>
            </a:pPr>
            <a:endParaRPr lang="en-US" sz="1200" b="0" i="0"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b="1" i="0" kern="1200" dirty="0">
                <a:solidFill>
                  <a:schemeClr val="tx1"/>
                </a:solidFill>
                <a:effectLst/>
                <a:latin typeface="+mn-lt"/>
                <a:ea typeface="+mn-ea"/>
                <a:cs typeface="+mn-cs"/>
              </a:rPr>
              <a:t>Activity 2</a:t>
            </a:r>
          </a:p>
          <a:p>
            <a:pPr marL="0" indent="0" rtl="0" fontAlgn="base">
              <a:buFont typeface="Arial" panose="020B0604020202020204" pitchFamily="34" charset="0"/>
              <a:buNone/>
            </a:pPr>
            <a:endParaRPr lang="en-US" sz="1200" b="1" i="0"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b="0" i="0" kern="1200" dirty="0">
                <a:solidFill>
                  <a:schemeClr val="tx1"/>
                </a:solidFill>
                <a:effectLst/>
                <a:latin typeface="+mn-lt"/>
                <a:ea typeface="+mn-ea"/>
                <a:cs typeface="+mn-cs"/>
              </a:rPr>
              <a:t>You can complete Activity 2 if you want to think about how you can handle rejection of a job offer – it can help you evaluate how you might handle things in the future.</a:t>
            </a:r>
          </a:p>
          <a:p>
            <a:pPr marL="0" indent="0" rtl="0" fontAlgn="base">
              <a:buFont typeface="Arial" panose="020B0604020202020204" pitchFamily="34" charset="0"/>
              <a:buNone/>
            </a:pPr>
            <a:endParaRPr lang="en-US" sz="1200" b="0" i="0" kern="1200" dirty="0">
              <a:solidFill>
                <a:schemeClr val="tx1"/>
              </a:solidFill>
              <a:effectLst/>
              <a:latin typeface="+mn-lt"/>
              <a:ea typeface="+mn-ea"/>
              <a:cs typeface="+mn-cs"/>
            </a:endParaRPr>
          </a:p>
          <a:p>
            <a:pPr marL="0" indent="0" rtl="0" fontAlgn="base">
              <a:buFont typeface="Arial" panose="020B0604020202020204" pitchFamily="34" charset="0"/>
              <a:buNone/>
            </a:pPr>
            <a:endParaRPr lang="en-US" sz="1200" b="0" i="0" kern="1200" dirty="0">
              <a:solidFill>
                <a:schemeClr val="tx1"/>
              </a:solidFill>
              <a:effectLst/>
              <a:latin typeface="+mn-lt"/>
              <a:ea typeface="+mn-ea"/>
              <a:cs typeface="+mn-cs"/>
            </a:endParaRPr>
          </a:p>
          <a:p>
            <a:pPr marL="0" indent="0" rtl="0" fontAlgn="base">
              <a:buFont typeface="Arial" panose="020B0604020202020204" pitchFamily="34" charset="0"/>
              <a:buNone/>
            </a:pPr>
            <a:endParaRPr lang="en-US"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E8B9-6A58-4D87-B516-F25D94F6D43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0685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Any questions?</a:t>
            </a:r>
            <a:endParaRPr lang="en-GB" dirty="0">
              <a:cs typeface="Calibri"/>
            </a:endParaRPr>
          </a:p>
          <a:p>
            <a:endParaRPr lang="en-GB" dirty="0">
              <a:cs typeface="Calibri"/>
            </a:endParaRPr>
          </a:p>
          <a:p>
            <a:pPr algn="r"/>
            <a:r>
              <a:rPr lang="en-GB" b="1" dirty="0"/>
              <a:t> Timing: 60:00</a:t>
            </a:r>
            <a:endParaRPr lang="en-GB" dirty="0"/>
          </a:p>
        </p:txBody>
      </p:sp>
      <p:sp>
        <p:nvSpPr>
          <p:cNvPr id="4" name="Slide Number Placeholder 3"/>
          <p:cNvSpPr>
            <a:spLocks noGrp="1"/>
          </p:cNvSpPr>
          <p:nvPr>
            <p:ph type="sldNum" sz="quarter" idx="5"/>
          </p:nvPr>
        </p:nvSpPr>
        <p:spPr/>
        <p:txBody>
          <a:bodyPr/>
          <a:lstStyle/>
          <a:p>
            <a:fld id="{DA8CE8B9-6A58-4D87-B516-F25D94F6D43A}" type="slidenum">
              <a:rPr lang="en-US" smtClean="0"/>
              <a:t>14</a:t>
            </a:fld>
            <a:endParaRPr lang="en-US"/>
          </a:p>
        </p:txBody>
      </p:sp>
    </p:spTree>
    <p:extLst>
      <p:ext uri="{BB962C8B-B14F-4D97-AF65-F5344CB8AC3E}">
        <p14:creationId xmlns:p14="http://schemas.microsoft.com/office/powerpoint/2010/main" val="2665011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You’ve got the job!</a:t>
            </a:r>
          </a:p>
          <a:p>
            <a:endParaRPr lang="en-US" dirty="0"/>
          </a:p>
          <a:p>
            <a:r>
              <a:rPr lang="en-US" dirty="0"/>
              <a:t>So you’ve done the hard </a:t>
            </a:r>
            <a:r>
              <a:rPr lang="en-GB" noProof="0" dirty="0"/>
              <a:t>work</a:t>
            </a:r>
            <a:r>
              <a:rPr lang="en-US" dirty="0"/>
              <a:t> and you’ve just received the call to say you’ve been successful. What </a:t>
            </a:r>
            <a:r>
              <a:rPr lang="en-US" b="0" i="0" kern="1200" dirty="0">
                <a:effectLst/>
              </a:rPr>
              <a:t>do you </a:t>
            </a:r>
            <a:r>
              <a:rPr lang="en-US" dirty="0"/>
              <a:t>do?    </a:t>
            </a:r>
          </a:p>
          <a:p>
            <a:endParaRPr lang="en-US" dirty="0"/>
          </a:p>
          <a:p>
            <a:r>
              <a:rPr lang="en-US" dirty="0"/>
              <a:t>Firstly – I'll explain the process.</a:t>
            </a:r>
            <a:endParaRPr lang="en-US" dirty="0">
              <a:cs typeface="Calibri" panose="020F0502020204030204"/>
            </a:endParaRPr>
          </a:p>
          <a:p>
            <a:endParaRPr lang="en-US" dirty="0"/>
          </a:p>
          <a:p>
            <a:r>
              <a:rPr lang="en-US" dirty="0"/>
              <a:t>Most employers phone the successful candidate initially to offer them the </a:t>
            </a:r>
            <a:r>
              <a:rPr lang="en-US" b="0" i="0" kern="1200" dirty="0">
                <a:effectLst/>
              </a:rPr>
              <a:t>job</a:t>
            </a:r>
            <a:r>
              <a:rPr lang="en-US" dirty="0"/>
              <a:t>, followed up by an offer in writing. When you receive a job offer, you may not want to say "yes" and take the job on the spot. Even if you know you want the job, take the time to evaluate the job offer to be absolutely certain that the position is right for you. Don’t feel pressured into accepting straight away. Thank the employer and say that you are definitely interested. Say you would like to read or think about the full offer and that you’ll let them know as soon as possible. </a:t>
            </a:r>
          </a:p>
          <a:p>
            <a:endParaRPr lang="en-US" dirty="0">
              <a:cs typeface="Calibri" panose="020F0502020204030204"/>
            </a:endParaRPr>
          </a:p>
          <a:p>
            <a:r>
              <a:rPr lang="en-US" dirty="0"/>
              <a:t>An employer usually speaks to the successful candidate first and then lets the other candidates know they have been unsuccessful – so that if their first choice does not take the job, they can then offer it to their second choice. You should not make the employer wait too long </a:t>
            </a:r>
            <a:r>
              <a:rPr lang="en-GB" sz="1200" b="0" i="0" u="none" strike="noStrike" kern="1200" dirty="0">
                <a:solidFill>
                  <a:schemeClr val="tx1"/>
                </a:solidFill>
                <a:effectLst/>
                <a:latin typeface="+mn-lt"/>
                <a:ea typeface="+mn-ea"/>
                <a:cs typeface="+mn-cs"/>
              </a:rPr>
              <a:t>–</a:t>
            </a:r>
            <a:r>
              <a:rPr lang="en-US" dirty="0"/>
              <a:t> say you'll get back to them by the end of the day or first thing the next morning if the offer comes in late in the day.  </a:t>
            </a:r>
            <a:endParaRPr lang="en-US" dirty="0">
              <a:cs typeface="Calibri"/>
            </a:endParaRPr>
          </a:p>
          <a:p>
            <a:endParaRPr lang="en-US" dirty="0"/>
          </a:p>
          <a:p>
            <a:r>
              <a:rPr lang="en-US" dirty="0"/>
              <a:t>So you should :-</a:t>
            </a:r>
            <a:endParaRPr lang="en-US" dirty="0">
              <a:cs typeface="Calibri" panose="020F0502020204030204"/>
            </a:endParaRPr>
          </a:p>
          <a:p>
            <a:endParaRPr lang="en-US" dirty="0"/>
          </a:p>
          <a:p>
            <a:pPr marL="228600" indent="-228600">
              <a:buFont typeface="+mj-lt"/>
              <a:buAutoNum type="arabicPeriod"/>
            </a:pPr>
            <a:r>
              <a:rPr lang="en-US" b="1" dirty="0"/>
              <a:t>Thank them for the job offer </a:t>
            </a:r>
            <a:r>
              <a:rPr lang="en-US" dirty="0"/>
              <a:t>– sound enthusiastic so that they know you are interested and tell them you need time to think about it and will get back to them.</a:t>
            </a:r>
            <a:endParaRPr lang="en-US" dirty="0">
              <a:cs typeface="Calibri" panose="020F0502020204030204"/>
            </a:endParaRPr>
          </a:p>
          <a:p>
            <a:pPr marL="228600" indent="-228600">
              <a:buFont typeface="+mj-lt"/>
              <a:buAutoNum type="arabicPeriod"/>
            </a:pPr>
            <a:r>
              <a:rPr lang="en-US" b="1" dirty="0"/>
              <a:t>Ask them to put it in writing </a:t>
            </a:r>
            <a:r>
              <a:rPr lang="en-US" dirty="0"/>
              <a:t>– this should give you the name of the position, a salary, any benefits included and an anticipated start date. This gives you the chance to review the details to make sure you completely understand and agree to what you are being offered.  </a:t>
            </a:r>
            <a:endParaRPr lang="en-US" dirty="0">
              <a:cs typeface="Calibri" panose="020F0502020204030204"/>
            </a:endParaRPr>
          </a:p>
          <a:p>
            <a:pPr marL="228600" indent="-228600">
              <a:buFont typeface="+mj-lt"/>
              <a:buAutoNum type="arabicPeriod"/>
            </a:pPr>
            <a:r>
              <a:rPr lang="en-US" b="1" dirty="0"/>
              <a:t>Ask about the next steps </a:t>
            </a:r>
            <a:r>
              <a:rPr lang="en-US" dirty="0"/>
              <a:t>– is there any paperwork needed before you can start work, what is expected on the first day? Who should you speak to if you have any questions before you start? (This could be an HR person or maybe your direct supervisor and not the person offering you the job – and check contact details.)</a:t>
            </a:r>
            <a:endParaRPr lang="en-US" dirty="0">
              <a:cs typeface="Calibri" panose="020F0502020204030204"/>
            </a:endParaRPr>
          </a:p>
          <a:p>
            <a:pPr marL="228600" indent="-228600">
              <a:buFont typeface="+mj-lt"/>
              <a:buAutoNum type="arabicPeriod"/>
            </a:pPr>
            <a:r>
              <a:rPr lang="en-US" b="1" dirty="0"/>
              <a:t>You can go back and negotiate </a:t>
            </a:r>
            <a:r>
              <a:rPr lang="en-US" dirty="0"/>
              <a:t>– especially if you think there is something that is a deal breaker – we will talk about this in the next slide. You'll never get the opportunity again once you agree so now is the time to ask. Just make sure it is something that is worth the possibility of the job offer no longer being made to you!</a:t>
            </a:r>
          </a:p>
          <a:p>
            <a:endParaRPr lang="en-US" dirty="0"/>
          </a:p>
          <a:p>
            <a:r>
              <a:rPr lang="en-US" dirty="0"/>
              <a:t>It’s natural </a:t>
            </a:r>
            <a:r>
              <a:rPr lang="en-US" b="0" i="0" kern="1200" dirty="0">
                <a:effectLst/>
              </a:rPr>
              <a:t>to </a:t>
            </a:r>
            <a:r>
              <a:rPr lang="en-US" dirty="0"/>
              <a:t>feel excited </a:t>
            </a:r>
            <a:r>
              <a:rPr lang="en-US" b="0" i="0" kern="1200" dirty="0">
                <a:effectLst/>
              </a:rPr>
              <a:t>and </a:t>
            </a:r>
            <a:r>
              <a:rPr lang="en-US" dirty="0"/>
              <a:t>then also worried – it's a big step. Think back to the interview – did you get a good feeling about the people that interviewed you and were you excited about getting a job with the company? Try to separate your natural anxiety about starting work and evaluate the actual job being offered. To help you decide </a:t>
            </a:r>
            <a:r>
              <a:rPr lang="en-US" b="0" i="0" kern="1200" dirty="0">
                <a:effectLst/>
              </a:rPr>
              <a:t>if </a:t>
            </a:r>
            <a:r>
              <a:rPr lang="en-US" dirty="0"/>
              <a:t>it’s </a:t>
            </a:r>
            <a:r>
              <a:rPr lang="en-US" b="0" i="0" kern="1200" dirty="0">
                <a:effectLst/>
              </a:rPr>
              <a:t>the </a:t>
            </a:r>
            <a:r>
              <a:rPr lang="en-US" dirty="0"/>
              <a:t>right offer </a:t>
            </a:r>
            <a:r>
              <a:rPr lang="en-US" b="0" i="0" kern="1200" dirty="0">
                <a:effectLst/>
              </a:rPr>
              <a:t>you </a:t>
            </a:r>
            <a:r>
              <a:rPr lang="en-US" dirty="0"/>
              <a:t>need </a:t>
            </a:r>
            <a:r>
              <a:rPr lang="en-US" b="0" i="0" kern="1200" dirty="0">
                <a:effectLst/>
              </a:rPr>
              <a:t>to </a:t>
            </a:r>
            <a:r>
              <a:rPr lang="en-US" dirty="0"/>
              <a:t>weigh </a:t>
            </a:r>
            <a:r>
              <a:rPr lang="en-US" b="0" i="0" kern="1200" dirty="0">
                <a:effectLst/>
              </a:rPr>
              <a:t>the </a:t>
            </a:r>
            <a:r>
              <a:rPr lang="en-US" dirty="0"/>
              <a:t>pros </a:t>
            </a:r>
            <a:r>
              <a:rPr lang="en-US" b="0" i="0" kern="1200" dirty="0">
                <a:effectLst/>
              </a:rPr>
              <a:t>and </a:t>
            </a:r>
            <a:r>
              <a:rPr lang="en-US" dirty="0"/>
              <a:t>cons – for </a:t>
            </a:r>
            <a:r>
              <a:rPr lang="en-US" b="0" i="0" kern="1200" dirty="0">
                <a:effectLst/>
              </a:rPr>
              <a:t>and </a:t>
            </a:r>
            <a:r>
              <a:rPr lang="en-US" dirty="0"/>
              <a:t>against. This means you need </a:t>
            </a:r>
            <a:r>
              <a:rPr lang="en-US" b="0" i="0" kern="1200" dirty="0">
                <a:effectLst/>
              </a:rPr>
              <a:t>to think about the </a:t>
            </a:r>
            <a:r>
              <a:rPr lang="en-US" dirty="0"/>
              <a:t>good and bad points about accepting this job offer.</a:t>
            </a:r>
            <a:r>
              <a:rPr lang="en-US" b="0" i="0" kern="1200" dirty="0">
                <a:effectLst/>
              </a:rPr>
              <a:t> </a:t>
            </a:r>
            <a:endParaRPr lang="en-US" dirty="0"/>
          </a:p>
          <a:p>
            <a:endParaRPr lang="en-US" dirty="0"/>
          </a:p>
          <a:p>
            <a:r>
              <a:rPr lang="en-US" dirty="0"/>
              <a:t>A good idea is to write them down on a piece of paper. For most jobs there </a:t>
            </a:r>
            <a:r>
              <a:rPr lang="en-US" b="0" i="0" kern="1200" dirty="0">
                <a:effectLst/>
              </a:rPr>
              <a:t>will be </a:t>
            </a:r>
            <a:r>
              <a:rPr lang="en-US" dirty="0"/>
              <a:t>something about the </a:t>
            </a:r>
            <a:r>
              <a:rPr lang="en-US" b="0" i="0" kern="1200" dirty="0">
                <a:effectLst/>
              </a:rPr>
              <a:t>job </a:t>
            </a:r>
            <a:r>
              <a:rPr lang="en-US" dirty="0"/>
              <a:t>that you </a:t>
            </a:r>
            <a:r>
              <a:rPr lang="en-US" b="0" i="0" kern="1200" dirty="0">
                <a:effectLst/>
              </a:rPr>
              <a:t>need </a:t>
            </a:r>
            <a:r>
              <a:rPr lang="en-US" dirty="0"/>
              <a:t>to compromise - you don't always get the perfect job first time around, and that’s OK. You just need make sure that the pros outweigh the cons and that none of the cons are a deal breaker.</a:t>
            </a:r>
          </a:p>
          <a:p>
            <a:endParaRPr lang="en-US" dirty="0"/>
          </a:p>
          <a:p>
            <a:r>
              <a:rPr lang="en-US" i="1" dirty="0"/>
              <a:t>[Press*]</a:t>
            </a:r>
          </a:p>
          <a:p>
            <a:endParaRPr lang="en-US" dirty="0"/>
          </a:p>
          <a:p>
            <a:r>
              <a:rPr lang="en-US" b="1" dirty="0"/>
              <a:t>Task 1</a:t>
            </a:r>
            <a:r>
              <a:rPr lang="en-US" dirty="0"/>
              <a:t>: Can you think of some reasons for not accepting a job offer?  </a:t>
            </a:r>
            <a:r>
              <a:rPr lang="en-US" b="1" i="1" dirty="0"/>
              <a:t>(Give a couple of minutes for this)</a:t>
            </a:r>
          </a:p>
          <a:p>
            <a:endParaRPr lang="en-US" dirty="0"/>
          </a:p>
          <a:p>
            <a:r>
              <a:rPr lang="en-US" dirty="0"/>
              <a:t>In the next slide we will look at how we go about evaluating the job offer.</a:t>
            </a:r>
          </a:p>
          <a:p>
            <a:endParaRPr lang="en-US" dirty="0">
              <a:cs typeface="Calibri"/>
            </a:endParaRPr>
          </a:p>
          <a:p>
            <a:pPr algn="r"/>
            <a:r>
              <a:rPr lang="en-US" b="1" dirty="0"/>
              <a:t>Timing: 04:40</a:t>
            </a:r>
            <a:endParaRPr lang="en-US" b="1"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2</a:t>
            </a:fld>
            <a:endParaRPr lang="en-US"/>
          </a:p>
        </p:txBody>
      </p:sp>
    </p:spTree>
    <p:extLst>
      <p:ext uri="{BB962C8B-B14F-4D97-AF65-F5344CB8AC3E}">
        <p14:creationId xmlns:p14="http://schemas.microsoft.com/office/powerpoint/2010/main" val="1532319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Evaluating the job offer</a:t>
            </a:r>
          </a:p>
          <a:p>
            <a:endParaRPr lang="en-US" dirty="0"/>
          </a:p>
          <a:p>
            <a:r>
              <a:rPr lang="en-US" dirty="0"/>
              <a:t>Start with a blank piece of paper and write down the pros on one side and the cons on the other and start a list. If there are more things on the positive side than on the negative side, then it looks like the job is a good offer. You need to look at the cons side and see if any of them would stop you taking the job.    </a:t>
            </a:r>
          </a:p>
          <a:p>
            <a:endParaRPr lang="en-US" dirty="0"/>
          </a:p>
          <a:p>
            <a:r>
              <a:rPr lang="en-US" dirty="0"/>
              <a:t>Trust your own instincts, they will guide you. You should consider the following:</a:t>
            </a:r>
          </a:p>
          <a:p>
            <a:r>
              <a:rPr lang="en-US" dirty="0"/>
              <a:t> </a:t>
            </a:r>
            <a:endParaRPr lang="en-US" dirty="0">
              <a:cs typeface="Calibri"/>
            </a:endParaRPr>
          </a:p>
          <a:p>
            <a:pPr marL="171450" indent="-171450">
              <a:buFont typeface="Arial" panose="020B0604020202020204" pitchFamily="34" charset="0"/>
              <a:buChar char="•"/>
            </a:pPr>
            <a:r>
              <a:rPr lang="en-US" b="1" dirty="0"/>
              <a:t>Pay – do you know what salary you’re being offered? Is it what you expected? Are there any other benefits (gym memberships, staff discounts, bonuses, </a:t>
            </a:r>
            <a:r>
              <a:rPr lang="en-US" b="1" dirty="0" err="1"/>
              <a:t>etc</a:t>
            </a:r>
            <a:r>
              <a:rPr lang="en-US" b="1" dirty="0"/>
              <a:t>)?</a:t>
            </a:r>
            <a:br>
              <a:rPr lang="en-US" b="1" dirty="0"/>
            </a:br>
            <a:r>
              <a:rPr lang="en-US" dirty="0"/>
              <a:t>You will be given either an hourly rate of pay or an annual salary in a job offer. You need to work out from this how much you will get each payday. Remember this is a gross payment and not what you will get in your bank account each payday (which is called your Net pay). </a:t>
            </a:r>
            <a:br>
              <a:rPr lang="en-US" dirty="0"/>
            </a:br>
            <a:br>
              <a:rPr lang="en-US" dirty="0"/>
            </a:br>
            <a:r>
              <a:rPr lang="en-US" dirty="0"/>
              <a:t>So, if you were given a Gross pay of £23,000 per annum – you need first of all to work out if you get paid monthly – which would mean divide that by 12. 4-weekly would mean divide that by 13, or weekly would be divided by 52. This will give you your gross pay for each pay period.</a:t>
            </a:r>
            <a:br>
              <a:rPr lang="en-US" dirty="0"/>
            </a:br>
            <a:br>
              <a:rPr lang="en-US" dirty="0"/>
            </a:br>
            <a:r>
              <a:rPr lang="en-US" dirty="0"/>
              <a:t>Your employer has to take money off this before it is given to you - mainly Income Tax, National Insurance and a pension contribution. Your employer must do this, and it is your contribution as a taxpayer towards public services. You pay nothing for some of the money you earn per year – £12570 annually for tax and £190 per week for National Insurance, for most people. But after that amount you need to pay both, and it's deducted by your employer before you receive it. You will also have to contribute to your pension scheme, and this is also deducted by your employer – this would be called a contributary pension and most are about 7% of your annual salary. You can find sites that help you with this - </a:t>
            </a:r>
            <a:r>
              <a:rPr lang="en-US" dirty="0">
                <a:hlinkClick r:id="rId3"/>
              </a:rPr>
              <a:t>https://www.thesalarycalculator.co.uk/salary.php</a:t>
            </a:r>
            <a:br>
              <a:rPr lang="en-US" dirty="0"/>
            </a:br>
            <a:br>
              <a:rPr lang="en-US" dirty="0"/>
            </a:br>
            <a:r>
              <a:rPr lang="en-US" dirty="0"/>
              <a:t>So, in this example if you have a salary of £23,000 per annum - your gross monthly salary would be £1,916, but you would be paid £1,519 each month after deductions.  </a:t>
            </a:r>
            <a:br>
              <a:rPr lang="en-US" dirty="0"/>
            </a:br>
            <a:br>
              <a:rPr lang="en-US" dirty="0"/>
            </a:br>
            <a:r>
              <a:rPr lang="en-US" dirty="0"/>
              <a:t>You should also check that your employer is paying you at least the national minimum wage. From April 2025, the national minimum wage (NMW) is £7.55 for 16 -17 year olds, and apprentices. This increases to £10.00 for 18 – 20 year olds, and then becomes the National Living Wage (NLW) - which is £12.21 for those aged 21 or over. Remember on an hourly wage you only get paid for the hours you work – so not your lunch hour.</a:t>
            </a:r>
            <a:br>
              <a:rPr lang="en-US" dirty="0">
                <a:cs typeface="Calibri"/>
              </a:rPr>
            </a:br>
            <a:br>
              <a:rPr lang="en-US" dirty="0">
                <a:cs typeface="Calibri"/>
              </a:rPr>
            </a:br>
            <a:r>
              <a:rPr lang="en-US" dirty="0"/>
              <a:t>An example of this is a 16 year old getting NMW – they would earn £</a:t>
            </a:r>
            <a:r>
              <a:rPr lang="en-GB" b="0" i="0" dirty="0">
                <a:solidFill>
                  <a:srgbClr val="484848"/>
                </a:solidFill>
                <a:effectLst/>
                <a:latin typeface="Open Sans" panose="020B0606030504020204" pitchFamily="34" charset="0"/>
              </a:rPr>
              <a:t>13,741.00</a:t>
            </a:r>
            <a:r>
              <a:rPr lang="en-US" dirty="0"/>
              <a:t> a year for working 9am-5pm with an hour’s lunch break every day. You also don't have to start paying into a pension scheme until you 22 years old and earn at least £10,000 a year, and you are below the rate for both tax and NI, So, you would take all this home, which means you would take home about £258.00 per week.</a:t>
            </a:r>
            <a:br>
              <a:rPr lang="en-US" dirty="0">
                <a:cs typeface="Calibri"/>
              </a:rPr>
            </a:br>
            <a:br>
              <a:rPr lang="en-US" dirty="0">
                <a:cs typeface="Calibri"/>
              </a:rPr>
            </a:br>
            <a:r>
              <a:rPr lang="en-US" dirty="0"/>
              <a:t>More information on this is covered in one of the optional modules on Planit if you are interested in finding out more about your pay.  </a:t>
            </a:r>
            <a:br>
              <a:rPr lang="en-US" dirty="0"/>
            </a:br>
            <a:br>
              <a:rPr lang="en-US" dirty="0"/>
            </a:br>
            <a:r>
              <a:rPr lang="en-US" dirty="0"/>
              <a:t>Once you know how much you will be paid this should go in the positive side of your list.</a:t>
            </a:r>
            <a:endParaRPr lang="en-US" dirty="0">
              <a:cs typeface="Calibri"/>
            </a:endParaRPr>
          </a:p>
          <a:p>
            <a:endParaRPr lang="en-US" dirty="0"/>
          </a:p>
          <a:p>
            <a:pPr marL="171450" indent="-171450">
              <a:buFont typeface="Arial" panose="020B0604020202020204" pitchFamily="34" charset="0"/>
              <a:buChar char="•"/>
            </a:pPr>
            <a:r>
              <a:rPr lang="en-US" b="1" dirty="0"/>
              <a:t>Travel </a:t>
            </a:r>
            <a:r>
              <a:rPr lang="en-GB" sz="1200" b="1" i="0" u="none" strike="noStrike" kern="1200" dirty="0">
                <a:solidFill>
                  <a:schemeClr val="tx1"/>
                </a:solidFill>
                <a:effectLst/>
                <a:latin typeface="+mn-lt"/>
                <a:ea typeface="+mn-ea"/>
                <a:cs typeface="+mn-cs"/>
              </a:rPr>
              <a:t>–</a:t>
            </a:r>
            <a:r>
              <a:rPr lang="en-US" b="1" dirty="0"/>
              <a:t> Is the job easy enough to get to? How long will it take to get to and how much will it cost? </a:t>
            </a:r>
            <a:br>
              <a:rPr lang="en-US" b="1" dirty="0"/>
            </a:br>
            <a:r>
              <a:rPr lang="en-US" dirty="0"/>
              <a:t>Next think about how to get to your work every day – start time etc. You will need to do some research into public transport and tickets to find out the time and cost of travelling to work and decide if this is a pro or a con. An example of this is that a return train ticket from my home to my work is £6.15 (so £30.75 per week) but I can buy a weekly pass for £24.20. The bus journey is 20 mins longer but take into consideration if you are under 22 you can travel for free on buses in Scotland. You would need to apply for a National Entitlement Card (NEC). So, by doing some research I saved over £10 per week on train, or if there is a bus service, you might be able to travel for free. </a:t>
            </a:r>
            <a:br>
              <a:rPr lang="en-US" dirty="0"/>
            </a:br>
            <a:br>
              <a:rPr lang="en-US" dirty="0"/>
            </a:br>
            <a:r>
              <a:rPr lang="en-US" dirty="0"/>
              <a:t>You could be really lucky and your new job is just across the road from your dad's work so you could get a lift in, so put in the Pros if that was the case.</a:t>
            </a:r>
          </a:p>
          <a:p>
            <a:endParaRPr lang="en-US" dirty="0">
              <a:cs typeface="Calibri"/>
            </a:endParaRPr>
          </a:p>
          <a:p>
            <a:pPr marL="171450" indent="-171450">
              <a:buFont typeface="Arial" panose="020B0604020202020204" pitchFamily="34" charset="0"/>
              <a:buChar char="•"/>
            </a:pPr>
            <a:r>
              <a:rPr lang="en-US" b="1" dirty="0"/>
              <a:t>Training - What training do I need to do?</a:t>
            </a:r>
            <a:br>
              <a:rPr lang="en-US" b="1" dirty="0"/>
            </a:br>
            <a:r>
              <a:rPr lang="en-US" dirty="0"/>
              <a:t>Most new jobs require you to do some form of learning. It should be a Pro as you will get the opportunity to learn new skills which will help you to progress in your career. It is always a good thing to get some training even though you might not look forward to doing any more learning. Think very carefully before you put this on the Con side. You can discuss this with your employer once you start work, especially if you feel very nervous about it.</a:t>
            </a:r>
          </a:p>
          <a:p>
            <a:endParaRPr lang="en-US" dirty="0">
              <a:cs typeface="Calibri"/>
            </a:endParaRPr>
          </a:p>
          <a:p>
            <a:pPr marL="171450" indent="-171450">
              <a:buFont typeface="Arial" panose="020B0604020202020204" pitchFamily="34" charset="0"/>
              <a:buChar char="•"/>
            </a:pPr>
            <a:r>
              <a:rPr lang="en-US" b="1" dirty="0"/>
              <a:t>Company culture?</a:t>
            </a:r>
            <a:br>
              <a:rPr lang="en-US" b="1" dirty="0"/>
            </a:br>
            <a:r>
              <a:rPr lang="en-US" dirty="0"/>
              <a:t>Does this seem like a good place to work – did you get a good feeling when you went along to the interview? Think about the social side of things and any benefits that the company has. It could be lovely offices with a discounted canteen. Maybe you get a half day every month for team building activities. Will you have the chance of joining the company football team? Is there a staff discount scheme? All of these should go on the list.</a:t>
            </a:r>
            <a:br>
              <a:rPr lang="en-US" dirty="0"/>
            </a:br>
            <a:br>
              <a:rPr lang="en-US" dirty="0"/>
            </a:br>
            <a:r>
              <a:rPr lang="en-US" dirty="0"/>
              <a:t>You might have to wear a uniform, and this could be a Pro or a Con – no need to buy lots of clothes for work but the uniform is not a good style? You might have to pay for your own uniform, or it could be supplied by the company.</a:t>
            </a:r>
          </a:p>
          <a:p>
            <a:endParaRPr lang="en-US" dirty="0">
              <a:cs typeface="Calibri"/>
            </a:endParaRPr>
          </a:p>
          <a:p>
            <a:pPr marL="171450" indent="-171450">
              <a:buFont typeface="Arial" panose="020B0604020202020204" pitchFamily="34" charset="0"/>
              <a:buChar char="•"/>
            </a:pPr>
            <a:r>
              <a:rPr lang="en-US" b="1" dirty="0"/>
              <a:t>Skills </a:t>
            </a:r>
            <a:r>
              <a:rPr lang="en-GB" sz="1200" b="0" i="0" u="none" strike="noStrike" kern="1200" dirty="0">
                <a:solidFill>
                  <a:schemeClr val="tx1"/>
                </a:solidFill>
                <a:effectLst/>
                <a:latin typeface="+mn-lt"/>
                <a:ea typeface="+mn-ea"/>
                <a:cs typeface="+mn-cs"/>
              </a:rPr>
              <a:t>–</a:t>
            </a:r>
            <a:r>
              <a:rPr lang="en-US" b="1" dirty="0"/>
              <a:t> Will I be able to use my skills? </a:t>
            </a:r>
            <a:br>
              <a:rPr lang="en-US" b="1" dirty="0"/>
            </a:br>
            <a:r>
              <a:rPr lang="en-US" dirty="0"/>
              <a:t>It's normally a big Pro when you get to the use the skills that you have, and this should help you feel more confident about starting work. But sometimes you will not get to use some of your key skills and that might become a Con. </a:t>
            </a:r>
            <a:br>
              <a:rPr lang="en-US" dirty="0"/>
            </a:br>
            <a:br>
              <a:rPr lang="en-US" dirty="0"/>
            </a:br>
            <a:r>
              <a:rPr lang="en-US" dirty="0"/>
              <a:t>An example of this would be that you enjoy working with people and wanted a job working with the public to use and build on these skills. The job that you have been offered is not a public facing role so that could then be a Con of this job. Again, remember you can use your skills in any part of your life so you could decide that maybe you could do some volunteering in the evening to keep up these skills. You could discuss later with your employer at your annual review to see if there is any possibility of any opportunities coming up in the future that could be public facing. This could be a con but not a deal breaker.</a:t>
            </a:r>
            <a:br>
              <a:rPr lang="en-US" dirty="0"/>
            </a:br>
            <a:br>
              <a:rPr lang="en-US" dirty="0"/>
            </a:br>
            <a:r>
              <a:rPr lang="en-US" dirty="0"/>
              <a:t>Another example is that you are very creative and enjoy social media. Having a chat about this with your employer means they might add on upkeep of the company website as part of your role, which is good for your CV and will help you to stay creative.</a:t>
            </a:r>
          </a:p>
          <a:p>
            <a:endParaRPr lang="en-US" dirty="0">
              <a:cs typeface="Calibri"/>
            </a:endParaRPr>
          </a:p>
          <a:p>
            <a:pPr marL="171450" indent="-171450">
              <a:buFont typeface="Arial" panose="020B0604020202020204" pitchFamily="34" charset="0"/>
              <a:buChar char="•"/>
            </a:pPr>
            <a:r>
              <a:rPr lang="en-US" b="1" dirty="0"/>
              <a:t>Progression </a:t>
            </a:r>
            <a:r>
              <a:rPr lang="en-GB" sz="1200" b="0" i="0" u="none" strike="noStrike" kern="1200" dirty="0">
                <a:solidFill>
                  <a:schemeClr val="tx1"/>
                </a:solidFill>
                <a:effectLst/>
                <a:latin typeface="+mn-lt"/>
                <a:ea typeface="+mn-ea"/>
                <a:cs typeface="+mn-cs"/>
              </a:rPr>
              <a:t>–</a:t>
            </a:r>
            <a:r>
              <a:rPr lang="en-US" sz="1200" b="1" i="0" u="none" strike="noStrike" kern="1200" dirty="0">
                <a:solidFill>
                  <a:schemeClr val="tx1"/>
                </a:solidFill>
                <a:effectLst/>
                <a:latin typeface="+mn-lt"/>
                <a:ea typeface="+mn-ea"/>
                <a:cs typeface="+mn-cs"/>
              </a:rPr>
              <a:t> </a:t>
            </a:r>
            <a:r>
              <a:rPr lang="en-US" b="1" dirty="0"/>
              <a:t>are their any opportunities to progress?</a:t>
            </a:r>
            <a:br>
              <a:rPr lang="en-US" b="1" dirty="0"/>
            </a:br>
            <a:r>
              <a:rPr lang="en-US" dirty="0"/>
              <a:t>Again, could be a Pro or Con depending on your thinking. No opportunity is ever wasted and even if there is no progression you will learn from doing this job and get paid and you can think about next steps later – even if it means you will need to apply for position away from this current role – that's ok too.  </a:t>
            </a:r>
          </a:p>
          <a:p>
            <a:endParaRPr lang="en-US" dirty="0">
              <a:cs typeface="Calibri"/>
            </a:endParaRPr>
          </a:p>
          <a:p>
            <a:pPr marL="171450" indent="-171450">
              <a:buFont typeface="Arial" panose="020B0604020202020204" pitchFamily="34" charset="0"/>
              <a:buChar char="•"/>
            </a:pPr>
            <a:r>
              <a:rPr lang="en-US" b="1" dirty="0"/>
              <a:t>Am I a good match?</a:t>
            </a:r>
            <a:br>
              <a:rPr lang="en-US" b="1" dirty="0"/>
            </a:br>
            <a:r>
              <a:rPr lang="en-US" dirty="0"/>
              <a:t>Do I like the company? Think back to your interview – what were you feeling on the day – did it feel like the type of company you wanted to work for? Look back over the information that you were given before your interview – job description and person specification, and refresh what the job actually entails before you make your decision.</a:t>
            </a:r>
          </a:p>
          <a:p>
            <a:endParaRPr lang="en-US" dirty="0">
              <a:cs typeface="Calibri"/>
            </a:endParaRPr>
          </a:p>
          <a:p>
            <a:pPr marL="171450" indent="-171450">
              <a:buFont typeface="Arial" panose="020B0604020202020204" pitchFamily="34" charset="0"/>
              <a:buChar char="•"/>
            </a:pPr>
            <a:r>
              <a:rPr lang="en-US" b="1" dirty="0"/>
              <a:t>Do you have more than one job offer?</a:t>
            </a:r>
            <a:br>
              <a:rPr lang="en-US" b="1" dirty="0"/>
            </a:br>
            <a:r>
              <a:rPr lang="en-US" dirty="0"/>
              <a:t>If so, you should do this evaluation for each job and see which one comes out best.  </a:t>
            </a:r>
            <a:br>
              <a:rPr lang="en-US" dirty="0"/>
            </a:br>
            <a:endParaRPr lang="en-US" dirty="0">
              <a:cs typeface="Calibri"/>
            </a:endParaRPr>
          </a:p>
          <a:p>
            <a:pPr marL="628650" lvl="1" indent="-171450">
              <a:buFont typeface="Courier New"/>
              <a:buChar char="o"/>
            </a:pPr>
            <a:r>
              <a:rPr lang="en-US" dirty="0"/>
              <a:t>Things to consider include pay, holidays and pension scheme (never too young to think about your pension) </a:t>
            </a:r>
            <a:endParaRPr lang="en-US" dirty="0">
              <a:cs typeface="Calibri"/>
            </a:endParaRPr>
          </a:p>
          <a:p>
            <a:pPr marL="628650" lvl="1" indent="-171450">
              <a:buFont typeface="Courier New"/>
              <a:buChar char="o"/>
            </a:pPr>
            <a:r>
              <a:rPr lang="en-US" dirty="0"/>
              <a:t>Which job offers the best career prospects? Are there promotion opportunities? </a:t>
            </a:r>
            <a:endParaRPr lang="en-US" dirty="0">
              <a:cs typeface="Calibri"/>
            </a:endParaRPr>
          </a:p>
          <a:p>
            <a:pPr marL="628650" lvl="1" indent="-171450">
              <a:buFont typeface="Courier New"/>
              <a:buChar char="o"/>
            </a:pPr>
            <a:r>
              <a:rPr lang="en-US" dirty="0"/>
              <a:t>Working hours and location – how many hours will you be working? Which job is easiest to get to? </a:t>
            </a:r>
          </a:p>
          <a:p>
            <a:pPr marL="171450" indent="-171450">
              <a:buFont typeface="Courier New"/>
              <a:buChar char="o"/>
            </a:pPr>
            <a:endParaRPr lang="en-US" dirty="0">
              <a:cs typeface="Calibri"/>
            </a:endParaRPr>
          </a:p>
          <a:p>
            <a:pPr marL="171450" indent="-171450">
              <a:buFont typeface="Arial" panose="020B0604020202020204" pitchFamily="34" charset="0"/>
              <a:buChar char="•"/>
            </a:pPr>
            <a:r>
              <a:rPr lang="en-US" b="1" dirty="0"/>
              <a:t>Do I have any questions I need answered before I decide? </a:t>
            </a:r>
            <a:r>
              <a:rPr lang="en-US" dirty="0"/>
              <a:t>  </a:t>
            </a:r>
            <a:br>
              <a:rPr lang="en-US" dirty="0"/>
            </a:br>
            <a:r>
              <a:rPr lang="en-US" dirty="0"/>
              <a:t>It's ok to go back to an employer for clarification before you decide. If any of your Cons are deal breakers that means you wouldn’t accept the offer, its worth going back to negotiate with the employer. You may not be successful, but it is worth the try. Remember this is a two-sided process – you want this job and the employer wants you, there might be some wiggle room.</a:t>
            </a:r>
            <a:br>
              <a:rPr lang="en-US" dirty="0"/>
            </a:br>
            <a:br>
              <a:rPr lang="en-US" dirty="0"/>
            </a:br>
            <a:r>
              <a:rPr lang="en-US" dirty="0"/>
              <a:t>Here are some examples:</a:t>
            </a:r>
            <a:br>
              <a:rPr lang="en-US" dirty="0"/>
            </a:br>
            <a:endParaRPr lang="en-US" dirty="0"/>
          </a:p>
          <a:p>
            <a:pPr marL="628650" lvl="1" indent="-171450">
              <a:buFont typeface="Arial" panose="020B0604020202020204" pitchFamily="34" charset="0"/>
              <a:buChar char="•"/>
            </a:pPr>
            <a:r>
              <a:rPr lang="en-US" dirty="0"/>
              <a:t>John applied for a job as an admin assistant in a school that would be allocated if he was successful at interview. He was offered a job in a school across the city which would mean three buses and a 2 hour commute each way. He went back to the employer and stated that he didn't feel he could accept the job and explained his reasoning – the employer offered him another school with an easier commute – 50 mins each way and he said he would be delighted to take the job.</a:t>
            </a:r>
            <a:br>
              <a:rPr lang="en-US" dirty="0"/>
            </a:br>
            <a:endParaRPr lang="en-US" dirty="0"/>
          </a:p>
          <a:p>
            <a:pPr marL="628650" lvl="1" indent="-171450">
              <a:buFont typeface="Arial" panose="020B0604020202020204" pitchFamily="34" charset="0"/>
              <a:buChar char="•"/>
            </a:pPr>
            <a:r>
              <a:rPr lang="en-US" dirty="0"/>
              <a:t>Michael was offered a job with a start time of 8:50am in the morning. Michael took his young siblings to school each morning and after checking the bus times he would not get into work until around 9:05 each morning. The employer offered to change Michael's start time to 9:15am and cut his lunchtime to cover the extra time. Michael was able to start the job.</a:t>
            </a:r>
            <a:br>
              <a:rPr lang="en-US" dirty="0">
                <a:cs typeface="Calibri"/>
              </a:rPr>
            </a:br>
            <a:endParaRPr lang="en-US" dirty="0">
              <a:cs typeface="Calibri"/>
            </a:endParaRPr>
          </a:p>
          <a:p>
            <a:pPr marL="628650" lvl="1" indent="-171450">
              <a:buFont typeface="Arial" panose="020B0604020202020204" pitchFamily="34" charset="0"/>
              <a:buChar char="•"/>
            </a:pPr>
            <a:r>
              <a:rPr lang="en-US" dirty="0"/>
              <a:t>Jayne had to buy a uniform to start her job and did not have enough cash to do this so felt she could not take the job. She spoke to her employer who told her she could get help from a local agency to help pay for her uniform and could pay the remainder at £5 per week from her wages. This meant that Jayne could accept the offer.  </a:t>
            </a:r>
          </a:p>
          <a:p>
            <a:endParaRPr lang="en-US" dirty="0">
              <a:cs typeface="Calibri"/>
            </a:endParaRPr>
          </a:p>
          <a:p>
            <a:r>
              <a:rPr lang="en-US" dirty="0"/>
              <a:t>Remember this is only your first job, not your forever job – so, as long as the Pros outweigh the Cons you should take up the offer. It’s easier to get a job when you have a job and you have experience, so think carefully before turning down any offer.</a:t>
            </a:r>
          </a:p>
          <a:p>
            <a:endParaRPr lang="en-US" dirty="0">
              <a:cs typeface="Calibri"/>
            </a:endParaRPr>
          </a:p>
          <a:p>
            <a:r>
              <a:rPr lang="en-US" dirty="0"/>
              <a:t>Also remember, talking things over with friends, relatives, a teacher or career adviser can help you reach a decision.                                                        </a:t>
            </a:r>
          </a:p>
          <a:p>
            <a:endParaRPr lang="en-US" b="1" dirty="0"/>
          </a:p>
          <a:p>
            <a:pPr algn="r"/>
            <a:r>
              <a:rPr lang="en-US" b="1" dirty="0"/>
              <a:t>Timing: 14:27</a:t>
            </a:r>
            <a:endParaRPr lang="en-US" dirty="0"/>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DA8CE8B9-6A58-4D87-B516-F25D94F6D43A}" type="slidenum">
              <a:rPr lang="en-US"/>
              <a:t>3</a:t>
            </a:fld>
            <a:endParaRPr lang="en-US"/>
          </a:p>
        </p:txBody>
      </p:sp>
    </p:spTree>
    <p:extLst>
      <p:ext uri="{BB962C8B-B14F-4D97-AF65-F5344CB8AC3E}">
        <p14:creationId xmlns:p14="http://schemas.microsoft.com/office/powerpoint/2010/main" val="4057278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kern="1200" dirty="0">
                <a:effectLst/>
              </a:rPr>
              <a:t>Accepting or declining a job offer</a:t>
            </a:r>
            <a:endParaRPr lang="en-US" b="1" i="0" kern="1200" dirty="0">
              <a:effectLst/>
              <a:cs typeface="Calibri"/>
            </a:endParaRPr>
          </a:p>
          <a:p>
            <a:endParaRPr lang="en-US" b="0" i="0" kern="1200" dirty="0">
              <a:effectLst/>
            </a:endParaRPr>
          </a:p>
          <a:p>
            <a:r>
              <a:rPr lang="en-US" b="0" i="0" kern="1200" dirty="0">
                <a:effectLst/>
              </a:rPr>
              <a:t>Once you have weighed up the pros and cons of any job offers you have it’s time to make a decision and let the </a:t>
            </a:r>
            <a:r>
              <a:rPr lang="en-US" dirty="0"/>
              <a:t>employer</a:t>
            </a:r>
            <a:r>
              <a:rPr lang="en-US" b="0" i="0" kern="1200" dirty="0">
                <a:effectLst/>
              </a:rPr>
              <a:t> know either way. You should try doing this within a few days. </a:t>
            </a:r>
            <a:endParaRPr lang="en-US" dirty="0">
              <a:cs typeface="Calibri"/>
            </a:endParaRPr>
          </a:p>
          <a:p>
            <a:endParaRPr lang="en-US" dirty="0"/>
          </a:p>
          <a:p>
            <a:r>
              <a:rPr lang="en-US" b="0" i="0" kern="1200" dirty="0">
                <a:effectLst/>
              </a:rPr>
              <a:t>Accepting an offer </a:t>
            </a:r>
            <a:br>
              <a:rPr lang="en-US" b="0" i="0" kern="1200" dirty="0">
                <a:effectLst/>
              </a:rPr>
            </a:br>
            <a:endParaRPr lang="en-US" dirty="0">
              <a:cs typeface="Calibri"/>
            </a:endParaRPr>
          </a:p>
          <a:p>
            <a:pPr marL="171450" indent="-171450">
              <a:buFont typeface="Arial"/>
              <a:buChar char="•"/>
            </a:pPr>
            <a:r>
              <a:rPr lang="en-US" b="0" i="0" kern="1200" dirty="0">
                <a:effectLst/>
              </a:rPr>
              <a:t>If you decide to accept the job, call the employer and let them know. They may ask you to follow this up with an email or letter. </a:t>
            </a:r>
            <a:endParaRPr lang="en-US" dirty="0">
              <a:cs typeface="Calibri"/>
            </a:endParaRPr>
          </a:p>
          <a:p>
            <a:pPr marL="171450" indent="-171450">
              <a:buFont typeface="Arial"/>
              <a:buChar char="•"/>
            </a:pPr>
            <a:r>
              <a:rPr lang="en-US" dirty="0"/>
              <a:t>Some employers only follow up with your references once you have accepted the offer – so make sure you tell your referees that they will be asked by the employer to provide one for you.</a:t>
            </a:r>
            <a:endParaRPr lang="en-US" dirty="0">
              <a:cs typeface="Calibri"/>
            </a:endParaRPr>
          </a:p>
          <a:p>
            <a:pPr marL="171450" indent="-171450">
              <a:buFont typeface="Arial"/>
              <a:buChar char="•"/>
            </a:pPr>
            <a:r>
              <a:rPr lang="en-US" dirty="0"/>
              <a:t>You may have to send some documentation such as qualifications, PVG or Right to work, before your contract is issued - so do this as quickly as possible.</a:t>
            </a:r>
            <a:endParaRPr lang="en-US" dirty="0">
              <a:cs typeface="Calibri"/>
            </a:endParaRPr>
          </a:p>
          <a:p>
            <a:pPr marL="171450" indent="-171450">
              <a:buFont typeface="Arial"/>
              <a:buChar char="•"/>
            </a:pPr>
            <a:r>
              <a:rPr lang="en-US" dirty="0"/>
              <a:t>You may be asked to attend a medical or take a drug test before you are offered the job.</a:t>
            </a:r>
            <a:endParaRPr lang="en-US" dirty="0">
              <a:cs typeface="Calibri"/>
            </a:endParaRPr>
          </a:p>
          <a:p>
            <a:pPr marL="171450" indent="-171450">
              <a:buFont typeface="Arial"/>
              <a:buChar char="•"/>
            </a:pPr>
            <a:r>
              <a:rPr lang="en-US" dirty="0"/>
              <a:t>You should receive a written contract which you should check over, sign and return promptly to your employer.</a:t>
            </a:r>
            <a:endParaRPr lang="en-US" dirty="0">
              <a:cs typeface="Calibri"/>
            </a:endParaRPr>
          </a:p>
          <a:p>
            <a:pPr marL="171450" indent="-171450">
              <a:buFont typeface="Arial"/>
              <a:buChar char="•"/>
            </a:pPr>
            <a:r>
              <a:rPr lang="en-US" b="0" i="0" kern="1200" dirty="0">
                <a:effectLst/>
              </a:rPr>
              <a:t>Hand in your notice to your current employer, even if this is a part time weekend job (unless you decide to keep both). Don’t do this until you have your written job offer though. </a:t>
            </a:r>
            <a:endParaRPr lang="en-US" dirty="0">
              <a:cs typeface="Calibri"/>
            </a:endParaRPr>
          </a:p>
          <a:p>
            <a:endParaRPr lang="en-US" dirty="0"/>
          </a:p>
          <a:p>
            <a:r>
              <a:rPr lang="en-US" b="0" i="0" kern="1200" dirty="0">
                <a:effectLst/>
              </a:rPr>
              <a:t>Declining an offer </a:t>
            </a:r>
            <a:br>
              <a:rPr lang="en-US" b="0" i="0" kern="1200" dirty="0">
                <a:effectLst/>
              </a:rPr>
            </a:br>
            <a:endParaRPr lang="en-US" dirty="0">
              <a:cs typeface="Calibri"/>
            </a:endParaRPr>
          </a:p>
          <a:p>
            <a:pPr marL="171450" indent="-171450">
              <a:buFont typeface="Arial"/>
              <a:buChar char="•"/>
            </a:pPr>
            <a:r>
              <a:rPr lang="en-US" dirty="0"/>
              <a:t>You</a:t>
            </a:r>
            <a:r>
              <a:rPr lang="en-US" b="0" i="0" kern="1200" dirty="0">
                <a:effectLst/>
              </a:rPr>
              <a:t> may decide to decline a job offer because it’s just not for you. You may have got a bad feeling at interview and don’t think you’re the right fit, or you may have been lucky enough to have more than one offer to choose from. </a:t>
            </a:r>
            <a:endParaRPr lang="en-US" dirty="0">
              <a:cs typeface="Calibri"/>
            </a:endParaRPr>
          </a:p>
          <a:p>
            <a:pPr marL="171450" indent="-171450">
              <a:buFont typeface="Arial"/>
              <a:buChar char="•"/>
            </a:pPr>
            <a:r>
              <a:rPr lang="en-US" b="0" i="0" kern="1200" dirty="0">
                <a:effectLst/>
              </a:rPr>
              <a:t>You should let the employer know as soon as you decide so they can offer the position to someone else. </a:t>
            </a:r>
            <a:endParaRPr lang="en-US" dirty="0">
              <a:cs typeface="Calibri"/>
            </a:endParaRPr>
          </a:p>
          <a:p>
            <a:pPr marL="171450" indent="-171450">
              <a:buFont typeface="Arial"/>
              <a:buChar char="•"/>
            </a:pPr>
            <a:r>
              <a:rPr lang="en-US" b="0" i="0" kern="1200" dirty="0">
                <a:effectLst/>
              </a:rPr>
              <a:t>Thank the employer for the job offer and then explain why you’re turning the offer down. </a:t>
            </a:r>
            <a:endParaRPr lang="en-US" dirty="0">
              <a:cs typeface="Calibri"/>
            </a:endParaRPr>
          </a:p>
          <a:p>
            <a:pPr marL="628650" lvl="1" indent="-171450">
              <a:buFont typeface="Courier New"/>
              <a:buChar char="o"/>
            </a:pPr>
            <a:r>
              <a:rPr lang="en-US" b="0" i="0" kern="1200" dirty="0">
                <a:effectLst/>
              </a:rPr>
              <a:t>You have an offer you have accepted. </a:t>
            </a:r>
            <a:endParaRPr lang="en-US" dirty="0">
              <a:cs typeface="Calibri"/>
            </a:endParaRPr>
          </a:p>
          <a:p>
            <a:pPr marL="628650" lvl="1" indent="-171450">
              <a:buFont typeface="Courier New"/>
              <a:buChar char="o"/>
            </a:pPr>
            <a:r>
              <a:rPr lang="en-US" b="0" i="0" kern="1200" dirty="0">
                <a:effectLst/>
              </a:rPr>
              <a:t>It will cost too much to commute daily. </a:t>
            </a:r>
            <a:endParaRPr lang="en-US" dirty="0">
              <a:cs typeface="Calibri"/>
            </a:endParaRPr>
          </a:p>
          <a:p>
            <a:pPr marL="628650" lvl="1" indent="-171450">
              <a:buFont typeface="Courier New"/>
              <a:buChar char="o"/>
            </a:pPr>
            <a:r>
              <a:rPr lang="en-US" b="0" i="0" kern="1200" dirty="0">
                <a:effectLst/>
              </a:rPr>
              <a:t>You would prefer a job with more training opportunities. </a:t>
            </a:r>
            <a:endParaRPr lang="en-US" dirty="0">
              <a:cs typeface="Calibri"/>
            </a:endParaRPr>
          </a:p>
          <a:p>
            <a:endParaRPr lang="en-US" dirty="0"/>
          </a:p>
          <a:p>
            <a:r>
              <a:rPr lang="en-US" dirty="0"/>
              <a:t>Don't make any final decision before you have a formal offer in writing, especially if you a have to sign a leaver’s form or hand in notice to a part time job. Get it in writing before you make any changes!          </a:t>
            </a:r>
            <a:endParaRPr lang="en-US" dirty="0">
              <a:cs typeface="Calibri"/>
            </a:endParaRPr>
          </a:p>
          <a:p>
            <a:pPr algn="r"/>
            <a:r>
              <a:rPr lang="en-US" b="1" dirty="0"/>
              <a:t>                                                                                                                                                                                                                                                                                                          Timing: 15:11</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4</a:t>
            </a:fld>
            <a:endParaRPr lang="en-US"/>
          </a:p>
        </p:txBody>
      </p:sp>
    </p:spTree>
    <p:extLst>
      <p:ext uri="{BB962C8B-B14F-4D97-AF65-F5344CB8AC3E}">
        <p14:creationId xmlns:p14="http://schemas.microsoft.com/office/powerpoint/2010/main" val="3477545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kern="1200" dirty="0">
                <a:effectLst/>
              </a:rPr>
              <a:t>Get prepared</a:t>
            </a:r>
          </a:p>
          <a:p>
            <a:endParaRPr lang="en-US" b="0" i="0" kern="1200" dirty="0">
              <a:effectLst/>
            </a:endParaRPr>
          </a:p>
          <a:p>
            <a:r>
              <a:rPr lang="en-US" b="0" i="0" kern="1200" dirty="0">
                <a:effectLst/>
              </a:rPr>
              <a:t>Starting a new job can be scary and daunting, especially if it’s your first job. Just remember your new colleagues have all been in this position so know how you feel. </a:t>
            </a:r>
            <a:br>
              <a:rPr lang="en-US" b="0" i="0" kern="1200" dirty="0">
                <a:effectLst/>
                <a:cs typeface="+mn-lt"/>
              </a:rPr>
            </a:br>
            <a:endParaRPr lang="en-US" dirty="0">
              <a:cs typeface="Calibri"/>
            </a:endParaRPr>
          </a:p>
          <a:p>
            <a:r>
              <a:rPr lang="en-US" dirty="0"/>
              <a:t>Being </a:t>
            </a:r>
            <a:r>
              <a:rPr lang="en-US" b="0" i="0" kern="1200" dirty="0">
                <a:effectLst/>
              </a:rPr>
              <a:t>prepared </a:t>
            </a:r>
            <a:r>
              <a:rPr lang="en-US" dirty="0"/>
              <a:t>is the best way to tackle your nerves and help you feel more confident, and it will mean you will be less stressed on your first day. So, lets think about the following.</a:t>
            </a:r>
          </a:p>
          <a:p>
            <a:endParaRPr lang="en-US" dirty="0"/>
          </a:p>
          <a:p>
            <a:r>
              <a:rPr lang="en-US" b="1" dirty="0"/>
              <a:t> What to do before you go? </a:t>
            </a:r>
            <a:endParaRPr lang="en-US" dirty="0"/>
          </a:p>
          <a:p>
            <a:pPr marL="171450" indent="-171450">
              <a:buFont typeface="Arial"/>
              <a:buChar char="•"/>
            </a:pPr>
            <a:r>
              <a:rPr lang="en-US" dirty="0"/>
              <a:t>Try to </a:t>
            </a:r>
            <a:r>
              <a:rPr lang="en-US" b="0" i="0" kern="1200" dirty="0">
                <a:effectLst/>
              </a:rPr>
              <a:t>get an early night, </a:t>
            </a:r>
            <a:r>
              <a:rPr lang="en-US" dirty="0"/>
              <a:t>even though you may be too excited to get much sleep.</a:t>
            </a:r>
            <a:endParaRPr lang="en-US" dirty="0">
              <a:cs typeface="Calibri"/>
            </a:endParaRPr>
          </a:p>
          <a:p>
            <a:pPr marL="171450" indent="-171450">
              <a:buFont typeface="Arial"/>
              <a:buChar char="•"/>
            </a:pPr>
            <a:r>
              <a:rPr lang="en-US" dirty="0"/>
              <a:t>Get your clothes, and everything </a:t>
            </a:r>
            <a:r>
              <a:rPr lang="en-US" b="0" i="0" kern="1200" dirty="0">
                <a:effectLst/>
              </a:rPr>
              <a:t>you </a:t>
            </a:r>
            <a:r>
              <a:rPr lang="en-US" dirty="0"/>
              <a:t>need to take with you, ready the night before.</a:t>
            </a:r>
            <a:endParaRPr lang="en-US" dirty="0">
              <a:cs typeface="Calibri"/>
            </a:endParaRPr>
          </a:p>
          <a:p>
            <a:pPr marL="171450" indent="-171450">
              <a:buFont typeface="Arial"/>
              <a:buChar char="•"/>
            </a:pPr>
            <a:r>
              <a:rPr lang="en-US" dirty="0"/>
              <a:t>Set </a:t>
            </a:r>
            <a:r>
              <a:rPr lang="en-US" b="0" i="0" kern="1200" dirty="0">
                <a:effectLst/>
              </a:rPr>
              <a:t>at least one alarm </a:t>
            </a:r>
            <a:r>
              <a:rPr lang="en-US" dirty="0"/>
              <a:t>clock</a:t>
            </a:r>
            <a:r>
              <a:rPr lang="en-US" b="0" i="0" kern="1200" dirty="0">
                <a:effectLst/>
              </a:rPr>
              <a:t>.</a:t>
            </a:r>
            <a:endParaRPr lang="en-US" dirty="0">
              <a:cs typeface="Calibri"/>
            </a:endParaRPr>
          </a:p>
          <a:p>
            <a:pPr marL="171450" indent="-171450">
              <a:buFont typeface="Arial"/>
              <a:buChar char="•"/>
            </a:pPr>
            <a:r>
              <a:rPr lang="en-US" dirty="0"/>
              <a:t>Try </a:t>
            </a:r>
            <a:r>
              <a:rPr lang="en-US" b="0" i="0" kern="1200" dirty="0">
                <a:effectLst/>
              </a:rPr>
              <a:t>to </a:t>
            </a:r>
            <a:r>
              <a:rPr lang="en-US" dirty="0"/>
              <a:t>eat breakfast </a:t>
            </a:r>
            <a:r>
              <a:rPr lang="en-US" b="0" i="0" kern="1200" dirty="0">
                <a:effectLst/>
              </a:rPr>
              <a:t>– </a:t>
            </a:r>
            <a:r>
              <a:rPr lang="en-US" dirty="0"/>
              <a:t>it might be </a:t>
            </a:r>
            <a:r>
              <a:rPr lang="en-US" b="0" i="0" kern="1200" dirty="0">
                <a:effectLst/>
              </a:rPr>
              <a:t>a </a:t>
            </a:r>
            <a:r>
              <a:rPr lang="en-US" dirty="0"/>
              <a:t>while before your first break.</a:t>
            </a:r>
            <a:endParaRPr lang="en-US" dirty="0">
              <a:cs typeface="Calibri"/>
            </a:endParaRPr>
          </a:p>
          <a:p>
            <a:endParaRPr lang="en-US" dirty="0">
              <a:cs typeface="Calibri"/>
            </a:endParaRPr>
          </a:p>
          <a:p>
            <a:r>
              <a:rPr lang="en-US" b="1" dirty="0"/>
              <a:t>What will you wear</a:t>
            </a:r>
            <a:r>
              <a:rPr lang="en-US" b="1" i="0" kern="1200" dirty="0">
                <a:effectLst/>
              </a:rPr>
              <a:t>?</a:t>
            </a:r>
            <a:endParaRPr lang="en-US" dirty="0"/>
          </a:p>
          <a:p>
            <a:pPr marL="171450" indent="-171450">
              <a:buFont typeface="Arial"/>
              <a:buChar char="•"/>
            </a:pPr>
            <a:r>
              <a:rPr lang="en-US" dirty="0"/>
              <a:t>This depends on the job and the company, so check out how</a:t>
            </a:r>
            <a:r>
              <a:rPr lang="en-US" b="0" i="0" kern="1200" dirty="0">
                <a:effectLst/>
              </a:rPr>
              <a:t> the </a:t>
            </a:r>
            <a:r>
              <a:rPr lang="en-US" dirty="0"/>
              <a:t>other workers </a:t>
            </a:r>
            <a:r>
              <a:rPr lang="en-US" b="0" i="0" kern="1200" dirty="0">
                <a:effectLst/>
              </a:rPr>
              <a:t>dress</a:t>
            </a:r>
            <a:r>
              <a:rPr lang="en-US" dirty="0"/>
              <a:t>.</a:t>
            </a:r>
            <a:endParaRPr lang="en-US" dirty="0">
              <a:cs typeface="Calibri"/>
            </a:endParaRPr>
          </a:p>
          <a:p>
            <a:pPr marL="171450" indent="-171450">
              <a:buFont typeface="Arial"/>
              <a:buChar char="•"/>
            </a:pPr>
            <a:r>
              <a:rPr lang="en-US" dirty="0"/>
              <a:t>Clean</a:t>
            </a:r>
            <a:r>
              <a:rPr lang="en-US" b="0" i="0" kern="1200" dirty="0">
                <a:effectLst/>
              </a:rPr>
              <a:t>, smart </a:t>
            </a:r>
            <a:r>
              <a:rPr lang="en-US" dirty="0"/>
              <a:t>and appropriate is the bottom line – dress fairly conservatively </a:t>
            </a:r>
            <a:r>
              <a:rPr lang="en-US" b="0" i="0" kern="1200" dirty="0">
                <a:effectLst/>
              </a:rPr>
              <a:t>until you know </a:t>
            </a:r>
            <a:r>
              <a:rPr lang="en-US" dirty="0"/>
              <a:t>the score</a:t>
            </a:r>
            <a:r>
              <a:rPr lang="en-US" b="0" i="0" kern="1200" dirty="0">
                <a:effectLst/>
              </a:rPr>
              <a:t>.</a:t>
            </a:r>
            <a:endParaRPr lang="en-US" dirty="0">
              <a:cs typeface="Calibri"/>
            </a:endParaRPr>
          </a:p>
          <a:p>
            <a:pPr marL="171450" indent="-171450">
              <a:buFont typeface="Arial"/>
              <a:buChar char="•"/>
            </a:pPr>
            <a:r>
              <a:rPr lang="en-US" dirty="0"/>
              <a:t>Some larger companies and </a:t>
            </a:r>
            <a:r>
              <a:rPr lang="en-US" dirty="0" err="1"/>
              <a:t>organisations</a:t>
            </a:r>
            <a:r>
              <a:rPr lang="en-US" dirty="0"/>
              <a:t> have a ‘dress code’ </a:t>
            </a:r>
            <a:r>
              <a:rPr lang="en-US" b="0" i="0" kern="1200" dirty="0">
                <a:effectLst/>
              </a:rPr>
              <a:t>– </a:t>
            </a:r>
            <a:r>
              <a:rPr lang="en-US" dirty="0"/>
              <a:t>ask </a:t>
            </a:r>
            <a:r>
              <a:rPr lang="en-US" b="0" i="0" kern="1200" dirty="0">
                <a:effectLst/>
              </a:rPr>
              <a:t>if</a:t>
            </a:r>
            <a:r>
              <a:rPr lang="en-US" dirty="0"/>
              <a:t> they have one</a:t>
            </a:r>
            <a:r>
              <a:rPr lang="en-US" b="0" i="0" kern="1200" dirty="0">
                <a:effectLst/>
              </a:rPr>
              <a:t>.</a:t>
            </a:r>
            <a:endParaRPr lang="en-US" dirty="0">
              <a:cs typeface="Calibri"/>
            </a:endParaRPr>
          </a:p>
          <a:p>
            <a:pPr marL="171450" indent="-171450">
              <a:buFont typeface="Arial"/>
              <a:buChar char="•"/>
            </a:pPr>
            <a:r>
              <a:rPr lang="en-US" dirty="0"/>
              <a:t>If </a:t>
            </a:r>
            <a:r>
              <a:rPr lang="en-US" b="0" i="0" kern="1200" dirty="0">
                <a:effectLst/>
              </a:rPr>
              <a:t>you need </a:t>
            </a:r>
            <a:r>
              <a:rPr lang="en-US" dirty="0"/>
              <a:t>to wear a uniform your employer will tell </a:t>
            </a:r>
            <a:r>
              <a:rPr lang="en-US" b="0" i="0" kern="1200" dirty="0">
                <a:effectLst/>
              </a:rPr>
              <a:t>you </a:t>
            </a:r>
            <a:r>
              <a:rPr lang="en-US" dirty="0"/>
              <a:t>in advance, and usually supply it – if in any doubt just ask.</a:t>
            </a:r>
            <a:endParaRPr lang="en-US" dirty="0">
              <a:cs typeface="Calibri"/>
            </a:endParaRPr>
          </a:p>
          <a:p>
            <a:pPr marL="171450" indent="-171450">
              <a:buFont typeface="Arial"/>
              <a:buChar char="•"/>
            </a:pPr>
            <a:r>
              <a:rPr lang="en-US" dirty="0"/>
              <a:t>You may </a:t>
            </a:r>
            <a:r>
              <a:rPr lang="en-US" b="0" i="0" kern="1200" dirty="0">
                <a:effectLst/>
              </a:rPr>
              <a:t>need to </a:t>
            </a:r>
            <a:r>
              <a:rPr lang="en-US" dirty="0"/>
              <a:t>wear </a:t>
            </a:r>
            <a:r>
              <a:rPr lang="en-US" b="0" i="0" kern="1200" dirty="0">
                <a:effectLst/>
              </a:rPr>
              <a:t>protective clothing or </a:t>
            </a:r>
            <a:r>
              <a:rPr lang="en-US" dirty="0"/>
              <a:t>footwear, especially on building sites or in workshops – check with the employer whether</a:t>
            </a:r>
            <a:r>
              <a:rPr lang="en-US" b="0" i="0" kern="1200" dirty="0">
                <a:effectLst/>
              </a:rPr>
              <a:t> </a:t>
            </a:r>
            <a:r>
              <a:rPr lang="en-US" dirty="0"/>
              <a:t>they’ll supply these or if you need </a:t>
            </a:r>
            <a:r>
              <a:rPr lang="en-US" b="0" i="0" kern="1200" dirty="0">
                <a:effectLst/>
              </a:rPr>
              <a:t>to </a:t>
            </a:r>
            <a:r>
              <a:rPr lang="en-US" dirty="0"/>
              <a:t>buy them</a:t>
            </a:r>
            <a:r>
              <a:rPr lang="en-US" b="0" i="0" kern="1200" dirty="0">
                <a:effectLst/>
              </a:rPr>
              <a:t>.</a:t>
            </a:r>
            <a:endParaRPr lang="en-US" dirty="0">
              <a:cs typeface="Calibri"/>
            </a:endParaRPr>
          </a:p>
          <a:p>
            <a:endParaRPr lang="en-US" dirty="0">
              <a:cs typeface="Calibri"/>
            </a:endParaRPr>
          </a:p>
          <a:p>
            <a:r>
              <a:rPr lang="en-US" b="1" dirty="0"/>
              <a:t>How will you get there?</a:t>
            </a:r>
            <a:endParaRPr lang="en-US" dirty="0"/>
          </a:p>
          <a:p>
            <a:pPr marL="171450" indent="-171450">
              <a:buFont typeface="Arial"/>
              <a:buChar char="•"/>
            </a:pPr>
            <a:r>
              <a:rPr lang="en-US" dirty="0"/>
              <a:t>Check bus or train times in advance (going and coming back).</a:t>
            </a:r>
            <a:endParaRPr lang="en-US" dirty="0">
              <a:cs typeface="Calibri"/>
            </a:endParaRPr>
          </a:p>
          <a:p>
            <a:pPr marL="171450" indent="-171450">
              <a:buFont typeface="Arial"/>
              <a:buChar char="•"/>
            </a:pPr>
            <a:r>
              <a:rPr lang="en-US" dirty="0"/>
              <a:t>Set off early just in case of unexpected delays.</a:t>
            </a:r>
            <a:endParaRPr lang="en-US" dirty="0">
              <a:cs typeface="Calibri"/>
            </a:endParaRPr>
          </a:p>
          <a:p>
            <a:pPr marL="171450" indent="-171450">
              <a:buFont typeface="Arial"/>
              <a:buChar char="•"/>
            </a:pPr>
            <a:r>
              <a:rPr lang="en-US" dirty="0"/>
              <a:t>Have a back-up plan in case the bus or train doesn’t show up on time.</a:t>
            </a:r>
            <a:endParaRPr lang="en-US" dirty="0">
              <a:cs typeface="Calibri"/>
            </a:endParaRPr>
          </a:p>
          <a:p>
            <a:pPr marL="171450" indent="-171450">
              <a:buFont typeface="Arial"/>
              <a:buChar char="•"/>
            </a:pPr>
            <a:r>
              <a:rPr lang="en-US" dirty="0"/>
              <a:t>If you’re driving, have a practice run before you start, and allow time for rush hour traffic. Some journeys can take twice as long during rush hour.  </a:t>
            </a:r>
            <a:endParaRPr lang="en-US" dirty="0">
              <a:cs typeface="Calibri"/>
            </a:endParaRPr>
          </a:p>
          <a:p>
            <a:pPr marL="171450" indent="-171450">
              <a:buFont typeface="Arial"/>
              <a:buChar char="•"/>
            </a:pPr>
            <a:r>
              <a:rPr lang="en-US" dirty="0"/>
              <a:t>Where can you park? You can normally download a parking app to pay for parking, or if you can’t, have change for the parking meter, or hopefully, there might be a car park or free on-street parking. But check it out beforehand as this can take some time!</a:t>
            </a:r>
            <a:endParaRPr lang="en-US" dirty="0">
              <a:cs typeface="Calibri"/>
            </a:endParaRPr>
          </a:p>
          <a:p>
            <a:pPr marL="171450" indent="-171450">
              <a:buFont typeface="Arial"/>
              <a:buChar char="•"/>
            </a:pPr>
            <a:r>
              <a:rPr lang="en-US" dirty="0"/>
              <a:t>Take a copy of the directions if you don’t know the area.</a:t>
            </a:r>
            <a:endParaRPr lang="en-US" dirty="0">
              <a:cs typeface="Calibri"/>
            </a:endParaRPr>
          </a:p>
          <a:p>
            <a:pPr marL="171450" indent="-171450">
              <a:buFont typeface="Arial"/>
              <a:buChar char="•"/>
            </a:pPr>
            <a:r>
              <a:rPr lang="en-US" dirty="0"/>
              <a:t>Have contact details of your supervisor on your phone, in case of emergencies.</a:t>
            </a:r>
            <a:endParaRPr lang="en-US" dirty="0">
              <a:cs typeface="Calibri"/>
            </a:endParaRPr>
          </a:p>
          <a:p>
            <a:pPr marL="171450" indent="-171450">
              <a:buFont typeface="Arial"/>
              <a:buChar char="•"/>
            </a:pPr>
            <a:r>
              <a:rPr lang="en-US" dirty="0"/>
              <a:t>Do everything in your power not to be late, but if you are ever a victim of ‘circumstances beyond your control’ (accident, emergency, train strike) phone, </a:t>
            </a:r>
            <a:r>
              <a:rPr lang="en-US" dirty="0" err="1"/>
              <a:t>apologise</a:t>
            </a:r>
            <a:r>
              <a:rPr lang="en-US" dirty="0"/>
              <a:t> and explain.</a:t>
            </a:r>
            <a:endParaRPr lang="en-US" dirty="0">
              <a:cs typeface="Calibri"/>
            </a:endParaRPr>
          </a:p>
          <a:p>
            <a:endParaRPr lang="en-US" dirty="0">
              <a:cs typeface="Calibri"/>
            </a:endParaRPr>
          </a:p>
          <a:p>
            <a:r>
              <a:rPr lang="en-US" b="1" dirty="0"/>
              <a:t>What do you need to take with you?</a:t>
            </a:r>
            <a:endParaRPr lang="en-US" dirty="0"/>
          </a:p>
          <a:p>
            <a:pPr marL="171450" indent="-171450">
              <a:buFont typeface="Arial"/>
              <a:buChar char="•"/>
            </a:pPr>
            <a:r>
              <a:rPr lang="en-US" dirty="0"/>
              <a:t>Money (make sure you have change for bus fares or lunch).</a:t>
            </a:r>
            <a:endParaRPr lang="en-US" dirty="0">
              <a:cs typeface="Calibri"/>
            </a:endParaRPr>
          </a:p>
          <a:p>
            <a:pPr marL="171450" indent="-171450">
              <a:buFont typeface="Arial"/>
              <a:buChar char="•"/>
            </a:pPr>
            <a:r>
              <a:rPr lang="en-US" dirty="0"/>
              <a:t>Starting letter (take the letter offering you the job and telling you who to report to).</a:t>
            </a:r>
            <a:endParaRPr lang="en-US" dirty="0">
              <a:cs typeface="Calibri"/>
            </a:endParaRPr>
          </a:p>
          <a:p>
            <a:pPr marL="171450" indent="-171450">
              <a:buFont typeface="Arial"/>
              <a:buChar char="•"/>
            </a:pPr>
            <a:r>
              <a:rPr lang="en-US" dirty="0"/>
              <a:t>Lunch (take something to eat and drink, unless you know you’ll be able to buy lunch at or near work).</a:t>
            </a:r>
            <a:endParaRPr lang="en-US" dirty="0">
              <a:cs typeface="Calibri"/>
            </a:endParaRPr>
          </a:p>
          <a:p>
            <a:pPr marL="171450" indent="-171450">
              <a:buFont typeface="Arial"/>
              <a:buChar char="•"/>
            </a:pPr>
            <a:r>
              <a:rPr lang="en-US" dirty="0"/>
              <a:t>Work clothes and tools (if you need things like work boots, overalls or tools the employer will usually tell you in advance, but if in any doubt ask the employer before you start).</a:t>
            </a:r>
            <a:endParaRPr lang="en-US" dirty="0">
              <a:cs typeface="Calibri"/>
            </a:endParaRPr>
          </a:p>
          <a:p>
            <a:pPr marL="171450" indent="-171450">
              <a:buFont typeface="Arial"/>
              <a:buChar char="•"/>
            </a:pPr>
            <a:endParaRPr lang="en-US" dirty="0"/>
          </a:p>
          <a:p>
            <a:r>
              <a:rPr lang="en-US" b="1" dirty="0"/>
              <a:t>What should you do when you arrive?</a:t>
            </a:r>
            <a:endParaRPr lang="en-US" dirty="0"/>
          </a:p>
          <a:p>
            <a:pPr marL="171450" indent="-171450">
              <a:buFont typeface="Arial"/>
              <a:buChar char="•"/>
            </a:pPr>
            <a:r>
              <a:rPr lang="en-US" dirty="0"/>
              <a:t>Ask for the person you’ve been told to report to, smile and try to relax, and listen carefully and watch everything that's going on....</a:t>
            </a:r>
            <a:endParaRPr lang="en-US" dirty="0">
              <a:cs typeface="Calibri"/>
            </a:endParaRPr>
          </a:p>
          <a:p>
            <a:endParaRPr lang="en-US" b="1" dirty="0"/>
          </a:p>
          <a:p>
            <a:r>
              <a:rPr lang="en-US" b="1" dirty="0"/>
              <a:t>How can you make a good impression?</a:t>
            </a:r>
            <a:endParaRPr lang="en-US" dirty="0">
              <a:cs typeface="Calibri"/>
            </a:endParaRPr>
          </a:p>
          <a:p>
            <a:pPr marL="171450" indent="-171450">
              <a:buFont typeface="Arial"/>
              <a:buChar char="•"/>
            </a:pPr>
            <a:r>
              <a:rPr lang="en-US" dirty="0"/>
              <a:t>Concentrate, listen and be prepared to learn.</a:t>
            </a:r>
            <a:endParaRPr lang="en-US" dirty="0">
              <a:cs typeface="Calibri"/>
            </a:endParaRPr>
          </a:p>
          <a:p>
            <a:pPr marL="171450" indent="-171450">
              <a:buFont typeface="Arial"/>
              <a:buChar char="•"/>
            </a:pPr>
            <a:r>
              <a:rPr lang="en-US" dirty="0"/>
              <a:t>Work hard.</a:t>
            </a:r>
            <a:endParaRPr lang="en-US" dirty="0">
              <a:cs typeface="Calibri"/>
            </a:endParaRPr>
          </a:p>
          <a:p>
            <a:pPr marL="171450" indent="-171450">
              <a:buFont typeface="Arial"/>
              <a:buChar char="•"/>
            </a:pPr>
            <a:r>
              <a:rPr lang="en-US" dirty="0"/>
              <a:t>Be enthusiastic.</a:t>
            </a:r>
            <a:endParaRPr lang="en-US" dirty="0">
              <a:cs typeface="Calibri"/>
            </a:endParaRPr>
          </a:p>
          <a:p>
            <a:pPr marL="171450" indent="-171450">
              <a:buFont typeface="Arial"/>
              <a:buChar char="•"/>
            </a:pPr>
            <a:r>
              <a:rPr lang="en-US" dirty="0"/>
              <a:t>Be polite and friendly.</a:t>
            </a:r>
            <a:endParaRPr lang="en-US" dirty="0">
              <a:cs typeface="Calibri"/>
            </a:endParaRPr>
          </a:p>
          <a:p>
            <a:pPr marL="171450" indent="-171450">
              <a:buFont typeface="Arial"/>
              <a:buChar char="•"/>
            </a:pPr>
            <a:r>
              <a:rPr lang="en-US" dirty="0"/>
              <a:t>Be on time.</a:t>
            </a:r>
            <a:endParaRPr lang="en-US" dirty="0">
              <a:cs typeface="Calibri"/>
            </a:endParaRPr>
          </a:p>
          <a:p>
            <a:pPr marL="171450" indent="-171450">
              <a:buFont typeface="Arial"/>
              <a:buChar char="•"/>
            </a:pPr>
            <a:r>
              <a:rPr lang="en-US" dirty="0"/>
              <a:t>Don’t get involved in gossip.</a:t>
            </a:r>
            <a:endParaRPr lang="en-US" dirty="0">
              <a:cs typeface="Calibri"/>
            </a:endParaRPr>
          </a:p>
          <a:p>
            <a:pPr marL="171450" indent="-171450">
              <a:buFont typeface="Arial"/>
              <a:buChar char="•"/>
            </a:pPr>
            <a:r>
              <a:rPr lang="en-US" dirty="0"/>
              <a:t>Keep your sense of </a:t>
            </a:r>
            <a:r>
              <a:rPr lang="en-US" dirty="0" err="1"/>
              <a:t>humour</a:t>
            </a:r>
            <a:r>
              <a:rPr lang="en-US" dirty="0"/>
              <a:t>.</a:t>
            </a:r>
          </a:p>
          <a:p>
            <a:endParaRPr lang="en-US" dirty="0"/>
          </a:p>
          <a:p>
            <a:r>
              <a:rPr lang="en-US" dirty="0"/>
              <a:t>Basically, it’s just like the first day of term in a new school and we have all done tha</a:t>
            </a:r>
            <a:r>
              <a:rPr lang="en-US" b="0" dirty="0"/>
              <a:t>t!      </a:t>
            </a:r>
          </a:p>
          <a:p>
            <a:endParaRPr lang="en-US" b="1" dirty="0"/>
          </a:p>
          <a:p>
            <a:r>
              <a:rPr lang="en-US" b="0" i="1" dirty="0"/>
              <a:t>[Press*]</a:t>
            </a:r>
          </a:p>
          <a:p>
            <a:endParaRPr lang="en-US" b="1" dirty="0"/>
          </a:p>
          <a:p>
            <a:r>
              <a:rPr lang="en-US" b="1" dirty="0"/>
              <a:t>Task 2 </a:t>
            </a:r>
            <a:r>
              <a:rPr lang="en-US" b="0" dirty="0"/>
              <a:t>– Writing a list of Pros and Cons</a:t>
            </a:r>
          </a:p>
          <a:p>
            <a:endParaRPr lang="en-US" b="0" dirty="0"/>
          </a:p>
          <a:p>
            <a:r>
              <a:rPr lang="en-US" b="0" dirty="0"/>
              <a:t>So, you’ve been offered the job. Have a think of what would make you decide to accept or decline the offer. Take a few minutes to write down some pros and cons.</a:t>
            </a:r>
          </a:p>
          <a:p>
            <a:endParaRPr lang="en-US" b="0" dirty="0"/>
          </a:p>
          <a:p>
            <a:r>
              <a:rPr lang="en-GB" sz="1200" b="1" i="0" u="none" strike="noStrike" kern="1200" baseline="0" dirty="0">
                <a:solidFill>
                  <a:schemeClr val="tx1"/>
                </a:solidFill>
                <a:latin typeface="+mn-lt"/>
                <a:ea typeface="+mn-ea"/>
                <a:cs typeface="+mn-cs"/>
              </a:rPr>
              <a:t>Pros</a:t>
            </a:r>
          </a:p>
          <a:p>
            <a:r>
              <a:rPr lang="en-GB" sz="1200" b="0" i="0" u="none" strike="noStrike" kern="1200" baseline="0" dirty="0">
                <a:solidFill>
                  <a:schemeClr val="tx1"/>
                </a:solidFill>
                <a:latin typeface="+mn-lt"/>
                <a:ea typeface="+mn-ea"/>
                <a:cs typeface="+mn-cs"/>
              </a:rPr>
              <a:t>Pay</a:t>
            </a:r>
          </a:p>
          <a:p>
            <a:r>
              <a:rPr lang="en-GB" sz="1200" b="0" i="0" u="none" strike="noStrike" kern="1200" baseline="0" dirty="0">
                <a:solidFill>
                  <a:schemeClr val="tx1"/>
                </a:solidFill>
                <a:latin typeface="+mn-lt"/>
                <a:ea typeface="+mn-ea"/>
                <a:cs typeface="+mn-cs"/>
              </a:rPr>
              <a:t>Training</a:t>
            </a:r>
          </a:p>
          <a:p>
            <a:r>
              <a:rPr lang="en-GB" sz="1200" b="0" i="0" u="none" strike="noStrike" kern="1200" baseline="0" dirty="0">
                <a:solidFill>
                  <a:schemeClr val="tx1"/>
                </a:solidFill>
                <a:latin typeface="+mn-lt"/>
                <a:ea typeface="+mn-ea"/>
                <a:cs typeface="+mn-cs"/>
              </a:rPr>
              <a:t>Company culture</a:t>
            </a:r>
          </a:p>
          <a:p>
            <a:r>
              <a:rPr lang="en-GB" sz="1200" b="0" i="0" u="none" strike="noStrike" kern="1200" baseline="0" dirty="0">
                <a:solidFill>
                  <a:schemeClr val="tx1"/>
                </a:solidFill>
                <a:latin typeface="+mn-lt"/>
                <a:ea typeface="+mn-ea"/>
                <a:cs typeface="+mn-cs"/>
              </a:rPr>
              <a:t>Use my skills</a:t>
            </a:r>
          </a:p>
          <a:p>
            <a:r>
              <a:rPr lang="en-GB" sz="1200" b="0" i="0" u="none" strike="noStrike" kern="1200" baseline="0" dirty="0">
                <a:solidFill>
                  <a:schemeClr val="tx1"/>
                </a:solidFill>
                <a:latin typeface="+mn-lt"/>
                <a:ea typeface="+mn-ea"/>
                <a:cs typeface="+mn-cs"/>
              </a:rPr>
              <a:t>Progression</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Cons</a:t>
            </a:r>
          </a:p>
          <a:p>
            <a:r>
              <a:rPr lang="en-GB" sz="1200" b="0" i="0" u="none" strike="noStrike" kern="1200" baseline="0" dirty="0">
                <a:solidFill>
                  <a:schemeClr val="tx1"/>
                </a:solidFill>
                <a:latin typeface="+mn-lt"/>
                <a:ea typeface="+mn-ea"/>
                <a:cs typeface="+mn-cs"/>
              </a:rPr>
              <a:t>Travel</a:t>
            </a:r>
          </a:p>
          <a:p>
            <a:r>
              <a:rPr lang="en-GB" sz="1200" b="0" i="0" u="none" strike="noStrike" kern="1200" baseline="0" dirty="0">
                <a:solidFill>
                  <a:schemeClr val="tx1"/>
                </a:solidFill>
                <a:latin typeface="+mn-lt"/>
                <a:ea typeface="+mn-ea"/>
                <a:cs typeface="+mn-cs"/>
              </a:rPr>
              <a:t>Time to travel</a:t>
            </a:r>
          </a:p>
          <a:p>
            <a:r>
              <a:rPr lang="en-GB" sz="1200" b="0" i="0" u="none" strike="noStrike" kern="1200" baseline="0" dirty="0">
                <a:solidFill>
                  <a:schemeClr val="tx1"/>
                </a:solidFill>
                <a:latin typeface="+mn-lt"/>
                <a:ea typeface="+mn-ea"/>
                <a:cs typeface="+mn-cs"/>
              </a:rPr>
              <a:t>Other offers?</a:t>
            </a:r>
          </a:p>
          <a:p>
            <a:r>
              <a:rPr lang="en-GB" sz="1200" b="0" i="0" u="none" strike="noStrike" kern="1200" baseline="0" dirty="0">
                <a:solidFill>
                  <a:schemeClr val="tx1"/>
                </a:solidFill>
                <a:latin typeface="+mn-lt"/>
                <a:ea typeface="+mn-ea"/>
                <a:cs typeface="+mn-cs"/>
              </a:rPr>
              <a:t>Training time</a:t>
            </a:r>
          </a:p>
          <a:p>
            <a:r>
              <a:rPr lang="en-GB" sz="1200" b="0" i="0" u="none" strike="noStrike" kern="1200" baseline="0" dirty="0">
                <a:solidFill>
                  <a:schemeClr val="tx1"/>
                </a:solidFill>
                <a:latin typeface="+mn-lt"/>
                <a:ea typeface="+mn-ea"/>
                <a:cs typeface="+mn-cs"/>
              </a:rPr>
              <a:t>Am I a good match?</a:t>
            </a:r>
            <a:r>
              <a:rPr lang="en-US" b="0" dirty="0"/>
              <a:t>     </a:t>
            </a:r>
            <a:r>
              <a:rPr lang="en-US" b="1" dirty="0"/>
              <a:t>                                                                                                                                 </a:t>
            </a:r>
          </a:p>
          <a:p>
            <a:endParaRPr lang="en-US" b="1" dirty="0"/>
          </a:p>
          <a:p>
            <a:pPr algn="r"/>
            <a:r>
              <a:rPr lang="en-US" b="1" dirty="0"/>
              <a:t>Timing: 18:40</a:t>
            </a:r>
            <a:endParaRPr lang="en-US" dirty="0"/>
          </a:p>
          <a:p>
            <a:endParaRPr lang="en-US" dirty="0">
              <a:ea typeface="Calibri" panose="020F0502020204030204"/>
              <a:cs typeface="Calibri" panose="020F0502020204030204"/>
            </a:endParaRPr>
          </a:p>
          <a:p>
            <a:endParaRPr lang="en-US" dirty="0">
              <a:ea typeface="Calibri" panose="020F0502020204030204"/>
              <a:cs typeface="Calibri" panose="020F0502020204030204"/>
            </a:endParaRPr>
          </a:p>
          <a:p>
            <a:endParaRPr lang="en-US" dirty="0">
              <a:ea typeface="Calibri" panose="020F0502020204030204"/>
              <a:cs typeface="Calibri" panose="020F0502020204030204"/>
            </a:endParaRPr>
          </a:p>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DA8CE8B9-6A58-4D87-B516-F25D94F6D43A}" type="slidenum">
              <a:rPr lang="en-US"/>
              <a:t>5</a:t>
            </a:fld>
            <a:endParaRPr lang="en-US"/>
          </a:p>
        </p:txBody>
      </p:sp>
    </p:spTree>
    <p:extLst>
      <p:ext uri="{BB962C8B-B14F-4D97-AF65-F5344CB8AC3E}">
        <p14:creationId xmlns:p14="http://schemas.microsoft.com/office/powerpoint/2010/main" val="3082999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Coping mechanisms</a:t>
            </a:r>
          </a:p>
          <a:p>
            <a:endParaRPr lang="en-US" dirty="0">
              <a:cs typeface="Calibri"/>
            </a:endParaRPr>
          </a:p>
          <a:p>
            <a:r>
              <a:rPr lang="en-US" dirty="0">
                <a:cs typeface="Calibri"/>
              </a:rPr>
              <a:t>Your first day at the office and how to cope.</a:t>
            </a:r>
          </a:p>
          <a:p>
            <a:endParaRPr lang="en-US" dirty="0"/>
          </a:p>
          <a:p>
            <a:pPr marL="171450" indent="-171450">
              <a:buFont typeface="Symbol"/>
              <a:buChar char="•"/>
            </a:pPr>
            <a:r>
              <a:rPr lang="en-US" b="1" dirty="0"/>
              <a:t>Don’t be afraid to ask questions. </a:t>
            </a:r>
            <a:r>
              <a:rPr lang="en-US" dirty="0"/>
              <a:t>An employer would rather you asked questions than do the job wrong. If something is not clear, ask them to clarify what they mean.</a:t>
            </a:r>
            <a:br>
              <a:rPr lang="en-US" dirty="0"/>
            </a:br>
            <a:endParaRPr lang="en-US" dirty="0">
              <a:cs typeface="Calibri"/>
            </a:endParaRPr>
          </a:p>
          <a:p>
            <a:pPr marL="171450" indent="-171450">
              <a:buFont typeface="Symbol"/>
              <a:buChar char="•"/>
            </a:pPr>
            <a:r>
              <a:rPr lang="en-US" b="1" dirty="0"/>
              <a:t>Everyone makes mistakes</a:t>
            </a:r>
            <a:r>
              <a:rPr lang="en-US" dirty="0"/>
              <a:t>, especially when they first start a job, so don’t panic and own up to your mistake. Don’t try cover it up, you could make things worse.</a:t>
            </a:r>
            <a:br>
              <a:rPr lang="en-US" dirty="0"/>
            </a:br>
            <a:endParaRPr lang="en-US" dirty="0">
              <a:cs typeface="Calibri"/>
            </a:endParaRPr>
          </a:p>
          <a:p>
            <a:pPr marL="171450" indent="-171450">
              <a:buFont typeface="Symbol"/>
              <a:buChar char="•"/>
            </a:pPr>
            <a:r>
              <a:rPr lang="en-US" b="1" dirty="0"/>
              <a:t>Have a notepad handy and write things down</a:t>
            </a:r>
            <a:r>
              <a:rPr lang="en-US" dirty="0"/>
              <a:t>, even things you think you’ll remember can go out your head with first day nerves.</a:t>
            </a:r>
            <a:br>
              <a:rPr lang="en-US" dirty="0"/>
            </a:br>
            <a:endParaRPr lang="en-US" dirty="0">
              <a:cs typeface="Calibri"/>
            </a:endParaRPr>
          </a:p>
          <a:p>
            <a:pPr marL="171450" indent="-171450">
              <a:buFont typeface="Symbol"/>
              <a:buChar char="•"/>
            </a:pPr>
            <a:r>
              <a:rPr lang="en-US" dirty="0"/>
              <a:t>It’s important to remember to </a:t>
            </a:r>
            <a:r>
              <a:rPr lang="en-US" b="1" dirty="0"/>
              <a:t>give yourself time to settle into a new job</a:t>
            </a:r>
            <a:r>
              <a:rPr lang="en-US" dirty="0"/>
              <a:t>. It can be overwhelming to start with, and you may think you’ve done the wrong thing or taken too much on.</a:t>
            </a:r>
          </a:p>
          <a:p>
            <a:endParaRPr lang="en-US" b="1" dirty="0"/>
          </a:p>
          <a:p>
            <a:pPr algn="r"/>
            <a:r>
              <a:rPr lang="en-US" b="1" dirty="0"/>
              <a:t> Timing: 19:40</a:t>
            </a:r>
            <a:endParaRPr lang="en-US" dirty="0">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6</a:t>
            </a:fld>
            <a:endParaRPr lang="en-US"/>
          </a:p>
        </p:txBody>
      </p:sp>
    </p:spTree>
    <p:extLst>
      <p:ext uri="{BB962C8B-B14F-4D97-AF65-F5344CB8AC3E}">
        <p14:creationId xmlns:p14="http://schemas.microsoft.com/office/powerpoint/2010/main" val="3618963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Rules in School</a:t>
            </a:r>
          </a:p>
          <a:p>
            <a:endParaRPr lang="en-US" dirty="0">
              <a:cs typeface="Calibri"/>
            </a:endParaRPr>
          </a:p>
          <a:p>
            <a:r>
              <a:rPr lang="en-US" dirty="0">
                <a:cs typeface="Calibri"/>
              </a:rPr>
              <a:t>There are many rules that you have to abide by when you are at school, and it’s just the same in the workplace.</a:t>
            </a:r>
          </a:p>
          <a:p>
            <a:endParaRPr lang="en-US" dirty="0">
              <a:cs typeface="Calibri"/>
            </a:endParaRPr>
          </a:p>
          <a:p>
            <a:r>
              <a:rPr lang="en-US" dirty="0">
                <a:cs typeface="Calibri"/>
              </a:rPr>
              <a:t>Good examples of some rules you have to observe at school are being late, wearing a school uniform, talking back to the teacher, and using mobile phones in the classroom.</a:t>
            </a:r>
          </a:p>
          <a:p>
            <a:endParaRPr lang="en-US" dirty="0">
              <a:cs typeface="Calibri"/>
            </a:endParaRPr>
          </a:p>
          <a:p>
            <a:r>
              <a:rPr lang="en-US" i="1" dirty="0">
                <a:cs typeface="Calibri"/>
              </a:rPr>
              <a:t>[Press*]</a:t>
            </a:r>
          </a:p>
          <a:p>
            <a:endParaRPr lang="en-US" dirty="0">
              <a:cs typeface="Calibri"/>
            </a:endParaRPr>
          </a:p>
          <a:p>
            <a:r>
              <a:rPr lang="en-US" b="1" dirty="0">
                <a:cs typeface="Calibri"/>
              </a:rPr>
              <a:t>Task 3 - </a:t>
            </a:r>
            <a:r>
              <a:rPr lang="en-US" dirty="0">
                <a:cs typeface="Calibri"/>
              </a:rPr>
              <a:t>We’ll take a look at some dilemmas you might have to face in the world of work where you are potentially breaking rules there.</a:t>
            </a:r>
          </a:p>
        </p:txBody>
      </p:sp>
      <p:sp>
        <p:nvSpPr>
          <p:cNvPr id="4" name="Slide Number Placeholder 3"/>
          <p:cNvSpPr>
            <a:spLocks noGrp="1"/>
          </p:cNvSpPr>
          <p:nvPr>
            <p:ph type="sldNum" sz="quarter" idx="5"/>
          </p:nvPr>
        </p:nvSpPr>
        <p:spPr/>
        <p:txBody>
          <a:bodyPr/>
          <a:lstStyle/>
          <a:p>
            <a:fld id="{DA8CE8B9-6A58-4D87-B516-F25D94F6D43A}" type="slidenum">
              <a:rPr lang="en-US"/>
              <a:t>7</a:t>
            </a:fld>
            <a:endParaRPr lang="en-US"/>
          </a:p>
        </p:txBody>
      </p:sp>
    </p:spTree>
    <p:extLst>
      <p:ext uri="{BB962C8B-B14F-4D97-AF65-F5344CB8AC3E}">
        <p14:creationId xmlns:p14="http://schemas.microsoft.com/office/powerpoint/2010/main" val="503173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Workplace</a:t>
            </a:r>
          </a:p>
          <a:p>
            <a:endParaRPr lang="en-GB" dirty="0"/>
          </a:p>
          <a:p>
            <a:r>
              <a:rPr lang="en-GB" dirty="0"/>
              <a:t>We’re going to take a couple of minutes to look at some examples and see if you can guess how best to deal with these situations that could happen in your first week at work.  </a:t>
            </a:r>
            <a:endParaRPr lang="en-US" dirty="0"/>
          </a:p>
          <a:p>
            <a:endParaRPr lang="en-GB" dirty="0">
              <a:ea typeface="Calibri"/>
              <a:cs typeface="Calibri"/>
            </a:endParaRPr>
          </a:p>
          <a:p>
            <a:r>
              <a:rPr lang="en-GB" b="1" dirty="0"/>
              <a:t>Let's look at this scenario and think about what you would do?        </a:t>
            </a:r>
            <a:r>
              <a:rPr lang="en-GB" dirty="0"/>
              <a:t>       </a:t>
            </a:r>
            <a:endParaRPr lang="en-GB" dirty="0">
              <a:cs typeface="Calibri"/>
            </a:endParaRPr>
          </a:p>
          <a:p>
            <a:endParaRPr lang="en-GB" dirty="0"/>
          </a:p>
          <a:p>
            <a:pPr>
              <a:spcAft>
                <a:spcPts val="600"/>
              </a:spcAft>
            </a:pPr>
            <a:r>
              <a:rPr lang="en-GB" dirty="0"/>
              <a:t>It’s your first week at work. </a:t>
            </a:r>
            <a:endParaRPr lang="en-US" dirty="0"/>
          </a:p>
          <a:p>
            <a:pPr>
              <a:spcAft>
                <a:spcPts val="600"/>
              </a:spcAft>
            </a:pPr>
            <a:br>
              <a:rPr lang="en-US" dirty="0">
                <a:cs typeface="+mn-lt"/>
              </a:rPr>
            </a:br>
            <a:r>
              <a:rPr lang="en-GB" dirty="0"/>
              <a:t>The bus has broken down and it will be another half hour before the next one comes. Your mobile phone can’t get a signal. </a:t>
            </a:r>
            <a:endParaRPr lang="en-US" dirty="0"/>
          </a:p>
          <a:p>
            <a:pPr>
              <a:spcAft>
                <a:spcPts val="600"/>
              </a:spcAft>
            </a:pPr>
            <a:br>
              <a:rPr lang="en-US" dirty="0">
                <a:cs typeface="+mn-lt"/>
              </a:rPr>
            </a:br>
            <a:r>
              <a:rPr lang="en-GB" b="1" dirty="0"/>
              <a:t>What do you do? </a:t>
            </a:r>
            <a:r>
              <a:rPr lang="en-GB" dirty="0"/>
              <a:t>Think about what you would do in this situation.     </a:t>
            </a:r>
            <a:r>
              <a:rPr lang="en-GB" b="1" i="1" dirty="0"/>
              <a:t>(Leave for 15 seconds.)  </a:t>
            </a:r>
            <a:endParaRPr lang="en-GB" b="1" dirty="0">
              <a:ea typeface="Calibri"/>
              <a:cs typeface="Calibri"/>
            </a:endParaRPr>
          </a:p>
          <a:p>
            <a:endParaRPr lang="en-GB" dirty="0"/>
          </a:p>
          <a:p>
            <a:r>
              <a:rPr lang="en-GB" dirty="0"/>
              <a:t>Does it help if I make this a multiple choice? </a:t>
            </a:r>
            <a:r>
              <a:rPr lang="en-GB" i="1" dirty="0"/>
              <a:t>[Press for each option]. </a:t>
            </a:r>
            <a:r>
              <a:rPr lang="en-GB" dirty="0"/>
              <a:t>Do any of them match your choice? Put your choice in the chat box.     </a:t>
            </a:r>
            <a:r>
              <a:rPr lang="en-GB" b="1" i="1" dirty="0"/>
              <a:t>(Leave for 15 seconds.)</a:t>
            </a:r>
          </a:p>
          <a:p>
            <a:endParaRPr lang="en-GB" dirty="0"/>
          </a:p>
          <a:p>
            <a:endParaRPr lang="en-GB" dirty="0"/>
          </a:p>
          <a:p>
            <a:r>
              <a:rPr lang="en-GB" dirty="0"/>
              <a:t>The answer is C (say sorry and explain). Honesty is normally the best policy. Few things stay secret or unnoticed at work.</a:t>
            </a:r>
            <a:endParaRPr lang="en-GB" dirty="0">
              <a:ea typeface="Calibri"/>
              <a:cs typeface="Calibri"/>
            </a:endParaRPr>
          </a:p>
          <a:p>
            <a:pPr lvl="0"/>
            <a:endParaRPr lang="en-GB" dirty="0">
              <a:ea typeface="Calibri"/>
              <a:cs typeface="Calibri"/>
            </a:endParaRPr>
          </a:p>
          <a:p>
            <a:endParaRPr lang="en-GB" dirty="0">
              <a:ea typeface="Calibri"/>
              <a:cs typeface="Calibri"/>
            </a:endParaRPr>
          </a:p>
          <a:p>
            <a:r>
              <a:rPr lang="en-GB" dirty="0">
                <a:ea typeface="Calibri"/>
                <a:cs typeface="Calibri"/>
              </a:rPr>
              <a:t>Let’s try another one.</a:t>
            </a:r>
          </a:p>
          <a:p>
            <a:endParaRPr lang="en-GB" dirty="0">
              <a:ea typeface="Calibri"/>
              <a:cs typeface="Calibri"/>
            </a:endParaRPr>
          </a:p>
          <a:p>
            <a:pPr algn="r"/>
            <a:r>
              <a:rPr lang="en-GB" b="1" dirty="0">
                <a:ea typeface="Calibri"/>
                <a:cs typeface="Calibri"/>
              </a:rPr>
              <a:t>                                                                                                                                                                                                                                           Timing: 21:10</a:t>
            </a:r>
          </a:p>
        </p:txBody>
      </p:sp>
      <p:sp>
        <p:nvSpPr>
          <p:cNvPr id="4" name="Slide Number Placeholder 3"/>
          <p:cNvSpPr>
            <a:spLocks noGrp="1"/>
          </p:cNvSpPr>
          <p:nvPr>
            <p:ph type="sldNum" sz="quarter" idx="5"/>
          </p:nvPr>
        </p:nvSpPr>
        <p:spPr/>
        <p:txBody>
          <a:bodyPr/>
          <a:lstStyle/>
          <a:p>
            <a:fld id="{DA8CE8B9-6A58-4D87-B516-F25D94F6D43A}" type="slidenum">
              <a:rPr lang="en-US"/>
              <a:t>8</a:t>
            </a:fld>
            <a:endParaRPr lang="en-US"/>
          </a:p>
        </p:txBody>
      </p:sp>
    </p:spTree>
    <p:extLst>
      <p:ext uri="{BB962C8B-B14F-4D97-AF65-F5344CB8AC3E}">
        <p14:creationId xmlns:p14="http://schemas.microsoft.com/office/powerpoint/2010/main" val="1873793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Workplace</a:t>
            </a:r>
          </a:p>
          <a:p>
            <a:endParaRPr lang="en-GB" dirty="0"/>
          </a:p>
          <a:p>
            <a:r>
              <a:rPr lang="en-GB" dirty="0"/>
              <a:t>Let’s look at this scenario and think about what you would do?     </a:t>
            </a:r>
            <a:endParaRPr lang="en-GB" dirty="0">
              <a:cs typeface="Calibri" panose="020F0502020204030204"/>
            </a:endParaRPr>
          </a:p>
          <a:p>
            <a:endParaRPr lang="en-GB" dirty="0"/>
          </a:p>
          <a:p>
            <a:r>
              <a:rPr lang="en-GB" dirty="0"/>
              <a:t>Gig tickets for your favourite band go on sale online when you are at work, you really want to go, and you expect them to sell out in minutes.     </a:t>
            </a:r>
          </a:p>
          <a:p>
            <a:pPr>
              <a:spcAft>
                <a:spcPts val="600"/>
              </a:spcAft>
            </a:pPr>
            <a:br>
              <a:rPr lang="en-GB" dirty="0">
                <a:cs typeface="+mn-lt"/>
              </a:rPr>
            </a:br>
            <a:r>
              <a:rPr lang="en-GB" b="1" dirty="0"/>
              <a:t>What do you do? </a:t>
            </a:r>
            <a:r>
              <a:rPr lang="en-GB" dirty="0"/>
              <a:t>Think about what you would do in this situation.    </a:t>
            </a:r>
            <a:r>
              <a:rPr lang="en-GB" b="1" i="1" dirty="0"/>
              <a:t>(Leave for 15 seconds.)</a:t>
            </a:r>
          </a:p>
          <a:p>
            <a:endParaRPr lang="en-GB" dirty="0"/>
          </a:p>
          <a:p>
            <a:r>
              <a:rPr lang="en-GB" dirty="0"/>
              <a:t>Does it help if I make this a multiple choice? </a:t>
            </a:r>
            <a:r>
              <a:rPr lang="en-GB" i="1" dirty="0"/>
              <a:t>[Press* for each option]. </a:t>
            </a:r>
            <a:r>
              <a:rPr lang="en-GB" dirty="0"/>
              <a:t>Do any of them match your choice? Put your choice in the chat box.   </a:t>
            </a:r>
            <a:r>
              <a:rPr lang="en-GB" b="1" i="1" dirty="0"/>
              <a:t>(Leave for 15 seconds.)</a:t>
            </a:r>
          </a:p>
          <a:p>
            <a:endParaRPr lang="en-GB" dirty="0"/>
          </a:p>
          <a:p>
            <a:endParaRPr lang="en-GB" dirty="0"/>
          </a:p>
          <a:p>
            <a:pPr lvl="0"/>
            <a:r>
              <a:rPr lang="en-GB" dirty="0"/>
              <a:t>The correct answer is B - Arrange with a friend who’s not at work at that time to get tickets for you. You shouldn’t be using your phone for personal use during working time no matter how much you want to go to the gig. If you can’t arrange with a friend, it would be acceptable as a one-off to ask your manager politely if you could have 5 minutes to book tickets – but don’t make a habit of it!</a:t>
            </a:r>
          </a:p>
          <a:p>
            <a:endParaRPr lang="en-GB" dirty="0">
              <a:cs typeface="Calibri"/>
            </a:endParaRPr>
          </a:p>
          <a:p>
            <a:pPr algn="r"/>
            <a:r>
              <a:rPr lang="en-GB" b="1" dirty="0"/>
              <a:t> Timing: 22:40</a:t>
            </a:r>
            <a:endParaRPr lang="en-GB" dirty="0"/>
          </a:p>
        </p:txBody>
      </p:sp>
      <p:sp>
        <p:nvSpPr>
          <p:cNvPr id="4" name="Slide Number Placeholder 3"/>
          <p:cNvSpPr>
            <a:spLocks noGrp="1"/>
          </p:cNvSpPr>
          <p:nvPr>
            <p:ph type="sldNum" sz="quarter" idx="5"/>
          </p:nvPr>
        </p:nvSpPr>
        <p:spPr/>
        <p:txBody>
          <a:bodyPr/>
          <a:lstStyle/>
          <a:p>
            <a:fld id="{DA8CE8B9-6A58-4D87-B516-F25D94F6D43A}" type="slidenum">
              <a:rPr lang="en-US"/>
              <a:t>9</a:t>
            </a:fld>
            <a:endParaRPr lang="en-US"/>
          </a:p>
        </p:txBody>
      </p:sp>
    </p:spTree>
    <p:extLst>
      <p:ext uri="{BB962C8B-B14F-4D97-AF65-F5344CB8AC3E}">
        <p14:creationId xmlns:p14="http://schemas.microsoft.com/office/powerpoint/2010/main" val="167650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76287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8956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1240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72672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3004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23274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dirty="0"/>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95373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09486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9170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036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6849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1/22/2025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2687869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9.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6.jpe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62.png"/><Relationship Id="rId4" Type="http://schemas.openxmlformats.org/officeDocument/2006/relationships/image" Target="../media/image60.png"/><Relationship Id="rId9" Type="http://schemas.openxmlformats.org/officeDocument/2006/relationships/image" Target="../media/image61.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64.png"/><Relationship Id="rId3" Type="http://schemas.openxmlformats.org/officeDocument/2006/relationships/image" Target="../media/image6.jpeg"/><Relationship Id="rId7" Type="http://schemas.openxmlformats.org/officeDocument/2006/relationships/image" Target="../media/image17.svg"/><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notesSlide" Target="../notesSlides/notesSlide12.xml"/><Relationship Id="rId16"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15.png"/><Relationship Id="rId5" Type="http://schemas.openxmlformats.org/officeDocument/2006/relationships/image" Target="../media/image8.png"/><Relationship Id="rId15" Type="http://schemas.openxmlformats.org/officeDocument/2006/relationships/image" Target="../media/image66.svg"/><Relationship Id="rId10"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image" Target="../media/image13.png"/><Relationship Id="rId14" Type="http://schemas.openxmlformats.org/officeDocument/2006/relationships/image" Target="../media/image65.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67.png"/><Relationship Id="rId3" Type="http://schemas.openxmlformats.org/officeDocument/2006/relationships/image" Target="../media/image6.jpeg"/><Relationship Id="rId7" Type="http://schemas.openxmlformats.org/officeDocument/2006/relationships/image" Target="../media/image17.svg"/><Relationship Id="rId12" Type="http://schemas.openxmlformats.org/officeDocument/2006/relationships/image" Target="../media/image7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69.png"/><Relationship Id="rId5" Type="http://schemas.openxmlformats.org/officeDocument/2006/relationships/image" Target="../media/image8.png"/><Relationship Id="rId15" Type="http://schemas.openxmlformats.org/officeDocument/2006/relationships/image" Target="../media/image72.png"/><Relationship Id="rId10" Type="http://schemas.openxmlformats.org/officeDocument/2006/relationships/image" Target="../media/image62.png"/><Relationship Id="rId4" Type="http://schemas.openxmlformats.org/officeDocument/2006/relationships/image" Target="../media/image7.png"/><Relationship Id="rId9" Type="http://schemas.openxmlformats.org/officeDocument/2006/relationships/image" Target="../media/image61.png"/><Relationship Id="rId14" Type="http://schemas.openxmlformats.org/officeDocument/2006/relationships/image" Target="../media/image71.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76.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svg"/><Relationship Id="rId4" Type="http://schemas.openxmlformats.org/officeDocument/2006/relationships/image" Target="../media/image7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image" Target="../media/image6.jpeg"/><Relationship Id="rId7" Type="http://schemas.openxmlformats.org/officeDocument/2006/relationships/image" Target="../media/image10.sv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4.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microsoft.com/office/2007/relationships/hdphoto" Target="../media/hdphoto1.wdp"/><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0.png"/><Relationship Id="rId3" Type="http://schemas.openxmlformats.org/officeDocument/2006/relationships/image" Target="../media/image6.jpeg"/><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customXml" Target="../ink/ink2.xml"/><Relationship Id="rId5" Type="http://schemas.openxmlformats.org/officeDocument/2006/relationships/image" Target="../media/image8.png"/><Relationship Id="rId10" Type="http://schemas.openxmlformats.org/officeDocument/2006/relationships/image" Target="../media/image18.png"/><Relationship Id="rId4" Type="http://schemas.openxmlformats.org/officeDocument/2006/relationships/image" Target="../media/image7.png"/><Relationship Id="rId9" Type="http://schemas.openxmlformats.org/officeDocument/2006/relationships/customXml" Target="../ink/ink1.xml"/><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6.jpeg"/><Relationship Id="rId7" Type="http://schemas.openxmlformats.org/officeDocument/2006/relationships/image" Target="../media/image8.png"/><Relationship Id="rId12" Type="http://schemas.openxmlformats.org/officeDocument/2006/relationships/image" Target="../media/image17.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6.png"/><Relationship Id="rId5" Type="http://schemas.openxmlformats.org/officeDocument/2006/relationships/image" Target="../media/image23.pn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6.jpeg"/><Relationship Id="rId21" Type="http://schemas.openxmlformats.org/officeDocument/2006/relationships/image" Target="../media/image35.png"/><Relationship Id="rId7" Type="http://schemas.openxmlformats.org/officeDocument/2006/relationships/image" Target="../media/image17.svg"/><Relationship Id="rId12" Type="http://schemas.openxmlformats.org/officeDocument/2006/relationships/image" Target="../media/image15.png"/><Relationship Id="rId17" Type="http://schemas.openxmlformats.org/officeDocument/2006/relationships/image" Target="../media/image31.png"/><Relationship Id="rId2" Type="http://schemas.openxmlformats.org/officeDocument/2006/relationships/notesSlide" Target="../notesSlides/notesSlide5.xml"/><Relationship Id="rId16" Type="http://schemas.openxmlformats.org/officeDocument/2006/relationships/image" Target="../media/image30.svg"/><Relationship Id="rId20" Type="http://schemas.openxmlformats.org/officeDocument/2006/relationships/image" Target="../media/image34.sv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14.png"/><Relationship Id="rId24" Type="http://schemas.openxmlformats.org/officeDocument/2006/relationships/image" Target="../media/image38.svg"/><Relationship Id="rId5" Type="http://schemas.openxmlformats.org/officeDocument/2006/relationships/image" Target="../media/image8.png"/><Relationship Id="rId15" Type="http://schemas.openxmlformats.org/officeDocument/2006/relationships/image" Target="../media/image29.png"/><Relationship Id="rId23" Type="http://schemas.openxmlformats.org/officeDocument/2006/relationships/image" Target="../media/image37.png"/><Relationship Id="rId10" Type="http://schemas.openxmlformats.org/officeDocument/2006/relationships/image" Target="../media/image13.png"/><Relationship Id="rId19" Type="http://schemas.openxmlformats.org/officeDocument/2006/relationships/image" Target="../media/image33.png"/><Relationship Id="rId4" Type="http://schemas.openxmlformats.org/officeDocument/2006/relationships/image" Target="../media/image7.png"/><Relationship Id="rId9" Type="http://schemas.openxmlformats.org/officeDocument/2006/relationships/image" Target="../media/image4.png"/><Relationship Id="rId14" Type="http://schemas.openxmlformats.org/officeDocument/2006/relationships/image" Target="../media/image28.svg"/><Relationship Id="rId22" Type="http://schemas.openxmlformats.org/officeDocument/2006/relationships/image" Target="../media/image36.sv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43.png"/><Relationship Id="rId18" Type="http://schemas.openxmlformats.org/officeDocument/2006/relationships/image" Target="../media/image48.svg"/><Relationship Id="rId3" Type="http://schemas.openxmlformats.org/officeDocument/2006/relationships/image" Target="../media/image6.jpeg"/><Relationship Id="rId7" Type="http://schemas.openxmlformats.org/officeDocument/2006/relationships/image" Target="../media/image17.svg"/><Relationship Id="rId12" Type="http://schemas.openxmlformats.org/officeDocument/2006/relationships/image" Target="../media/image42.svg"/><Relationship Id="rId17" Type="http://schemas.openxmlformats.org/officeDocument/2006/relationships/image" Target="../media/image47.png"/><Relationship Id="rId2" Type="http://schemas.openxmlformats.org/officeDocument/2006/relationships/notesSlide" Target="../notesSlides/notesSlide6.xml"/><Relationship Id="rId16" Type="http://schemas.openxmlformats.org/officeDocument/2006/relationships/image" Target="../media/image46.sv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41.png"/><Relationship Id="rId5" Type="http://schemas.openxmlformats.org/officeDocument/2006/relationships/image" Target="../media/image8.png"/><Relationship Id="rId15" Type="http://schemas.openxmlformats.org/officeDocument/2006/relationships/image" Target="../media/image45.png"/><Relationship Id="rId10" Type="http://schemas.openxmlformats.org/officeDocument/2006/relationships/image" Target="../media/image40.svg"/><Relationship Id="rId19" Type="http://schemas.openxmlformats.org/officeDocument/2006/relationships/image" Target="../media/image49.png"/><Relationship Id="rId4" Type="http://schemas.openxmlformats.org/officeDocument/2006/relationships/image" Target="../media/image7.png"/><Relationship Id="rId9" Type="http://schemas.openxmlformats.org/officeDocument/2006/relationships/image" Target="../media/image39.png"/><Relationship Id="rId14" Type="http://schemas.openxmlformats.org/officeDocument/2006/relationships/image" Target="../media/image44.sv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jpeg"/><Relationship Id="rId7" Type="http://schemas.openxmlformats.org/officeDocument/2006/relationships/image" Target="../media/image17.svg"/><Relationship Id="rId12"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51.png"/><Relationship Id="rId4" Type="http://schemas.openxmlformats.org/officeDocument/2006/relationships/image" Target="../media/image7.png"/><Relationship Id="rId9" Type="http://schemas.openxmlformats.org/officeDocument/2006/relationships/image" Target="../media/image50.png"/></Relationships>
</file>

<file path=ppt/slides/_rels/slide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2.png"/><Relationship Id="rId7"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1" descr="Icon&#10;&#10;Description automatically generated">
            <a:extLst>
              <a:ext uri="{FF2B5EF4-FFF2-40B4-BE49-F238E27FC236}">
                <a16:creationId xmlns:a16="http://schemas.microsoft.com/office/drawing/2014/main" id="{952D1F5F-C373-4177-9CE7-E3C26944EACE}"/>
              </a:ext>
            </a:extLst>
          </p:cNvPr>
          <p:cNvPicPr>
            <a:picLocks noChangeAspect="1"/>
          </p:cNvPicPr>
          <p:nvPr/>
        </p:nvPicPr>
        <p:blipFill>
          <a:blip r:embed="rId3"/>
          <a:stretch>
            <a:fillRect/>
          </a:stretch>
        </p:blipFill>
        <p:spPr>
          <a:xfrm>
            <a:off x="511834" y="2114910"/>
            <a:ext cx="4339086" cy="4353464"/>
          </a:xfrm>
          <a:prstGeom prst="rect">
            <a:avLst/>
          </a:prstGeom>
        </p:spPr>
      </p:pic>
      <p:sp>
        <p:nvSpPr>
          <p:cNvPr id="7" name="Rectangle 6">
            <a:extLst>
              <a:ext uri="{FF2B5EF4-FFF2-40B4-BE49-F238E27FC236}">
                <a16:creationId xmlns:a16="http://schemas.microsoft.com/office/drawing/2014/main" id="{2B4FE6DE-15D0-C84C-8029-DD168232F66B}"/>
              </a:ext>
            </a:extLst>
          </p:cNvPr>
          <p:cNvSpPr/>
          <p:nvPr/>
        </p:nvSpPr>
        <p:spPr>
          <a:xfrm>
            <a:off x="0" y="526529"/>
            <a:ext cx="4206240" cy="487018"/>
          </a:xfrm>
          <a:prstGeom prst="rect">
            <a:avLst/>
          </a:prstGeom>
          <a:solidFill>
            <a:srgbClr val="259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text, clipart&#10;&#10;Description automatically generated">
            <a:extLst>
              <a:ext uri="{FF2B5EF4-FFF2-40B4-BE49-F238E27FC236}">
                <a16:creationId xmlns:a16="http://schemas.microsoft.com/office/drawing/2014/main" id="{4FDB40A4-E759-AD48-A122-19481D25E1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9050" y="592238"/>
            <a:ext cx="368300" cy="355600"/>
          </a:xfrm>
          <a:prstGeom prst="rect">
            <a:avLst/>
          </a:prstGeom>
        </p:spPr>
      </p:pic>
      <p:sp>
        <p:nvSpPr>
          <p:cNvPr id="2" name="TextBox 1">
            <a:extLst>
              <a:ext uri="{FF2B5EF4-FFF2-40B4-BE49-F238E27FC236}">
                <a16:creationId xmlns:a16="http://schemas.microsoft.com/office/drawing/2014/main" id="{0BEF81B3-5FE8-47CA-8B3D-E5DA6415AA76}"/>
              </a:ext>
            </a:extLst>
          </p:cNvPr>
          <p:cNvSpPr txBox="1"/>
          <p:nvPr/>
        </p:nvSpPr>
        <p:spPr>
          <a:xfrm>
            <a:off x="1087350" y="492558"/>
            <a:ext cx="2946170" cy="584775"/>
          </a:xfrm>
          <a:prstGeom prst="rect">
            <a:avLst/>
          </a:prstGeom>
          <a:noFill/>
        </p:spPr>
        <p:txBody>
          <a:bodyPr wrap="square" rtlCol="0">
            <a:spAutoFit/>
          </a:bodyPr>
          <a:lstStyle/>
          <a:p>
            <a:r>
              <a:rPr lang="en-GB" sz="3200" dirty="0">
                <a:solidFill>
                  <a:schemeClr val="bg1"/>
                </a:solidFill>
                <a:latin typeface="Maximus" panose="020B0604020202020204"/>
              </a:rPr>
              <a:t>STARTING WORK</a:t>
            </a:r>
          </a:p>
        </p:txBody>
      </p:sp>
      <p:sp>
        <p:nvSpPr>
          <p:cNvPr id="14" name="TextBox 13">
            <a:extLst>
              <a:ext uri="{FF2B5EF4-FFF2-40B4-BE49-F238E27FC236}">
                <a16:creationId xmlns:a16="http://schemas.microsoft.com/office/drawing/2014/main" id="{EBE8E1F0-334A-45C7-96CF-A2F218BC441A}"/>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8" name="Picture 7" descr="A picture containing icon&#10;&#10;Description automatically generated">
            <a:extLst>
              <a:ext uri="{FF2B5EF4-FFF2-40B4-BE49-F238E27FC236}">
                <a16:creationId xmlns:a16="http://schemas.microsoft.com/office/drawing/2014/main" id="{AE2C0C1B-3646-EF4F-9FD7-5DA489AC95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1376406"/>
            <a:ext cx="3729231" cy="4322163"/>
          </a:xfrm>
          <a:prstGeom prst="rect">
            <a:avLst/>
          </a:prstGeom>
        </p:spPr>
      </p:pic>
      <p:pic>
        <p:nvPicPr>
          <p:cNvPr id="19" name="Picture 18" descr="Logo&#10;&#10;Description automatically generated">
            <a:extLst>
              <a:ext uri="{FF2B5EF4-FFF2-40B4-BE49-F238E27FC236}">
                <a16:creationId xmlns:a16="http://schemas.microsoft.com/office/drawing/2014/main" id="{E0896E4E-B222-8949-A4BB-C691250D26E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12" name="Picture 11">
            <a:extLst>
              <a:ext uri="{FF2B5EF4-FFF2-40B4-BE49-F238E27FC236}">
                <a16:creationId xmlns:a16="http://schemas.microsoft.com/office/drawing/2014/main" id="{A2F71CF2-8DBE-284A-8F4C-4CF46971ACF1}"/>
              </a:ext>
            </a:extLst>
          </p:cNvPr>
          <p:cNvPicPr>
            <a:picLocks noChangeAspect="1"/>
          </p:cNvPicPr>
          <p:nvPr/>
        </p:nvPicPr>
        <p:blipFill>
          <a:blip r:embed="rId7"/>
          <a:stretch>
            <a:fillRect/>
          </a:stretch>
        </p:blipFill>
        <p:spPr>
          <a:xfrm>
            <a:off x="714653" y="2667066"/>
            <a:ext cx="3094966" cy="403064"/>
          </a:xfrm>
          <a:prstGeom prst="rect">
            <a:avLst/>
          </a:prstGeom>
        </p:spPr>
      </p:pic>
      <p:sp>
        <p:nvSpPr>
          <p:cNvPr id="13" name="TextBox 2">
            <a:extLst>
              <a:ext uri="{FF2B5EF4-FFF2-40B4-BE49-F238E27FC236}">
                <a16:creationId xmlns:a16="http://schemas.microsoft.com/office/drawing/2014/main" id="{8A3C91AB-5050-C348-8668-C40F21EE1B04}"/>
              </a:ext>
            </a:extLst>
          </p:cNvPr>
          <p:cNvSpPr txBox="1"/>
          <p:nvPr/>
        </p:nvSpPr>
        <p:spPr>
          <a:xfrm>
            <a:off x="883863" y="3113033"/>
            <a:ext cx="3688673" cy="52322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rgbClr val="FFFF00"/>
                </a:solidFill>
                <a:latin typeface="Reprise Title Std"/>
              </a:rPr>
              <a:t>The outcome</a:t>
            </a:r>
          </a:p>
        </p:txBody>
      </p:sp>
      <p:sp>
        <p:nvSpPr>
          <p:cNvPr id="16" name="TextBox 3">
            <a:extLst>
              <a:ext uri="{FF2B5EF4-FFF2-40B4-BE49-F238E27FC236}">
                <a16:creationId xmlns:a16="http://schemas.microsoft.com/office/drawing/2014/main" id="{2C84A372-D426-C143-86D5-0C4697A5839C}"/>
              </a:ext>
            </a:extLst>
          </p:cNvPr>
          <p:cNvSpPr txBox="1"/>
          <p:nvPr/>
        </p:nvSpPr>
        <p:spPr>
          <a:xfrm>
            <a:off x="900640" y="2436110"/>
            <a:ext cx="2810431" cy="52322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chemeClr val="bg1"/>
                </a:solidFill>
                <a:latin typeface="Stencil"/>
              </a:rPr>
              <a:t>module 15:</a:t>
            </a:r>
          </a:p>
        </p:txBody>
      </p:sp>
      <p:sp>
        <p:nvSpPr>
          <p:cNvPr id="3" name="Footer Placeholder 3">
            <a:extLst>
              <a:ext uri="{FF2B5EF4-FFF2-40B4-BE49-F238E27FC236}">
                <a16:creationId xmlns:a16="http://schemas.microsoft.com/office/drawing/2014/main" id="{1BBBABA8-B992-08E4-CB2E-AFC0EB70755F}"/>
              </a:ext>
            </a:extLst>
          </p:cNvPr>
          <p:cNvSpPr>
            <a:spLocks noGrp="1"/>
          </p:cNvSpPr>
          <p:nvPr>
            <p:ph type="ftr" sz="quarter" idx="11"/>
          </p:nvPr>
        </p:nvSpPr>
        <p:spPr>
          <a:xfrm>
            <a:off x="3028950" y="6356351"/>
            <a:ext cx="3086100" cy="365125"/>
          </a:xfrm>
        </p:spPr>
        <p:txBody>
          <a:bodyPr/>
          <a:lstStyle/>
          <a:p>
            <a:r>
              <a:rPr lang="en-US" dirty="0"/>
              <a:t>© Gateway 2025</a:t>
            </a:r>
          </a:p>
        </p:txBody>
      </p:sp>
    </p:spTree>
    <p:extLst>
      <p:ext uri="{BB962C8B-B14F-4D97-AF65-F5344CB8AC3E}">
        <p14:creationId xmlns:p14="http://schemas.microsoft.com/office/powerpoint/2010/main" val="1454121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19" name="Picture 18" descr="A picture containing shape&#10;&#10;Description automatically generated">
            <a:extLst>
              <a:ext uri="{FF2B5EF4-FFF2-40B4-BE49-F238E27FC236}">
                <a16:creationId xmlns:a16="http://schemas.microsoft.com/office/drawing/2014/main" id="{DC2D1E6F-017C-7442-9391-88F89F35A12F}"/>
              </a:ext>
            </a:extLst>
          </p:cNvPr>
          <p:cNvPicPr>
            <a:picLocks noChangeAspect="1"/>
          </p:cNvPicPr>
          <p:nvPr/>
        </p:nvPicPr>
        <p:blipFill rotWithShape="1">
          <a:blip r:embed="rId3">
            <a:extLst>
              <a:ext uri="{28A0092B-C50C-407E-A947-70E740481C1C}">
                <a14:useLocalDpi xmlns:a14="http://schemas.microsoft.com/office/drawing/2010/main" val="0"/>
              </a:ext>
            </a:extLst>
          </a:blip>
          <a:srcRect t="1937" r="2004" b="1962"/>
          <a:stretch/>
        </p:blipFill>
        <p:spPr>
          <a:xfrm>
            <a:off x="3607140" y="-42393"/>
            <a:ext cx="5536860" cy="6942785"/>
          </a:xfrm>
          <a:prstGeom prst="rect">
            <a:avLst/>
          </a:prstGeom>
        </p:spPr>
      </p:pic>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65" name="Picture 64" descr="Logo&#10;&#10;Description automatically generated">
            <a:extLst>
              <a:ext uri="{FF2B5EF4-FFF2-40B4-BE49-F238E27FC236}">
                <a16:creationId xmlns:a16="http://schemas.microsoft.com/office/drawing/2014/main" id="{E3D0567E-F478-FC4B-9F0B-019ED674F3D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sp>
        <p:nvSpPr>
          <p:cNvPr id="14" name="TextBox 13">
            <a:extLst>
              <a:ext uri="{FF2B5EF4-FFF2-40B4-BE49-F238E27FC236}">
                <a16:creationId xmlns:a16="http://schemas.microsoft.com/office/drawing/2014/main" id="{FE4AF601-9BAC-544B-AA01-F647C27362D7}"/>
              </a:ext>
            </a:extLst>
          </p:cNvPr>
          <p:cNvSpPr txBox="1"/>
          <p:nvPr/>
        </p:nvSpPr>
        <p:spPr>
          <a:xfrm>
            <a:off x="4917906" y="810354"/>
            <a:ext cx="3723397" cy="1554272"/>
          </a:xfrm>
          <a:prstGeom prst="rect">
            <a:avLst/>
          </a:prstGeom>
          <a:noFill/>
        </p:spPr>
        <p:txBody>
          <a:bodyPr wrap="square" rtlCol="0">
            <a:spAutoFit/>
          </a:bodyPr>
          <a:lstStyle/>
          <a:p>
            <a:pPr marL="0" algn="l" rtl="0" eaLnBrk="1" fontAlgn="t" latinLnBrk="0" hangingPunct="1">
              <a:spcBef>
                <a:spcPts val="0"/>
              </a:spcBef>
              <a:spcAft>
                <a:spcPts val="1800"/>
              </a:spcAft>
            </a:pPr>
            <a:r>
              <a:rPr lang="en-GB" sz="1600" b="1" i="0" u="none" strike="noStrike" kern="1200" dirty="0">
                <a:effectLst/>
                <a:latin typeface="Arial" panose="020B0604020202020204" pitchFamily="34" charset="0"/>
                <a:ea typeface="Gadugi" panose="020B0502040204020203" pitchFamily="34" charset="0"/>
                <a:cs typeface="Arial" panose="020B0604020202020204" pitchFamily="34" charset="0"/>
              </a:rPr>
              <a:t>You are not allowed to have your mobile phone in work, and you need to make a call during your working day to finalise a holiday. </a:t>
            </a:r>
          </a:p>
          <a:p>
            <a:pPr marL="0" algn="l" rtl="0" eaLnBrk="1" fontAlgn="t" latinLnBrk="0" hangingPunct="1">
              <a:spcBef>
                <a:spcPts val="0"/>
              </a:spcBef>
              <a:spcAft>
                <a:spcPts val="1800"/>
              </a:spcAft>
            </a:pPr>
            <a:r>
              <a:rPr lang="en-GB" sz="1600" b="1" i="0" u="none" strike="noStrike" kern="1200" dirty="0">
                <a:effectLst/>
                <a:latin typeface="Arial" panose="020B0604020202020204" pitchFamily="34" charset="0"/>
                <a:ea typeface="Gadugi" panose="020B0502040204020203" pitchFamily="34" charset="0"/>
                <a:cs typeface="Arial" panose="020B0604020202020204" pitchFamily="34" charset="0"/>
              </a:rPr>
              <a:t>Should you?</a:t>
            </a:r>
            <a:endParaRPr lang="en-GB" sz="1600" b="1" i="0" u="none" strike="noStrike" dirty="0">
              <a:effectLst/>
              <a:latin typeface="Arial" panose="020B0604020202020204" pitchFamily="34" charset="0"/>
              <a:ea typeface="Gadugi" panose="020B0502040204020203" pitchFamily="34" charset="0"/>
              <a:cs typeface="Arial" panose="020B0604020202020204" pitchFamily="34" charset="0"/>
            </a:endParaRPr>
          </a:p>
        </p:txBody>
      </p:sp>
      <p:sp>
        <p:nvSpPr>
          <p:cNvPr id="16" name="TextBox 15">
            <a:extLst>
              <a:ext uri="{FF2B5EF4-FFF2-40B4-BE49-F238E27FC236}">
                <a16:creationId xmlns:a16="http://schemas.microsoft.com/office/drawing/2014/main" id="{7E319526-0931-0540-BA11-D82910849780}"/>
              </a:ext>
            </a:extLst>
          </p:cNvPr>
          <p:cNvSpPr txBox="1"/>
          <p:nvPr/>
        </p:nvSpPr>
        <p:spPr>
          <a:xfrm>
            <a:off x="4951666" y="2570639"/>
            <a:ext cx="3670633" cy="523220"/>
          </a:xfrm>
          <a:prstGeom prst="rect">
            <a:avLst/>
          </a:prstGeom>
          <a:noFill/>
        </p:spPr>
        <p:txBody>
          <a:bodyPr wrap="square">
            <a:spAutoFit/>
          </a:bodyPr>
          <a:lstStyle/>
          <a:p>
            <a:pPr marL="342900" indent="-342900" algn="l" rtl="0" eaLnBrk="1" fontAlgn="t" latinLnBrk="0" hangingPunct="1">
              <a:spcBef>
                <a:spcPts val="0"/>
              </a:spcBef>
              <a:spcAft>
                <a:spcPts val="1200"/>
              </a:spcAft>
              <a:buFont typeface="+mj-lt"/>
              <a:buAutoNum type="alphaUcPeriod"/>
            </a:pPr>
            <a:r>
              <a:rPr lang="en-GB" sz="1400" b="0" i="0" u="none" strike="noStrike" kern="1200" dirty="0">
                <a:effectLst/>
                <a:latin typeface="Arial" panose="020B0604020202020204" pitchFamily="34" charset="0"/>
                <a:ea typeface="Gadugi" panose="020B0502040204020203" pitchFamily="34" charset="0"/>
                <a:cs typeface="Arial" panose="020B0604020202020204" pitchFamily="34" charset="0"/>
              </a:rPr>
              <a:t>Sneak your mobile into the workplace and find a quie</a:t>
            </a:r>
            <a:r>
              <a:rPr lang="en-GB" sz="1400" dirty="0">
                <a:latin typeface="Arial" panose="020B0604020202020204" pitchFamily="34" charset="0"/>
                <a:ea typeface="Gadugi" panose="020B0502040204020203" pitchFamily="34" charset="0"/>
                <a:cs typeface="Arial" panose="020B0604020202020204" pitchFamily="34" charset="0"/>
              </a:rPr>
              <a:t>t place to take the call.</a:t>
            </a:r>
            <a:endParaRPr lang="en-GB" sz="1400" b="0" i="0" u="none" strike="noStrike" dirty="0">
              <a:effectLst/>
              <a:latin typeface="Arial" panose="020B0604020202020204" pitchFamily="34" charset="0"/>
              <a:ea typeface="Gadugi" panose="020B0502040204020203" pitchFamily="34" charset="0"/>
              <a:cs typeface="Arial" panose="020B0604020202020204" pitchFamily="34" charset="0"/>
            </a:endParaRPr>
          </a:p>
        </p:txBody>
      </p:sp>
      <p:sp>
        <p:nvSpPr>
          <p:cNvPr id="17" name="TextBox 16">
            <a:extLst>
              <a:ext uri="{FF2B5EF4-FFF2-40B4-BE49-F238E27FC236}">
                <a16:creationId xmlns:a16="http://schemas.microsoft.com/office/drawing/2014/main" id="{E19484F2-B9F5-1D4C-BBA6-91875B462237}"/>
              </a:ext>
            </a:extLst>
          </p:cNvPr>
          <p:cNvSpPr txBox="1"/>
          <p:nvPr/>
        </p:nvSpPr>
        <p:spPr>
          <a:xfrm>
            <a:off x="4970670" y="3470630"/>
            <a:ext cx="3670633" cy="523220"/>
          </a:xfrm>
          <a:prstGeom prst="rect">
            <a:avLst/>
          </a:prstGeom>
          <a:noFill/>
        </p:spPr>
        <p:txBody>
          <a:bodyPr wrap="square">
            <a:spAutoFit/>
          </a:bodyPr>
          <a:lstStyle/>
          <a:p>
            <a:pPr marL="342900" indent="-342900" algn="l" rtl="0" eaLnBrk="1" fontAlgn="t" latinLnBrk="0" hangingPunct="1">
              <a:spcBef>
                <a:spcPts val="0"/>
              </a:spcBef>
              <a:spcAft>
                <a:spcPts val="1200"/>
              </a:spcAft>
              <a:buFont typeface="+mj-lt"/>
              <a:buAutoNum type="alphaUcPeriod" startAt="2"/>
            </a:pPr>
            <a:r>
              <a:rPr lang="en-GB" sz="1400" b="0" i="0" u="none" strike="noStrike" kern="1200" dirty="0">
                <a:effectLst/>
                <a:latin typeface="Arial" panose="020B0604020202020204" pitchFamily="34" charset="0"/>
                <a:ea typeface="Gadugi" panose="020B0502040204020203" pitchFamily="34" charset="0"/>
                <a:cs typeface="Arial" panose="020B0604020202020204" pitchFamily="34" charset="0"/>
              </a:rPr>
              <a:t>Rearrange the call for a time when you are not working.</a:t>
            </a:r>
          </a:p>
        </p:txBody>
      </p:sp>
      <p:sp>
        <p:nvSpPr>
          <p:cNvPr id="18" name="TextBox 17">
            <a:extLst>
              <a:ext uri="{FF2B5EF4-FFF2-40B4-BE49-F238E27FC236}">
                <a16:creationId xmlns:a16="http://schemas.microsoft.com/office/drawing/2014/main" id="{B62665BA-2B23-6C4A-9202-D38867DE8C2B}"/>
              </a:ext>
            </a:extLst>
          </p:cNvPr>
          <p:cNvSpPr txBox="1"/>
          <p:nvPr/>
        </p:nvSpPr>
        <p:spPr>
          <a:xfrm>
            <a:off x="4951666" y="4289246"/>
            <a:ext cx="3670633" cy="738664"/>
          </a:xfrm>
          <a:prstGeom prst="rect">
            <a:avLst/>
          </a:prstGeom>
          <a:noFill/>
        </p:spPr>
        <p:txBody>
          <a:bodyPr wrap="square">
            <a:spAutoFit/>
          </a:bodyPr>
          <a:lstStyle/>
          <a:p>
            <a:pPr marL="342900" indent="-342900" algn="l" rtl="0" eaLnBrk="1" fontAlgn="t" latinLnBrk="0" hangingPunct="1">
              <a:spcBef>
                <a:spcPts val="0"/>
              </a:spcBef>
              <a:spcAft>
                <a:spcPts val="1200"/>
              </a:spcAft>
              <a:buFont typeface="+mj-lt"/>
              <a:buAutoNum type="alphaUcPeriod" startAt="3"/>
            </a:pPr>
            <a:r>
              <a:rPr lang="en-GB" sz="1400" dirty="0">
                <a:latin typeface="Arial" panose="020B0604020202020204" pitchFamily="34" charset="0"/>
                <a:ea typeface="Gadugi" panose="020B0502040204020203" pitchFamily="34" charset="0"/>
                <a:cs typeface="Arial" panose="020B0604020202020204" pitchFamily="34" charset="0"/>
              </a:rPr>
              <a:t>Say to your Line Manager that you have an urgent call and ask if you can take a break to make the call.</a:t>
            </a:r>
            <a:endParaRPr lang="en-GB" sz="1400" b="0" i="0" u="none" strike="noStrike" dirty="0">
              <a:effectLst/>
              <a:latin typeface="Arial" panose="020B0604020202020204" pitchFamily="34" charset="0"/>
              <a:ea typeface="Gadugi" panose="020B0502040204020203" pitchFamily="34" charset="0"/>
              <a:cs typeface="Arial" panose="020B0604020202020204" pitchFamily="34" charset="0"/>
            </a:endParaRPr>
          </a:p>
        </p:txBody>
      </p:sp>
      <p:sp>
        <p:nvSpPr>
          <p:cNvPr id="4" name="Rectangle 3"/>
          <p:cNvSpPr/>
          <p:nvPr/>
        </p:nvSpPr>
        <p:spPr>
          <a:xfrm>
            <a:off x="207819" y="581225"/>
            <a:ext cx="4572000" cy="1569660"/>
          </a:xfrm>
          <a:prstGeom prst="rect">
            <a:avLst/>
          </a:prstGeom>
        </p:spPr>
        <p:txBody>
          <a:bodyPr>
            <a:spAutoFit/>
          </a:bodyPr>
          <a:lstStyle/>
          <a:p>
            <a:pPr lvl="0">
              <a:spcAft>
                <a:spcPts val="600"/>
              </a:spcAft>
            </a:pPr>
            <a:r>
              <a:rPr lang="en-GB" sz="4800" dirty="0">
                <a:solidFill>
                  <a:prstClr val="black"/>
                </a:solidFill>
                <a:latin typeface="Stencil" pitchFamily="82" charset="77"/>
                <a:ea typeface="Gadugi" panose="020B0502040204020203" pitchFamily="34" charset="0"/>
                <a:cs typeface="Times New Roman" panose="02020603050405020304" pitchFamily="18" charset="0"/>
              </a:rPr>
              <a:t>The workplace</a:t>
            </a:r>
          </a:p>
        </p:txBody>
      </p:sp>
      <p:pic>
        <p:nvPicPr>
          <p:cNvPr id="1028" name="Picture 4" descr="Image result for No Cell Phone Use Sig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930" y="2502838"/>
            <a:ext cx="2895600" cy="289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19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51FFC9E2-0CD1-024C-9164-8158489820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997" y="1301316"/>
            <a:ext cx="5453047" cy="4781377"/>
          </a:xfrm>
          <a:prstGeom prst="rect">
            <a:avLst/>
          </a:prstGeom>
        </p:spPr>
      </p:pic>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32" name="Picture 31" descr="A picture containing sunset, nature, flock, bright&#10;&#10;Description automatically generated">
            <a:extLst>
              <a:ext uri="{FF2B5EF4-FFF2-40B4-BE49-F238E27FC236}">
                <a16:creationId xmlns:a16="http://schemas.microsoft.com/office/drawing/2014/main" id="{5C249EDA-09E1-8148-A9F1-E791657CDE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4161" y="515849"/>
            <a:ext cx="5751098" cy="516378"/>
          </a:xfrm>
          <a:prstGeom prst="rect">
            <a:avLst/>
          </a:prstGeom>
        </p:spPr>
      </p:pic>
      <p:pic>
        <p:nvPicPr>
          <p:cNvPr id="34" name="Picture 33" descr="A picture containing text, light, dark&#10;&#10;Description automatically generated">
            <a:extLst>
              <a:ext uri="{FF2B5EF4-FFF2-40B4-BE49-F238E27FC236}">
                <a16:creationId xmlns:a16="http://schemas.microsoft.com/office/drawing/2014/main" id="{3D9B76C7-003D-984B-AE1D-1BCBB70CB8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35" name="TextBox 34">
            <a:extLst>
              <a:ext uri="{FF2B5EF4-FFF2-40B4-BE49-F238E27FC236}">
                <a16:creationId xmlns:a16="http://schemas.microsoft.com/office/drawing/2014/main" id="{018520CD-9157-7B49-A0BD-6A44236DD43A}"/>
              </a:ext>
            </a:extLst>
          </p:cNvPr>
          <p:cNvSpPr txBox="1"/>
          <p:nvPr/>
        </p:nvSpPr>
        <p:spPr>
          <a:xfrm>
            <a:off x="1566735" y="600205"/>
            <a:ext cx="5658523" cy="400110"/>
          </a:xfrm>
          <a:prstGeom prst="rect">
            <a:avLst/>
          </a:prstGeom>
          <a:noFill/>
        </p:spPr>
        <p:txBody>
          <a:bodyPr wrap="square" lIns="91440" tIns="45720" rIns="91440" bIns="45720" rtlCol="0" anchor="t">
            <a:spAutoFit/>
          </a:bodyPr>
          <a:lstStyle/>
          <a:p>
            <a:pPr algn="ctr"/>
            <a:r>
              <a:rPr lang="en-GB" sz="2000" b="1">
                <a:solidFill>
                  <a:schemeClr val="bg1"/>
                </a:solidFill>
                <a:latin typeface="Simplified Arabic Fixed"/>
                <a:cs typeface="Simplified Arabic Fixed"/>
              </a:rPr>
              <a:t>Your thoughts and experiences</a:t>
            </a:r>
          </a:p>
        </p:txBody>
      </p:sp>
      <p:pic>
        <p:nvPicPr>
          <p:cNvPr id="36" name="Graphic 35" descr="Excellent with solid fill">
            <a:extLst>
              <a:ext uri="{FF2B5EF4-FFF2-40B4-BE49-F238E27FC236}">
                <a16:creationId xmlns:a16="http://schemas.microsoft.com/office/drawing/2014/main" id="{C849D2E2-7E76-0642-A751-81F8738ACED5}"/>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3608" y="530839"/>
            <a:ext cx="521649" cy="521649"/>
          </a:xfrm>
          <a:prstGeom prst="rect">
            <a:avLst/>
          </a:prstGeom>
        </p:spPr>
      </p:pic>
      <p:pic>
        <p:nvPicPr>
          <p:cNvPr id="37" name="Picture 36" descr="A picture containing sunset, nature, flock, bright&#10;&#10;Description automatically generated">
            <a:extLst>
              <a:ext uri="{FF2B5EF4-FFF2-40B4-BE49-F238E27FC236}">
                <a16:creationId xmlns:a16="http://schemas.microsoft.com/office/drawing/2014/main" id="{B537AE05-BC64-CF48-8D7B-2C57E5A99DBC}"/>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5928788" y="4478521"/>
            <a:ext cx="2862671" cy="639780"/>
          </a:xfrm>
          <a:prstGeom prst="rect">
            <a:avLst/>
          </a:prstGeom>
        </p:spPr>
      </p:pic>
      <p:sp>
        <p:nvSpPr>
          <p:cNvPr id="38" name="Rounded Rectangle 37">
            <a:extLst>
              <a:ext uri="{FF2B5EF4-FFF2-40B4-BE49-F238E27FC236}">
                <a16:creationId xmlns:a16="http://schemas.microsoft.com/office/drawing/2014/main" id="{BA5A0D18-0D1D-E14B-8A87-4C3960641653}"/>
              </a:ext>
            </a:extLst>
          </p:cNvPr>
          <p:cNvSpPr/>
          <p:nvPr/>
        </p:nvSpPr>
        <p:spPr>
          <a:xfrm>
            <a:off x="5126561" y="4308676"/>
            <a:ext cx="3769945" cy="966520"/>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52103FAF-E088-F941-8E6F-C246D79472E7}"/>
              </a:ext>
            </a:extLst>
          </p:cNvPr>
          <p:cNvSpPr txBox="1"/>
          <p:nvPr/>
        </p:nvSpPr>
        <p:spPr>
          <a:xfrm>
            <a:off x="5959653" y="4560914"/>
            <a:ext cx="2949544" cy="523220"/>
          </a:xfrm>
          <a:prstGeom prst="rect">
            <a:avLst/>
          </a:prstGeom>
          <a:noFill/>
        </p:spPr>
        <p:txBody>
          <a:bodyPr wrap="square" lIns="91440" tIns="45720" rIns="91440" bIns="45720" rtlCol="0" anchor="t">
            <a:spAutoFit/>
          </a:bodyPr>
          <a:lstStyle/>
          <a:p>
            <a:r>
              <a:rPr lang="en-US" sz="1400" dirty="0">
                <a:solidFill>
                  <a:schemeClr val="bg1"/>
                </a:solidFill>
                <a:latin typeface="Simplified Arabic Fixed"/>
                <a:cs typeface="Simplified Arabic Fixed"/>
              </a:rPr>
              <a:t>Activity 1: Your thoughts and experiences</a:t>
            </a:r>
          </a:p>
        </p:txBody>
      </p:sp>
      <p:pic>
        <p:nvPicPr>
          <p:cNvPr id="40" name="Picture 39" descr="Icon&#10;&#10;Description automatically generated">
            <a:extLst>
              <a:ext uri="{FF2B5EF4-FFF2-40B4-BE49-F238E27FC236}">
                <a16:creationId xmlns:a16="http://schemas.microsoft.com/office/drawing/2014/main" id="{9839AEA5-9D82-3448-A33F-1CD5ADA6231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77517" y="4510056"/>
            <a:ext cx="823015" cy="823015"/>
          </a:xfrm>
          <a:prstGeom prst="rect">
            <a:avLst/>
          </a:prstGeom>
        </p:spPr>
      </p:pic>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spTree>
    <p:extLst>
      <p:ext uri="{BB962C8B-B14F-4D97-AF65-F5344CB8AC3E}">
        <p14:creationId xmlns:p14="http://schemas.microsoft.com/office/powerpoint/2010/main" val="160743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50685D-4F4B-41F4-B126-999874E0880F}"/>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3" name="Picture 2" descr="A picture containing sunset, nature, flock, bright&#10;&#10;Description automatically generated">
            <a:extLst>
              <a:ext uri="{FF2B5EF4-FFF2-40B4-BE49-F238E27FC236}">
                <a16:creationId xmlns:a16="http://schemas.microsoft.com/office/drawing/2014/main" id="{5CF17904-6173-40FA-86A5-A0F5D45A84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161" y="515849"/>
            <a:ext cx="5751098" cy="516378"/>
          </a:xfrm>
          <a:prstGeom prst="rect">
            <a:avLst/>
          </a:prstGeom>
        </p:spPr>
      </p:pic>
      <p:pic>
        <p:nvPicPr>
          <p:cNvPr id="4" name="Picture 3" descr="A picture containing text, light, dark&#10;&#10;Description automatically generated">
            <a:extLst>
              <a:ext uri="{FF2B5EF4-FFF2-40B4-BE49-F238E27FC236}">
                <a16:creationId xmlns:a16="http://schemas.microsoft.com/office/drawing/2014/main" id="{5FA7D31E-C6FA-4C14-BA80-2BCF22AAF2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5" name="TextBox 4">
            <a:extLst>
              <a:ext uri="{FF2B5EF4-FFF2-40B4-BE49-F238E27FC236}">
                <a16:creationId xmlns:a16="http://schemas.microsoft.com/office/drawing/2014/main" id="{9C69962E-AF4A-4814-90BB-D07FB0B25550}"/>
              </a:ext>
            </a:extLst>
          </p:cNvPr>
          <p:cNvSpPr txBox="1"/>
          <p:nvPr/>
        </p:nvSpPr>
        <p:spPr>
          <a:xfrm>
            <a:off x="1566735" y="600205"/>
            <a:ext cx="5658523"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You didn’t get the job</a:t>
            </a:r>
          </a:p>
        </p:txBody>
      </p:sp>
      <p:pic>
        <p:nvPicPr>
          <p:cNvPr id="6" name="Graphic 5" descr="Excellent with solid fill">
            <a:extLst>
              <a:ext uri="{FF2B5EF4-FFF2-40B4-BE49-F238E27FC236}">
                <a16:creationId xmlns:a16="http://schemas.microsoft.com/office/drawing/2014/main" id="{8547EB17-A045-4828-B83E-B825A778B633}"/>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3608" y="530839"/>
            <a:ext cx="521649" cy="521649"/>
          </a:xfrm>
          <a:prstGeom prst="rect">
            <a:avLst/>
          </a:prstGeom>
        </p:spPr>
      </p:pic>
      <p:pic>
        <p:nvPicPr>
          <p:cNvPr id="7" name="Picture 6" descr="Logo&#10;&#10;Description automatically generated">
            <a:extLst>
              <a:ext uri="{FF2B5EF4-FFF2-40B4-BE49-F238E27FC236}">
                <a16:creationId xmlns:a16="http://schemas.microsoft.com/office/drawing/2014/main" id="{D98A4307-E379-457B-A47D-FD8477DAE79B}"/>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grpSp>
        <p:nvGrpSpPr>
          <p:cNvPr id="8" name="Group 7">
            <a:extLst>
              <a:ext uri="{FF2B5EF4-FFF2-40B4-BE49-F238E27FC236}">
                <a16:creationId xmlns:a16="http://schemas.microsoft.com/office/drawing/2014/main" id="{EB180304-4D0C-4C8E-B47C-6AC8118D890E}"/>
              </a:ext>
            </a:extLst>
          </p:cNvPr>
          <p:cNvGrpSpPr/>
          <p:nvPr/>
        </p:nvGrpSpPr>
        <p:grpSpPr>
          <a:xfrm>
            <a:off x="-7625" y="5404226"/>
            <a:ext cx="7438863" cy="1494175"/>
            <a:chOff x="-7625" y="5404226"/>
            <a:chExt cx="7438863" cy="1494175"/>
          </a:xfrm>
        </p:grpSpPr>
        <p:pic>
          <p:nvPicPr>
            <p:cNvPr id="9" name="Picture 8" descr="Background pattern&#10;&#10;Description automatically generated">
              <a:extLst>
                <a:ext uri="{FF2B5EF4-FFF2-40B4-BE49-F238E27FC236}">
                  <a16:creationId xmlns:a16="http://schemas.microsoft.com/office/drawing/2014/main" id="{F1735C9B-0BB0-4692-BAE1-43D0C3C877C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200000">
              <a:off x="1185598" y="4240515"/>
              <a:ext cx="849967" cy="3236414"/>
            </a:xfrm>
            <a:prstGeom prst="rect">
              <a:avLst/>
            </a:prstGeom>
          </p:spPr>
        </p:pic>
        <p:pic>
          <p:nvPicPr>
            <p:cNvPr id="10" name="Picture 9" descr="A picture containing outdoor object, night sky&#10;&#10;Description automatically generated">
              <a:extLst>
                <a:ext uri="{FF2B5EF4-FFF2-40B4-BE49-F238E27FC236}">
                  <a16:creationId xmlns:a16="http://schemas.microsoft.com/office/drawing/2014/main" id="{9408CB22-A945-42F5-BD18-B70FA23D74C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29639" y="5525999"/>
              <a:ext cx="910539" cy="925589"/>
            </a:xfrm>
            <a:prstGeom prst="rect">
              <a:avLst/>
            </a:prstGeom>
          </p:spPr>
        </p:pic>
        <p:grpSp>
          <p:nvGrpSpPr>
            <p:cNvPr id="11" name="Group 10">
              <a:extLst>
                <a:ext uri="{FF2B5EF4-FFF2-40B4-BE49-F238E27FC236}">
                  <a16:creationId xmlns:a16="http://schemas.microsoft.com/office/drawing/2014/main" id="{0983BF64-1C0B-4CB6-BCBC-3512C0AD2270}"/>
                </a:ext>
              </a:extLst>
            </p:cNvPr>
            <p:cNvGrpSpPr/>
            <p:nvPr/>
          </p:nvGrpSpPr>
          <p:grpSpPr>
            <a:xfrm>
              <a:off x="4230858" y="5404226"/>
              <a:ext cx="3200380" cy="1494175"/>
              <a:chOff x="4572000" y="5341579"/>
              <a:chExt cx="3200380" cy="1494175"/>
            </a:xfrm>
          </p:grpSpPr>
          <p:pic>
            <p:nvPicPr>
              <p:cNvPr id="12" name="Picture 11" descr="A picture containing text&#10;&#10;Description automatically generated">
                <a:extLst>
                  <a:ext uri="{FF2B5EF4-FFF2-40B4-BE49-F238E27FC236}">
                    <a16:creationId xmlns:a16="http://schemas.microsoft.com/office/drawing/2014/main" id="{03486713-7604-449C-9B4B-5C3FA0A029F1}"/>
                  </a:ext>
                </a:extLst>
              </p:cNvPr>
              <p:cNvPicPr>
                <a:picLocks noChangeAspect="1"/>
              </p:cNvPicPr>
              <p:nvPr/>
            </p:nvPicPr>
            <p:blipFill rotWithShape="1">
              <a:blip r:embed="rId11">
                <a:extLst>
                  <a:ext uri="{28A0092B-C50C-407E-A947-70E740481C1C}">
                    <a14:useLocalDpi xmlns:a14="http://schemas.microsoft.com/office/drawing/2010/main" val="0"/>
                  </a:ext>
                </a:extLst>
              </a:blip>
              <a:srcRect l="-1462" r="3147"/>
              <a:stretch/>
            </p:blipFill>
            <p:spPr>
              <a:xfrm>
                <a:off x="4572000" y="5341579"/>
                <a:ext cx="3200380" cy="1494175"/>
              </a:xfrm>
              <a:prstGeom prst="rect">
                <a:avLst/>
              </a:prstGeom>
              <a:effectLst>
                <a:outerShdw blurRad="50800" dist="50800" dir="5400000" algn="ctr" rotWithShape="0">
                  <a:schemeClr val="tx1">
                    <a:lumMod val="65000"/>
                    <a:lumOff val="35000"/>
                  </a:schemeClr>
                </a:outerShdw>
              </a:effectLst>
            </p:spPr>
          </p:pic>
          <p:sp>
            <p:nvSpPr>
              <p:cNvPr id="13" name="TextBox 12">
                <a:extLst>
                  <a:ext uri="{FF2B5EF4-FFF2-40B4-BE49-F238E27FC236}">
                    <a16:creationId xmlns:a16="http://schemas.microsoft.com/office/drawing/2014/main" id="{6DFFAD31-BFBF-40DC-B291-E5FB394358BA}"/>
                  </a:ext>
                </a:extLst>
              </p:cNvPr>
              <p:cNvSpPr txBox="1"/>
              <p:nvPr/>
            </p:nvSpPr>
            <p:spPr>
              <a:xfrm>
                <a:off x="4933248" y="5585267"/>
                <a:ext cx="2660597" cy="738664"/>
              </a:xfrm>
              <a:prstGeom prst="rect">
                <a:avLst/>
              </a:prstGeom>
              <a:noFill/>
            </p:spPr>
            <p:txBody>
              <a:bodyPr wrap="square" rtlCol="0">
                <a:spAutoFit/>
              </a:bodyPr>
              <a:lstStyle/>
              <a:p>
                <a:pPr algn="ctr"/>
                <a:r>
                  <a:rPr lang="en-GB" sz="1400" b="1" dirty="0">
                    <a:latin typeface="Comic Sans MS" panose="030F0902030302020204" pitchFamily="66" charset="0"/>
                    <a:cs typeface="Simplified Arabic Fixed"/>
                  </a:rPr>
                  <a:t>TASK 4</a:t>
                </a:r>
                <a:r>
                  <a:rPr lang="en-GB" sz="1400" dirty="0">
                    <a:latin typeface="Comic Sans MS" panose="030F0902030302020204" pitchFamily="66" charset="0"/>
                    <a:cs typeface="Simplified Arabic Fixed"/>
                  </a:rPr>
                  <a:t>: </a:t>
                </a:r>
              </a:p>
              <a:p>
                <a:pPr algn="ctr"/>
                <a:r>
                  <a:rPr lang="en-GB" sz="1400" dirty="0">
                    <a:latin typeface="Comic Sans MS" panose="030F0902030302020204" pitchFamily="66" charset="0"/>
                    <a:cs typeface="Simplified Arabic Fixed"/>
                  </a:rPr>
                  <a:t>How would you deal with rejection?</a:t>
                </a:r>
              </a:p>
            </p:txBody>
          </p:sp>
        </p:grpSp>
      </p:grpSp>
      <p:pic>
        <p:nvPicPr>
          <p:cNvPr id="15" name="Picture 14">
            <a:extLst>
              <a:ext uri="{FF2B5EF4-FFF2-40B4-BE49-F238E27FC236}">
                <a16:creationId xmlns:a16="http://schemas.microsoft.com/office/drawing/2014/main" id="{D6173A72-C64F-475F-BAF1-8DB1B068458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3608" y="1512542"/>
            <a:ext cx="2666031" cy="4070036"/>
          </a:xfrm>
          <a:prstGeom prst="rect">
            <a:avLst/>
          </a:prstGeom>
        </p:spPr>
      </p:pic>
      <p:pic>
        <p:nvPicPr>
          <p:cNvPr id="17" name="Picture 16">
            <a:extLst>
              <a:ext uri="{FF2B5EF4-FFF2-40B4-BE49-F238E27FC236}">
                <a16:creationId xmlns:a16="http://schemas.microsoft.com/office/drawing/2014/main" id="{01034428-E6AD-4F7C-A182-146ADF8A819E}"/>
              </a:ext>
            </a:extLst>
          </p:cNvPr>
          <p:cNvPicPr>
            <a:picLocks noChangeAspect="1"/>
          </p:cNvPicPr>
          <p:nvPr/>
        </p:nvPicPr>
        <p:blipFill rotWithShape="1">
          <a:blip r:embed="rId13">
            <a:extLst>
              <a:ext uri="{28A0092B-C50C-407E-A947-70E740481C1C}">
                <a14:useLocalDpi xmlns:a14="http://schemas.microsoft.com/office/drawing/2010/main" val="0"/>
              </a:ext>
            </a:extLst>
          </a:blip>
          <a:srcRect r="2267" b="45649"/>
          <a:stretch/>
        </p:blipFill>
        <p:spPr>
          <a:xfrm rot="196292">
            <a:off x="3246297" y="1055805"/>
            <a:ext cx="4656321" cy="1706777"/>
          </a:xfrm>
          <a:prstGeom prst="rect">
            <a:avLst/>
          </a:prstGeom>
          <a:effectLst>
            <a:outerShdw blurRad="50800" dist="38100" dir="2700000" algn="tl" rotWithShape="0">
              <a:prstClr val="black">
                <a:alpha val="40000"/>
              </a:prstClr>
            </a:outerShdw>
          </a:effectLst>
        </p:spPr>
      </p:pic>
      <p:sp>
        <p:nvSpPr>
          <p:cNvPr id="18" name="TextBox 17">
            <a:extLst>
              <a:ext uri="{FF2B5EF4-FFF2-40B4-BE49-F238E27FC236}">
                <a16:creationId xmlns:a16="http://schemas.microsoft.com/office/drawing/2014/main" id="{F580CB51-27C6-4DBF-8E02-CCC3D921D342}"/>
              </a:ext>
            </a:extLst>
          </p:cNvPr>
          <p:cNvSpPr txBox="1"/>
          <p:nvPr/>
        </p:nvSpPr>
        <p:spPr>
          <a:xfrm rot="196292">
            <a:off x="3769228" y="1769335"/>
            <a:ext cx="2046359" cy="276999"/>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ü"/>
            </a:pPr>
            <a:r>
              <a:rPr lang="en-GB" sz="1200" dirty="0">
                <a:latin typeface="Simplified Arabic Fixed"/>
                <a:cs typeface="Simplified Arabic Fixed"/>
              </a:rPr>
              <a:t>Stay focused</a:t>
            </a:r>
          </a:p>
        </p:txBody>
      </p:sp>
      <p:sp>
        <p:nvSpPr>
          <p:cNvPr id="19" name="TextBox 18">
            <a:extLst>
              <a:ext uri="{FF2B5EF4-FFF2-40B4-BE49-F238E27FC236}">
                <a16:creationId xmlns:a16="http://schemas.microsoft.com/office/drawing/2014/main" id="{3687043E-B9A2-4F33-A10B-2FAF424F260D}"/>
              </a:ext>
            </a:extLst>
          </p:cNvPr>
          <p:cNvSpPr txBox="1"/>
          <p:nvPr/>
        </p:nvSpPr>
        <p:spPr>
          <a:xfrm rot="196292">
            <a:off x="3751122" y="2014884"/>
            <a:ext cx="3509680" cy="276999"/>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ü"/>
            </a:pPr>
            <a:r>
              <a:rPr lang="en-GB" sz="1200" dirty="0">
                <a:latin typeface="Simplified Arabic Fixed"/>
                <a:cs typeface="Simplified Arabic Fixed"/>
              </a:rPr>
              <a:t>Don’t get too disheartened</a:t>
            </a:r>
          </a:p>
        </p:txBody>
      </p:sp>
      <p:sp>
        <p:nvSpPr>
          <p:cNvPr id="20" name="TextBox 19">
            <a:extLst>
              <a:ext uri="{FF2B5EF4-FFF2-40B4-BE49-F238E27FC236}">
                <a16:creationId xmlns:a16="http://schemas.microsoft.com/office/drawing/2014/main" id="{A22E03C9-A2C5-4CFC-891C-CC4AE6385717}"/>
              </a:ext>
            </a:extLst>
          </p:cNvPr>
          <p:cNvSpPr txBox="1"/>
          <p:nvPr/>
        </p:nvSpPr>
        <p:spPr>
          <a:xfrm rot="196292">
            <a:off x="3742068" y="2240360"/>
            <a:ext cx="3999953" cy="276999"/>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ü"/>
            </a:pPr>
            <a:r>
              <a:rPr lang="en-GB" sz="1200" dirty="0">
                <a:latin typeface="Simplified Arabic Fixed"/>
                <a:cs typeface="Simplified Arabic Fixed"/>
              </a:rPr>
              <a:t>Move on to the next job application</a:t>
            </a:r>
          </a:p>
        </p:txBody>
      </p:sp>
      <p:sp>
        <p:nvSpPr>
          <p:cNvPr id="21" name="TextBox 20">
            <a:extLst>
              <a:ext uri="{FF2B5EF4-FFF2-40B4-BE49-F238E27FC236}">
                <a16:creationId xmlns:a16="http://schemas.microsoft.com/office/drawing/2014/main" id="{67F1A0EE-BA43-42E5-8092-C2AE36DB57CE}"/>
              </a:ext>
            </a:extLst>
          </p:cNvPr>
          <p:cNvSpPr txBox="1"/>
          <p:nvPr/>
        </p:nvSpPr>
        <p:spPr>
          <a:xfrm rot="196292">
            <a:off x="3733016" y="2444257"/>
            <a:ext cx="3509680" cy="276999"/>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ü"/>
            </a:pPr>
            <a:r>
              <a:rPr lang="en-GB" sz="1200" dirty="0">
                <a:latin typeface="Simplified Arabic Fixed"/>
                <a:cs typeface="Simplified Arabic Fixed"/>
              </a:rPr>
              <a:t>Take time out if you need to.</a:t>
            </a:r>
          </a:p>
        </p:txBody>
      </p:sp>
      <p:sp>
        <p:nvSpPr>
          <p:cNvPr id="22" name="TextBox 21">
            <a:extLst>
              <a:ext uri="{FF2B5EF4-FFF2-40B4-BE49-F238E27FC236}">
                <a16:creationId xmlns:a16="http://schemas.microsoft.com/office/drawing/2014/main" id="{B0EF89C5-A279-4700-8D9B-1ABFE32A735D}"/>
              </a:ext>
            </a:extLst>
          </p:cNvPr>
          <p:cNvSpPr txBox="1"/>
          <p:nvPr/>
        </p:nvSpPr>
        <p:spPr>
          <a:xfrm rot="196292">
            <a:off x="4456503" y="1307275"/>
            <a:ext cx="2046359" cy="400110"/>
          </a:xfrm>
          <a:prstGeom prst="rect">
            <a:avLst/>
          </a:prstGeom>
          <a:noFill/>
        </p:spPr>
        <p:txBody>
          <a:bodyPr wrap="square" lIns="91440" tIns="45720" rIns="91440" bIns="45720" rtlCol="0" anchor="t">
            <a:spAutoFit/>
          </a:bodyPr>
          <a:lstStyle/>
          <a:p>
            <a:r>
              <a:rPr lang="en-GB" sz="2000" u="sng" dirty="0">
                <a:solidFill>
                  <a:srgbClr val="C00000"/>
                </a:solidFill>
                <a:latin typeface="Reprise Title Std" panose="02000000000000000000" charset="0"/>
                <a:cs typeface="Simplified Arabic Fixed"/>
              </a:rPr>
              <a:t>IMPORTANT!</a:t>
            </a:r>
          </a:p>
        </p:txBody>
      </p:sp>
      <p:grpSp>
        <p:nvGrpSpPr>
          <p:cNvPr id="29" name="Group 28">
            <a:extLst>
              <a:ext uri="{FF2B5EF4-FFF2-40B4-BE49-F238E27FC236}">
                <a16:creationId xmlns:a16="http://schemas.microsoft.com/office/drawing/2014/main" id="{682CD32B-D5BE-4D04-A032-0BE221C2C3E8}"/>
              </a:ext>
            </a:extLst>
          </p:cNvPr>
          <p:cNvGrpSpPr/>
          <p:nvPr/>
        </p:nvGrpSpPr>
        <p:grpSpPr>
          <a:xfrm>
            <a:off x="4044221" y="2944614"/>
            <a:ext cx="4338979" cy="641357"/>
            <a:chOff x="3868937" y="3190908"/>
            <a:chExt cx="4338979" cy="641357"/>
          </a:xfrm>
        </p:grpSpPr>
        <p:sp>
          <p:nvSpPr>
            <p:cNvPr id="28" name="Rectangle 27">
              <a:extLst>
                <a:ext uri="{FF2B5EF4-FFF2-40B4-BE49-F238E27FC236}">
                  <a16:creationId xmlns:a16="http://schemas.microsoft.com/office/drawing/2014/main" id="{21AC94B4-6052-4BED-B985-0FC9E082FB53}"/>
                </a:ext>
              </a:extLst>
            </p:cNvPr>
            <p:cNvSpPr/>
            <p:nvPr/>
          </p:nvSpPr>
          <p:spPr>
            <a:xfrm>
              <a:off x="4757580" y="3190908"/>
              <a:ext cx="3450336" cy="641357"/>
            </a:xfrm>
            <a:custGeom>
              <a:avLst/>
              <a:gdLst>
                <a:gd name="connsiteX0" fmla="*/ 0 w 3438144"/>
                <a:gd name="connsiteY0" fmla="*/ 0 h 580397"/>
                <a:gd name="connsiteX1" fmla="*/ 3438144 w 3438144"/>
                <a:gd name="connsiteY1" fmla="*/ 0 h 580397"/>
                <a:gd name="connsiteX2" fmla="*/ 3438144 w 3438144"/>
                <a:gd name="connsiteY2" fmla="*/ 580397 h 580397"/>
                <a:gd name="connsiteX3" fmla="*/ 0 w 3438144"/>
                <a:gd name="connsiteY3" fmla="*/ 580397 h 580397"/>
                <a:gd name="connsiteX4" fmla="*/ 0 w 3438144"/>
                <a:gd name="connsiteY4" fmla="*/ 0 h 580397"/>
                <a:gd name="connsiteX0" fmla="*/ 0 w 3438144"/>
                <a:gd name="connsiteY0" fmla="*/ 36576 h 580397"/>
                <a:gd name="connsiteX1" fmla="*/ 3438144 w 3438144"/>
                <a:gd name="connsiteY1" fmla="*/ 0 h 580397"/>
                <a:gd name="connsiteX2" fmla="*/ 3438144 w 3438144"/>
                <a:gd name="connsiteY2" fmla="*/ 580397 h 580397"/>
                <a:gd name="connsiteX3" fmla="*/ 0 w 3438144"/>
                <a:gd name="connsiteY3" fmla="*/ 580397 h 580397"/>
                <a:gd name="connsiteX4" fmla="*/ 0 w 3438144"/>
                <a:gd name="connsiteY4" fmla="*/ 36576 h 580397"/>
                <a:gd name="connsiteX0" fmla="*/ 0 w 3438144"/>
                <a:gd name="connsiteY0" fmla="*/ 36576 h 580397"/>
                <a:gd name="connsiteX1" fmla="*/ 3438144 w 3438144"/>
                <a:gd name="connsiteY1" fmla="*/ 0 h 580397"/>
                <a:gd name="connsiteX2" fmla="*/ 3438144 w 3438144"/>
                <a:gd name="connsiteY2" fmla="*/ 580397 h 580397"/>
                <a:gd name="connsiteX3" fmla="*/ 12192 w 3438144"/>
                <a:gd name="connsiteY3" fmla="*/ 543821 h 580397"/>
                <a:gd name="connsiteX4" fmla="*/ 0 w 3438144"/>
                <a:gd name="connsiteY4" fmla="*/ 36576 h 580397"/>
                <a:gd name="connsiteX0" fmla="*/ 0 w 3450336"/>
                <a:gd name="connsiteY0" fmla="*/ 134112 h 677933"/>
                <a:gd name="connsiteX1" fmla="*/ 3450336 w 3450336"/>
                <a:gd name="connsiteY1" fmla="*/ 0 h 677933"/>
                <a:gd name="connsiteX2" fmla="*/ 3438144 w 3450336"/>
                <a:gd name="connsiteY2" fmla="*/ 677933 h 677933"/>
                <a:gd name="connsiteX3" fmla="*/ 12192 w 3450336"/>
                <a:gd name="connsiteY3" fmla="*/ 641357 h 677933"/>
                <a:gd name="connsiteX4" fmla="*/ 0 w 3450336"/>
                <a:gd name="connsiteY4" fmla="*/ 134112 h 677933"/>
                <a:gd name="connsiteX0" fmla="*/ 0 w 3450336"/>
                <a:gd name="connsiteY0" fmla="*/ 134112 h 641357"/>
                <a:gd name="connsiteX1" fmla="*/ 3450336 w 3450336"/>
                <a:gd name="connsiteY1" fmla="*/ 0 h 641357"/>
                <a:gd name="connsiteX2" fmla="*/ 3352800 w 3450336"/>
                <a:gd name="connsiteY2" fmla="*/ 629165 h 641357"/>
                <a:gd name="connsiteX3" fmla="*/ 12192 w 3450336"/>
                <a:gd name="connsiteY3" fmla="*/ 641357 h 641357"/>
                <a:gd name="connsiteX4" fmla="*/ 0 w 3450336"/>
                <a:gd name="connsiteY4" fmla="*/ 134112 h 641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0336" h="641357">
                  <a:moveTo>
                    <a:pt x="0" y="134112"/>
                  </a:moveTo>
                  <a:lnTo>
                    <a:pt x="3450336" y="0"/>
                  </a:lnTo>
                  <a:lnTo>
                    <a:pt x="3352800" y="629165"/>
                  </a:lnTo>
                  <a:lnTo>
                    <a:pt x="12192" y="641357"/>
                  </a:lnTo>
                  <a:lnTo>
                    <a:pt x="0" y="134112"/>
                  </a:lnTo>
                  <a:close/>
                </a:path>
              </a:pathLst>
            </a:custGeom>
            <a:solidFill>
              <a:srgbClr val="33CBCC"/>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Graphic 23" descr="Head with gears">
              <a:extLst>
                <a:ext uri="{FF2B5EF4-FFF2-40B4-BE49-F238E27FC236}">
                  <a16:creationId xmlns:a16="http://schemas.microsoft.com/office/drawing/2014/main" id="{59A98E40-2E52-40F1-BF8E-1DBAD14CEB8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591609" y="3252775"/>
              <a:ext cx="568848" cy="568848"/>
            </a:xfrm>
            <a:prstGeom prst="rect">
              <a:avLst/>
            </a:prstGeom>
          </p:spPr>
        </p:pic>
        <p:sp>
          <p:nvSpPr>
            <p:cNvPr id="25" name="TextBox 24">
              <a:extLst>
                <a:ext uri="{FF2B5EF4-FFF2-40B4-BE49-F238E27FC236}">
                  <a16:creationId xmlns:a16="http://schemas.microsoft.com/office/drawing/2014/main" id="{AA2CAA8C-4CD6-443B-B601-D6B9C13798C2}"/>
                </a:ext>
              </a:extLst>
            </p:cNvPr>
            <p:cNvSpPr txBox="1"/>
            <p:nvPr/>
          </p:nvSpPr>
          <p:spPr>
            <a:xfrm>
              <a:off x="4836330" y="3347505"/>
              <a:ext cx="2871197" cy="400110"/>
            </a:xfrm>
            <a:prstGeom prst="rect">
              <a:avLst/>
            </a:prstGeom>
            <a:noFill/>
          </p:spPr>
          <p:txBody>
            <a:bodyPr wrap="square" lIns="91440" tIns="45720" rIns="91440" bIns="45720" rtlCol="0" anchor="t">
              <a:spAutoFit/>
            </a:bodyPr>
            <a:lstStyle/>
            <a:p>
              <a:r>
                <a:rPr lang="en-GB" sz="2000" dirty="0">
                  <a:solidFill>
                    <a:schemeClr val="bg1"/>
                  </a:solidFill>
                  <a:latin typeface="Reprise Title Std" panose="02000000000000000000" charset="0"/>
                  <a:cs typeface="Simplified Arabic Fixed"/>
                </a:rPr>
                <a:t>LOOK BACK AND EVALUATE</a:t>
              </a:r>
            </a:p>
          </p:txBody>
        </p:sp>
        <p:pic>
          <p:nvPicPr>
            <p:cNvPr id="27" name="Picture 26">
              <a:extLst>
                <a:ext uri="{FF2B5EF4-FFF2-40B4-BE49-F238E27FC236}">
                  <a16:creationId xmlns:a16="http://schemas.microsoft.com/office/drawing/2014/main" id="{D6096C52-0712-4176-BA44-D7361498CC9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868937" y="3389224"/>
              <a:ext cx="723169" cy="410447"/>
            </a:xfrm>
            <a:prstGeom prst="rect">
              <a:avLst/>
            </a:prstGeom>
          </p:spPr>
        </p:pic>
      </p:grpSp>
      <p:pic>
        <p:nvPicPr>
          <p:cNvPr id="31" name="Picture 30">
            <a:extLst>
              <a:ext uri="{FF2B5EF4-FFF2-40B4-BE49-F238E27FC236}">
                <a16:creationId xmlns:a16="http://schemas.microsoft.com/office/drawing/2014/main" id="{62578066-2A1F-4563-8781-1E09D1652B6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633469" y="3542339"/>
            <a:ext cx="5058481" cy="1752845"/>
          </a:xfrm>
          <a:prstGeom prst="rect">
            <a:avLst/>
          </a:prstGeom>
        </p:spPr>
      </p:pic>
      <p:sp>
        <p:nvSpPr>
          <p:cNvPr id="32" name="TextBox 31">
            <a:extLst>
              <a:ext uri="{FF2B5EF4-FFF2-40B4-BE49-F238E27FC236}">
                <a16:creationId xmlns:a16="http://schemas.microsoft.com/office/drawing/2014/main" id="{7D24C850-EA97-4171-A3D8-961CB953DF4C}"/>
              </a:ext>
            </a:extLst>
          </p:cNvPr>
          <p:cNvSpPr txBox="1"/>
          <p:nvPr/>
        </p:nvSpPr>
        <p:spPr>
          <a:xfrm>
            <a:off x="4226097" y="3898991"/>
            <a:ext cx="3752729" cy="369332"/>
          </a:xfrm>
          <a:prstGeom prst="rect">
            <a:avLst/>
          </a:prstGeom>
          <a:noFill/>
        </p:spPr>
        <p:txBody>
          <a:bodyPr wrap="square" lIns="91440" tIns="45720" rIns="91440" bIns="45720" rtlCol="0" anchor="t">
            <a:spAutoFit/>
          </a:bodyPr>
          <a:lstStyle/>
          <a:p>
            <a:r>
              <a:rPr lang="en-GB" b="1" dirty="0">
                <a:solidFill>
                  <a:srgbClr val="C00000"/>
                </a:solidFill>
                <a:latin typeface="Bradley Hand ITC" panose="03070402050302030203" pitchFamily="66" charset="0"/>
                <a:cs typeface="Simplified Arabic Fixed"/>
              </a:rPr>
              <a:t>HOW TO COPE WITH REJECTION…</a:t>
            </a:r>
          </a:p>
        </p:txBody>
      </p:sp>
      <p:sp>
        <p:nvSpPr>
          <p:cNvPr id="33" name="TextBox 32">
            <a:extLst>
              <a:ext uri="{FF2B5EF4-FFF2-40B4-BE49-F238E27FC236}">
                <a16:creationId xmlns:a16="http://schemas.microsoft.com/office/drawing/2014/main" id="{BC7D0EC4-9BCB-4F12-9E63-A18047E3AE9D}"/>
              </a:ext>
            </a:extLst>
          </p:cNvPr>
          <p:cNvSpPr txBox="1"/>
          <p:nvPr/>
        </p:nvSpPr>
        <p:spPr>
          <a:xfrm>
            <a:off x="4093120" y="4231267"/>
            <a:ext cx="3752729" cy="276999"/>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sz="1200" b="1" dirty="0">
                <a:latin typeface="Bradley Hand ITC" panose="03070402050302030203" pitchFamily="66" charset="0"/>
                <a:cs typeface="Simplified Arabic Fixed"/>
              </a:rPr>
              <a:t>Try not to take it too personally</a:t>
            </a:r>
          </a:p>
        </p:txBody>
      </p:sp>
      <p:sp>
        <p:nvSpPr>
          <p:cNvPr id="34" name="TextBox 33">
            <a:extLst>
              <a:ext uri="{FF2B5EF4-FFF2-40B4-BE49-F238E27FC236}">
                <a16:creationId xmlns:a16="http://schemas.microsoft.com/office/drawing/2014/main" id="{2152A879-FC1B-443B-A310-9E4789F39920}"/>
              </a:ext>
            </a:extLst>
          </p:cNvPr>
          <p:cNvSpPr txBox="1"/>
          <p:nvPr/>
        </p:nvSpPr>
        <p:spPr>
          <a:xfrm>
            <a:off x="4093120" y="4462975"/>
            <a:ext cx="3752729" cy="276999"/>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sz="1200" b="1" dirty="0">
                <a:latin typeface="Bradley Hand ITC" panose="03070402050302030203" pitchFamily="66" charset="0"/>
                <a:cs typeface="Simplified Arabic Fixed"/>
              </a:rPr>
              <a:t>Share your feelings with family and friends</a:t>
            </a:r>
          </a:p>
        </p:txBody>
      </p:sp>
      <p:sp>
        <p:nvSpPr>
          <p:cNvPr id="35" name="TextBox 34">
            <a:extLst>
              <a:ext uri="{FF2B5EF4-FFF2-40B4-BE49-F238E27FC236}">
                <a16:creationId xmlns:a16="http://schemas.microsoft.com/office/drawing/2014/main" id="{C3444B18-F8B1-4E87-9B67-00223FC712F8}"/>
              </a:ext>
            </a:extLst>
          </p:cNvPr>
          <p:cNvSpPr txBox="1"/>
          <p:nvPr/>
        </p:nvSpPr>
        <p:spPr>
          <a:xfrm>
            <a:off x="4093120" y="4694683"/>
            <a:ext cx="3990590" cy="276999"/>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sz="1200" b="1" dirty="0">
                <a:latin typeface="Bradley Hand ITC" panose="03070402050302030203" pitchFamily="66" charset="0"/>
                <a:cs typeface="Simplified Arabic Fixed"/>
              </a:rPr>
              <a:t>Congratulate yourself for getting to interview stage</a:t>
            </a:r>
          </a:p>
        </p:txBody>
      </p:sp>
      <p:sp>
        <p:nvSpPr>
          <p:cNvPr id="36" name="TextBox 35">
            <a:extLst>
              <a:ext uri="{FF2B5EF4-FFF2-40B4-BE49-F238E27FC236}">
                <a16:creationId xmlns:a16="http://schemas.microsoft.com/office/drawing/2014/main" id="{BEC038E5-5AA0-44D6-BDD2-45AD6C9F7F7B}"/>
              </a:ext>
            </a:extLst>
          </p:cNvPr>
          <p:cNvSpPr txBox="1"/>
          <p:nvPr/>
        </p:nvSpPr>
        <p:spPr>
          <a:xfrm>
            <a:off x="4093120" y="4926391"/>
            <a:ext cx="3990590" cy="276999"/>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sz="1200" b="1" dirty="0">
                <a:latin typeface="Bradley Hand ITC" panose="03070402050302030203" pitchFamily="66" charset="0"/>
                <a:cs typeface="Simplified Arabic Fixed"/>
              </a:rPr>
              <a:t>Stay positive and chalk it up to experience.</a:t>
            </a:r>
          </a:p>
        </p:txBody>
      </p:sp>
    </p:spTree>
    <p:extLst>
      <p:ext uri="{BB962C8B-B14F-4D97-AF65-F5344CB8AC3E}">
        <p14:creationId xmlns:p14="http://schemas.microsoft.com/office/powerpoint/2010/main" val="209188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E6AD92-B24E-4A96-BD53-916CF32E593E}"/>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3" name="Picture 2" descr="A picture containing sunset, nature, flock, bright&#10;&#10;Description automatically generated">
            <a:extLst>
              <a:ext uri="{FF2B5EF4-FFF2-40B4-BE49-F238E27FC236}">
                <a16:creationId xmlns:a16="http://schemas.microsoft.com/office/drawing/2014/main" id="{160EDA26-BE39-460F-AC99-48D543F74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161" y="515849"/>
            <a:ext cx="4062481" cy="516378"/>
          </a:xfrm>
          <a:prstGeom prst="rect">
            <a:avLst/>
          </a:prstGeom>
        </p:spPr>
      </p:pic>
      <p:pic>
        <p:nvPicPr>
          <p:cNvPr id="4" name="Picture 3" descr="A picture containing text, light, dark&#10;&#10;Description automatically generated">
            <a:extLst>
              <a:ext uri="{FF2B5EF4-FFF2-40B4-BE49-F238E27FC236}">
                <a16:creationId xmlns:a16="http://schemas.microsoft.com/office/drawing/2014/main" id="{D4B6368D-E550-4BFD-B5F5-19CD4B89E0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5" name="TextBox 4">
            <a:extLst>
              <a:ext uri="{FF2B5EF4-FFF2-40B4-BE49-F238E27FC236}">
                <a16:creationId xmlns:a16="http://schemas.microsoft.com/office/drawing/2014/main" id="{AE8A3616-5DEB-465F-A6E0-252B0A79C5B6}"/>
              </a:ext>
            </a:extLst>
          </p:cNvPr>
          <p:cNvSpPr txBox="1"/>
          <p:nvPr/>
        </p:nvSpPr>
        <p:spPr>
          <a:xfrm>
            <a:off x="1566736" y="600205"/>
            <a:ext cx="4241212"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Review and move on</a:t>
            </a:r>
          </a:p>
        </p:txBody>
      </p:sp>
      <p:pic>
        <p:nvPicPr>
          <p:cNvPr id="6" name="Graphic 5" descr="Excellent with solid fill">
            <a:extLst>
              <a:ext uri="{FF2B5EF4-FFF2-40B4-BE49-F238E27FC236}">
                <a16:creationId xmlns:a16="http://schemas.microsoft.com/office/drawing/2014/main" id="{B201BDA6-D995-442A-B21E-ED988DF1191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3608" y="530839"/>
            <a:ext cx="521649" cy="521649"/>
          </a:xfrm>
          <a:prstGeom prst="rect">
            <a:avLst/>
          </a:prstGeom>
        </p:spPr>
      </p:pic>
      <p:pic>
        <p:nvPicPr>
          <p:cNvPr id="7" name="Picture 6" descr="Logo&#10;&#10;Description automatically generated">
            <a:extLst>
              <a:ext uri="{FF2B5EF4-FFF2-40B4-BE49-F238E27FC236}">
                <a16:creationId xmlns:a16="http://schemas.microsoft.com/office/drawing/2014/main" id="{1D34F515-4DB9-4C33-BBDF-A2658A412F5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grpSp>
        <p:nvGrpSpPr>
          <p:cNvPr id="23" name="Group 22">
            <a:extLst>
              <a:ext uri="{FF2B5EF4-FFF2-40B4-BE49-F238E27FC236}">
                <a16:creationId xmlns:a16="http://schemas.microsoft.com/office/drawing/2014/main" id="{01EA2BBB-BCC1-4E6D-B475-4F4FB952EEC8}"/>
              </a:ext>
            </a:extLst>
          </p:cNvPr>
          <p:cNvGrpSpPr/>
          <p:nvPr/>
        </p:nvGrpSpPr>
        <p:grpSpPr>
          <a:xfrm>
            <a:off x="5122507" y="5018458"/>
            <a:ext cx="3782636" cy="1024395"/>
            <a:chOff x="4572000" y="5004415"/>
            <a:chExt cx="3782636" cy="1024395"/>
          </a:xfrm>
        </p:grpSpPr>
        <p:pic>
          <p:nvPicPr>
            <p:cNvPr id="9" name="Picture 8" descr="A picture containing sunset, nature, flock, bright&#10;&#10;Description automatically generated">
              <a:extLst>
                <a:ext uri="{FF2B5EF4-FFF2-40B4-BE49-F238E27FC236}">
                  <a16:creationId xmlns:a16="http://schemas.microsoft.com/office/drawing/2014/main" id="{851B113E-1FA0-4B57-A19A-D693318B12FA}"/>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5374227" y="5174260"/>
              <a:ext cx="2862671" cy="639780"/>
            </a:xfrm>
            <a:prstGeom prst="rect">
              <a:avLst/>
            </a:prstGeom>
          </p:spPr>
        </p:pic>
        <p:sp>
          <p:nvSpPr>
            <p:cNvPr id="10" name="Rounded Rectangle 37">
              <a:extLst>
                <a:ext uri="{FF2B5EF4-FFF2-40B4-BE49-F238E27FC236}">
                  <a16:creationId xmlns:a16="http://schemas.microsoft.com/office/drawing/2014/main" id="{305DB771-1136-487D-A100-812F967F6475}"/>
                </a:ext>
              </a:extLst>
            </p:cNvPr>
            <p:cNvSpPr/>
            <p:nvPr/>
          </p:nvSpPr>
          <p:spPr>
            <a:xfrm>
              <a:off x="4572000" y="5004415"/>
              <a:ext cx="3769945" cy="966520"/>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420DC28-F28D-4FA5-82D7-920E30757CA2}"/>
                </a:ext>
              </a:extLst>
            </p:cNvPr>
            <p:cNvSpPr txBox="1"/>
            <p:nvPr/>
          </p:nvSpPr>
          <p:spPr>
            <a:xfrm>
              <a:off x="5405092" y="5256653"/>
              <a:ext cx="2949544" cy="523220"/>
            </a:xfrm>
            <a:prstGeom prst="rect">
              <a:avLst/>
            </a:prstGeom>
            <a:noFill/>
          </p:spPr>
          <p:txBody>
            <a:bodyPr wrap="square" lIns="91440" tIns="45720" rIns="91440" bIns="45720" rtlCol="0" anchor="t">
              <a:spAutoFit/>
            </a:bodyPr>
            <a:lstStyle/>
            <a:p>
              <a:r>
                <a:rPr lang="en-US" sz="1400" dirty="0">
                  <a:solidFill>
                    <a:schemeClr val="bg1"/>
                  </a:solidFill>
                  <a:latin typeface="Simplified Arabic Fixed"/>
                  <a:cs typeface="Simplified Arabic Fixed"/>
                </a:rPr>
                <a:t>Activity 2: Dealing with rejection</a:t>
              </a:r>
            </a:p>
          </p:txBody>
        </p:sp>
        <p:pic>
          <p:nvPicPr>
            <p:cNvPr id="12" name="Picture 11" descr="Icon&#10;&#10;Description automatically generated">
              <a:extLst>
                <a:ext uri="{FF2B5EF4-FFF2-40B4-BE49-F238E27FC236}">
                  <a16:creationId xmlns:a16="http://schemas.microsoft.com/office/drawing/2014/main" id="{5EC53A51-5298-4F2F-86BA-46AB6286875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22956" y="5205795"/>
              <a:ext cx="823015" cy="823015"/>
            </a:xfrm>
            <a:prstGeom prst="rect">
              <a:avLst/>
            </a:prstGeom>
          </p:spPr>
        </p:pic>
      </p:grpSp>
      <p:pic>
        <p:nvPicPr>
          <p:cNvPr id="14" name="Picture 13">
            <a:extLst>
              <a:ext uri="{FF2B5EF4-FFF2-40B4-BE49-F238E27FC236}">
                <a16:creationId xmlns:a16="http://schemas.microsoft.com/office/drawing/2014/main" id="{D69A59B2-41FD-41EA-A06F-AFAC862DCD0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41528" y="648595"/>
            <a:ext cx="2797388" cy="3967806"/>
          </a:xfrm>
          <a:prstGeom prst="rect">
            <a:avLst/>
          </a:prstGeom>
        </p:spPr>
      </p:pic>
      <p:pic>
        <p:nvPicPr>
          <p:cNvPr id="16" name="Picture 15">
            <a:extLst>
              <a:ext uri="{FF2B5EF4-FFF2-40B4-BE49-F238E27FC236}">
                <a16:creationId xmlns:a16="http://schemas.microsoft.com/office/drawing/2014/main" id="{380A9D67-3537-41A4-91AF-1F6449B4670E}"/>
              </a:ext>
            </a:extLst>
          </p:cNvPr>
          <p:cNvPicPr>
            <a:picLocks noChangeAspect="1"/>
          </p:cNvPicPr>
          <p:nvPr/>
        </p:nvPicPr>
        <p:blipFill rotWithShape="1">
          <a:blip r:embed="rId12">
            <a:extLst>
              <a:ext uri="{28A0092B-C50C-407E-A947-70E740481C1C}">
                <a14:useLocalDpi xmlns:a14="http://schemas.microsoft.com/office/drawing/2010/main" val="0"/>
              </a:ext>
            </a:extLst>
          </a:blip>
          <a:srcRect b="39667"/>
          <a:stretch/>
        </p:blipFill>
        <p:spPr>
          <a:xfrm>
            <a:off x="402921" y="1031850"/>
            <a:ext cx="5410955" cy="2304752"/>
          </a:xfrm>
          <a:prstGeom prst="rect">
            <a:avLst/>
          </a:prstGeom>
          <a:effectLst>
            <a:outerShdw blurRad="50800" dist="38100" dir="2700000" algn="tl" rotWithShape="0">
              <a:prstClr val="black">
                <a:alpha val="40000"/>
              </a:prstClr>
            </a:outerShdw>
          </a:effectLst>
        </p:spPr>
      </p:pic>
      <p:grpSp>
        <p:nvGrpSpPr>
          <p:cNvPr id="33" name="Group 32">
            <a:extLst>
              <a:ext uri="{FF2B5EF4-FFF2-40B4-BE49-F238E27FC236}">
                <a16:creationId xmlns:a16="http://schemas.microsoft.com/office/drawing/2014/main" id="{28626FF4-7739-481B-AC65-1F16AA5C54E9}"/>
              </a:ext>
            </a:extLst>
          </p:cNvPr>
          <p:cNvGrpSpPr/>
          <p:nvPr/>
        </p:nvGrpSpPr>
        <p:grpSpPr>
          <a:xfrm>
            <a:off x="713902" y="3538897"/>
            <a:ext cx="4292734" cy="457887"/>
            <a:chOff x="713902" y="3538897"/>
            <a:chExt cx="4292734" cy="457887"/>
          </a:xfrm>
        </p:grpSpPr>
        <p:pic>
          <p:nvPicPr>
            <p:cNvPr id="17" name="Picture 16" descr="Logo&#10;&#10;Description automatically generated">
              <a:extLst>
                <a:ext uri="{FF2B5EF4-FFF2-40B4-BE49-F238E27FC236}">
                  <a16:creationId xmlns:a16="http://schemas.microsoft.com/office/drawing/2014/main" id="{56D03982-9D6B-47B0-9321-3A8B748ADE3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505836" y="3538897"/>
              <a:ext cx="1430895" cy="457887"/>
            </a:xfrm>
            <a:prstGeom prst="rect">
              <a:avLst/>
            </a:prstGeom>
          </p:spPr>
        </p:pic>
        <p:grpSp>
          <p:nvGrpSpPr>
            <p:cNvPr id="29" name="Group 28">
              <a:extLst>
                <a:ext uri="{FF2B5EF4-FFF2-40B4-BE49-F238E27FC236}">
                  <a16:creationId xmlns:a16="http://schemas.microsoft.com/office/drawing/2014/main" id="{140DA130-2744-4110-9C5C-28632C431300}"/>
                </a:ext>
              </a:extLst>
            </p:cNvPr>
            <p:cNvGrpSpPr/>
            <p:nvPr/>
          </p:nvGrpSpPr>
          <p:grpSpPr>
            <a:xfrm>
              <a:off x="3108398" y="3601578"/>
              <a:ext cx="1898238" cy="293306"/>
              <a:chOff x="3259762" y="3791666"/>
              <a:chExt cx="2023944" cy="446480"/>
            </a:xfrm>
          </p:grpSpPr>
          <p:sp>
            <p:nvSpPr>
              <p:cNvPr id="20" name="Rectangle: Folded Corner 19">
                <a:extLst>
                  <a:ext uri="{FF2B5EF4-FFF2-40B4-BE49-F238E27FC236}">
                    <a16:creationId xmlns:a16="http://schemas.microsoft.com/office/drawing/2014/main" id="{AEC5FDBA-A8A1-46A3-9148-76609E4074C7}"/>
                  </a:ext>
                </a:extLst>
              </p:cNvPr>
              <p:cNvSpPr/>
              <p:nvPr/>
            </p:nvSpPr>
            <p:spPr>
              <a:xfrm>
                <a:off x="3264065" y="3791666"/>
                <a:ext cx="2019641" cy="446480"/>
              </a:xfrm>
              <a:prstGeom prst="foldedCorne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F11DD95-8A44-4026-BB17-30A94E05C400}"/>
                  </a:ext>
                </a:extLst>
              </p:cNvPr>
              <p:cNvSpPr txBox="1"/>
              <p:nvPr/>
            </p:nvSpPr>
            <p:spPr>
              <a:xfrm>
                <a:off x="3259762" y="3809333"/>
                <a:ext cx="2019641" cy="328158"/>
              </a:xfrm>
              <a:prstGeom prst="rect">
                <a:avLst/>
              </a:prstGeom>
              <a:noFill/>
            </p:spPr>
            <p:txBody>
              <a:bodyPr wrap="square" rtlCol="0">
                <a:spAutoFit/>
              </a:bodyPr>
              <a:lstStyle/>
              <a:p>
                <a:pPr algn="ctr"/>
                <a:r>
                  <a:rPr lang="en-GB" sz="1400" b="1" dirty="0">
                    <a:solidFill>
                      <a:schemeClr val="bg1"/>
                    </a:solidFill>
                  </a:rPr>
                  <a:t>INTERVIEW GAME</a:t>
                </a:r>
              </a:p>
            </p:txBody>
          </p:sp>
        </p:grpSp>
        <p:pic>
          <p:nvPicPr>
            <p:cNvPr id="22" name="Picture 21">
              <a:extLst>
                <a:ext uri="{FF2B5EF4-FFF2-40B4-BE49-F238E27FC236}">
                  <a16:creationId xmlns:a16="http://schemas.microsoft.com/office/drawing/2014/main" id="{A8223FA5-3D98-40BF-A04D-D27B433314F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3902" y="3613184"/>
              <a:ext cx="672438" cy="381654"/>
            </a:xfrm>
            <a:prstGeom prst="rect">
              <a:avLst/>
            </a:prstGeom>
          </p:spPr>
        </p:pic>
      </p:grpSp>
      <p:sp>
        <p:nvSpPr>
          <p:cNvPr id="24" name="TextBox 23">
            <a:extLst>
              <a:ext uri="{FF2B5EF4-FFF2-40B4-BE49-F238E27FC236}">
                <a16:creationId xmlns:a16="http://schemas.microsoft.com/office/drawing/2014/main" id="{B0921221-1010-49DD-97F4-DFA695F2DF9C}"/>
              </a:ext>
            </a:extLst>
          </p:cNvPr>
          <p:cNvSpPr txBox="1"/>
          <p:nvPr/>
        </p:nvSpPr>
        <p:spPr>
          <a:xfrm>
            <a:off x="991032" y="1802825"/>
            <a:ext cx="4427731" cy="338554"/>
          </a:xfrm>
          <a:prstGeom prst="rect">
            <a:avLst/>
          </a:prstGeom>
          <a:noFill/>
        </p:spPr>
        <p:txBody>
          <a:bodyPr wrap="square" rtlCol="0">
            <a:spAutoFit/>
          </a:bodyPr>
          <a:lstStyle/>
          <a:p>
            <a:r>
              <a:rPr lang="en-GB" sz="1600" b="1" dirty="0">
                <a:solidFill>
                  <a:srgbClr val="7030A0"/>
                </a:solidFill>
                <a:latin typeface="Simplified Arabic Fixed" panose="02070309020205020404" pitchFamily="49" charset="-78"/>
                <a:cs typeface="Simplified Arabic Fixed" panose="02070309020205020404" pitchFamily="49" charset="-78"/>
              </a:rPr>
              <a:t>Be honest with yourself.</a:t>
            </a:r>
          </a:p>
        </p:txBody>
      </p:sp>
      <p:sp>
        <p:nvSpPr>
          <p:cNvPr id="25" name="TextBox 24">
            <a:extLst>
              <a:ext uri="{FF2B5EF4-FFF2-40B4-BE49-F238E27FC236}">
                <a16:creationId xmlns:a16="http://schemas.microsoft.com/office/drawing/2014/main" id="{C0168F59-D5FF-4B8E-8152-9A62EF27FCE9}"/>
              </a:ext>
            </a:extLst>
          </p:cNvPr>
          <p:cNvSpPr txBox="1"/>
          <p:nvPr/>
        </p:nvSpPr>
        <p:spPr>
          <a:xfrm>
            <a:off x="1012670" y="2197072"/>
            <a:ext cx="4548267" cy="276999"/>
          </a:xfrm>
          <a:prstGeom prst="rect">
            <a:avLst/>
          </a:prstGeom>
          <a:noFill/>
        </p:spPr>
        <p:txBody>
          <a:bodyPr wrap="square" rtlCol="0">
            <a:spAutoFit/>
          </a:bodyPr>
          <a:lstStyle/>
          <a:p>
            <a:pPr marL="171450" indent="-171450">
              <a:buFont typeface="Courier New" panose="02070309020205020404" pitchFamily="49" charset="0"/>
              <a:buChar char="o"/>
            </a:pPr>
            <a:r>
              <a:rPr lang="en-GB" sz="1200" dirty="0">
                <a:latin typeface="Simplified Arabic Fixed" panose="02070309020205020404" pitchFamily="49" charset="-78"/>
                <a:cs typeface="Simplified Arabic Fixed" panose="02070309020205020404" pitchFamily="49" charset="-78"/>
              </a:rPr>
              <a:t>Did you prepare enough for the interview?</a:t>
            </a:r>
          </a:p>
        </p:txBody>
      </p:sp>
      <p:sp>
        <p:nvSpPr>
          <p:cNvPr id="26" name="TextBox 25">
            <a:extLst>
              <a:ext uri="{FF2B5EF4-FFF2-40B4-BE49-F238E27FC236}">
                <a16:creationId xmlns:a16="http://schemas.microsoft.com/office/drawing/2014/main" id="{52F0E5EB-CB1A-4735-9881-781836DB40BD}"/>
              </a:ext>
            </a:extLst>
          </p:cNvPr>
          <p:cNvSpPr txBox="1"/>
          <p:nvPr/>
        </p:nvSpPr>
        <p:spPr>
          <a:xfrm>
            <a:off x="1005416" y="2407528"/>
            <a:ext cx="4548267" cy="276999"/>
          </a:xfrm>
          <a:prstGeom prst="rect">
            <a:avLst/>
          </a:prstGeom>
          <a:noFill/>
        </p:spPr>
        <p:txBody>
          <a:bodyPr wrap="square" rtlCol="0">
            <a:spAutoFit/>
          </a:bodyPr>
          <a:lstStyle/>
          <a:p>
            <a:pPr marL="171450" indent="-171450">
              <a:buFont typeface="Courier New" panose="02070309020205020404" pitchFamily="49" charset="0"/>
              <a:buChar char="o"/>
            </a:pPr>
            <a:r>
              <a:rPr lang="en-GB" sz="1200" dirty="0">
                <a:latin typeface="Simplified Arabic Fixed" panose="02070309020205020404" pitchFamily="49" charset="-78"/>
                <a:cs typeface="Simplified Arabic Fixed" panose="02070309020205020404" pitchFamily="49" charset="-78"/>
              </a:rPr>
              <a:t>Did you stumble at any questions asked?</a:t>
            </a:r>
          </a:p>
        </p:txBody>
      </p:sp>
      <p:sp>
        <p:nvSpPr>
          <p:cNvPr id="27" name="TextBox 26">
            <a:extLst>
              <a:ext uri="{FF2B5EF4-FFF2-40B4-BE49-F238E27FC236}">
                <a16:creationId xmlns:a16="http://schemas.microsoft.com/office/drawing/2014/main" id="{49367E57-3395-4A31-9EB9-4C7C2AFC5165}"/>
              </a:ext>
            </a:extLst>
          </p:cNvPr>
          <p:cNvSpPr txBox="1"/>
          <p:nvPr/>
        </p:nvSpPr>
        <p:spPr>
          <a:xfrm>
            <a:off x="1027190" y="2632498"/>
            <a:ext cx="4548267" cy="276999"/>
          </a:xfrm>
          <a:prstGeom prst="rect">
            <a:avLst/>
          </a:prstGeom>
          <a:noFill/>
        </p:spPr>
        <p:txBody>
          <a:bodyPr wrap="square" rtlCol="0">
            <a:spAutoFit/>
          </a:bodyPr>
          <a:lstStyle/>
          <a:p>
            <a:pPr marL="171450" indent="-171450">
              <a:buFont typeface="Courier New" panose="02070309020205020404" pitchFamily="49" charset="0"/>
              <a:buChar char="o"/>
            </a:pPr>
            <a:r>
              <a:rPr lang="en-GB" sz="1200" dirty="0">
                <a:latin typeface="Simplified Arabic Fixed" panose="02070309020205020404" pitchFamily="49" charset="-78"/>
                <a:cs typeface="Simplified Arabic Fixed" panose="02070309020205020404" pitchFamily="49" charset="-78"/>
              </a:rPr>
              <a:t>Did your nerves get the better of you?</a:t>
            </a:r>
          </a:p>
        </p:txBody>
      </p:sp>
      <p:sp>
        <p:nvSpPr>
          <p:cNvPr id="28" name="TextBox 27">
            <a:extLst>
              <a:ext uri="{FF2B5EF4-FFF2-40B4-BE49-F238E27FC236}">
                <a16:creationId xmlns:a16="http://schemas.microsoft.com/office/drawing/2014/main" id="{A209F907-B2C5-413B-8D82-4795A40264C0}"/>
              </a:ext>
            </a:extLst>
          </p:cNvPr>
          <p:cNvSpPr txBox="1"/>
          <p:nvPr/>
        </p:nvSpPr>
        <p:spPr>
          <a:xfrm>
            <a:off x="1027189" y="2872065"/>
            <a:ext cx="4548267" cy="461665"/>
          </a:xfrm>
          <a:prstGeom prst="rect">
            <a:avLst/>
          </a:prstGeom>
          <a:noFill/>
        </p:spPr>
        <p:txBody>
          <a:bodyPr wrap="square" rtlCol="0">
            <a:spAutoFit/>
          </a:bodyPr>
          <a:lstStyle/>
          <a:p>
            <a:pPr marL="171450" indent="-171450">
              <a:buFont typeface="Courier New" panose="02070309020205020404" pitchFamily="49" charset="0"/>
              <a:buChar char="o"/>
            </a:pPr>
            <a:r>
              <a:rPr lang="en-GB" sz="1200" dirty="0">
                <a:latin typeface="Simplified Arabic Fixed" panose="02070309020205020404" pitchFamily="49" charset="-78"/>
                <a:cs typeface="Simplified Arabic Fixed" panose="02070309020205020404" pitchFamily="49" charset="-78"/>
              </a:rPr>
              <a:t>Did you speak out clearly and look at the interviewer throughout the interview?</a:t>
            </a:r>
          </a:p>
        </p:txBody>
      </p:sp>
      <p:grpSp>
        <p:nvGrpSpPr>
          <p:cNvPr id="40" name="Group 39">
            <a:extLst>
              <a:ext uri="{FF2B5EF4-FFF2-40B4-BE49-F238E27FC236}">
                <a16:creationId xmlns:a16="http://schemas.microsoft.com/office/drawing/2014/main" id="{56F37F02-13CD-481B-9DC9-39CBC59B9C44}"/>
              </a:ext>
            </a:extLst>
          </p:cNvPr>
          <p:cNvGrpSpPr/>
          <p:nvPr/>
        </p:nvGrpSpPr>
        <p:grpSpPr>
          <a:xfrm>
            <a:off x="1011509" y="4244304"/>
            <a:ext cx="3602326" cy="1917241"/>
            <a:chOff x="893060" y="4346257"/>
            <a:chExt cx="3602326" cy="1917241"/>
          </a:xfrm>
        </p:grpSpPr>
        <p:grpSp>
          <p:nvGrpSpPr>
            <p:cNvPr id="35" name="Group 34">
              <a:extLst>
                <a:ext uri="{FF2B5EF4-FFF2-40B4-BE49-F238E27FC236}">
                  <a16:creationId xmlns:a16="http://schemas.microsoft.com/office/drawing/2014/main" id="{569DD290-4EBD-4AF8-BBA4-00080EC63B40}"/>
                </a:ext>
              </a:extLst>
            </p:cNvPr>
            <p:cNvGrpSpPr/>
            <p:nvPr/>
          </p:nvGrpSpPr>
          <p:grpSpPr>
            <a:xfrm>
              <a:off x="893060" y="4361630"/>
              <a:ext cx="1901868" cy="1901868"/>
              <a:chOff x="657451" y="4339385"/>
              <a:chExt cx="1901868" cy="1901868"/>
            </a:xfrm>
          </p:grpSpPr>
          <p:sp>
            <p:nvSpPr>
              <p:cNvPr id="34" name="Oval 33">
                <a:extLst>
                  <a:ext uri="{FF2B5EF4-FFF2-40B4-BE49-F238E27FC236}">
                    <a16:creationId xmlns:a16="http://schemas.microsoft.com/office/drawing/2014/main" id="{3EB7815A-A8F2-4011-B661-4F8B7EAFDB84}"/>
                  </a:ext>
                </a:extLst>
              </p:cNvPr>
              <p:cNvSpPr/>
              <p:nvPr/>
            </p:nvSpPr>
            <p:spPr>
              <a:xfrm>
                <a:off x="657451" y="4339385"/>
                <a:ext cx="1901868" cy="1901868"/>
              </a:xfrm>
              <a:prstGeom prst="ellips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a:extLst>
                  <a:ext uri="{FF2B5EF4-FFF2-40B4-BE49-F238E27FC236}">
                    <a16:creationId xmlns:a16="http://schemas.microsoft.com/office/drawing/2014/main" id="{633B5DB7-3FCC-411A-858A-611A434E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75296" y="4553712"/>
                <a:ext cx="1443344" cy="1431266"/>
              </a:xfrm>
              <a:prstGeom prst="rect">
                <a:avLst/>
              </a:prstGeom>
            </p:spPr>
          </p:pic>
        </p:grpSp>
        <p:grpSp>
          <p:nvGrpSpPr>
            <p:cNvPr id="39" name="Group 38">
              <a:extLst>
                <a:ext uri="{FF2B5EF4-FFF2-40B4-BE49-F238E27FC236}">
                  <a16:creationId xmlns:a16="http://schemas.microsoft.com/office/drawing/2014/main" id="{EF858329-10E7-4396-B6DC-F1F033886406}"/>
                </a:ext>
              </a:extLst>
            </p:cNvPr>
            <p:cNvGrpSpPr/>
            <p:nvPr/>
          </p:nvGrpSpPr>
          <p:grpSpPr>
            <a:xfrm>
              <a:off x="2475804" y="4346257"/>
              <a:ext cx="2019582" cy="1733792"/>
              <a:chOff x="2405648" y="4361630"/>
              <a:chExt cx="2019582" cy="1733792"/>
            </a:xfrm>
          </p:grpSpPr>
          <p:pic>
            <p:nvPicPr>
              <p:cNvPr id="37" name="Picture 36">
                <a:extLst>
                  <a:ext uri="{FF2B5EF4-FFF2-40B4-BE49-F238E27FC236}">
                    <a16:creationId xmlns:a16="http://schemas.microsoft.com/office/drawing/2014/main" id="{E361F1D5-BA56-402B-9E14-99C3A6FA909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405648" y="4361630"/>
                <a:ext cx="2019582" cy="1733792"/>
              </a:xfrm>
              <a:prstGeom prst="rect">
                <a:avLst/>
              </a:prstGeom>
            </p:spPr>
          </p:pic>
          <p:sp>
            <p:nvSpPr>
              <p:cNvPr id="38" name="TextBox 37">
                <a:extLst>
                  <a:ext uri="{FF2B5EF4-FFF2-40B4-BE49-F238E27FC236}">
                    <a16:creationId xmlns:a16="http://schemas.microsoft.com/office/drawing/2014/main" id="{AB94EBD1-7F9A-4439-AA19-2B1016271216}"/>
                  </a:ext>
                </a:extLst>
              </p:cNvPr>
              <p:cNvSpPr txBox="1"/>
              <p:nvPr/>
            </p:nvSpPr>
            <p:spPr>
              <a:xfrm rot="21212991">
                <a:off x="2807732" y="4703854"/>
                <a:ext cx="1369083" cy="1015663"/>
              </a:xfrm>
              <a:prstGeom prst="rect">
                <a:avLst/>
              </a:prstGeom>
              <a:noFill/>
            </p:spPr>
            <p:txBody>
              <a:bodyPr wrap="square" rtlCol="0">
                <a:spAutoFit/>
              </a:bodyPr>
              <a:lstStyle/>
              <a:p>
                <a:pPr algn="ctr"/>
                <a:r>
                  <a:rPr lang="en-GB" sz="1200" dirty="0">
                    <a:latin typeface="Comic Sans MS" panose="030F0702030302020204" pitchFamily="66" charset="0"/>
                    <a:cs typeface="Simplified Arabic Fixed" panose="02070309020205020404" pitchFamily="49" charset="-78"/>
                  </a:rPr>
                  <a:t>Ask the employer for </a:t>
                </a:r>
                <a:r>
                  <a:rPr lang="en-GB" sz="1200" dirty="0">
                    <a:solidFill>
                      <a:srgbClr val="C00000"/>
                    </a:solidFill>
                    <a:latin typeface="Comic Sans MS" panose="030F0702030302020204" pitchFamily="66" charset="0"/>
                    <a:cs typeface="Simplified Arabic Fixed" panose="02070309020205020404" pitchFamily="49" charset="-78"/>
                  </a:rPr>
                  <a:t>FEEDBACK </a:t>
                </a:r>
                <a:br>
                  <a:rPr lang="en-GB" sz="1200" dirty="0">
                    <a:solidFill>
                      <a:srgbClr val="C00000"/>
                    </a:solidFill>
                    <a:latin typeface="Comic Sans MS" panose="030F0702030302020204" pitchFamily="66" charset="0"/>
                    <a:cs typeface="Simplified Arabic Fixed" panose="02070309020205020404" pitchFamily="49" charset="-78"/>
                  </a:rPr>
                </a:br>
                <a:r>
                  <a:rPr lang="en-GB" sz="1200" dirty="0">
                    <a:latin typeface="Comic Sans MS" panose="030F0702030302020204" pitchFamily="66" charset="0"/>
                    <a:cs typeface="Simplified Arabic Fixed" panose="02070309020205020404" pitchFamily="49" charset="-78"/>
                  </a:rPr>
                  <a:t>on your performance!</a:t>
                </a:r>
              </a:p>
            </p:txBody>
          </p:sp>
        </p:grpSp>
      </p:grpSp>
    </p:spTree>
    <p:extLst>
      <p:ext uri="{BB962C8B-B14F-4D97-AF65-F5344CB8AC3E}">
        <p14:creationId xmlns:p14="http://schemas.microsoft.com/office/powerpoint/2010/main" val="139077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1" descr="Icon&#10;&#10;Description automatically generated">
            <a:extLst>
              <a:ext uri="{FF2B5EF4-FFF2-40B4-BE49-F238E27FC236}">
                <a16:creationId xmlns:a16="http://schemas.microsoft.com/office/drawing/2014/main" id="{952D1F5F-C373-4177-9CE7-E3C26944EACE}"/>
              </a:ext>
            </a:extLst>
          </p:cNvPr>
          <p:cNvPicPr>
            <a:picLocks noChangeAspect="1"/>
          </p:cNvPicPr>
          <p:nvPr/>
        </p:nvPicPr>
        <p:blipFill>
          <a:blip r:embed="rId3"/>
          <a:stretch>
            <a:fillRect/>
          </a:stretch>
        </p:blipFill>
        <p:spPr>
          <a:xfrm>
            <a:off x="511834" y="2114910"/>
            <a:ext cx="4339086" cy="4353464"/>
          </a:xfrm>
          <a:prstGeom prst="rect">
            <a:avLst/>
          </a:prstGeom>
        </p:spPr>
      </p:pic>
      <p:sp>
        <p:nvSpPr>
          <p:cNvPr id="14" name="TextBox 13">
            <a:extLst>
              <a:ext uri="{FF2B5EF4-FFF2-40B4-BE49-F238E27FC236}">
                <a16:creationId xmlns:a16="http://schemas.microsoft.com/office/drawing/2014/main" id="{EBE8E1F0-334A-45C7-96CF-A2F218BC441A}"/>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sp>
        <p:nvSpPr>
          <p:cNvPr id="13" name="Rounded Rectangle 12">
            <a:extLst>
              <a:ext uri="{FF2B5EF4-FFF2-40B4-BE49-F238E27FC236}">
                <a16:creationId xmlns:a16="http://schemas.microsoft.com/office/drawing/2014/main" id="{D04DBCFD-AD98-DA43-828F-1E783DD24FC5}"/>
              </a:ext>
            </a:extLst>
          </p:cNvPr>
          <p:cNvSpPr/>
          <p:nvPr/>
        </p:nvSpPr>
        <p:spPr>
          <a:xfrm>
            <a:off x="4468287" y="1352008"/>
            <a:ext cx="3815255" cy="3954746"/>
          </a:xfrm>
          <a:prstGeom prst="roundRect">
            <a:avLst/>
          </a:prstGeom>
          <a:noFill/>
          <a:ln w="66675">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E895FBC-21B8-6643-B459-576EF1866424}"/>
              </a:ext>
            </a:extLst>
          </p:cNvPr>
          <p:cNvSpPr txBox="1"/>
          <p:nvPr/>
        </p:nvSpPr>
        <p:spPr>
          <a:xfrm>
            <a:off x="1084845" y="2747002"/>
            <a:ext cx="2810431" cy="769441"/>
          </a:xfrm>
          <a:prstGeom prst="rect">
            <a:avLst/>
          </a:prstGeom>
          <a:noFill/>
        </p:spPr>
        <p:txBody>
          <a:bodyPr wrap="square" rtlCol="0">
            <a:spAutoFit/>
          </a:bodyPr>
          <a:lstStyle/>
          <a:p>
            <a:pPr algn="ctr"/>
            <a:r>
              <a:rPr lang="en-US" sz="4400">
                <a:solidFill>
                  <a:srgbClr val="FFFF00"/>
                </a:solidFill>
                <a:latin typeface="Reprise Title Std" panose="02000000000000000000" pitchFamily="2" charset="77"/>
              </a:rPr>
              <a:t>Questions ?</a:t>
            </a:r>
          </a:p>
        </p:txBody>
      </p:sp>
      <p:pic>
        <p:nvPicPr>
          <p:cNvPr id="16" name="Graphic 15" descr="Thought with solid fill">
            <a:extLst>
              <a:ext uri="{FF2B5EF4-FFF2-40B4-BE49-F238E27FC236}">
                <a16:creationId xmlns:a16="http://schemas.microsoft.com/office/drawing/2014/main" id="{7402D460-6E42-E24B-8B13-84FD358488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39813" y="2052262"/>
            <a:ext cx="2772102" cy="2772102"/>
          </a:xfrm>
          <a:prstGeom prst="rect">
            <a:avLst/>
          </a:prstGeom>
        </p:spPr>
      </p:pic>
      <p:pic>
        <p:nvPicPr>
          <p:cNvPr id="17" name="Graphic 16" descr="Question Mark with solid fill">
            <a:extLst>
              <a:ext uri="{FF2B5EF4-FFF2-40B4-BE49-F238E27FC236}">
                <a16:creationId xmlns:a16="http://schemas.microsoft.com/office/drawing/2014/main" id="{1EACB109-8011-3741-8D79-36C2A0665AB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72965" y="2467752"/>
            <a:ext cx="735725" cy="735725"/>
          </a:xfrm>
          <a:prstGeom prst="rect">
            <a:avLst/>
          </a:prstGeom>
        </p:spPr>
      </p:pic>
      <p:pic>
        <p:nvPicPr>
          <p:cNvPr id="10" name="Picture 9" descr="Logo&#10;&#10;Description automatically generated">
            <a:extLst>
              <a:ext uri="{FF2B5EF4-FFF2-40B4-BE49-F238E27FC236}">
                <a16:creationId xmlns:a16="http://schemas.microsoft.com/office/drawing/2014/main" id="{36057661-3D18-0348-81E8-E852C59320C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420817" y="6263445"/>
            <a:ext cx="1220486" cy="390556"/>
          </a:xfrm>
          <a:prstGeom prst="rect">
            <a:avLst/>
          </a:prstGeom>
        </p:spPr>
      </p:pic>
      <p:sp>
        <p:nvSpPr>
          <p:cNvPr id="2" name="Footer Placeholder 3">
            <a:extLst>
              <a:ext uri="{FF2B5EF4-FFF2-40B4-BE49-F238E27FC236}">
                <a16:creationId xmlns:a16="http://schemas.microsoft.com/office/drawing/2014/main" id="{19ADD7D2-6FDB-E843-A7A9-B1EA41183A3F}"/>
              </a:ext>
            </a:extLst>
          </p:cNvPr>
          <p:cNvSpPr>
            <a:spLocks noGrp="1"/>
          </p:cNvSpPr>
          <p:nvPr>
            <p:ph type="ftr" sz="quarter" idx="11"/>
          </p:nvPr>
        </p:nvSpPr>
        <p:spPr>
          <a:xfrm>
            <a:off x="3028950" y="6356351"/>
            <a:ext cx="3086100" cy="365125"/>
          </a:xfrm>
        </p:spPr>
        <p:txBody>
          <a:bodyPr/>
          <a:lstStyle/>
          <a:p>
            <a:r>
              <a:rPr lang="en-US" dirty="0"/>
              <a:t>© Gateway 2025</a:t>
            </a:r>
          </a:p>
        </p:txBody>
      </p:sp>
    </p:spTree>
    <p:extLst>
      <p:ext uri="{BB962C8B-B14F-4D97-AF65-F5344CB8AC3E}">
        <p14:creationId xmlns:p14="http://schemas.microsoft.com/office/powerpoint/2010/main" val="4024304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161" y="515849"/>
            <a:ext cx="5751098" cy="516378"/>
          </a:xfrm>
          <a:prstGeom prst="rect">
            <a:avLst/>
          </a:prstGeom>
        </p:spPr>
      </p:pic>
      <p:pic>
        <p:nvPicPr>
          <p:cNvPr id="32" name="Picture 31" descr="A picture containing text, light, dark&#10;&#10;Description automatically generated">
            <a:extLst>
              <a:ext uri="{FF2B5EF4-FFF2-40B4-BE49-F238E27FC236}">
                <a16:creationId xmlns:a16="http://schemas.microsoft.com/office/drawing/2014/main" id="{F9AC68C8-4308-4744-A7E4-EB27EC41AF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2" name="TextBox 1">
            <a:extLst>
              <a:ext uri="{FF2B5EF4-FFF2-40B4-BE49-F238E27FC236}">
                <a16:creationId xmlns:a16="http://schemas.microsoft.com/office/drawing/2014/main" id="{C4DA91DE-2165-443B-98FF-7B6FC1F1D179}"/>
              </a:ext>
            </a:extLst>
          </p:cNvPr>
          <p:cNvSpPr txBox="1"/>
          <p:nvPr/>
        </p:nvSpPr>
        <p:spPr>
          <a:xfrm>
            <a:off x="1566735" y="600205"/>
            <a:ext cx="5658523" cy="400110"/>
          </a:xfrm>
          <a:prstGeom prst="rect">
            <a:avLst/>
          </a:prstGeom>
          <a:noFill/>
        </p:spPr>
        <p:txBody>
          <a:bodyPr wrap="square" lIns="91440" tIns="45720" rIns="91440" bIns="45720" rtlCol="0" anchor="t">
            <a:spAutoFit/>
          </a:bodyPr>
          <a:lstStyle/>
          <a:p>
            <a:pPr algn="ctr"/>
            <a:r>
              <a:rPr lang="en-GB" sz="2000" b="1">
                <a:solidFill>
                  <a:schemeClr val="bg1"/>
                </a:solidFill>
                <a:latin typeface="Simplified Arabic Fixed"/>
                <a:cs typeface="Simplified Arabic Fixed"/>
              </a:rPr>
              <a:t>You've got the job!</a:t>
            </a:r>
            <a:endParaRPr lang="en-US">
              <a:solidFill>
                <a:schemeClr val="bg1"/>
              </a:solidFill>
            </a:endParaRPr>
          </a:p>
        </p:txBody>
      </p:sp>
      <p:pic>
        <p:nvPicPr>
          <p:cNvPr id="61" name="Graphic 60" descr="Magnifying glass with solid fill">
            <a:extLst>
              <a:ext uri="{FF2B5EF4-FFF2-40B4-BE49-F238E27FC236}">
                <a16:creationId xmlns:a16="http://schemas.microsoft.com/office/drawing/2014/main" id="{2659EDD3-0A2F-C445-ABBF-8F734DD1A3A4}"/>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4991390">
            <a:off x="653744" y="529097"/>
            <a:ext cx="537272" cy="537272"/>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AE077CE7-F01F-DE48-8CC9-4C398A10A772}"/>
              </a:ext>
            </a:extLst>
          </p:cNvPr>
          <p:cNvPicPr>
            <a:picLocks noChangeAspect="1"/>
          </p:cNvPicPr>
          <p:nvPr/>
        </p:nvPicPr>
        <p:blipFill rotWithShape="1">
          <a:blip r:embed="rId8">
            <a:extLst>
              <a:ext uri="{BEBA8EAE-BF5A-486C-A8C5-ECC9F3942E4B}">
                <a14:imgProps xmlns:a14="http://schemas.microsoft.com/office/drawing/2010/main">
                  <a14:imgLayer r:embed="rId9">
                    <a14:imgEffect>
                      <a14:brightnessContrast bright="-16000" contrast="19000"/>
                    </a14:imgEffect>
                  </a14:imgLayer>
                </a14:imgProps>
              </a:ext>
              <a:ext uri="{28A0092B-C50C-407E-A947-70E740481C1C}">
                <a14:useLocalDpi xmlns:a14="http://schemas.microsoft.com/office/drawing/2010/main" val="0"/>
              </a:ext>
            </a:extLst>
          </a:blip>
          <a:srcRect/>
          <a:stretch/>
        </p:blipFill>
        <p:spPr>
          <a:xfrm>
            <a:off x="0" y="1275813"/>
            <a:ext cx="5022062" cy="4405002"/>
          </a:xfrm>
          <a:prstGeom prst="rect">
            <a:avLst/>
          </a:prstGeom>
        </p:spPr>
      </p:pic>
      <p:pic>
        <p:nvPicPr>
          <p:cNvPr id="3" name="Picture 4" descr="Logo&#10;&#10;Description automatically generated">
            <a:extLst>
              <a:ext uri="{FF2B5EF4-FFF2-40B4-BE49-F238E27FC236}">
                <a16:creationId xmlns:a16="http://schemas.microsoft.com/office/drawing/2014/main" id="{E1EB6C1D-5B34-CE90-2EC7-98F1723BA26E}"/>
              </a:ext>
            </a:extLst>
          </p:cNvPr>
          <p:cNvPicPr>
            <a:picLocks noChangeAspect="1"/>
          </p:cNvPicPr>
          <p:nvPr/>
        </p:nvPicPr>
        <p:blipFill>
          <a:blip r:embed="rId10"/>
          <a:stretch>
            <a:fillRect/>
          </a:stretch>
        </p:blipFill>
        <p:spPr>
          <a:xfrm rot="1680000">
            <a:off x="4165752" y="641426"/>
            <a:ext cx="5243393" cy="5152786"/>
          </a:xfrm>
          <a:prstGeom prst="rect">
            <a:avLst/>
          </a:prstGeom>
        </p:spPr>
      </p:pic>
      <p:sp>
        <p:nvSpPr>
          <p:cNvPr id="16" name="TextBox 15">
            <a:extLst>
              <a:ext uri="{FF2B5EF4-FFF2-40B4-BE49-F238E27FC236}">
                <a16:creationId xmlns:a16="http://schemas.microsoft.com/office/drawing/2014/main" id="{F8B0ABC9-8C8C-D13E-E441-9C135A971CF4}"/>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17" name="Picture 16" descr="Logo&#10;&#10;Description automatically generated">
            <a:extLst>
              <a:ext uri="{FF2B5EF4-FFF2-40B4-BE49-F238E27FC236}">
                <a16:creationId xmlns:a16="http://schemas.microsoft.com/office/drawing/2014/main" id="{A44EAFC6-0301-289D-0BC1-5353C676344D}"/>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grpSp>
        <p:nvGrpSpPr>
          <p:cNvPr id="5" name="Group 4">
            <a:extLst>
              <a:ext uri="{FF2B5EF4-FFF2-40B4-BE49-F238E27FC236}">
                <a16:creationId xmlns:a16="http://schemas.microsoft.com/office/drawing/2014/main" id="{9A1C1FDA-5112-7B16-E7CF-9F343F953E7B}"/>
              </a:ext>
            </a:extLst>
          </p:cNvPr>
          <p:cNvGrpSpPr/>
          <p:nvPr/>
        </p:nvGrpSpPr>
        <p:grpSpPr>
          <a:xfrm>
            <a:off x="-12257" y="5326410"/>
            <a:ext cx="7629706" cy="1494175"/>
            <a:chOff x="315326" y="5274651"/>
            <a:chExt cx="7629706" cy="1494175"/>
          </a:xfrm>
        </p:grpSpPr>
        <p:grpSp>
          <p:nvGrpSpPr>
            <p:cNvPr id="7" name="Group 6"/>
            <p:cNvGrpSpPr/>
            <p:nvPr/>
          </p:nvGrpSpPr>
          <p:grpSpPr>
            <a:xfrm>
              <a:off x="315326" y="5354708"/>
              <a:ext cx="4243088" cy="1088893"/>
              <a:chOff x="315326" y="5569875"/>
              <a:chExt cx="4243088" cy="1088893"/>
            </a:xfrm>
          </p:grpSpPr>
          <p:pic>
            <p:nvPicPr>
              <p:cNvPr id="14" name="Picture 13" descr="Background pattern&#10;&#10;Description automatically generated">
                <a:extLst>
                  <a:ext uri="{FF2B5EF4-FFF2-40B4-BE49-F238E27FC236}">
                    <a16:creationId xmlns:a16="http://schemas.microsoft.com/office/drawing/2014/main" id="{1E97BEED-BAD0-BC4D-8461-88F01711C15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6200000">
                <a:off x="1508549" y="4376652"/>
                <a:ext cx="849967" cy="3236414"/>
              </a:xfrm>
              <a:prstGeom prst="rect">
                <a:avLst/>
              </a:prstGeom>
            </p:spPr>
          </p:pic>
          <p:pic>
            <p:nvPicPr>
              <p:cNvPr id="15" name="Picture 14" descr="A picture containing outdoor object, night sky&#10;&#10;Description automatically generated">
                <a:extLst>
                  <a:ext uri="{FF2B5EF4-FFF2-40B4-BE49-F238E27FC236}">
                    <a16:creationId xmlns:a16="http://schemas.microsoft.com/office/drawing/2014/main" id="{6BE429F1-EBB4-9B48-AE30-81C2D265116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47875" y="5733179"/>
                <a:ext cx="910539" cy="925589"/>
              </a:xfrm>
              <a:prstGeom prst="rect">
                <a:avLst/>
              </a:prstGeom>
            </p:spPr>
          </p:pic>
        </p:grpSp>
        <p:pic>
          <p:nvPicPr>
            <p:cNvPr id="18" name="Picture 17" descr="A picture containing text&#10;&#10;Description automatically generated">
              <a:extLst>
                <a:ext uri="{FF2B5EF4-FFF2-40B4-BE49-F238E27FC236}">
                  <a16:creationId xmlns:a16="http://schemas.microsoft.com/office/drawing/2014/main" id="{91FF8DFE-AE69-867D-4BA4-9DBF5AB501A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689864" y="5274651"/>
              <a:ext cx="3255168" cy="1494175"/>
            </a:xfrm>
            <a:prstGeom prst="rect">
              <a:avLst/>
            </a:prstGeom>
            <a:effectLst>
              <a:outerShdw blurRad="50800" dist="50800" dir="5400000" algn="ctr" rotWithShape="0">
                <a:schemeClr val="tx1">
                  <a:lumMod val="65000"/>
                  <a:lumOff val="35000"/>
                </a:schemeClr>
              </a:outerShdw>
            </a:effectLst>
          </p:spPr>
        </p:pic>
        <p:sp>
          <p:nvSpPr>
            <p:cNvPr id="19" name="TextBox 18">
              <a:extLst>
                <a:ext uri="{FF2B5EF4-FFF2-40B4-BE49-F238E27FC236}">
                  <a16:creationId xmlns:a16="http://schemas.microsoft.com/office/drawing/2014/main" id="{F4BDB784-0AC7-7A79-B457-72817BDABBF9}"/>
                </a:ext>
              </a:extLst>
            </p:cNvPr>
            <p:cNvSpPr txBox="1"/>
            <p:nvPr/>
          </p:nvSpPr>
          <p:spPr>
            <a:xfrm>
              <a:off x="4877909" y="5602349"/>
              <a:ext cx="2879078" cy="738664"/>
            </a:xfrm>
            <a:prstGeom prst="rect">
              <a:avLst/>
            </a:prstGeom>
            <a:noFill/>
          </p:spPr>
          <p:txBody>
            <a:bodyPr wrap="square" rtlCol="0">
              <a:spAutoFit/>
            </a:bodyPr>
            <a:lstStyle/>
            <a:p>
              <a:pPr algn="ctr"/>
              <a:r>
                <a:rPr lang="en-GB" sz="1400" b="1" dirty="0">
                  <a:latin typeface="Comic Sans MS" panose="030F0902030302020204" pitchFamily="66" charset="0"/>
                  <a:cs typeface="Simplified Arabic Fixed"/>
                </a:rPr>
                <a:t>TASK 1</a:t>
              </a:r>
              <a:r>
                <a:rPr lang="en-GB" sz="1400" dirty="0">
                  <a:latin typeface="Comic Sans MS" panose="030F0902030302020204" pitchFamily="66" charset="0"/>
                  <a:cs typeface="Simplified Arabic Fixed"/>
                </a:rPr>
                <a:t>: Can you think of reasons for not accepting </a:t>
              </a:r>
              <a:br>
                <a:rPr lang="en-GB" sz="1400" dirty="0">
                  <a:latin typeface="Comic Sans MS" panose="030F0902030302020204" pitchFamily="66" charset="0"/>
                  <a:cs typeface="Simplified Arabic Fixed"/>
                </a:rPr>
              </a:br>
              <a:r>
                <a:rPr lang="en-GB" sz="1400" dirty="0">
                  <a:latin typeface="Comic Sans MS" panose="030F0902030302020204" pitchFamily="66" charset="0"/>
                  <a:cs typeface="Simplified Arabic Fixed"/>
                </a:rPr>
                <a:t>a job offer?</a:t>
              </a:r>
            </a:p>
          </p:txBody>
        </p:sp>
      </p:grpSp>
    </p:spTree>
    <p:extLst>
      <p:ext uri="{BB962C8B-B14F-4D97-AF65-F5344CB8AC3E}">
        <p14:creationId xmlns:p14="http://schemas.microsoft.com/office/powerpoint/2010/main" val="303321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161" y="535059"/>
            <a:ext cx="4607760" cy="497168"/>
          </a:xfrm>
          <a:prstGeom prst="rect">
            <a:avLst/>
          </a:prstGeom>
        </p:spPr>
      </p:pic>
      <p:pic>
        <p:nvPicPr>
          <p:cNvPr id="32" name="Picture 31" descr="A picture containing text, light, dark&#10;&#10;Description automatically generated">
            <a:extLst>
              <a:ext uri="{FF2B5EF4-FFF2-40B4-BE49-F238E27FC236}">
                <a16:creationId xmlns:a16="http://schemas.microsoft.com/office/drawing/2014/main" id="{F9AC68C8-4308-4744-A7E4-EB27EC41AF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sp>
        <p:nvSpPr>
          <p:cNvPr id="2" name="TextBox 1">
            <a:extLst>
              <a:ext uri="{FF2B5EF4-FFF2-40B4-BE49-F238E27FC236}">
                <a16:creationId xmlns:a16="http://schemas.microsoft.com/office/drawing/2014/main" id="{C4DA91DE-2165-443B-98FF-7B6FC1F1D179}"/>
              </a:ext>
            </a:extLst>
          </p:cNvPr>
          <p:cNvSpPr txBox="1"/>
          <p:nvPr/>
        </p:nvSpPr>
        <p:spPr>
          <a:xfrm>
            <a:off x="1349295" y="600205"/>
            <a:ext cx="4826209"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ea typeface="+mn-lt"/>
                <a:cs typeface="+mn-lt"/>
              </a:rPr>
              <a:t>Evaluating the job offer</a:t>
            </a:r>
            <a:endParaRPr lang="en-US" dirty="0">
              <a:solidFill>
                <a:schemeClr val="bg1"/>
              </a:solidFill>
              <a:latin typeface="Simplified Arabic Fixed"/>
              <a:cs typeface="Simplified Arabic Fixed"/>
            </a:endParaRPr>
          </a:p>
        </p:txBody>
      </p:sp>
      <p:pic>
        <p:nvPicPr>
          <p:cNvPr id="62" name="Picture 61" descr="Logo&#10;&#10;Description automatically generated">
            <a:extLst>
              <a:ext uri="{FF2B5EF4-FFF2-40B4-BE49-F238E27FC236}">
                <a16:creationId xmlns:a16="http://schemas.microsoft.com/office/drawing/2014/main" id="{51D6FB0C-C8B9-9A4D-BD11-62AE482FB68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42" name="Graphic 41" descr="Excellent with solid fill">
            <a:extLst>
              <a:ext uri="{FF2B5EF4-FFF2-40B4-BE49-F238E27FC236}">
                <a16:creationId xmlns:a16="http://schemas.microsoft.com/office/drawing/2014/main" id="{E1D72AF7-67F1-1B45-BEFA-E0C5C75B53F3}"/>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3608" y="530839"/>
            <a:ext cx="521649" cy="521649"/>
          </a:xfrm>
          <a:prstGeom prst="rect">
            <a:avLst/>
          </a:prstGeom>
        </p:spPr>
      </p:pic>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D05EC361-7A40-F2A3-984B-17B93CF8919D}"/>
                  </a:ext>
                </a:extLst>
              </p14:cNvPr>
              <p14:cNvContentPartPr/>
              <p14:nvPr/>
            </p14:nvContentPartPr>
            <p14:xfrm>
              <a:off x="4153485" y="1485659"/>
              <a:ext cx="143640" cy="5010480"/>
            </p14:xfrm>
          </p:contentPart>
        </mc:Choice>
        <mc:Fallback xmlns="">
          <p:pic>
            <p:nvPicPr>
              <p:cNvPr id="8" name="Ink 7">
                <a:extLst>
                  <a:ext uri="{FF2B5EF4-FFF2-40B4-BE49-F238E27FC236}">
                    <a16:creationId xmlns:a16="http://schemas.microsoft.com/office/drawing/2014/main" id="{D05EC361-7A40-F2A3-984B-17B93CF8919D}"/>
                  </a:ext>
                </a:extLst>
              </p:cNvPr>
              <p:cNvPicPr/>
              <p:nvPr/>
            </p:nvPicPr>
            <p:blipFill>
              <a:blip r:embed="rId10"/>
              <a:stretch>
                <a:fillRect/>
              </a:stretch>
            </p:blipFill>
            <p:spPr>
              <a:xfrm>
                <a:off x="4135485" y="1468019"/>
                <a:ext cx="179280" cy="5046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E0DAB442-22E8-AF84-AC7A-E9D8DF49F6E1}"/>
                  </a:ext>
                </a:extLst>
              </p14:cNvPr>
              <p14:cNvContentPartPr/>
              <p14:nvPr/>
            </p14:nvContentPartPr>
            <p14:xfrm>
              <a:off x="1185257" y="2722775"/>
              <a:ext cx="6429600" cy="39600"/>
            </p14:xfrm>
          </p:contentPart>
        </mc:Choice>
        <mc:Fallback xmlns="">
          <p:pic>
            <p:nvPicPr>
              <p:cNvPr id="9" name="Ink 8">
                <a:extLst>
                  <a:ext uri="{FF2B5EF4-FFF2-40B4-BE49-F238E27FC236}">
                    <a16:creationId xmlns:a16="http://schemas.microsoft.com/office/drawing/2014/main" id="{E0DAB442-22E8-AF84-AC7A-E9D8DF49F6E1}"/>
                  </a:ext>
                </a:extLst>
              </p:cNvPr>
              <p:cNvPicPr/>
              <p:nvPr/>
            </p:nvPicPr>
            <p:blipFill>
              <a:blip r:embed="rId12"/>
              <a:stretch>
                <a:fillRect/>
              </a:stretch>
            </p:blipFill>
            <p:spPr>
              <a:xfrm>
                <a:off x="1167257" y="2704775"/>
                <a:ext cx="6465240" cy="75240"/>
              </a:xfrm>
              <a:prstGeom prst="rect">
                <a:avLst/>
              </a:prstGeom>
            </p:spPr>
          </p:pic>
        </mc:Fallback>
      </mc:AlternateContent>
      <p:pic>
        <p:nvPicPr>
          <p:cNvPr id="5" name="Picture 4" descr="Shape&#10;&#10;Description automatically generated">
            <a:extLst>
              <a:ext uri="{FF2B5EF4-FFF2-40B4-BE49-F238E27FC236}">
                <a16:creationId xmlns:a16="http://schemas.microsoft.com/office/drawing/2014/main" id="{B9D820EC-AA8B-C2FE-5739-FF2ED3EFC23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431909">
            <a:off x="5308667" y="1199161"/>
            <a:ext cx="1733673" cy="1733673"/>
          </a:xfrm>
          <a:prstGeom prst="rect">
            <a:avLst/>
          </a:prstGeom>
          <a:effectLst>
            <a:outerShdw blurRad="50800" dist="50800" dir="5400000" algn="ctr" rotWithShape="0">
              <a:schemeClr val="tx1">
                <a:lumMod val="65000"/>
                <a:lumOff val="35000"/>
              </a:schemeClr>
            </a:outerShdw>
          </a:effectLst>
        </p:spPr>
      </p:pic>
      <p:pic>
        <p:nvPicPr>
          <p:cNvPr id="7" name="Picture 6" descr="Shape, square&#10;&#10;Description automatically generated">
            <a:extLst>
              <a:ext uri="{FF2B5EF4-FFF2-40B4-BE49-F238E27FC236}">
                <a16:creationId xmlns:a16="http://schemas.microsoft.com/office/drawing/2014/main" id="{3A0E83B8-74F4-797D-F547-C6218058C05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0996023">
            <a:off x="1613186" y="1371560"/>
            <a:ext cx="1744441" cy="1744441"/>
          </a:xfrm>
          <a:prstGeom prst="rect">
            <a:avLst/>
          </a:prstGeom>
          <a:effectLst>
            <a:outerShdw blurRad="50800" dist="50800" dir="5400000" algn="ctr" rotWithShape="0">
              <a:schemeClr val="tx1">
                <a:lumMod val="65000"/>
                <a:lumOff val="35000"/>
              </a:schemeClr>
            </a:outerShdw>
          </a:effectLst>
        </p:spPr>
      </p:pic>
      <p:sp>
        <p:nvSpPr>
          <p:cNvPr id="15" name="TextBox 14">
            <a:extLst>
              <a:ext uri="{FF2B5EF4-FFF2-40B4-BE49-F238E27FC236}">
                <a16:creationId xmlns:a16="http://schemas.microsoft.com/office/drawing/2014/main" id="{0FB348DB-19A9-6C14-FEB2-6038C3DCDD0A}"/>
              </a:ext>
            </a:extLst>
          </p:cNvPr>
          <p:cNvSpPr txBox="1"/>
          <p:nvPr/>
        </p:nvSpPr>
        <p:spPr>
          <a:xfrm>
            <a:off x="663609" y="3378922"/>
            <a:ext cx="3094966" cy="461665"/>
          </a:xfrm>
          <a:prstGeom prst="rect">
            <a:avLst/>
          </a:prstGeom>
          <a:noFill/>
        </p:spPr>
        <p:txBody>
          <a:bodyPr wrap="square" lIns="91440" tIns="45720" rIns="91440" bIns="45720" rtlCol="0" anchor="t">
            <a:spAutoFit/>
          </a:bodyPr>
          <a:lstStyle/>
          <a:p>
            <a:pPr marL="342900" indent="-342900" algn="ctr">
              <a:buFont typeface="Wingdings" pitchFamily="2" charset="2"/>
              <a:buChar char="ü"/>
            </a:pPr>
            <a:r>
              <a:rPr lang="en-GB" sz="2400" dirty="0">
                <a:latin typeface="Bradley Hand ITC" panose="03070402050302030203" pitchFamily="66" charset="77"/>
                <a:ea typeface="+mn-lt"/>
                <a:cs typeface="+mn-lt"/>
              </a:rPr>
              <a:t>Pay</a:t>
            </a:r>
            <a:endParaRPr lang="en-US" sz="2400" dirty="0">
              <a:latin typeface="Bradley Hand ITC" panose="03070402050302030203" pitchFamily="66" charset="77"/>
              <a:cs typeface="Simplified Arabic Fixed"/>
            </a:endParaRPr>
          </a:p>
        </p:txBody>
      </p:sp>
      <p:sp>
        <p:nvSpPr>
          <p:cNvPr id="16" name="TextBox 15">
            <a:extLst>
              <a:ext uri="{FF2B5EF4-FFF2-40B4-BE49-F238E27FC236}">
                <a16:creationId xmlns:a16="http://schemas.microsoft.com/office/drawing/2014/main" id="{FDE7EFEB-D31B-CA56-795A-0FCB441DB5EC}"/>
              </a:ext>
            </a:extLst>
          </p:cNvPr>
          <p:cNvSpPr txBox="1"/>
          <p:nvPr/>
        </p:nvSpPr>
        <p:spPr>
          <a:xfrm>
            <a:off x="663609" y="3909739"/>
            <a:ext cx="3094966" cy="461665"/>
          </a:xfrm>
          <a:prstGeom prst="rect">
            <a:avLst/>
          </a:prstGeom>
          <a:noFill/>
        </p:spPr>
        <p:txBody>
          <a:bodyPr wrap="square" lIns="91440" tIns="45720" rIns="91440" bIns="45720" rtlCol="0" anchor="t">
            <a:spAutoFit/>
          </a:bodyPr>
          <a:lstStyle/>
          <a:p>
            <a:pPr marL="342900" indent="-342900" algn="ctr">
              <a:buFont typeface="Wingdings" pitchFamily="2" charset="2"/>
              <a:buChar char="ü"/>
            </a:pPr>
            <a:r>
              <a:rPr lang="en-GB" sz="2400" dirty="0">
                <a:latin typeface="Bradley Hand ITC" panose="03070402050302030203" pitchFamily="66" charset="77"/>
                <a:ea typeface="+mn-lt"/>
                <a:cs typeface="+mn-lt"/>
              </a:rPr>
              <a:t>Training</a:t>
            </a:r>
            <a:endParaRPr lang="en-US" sz="2400" dirty="0">
              <a:latin typeface="Bradley Hand ITC" panose="03070402050302030203" pitchFamily="66" charset="77"/>
              <a:cs typeface="Simplified Arabic Fixed"/>
            </a:endParaRPr>
          </a:p>
        </p:txBody>
      </p:sp>
      <p:sp>
        <p:nvSpPr>
          <p:cNvPr id="17" name="TextBox 16">
            <a:extLst>
              <a:ext uri="{FF2B5EF4-FFF2-40B4-BE49-F238E27FC236}">
                <a16:creationId xmlns:a16="http://schemas.microsoft.com/office/drawing/2014/main" id="{9B08CE92-AF66-B0D8-B4B9-EC86BFB39484}"/>
              </a:ext>
            </a:extLst>
          </p:cNvPr>
          <p:cNvSpPr txBox="1"/>
          <p:nvPr/>
        </p:nvSpPr>
        <p:spPr>
          <a:xfrm>
            <a:off x="663609" y="4440556"/>
            <a:ext cx="3094966" cy="461665"/>
          </a:xfrm>
          <a:prstGeom prst="rect">
            <a:avLst/>
          </a:prstGeom>
          <a:noFill/>
        </p:spPr>
        <p:txBody>
          <a:bodyPr wrap="square" lIns="91440" tIns="45720" rIns="91440" bIns="45720" rtlCol="0" anchor="t">
            <a:spAutoFit/>
          </a:bodyPr>
          <a:lstStyle/>
          <a:p>
            <a:pPr marL="342900" indent="-342900" algn="ctr">
              <a:buFont typeface="Wingdings" pitchFamily="2" charset="2"/>
              <a:buChar char="ü"/>
            </a:pPr>
            <a:r>
              <a:rPr lang="en-GB" sz="2400" dirty="0">
                <a:latin typeface="Bradley Hand ITC" panose="03070402050302030203" pitchFamily="66" charset="77"/>
                <a:ea typeface="+mn-lt"/>
                <a:cs typeface="+mn-lt"/>
              </a:rPr>
              <a:t>Company culture</a:t>
            </a:r>
            <a:endParaRPr lang="en-US" sz="2400" dirty="0">
              <a:latin typeface="Bradley Hand ITC" panose="03070402050302030203" pitchFamily="66" charset="77"/>
              <a:cs typeface="Simplified Arabic Fixed"/>
            </a:endParaRPr>
          </a:p>
        </p:txBody>
      </p:sp>
      <p:sp>
        <p:nvSpPr>
          <p:cNvPr id="18" name="TextBox 17">
            <a:extLst>
              <a:ext uri="{FF2B5EF4-FFF2-40B4-BE49-F238E27FC236}">
                <a16:creationId xmlns:a16="http://schemas.microsoft.com/office/drawing/2014/main" id="{EE782097-C0D8-DFEB-48D8-16C8F825DF89}"/>
              </a:ext>
            </a:extLst>
          </p:cNvPr>
          <p:cNvSpPr txBox="1"/>
          <p:nvPr/>
        </p:nvSpPr>
        <p:spPr>
          <a:xfrm>
            <a:off x="663609" y="4971373"/>
            <a:ext cx="3094966" cy="461665"/>
          </a:xfrm>
          <a:prstGeom prst="rect">
            <a:avLst/>
          </a:prstGeom>
          <a:noFill/>
        </p:spPr>
        <p:txBody>
          <a:bodyPr wrap="square" lIns="91440" tIns="45720" rIns="91440" bIns="45720" rtlCol="0" anchor="t">
            <a:spAutoFit/>
          </a:bodyPr>
          <a:lstStyle/>
          <a:p>
            <a:pPr marL="342900" indent="-342900" algn="ctr">
              <a:buFont typeface="Wingdings" pitchFamily="2" charset="2"/>
              <a:buChar char="ü"/>
            </a:pPr>
            <a:r>
              <a:rPr lang="en-GB" sz="2400" dirty="0">
                <a:latin typeface="Bradley Hand ITC" panose="03070402050302030203" pitchFamily="66" charset="77"/>
                <a:ea typeface="+mn-lt"/>
                <a:cs typeface="+mn-lt"/>
              </a:rPr>
              <a:t>Use my skills</a:t>
            </a:r>
            <a:endParaRPr lang="en-US" sz="2400" dirty="0">
              <a:latin typeface="Bradley Hand ITC" panose="03070402050302030203" pitchFamily="66" charset="77"/>
              <a:cs typeface="Simplified Arabic Fixed"/>
            </a:endParaRPr>
          </a:p>
        </p:txBody>
      </p:sp>
      <p:sp>
        <p:nvSpPr>
          <p:cNvPr id="19" name="TextBox 18">
            <a:extLst>
              <a:ext uri="{FF2B5EF4-FFF2-40B4-BE49-F238E27FC236}">
                <a16:creationId xmlns:a16="http://schemas.microsoft.com/office/drawing/2014/main" id="{0DB95628-B883-C058-71F4-632D1F7564FE}"/>
              </a:ext>
            </a:extLst>
          </p:cNvPr>
          <p:cNvSpPr txBox="1"/>
          <p:nvPr/>
        </p:nvSpPr>
        <p:spPr>
          <a:xfrm>
            <a:off x="663609" y="5502190"/>
            <a:ext cx="3094966" cy="461665"/>
          </a:xfrm>
          <a:prstGeom prst="rect">
            <a:avLst/>
          </a:prstGeom>
          <a:noFill/>
        </p:spPr>
        <p:txBody>
          <a:bodyPr wrap="square" lIns="91440" tIns="45720" rIns="91440" bIns="45720" rtlCol="0" anchor="t">
            <a:spAutoFit/>
          </a:bodyPr>
          <a:lstStyle/>
          <a:p>
            <a:pPr marL="342900" indent="-342900" algn="ctr">
              <a:buFont typeface="Wingdings" pitchFamily="2" charset="2"/>
              <a:buChar char="ü"/>
            </a:pPr>
            <a:r>
              <a:rPr lang="en-GB" sz="2400" dirty="0">
                <a:latin typeface="Bradley Hand ITC" panose="03070402050302030203" pitchFamily="66" charset="77"/>
                <a:ea typeface="+mn-lt"/>
                <a:cs typeface="+mn-lt"/>
              </a:rPr>
              <a:t>Progression</a:t>
            </a:r>
            <a:endParaRPr lang="en-US" sz="2400" dirty="0">
              <a:latin typeface="Bradley Hand ITC" panose="03070402050302030203" pitchFamily="66" charset="77"/>
              <a:cs typeface="Simplified Arabic Fixed"/>
            </a:endParaRPr>
          </a:p>
        </p:txBody>
      </p:sp>
      <p:sp>
        <p:nvSpPr>
          <p:cNvPr id="20" name="TextBox 19">
            <a:extLst>
              <a:ext uri="{FF2B5EF4-FFF2-40B4-BE49-F238E27FC236}">
                <a16:creationId xmlns:a16="http://schemas.microsoft.com/office/drawing/2014/main" id="{E01178F5-154B-84AA-1FB3-904A04152A39}"/>
              </a:ext>
            </a:extLst>
          </p:cNvPr>
          <p:cNvSpPr txBox="1"/>
          <p:nvPr/>
        </p:nvSpPr>
        <p:spPr>
          <a:xfrm>
            <a:off x="4677670" y="3270436"/>
            <a:ext cx="3094966" cy="461665"/>
          </a:xfrm>
          <a:prstGeom prst="rect">
            <a:avLst/>
          </a:prstGeom>
          <a:noFill/>
        </p:spPr>
        <p:txBody>
          <a:bodyPr wrap="square" lIns="91440" tIns="45720" rIns="91440" bIns="45720" rtlCol="0" anchor="t">
            <a:spAutoFit/>
          </a:bodyPr>
          <a:lstStyle/>
          <a:p>
            <a:pPr algn="ctr"/>
            <a:r>
              <a:rPr lang="en-GB" sz="2400" b="1" dirty="0">
                <a:latin typeface="Bradley Hand ITC" panose="03070402050302030203" pitchFamily="66" charset="77"/>
                <a:ea typeface="+mn-lt"/>
                <a:cs typeface="+mn-lt"/>
              </a:rPr>
              <a:t>X</a:t>
            </a:r>
            <a:r>
              <a:rPr lang="en-GB" sz="2400" dirty="0">
                <a:latin typeface="Bradley Hand ITC" panose="03070402050302030203" pitchFamily="66" charset="77"/>
                <a:ea typeface="+mn-lt"/>
                <a:cs typeface="+mn-lt"/>
              </a:rPr>
              <a:t> Travel</a:t>
            </a:r>
            <a:endParaRPr lang="en-US" sz="2400" dirty="0">
              <a:latin typeface="Bradley Hand ITC" panose="03070402050302030203" pitchFamily="66" charset="77"/>
              <a:cs typeface="Simplified Arabic Fixed"/>
            </a:endParaRPr>
          </a:p>
        </p:txBody>
      </p:sp>
      <p:sp>
        <p:nvSpPr>
          <p:cNvPr id="21" name="TextBox 20">
            <a:extLst>
              <a:ext uri="{FF2B5EF4-FFF2-40B4-BE49-F238E27FC236}">
                <a16:creationId xmlns:a16="http://schemas.microsoft.com/office/drawing/2014/main" id="{20D4CEFF-921B-5B7A-1B8C-AA48B68B6855}"/>
              </a:ext>
            </a:extLst>
          </p:cNvPr>
          <p:cNvSpPr txBox="1"/>
          <p:nvPr/>
        </p:nvSpPr>
        <p:spPr>
          <a:xfrm>
            <a:off x="4677670" y="3839998"/>
            <a:ext cx="3094966" cy="461665"/>
          </a:xfrm>
          <a:prstGeom prst="rect">
            <a:avLst/>
          </a:prstGeom>
          <a:noFill/>
        </p:spPr>
        <p:txBody>
          <a:bodyPr wrap="square" lIns="91440" tIns="45720" rIns="91440" bIns="45720" rtlCol="0" anchor="t">
            <a:spAutoFit/>
          </a:bodyPr>
          <a:lstStyle/>
          <a:p>
            <a:pPr algn="ctr"/>
            <a:r>
              <a:rPr lang="en-GB" sz="2400" b="1" dirty="0">
                <a:latin typeface="Bradley Hand ITC" panose="03070402050302030203" pitchFamily="66" charset="77"/>
                <a:ea typeface="+mn-lt"/>
                <a:cs typeface="+mn-lt"/>
              </a:rPr>
              <a:t>X  </a:t>
            </a:r>
            <a:r>
              <a:rPr lang="en-GB" sz="2400" dirty="0">
                <a:latin typeface="Bradley Hand ITC" panose="03070402050302030203" pitchFamily="66" charset="77"/>
                <a:ea typeface="+mn-lt"/>
                <a:cs typeface="+mn-lt"/>
              </a:rPr>
              <a:t>Time to travel</a:t>
            </a:r>
            <a:endParaRPr lang="en-US" sz="2400" dirty="0">
              <a:latin typeface="Bradley Hand ITC" panose="03070402050302030203" pitchFamily="66" charset="77"/>
              <a:cs typeface="Simplified Arabic Fixed"/>
            </a:endParaRPr>
          </a:p>
        </p:txBody>
      </p:sp>
      <p:sp>
        <p:nvSpPr>
          <p:cNvPr id="22" name="TextBox 21">
            <a:extLst>
              <a:ext uri="{FF2B5EF4-FFF2-40B4-BE49-F238E27FC236}">
                <a16:creationId xmlns:a16="http://schemas.microsoft.com/office/drawing/2014/main" id="{9FDDCDD5-83A1-8892-D405-1A8520792D50}"/>
              </a:ext>
            </a:extLst>
          </p:cNvPr>
          <p:cNvSpPr txBox="1"/>
          <p:nvPr/>
        </p:nvSpPr>
        <p:spPr>
          <a:xfrm>
            <a:off x="4677670" y="4409560"/>
            <a:ext cx="3094966" cy="461665"/>
          </a:xfrm>
          <a:prstGeom prst="rect">
            <a:avLst/>
          </a:prstGeom>
          <a:noFill/>
        </p:spPr>
        <p:txBody>
          <a:bodyPr wrap="square" lIns="91440" tIns="45720" rIns="91440" bIns="45720" rtlCol="0" anchor="t">
            <a:spAutoFit/>
          </a:bodyPr>
          <a:lstStyle/>
          <a:p>
            <a:pPr algn="ctr"/>
            <a:r>
              <a:rPr lang="en-GB" sz="2400" b="1" dirty="0">
                <a:latin typeface="Bradley Hand ITC" panose="03070402050302030203" pitchFamily="66" charset="77"/>
                <a:ea typeface="+mn-lt"/>
                <a:cs typeface="+mn-lt"/>
              </a:rPr>
              <a:t>X  </a:t>
            </a:r>
            <a:r>
              <a:rPr lang="en-GB" sz="2400" dirty="0">
                <a:latin typeface="Bradley Hand ITC" panose="03070402050302030203" pitchFamily="66" charset="77"/>
                <a:ea typeface="+mn-lt"/>
                <a:cs typeface="+mn-lt"/>
              </a:rPr>
              <a:t>Other offers?</a:t>
            </a:r>
            <a:endParaRPr lang="en-US" sz="2400" dirty="0">
              <a:latin typeface="Bradley Hand ITC" panose="03070402050302030203" pitchFamily="66" charset="77"/>
              <a:cs typeface="Simplified Arabic Fixed"/>
            </a:endParaRPr>
          </a:p>
        </p:txBody>
      </p:sp>
      <p:sp>
        <p:nvSpPr>
          <p:cNvPr id="23" name="TextBox 22">
            <a:extLst>
              <a:ext uri="{FF2B5EF4-FFF2-40B4-BE49-F238E27FC236}">
                <a16:creationId xmlns:a16="http://schemas.microsoft.com/office/drawing/2014/main" id="{A9CBA425-DA6E-1CFF-C256-51257F23C6F4}"/>
              </a:ext>
            </a:extLst>
          </p:cNvPr>
          <p:cNvSpPr txBox="1"/>
          <p:nvPr/>
        </p:nvSpPr>
        <p:spPr>
          <a:xfrm>
            <a:off x="4677670" y="4979122"/>
            <a:ext cx="3094966" cy="461665"/>
          </a:xfrm>
          <a:prstGeom prst="rect">
            <a:avLst/>
          </a:prstGeom>
          <a:noFill/>
        </p:spPr>
        <p:txBody>
          <a:bodyPr wrap="square" lIns="91440" tIns="45720" rIns="91440" bIns="45720" rtlCol="0" anchor="t">
            <a:spAutoFit/>
          </a:bodyPr>
          <a:lstStyle/>
          <a:p>
            <a:pPr algn="ctr"/>
            <a:r>
              <a:rPr lang="en-GB" sz="2400" b="1" dirty="0">
                <a:latin typeface="Bradley Hand ITC" panose="03070402050302030203" pitchFamily="66" charset="77"/>
                <a:ea typeface="+mn-lt"/>
                <a:cs typeface="+mn-lt"/>
              </a:rPr>
              <a:t>X  </a:t>
            </a:r>
            <a:r>
              <a:rPr lang="en-GB" sz="2400" dirty="0">
                <a:latin typeface="Bradley Hand ITC" panose="03070402050302030203" pitchFamily="66" charset="77"/>
                <a:ea typeface="+mn-lt"/>
                <a:cs typeface="+mn-lt"/>
              </a:rPr>
              <a:t>Training time</a:t>
            </a:r>
            <a:endParaRPr lang="en-US" sz="2400" dirty="0">
              <a:latin typeface="Bradley Hand ITC" panose="03070402050302030203" pitchFamily="66" charset="77"/>
              <a:cs typeface="Simplified Arabic Fixed"/>
            </a:endParaRPr>
          </a:p>
        </p:txBody>
      </p:sp>
      <p:sp>
        <p:nvSpPr>
          <p:cNvPr id="24" name="TextBox 23">
            <a:extLst>
              <a:ext uri="{FF2B5EF4-FFF2-40B4-BE49-F238E27FC236}">
                <a16:creationId xmlns:a16="http://schemas.microsoft.com/office/drawing/2014/main" id="{E8B1F2AE-18ED-7326-8F9F-50ED34F11F59}"/>
              </a:ext>
            </a:extLst>
          </p:cNvPr>
          <p:cNvSpPr txBox="1"/>
          <p:nvPr/>
        </p:nvSpPr>
        <p:spPr>
          <a:xfrm>
            <a:off x="4677670" y="5548684"/>
            <a:ext cx="3094966" cy="461665"/>
          </a:xfrm>
          <a:prstGeom prst="rect">
            <a:avLst/>
          </a:prstGeom>
          <a:noFill/>
        </p:spPr>
        <p:txBody>
          <a:bodyPr wrap="square" lIns="91440" tIns="45720" rIns="91440" bIns="45720" rtlCol="0" anchor="t">
            <a:spAutoFit/>
          </a:bodyPr>
          <a:lstStyle/>
          <a:p>
            <a:pPr algn="ctr"/>
            <a:r>
              <a:rPr lang="en-GB" sz="2400" b="1" dirty="0">
                <a:latin typeface="Bradley Hand ITC" panose="03070402050302030203" pitchFamily="66" charset="77"/>
                <a:ea typeface="+mn-lt"/>
                <a:cs typeface="+mn-lt"/>
              </a:rPr>
              <a:t>X  </a:t>
            </a:r>
            <a:r>
              <a:rPr lang="en-GB" sz="2400" dirty="0">
                <a:latin typeface="Bradley Hand ITC" panose="03070402050302030203" pitchFamily="66" charset="77"/>
                <a:ea typeface="+mn-lt"/>
                <a:cs typeface="+mn-lt"/>
              </a:rPr>
              <a:t>Am I a good match?</a:t>
            </a:r>
            <a:endParaRPr lang="en-US" sz="2400" dirty="0">
              <a:latin typeface="Bradley Hand ITC" panose="03070402050302030203" pitchFamily="66" charset="77"/>
              <a:cs typeface="Simplified Arabic Fixed"/>
            </a:endParaRPr>
          </a:p>
        </p:txBody>
      </p:sp>
      <p:sp>
        <p:nvSpPr>
          <p:cNvPr id="25" name="TextBox 24">
            <a:extLst>
              <a:ext uri="{FF2B5EF4-FFF2-40B4-BE49-F238E27FC236}">
                <a16:creationId xmlns:a16="http://schemas.microsoft.com/office/drawing/2014/main" id="{A62FCB32-D49E-B9E7-013E-325175AE2EA5}"/>
              </a:ext>
            </a:extLst>
          </p:cNvPr>
          <p:cNvSpPr txBox="1"/>
          <p:nvPr/>
        </p:nvSpPr>
        <p:spPr>
          <a:xfrm rot="21090673">
            <a:off x="1691394" y="1947560"/>
            <a:ext cx="1576552" cy="523220"/>
          </a:xfrm>
          <a:prstGeom prst="rect">
            <a:avLst/>
          </a:prstGeom>
          <a:noFill/>
        </p:spPr>
        <p:txBody>
          <a:bodyPr wrap="square" lIns="91440" tIns="45720" rIns="91440" bIns="45720" rtlCol="0" anchor="t">
            <a:spAutoFit/>
          </a:bodyPr>
          <a:lstStyle/>
          <a:p>
            <a:pPr algn="ctr"/>
            <a:r>
              <a:rPr lang="en-GB" sz="2800" b="1" dirty="0">
                <a:latin typeface="Comic Sans MS" panose="030F0902030302020204" pitchFamily="66" charset="0"/>
                <a:ea typeface="+mn-lt"/>
                <a:cs typeface="+mn-lt"/>
              </a:rPr>
              <a:t>PROS</a:t>
            </a:r>
            <a:endParaRPr lang="en-US" sz="2800" b="1" dirty="0">
              <a:latin typeface="Comic Sans MS" panose="030F0902030302020204" pitchFamily="66" charset="0"/>
              <a:cs typeface="Simplified Arabic Fixed"/>
            </a:endParaRPr>
          </a:p>
        </p:txBody>
      </p:sp>
      <p:sp>
        <p:nvSpPr>
          <p:cNvPr id="26" name="TextBox 25">
            <a:extLst>
              <a:ext uri="{FF2B5EF4-FFF2-40B4-BE49-F238E27FC236}">
                <a16:creationId xmlns:a16="http://schemas.microsoft.com/office/drawing/2014/main" id="{33793318-6687-89EF-10B9-372726F61842}"/>
              </a:ext>
            </a:extLst>
          </p:cNvPr>
          <p:cNvSpPr txBox="1"/>
          <p:nvPr/>
        </p:nvSpPr>
        <p:spPr>
          <a:xfrm rot="406127">
            <a:off x="5405881" y="1790934"/>
            <a:ext cx="1576552" cy="523220"/>
          </a:xfrm>
          <a:prstGeom prst="rect">
            <a:avLst/>
          </a:prstGeom>
          <a:noFill/>
        </p:spPr>
        <p:txBody>
          <a:bodyPr wrap="square" lIns="91440" tIns="45720" rIns="91440" bIns="45720" rtlCol="0" anchor="t">
            <a:spAutoFit/>
          </a:bodyPr>
          <a:lstStyle/>
          <a:p>
            <a:pPr algn="ctr"/>
            <a:r>
              <a:rPr lang="en-GB" sz="2800" b="1" dirty="0">
                <a:latin typeface="Comic Sans MS" panose="030F0902030302020204" pitchFamily="66" charset="0"/>
                <a:ea typeface="+mn-lt"/>
                <a:cs typeface="+mn-lt"/>
              </a:rPr>
              <a:t>CONS</a:t>
            </a:r>
            <a:endParaRPr lang="en-US" sz="2800" b="1" dirty="0">
              <a:latin typeface="Comic Sans MS" panose="030F0902030302020204" pitchFamily="66" charset="0"/>
              <a:cs typeface="Simplified Arabic Fixed"/>
            </a:endParaRPr>
          </a:p>
        </p:txBody>
      </p:sp>
    </p:spTree>
    <p:extLst>
      <p:ext uri="{BB962C8B-B14F-4D97-AF65-F5344CB8AC3E}">
        <p14:creationId xmlns:p14="http://schemas.microsoft.com/office/powerpoint/2010/main" val="1088155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2" name="Picture 51" descr="Shape, square&#10;&#10;Description automatically generated">
            <a:extLst>
              <a:ext uri="{FF2B5EF4-FFF2-40B4-BE49-F238E27FC236}">
                <a16:creationId xmlns:a16="http://schemas.microsoft.com/office/drawing/2014/main" id="{9004FBF4-08EA-6848-AB19-4B2F76DB6E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38246">
            <a:off x="1312695" y="4697271"/>
            <a:ext cx="1595137" cy="1402381"/>
          </a:xfrm>
          <a:prstGeom prst="rect">
            <a:avLst/>
          </a:prstGeom>
          <a:effectLst>
            <a:outerShdw blurRad="50800" dist="50800" dir="5400000" algn="ctr" rotWithShape="0">
              <a:schemeClr val="tx1">
                <a:lumMod val="75000"/>
                <a:lumOff val="25000"/>
              </a:schemeClr>
            </a:outerShdw>
          </a:effectLst>
        </p:spPr>
      </p:pic>
      <p:pic>
        <p:nvPicPr>
          <p:cNvPr id="46" name="Picture 45" descr="A picture containing text&#10;&#10;Description automatically generated">
            <a:extLst>
              <a:ext uri="{FF2B5EF4-FFF2-40B4-BE49-F238E27FC236}">
                <a16:creationId xmlns:a16="http://schemas.microsoft.com/office/drawing/2014/main" id="{201B5A0A-0462-4A42-98F5-5E2E1CAE103C}"/>
              </a:ext>
            </a:extLst>
          </p:cNvPr>
          <p:cNvPicPr>
            <a:picLocks noChangeAspect="1"/>
          </p:cNvPicPr>
          <p:nvPr/>
        </p:nvPicPr>
        <p:blipFill rotWithShape="1">
          <a:blip r:embed="rId5">
            <a:extLst>
              <a:ext uri="{28A0092B-C50C-407E-A947-70E740481C1C}">
                <a14:useLocalDpi xmlns:a14="http://schemas.microsoft.com/office/drawing/2010/main" val="0"/>
              </a:ext>
            </a:extLst>
          </a:blip>
          <a:srcRect l="-1" r="-187"/>
          <a:stretch/>
        </p:blipFill>
        <p:spPr>
          <a:xfrm>
            <a:off x="4660723" y="1250532"/>
            <a:ext cx="3760180" cy="2270743"/>
          </a:xfrm>
          <a:prstGeom prst="rect">
            <a:avLst/>
          </a:prstGeom>
          <a:effectLst>
            <a:outerShdw blurRad="50800" dist="50800" dir="5400000" algn="ctr" rotWithShape="0">
              <a:schemeClr val="tx1">
                <a:lumMod val="75000"/>
                <a:lumOff val="25000"/>
              </a:schemeClr>
            </a:outerShdw>
          </a:effectLst>
        </p:spPr>
      </p:pic>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32" name="Picture 31" descr="A picture containing sunset, nature, flock, bright&#10;&#10;Description automatically generated">
            <a:extLst>
              <a:ext uri="{FF2B5EF4-FFF2-40B4-BE49-F238E27FC236}">
                <a16:creationId xmlns:a16="http://schemas.microsoft.com/office/drawing/2014/main" id="{C6F61748-FB93-E44A-8DA3-32075D54EF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4161" y="515849"/>
            <a:ext cx="5751098" cy="516378"/>
          </a:xfrm>
          <a:prstGeom prst="rect">
            <a:avLst/>
          </a:prstGeom>
        </p:spPr>
      </p:pic>
      <p:pic>
        <p:nvPicPr>
          <p:cNvPr id="36" name="Picture 35" descr="A picture containing text, light, dark&#10;&#10;Description automatically generated">
            <a:extLst>
              <a:ext uri="{FF2B5EF4-FFF2-40B4-BE49-F238E27FC236}">
                <a16:creationId xmlns:a16="http://schemas.microsoft.com/office/drawing/2014/main" id="{A7FF0E9F-256A-1F43-831E-9024FF303B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40" name="TextBox 39">
            <a:extLst>
              <a:ext uri="{FF2B5EF4-FFF2-40B4-BE49-F238E27FC236}">
                <a16:creationId xmlns:a16="http://schemas.microsoft.com/office/drawing/2014/main" id="{9D30BFCE-EC5D-1642-86BE-BBB9A25B5BC4}"/>
              </a:ext>
            </a:extLst>
          </p:cNvPr>
          <p:cNvSpPr txBox="1"/>
          <p:nvPr/>
        </p:nvSpPr>
        <p:spPr>
          <a:xfrm>
            <a:off x="1474161" y="600205"/>
            <a:ext cx="5751098" cy="400110"/>
          </a:xfrm>
          <a:prstGeom prst="rect">
            <a:avLst/>
          </a:prstGeom>
          <a:noFill/>
        </p:spPr>
        <p:txBody>
          <a:bodyPr wrap="square" lIns="91440" tIns="45720" rIns="91440" bIns="45720" rtlCol="0" anchor="t">
            <a:spAutoFit/>
          </a:bodyPr>
          <a:lstStyle/>
          <a:p>
            <a:pPr algn="ctr"/>
            <a:r>
              <a:rPr lang="en-GB" sz="2000" b="1">
                <a:solidFill>
                  <a:schemeClr val="bg1"/>
                </a:solidFill>
                <a:latin typeface="Simplified Arabic Fixed"/>
                <a:cs typeface="Simplified Arabic Fixed"/>
              </a:rPr>
              <a:t>Accepting or declining a job offer</a:t>
            </a:r>
          </a:p>
        </p:txBody>
      </p:sp>
      <p:pic>
        <p:nvPicPr>
          <p:cNvPr id="7" name="Picture 6" descr="A picture containing text&#10;&#10;Description automatically generated">
            <a:extLst>
              <a:ext uri="{FF2B5EF4-FFF2-40B4-BE49-F238E27FC236}">
                <a16:creationId xmlns:a16="http://schemas.microsoft.com/office/drawing/2014/main" id="{89DD8328-4859-034A-90EB-BB6C90D276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53493" y="3607994"/>
            <a:ext cx="4144683" cy="2889358"/>
          </a:xfrm>
          <a:prstGeom prst="rect">
            <a:avLst/>
          </a:prstGeom>
          <a:effectLst>
            <a:outerShdw blurRad="50800" dist="50800" dir="5400000" algn="ctr" rotWithShape="0">
              <a:schemeClr val="bg2">
                <a:lumMod val="50000"/>
              </a:schemeClr>
            </a:outerShdw>
          </a:effectLst>
        </p:spPr>
      </p:pic>
      <p:sp>
        <p:nvSpPr>
          <p:cNvPr id="50" name="TextBox 49">
            <a:extLst>
              <a:ext uri="{FF2B5EF4-FFF2-40B4-BE49-F238E27FC236}">
                <a16:creationId xmlns:a16="http://schemas.microsoft.com/office/drawing/2014/main" id="{904A1560-17BE-FF4A-803C-04917C6EAD4B}"/>
              </a:ext>
            </a:extLst>
          </p:cNvPr>
          <p:cNvSpPr txBox="1"/>
          <p:nvPr/>
        </p:nvSpPr>
        <p:spPr>
          <a:xfrm>
            <a:off x="4660723" y="1675655"/>
            <a:ext cx="3608224" cy="400110"/>
          </a:xfrm>
          <a:prstGeom prst="rect">
            <a:avLst/>
          </a:prstGeom>
          <a:noFill/>
        </p:spPr>
        <p:txBody>
          <a:bodyPr wrap="square" lIns="91440" tIns="45720" rIns="91440" bIns="45720" rtlCol="0" anchor="t">
            <a:spAutoFit/>
          </a:bodyPr>
          <a:lstStyle/>
          <a:p>
            <a:pPr algn="ctr"/>
            <a:r>
              <a:rPr lang="en-GB" sz="2000">
                <a:solidFill>
                  <a:srgbClr val="7030A0"/>
                </a:solidFill>
                <a:latin typeface="Reprise Title Std" panose="02000000000000000000" pitchFamily="2" charset="77"/>
                <a:cs typeface="Simplified Arabic Fixed"/>
              </a:rPr>
              <a:t>Accepting a job offer</a:t>
            </a:r>
          </a:p>
        </p:txBody>
      </p:sp>
      <p:sp>
        <p:nvSpPr>
          <p:cNvPr id="51" name="TextBox 50">
            <a:extLst>
              <a:ext uri="{FF2B5EF4-FFF2-40B4-BE49-F238E27FC236}">
                <a16:creationId xmlns:a16="http://schemas.microsoft.com/office/drawing/2014/main" id="{7840C4EE-46B4-184E-B117-4F3348A6E975}"/>
              </a:ext>
            </a:extLst>
          </p:cNvPr>
          <p:cNvSpPr txBox="1"/>
          <p:nvPr/>
        </p:nvSpPr>
        <p:spPr>
          <a:xfrm rot="20760563">
            <a:off x="1218855" y="4865982"/>
            <a:ext cx="1782489" cy="1077218"/>
          </a:xfrm>
          <a:prstGeom prst="rect">
            <a:avLst/>
          </a:prstGeom>
          <a:noFill/>
        </p:spPr>
        <p:txBody>
          <a:bodyPr wrap="square" lIns="91440" tIns="45720" rIns="91440" bIns="45720" rtlCol="0" anchor="t">
            <a:spAutoFit/>
          </a:bodyPr>
          <a:lstStyle/>
          <a:p>
            <a:pPr algn="ctr"/>
            <a:r>
              <a:rPr lang="en-GB" sz="1600" dirty="0">
                <a:solidFill>
                  <a:schemeClr val="bg1"/>
                </a:solidFill>
                <a:latin typeface="Bradley Hand ITC" panose="03070402050302030203" pitchFamily="66" charset="77"/>
                <a:cs typeface="Simplified Arabic Fixed"/>
              </a:rPr>
              <a:t>ACCEPT OR DECLINE </a:t>
            </a:r>
            <a:br>
              <a:rPr lang="en-GB" sz="1600" dirty="0">
                <a:solidFill>
                  <a:schemeClr val="bg1"/>
                </a:solidFill>
                <a:latin typeface="Bradley Hand ITC" panose="03070402050302030203" pitchFamily="66" charset="77"/>
                <a:cs typeface="Simplified Arabic Fixed"/>
              </a:rPr>
            </a:br>
            <a:r>
              <a:rPr lang="en-GB" sz="1600" dirty="0">
                <a:solidFill>
                  <a:schemeClr val="bg1"/>
                </a:solidFill>
                <a:latin typeface="Bradley Hand ITC" panose="03070402050302030203" pitchFamily="66" charset="77"/>
                <a:cs typeface="Simplified Arabic Fixed"/>
              </a:rPr>
              <a:t>WITHIN A </a:t>
            </a:r>
            <a:br>
              <a:rPr lang="en-GB" sz="1600" dirty="0">
                <a:solidFill>
                  <a:schemeClr val="bg1"/>
                </a:solidFill>
                <a:latin typeface="Bradley Hand ITC" panose="03070402050302030203" pitchFamily="66" charset="77"/>
                <a:cs typeface="Simplified Arabic Fixed"/>
              </a:rPr>
            </a:br>
            <a:r>
              <a:rPr lang="en-GB" sz="1600" dirty="0">
                <a:solidFill>
                  <a:schemeClr val="bg1"/>
                </a:solidFill>
                <a:latin typeface="Bradley Hand ITC" panose="03070402050302030203" pitchFamily="66" charset="77"/>
                <a:cs typeface="Simplified Arabic Fixed"/>
              </a:rPr>
              <a:t>FEW DAYS!</a:t>
            </a:r>
          </a:p>
        </p:txBody>
      </p:sp>
      <p:cxnSp>
        <p:nvCxnSpPr>
          <p:cNvPr id="16" name="Straight Connector 15">
            <a:extLst>
              <a:ext uri="{FF2B5EF4-FFF2-40B4-BE49-F238E27FC236}">
                <a16:creationId xmlns:a16="http://schemas.microsoft.com/office/drawing/2014/main" id="{8A99E7ED-B1DB-1842-ABF5-7C082C361DF4}"/>
              </a:ext>
            </a:extLst>
          </p:cNvPr>
          <p:cNvCxnSpPr/>
          <p:nvPr/>
        </p:nvCxnSpPr>
        <p:spPr>
          <a:xfrm>
            <a:off x="5216985" y="2124820"/>
            <a:ext cx="2673626"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D48EEAE1-5BFC-F540-8DDF-7070F2D67E19}"/>
              </a:ext>
            </a:extLst>
          </p:cNvPr>
          <p:cNvSpPr txBox="1"/>
          <p:nvPr/>
        </p:nvSpPr>
        <p:spPr>
          <a:xfrm>
            <a:off x="5093254" y="2221524"/>
            <a:ext cx="3152433" cy="1169551"/>
          </a:xfrm>
          <a:prstGeom prst="rect">
            <a:avLst/>
          </a:prstGeom>
          <a:noFill/>
        </p:spPr>
        <p:txBody>
          <a:bodyPr wrap="square" lIns="91440" tIns="45720" rIns="91440" bIns="45720" rtlCol="0" anchor="t">
            <a:spAutoFit/>
          </a:bodyPr>
          <a:lstStyle/>
          <a:p>
            <a:pPr marL="285750" indent="-285750">
              <a:spcAft>
                <a:spcPts val="600"/>
              </a:spcAft>
              <a:buFontTx/>
              <a:buChar char="-"/>
            </a:pPr>
            <a:r>
              <a:rPr lang="en-GB" sz="1200" dirty="0">
                <a:latin typeface="Arial" panose="020B0604020202020204" pitchFamily="34" charset="0"/>
                <a:cs typeface="Arial" panose="020B0604020202020204" pitchFamily="34" charset="0"/>
              </a:rPr>
              <a:t>Call the employer</a:t>
            </a:r>
          </a:p>
          <a:p>
            <a:pPr marL="285750" indent="-285750">
              <a:spcAft>
                <a:spcPts val="600"/>
              </a:spcAft>
              <a:buFontTx/>
              <a:buChar char="-"/>
            </a:pPr>
            <a:r>
              <a:rPr lang="en-GB" sz="1200" dirty="0">
                <a:latin typeface="Arial" panose="020B0604020202020204" pitchFamily="34" charset="0"/>
                <a:cs typeface="Arial" panose="020B0604020202020204" pitchFamily="34" charset="0"/>
              </a:rPr>
              <a:t>Sign and return your contract</a:t>
            </a:r>
          </a:p>
          <a:p>
            <a:pPr marL="285750" indent="-285750">
              <a:spcAft>
                <a:spcPts val="600"/>
              </a:spcAft>
              <a:buFontTx/>
              <a:buChar char="-"/>
            </a:pPr>
            <a:r>
              <a:rPr lang="en-GB" sz="1200" dirty="0">
                <a:latin typeface="Arial" panose="020B0604020202020204" pitchFamily="34" charset="0"/>
                <a:cs typeface="Arial" panose="020B0604020202020204" pitchFamily="34" charset="0"/>
              </a:rPr>
              <a:t>Wait until you receive a written job offer before giving notice to your current employer.</a:t>
            </a:r>
          </a:p>
        </p:txBody>
      </p:sp>
      <p:sp>
        <p:nvSpPr>
          <p:cNvPr id="56" name="TextBox 55">
            <a:extLst>
              <a:ext uri="{FF2B5EF4-FFF2-40B4-BE49-F238E27FC236}">
                <a16:creationId xmlns:a16="http://schemas.microsoft.com/office/drawing/2014/main" id="{01C3DCB2-7116-EB43-BEF3-ED957DD53E61}"/>
              </a:ext>
            </a:extLst>
          </p:cNvPr>
          <p:cNvSpPr txBox="1"/>
          <p:nvPr/>
        </p:nvSpPr>
        <p:spPr>
          <a:xfrm>
            <a:off x="3888761" y="4172471"/>
            <a:ext cx="3825646" cy="307777"/>
          </a:xfrm>
          <a:prstGeom prst="rect">
            <a:avLst/>
          </a:prstGeom>
          <a:noFill/>
        </p:spPr>
        <p:txBody>
          <a:bodyPr wrap="square" lIns="91440" tIns="45720" rIns="91440" bIns="45720" rtlCol="0" anchor="t">
            <a:spAutoFit/>
          </a:bodyPr>
          <a:lstStyle/>
          <a:p>
            <a:pPr algn="ctr">
              <a:spcAft>
                <a:spcPts val="600"/>
              </a:spcAft>
            </a:pPr>
            <a:r>
              <a:rPr lang="en-GB" sz="1400" b="1" dirty="0">
                <a:solidFill>
                  <a:srgbClr val="FF0000"/>
                </a:solidFill>
                <a:latin typeface="Simplified Arabic Fixed"/>
                <a:cs typeface="Simplified Arabic Fixed"/>
              </a:rPr>
              <a:t>DECLINING A JOB OFFER</a:t>
            </a:r>
          </a:p>
        </p:txBody>
      </p:sp>
      <p:sp>
        <p:nvSpPr>
          <p:cNvPr id="57" name="TextBox 56">
            <a:extLst>
              <a:ext uri="{FF2B5EF4-FFF2-40B4-BE49-F238E27FC236}">
                <a16:creationId xmlns:a16="http://schemas.microsoft.com/office/drawing/2014/main" id="{C6E578C0-0B8A-6F48-954A-EB5483A9EB8B}"/>
              </a:ext>
            </a:extLst>
          </p:cNvPr>
          <p:cNvSpPr txBox="1"/>
          <p:nvPr/>
        </p:nvSpPr>
        <p:spPr>
          <a:xfrm>
            <a:off x="3975783" y="4614312"/>
            <a:ext cx="3738624" cy="276999"/>
          </a:xfrm>
          <a:prstGeom prst="rect">
            <a:avLst/>
          </a:prstGeom>
          <a:noFill/>
        </p:spPr>
        <p:txBody>
          <a:bodyPr wrap="square" lIns="91440" tIns="45720" rIns="91440" bIns="45720" rtlCol="0" anchor="t">
            <a:spAutoFit/>
          </a:bodyPr>
          <a:lstStyle/>
          <a:p>
            <a:pPr>
              <a:spcAft>
                <a:spcPts val="600"/>
              </a:spcAft>
            </a:pPr>
            <a:r>
              <a:rPr lang="en-GB" sz="1200" dirty="0">
                <a:latin typeface="Simplified Arabic Fixed"/>
                <a:cs typeface="Simplified Arabic Fixed"/>
              </a:rPr>
              <a:t>- Not a good fit? Not a good feeling?</a:t>
            </a:r>
          </a:p>
        </p:txBody>
      </p:sp>
      <p:sp>
        <p:nvSpPr>
          <p:cNvPr id="58" name="TextBox 57">
            <a:extLst>
              <a:ext uri="{FF2B5EF4-FFF2-40B4-BE49-F238E27FC236}">
                <a16:creationId xmlns:a16="http://schemas.microsoft.com/office/drawing/2014/main" id="{671B66C9-A378-3547-BD35-A5DDF05AD42C}"/>
              </a:ext>
            </a:extLst>
          </p:cNvPr>
          <p:cNvSpPr txBox="1"/>
          <p:nvPr/>
        </p:nvSpPr>
        <p:spPr>
          <a:xfrm>
            <a:off x="3975783" y="4959552"/>
            <a:ext cx="3601483" cy="461665"/>
          </a:xfrm>
          <a:prstGeom prst="rect">
            <a:avLst/>
          </a:prstGeom>
          <a:noFill/>
        </p:spPr>
        <p:txBody>
          <a:bodyPr wrap="square" lIns="91440" tIns="45720" rIns="91440" bIns="45720" rtlCol="0" anchor="t">
            <a:spAutoFit/>
          </a:bodyPr>
          <a:lstStyle/>
          <a:p>
            <a:pPr>
              <a:spcAft>
                <a:spcPts val="600"/>
              </a:spcAft>
            </a:pPr>
            <a:r>
              <a:rPr lang="en-GB" sz="1200">
                <a:latin typeface="Simplified Arabic Fixed"/>
                <a:cs typeface="Simplified Arabic Fixed"/>
              </a:rPr>
              <a:t>- Let the employer know as soon as</a:t>
            </a:r>
            <a:br>
              <a:rPr lang="en-GB" sz="1200">
                <a:latin typeface="Simplified Arabic Fixed"/>
                <a:cs typeface="Simplified Arabic Fixed"/>
              </a:rPr>
            </a:br>
            <a:r>
              <a:rPr lang="en-GB" sz="1200">
                <a:latin typeface="Simplified Arabic Fixed"/>
                <a:cs typeface="Simplified Arabic Fixed"/>
              </a:rPr>
              <a:t>  possible.</a:t>
            </a:r>
          </a:p>
        </p:txBody>
      </p:sp>
      <p:sp>
        <p:nvSpPr>
          <p:cNvPr id="59" name="TextBox 58">
            <a:extLst>
              <a:ext uri="{FF2B5EF4-FFF2-40B4-BE49-F238E27FC236}">
                <a16:creationId xmlns:a16="http://schemas.microsoft.com/office/drawing/2014/main" id="{2BED8FF0-899B-A24C-B7EC-4FDA5597A1DA}"/>
              </a:ext>
            </a:extLst>
          </p:cNvPr>
          <p:cNvSpPr txBox="1"/>
          <p:nvPr/>
        </p:nvSpPr>
        <p:spPr>
          <a:xfrm>
            <a:off x="3975783" y="5468838"/>
            <a:ext cx="3601483" cy="461665"/>
          </a:xfrm>
          <a:prstGeom prst="rect">
            <a:avLst/>
          </a:prstGeom>
          <a:noFill/>
        </p:spPr>
        <p:txBody>
          <a:bodyPr wrap="square" lIns="91440" tIns="45720" rIns="91440" bIns="45720" rtlCol="0" anchor="t">
            <a:spAutoFit/>
          </a:bodyPr>
          <a:lstStyle/>
          <a:p>
            <a:pPr>
              <a:spcAft>
                <a:spcPts val="600"/>
              </a:spcAft>
            </a:pPr>
            <a:r>
              <a:rPr lang="en-GB" sz="1200">
                <a:latin typeface="Simplified Arabic Fixed"/>
                <a:cs typeface="Simplified Arabic Fixed"/>
              </a:rPr>
              <a:t>- Thank the employer and give them </a:t>
            </a:r>
            <a:br>
              <a:rPr lang="en-GB" sz="1200">
                <a:latin typeface="Simplified Arabic Fixed"/>
                <a:cs typeface="Simplified Arabic Fixed"/>
              </a:rPr>
            </a:br>
            <a:r>
              <a:rPr lang="en-GB" sz="1200">
                <a:latin typeface="Simplified Arabic Fixed"/>
                <a:cs typeface="Simplified Arabic Fixed"/>
              </a:rPr>
              <a:t>  a reason.</a:t>
            </a:r>
          </a:p>
        </p:txBody>
      </p:sp>
      <p:pic>
        <p:nvPicPr>
          <p:cNvPr id="61" name="Picture 60" descr="Logo&#10;&#10;Description automatically generated">
            <a:extLst>
              <a:ext uri="{FF2B5EF4-FFF2-40B4-BE49-F238E27FC236}">
                <a16:creationId xmlns:a16="http://schemas.microsoft.com/office/drawing/2014/main" id="{44174F01-4C8C-C643-AA3C-D4A9E2AA7CDA}"/>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DD79B8D0-1CD9-7A4A-9383-BC23EB175EA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65128">
            <a:off x="952560" y="1513660"/>
            <a:ext cx="3428873" cy="2833909"/>
          </a:xfrm>
          <a:prstGeom prst="rect">
            <a:avLst/>
          </a:prstGeom>
        </p:spPr>
      </p:pic>
      <p:pic>
        <p:nvPicPr>
          <p:cNvPr id="23" name="Graphic 22" descr="Excellent with solid fill">
            <a:extLst>
              <a:ext uri="{FF2B5EF4-FFF2-40B4-BE49-F238E27FC236}">
                <a16:creationId xmlns:a16="http://schemas.microsoft.com/office/drawing/2014/main" id="{479C7DB1-80DA-894B-8DE0-D0A4F1BA43D3}"/>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3608" y="530839"/>
            <a:ext cx="521649" cy="521649"/>
          </a:xfrm>
          <a:prstGeom prst="rect">
            <a:avLst/>
          </a:prstGeom>
        </p:spPr>
      </p:pic>
    </p:spTree>
    <p:extLst>
      <p:ext uri="{BB962C8B-B14F-4D97-AF65-F5344CB8AC3E}">
        <p14:creationId xmlns:p14="http://schemas.microsoft.com/office/powerpoint/2010/main" val="2258566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1" name="Picture 50" descr="A picture containing sunset, nature, flock, bright&#10;&#10;Description automatically generated">
            <a:extLst>
              <a:ext uri="{FF2B5EF4-FFF2-40B4-BE49-F238E27FC236}">
                <a16:creationId xmlns:a16="http://schemas.microsoft.com/office/drawing/2014/main" id="{0548BE28-F498-3D4F-8F59-3938CBC2B1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161" y="515849"/>
            <a:ext cx="3097839" cy="516378"/>
          </a:xfrm>
          <a:prstGeom prst="rect">
            <a:avLst/>
          </a:prstGeom>
        </p:spPr>
      </p:pic>
      <p:pic>
        <p:nvPicPr>
          <p:cNvPr id="57" name="Picture 56" descr="A picture containing text, light, dark&#10;&#10;Description automatically generated">
            <a:extLst>
              <a:ext uri="{FF2B5EF4-FFF2-40B4-BE49-F238E27FC236}">
                <a16:creationId xmlns:a16="http://schemas.microsoft.com/office/drawing/2014/main" id="{C5D3663A-3C6C-5342-8492-DC1575F09C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59" name="TextBox 58">
            <a:extLst>
              <a:ext uri="{FF2B5EF4-FFF2-40B4-BE49-F238E27FC236}">
                <a16:creationId xmlns:a16="http://schemas.microsoft.com/office/drawing/2014/main" id="{443E1191-96F7-3F41-A295-05E6FF372D6F}"/>
              </a:ext>
            </a:extLst>
          </p:cNvPr>
          <p:cNvSpPr txBox="1"/>
          <p:nvPr/>
        </p:nvSpPr>
        <p:spPr>
          <a:xfrm>
            <a:off x="1474161" y="600205"/>
            <a:ext cx="3097839"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Get prepared</a:t>
            </a:r>
          </a:p>
        </p:txBody>
      </p:sp>
      <p:pic>
        <p:nvPicPr>
          <p:cNvPr id="60" name="Graphic 59" descr="Excellent with solid fill">
            <a:extLst>
              <a:ext uri="{FF2B5EF4-FFF2-40B4-BE49-F238E27FC236}">
                <a16:creationId xmlns:a16="http://schemas.microsoft.com/office/drawing/2014/main" id="{69462E1C-527E-D64D-AFA6-2607DDC60D13}"/>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3608" y="530839"/>
            <a:ext cx="521649" cy="521649"/>
          </a:xfrm>
          <a:prstGeom prst="rect">
            <a:avLst/>
          </a:prstGeom>
        </p:spPr>
      </p:pic>
      <p:pic>
        <p:nvPicPr>
          <p:cNvPr id="25" name="Picture 24" descr="Text&#10;&#10;Description automatically generated">
            <a:extLst>
              <a:ext uri="{FF2B5EF4-FFF2-40B4-BE49-F238E27FC236}">
                <a16:creationId xmlns:a16="http://schemas.microsoft.com/office/drawing/2014/main" id="{5CE5E12D-FB93-924E-9751-EDD18A48E1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95561" y="1429052"/>
            <a:ext cx="2693060" cy="3943262"/>
          </a:xfrm>
          <a:prstGeom prst="rect">
            <a:avLst/>
          </a:prstGeom>
        </p:spPr>
      </p:pic>
      <p:sp>
        <p:nvSpPr>
          <p:cNvPr id="27" name="TextBox 26">
            <a:extLst>
              <a:ext uri="{FF2B5EF4-FFF2-40B4-BE49-F238E27FC236}">
                <a16:creationId xmlns:a16="http://schemas.microsoft.com/office/drawing/2014/main" id="{52823006-1B16-362E-7E75-2D9EE00703F1}"/>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28" name="Picture 27" descr="Logo&#10;&#10;Description automatically generated">
            <a:extLst>
              <a:ext uri="{FF2B5EF4-FFF2-40B4-BE49-F238E27FC236}">
                <a16:creationId xmlns:a16="http://schemas.microsoft.com/office/drawing/2014/main" id="{0C45E248-F2B0-9E8B-B622-385A2E51D78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grpSp>
        <p:nvGrpSpPr>
          <p:cNvPr id="6" name="Group 5">
            <a:extLst>
              <a:ext uri="{FF2B5EF4-FFF2-40B4-BE49-F238E27FC236}">
                <a16:creationId xmlns:a16="http://schemas.microsoft.com/office/drawing/2014/main" id="{1B0B313B-F2E0-456D-AFF4-E75B592D9016}"/>
              </a:ext>
            </a:extLst>
          </p:cNvPr>
          <p:cNvGrpSpPr/>
          <p:nvPr/>
        </p:nvGrpSpPr>
        <p:grpSpPr>
          <a:xfrm>
            <a:off x="-7625" y="5404226"/>
            <a:ext cx="7438863" cy="1494175"/>
            <a:chOff x="-7625" y="5404226"/>
            <a:chExt cx="7438863" cy="1494175"/>
          </a:xfrm>
        </p:grpSpPr>
        <p:pic>
          <p:nvPicPr>
            <p:cNvPr id="24" name="Picture 23" descr="Background pattern&#10;&#10;Description automatically generated">
              <a:extLst>
                <a:ext uri="{FF2B5EF4-FFF2-40B4-BE49-F238E27FC236}">
                  <a16:creationId xmlns:a16="http://schemas.microsoft.com/office/drawing/2014/main" id="{1E97BEED-BAD0-BC4D-8461-88F01711C15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6200000">
              <a:off x="1185598" y="4240515"/>
              <a:ext cx="849967" cy="3236414"/>
            </a:xfrm>
            <a:prstGeom prst="rect">
              <a:avLst/>
            </a:prstGeom>
          </p:spPr>
        </p:pic>
        <p:pic>
          <p:nvPicPr>
            <p:cNvPr id="26" name="Picture 25" descr="A picture containing outdoor object, night sky&#10;&#10;Description automatically generated">
              <a:extLst>
                <a:ext uri="{FF2B5EF4-FFF2-40B4-BE49-F238E27FC236}">
                  <a16:creationId xmlns:a16="http://schemas.microsoft.com/office/drawing/2014/main" id="{6BE429F1-EBB4-9B48-AE30-81C2D265116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29639" y="5525999"/>
              <a:ext cx="910539" cy="925589"/>
            </a:xfrm>
            <a:prstGeom prst="rect">
              <a:avLst/>
            </a:prstGeom>
          </p:spPr>
        </p:pic>
        <p:grpSp>
          <p:nvGrpSpPr>
            <p:cNvPr id="3" name="Group 2">
              <a:extLst>
                <a:ext uri="{FF2B5EF4-FFF2-40B4-BE49-F238E27FC236}">
                  <a16:creationId xmlns:a16="http://schemas.microsoft.com/office/drawing/2014/main" id="{83921C5B-61F5-461D-A2D1-8A387595367A}"/>
                </a:ext>
              </a:extLst>
            </p:cNvPr>
            <p:cNvGrpSpPr/>
            <p:nvPr/>
          </p:nvGrpSpPr>
          <p:grpSpPr>
            <a:xfrm>
              <a:off x="4230858" y="5404226"/>
              <a:ext cx="3200380" cy="1494175"/>
              <a:chOff x="4572000" y="5341579"/>
              <a:chExt cx="3200380" cy="1494175"/>
            </a:xfrm>
          </p:grpSpPr>
          <p:pic>
            <p:nvPicPr>
              <p:cNvPr id="29" name="Picture 28" descr="A picture containing text&#10;&#10;Description automatically generated">
                <a:extLst>
                  <a:ext uri="{FF2B5EF4-FFF2-40B4-BE49-F238E27FC236}">
                    <a16:creationId xmlns:a16="http://schemas.microsoft.com/office/drawing/2014/main" id="{1940A64F-876C-4A9E-A6C4-BE45DA94B3D6}"/>
                  </a:ext>
                </a:extLst>
              </p:cNvPr>
              <p:cNvPicPr>
                <a:picLocks noChangeAspect="1"/>
              </p:cNvPicPr>
              <p:nvPr/>
            </p:nvPicPr>
            <p:blipFill rotWithShape="1">
              <a:blip r:embed="rId12">
                <a:extLst>
                  <a:ext uri="{28A0092B-C50C-407E-A947-70E740481C1C}">
                    <a14:useLocalDpi xmlns:a14="http://schemas.microsoft.com/office/drawing/2010/main" val="0"/>
                  </a:ext>
                </a:extLst>
              </a:blip>
              <a:srcRect l="-1462" r="3147"/>
              <a:stretch/>
            </p:blipFill>
            <p:spPr>
              <a:xfrm>
                <a:off x="4572000" y="5341579"/>
                <a:ext cx="3200380" cy="1494175"/>
              </a:xfrm>
              <a:prstGeom prst="rect">
                <a:avLst/>
              </a:prstGeom>
              <a:effectLst>
                <a:outerShdw blurRad="50800" dist="50800" dir="5400000" algn="ctr" rotWithShape="0">
                  <a:schemeClr val="tx1">
                    <a:lumMod val="65000"/>
                    <a:lumOff val="35000"/>
                  </a:schemeClr>
                </a:outerShdw>
              </a:effectLst>
            </p:spPr>
          </p:pic>
          <p:sp>
            <p:nvSpPr>
              <p:cNvPr id="30" name="TextBox 29">
                <a:extLst>
                  <a:ext uri="{FF2B5EF4-FFF2-40B4-BE49-F238E27FC236}">
                    <a16:creationId xmlns:a16="http://schemas.microsoft.com/office/drawing/2014/main" id="{15A2CF6E-CABD-4151-96EB-C1829CF0F069}"/>
                  </a:ext>
                </a:extLst>
              </p:cNvPr>
              <p:cNvSpPr txBox="1"/>
              <p:nvPr/>
            </p:nvSpPr>
            <p:spPr>
              <a:xfrm>
                <a:off x="4940873" y="5738404"/>
                <a:ext cx="2660597" cy="523220"/>
              </a:xfrm>
              <a:prstGeom prst="rect">
                <a:avLst/>
              </a:prstGeom>
              <a:noFill/>
            </p:spPr>
            <p:txBody>
              <a:bodyPr wrap="square" rtlCol="0">
                <a:spAutoFit/>
              </a:bodyPr>
              <a:lstStyle/>
              <a:p>
                <a:pPr algn="ctr"/>
                <a:r>
                  <a:rPr lang="en-GB" sz="1400" b="1" dirty="0">
                    <a:latin typeface="Comic Sans MS" panose="030F0902030302020204" pitchFamily="66" charset="0"/>
                    <a:cs typeface="Simplified Arabic Fixed"/>
                  </a:rPr>
                  <a:t>TASK 2</a:t>
                </a:r>
                <a:r>
                  <a:rPr lang="en-GB" sz="1400" dirty="0">
                    <a:latin typeface="Comic Sans MS" panose="030F0902030302020204" pitchFamily="66" charset="0"/>
                    <a:cs typeface="Simplified Arabic Fixed"/>
                  </a:rPr>
                  <a:t>: </a:t>
                </a:r>
              </a:p>
              <a:p>
                <a:pPr algn="ctr"/>
                <a:r>
                  <a:rPr lang="en-GB" sz="1400" dirty="0">
                    <a:latin typeface="Comic Sans MS" panose="030F0902030302020204" pitchFamily="66" charset="0"/>
                    <a:cs typeface="Simplified Arabic Fixed"/>
                  </a:rPr>
                  <a:t>Pros and Cons!</a:t>
                </a:r>
              </a:p>
            </p:txBody>
          </p:sp>
        </p:grpSp>
      </p:grpSp>
      <p:grpSp>
        <p:nvGrpSpPr>
          <p:cNvPr id="21" name="Group 20">
            <a:extLst>
              <a:ext uri="{FF2B5EF4-FFF2-40B4-BE49-F238E27FC236}">
                <a16:creationId xmlns:a16="http://schemas.microsoft.com/office/drawing/2014/main" id="{B4491BD0-7321-4674-9EDC-2880E58EBEF0}"/>
              </a:ext>
            </a:extLst>
          </p:cNvPr>
          <p:cNvGrpSpPr/>
          <p:nvPr/>
        </p:nvGrpSpPr>
        <p:grpSpPr>
          <a:xfrm>
            <a:off x="1447482" y="1147725"/>
            <a:ext cx="1932330" cy="1089286"/>
            <a:chOff x="1447482" y="1147725"/>
            <a:chExt cx="1932330" cy="1089286"/>
          </a:xfrm>
        </p:grpSpPr>
        <p:pic>
          <p:nvPicPr>
            <p:cNvPr id="7" name="Graphic 6" descr="Alarm Ringing with solid fill">
              <a:extLst>
                <a:ext uri="{FF2B5EF4-FFF2-40B4-BE49-F238E27FC236}">
                  <a16:creationId xmlns:a16="http://schemas.microsoft.com/office/drawing/2014/main" id="{98721949-124C-A042-AD7B-63AFCF80031A}"/>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447482" y="1147725"/>
              <a:ext cx="1089286" cy="1089286"/>
            </a:xfrm>
            <a:prstGeom prst="rect">
              <a:avLst/>
            </a:prstGeom>
          </p:spPr>
        </p:pic>
        <p:sp>
          <p:nvSpPr>
            <p:cNvPr id="10" name="Freeform: Shape 9">
              <a:extLst>
                <a:ext uri="{FF2B5EF4-FFF2-40B4-BE49-F238E27FC236}">
                  <a16:creationId xmlns:a16="http://schemas.microsoft.com/office/drawing/2014/main" id="{5F261793-EF6F-4DA1-BED1-3BC28987F1F1}"/>
                </a:ext>
              </a:extLst>
            </p:cNvPr>
            <p:cNvSpPr/>
            <p:nvPr/>
          </p:nvSpPr>
          <p:spPr>
            <a:xfrm>
              <a:off x="2679901" y="1780401"/>
              <a:ext cx="699911" cy="214489"/>
            </a:xfrm>
            <a:custGeom>
              <a:avLst/>
              <a:gdLst>
                <a:gd name="connsiteX0" fmla="*/ 699911 w 699911"/>
                <a:gd name="connsiteY0" fmla="*/ 214489 h 214489"/>
                <a:gd name="connsiteX1" fmla="*/ 643466 w 699911"/>
                <a:gd name="connsiteY1" fmla="*/ 180622 h 214489"/>
                <a:gd name="connsiteX2" fmla="*/ 587022 w 699911"/>
                <a:gd name="connsiteY2" fmla="*/ 169333 h 214489"/>
                <a:gd name="connsiteX3" fmla="*/ 519289 w 699911"/>
                <a:gd name="connsiteY3" fmla="*/ 146755 h 214489"/>
                <a:gd name="connsiteX4" fmla="*/ 383822 w 699911"/>
                <a:gd name="connsiteY4" fmla="*/ 101600 h 214489"/>
                <a:gd name="connsiteX5" fmla="*/ 259644 w 699911"/>
                <a:gd name="connsiteY5" fmla="*/ 67733 h 214489"/>
                <a:gd name="connsiteX6" fmla="*/ 191911 w 699911"/>
                <a:gd name="connsiteY6" fmla="*/ 56444 h 214489"/>
                <a:gd name="connsiteX7" fmla="*/ 79022 w 699911"/>
                <a:gd name="connsiteY7" fmla="*/ 22577 h 214489"/>
                <a:gd name="connsiteX8" fmla="*/ 45155 w 699911"/>
                <a:gd name="connsiteY8" fmla="*/ 11289 h 214489"/>
                <a:gd name="connsiteX9" fmla="*/ 0 w 699911"/>
                <a:gd name="connsiteY9" fmla="*/ 0 h 21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9911" h="214489">
                  <a:moveTo>
                    <a:pt x="699911" y="214489"/>
                  </a:moveTo>
                  <a:cubicBezTo>
                    <a:pt x="681096" y="203200"/>
                    <a:pt x="663838" y="188771"/>
                    <a:pt x="643466" y="180622"/>
                  </a:cubicBezTo>
                  <a:cubicBezTo>
                    <a:pt x="625651" y="173496"/>
                    <a:pt x="605533" y="174382"/>
                    <a:pt x="587022" y="169333"/>
                  </a:cubicBezTo>
                  <a:cubicBezTo>
                    <a:pt x="564062" y="163071"/>
                    <a:pt x="541867" y="154281"/>
                    <a:pt x="519289" y="146755"/>
                  </a:cubicBezTo>
                  <a:lnTo>
                    <a:pt x="383822" y="101600"/>
                  </a:lnTo>
                  <a:cubicBezTo>
                    <a:pt x="340048" y="87009"/>
                    <a:pt x="310571" y="76221"/>
                    <a:pt x="259644" y="67733"/>
                  </a:cubicBezTo>
                  <a:cubicBezTo>
                    <a:pt x="237066" y="63970"/>
                    <a:pt x="214356" y="60933"/>
                    <a:pt x="191911" y="56444"/>
                  </a:cubicBezTo>
                  <a:cubicBezTo>
                    <a:pt x="149254" y="47913"/>
                    <a:pt x="122225" y="36978"/>
                    <a:pt x="79022" y="22577"/>
                  </a:cubicBezTo>
                  <a:cubicBezTo>
                    <a:pt x="67733" y="18814"/>
                    <a:pt x="56699" y="14175"/>
                    <a:pt x="45155" y="11289"/>
                  </a:cubicBezTo>
                  <a:lnTo>
                    <a:pt x="0" y="0"/>
                  </a:lnTo>
                </a:path>
              </a:pathLst>
            </a:custGeom>
            <a:noFill/>
            <a:ln w="41275">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C009210F-D27A-4245-8045-A1F221905083}"/>
              </a:ext>
            </a:extLst>
          </p:cNvPr>
          <p:cNvGrpSpPr/>
          <p:nvPr/>
        </p:nvGrpSpPr>
        <p:grpSpPr>
          <a:xfrm>
            <a:off x="1165664" y="2605843"/>
            <a:ext cx="2203605" cy="956989"/>
            <a:chOff x="1165664" y="2605843"/>
            <a:chExt cx="2203605" cy="956989"/>
          </a:xfrm>
        </p:grpSpPr>
        <p:pic>
          <p:nvPicPr>
            <p:cNvPr id="5" name="Graphic 4" descr="Suit with solid fill">
              <a:extLst>
                <a:ext uri="{FF2B5EF4-FFF2-40B4-BE49-F238E27FC236}">
                  <a16:creationId xmlns:a16="http://schemas.microsoft.com/office/drawing/2014/main" id="{21BC285C-1EB9-B24D-A97C-37B8E6D6B91C}"/>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65664" y="2672999"/>
              <a:ext cx="889833" cy="889833"/>
            </a:xfrm>
            <a:prstGeom prst="rect">
              <a:avLst/>
            </a:prstGeom>
          </p:spPr>
        </p:pic>
        <p:sp>
          <p:nvSpPr>
            <p:cNvPr id="12" name="Freeform: Shape 11">
              <a:extLst>
                <a:ext uri="{FF2B5EF4-FFF2-40B4-BE49-F238E27FC236}">
                  <a16:creationId xmlns:a16="http://schemas.microsoft.com/office/drawing/2014/main" id="{AA3F0C6A-2BE7-4467-90FA-E57FE76DF7B6}"/>
                </a:ext>
              </a:extLst>
            </p:cNvPr>
            <p:cNvSpPr/>
            <p:nvPr/>
          </p:nvSpPr>
          <p:spPr>
            <a:xfrm rot="21228704">
              <a:off x="2161358" y="2605843"/>
              <a:ext cx="1207911" cy="349971"/>
            </a:xfrm>
            <a:custGeom>
              <a:avLst/>
              <a:gdLst>
                <a:gd name="connsiteX0" fmla="*/ 1207911 w 1207911"/>
                <a:gd name="connsiteY0" fmla="*/ 0 h 349971"/>
                <a:gd name="connsiteX1" fmla="*/ 970845 w 1207911"/>
                <a:gd name="connsiteY1" fmla="*/ 11289 h 349971"/>
                <a:gd name="connsiteX2" fmla="*/ 925689 w 1207911"/>
                <a:gd name="connsiteY2" fmla="*/ 22578 h 349971"/>
                <a:gd name="connsiteX3" fmla="*/ 869245 w 1207911"/>
                <a:gd name="connsiteY3" fmla="*/ 33867 h 349971"/>
                <a:gd name="connsiteX4" fmla="*/ 745067 w 1207911"/>
                <a:gd name="connsiteY4" fmla="*/ 79023 h 349971"/>
                <a:gd name="connsiteX5" fmla="*/ 711200 w 1207911"/>
                <a:gd name="connsiteY5" fmla="*/ 90312 h 349971"/>
                <a:gd name="connsiteX6" fmla="*/ 620889 w 1207911"/>
                <a:gd name="connsiteY6" fmla="*/ 135467 h 349971"/>
                <a:gd name="connsiteX7" fmla="*/ 519289 w 1207911"/>
                <a:gd name="connsiteY7" fmla="*/ 169334 h 349971"/>
                <a:gd name="connsiteX8" fmla="*/ 485422 w 1207911"/>
                <a:gd name="connsiteY8" fmla="*/ 180623 h 349971"/>
                <a:gd name="connsiteX9" fmla="*/ 451556 w 1207911"/>
                <a:gd name="connsiteY9" fmla="*/ 203200 h 349971"/>
                <a:gd name="connsiteX10" fmla="*/ 383822 w 1207911"/>
                <a:gd name="connsiteY10" fmla="*/ 225778 h 349971"/>
                <a:gd name="connsiteX11" fmla="*/ 349956 w 1207911"/>
                <a:gd name="connsiteY11" fmla="*/ 248356 h 349971"/>
                <a:gd name="connsiteX12" fmla="*/ 304800 w 1207911"/>
                <a:gd name="connsiteY12" fmla="*/ 259645 h 349971"/>
                <a:gd name="connsiteX13" fmla="*/ 270933 w 1207911"/>
                <a:gd name="connsiteY13" fmla="*/ 270934 h 349971"/>
                <a:gd name="connsiteX14" fmla="*/ 214489 w 1207911"/>
                <a:gd name="connsiteY14" fmla="*/ 282223 h 349971"/>
                <a:gd name="connsiteX15" fmla="*/ 146756 w 1207911"/>
                <a:gd name="connsiteY15" fmla="*/ 304800 h 349971"/>
                <a:gd name="connsiteX16" fmla="*/ 101600 w 1207911"/>
                <a:gd name="connsiteY16" fmla="*/ 316089 h 349971"/>
                <a:gd name="connsiteX17" fmla="*/ 67733 w 1207911"/>
                <a:gd name="connsiteY17" fmla="*/ 327378 h 349971"/>
                <a:gd name="connsiteX18" fmla="*/ 0 w 1207911"/>
                <a:gd name="connsiteY18" fmla="*/ 349956 h 34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7911" h="349971">
                  <a:moveTo>
                    <a:pt x="1207911" y="0"/>
                  </a:moveTo>
                  <a:cubicBezTo>
                    <a:pt x="1128889" y="3763"/>
                    <a:pt x="1049705" y="4980"/>
                    <a:pt x="970845" y="11289"/>
                  </a:cubicBezTo>
                  <a:cubicBezTo>
                    <a:pt x="955379" y="12526"/>
                    <a:pt x="940835" y="19212"/>
                    <a:pt x="925689" y="22578"/>
                  </a:cubicBezTo>
                  <a:cubicBezTo>
                    <a:pt x="906959" y="26740"/>
                    <a:pt x="887756" y="28818"/>
                    <a:pt x="869245" y="33867"/>
                  </a:cubicBezTo>
                  <a:cubicBezTo>
                    <a:pt x="811264" y="49680"/>
                    <a:pt x="798935" y="58822"/>
                    <a:pt x="745067" y="79023"/>
                  </a:cubicBezTo>
                  <a:cubicBezTo>
                    <a:pt x="733925" y="83201"/>
                    <a:pt x="722033" y="85388"/>
                    <a:pt x="711200" y="90312"/>
                  </a:cubicBezTo>
                  <a:cubicBezTo>
                    <a:pt x="680560" y="104239"/>
                    <a:pt x="652819" y="124824"/>
                    <a:pt x="620889" y="135467"/>
                  </a:cubicBezTo>
                  <a:lnTo>
                    <a:pt x="519289" y="169334"/>
                  </a:lnTo>
                  <a:cubicBezTo>
                    <a:pt x="508000" y="173097"/>
                    <a:pt x="495323" y="174022"/>
                    <a:pt x="485422" y="180623"/>
                  </a:cubicBezTo>
                  <a:cubicBezTo>
                    <a:pt x="474133" y="188149"/>
                    <a:pt x="463954" y="197690"/>
                    <a:pt x="451556" y="203200"/>
                  </a:cubicBezTo>
                  <a:cubicBezTo>
                    <a:pt x="429808" y="212866"/>
                    <a:pt x="383822" y="225778"/>
                    <a:pt x="383822" y="225778"/>
                  </a:cubicBezTo>
                  <a:cubicBezTo>
                    <a:pt x="372533" y="233304"/>
                    <a:pt x="362426" y="243011"/>
                    <a:pt x="349956" y="248356"/>
                  </a:cubicBezTo>
                  <a:cubicBezTo>
                    <a:pt x="335695" y="254468"/>
                    <a:pt x="319718" y="255383"/>
                    <a:pt x="304800" y="259645"/>
                  </a:cubicBezTo>
                  <a:cubicBezTo>
                    <a:pt x="293358" y="262914"/>
                    <a:pt x="282477" y="268048"/>
                    <a:pt x="270933" y="270934"/>
                  </a:cubicBezTo>
                  <a:cubicBezTo>
                    <a:pt x="252319" y="275588"/>
                    <a:pt x="233000" y="277175"/>
                    <a:pt x="214489" y="282223"/>
                  </a:cubicBezTo>
                  <a:cubicBezTo>
                    <a:pt x="191529" y="288485"/>
                    <a:pt x="169844" y="299028"/>
                    <a:pt x="146756" y="304800"/>
                  </a:cubicBezTo>
                  <a:cubicBezTo>
                    <a:pt x="131704" y="308563"/>
                    <a:pt x="116518" y="311827"/>
                    <a:pt x="101600" y="316089"/>
                  </a:cubicBezTo>
                  <a:cubicBezTo>
                    <a:pt x="90158" y="319358"/>
                    <a:pt x="78875" y="323200"/>
                    <a:pt x="67733" y="327378"/>
                  </a:cubicBezTo>
                  <a:cubicBezTo>
                    <a:pt x="3799" y="351354"/>
                    <a:pt x="32295" y="349956"/>
                    <a:pt x="0" y="349956"/>
                  </a:cubicBezTo>
                </a:path>
              </a:pathLst>
            </a:custGeom>
            <a:noFill/>
            <a:ln w="4445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a:extLst>
              <a:ext uri="{FF2B5EF4-FFF2-40B4-BE49-F238E27FC236}">
                <a16:creationId xmlns:a16="http://schemas.microsoft.com/office/drawing/2014/main" id="{759B9406-29D4-4C76-9F38-F9E6687DB306}"/>
              </a:ext>
            </a:extLst>
          </p:cNvPr>
          <p:cNvGrpSpPr/>
          <p:nvPr/>
        </p:nvGrpSpPr>
        <p:grpSpPr>
          <a:xfrm>
            <a:off x="6209374" y="902088"/>
            <a:ext cx="1863741" cy="881379"/>
            <a:chOff x="6209374" y="902088"/>
            <a:chExt cx="1863741" cy="881379"/>
          </a:xfrm>
        </p:grpSpPr>
        <p:pic>
          <p:nvPicPr>
            <p:cNvPr id="11" name="Graphic 10" descr="Lunch Box with solid fill">
              <a:extLst>
                <a:ext uri="{FF2B5EF4-FFF2-40B4-BE49-F238E27FC236}">
                  <a16:creationId xmlns:a16="http://schemas.microsoft.com/office/drawing/2014/main" id="{4C370F3F-5DBB-D84C-BC14-EA5751024F01}"/>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201825" y="902088"/>
              <a:ext cx="871290" cy="871290"/>
            </a:xfrm>
            <a:prstGeom prst="rect">
              <a:avLst/>
            </a:prstGeom>
          </p:spPr>
        </p:pic>
        <p:sp>
          <p:nvSpPr>
            <p:cNvPr id="17" name="Freeform: Shape 16">
              <a:extLst>
                <a:ext uri="{FF2B5EF4-FFF2-40B4-BE49-F238E27FC236}">
                  <a16:creationId xmlns:a16="http://schemas.microsoft.com/office/drawing/2014/main" id="{B7801DF5-B1FD-4882-8184-E98E2FD0F4CF}"/>
                </a:ext>
              </a:extLst>
            </p:cNvPr>
            <p:cNvSpPr/>
            <p:nvPr/>
          </p:nvSpPr>
          <p:spPr>
            <a:xfrm>
              <a:off x="6209374" y="1444800"/>
              <a:ext cx="914400" cy="338667"/>
            </a:xfrm>
            <a:custGeom>
              <a:avLst/>
              <a:gdLst>
                <a:gd name="connsiteX0" fmla="*/ 0 w 914400"/>
                <a:gd name="connsiteY0" fmla="*/ 338667 h 338667"/>
                <a:gd name="connsiteX1" fmla="*/ 56444 w 914400"/>
                <a:gd name="connsiteY1" fmla="*/ 304800 h 338667"/>
                <a:gd name="connsiteX2" fmla="*/ 124178 w 914400"/>
                <a:gd name="connsiteY2" fmla="*/ 282223 h 338667"/>
                <a:gd name="connsiteX3" fmla="*/ 158044 w 914400"/>
                <a:gd name="connsiteY3" fmla="*/ 270934 h 338667"/>
                <a:gd name="connsiteX4" fmla="*/ 248355 w 914400"/>
                <a:gd name="connsiteY4" fmla="*/ 248356 h 338667"/>
                <a:gd name="connsiteX5" fmla="*/ 304800 w 914400"/>
                <a:gd name="connsiteY5" fmla="*/ 225778 h 338667"/>
                <a:gd name="connsiteX6" fmla="*/ 372533 w 914400"/>
                <a:gd name="connsiteY6" fmla="*/ 214489 h 338667"/>
                <a:gd name="connsiteX7" fmla="*/ 406400 w 914400"/>
                <a:gd name="connsiteY7" fmla="*/ 203200 h 338667"/>
                <a:gd name="connsiteX8" fmla="*/ 451555 w 914400"/>
                <a:gd name="connsiteY8" fmla="*/ 191912 h 338667"/>
                <a:gd name="connsiteX9" fmla="*/ 519289 w 914400"/>
                <a:gd name="connsiteY9" fmla="*/ 169334 h 338667"/>
                <a:gd name="connsiteX10" fmla="*/ 587022 w 914400"/>
                <a:gd name="connsiteY10" fmla="*/ 146756 h 338667"/>
                <a:gd name="connsiteX11" fmla="*/ 620889 w 914400"/>
                <a:gd name="connsiteY11" fmla="*/ 135467 h 338667"/>
                <a:gd name="connsiteX12" fmla="*/ 654755 w 914400"/>
                <a:gd name="connsiteY12" fmla="*/ 124178 h 338667"/>
                <a:gd name="connsiteX13" fmla="*/ 733778 w 914400"/>
                <a:gd name="connsiteY13" fmla="*/ 101600 h 338667"/>
                <a:gd name="connsiteX14" fmla="*/ 778933 w 914400"/>
                <a:gd name="connsiteY14" fmla="*/ 79023 h 338667"/>
                <a:gd name="connsiteX15" fmla="*/ 812800 w 914400"/>
                <a:gd name="connsiteY15" fmla="*/ 56445 h 338667"/>
                <a:gd name="connsiteX16" fmla="*/ 857955 w 914400"/>
                <a:gd name="connsiteY16" fmla="*/ 45156 h 338667"/>
                <a:gd name="connsiteX17" fmla="*/ 914400 w 914400"/>
                <a:gd name="connsiteY17" fmla="*/ 0 h 33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400" h="338667">
                  <a:moveTo>
                    <a:pt x="0" y="338667"/>
                  </a:moveTo>
                  <a:cubicBezTo>
                    <a:pt x="18815" y="327378"/>
                    <a:pt x="36469" y="313879"/>
                    <a:pt x="56444" y="304800"/>
                  </a:cubicBezTo>
                  <a:cubicBezTo>
                    <a:pt x="78110" y="294952"/>
                    <a:pt x="101600" y="289749"/>
                    <a:pt x="124178" y="282223"/>
                  </a:cubicBezTo>
                  <a:cubicBezTo>
                    <a:pt x="135467" y="278460"/>
                    <a:pt x="146500" y="273820"/>
                    <a:pt x="158044" y="270934"/>
                  </a:cubicBezTo>
                  <a:cubicBezTo>
                    <a:pt x="188148" y="263408"/>
                    <a:pt x="219544" y="259880"/>
                    <a:pt x="248355" y="248356"/>
                  </a:cubicBezTo>
                  <a:cubicBezTo>
                    <a:pt x="267170" y="240830"/>
                    <a:pt x="285250" y="231110"/>
                    <a:pt x="304800" y="225778"/>
                  </a:cubicBezTo>
                  <a:cubicBezTo>
                    <a:pt x="326883" y="219755"/>
                    <a:pt x="350189" y="219454"/>
                    <a:pt x="372533" y="214489"/>
                  </a:cubicBezTo>
                  <a:cubicBezTo>
                    <a:pt x="384149" y="211908"/>
                    <a:pt x="394958" y="206469"/>
                    <a:pt x="406400" y="203200"/>
                  </a:cubicBezTo>
                  <a:cubicBezTo>
                    <a:pt x="421318" y="198938"/>
                    <a:pt x="436694" y="196370"/>
                    <a:pt x="451555" y="191912"/>
                  </a:cubicBezTo>
                  <a:cubicBezTo>
                    <a:pt x="474351" y="185073"/>
                    <a:pt x="496711" y="176860"/>
                    <a:pt x="519289" y="169334"/>
                  </a:cubicBezTo>
                  <a:lnTo>
                    <a:pt x="587022" y="146756"/>
                  </a:lnTo>
                  <a:lnTo>
                    <a:pt x="620889" y="135467"/>
                  </a:lnTo>
                  <a:cubicBezTo>
                    <a:pt x="632178" y="131704"/>
                    <a:pt x="643211" y="127064"/>
                    <a:pt x="654755" y="124178"/>
                  </a:cubicBezTo>
                  <a:cubicBezTo>
                    <a:pt x="677671" y="118449"/>
                    <a:pt x="711104" y="111317"/>
                    <a:pt x="733778" y="101600"/>
                  </a:cubicBezTo>
                  <a:cubicBezTo>
                    <a:pt x="749246" y="94971"/>
                    <a:pt x="764322" y="87372"/>
                    <a:pt x="778933" y="79023"/>
                  </a:cubicBezTo>
                  <a:cubicBezTo>
                    <a:pt x="790713" y="72292"/>
                    <a:pt x="800329" y="61790"/>
                    <a:pt x="812800" y="56445"/>
                  </a:cubicBezTo>
                  <a:cubicBezTo>
                    <a:pt x="827060" y="50333"/>
                    <a:pt x="842903" y="48919"/>
                    <a:pt x="857955" y="45156"/>
                  </a:cubicBezTo>
                  <a:cubicBezTo>
                    <a:pt x="897772" y="5339"/>
                    <a:pt x="877542" y="18429"/>
                    <a:pt x="914400" y="0"/>
                  </a:cubicBezTo>
                </a:path>
              </a:pathLst>
            </a:custGeom>
            <a:noFill/>
            <a:ln w="4445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 name="Group 37">
            <a:extLst>
              <a:ext uri="{FF2B5EF4-FFF2-40B4-BE49-F238E27FC236}">
                <a16:creationId xmlns:a16="http://schemas.microsoft.com/office/drawing/2014/main" id="{9B27B03C-FB0E-43AD-985C-39D960A20D33}"/>
              </a:ext>
            </a:extLst>
          </p:cNvPr>
          <p:cNvGrpSpPr/>
          <p:nvPr/>
        </p:nvGrpSpPr>
        <p:grpSpPr>
          <a:xfrm>
            <a:off x="6315214" y="2992915"/>
            <a:ext cx="1860553" cy="1761076"/>
            <a:chOff x="6315214" y="2992915"/>
            <a:chExt cx="1860553" cy="1761076"/>
          </a:xfrm>
        </p:grpSpPr>
        <p:pic>
          <p:nvPicPr>
            <p:cNvPr id="13" name="Graphic 12" descr="Smiling face with solid fill with solid fill">
              <a:extLst>
                <a:ext uri="{FF2B5EF4-FFF2-40B4-BE49-F238E27FC236}">
                  <a16:creationId xmlns:a16="http://schemas.microsoft.com/office/drawing/2014/main" id="{743A860C-FBA0-1D4F-8754-715CC837503C}"/>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271855" y="3850079"/>
              <a:ext cx="903912" cy="903912"/>
            </a:xfrm>
            <a:prstGeom prst="rect">
              <a:avLst/>
            </a:prstGeom>
          </p:spPr>
        </p:pic>
        <p:sp>
          <p:nvSpPr>
            <p:cNvPr id="20" name="Freeform: Shape 19">
              <a:extLst>
                <a:ext uri="{FF2B5EF4-FFF2-40B4-BE49-F238E27FC236}">
                  <a16:creationId xmlns:a16="http://schemas.microsoft.com/office/drawing/2014/main" id="{C19A7DF8-D12E-4C30-97B3-704DE6E4C43E}"/>
                </a:ext>
              </a:extLst>
            </p:cNvPr>
            <p:cNvSpPr/>
            <p:nvPr/>
          </p:nvSpPr>
          <p:spPr>
            <a:xfrm rot="527873">
              <a:off x="6315214" y="2992915"/>
              <a:ext cx="1180614" cy="813953"/>
            </a:xfrm>
            <a:custGeom>
              <a:avLst/>
              <a:gdLst>
                <a:gd name="connsiteX0" fmla="*/ 0 w 1388533"/>
                <a:gd name="connsiteY0" fmla="*/ 0 h 948267"/>
                <a:gd name="connsiteX1" fmla="*/ 56444 w 1388533"/>
                <a:gd name="connsiteY1" fmla="*/ 22578 h 948267"/>
                <a:gd name="connsiteX2" fmla="*/ 124178 w 1388533"/>
                <a:gd name="connsiteY2" fmla="*/ 56445 h 948267"/>
                <a:gd name="connsiteX3" fmla="*/ 158044 w 1388533"/>
                <a:gd name="connsiteY3" fmla="*/ 90311 h 948267"/>
                <a:gd name="connsiteX4" fmla="*/ 191911 w 1388533"/>
                <a:gd name="connsiteY4" fmla="*/ 101600 h 948267"/>
                <a:gd name="connsiteX5" fmla="*/ 259644 w 1388533"/>
                <a:gd name="connsiteY5" fmla="*/ 146756 h 948267"/>
                <a:gd name="connsiteX6" fmla="*/ 327378 w 1388533"/>
                <a:gd name="connsiteY6" fmla="*/ 191911 h 948267"/>
                <a:gd name="connsiteX7" fmla="*/ 372533 w 1388533"/>
                <a:gd name="connsiteY7" fmla="*/ 225778 h 948267"/>
                <a:gd name="connsiteX8" fmla="*/ 451556 w 1388533"/>
                <a:gd name="connsiteY8" fmla="*/ 293511 h 948267"/>
                <a:gd name="connsiteX9" fmla="*/ 496711 w 1388533"/>
                <a:gd name="connsiteY9" fmla="*/ 316089 h 948267"/>
                <a:gd name="connsiteX10" fmla="*/ 530578 w 1388533"/>
                <a:gd name="connsiteY10" fmla="*/ 338667 h 948267"/>
                <a:gd name="connsiteX11" fmla="*/ 632178 w 1388533"/>
                <a:gd name="connsiteY11" fmla="*/ 395111 h 948267"/>
                <a:gd name="connsiteX12" fmla="*/ 677333 w 1388533"/>
                <a:gd name="connsiteY12" fmla="*/ 440267 h 948267"/>
                <a:gd name="connsiteX13" fmla="*/ 711200 w 1388533"/>
                <a:gd name="connsiteY13" fmla="*/ 451556 h 948267"/>
                <a:gd name="connsiteX14" fmla="*/ 790222 w 1388533"/>
                <a:gd name="connsiteY14" fmla="*/ 508000 h 948267"/>
                <a:gd name="connsiteX15" fmla="*/ 857956 w 1388533"/>
                <a:gd name="connsiteY15" fmla="*/ 541867 h 948267"/>
                <a:gd name="connsiteX16" fmla="*/ 948267 w 1388533"/>
                <a:gd name="connsiteY16" fmla="*/ 609600 h 948267"/>
                <a:gd name="connsiteX17" fmla="*/ 1016000 w 1388533"/>
                <a:gd name="connsiteY17" fmla="*/ 666045 h 948267"/>
                <a:gd name="connsiteX18" fmla="*/ 1106311 w 1388533"/>
                <a:gd name="connsiteY18" fmla="*/ 733778 h 948267"/>
                <a:gd name="connsiteX19" fmla="*/ 1174044 w 1388533"/>
                <a:gd name="connsiteY19" fmla="*/ 801511 h 948267"/>
                <a:gd name="connsiteX20" fmla="*/ 1219200 w 1388533"/>
                <a:gd name="connsiteY20" fmla="*/ 835378 h 948267"/>
                <a:gd name="connsiteX21" fmla="*/ 1264356 w 1388533"/>
                <a:gd name="connsiteY21" fmla="*/ 880533 h 948267"/>
                <a:gd name="connsiteX22" fmla="*/ 1298222 w 1388533"/>
                <a:gd name="connsiteY22" fmla="*/ 903111 h 948267"/>
                <a:gd name="connsiteX23" fmla="*/ 1388533 w 1388533"/>
                <a:gd name="connsiteY23" fmla="*/ 948267 h 94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88533" h="948267">
                  <a:moveTo>
                    <a:pt x="0" y="0"/>
                  </a:moveTo>
                  <a:cubicBezTo>
                    <a:pt x="18815" y="7526"/>
                    <a:pt x="38319" y="13516"/>
                    <a:pt x="56444" y="22578"/>
                  </a:cubicBezTo>
                  <a:cubicBezTo>
                    <a:pt x="143977" y="66345"/>
                    <a:pt x="39055" y="28071"/>
                    <a:pt x="124178" y="56445"/>
                  </a:cubicBezTo>
                  <a:cubicBezTo>
                    <a:pt x="135467" y="67734"/>
                    <a:pt x="144761" y="81455"/>
                    <a:pt x="158044" y="90311"/>
                  </a:cubicBezTo>
                  <a:cubicBezTo>
                    <a:pt x="167945" y="96912"/>
                    <a:pt x="181509" y="95821"/>
                    <a:pt x="191911" y="101600"/>
                  </a:cubicBezTo>
                  <a:cubicBezTo>
                    <a:pt x="215631" y="114778"/>
                    <a:pt x="240456" y="127569"/>
                    <a:pt x="259644" y="146756"/>
                  </a:cubicBezTo>
                  <a:cubicBezTo>
                    <a:pt x="301925" y="189036"/>
                    <a:pt x="278365" y="175573"/>
                    <a:pt x="327378" y="191911"/>
                  </a:cubicBezTo>
                  <a:cubicBezTo>
                    <a:pt x="342430" y="203200"/>
                    <a:pt x="358373" y="213388"/>
                    <a:pt x="372533" y="225778"/>
                  </a:cubicBezTo>
                  <a:cubicBezTo>
                    <a:pt x="424438" y="271195"/>
                    <a:pt x="401791" y="265073"/>
                    <a:pt x="451556" y="293511"/>
                  </a:cubicBezTo>
                  <a:cubicBezTo>
                    <a:pt x="466167" y="301860"/>
                    <a:pt x="482100" y="307740"/>
                    <a:pt x="496711" y="316089"/>
                  </a:cubicBezTo>
                  <a:cubicBezTo>
                    <a:pt x="508491" y="322821"/>
                    <a:pt x="518798" y="331935"/>
                    <a:pt x="530578" y="338667"/>
                  </a:cubicBezTo>
                  <a:cubicBezTo>
                    <a:pt x="570944" y="361733"/>
                    <a:pt x="593135" y="364745"/>
                    <a:pt x="632178" y="395111"/>
                  </a:cubicBezTo>
                  <a:cubicBezTo>
                    <a:pt x="648981" y="408180"/>
                    <a:pt x="660012" y="427894"/>
                    <a:pt x="677333" y="440267"/>
                  </a:cubicBezTo>
                  <a:cubicBezTo>
                    <a:pt x="687016" y="447184"/>
                    <a:pt x="700557" y="446234"/>
                    <a:pt x="711200" y="451556"/>
                  </a:cubicBezTo>
                  <a:cubicBezTo>
                    <a:pt x="746162" y="469037"/>
                    <a:pt x="754404" y="487532"/>
                    <a:pt x="790222" y="508000"/>
                  </a:cubicBezTo>
                  <a:cubicBezTo>
                    <a:pt x="893444" y="566985"/>
                    <a:pt x="749787" y="463199"/>
                    <a:pt x="857956" y="541867"/>
                  </a:cubicBezTo>
                  <a:cubicBezTo>
                    <a:pt x="888388" y="564000"/>
                    <a:pt x="921659" y="582992"/>
                    <a:pt x="948267" y="609600"/>
                  </a:cubicBezTo>
                  <a:cubicBezTo>
                    <a:pt x="1004054" y="665389"/>
                    <a:pt x="958373" y="624135"/>
                    <a:pt x="1016000" y="666045"/>
                  </a:cubicBezTo>
                  <a:cubicBezTo>
                    <a:pt x="1046432" y="688178"/>
                    <a:pt x="1079703" y="707170"/>
                    <a:pt x="1106311" y="733778"/>
                  </a:cubicBezTo>
                  <a:cubicBezTo>
                    <a:pt x="1128889" y="756356"/>
                    <a:pt x="1148500" y="782353"/>
                    <a:pt x="1174044" y="801511"/>
                  </a:cubicBezTo>
                  <a:cubicBezTo>
                    <a:pt x="1189096" y="812800"/>
                    <a:pt x="1205040" y="822988"/>
                    <a:pt x="1219200" y="835378"/>
                  </a:cubicBezTo>
                  <a:cubicBezTo>
                    <a:pt x="1235220" y="849395"/>
                    <a:pt x="1248194" y="866680"/>
                    <a:pt x="1264356" y="880533"/>
                  </a:cubicBezTo>
                  <a:cubicBezTo>
                    <a:pt x="1274657" y="889363"/>
                    <a:pt x="1286311" y="896614"/>
                    <a:pt x="1298222" y="903111"/>
                  </a:cubicBezTo>
                  <a:cubicBezTo>
                    <a:pt x="1327769" y="919228"/>
                    <a:pt x="1388533" y="948267"/>
                    <a:pt x="1388533" y="948267"/>
                  </a:cubicBezTo>
                </a:path>
              </a:pathLst>
            </a:custGeom>
            <a:noFill/>
            <a:ln w="4445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id="{5967B10F-4B4C-4AF8-8500-103E627B65C6}"/>
              </a:ext>
            </a:extLst>
          </p:cNvPr>
          <p:cNvGrpSpPr/>
          <p:nvPr/>
        </p:nvGrpSpPr>
        <p:grpSpPr>
          <a:xfrm>
            <a:off x="1592227" y="2893058"/>
            <a:ext cx="1827582" cy="2072912"/>
            <a:chOff x="1592227" y="2893058"/>
            <a:chExt cx="1827582" cy="2072912"/>
          </a:xfrm>
        </p:grpSpPr>
        <p:pic>
          <p:nvPicPr>
            <p:cNvPr id="9" name="Graphic 8" descr="Bus with solid fill">
              <a:extLst>
                <a:ext uri="{FF2B5EF4-FFF2-40B4-BE49-F238E27FC236}">
                  <a16:creationId xmlns:a16="http://schemas.microsoft.com/office/drawing/2014/main" id="{35038269-45AE-4C4C-BEC9-74D914BD7CA5}"/>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592227" y="3940097"/>
              <a:ext cx="1025873" cy="1025873"/>
            </a:xfrm>
            <a:prstGeom prst="rect">
              <a:avLst/>
            </a:prstGeom>
          </p:spPr>
        </p:pic>
        <p:sp>
          <p:nvSpPr>
            <p:cNvPr id="36" name="Freeform: Shape 35">
              <a:extLst>
                <a:ext uri="{FF2B5EF4-FFF2-40B4-BE49-F238E27FC236}">
                  <a16:creationId xmlns:a16="http://schemas.microsoft.com/office/drawing/2014/main" id="{EFFB9F32-F095-450B-8ECD-E5ACBFB53209}"/>
                </a:ext>
              </a:extLst>
            </p:cNvPr>
            <p:cNvSpPr/>
            <p:nvPr/>
          </p:nvSpPr>
          <p:spPr>
            <a:xfrm rot="17690586">
              <a:off x="2552376" y="3430209"/>
              <a:ext cx="1404583" cy="330282"/>
            </a:xfrm>
            <a:custGeom>
              <a:avLst/>
              <a:gdLst>
                <a:gd name="connsiteX0" fmla="*/ 699911 w 699911"/>
                <a:gd name="connsiteY0" fmla="*/ 214489 h 214489"/>
                <a:gd name="connsiteX1" fmla="*/ 643466 w 699911"/>
                <a:gd name="connsiteY1" fmla="*/ 180622 h 214489"/>
                <a:gd name="connsiteX2" fmla="*/ 587022 w 699911"/>
                <a:gd name="connsiteY2" fmla="*/ 169333 h 214489"/>
                <a:gd name="connsiteX3" fmla="*/ 519289 w 699911"/>
                <a:gd name="connsiteY3" fmla="*/ 146755 h 214489"/>
                <a:gd name="connsiteX4" fmla="*/ 383822 w 699911"/>
                <a:gd name="connsiteY4" fmla="*/ 101600 h 214489"/>
                <a:gd name="connsiteX5" fmla="*/ 259644 w 699911"/>
                <a:gd name="connsiteY5" fmla="*/ 67733 h 214489"/>
                <a:gd name="connsiteX6" fmla="*/ 191911 w 699911"/>
                <a:gd name="connsiteY6" fmla="*/ 56444 h 214489"/>
                <a:gd name="connsiteX7" fmla="*/ 79022 w 699911"/>
                <a:gd name="connsiteY7" fmla="*/ 22577 h 214489"/>
                <a:gd name="connsiteX8" fmla="*/ 45155 w 699911"/>
                <a:gd name="connsiteY8" fmla="*/ 11289 h 214489"/>
                <a:gd name="connsiteX9" fmla="*/ 0 w 699911"/>
                <a:gd name="connsiteY9" fmla="*/ 0 h 21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9911" h="214489">
                  <a:moveTo>
                    <a:pt x="699911" y="214489"/>
                  </a:moveTo>
                  <a:cubicBezTo>
                    <a:pt x="681096" y="203200"/>
                    <a:pt x="663838" y="188771"/>
                    <a:pt x="643466" y="180622"/>
                  </a:cubicBezTo>
                  <a:cubicBezTo>
                    <a:pt x="625651" y="173496"/>
                    <a:pt x="605533" y="174382"/>
                    <a:pt x="587022" y="169333"/>
                  </a:cubicBezTo>
                  <a:cubicBezTo>
                    <a:pt x="564062" y="163071"/>
                    <a:pt x="541867" y="154281"/>
                    <a:pt x="519289" y="146755"/>
                  </a:cubicBezTo>
                  <a:lnTo>
                    <a:pt x="383822" y="101600"/>
                  </a:lnTo>
                  <a:cubicBezTo>
                    <a:pt x="340048" y="87009"/>
                    <a:pt x="310571" y="76221"/>
                    <a:pt x="259644" y="67733"/>
                  </a:cubicBezTo>
                  <a:cubicBezTo>
                    <a:pt x="237066" y="63970"/>
                    <a:pt x="214356" y="60933"/>
                    <a:pt x="191911" y="56444"/>
                  </a:cubicBezTo>
                  <a:cubicBezTo>
                    <a:pt x="149254" y="47913"/>
                    <a:pt x="122225" y="36978"/>
                    <a:pt x="79022" y="22577"/>
                  </a:cubicBezTo>
                  <a:cubicBezTo>
                    <a:pt x="67733" y="18814"/>
                    <a:pt x="56699" y="14175"/>
                    <a:pt x="45155" y="11289"/>
                  </a:cubicBezTo>
                  <a:lnTo>
                    <a:pt x="0" y="0"/>
                  </a:lnTo>
                </a:path>
              </a:pathLst>
            </a:custGeom>
            <a:noFill/>
            <a:ln w="41275">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 name="Group 33">
            <a:extLst>
              <a:ext uri="{FF2B5EF4-FFF2-40B4-BE49-F238E27FC236}">
                <a16:creationId xmlns:a16="http://schemas.microsoft.com/office/drawing/2014/main" id="{496BE411-C1CC-4150-8A80-32A34222D3E2}"/>
              </a:ext>
            </a:extLst>
          </p:cNvPr>
          <p:cNvGrpSpPr/>
          <p:nvPr/>
        </p:nvGrpSpPr>
        <p:grpSpPr>
          <a:xfrm>
            <a:off x="6418837" y="2171890"/>
            <a:ext cx="2291916" cy="1154755"/>
            <a:chOff x="6418837" y="2171890"/>
            <a:chExt cx="2291916" cy="1154755"/>
          </a:xfrm>
        </p:grpSpPr>
        <p:pic>
          <p:nvPicPr>
            <p:cNvPr id="15" name="Graphic 14" descr="Ear with solid fill">
              <a:extLst>
                <a:ext uri="{FF2B5EF4-FFF2-40B4-BE49-F238E27FC236}">
                  <a16:creationId xmlns:a16="http://schemas.microsoft.com/office/drawing/2014/main" id="{7A63F2EA-8F9B-E841-B0B0-04733135E8B4}"/>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555998" y="2171890"/>
              <a:ext cx="1154755" cy="1154755"/>
            </a:xfrm>
            <a:prstGeom prst="rect">
              <a:avLst/>
            </a:prstGeom>
          </p:spPr>
        </p:pic>
        <p:sp>
          <p:nvSpPr>
            <p:cNvPr id="37" name="Freeform: Shape 36">
              <a:extLst>
                <a:ext uri="{FF2B5EF4-FFF2-40B4-BE49-F238E27FC236}">
                  <a16:creationId xmlns:a16="http://schemas.microsoft.com/office/drawing/2014/main" id="{EA0B9370-DFBD-4340-875C-C706AF225DAA}"/>
                </a:ext>
              </a:extLst>
            </p:cNvPr>
            <p:cNvSpPr/>
            <p:nvPr/>
          </p:nvSpPr>
          <p:spPr>
            <a:xfrm rot="12964792">
              <a:off x="6418837" y="2239076"/>
              <a:ext cx="1180933" cy="419009"/>
            </a:xfrm>
            <a:custGeom>
              <a:avLst/>
              <a:gdLst>
                <a:gd name="connsiteX0" fmla="*/ 1207911 w 1207911"/>
                <a:gd name="connsiteY0" fmla="*/ 0 h 349971"/>
                <a:gd name="connsiteX1" fmla="*/ 970845 w 1207911"/>
                <a:gd name="connsiteY1" fmla="*/ 11289 h 349971"/>
                <a:gd name="connsiteX2" fmla="*/ 925689 w 1207911"/>
                <a:gd name="connsiteY2" fmla="*/ 22578 h 349971"/>
                <a:gd name="connsiteX3" fmla="*/ 869245 w 1207911"/>
                <a:gd name="connsiteY3" fmla="*/ 33867 h 349971"/>
                <a:gd name="connsiteX4" fmla="*/ 745067 w 1207911"/>
                <a:gd name="connsiteY4" fmla="*/ 79023 h 349971"/>
                <a:gd name="connsiteX5" fmla="*/ 711200 w 1207911"/>
                <a:gd name="connsiteY5" fmla="*/ 90312 h 349971"/>
                <a:gd name="connsiteX6" fmla="*/ 620889 w 1207911"/>
                <a:gd name="connsiteY6" fmla="*/ 135467 h 349971"/>
                <a:gd name="connsiteX7" fmla="*/ 519289 w 1207911"/>
                <a:gd name="connsiteY7" fmla="*/ 169334 h 349971"/>
                <a:gd name="connsiteX8" fmla="*/ 485422 w 1207911"/>
                <a:gd name="connsiteY8" fmla="*/ 180623 h 349971"/>
                <a:gd name="connsiteX9" fmla="*/ 451556 w 1207911"/>
                <a:gd name="connsiteY9" fmla="*/ 203200 h 349971"/>
                <a:gd name="connsiteX10" fmla="*/ 383822 w 1207911"/>
                <a:gd name="connsiteY10" fmla="*/ 225778 h 349971"/>
                <a:gd name="connsiteX11" fmla="*/ 349956 w 1207911"/>
                <a:gd name="connsiteY11" fmla="*/ 248356 h 349971"/>
                <a:gd name="connsiteX12" fmla="*/ 304800 w 1207911"/>
                <a:gd name="connsiteY12" fmla="*/ 259645 h 349971"/>
                <a:gd name="connsiteX13" fmla="*/ 270933 w 1207911"/>
                <a:gd name="connsiteY13" fmla="*/ 270934 h 349971"/>
                <a:gd name="connsiteX14" fmla="*/ 214489 w 1207911"/>
                <a:gd name="connsiteY14" fmla="*/ 282223 h 349971"/>
                <a:gd name="connsiteX15" fmla="*/ 146756 w 1207911"/>
                <a:gd name="connsiteY15" fmla="*/ 304800 h 349971"/>
                <a:gd name="connsiteX16" fmla="*/ 101600 w 1207911"/>
                <a:gd name="connsiteY16" fmla="*/ 316089 h 349971"/>
                <a:gd name="connsiteX17" fmla="*/ 67733 w 1207911"/>
                <a:gd name="connsiteY17" fmla="*/ 327378 h 349971"/>
                <a:gd name="connsiteX18" fmla="*/ 0 w 1207911"/>
                <a:gd name="connsiteY18" fmla="*/ 349956 h 34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7911" h="349971">
                  <a:moveTo>
                    <a:pt x="1207911" y="0"/>
                  </a:moveTo>
                  <a:cubicBezTo>
                    <a:pt x="1128889" y="3763"/>
                    <a:pt x="1049705" y="4980"/>
                    <a:pt x="970845" y="11289"/>
                  </a:cubicBezTo>
                  <a:cubicBezTo>
                    <a:pt x="955379" y="12526"/>
                    <a:pt x="940835" y="19212"/>
                    <a:pt x="925689" y="22578"/>
                  </a:cubicBezTo>
                  <a:cubicBezTo>
                    <a:pt x="906959" y="26740"/>
                    <a:pt x="887756" y="28818"/>
                    <a:pt x="869245" y="33867"/>
                  </a:cubicBezTo>
                  <a:cubicBezTo>
                    <a:pt x="811264" y="49680"/>
                    <a:pt x="798935" y="58822"/>
                    <a:pt x="745067" y="79023"/>
                  </a:cubicBezTo>
                  <a:cubicBezTo>
                    <a:pt x="733925" y="83201"/>
                    <a:pt x="722033" y="85388"/>
                    <a:pt x="711200" y="90312"/>
                  </a:cubicBezTo>
                  <a:cubicBezTo>
                    <a:pt x="680560" y="104239"/>
                    <a:pt x="652819" y="124824"/>
                    <a:pt x="620889" y="135467"/>
                  </a:cubicBezTo>
                  <a:lnTo>
                    <a:pt x="519289" y="169334"/>
                  </a:lnTo>
                  <a:cubicBezTo>
                    <a:pt x="508000" y="173097"/>
                    <a:pt x="495323" y="174022"/>
                    <a:pt x="485422" y="180623"/>
                  </a:cubicBezTo>
                  <a:cubicBezTo>
                    <a:pt x="474133" y="188149"/>
                    <a:pt x="463954" y="197690"/>
                    <a:pt x="451556" y="203200"/>
                  </a:cubicBezTo>
                  <a:cubicBezTo>
                    <a:pt x="429808" y="212866"/>
                    <a:pt x="383822" y="225778"/>
                    <a:pt x="383822" y="225778"/>
                  </a:cubicBezTo>
                  <a:cubicBezTo>
                    <a:pt x="372533" y="233304"/>
                    <a:pt x="362426" y="243011"/>
                    <a:pt x="349956" y="248356"/>
                  </a:cubicBezTo>
                  <a:cubicBezTo>
                    <a:pt x="335695" y="254468"/>
                    <a:pt x="319718" y="255383"/>
                    <a:pt x="304800" y="259645"/>
                  </a:cubicBezTo>
                  <a:cubicBezTo>
                    <a:pt x="293358" y="262914"/>
                    <a:pt x="282477" y="268048"/>
                    <a:pt x="270933" y="270934"/>
                  </a:cubicBezTo>
                  <a:cubicBezTo>
                    <a:pt x="252319" y="275588"/>
                    <a:pt x="233000" y="277175"/>
                    <a:pt x="214489" y="282223"/>
                  </a:cubicBezTo>
                  <a:cubicBezTo>
                    <a:pt x="191529" y="288485"/>
                    <a:pt x="169844" y="299028"/>
                    <a:pt x="146756" y="304800"/>
                  </a:cubicBezTo>
                  <a:cubicBezTo>
                    <a:pt x="131704" y="308563"/>
                    <a:pt x="116518" y="311827"/>
                    <a:pt x="101600" y="316089"/>
                  </a:cubicBezTo>
                  <a:cubicBezTo>
                    <a:pt x="90158" y="319358"/>
                    <a:pt x="78875" y="323200"/>
                    <a:pt x="67733" y="327378"/>
                  </a:cubicBezTo>
                  <a:cubicBezTo>
                    <a:pt x="3799" y="351354"/>
                    <a:pt x="32295" y="349956"/>
                    <a:pt x="0" y="349956"/>
                  </a:cubicBezTo>
                </a:path>
              </a:pathLst>
            </a:custGeom>
            <a:noFill/>
            <a:ln w="4445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0183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51" name="Picture 50" descr="A picture containing sunset, nature, flock, bright&#10;&#10;Description automatically generated">
            <a:extLst>
              <a:ext uri="{FF2B5EF4-FFF2-40B4-BE49-F238E27FC236}">
                <a16:creationId xmlns:a16="http://schemas.microsoft.com/office/drawing/2014/main" id="{0548BE28-F498-3D4F-8F59-3938CBC2B1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161" y="515849"/>
            <a:ext cx="3827044" cy="516378"/>
          </a:xfrm>
          <a:prstGeom prst="rect">
            <a:avLst/>
          </a:prstGeom>
        </p:spPr>
      </p:pic>
      <p:pic>
        <p:nvPicPr>
          <p:cNvPr id="57" name="Picture 56" descr="A picture containing text, light, dark&#10;&#10;Description automatically generated">
            <a:extLst>
              <a:ext uri="{FF2B5EF4-FFF2-40B4-BE49-F238E27FC236}">
                <a16:creationId xmlns:a16="http://schemas.microsoft.com/office/drawing/2014/main" id="{C5D3663A-3C6C-5342-8492-DC1575F09C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59" name="TextBox 58">
            <a:extLst>
              <a:ext uri="{FF2B5EF4-FFF2-40B4-BE49-F238E27FC236}">
                <a16:creationId xmlns:a16="http://schemas.microsoft.com/office/drawing/2014/main" id="{443E1191-96F7-3F41-A295-05E6FF372D6F}"/>
              </a:ext>
            </a:extLst>
          </p:cNvPr>
          <p:cNvSpPr txBox="1"/>
          <p:nvPr/>
        </p:nvSpPr>
        <p:spPr>
          <a:xfrm>
            <a:off x="1474161" y="600205"/>
            <a:ext cx="3827045"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Coping Mechanisms</a:t>
            </a:r>
          </a:p>
        </p:txBody>
      </p:sp>
      <p:pic>
        <p:nvPicPr>
          <p:cNvPr id="60" name="Graphic 59" descr="Excellent with solid fill">
            <a:extLst>
              <a:ext uri="{FF2B5EF4-FFF2-40B4-BE49-F238E27FC236}">
                <a16:creationId xmlns:a16="http://schemas.microsoft.com/office/drawing/2014/main" id="{69462E1C-527E-D64D-AFA6-2607DDC60D13}"/>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3608" y="530839"/>
            <a:ext cx="521649" cy="521649"/>
          </a:xfrm>
          <a:prstGeom prst="rect">
            <a:avLst/>
          </a:prstGeom>
        </p:spPr>
      </p:pic>
      <p:sp>
        <p:nvSpPr>
          <p:cNvPr id="63" name="Rounded Rectangle 62">
            <a:extLst>
              <a:ext uri="{FF2B5EF4-FFF2-40B4-BE49-F238E27FC236}">
                <a16:creationId xmlns:a16="http://schemas.microsoft.com/office/drawing/2014/main" id="{E18E0452-E410-A54A-B11B-EC660CB13CE2}"/>
              </a:ext>
            </a:extLst>
          </p:cNvPr>
          <p:cNvSpPr/>
          <p:nvPr/>
        </p:nvSpPr>
        <p:spPr>
          <a:xfrm>
            <a:off x="4172754" y="1490617"/>
            <a:ext cx="4401619" cy="4434790"/>
          </a:xfrm>
          <a:prstGeom prst="roundRect">
            <a:avLst/>
          </a:prstGeom>
          <a:solidFill>
            <a:schemeClr val="accent5">
              <a:lumMod val="60000"/>
              <a:lumOff val="40000"/>
              <a:alpha val="19015"/>
            </a:schemeClr>
          </a:solidFill>
          <a:ln w="222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descr="Logo&#10;&#10;Description automatically generated">
            <a:extLst>
              <a:ext uri="{FF2B5EF4-FFF2-40B4-BE49-F238E27FC236}">
                <a16:creationId xmlns:a16="http://schemas.microsoft.com/office/drawing/2014/main" id="{E3D0567E-F478-FC4B-9F0B-019ED674F3D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sp>
        <p:nvSpPr>
          <p:cNvPr id="71" name="TextBox 70">
            <a:extLst>
              <a:ext uri="{FF2B5EF4-FFF2-40B4-BE49-F238E27FC236}">
                <a16:creationId xmlns:a16="http://schemas.microsoft.com/office/drawing/2014/main" id="{B1764068-836F-E342-81FD-0698B4A327E0}"/>
              </a:ext>
            </a:extLst>
          </p:cNvPr>
          <p:cNvSpPr txBox="1"/>
          <p:nvPr/>
        </p:nvSpPr>
        <p:spPr>
          <a:xfrm>
            <a:off x="5422848" y="1958211"/>
            <a:ext cx="2869825" cy="3944670"/>
          </a:xfrm>
          <a:prstGeom prst="rect">
            <a:avLst/>
          </a:prstGeom>
          <a:noFill/>
        </p:spPr>
        <p:txBody>
          <a:bodyPr wrap="square" lIns="91440" tIns="45720" rIns="91440" bIns="45720" rtlCol="0" anchor="t">
            <a:spAutoFit/>
          </a:bodyPr>
          <a:lstStyle/>
          <a:p>
            <a:pPr>
              <a:spcAft>
                <a:spcPts val="1000"/>
              </a:spcAft>
            </a:pPr>
            <a:r>
              <a:rPr lang="en-GB" sz="1600" dirty="0">
                <a:latin typeface="Arial" panose="020B0604020202020204" pitchFamily="34" charset="0"/>
                <a:cs typeface="Arial" panose="020B0604020202020204" pitchFamily="34" charset="0"/>
              </a:rPr>
              <a:t>What if you don’t understand</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what they want you to do?</a:t>
            </a:r>
          </a:p>
          <a:p>
            <a:pPr>
              <a:spcAft>
                <a:spcPts val="1000"/>
              </a:spcAft>
            </a:pPr>
            <a:endParaRPr lang="en-GB" sz="1600" dirty="0">
              <a:latin typeface="Arial" panose="020B0604020202020204" pitchFamily="34" charset="0"/>
              <a:cs typeface="Arial" panose="020B0604020202020204" pitchFamily="34" charset="0"/>
            </a:endParaRPr>
          </a:p>
          <a:p>
            <a:pPr>
              <a:spcAft>
                <a:spcPts val="1000"/>
              </a:spcAft>
            </a:pPr>
            <a:r>
              <a:rPr lang="en-GB" sz="1600" dirty="0">
                <a:latin typeface="Arial" panose="020B0604020202020204" pitchFamily="34" charset="0"/>
                <a:cs typeface="Arial" panose="020B0604020202020204" pitchFamily="34" charset="0"/>
              </a:rPr>
              <a:t>What if you make a mistake?</a:t>
            </a:r>
          </a:p>
          <a:p>
            <a:pPr>
              <a:spcAft>
                <a:spcPts val="1000"/>
              </a:spcAft>
            </a:pPr>
            <a:endParaRPr lang="en-GB" sz="1600" dirty="0">
              <a:latin typeface="Arial" panose="020B0604020202020204" pitchFamily="34" charset="0"/>
              <a:cs typeface="Arial" panose="020B0604020202020204" pitchFamily="34" charset="0"/>
            </a:endParaRPr>
          </a:p>
          <a:p>
            <a:pPr>
              <a:spcAft>
                <a:spcPts val="1000"/>
              </a:spcAft>
            </a:pPr>
            <a:r>
              <a:rPr lang="en-GB" sz="1600" dirty="0">
                <a:latin typeface="Arial" panose="020B0604020202020204" pitchFamily="34" charset="0"/>
                <a:cs typeface="Arial" panose="020B0604020202020204" pitchFamily="34" charset="0"/>
              </a:rPr>
              <a:t>What if I can’t remember names or instructions?</a:t>
            </a:r>
          </a:p>
          <a:p>
            <a:pPr>
              <a:spcAft>
                <a:spcPts val="1000"/>
              </a:spcAft>
            </a:pPr>
            <a:endParaRPr lang="en-GB" sz="1600" dirty="0">
              <a:latin typeface="Arial" panose="020B0604020202020204" pitchFamily="34" charset="0"/>
              <a:cs typeface="Arial" panose="020B0604020202020204" pitchFamily="34" charset="0"/>
            </a:endParaRPr>
          </a:p>
          <a:p>
            <a:pPr>
              <a:spcAft>
                <a:spcPts val="1000"/>
              </a:spcAft>
            </a:pPr>
            <a:r>
              <a:rPr lang="en-GB" sz="1600" dirty="0">
                <a:latin typeface="Arial" panose="020B0604020202020204" pitchFamily="34" charset="0"/>
                <a:cs typeface="Arial" panose="020B0604020202020204" pitchFamily="34" charset="0"/>
              </a:rPr>
              <a:t>What if you feel you’ve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made the biggest mistake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of your life?</a:t>
            </a:r>
          </a:p>
          <a:p>
            <a:pPr>
              <a:spcAft>
                <a:spcPts val="1000"/>
              </a:spcAft>
            </a:pPr>
            <a:endParaRPr lang="en-GB" sz="1600" dirty="0">
              <a:latin typeface="Arial" panose="020B0604020202020204" pitchFamily="34" charset="0"/>
              <a:cs typeface="Arial" panose="020B0604020202020204" pitchFamily="34" charset="0"/>
            </a:endParaRPr>
          </a:p>
        </p:txBody>
      </p:sp>
      <p:pic>
        <p:nvPicPr>
          <p:cNvPr id="3" name="Graphic 2" descr="Help with solid fill">
            <a:extLst>
              <a:ext uri="{FF2B5EF4-FFF2-40B4-BE49-F238E27FC236}">
                <a16:creationId xmlns:a16="http://schemas.microsoft.com/office/drawing/2014/main" id="{9EC1E509-7752-5C43-AAD5-AE0F3037C14D}"/>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86976" y="1928067"/>
            <a:ext cx="662397" cy="662397"/>
          </a:xfrm>
          <a:prstGeom prst="rect">
            <a:avLst/>
          </a:prstGeom>
        </p:spPr>
      </p:pic>
      <p:pic>
        <p:nvPicPr>
          <p:cNvPr id="5" name="Graphic 4" descr="Chat bubble with solid fill">
            <a:extLst>
              <a:ext uri="{FF2B5EF4-FFF2-40B4-BE49-F238E27FC236}">
                <a16:creationId xmlns:a16="http://schemas.microsoft.com/office/drawing/2014/main" id="{34C7C77B-47CD-2A43-94A3-0DDD29D988DA}"/>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572000" y="2864190"/>
            <a:ext cx="662397" cy="662397"/>
          </a:xfrm>
          <a:prstGeom prst="rect">
            <a:avLst/>
          </a:prstGeom>
        </p:spPr>
      </p:pic>
      <p:pic>
        <p:nvPicPr>
          <p:cNvPr id="7" name="Graphic 6" descr="Clipboard with solid fill">
            <a:extLst>
              <a:ext uri="{FF2B5EF4-FFF2-40B4-BE49-F238E27FC236}">
                <a16:creationId xmlns:a16="http://schemas.microsoft.com/office/drawing/2014/main" id="{64B297AC-3C71-3F48-88B8-CF11E32581F5}"/>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572557" y="3671607"/>
            <a:ext cx="662397" cy="662397"/>
          </a:xfrm>
          <a:prstGeom prst="rect">
            <a:avLst/>
          </a:prstGeom>
        </p:spPr>
      </p:pic>
      <p:pic>
        <p:nvPicPr>
          <p:cNvPr id="9" name="Graphic 8" descr="Reflection with solid fill">
            <a:extLst>
              <a:ext uri="{FF2B5EF4-FFF2-40B4-BE49-F238E27FC236}">
                <a16:creationId xmlns:a16="http://schemas.microsoft.com/office/drawing/2014/main" id="{3F15ABC3-DA7A-C448-8EAC-F494990F664C}"/>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572557" y="4687276"/>
            <a:ext cx="732566" cy="732566"/>
          </a:xfrm>
          <a:prstGeom prst="rect">
            <a:avLst/>
          </a:prstGeom>
        </p:spPr>
      </p:pic>
      <p:sp>
        <p:nvSpPr>
          <p:cNvPr id="25" name="TextBox 24">
            <a:extLst>
              <a:ext uri="{FF2B5EF4-FFF2-40B4-BE49-F238E27FC236}">
                <a16:creationId xmlns:a16="http://schemas.microsoft.com/office/drawing/2014/main" id="{454477A8-C06F-894A-80E0-C5DE01D3718F}"/>
              </a:ext>
            </a:extLst>
          </p:cNvPr>
          <p:cNvSpPr txBox="1"/>
          <p:nvPr/>
        </p:nvSpPr>
        <p:spPr>
          <a:xfrm>
            <a:off x="1347227" y="3168743"/>
            <a:ext cx="2447993" cy="2923877"/>
          </a:xfrm>
          <a:prstGeom prst="rect">
            <a:avLst/>
          </a:prstGeom>
          <a:noFill/>
        </p:spPr>
        <p:txBody>
          <a:bodyPr wrap="square" lIns="91440" tIns="45720" rIns="91440" bIns="45720" rtlCol="0" anchor="t">
            <a:spAutoFit/>
          </a:bodyPr>
          <a:lstStyle/>
          <a:p>
            <a:pPr algn="ctr"/>
            <a:r>
              <a:rPr lang="en-GB" sz="3600" b="1">
                <a:solidFill>
                  <a:srgbClr val="00B050"/>
                </a:solidFill>
                <a:latin typeface="Comic Sans MS"/>
                <a:cs typeface="Dreaming Outloud Pro"/>
              </a:rPr>
              <a:t>KEEP</a:t>
            </a:r>
          </a:p>
          <a:p>
            <a:pPr algn="ctr"/>
            <a:r>
              <a:rPr lang="en-GB" sz="3600" b="1">
                <a:solidFill>
                  <a:srgbClr val="00B050"/>
                </a:solidFill>
                <a:latin typeface="Comic Sans MS"/>
                <a:cs typeface="Dreaming Outloud Pro"/>
              </a:rPr>
              <a:t>CALM</a:t>
            </a:r>
          </a:p>
          <a:p>
            <a:pPr algn="ctr"/>
            <a:endParaRPr lang="en-GB" sz="2000" b="1">
              <a:latin typeface="Comic Sans MS"/>
              <a:cs typeface="Dreaming Outloud Pro" panose="020F0502020204030204" pitchFamily="34" charset="0"/>
            </a:endParaRPr>
          </a:p>
          <a:p>
            <a:pPr algn="ctr"/>
            <a:endParaRPr lang="en-GB" sz="2000" b="1">
              <a:solidFill>
                <a:srgbClr val="000000"/>
              </a:solidFill>
              <a:latin typeface="Comic Sans MS"/>
              <a:cs typeface="Dreaming Outloud Pro"/>
            </a:endParaRPr>
          </a:p>
          <a:p>
            <a:pPr algn="ctr"/>
            <a:r>
              <a:rPr lang="en-GB" sz="3600" b="1">
                <a:solidFill>
                  <a:schemeClr val="accent2"/>
                </a:solidFill>
                <a:latin typeface="Comic Sans MS"/>
                <a:cs typeface="Dreaming Outloud Pro"/>
              </a:rPr>
              <a:t>JUST</a:t>
            </a:r>
          </a:p>
          <a:p>
            <a:pPr algn="ctr"/>
            <a:r>
              <a:rPr lang="en-GB" sz="3600" b="1">
                <a:solidFill>
                  <a:schemeClr val="accent2"/>
                </a:solidFill>
                <a:latin typeface="Comic Sans MS"/>
                <a:cs typeface="Dreaming Outloud Pro"/>
              </a:rPr>
              <a:t>SMILE!</a:t>
            </a:r>
          </a:p>
        </p:txBody>
      </p:sp>
      <p:grpSp>
        <p:nvGrpSpPr>
          <p:cNvPr id="22" name="Group 21">
            <a:extLst>
              <a:ext uri="{FF2B5EF4-FFF2-40B4-BE49-F238E27FC236}">
                <a16:creationId xmlns:a16="http://schemas.microsoft.com/office/drawing/2014/main" id="{8DB7246E-88A1-F046-B427-69857242AD9C}"/>
              </a:ext>
            </a:extLst>
          </p:cNvPr>
          <p:cNvGrpSpPr/>
          <p:nvPr/>
        </p:nvGrpSpPr>
        <p:grpSpPr>
          <a:xfrm>
            <a:off x="1905760" y="1635058"/>
            <a:ext cx="1254086" cy="1336210"/>
            <a:chOff x="1347445" y="1635059"/>
            <a:chExt cx="1254086" cy="1336210"/>
          </a:xfrm>
        </p:grpSpPr>
        <p:sp>
          <p:nvSpPr>
            <p:cNvPr id="17" name="Oval 16">
              <a:extLst>
                <a:ext uri="{FF2B5EF4-FFF2-40B4-BE49-F238E27FC236}">
                  <a16:creationId xmlns:a16="http://schemas.microsoft.com/office/drawing/2014/main" id="{30DE2D30-D8C3-304D-820B-2D9E4E0FD810}"/>
                </a:ext>
              </a:extLst>
            </p:cNvPr>
            <p:cNvSpPr/>
            <p:nvPr/>
          </p:nvSpPr>
          <p:spPr>
            <a:xfrm>
              <a:off x="1347445" y="1635059"/>
              <a:ext cx="1254086" cy="1336210"/>
            </a:xfrm>
            <a:custGeom>
              <a:avLst/>
              <a:gdLst>
                <a:gd name="connsiteX0" fmla="*/ 0 w 1254086"/>
                <a:gd name="connsiteY0" fmla="*/ 668105 h 1336210"/>
                <a:gd name="connsiteX1" fmla="*/ 627043 w 1254086"/>
                <a:gd name="connsiteY1" fmla="*/ 0 h 1336210"/>
                <a:gd name="connsiteX2" fmla="*/ 1254086 w 1254086"/>
                <a:gd name="connsiteY2" fmla="*/ 668105 h 1336210"/>
                <a:gd name="connsiteX3" fmla="*/ 627043 w 1254086"/>
                <a:gd name="connsiteY3" fmla="*/ 1336210 h 1336210"/>
                <a:gd name="connsiteX4" fmla="*/ 0 w 1254086"/>
                <a:gd name="connsiteY4" fmla="*/ 668105 h 1336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086" h="1336210" fill="none" extrusionOk="0">
                  <a:moveTo>
                    <a:pt x="0" y="668105"/>
                  </a:moveTo>
                  <a:cubicBezTo>
                    <a:pt x="25766" y="302178"/>
                    <a:pt x="305222" y="-50390"/>
                    <a:pt x="627043" y="0"/>
                  </a:cubicBezTo>
                  <a:cubicBezTo>
                    <a:pt x="879243" y="-14411"/>
                    <a:pt x="1199077" y="350912"/>
                    <a:pt x="1254086" y="668105"/>
                  </a:cubicBezTo>
                  <a:cubicBezTo>
                    <a:pt x="1251351" y="1011008"/>
                    <a:pt x="963171" y="1350354"/>
                    <a:pt x="627043" y="1336210"/>
                  </a:cubicBezTo>
                  <a:cubicBezTo>
                    <a:pt x="328795" y="1363115"/>
                    <a:pt x="7972" y="1039006"/>
                    <a:pt x="0" y="668105"/>
                  </a:cubicBezTo>
                  <a:close/>
                </a:path>
                <a:path w="1254086" h="1336210" stroke="0" extrusionOk="0">
                  <a:moveTo>
                    <a:pt x="0" y="668105"/>
                  </a:moveTo>
                  <a:cubicBezTo>
                    <a:pt x="-59261" y="262567"/>
                    <a:pt x="184580" y="36089"/>
                    <a:pt x="627043" y="0"/>
                  </a:cubicBezTo>
                  <a:cubicBezTo>
                    <a:pt x="999916" y="5593"/>
                    <a:pt x="1225422" y="300032"/>
                    <a:pt x="1254086" y="668105"/>
                  </a:cubicBezTo>
                  <a:cubicBezTo>
                    <a:pt x="1199968" y="1089938"/>
                    <a:pt x="969776" y="1355961"/>
                    <a:pt x="627043" y="1336210"/>
                  </a:cubicBezTo>
                  <a:cubicBezTo>
                    <a:pt x="203241" y="1293810"/>
                    <a:pt x="27950" y="1050444"/>
                    <a:pt x="0" y="668105"/>
                  </a:cubicBezTo>
                  <a:close/>
                </a:path>
              </a:pathLst>
            </a:custGeom>
            <a:solidFill>
              <a:srgbClr val="FFC000"/>
            </a:solidFill>
            <a:ln w="38100">
              <a:solidFill>
                <a:schemeClr val="tx1"/>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A smiling face">
              <a:extLst>
                <a:ext uri="{FF2B5EF4-FFF2-40B4-BE49-F238E27FC236}">
                  <a16:creationId xmlns:a16="http://schemas.microsoft.com/office/drawing/2014/main" id="{242BFE5A-69DD-8040-AB6E-782CD17635B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560331" y="1889461"/>
              <a:ext cx="857390" cy="857390"/>
            </a:xfrm>
            <a:prstGeom prst="rect">
              <a:avLst/>
            </a:prstGeom>
          </p:spPr>
        </p:pic>
      </p:grpSp>
      <p:pic>
        <p:nvPicPr>
          <p:cNvPr id="24" name="Picture 23" descr="A picture containing text, clipart&#10;&#10;Description automatically generated">
            <a:extLst>
              <a:ext uri="{FF2B5EF4-FFF2-40B4-BE49-F238E27FC236}">
                <a16:creationId xmlns:a16="http://schemas.microsoft.com/office/drawing/2014/main" id="{CA9335FC-269A-DD4A-82A3-5E7926E56A1A}"/>
              </a:ext>
            </a:extLst>
          </p:cNvPr>
          <p:cNvPicPr>
            <a:picLocks noChangeAspect="1"/>
          </p:cNvPicPr>
          <p:nvPr/>
        </p:nvPicPr>
        <p:blipFill rotWithShape="1">
          <a:blip r:embed="rId19">
            <a:extLst>
              <a:ext uri="{28A0092B-C50C-407E-A947-70E740481C1C}">
                <a14:useLocalDpi xmlns:a14="http://schemas.microsoft.com/office/drawing/2010/main" val="0"/>
              </a:ext>
            </a:extLst>
          </a:blip>
          <a:srcRect l="31432" t="-17676" b="-1"/>
          <a:stretch/>
        </p:blipFill>
        <p:spPr>
          <a:xfrm>
            <a:off x="-1" y="3466299"/>
            <a:ext cx="1798097" cy="702409"/>
          </a:xfrm>
          <a:prstGeom prst="rect">
            <a:avLst/>
          </a:prstGeom>
        </p:spPr>
      </p:pic>
      <p:sp>
        <p:nvSpPr>
          <p:cNvPr id="2" name="TextBox 1">
            <a:extLst>
              <a:ext uri="{FF2B5EF4-FFF2-40B4-BE49-F238E27FC236}">
                <a16:creationId xmlns:a16="http://schemas.microsoft.com/office/drawing/2014/main" id="{77BB5CE7-D630-F307-B6D6-F46363B1D88C}"/>
              </a:ext>
            </a:extLst>
          </p:cNvPr>
          <p:cNvSpPr txBox="1"/>
          <p:nvPr/>
        </p:nvSpPr>
        <p:spPr>
          <a:xfrm rot="-240000">
            <a:off x="2220732" y="4411975"/>
            <a:ext cx="706931" cy="369332"/>
          </a:xfrm>
          <a:prstGeom prst="rect">
            <a:avLst/>
          </a:prstGeom>
          <a:solidFill>
            <a:schemeClr val="tx1">
              <a:lumMod val="85000"/>
              <a:lumOff val="1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solidFill>
                  <a:schemeClr val="bg1"/>
                </a:solidFill>
                <a:latin typeface="Dreaming Outloud Pro"/>
              </a:rPr>
              <a:t>AND</a:t>
            </a:r>
            <a:endParaRPr lang="en-GB">
              <a:solidFill>
                <a:schemeClr val="bg1"/>
              </a:solidFill>
              <a:cs typeface="Calibri"/>
            </a:endParaRPr>
          </a:p>
        </p:txBody>
      </p:sp>
    </p:spTree>
    <p:extLst>
      <p:ext uri="{BB962C8B-B14F-4D97-AF65-F5344CB8AC3E}">
        <p14:creationId xmlns:p14="http://schemas.microsoft.com/office/powerpoint/2010/main" val="1552737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51" name="Picture 50" descr="A picture containing sunset, nature, flock, bright&#10;&#10;Description automatically generated">
            <a:extLst>
              <a:ext uri="{FF2B5EF4-FFF2-40B4-BE49-F238E27FC236}">
                <a16:creationId xmlns:a16="http://schemas.microsoft.com/office/drawing/2014/main" id="{0548BE28-F498-3D4F-8F59-3938CBC2B1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161" y="528340"/>
            <a:ext cx="3464782" cy="516378"/>
          </a:xfrm>
          <a:prstGeom prst="rect">
            <a:avLst/>
          </a:prstGeom>
        </p:spPr>
      </p:pic>
      <p:pic>
        <p:nvPicPr>
          <p:cNvPr id="57" name="Picture 56" descr="A picture containing text, light, dark&#10;&#10;Description automatically generated">
            <a:extLst>
              <a:ext uri="{FF2B5EF4-FFF2-40B4-BE49-F238E27FC236}">
                <a16:creationId xmlns:a16="http://schemas.microsoft.com/office/drawing/2014/main" id="{C5D3663A-3C6C-5342-8492-DC1575F09C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59" name="TextBox 58">
            <a:extLst>
              <a:ext uri="{FF2B5EF4-FFF2-40B4-BE49-F238E27FC236}">
                <a16:creationId xmlns:a16="http://schemas.microsoft.com/office/drawing/2014/main" id="{443E1191-96F7-3F41-A295-05E6FF372D6F}"/>
              </a:ext>
            </a:extLst>
          </p:cNvPr>
          <p:cNvSpPr txBox="1"/>
          <p:nvPr/>
        </p:nvSpPr>
        <p:spPr>
          <a:xfrm>
            <a:off x="1474161" y="600204"/>
            <a:ext cx="3427308"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Rules in School</a:t>
            </a:r>
          </a:p>
        </p:txBody>
      </p:sp>
      <p:pic>
        <p:nvPicPr>
          <p:cNvPr id="60" name="Graphic 59" descr="Excellent with solid fill">
            <a:extLst>
              <a:ext uri="{FF2B5EF4-FFF2-40B4-BE49-F238E27FC236}">
                <a16:creationId xmlns:a16="http://schemas.microsoft.com/office/drawing/2014/main" id="{69462E1C-527E-D64D-AFA6-2607DDC60D13}"/>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3608" y="530839"/>
            <a:ext cx="521649" cy="521649"/>
          </a:xfrm>
          <a:prstGeom prst="rect">
            <a:avLst/>
          </a:prstGeom>
        </p:spPr>
      </p:pic>
      <p:pic>
        <p:nvPicPr>
          <p:cNvPr id="65" name="Picture 64" descr="Logo&#10;&#10;Description automatically generated">
            <a:extLst>
              <a:ext uri="{FF2B5EF4-FFF2-40B4-BE49-F238E27FC236}">
                <a16:creationId xmlns:a16="http://schemas.microsoft.com/office/drawing/2014/main" id="{E3D0567E-F478-FC4B-9F0B-019ED674F3D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2" name="Picture 2" descr="A picture containing icon&#10;&#10;Description automatically generated">
            <a:extLst>
              <a:ext uri="{FF2B5EF4-FFF2-40B4-BE49-F238E27FC236}">
                <a16:creationId xmlns:a16="http://schemas.microsoft.com/office/drawing/2014/main" id="{0C63044D-EAE2-CBF0-3660-0AEDD02785CF}"/>
              </a:ext>
            </a:extLst>
          </p:cNvPr>
          <p:cNvPicPr>
            <a:picLocks noChangeAspect="1"/>
          </p:cNvPicPr>
          <p:nvPr/>
        </p:nvPicPr>
        <p:blipFill>
          <a:blip r:embed="rId9"/>
          <a:stretch>
            <a:fillRect/>
          </a:stretch>
        </p:blipFill>
        <p:spPr>
          <a:xfrm>
            <a:off x="1922428" y="1185162"/>
            <a:ext cx="4986315" cy="4768548"/>
          </a:xfrm>
          <a:prstGeom prst="rect">
            <a:avLst/>
          </a:prstGeom>
        </p:spPr>
      </p:pic>
      <p:sp>
        <p:nvSpPr>
          <p:cNvPr id="12" name="TextBox 11">
            <a:extLst>
              <a:ext uri="{FF2B5EF4-FFF2-40B4-BE49-F238E27FC236}">
                <a16:creationId xmlns:a16="http://schemas.microsoft.com/office/drawing/2014/main" id="{89A4D174-7F6D-2AFE-6B30-3AC97031C415}"/>
              </a:ext>
            </a:extLst>
          </p:cNvPr>
          <p:cNvSpPr txBox="1"/>
          <p:nvPr/>
        </p:nvSpPr>
        <p:spPr>
          <a:xfrm>
            <a:off x="1575137" y="3454873"/>
            <a:ext cx="3289898" cy="369332"/>
          </a:xfrm>
          <a:prstGeom prst="rect">
            <a:avLst/>
          </a:prstGeom>
          <a:noFill/>
        </p:spPr>
        <p:txBody>
          <a:bodyPr wrap="square" lIns="91440" tIns="45720" rIns="91440" bIns="45720" rtlCol="0" anchor="t">
            <a:spAutoFit/>
          </a:bodyPr>
          <a:lstStyle/>
          <a:p>
            <a:pPr algn="ctr"/>
            <a:r>
              <a:rPr lang="en-GB" b="1" dirty="0">
                <a:latin typeface="Simplified Arabic Fixed"/>
                <a:cs typeface="Simplified Arabic Fixed"/>
              </a:rPr>
              <a:t>Late for school</a:t>
            </a:r>
            <a:endParaRPr lang="en-US" dirty="0"/>
          </a:p>
        </p:txBody>
      </p:sp>
      <p:sp>
        <p:nvSpPr>
          <p:cNvPr id="13" name="TextBox 12">
            <a:extLst>
              <a:ext uri="{FF2B5EF4-FFF2-40B4-BE49-F238E27FC236}">
                <a16:creationId xmlns:a16="http://schemas.microsoft.com/office/drawing/2014/main" id="{8C196BB3-CA8E-06CE-64C1-9C8FB415A03E}"/>
              </a:ext>
            </a:extLst>
          </p:cNvPr>
          <p:cNvSpPr txBox="1"/>
          <p:nvPr/>
        </p:nvSpPr>
        <p:spPr>
          <a:xfrm>
            <a:off x="4199456" y="3679724"/>
            <a:ext cx="3289898" cy="369332"/>
          </a:xfrm>
          <a:prstGeom prst="rect">
            <a:avLst/>
          </a:prstGeom>
          <a:noFill/>
        </p:spPr>
        <p:txBody>
          <a:bodyPr wrap="square" lIns="91440" tIns="45720" rIns="91440" bIns="45720" rtlCol="0" anchor="t">
            <a:spAutoFit/>
          </a:bodyPr>
          <a:lstStyle/>
          <a:p>
            <a:pPr algn="ctr"/>
            <a:r>
              <a:rPr lang="en-GB" b="1" dirty="0">
                <a:latin typeface="Simplified Arabic Fixed"/>
                <a:cs typeface="Simplified Arabic Fixed"/>
              </a:rPr>
              <a:t>School Uniform</a:t>
            </a:r>
            <a:endParaRPr lang="en-US" dirty="0"/>
          </a:p>
        </p:txBody>
      </p:sp>
      <p:sp>
        <p:nvSpPr>
          <p:cNvPr id="14" name="TextBox 13">
            <a:extLst>
              <a:ext uri="{FF2B5EF4-FFF2-40B4-BE49-F238E27FC236}">
                <a16:creationId xmlns:a16="http://schemas.microsoft.com/office/drawing/2014/main" id="{45BA0BD9-48FD-5CFF-A096-D60946A4456B}"/>
              </a:ext>
            </a:extLst>
          </p:cNvPr>
          <p:cNvSpPr txBox="1"/>
          <p:nvPr/>
        </p:nvSpPr>
        <p:spPr>
          <a:xfrm>
            <a:off x="1412742" y="5953232"/>
            <a:ext cx="3289898" cy="369332"/>
          </a:xfrm>
          <a:prstGeom prst="rect">
            <a:avLst/>
          </a:prstGeom>
          <a:noFill/>
        </p:spPr>
        <p:txBody>
          <a:bodyPr wrap="square" lIns="91440" tIns="45720" rIns="91440" bIns="45720" rtlCol="0" anchor="t">
            <a:spAutoFit/>
          </a:bodyPr>
          <a:lstStyle/>
          <a:p>
            <a:pPr algn="ctr"/>
            <a:r>
              <a:rPr lang="en-GB" b="1" dirty="0">
                <a:latin typeface="Simplified Arabic Fixed"/>
                <a:cs typeface="Simplified Arabic Fixed"/>
              </a:rPr>
              <a:t>Talking back</a:t>
            </a:r>
            <a:endParaRPr lang="en-US" dirty="0"/>
          </a:p>
        </p:txBody>
      </p:sp>
      <p:sp>
        <p:nvSpPr>
          <p:cNvPr id="15" name="TextBox 14">
            <a:extLst>
              <a:ext uri="{FF2B5EF4-FFF2-40B4-BE49-F238E27FC236}">
                <a16:creationId xmlns:a16="http://schemas.microsoft.com/office/drawing/2014/main" id="{F633E891-4A52-0DD6-8C85-F6E874FAF6D9}"/>
              </a:ext>
            </a:extLst>
          </p:cNvPr>
          <p:cNvSpPr txBox="1"/>
          <p:nvPr/>
        </p:nvSpPr>
        <p:spPr>
          <a:xfrm>
            <a:off x="4285857" y="6028183"/>
            <a:ext cx="3289898" cy="369332"/>
          </a:xfrm>
          <a:prstGeom prst="rect">
            <a:avLst/>
          </a:prstGeom>
          <a:noFill/>
        </p:spPr>
        <p:txBody>
          <a:bodyPr wrap="square" lIns="91440" tIns="45720" rIns="91440" bIns="45720" rtlCol="0" anchor="t">
            <a:spAutoFit/>
          </a:bodyPr>
          <a:lstStyle/>
          <a:p>
            <a:pPr algn="ctr"/>
            <a:r>
              <a:rPr lang="en-GB" b="1" dirty="0">
                <a:latin typeface="Simplified Arabic Fixed"/>
                <a:cs typeface="Simplified Arabic Fixed"/>
              </a:rPr>
              <a:t>Mobile phones</a:t>
            </a:r>
            <a:endParaRPr lang="en-US" dirty="0"/>
          </a:p>
        </p:txBody>
      </p:sp>
      <p:grpSp>
        <p:nvGrpSpPr>
          <p:cNvPr id="3" name="Group 2">
            <a:extLst>
              <a:ext uri="{FF2B5EF4-FFF2-40B4-BE49-F238E27FC236}">
                <a16:creationId xmlns:a16="http://schemas.microsoft.com/office/drawing/2014/main" id="{02F8A607-EF15-4CBB-9A7A-984ED4D12A71}"/>
              </a:ext>
            </a:extLst>
          </p:cNvPr>
          <p:cNvGrpSpPr/>
          <p:nvPr/>
        </p:nvGrpSpPr>
        <p:grpSpPr>
          <a:xfrm>
            <a:off x="7019450" y="0"/>
            <a:ext cx="2222500" cy="4895357"/>
            <a:chOff x="7019450" y="0"/>
            <a:chExt cx="2222500" cy="4895357"/>
          </a:xfrm>
        </p:grpSpPr>
        <p:grpSp>
          <p:nvGrpSpPr>
            <p:cNvPr id="21" name="Group 20">
              <a:extLst>
                <a:ext uri="{FF2B5EF4-FFF2-40B4-BE49-F238E27FC236}">
                  <a16:creationId xmlns:a16="http://schemas.microsoft.com/office/drawing/2014/main" id="{214E055B-E2BF-4FCA-AF1F-F76492E1CADA}"/>
                </a:ext>
              </a:extLst>
            </p:cNvPr>
            <p:cNvGrpSpPr/>
            <p:nvPr/>
          </p:nvGrpSpPr>
          <p:grpSpPr>
            <a:xfrm rot="158474">
              <a:off x="7019450" y="3555187"/>
              <a:ext cx="2222500" cy="1340170"/>
              <a:chOff x="8602601" y="1119690"/>
              <a:chExt cx="2222500" cy="1340170"/>
            </a:xfrm>
          </p:grpSpPr>
          <p:pic>
            <p:nvPicPr>
              <p:cNvPr id="22" name="Picture 21">
                <a:extLst>
                  <a:ext uri="{FF2B5EF4-FFF2-40B4-BE49-F238E27FC236}">
                    <a16:creationId xmlns:a16="http://schemas.microsoft.com/office/drawing/2014/main" id="{E9C1533C-4E1D-4158-8EBD-A70939CCDF6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02601" y="1119690"/>
                <a:ext cx="2222500" cy="1340170"/>
              </a:xfrm>
              <a:prstGeom prst="rect">
                <a:avLst/>
              </a:prstGeom>
              <a:effectLst>
                <a:outerShdw blurRad="50800" dist="50800" dir="5400000" algn="ctr" rotWithShape="0">
                  <a:schemeClr val="tx1">
                    <a:lumMod val="75000"/>
                    <a:lumOff val="25000"/>
                  </a:schemeClr>
                </a:outerShdw>
              </a:effectLst>
            </p:spPr>
          </p:pic>
          <p:sp>
            <p:nvSpPr>
              <p:cNvPr id="23" name="TextBox 22">
                <a:extLst>
                  <a:ext uri="{FF2B5EF4-FFF2-40B4-BE49-F238E27FC236}">
                    <a16:creationId xmlns:a16="http://schemas.microsoft.com/office/drawing/2014/main" id="{23B02F7C-B91D-4491-ABBB-BC8B7681C77B}"/>
                  </a:ext>
                </a:extLst>
              </p:cNvPr>
              <p:cNvSpPr txBox="1"/>
              <p:nvPr/>
            </p:nvSpPr>
            <p:spPr>
              <a:xfrm>
                <a:off x="8742699" y="1429075"/>
                <a:ext cx="1956034" cy="338554"/>
              </a:xfrm>
              <a:prstGeom prst="rect">
                <a:avLst/>
              </a:prstGeom>
              <a:noFill/>
            </p:spPr>
            <p:txBody>
              <a:bodyPr wrap="square" lIns="91440" tIns="45720" rIns="91440" bIns="45720" rtlCol="0" anchor="t">
                <a:spAutoFit/>
              </a:bodyPr>
              <a:lstStyle/>
              <a:p>
                <a:pPr algn="ctr"/>
                <a:r>
                  <a:rPr lang="en-GB" sz="1600" b="1" dirty="0">
                    <a:latin typeface="Comic Sans MS" panose="030F0702030302020204" pitchFamily="66" charset="0"/>
                    <a:cs typeface="Simplified Arabic Fixed"/>
                  </a:rPr>
                  <a:t>TASK 3</a:t>
                </a:r>
              </a:p>
            </p:txBody>
          </p:sp>
          <p:sp>
            <p:nvSpPr>
              <p:cNvPr id="24" name="TextBox 23">
                <a:extLst>
                  <a:ext uri="{FF2B5EF4-FFF2-40B4-BE49-F238E27FC236}">
                    <a16:creationId xmlns:a16="http://schemas.microsoft.com/office/drawing/2014/main" id="{8E5319F1-9389-4EB5-810E-C7A96A2DDD2C}"/>
                  </a:ext>
                </a:extLst>
              </p:cNvPr>
              <p:cNvSpPr txBox="1"/>
              <p:nvPr/>
            </p:nvSpPr>
            <p:spPr>
              <a:xfrm>
                <a:off x="8698137" y="1653996"/>
                <a:ext cx="2040565" cy="276999"/>
              </a:xfrm>
              <a:prstGeom prst="rect">
                <a:avLst/>
              </a:prstGeom>
              <a:noFill/>
            </p:spPr>
            <p:txBody>
              <a:bodyPr wrap="square">
                <a:spAutoFit/>
              </a:bodyPr>
              <a:lstStyle/>
              <a:p>
                <a:pPr algn="ctr"/>
                <a:r>
                  <a:rPr lang="en-GB" sz="1200" dirty="0">
                    <a:solidFill>
                      <a:srgbClr val="C00000"/>
                    </a:solidFill>
                    <a:latin typeface="Simplified Arabic Fixed"/>
                    <a:cs typeface="Simplified Arabic Fixed"/>
                  </a:rPr>
                  <a:t>------------</a:t>
                </a:r>
              </a:p>
            </p:txBody>
          </p:sp>
          <p:sp>
            <p:nvSpPr>
              <p:cNvPr id="25" name="TextBox 24">
                <a:extLst>
                  <a:ext uri="{FF2B5EF4-FFF2-40B4-BE49-F238E27FC236}">
                    <a16:creationId xmlns:a16="http://schemas.microsoft.com/office/drawing/2014/main" id="{A6FA8AEE-FE74-4667-81B5-A5D34D2B1F9B}"/>
                  </a:ext>
                </a:extLst>
              </p:cNvPr>
              <p:cNvSpPr txBox="1"/>
              <p:nvPr/>
            </p:nvSpPr>
            <p:spPr>
              <a:xfrm>
                <a:off x="8801454" y="1843213"/>
                <a:ext cx="1876301" cy="276999"/>
              </a:xfrm>
              <a:prstGeom prst="rect">
                <a:avLst/>
              </a:prstGeom>
              <a:noFill/>
            </p:spPr>
            <p:txBody>
              <a:bodyPr wrap="square">
                <a:spAutoFit/>
              </a:bodyPr>
              <a:lstStyle/>
              <a:p>
                <a:pPr algn="ctr"/>
                <a:r>
                  <a:rPr lang="en-GB" sz="1200" dirty="0">
                    <a:latin typeface="Comic Sans MS" panose="030F0702030302020204" pitchFamily="66" charset="0"/>
                    <a:cs typeface="Simplified Arabic Fixed"/>
                  </a:rPr>
                  <a:t>Complete the Quiz</a:t>
                </a:r>
                <a:endParaRPr lang="en-GB" sz="1200" dirty="0">
                  <a:latin typeface="Comic Sans MS" panose="030F0702030302020204" pitchFamily="66" charset="0"/>
                  <a:cs typeface="Simplified Arabic Fixed" panose="02070309020205020404" pitchFamily="49" charset="-78"/>
                </a:endParaRPr>
              </a:p>
            </p:txBody>
          </p:sp>
        </p:grpSp>
        <p:pic>
          <p:nvPicPr>
            <p:cNvPr id="18" name="Picture 17" descr="Background pattern&#10;&#10;Description automatically generated">
              <a:extLst>
                <a:ext uri="{FF2B5EF4-FFF2-40B4-BE49-F238E27FC236}">
                  <a16:creationId xmlns:a16="http://schemas.microsoft.com/office/drawing/2014/main" id="{DC6F508C-D82D-4AE3-BDF2-9894C28D7C9F}"/>
                </a:ext>
              </a:extLst>
            </p:cNvPr>
            <p:cNvPicPr>
              <a:picLocks noChangeAspect="1"/>
            </p:cNvPicPr>
            <p:nvPr/>
          </p:nvPicPr>
          <p:blipFill rotWithShape="1">
            <a:blip r:embed="rId11">
              <a:extLst>
                <a:ext uri="{28A0092B-C50C-407E-A947-70E740481C1C}">
                  <a14:useLocalDpi xmlns:a14="http://schemas.microsoft.com/office/drawing/2010/main" val="0"/>
                </a:ext>
              </a:extLst>
            </a:blip>
            <a:srcRect t="30598"/>
            <a:stretch/>
          </p:blipFill>
          <p:spPr>
            <a:xfrm>
              <a:off x="7736002" y="0"/>
              <a:ext cx="849967" cy="2246146"/>
            </a:xfrm>
            <a:prstGeom prst="rect">
              <a:avLst/>
            </a:prstGeom>
          </p:spPr>
        </p:pic>
        <p:pic>
          <p:nvPicPr>
            <p:cNvPr id="19" name="Picture 18" descr="A picture containing outdoor object, night sky&#10;&#10;Description automatically generated">
              <a:extLst>
                <a:ext uri="{FF2B5EF4-FFF2-40B4-BE49-F238E27FC236}">
                  <a16:creationId xmlns:a16="http://schemas.microsoft.com/office/drawing/2014/main" id="{4E94CA4E-3E0B-4EE3-A2BD-872EB5841B1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75430" y="2373982"/>
              <a:ext cx="910539" cy="925589"/>
            </a:xfrm>
            <a:prstGeom prst="rect">
              <a:avLst/>
            </a:prstGeom>
          </p:spPr>
        </p:pic>
      </p:grpSp>
    </p:spTree>
    <p:extLst>
      <p:ext uri="{BB962C8B-B14F-4D97-AF65-F5344CB8AC3E}">
        <p14:creationId xmlns:p14="http://schemas.microsoft.com/office/powerpoint/2010/main" val="296530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5" name="Picture 14" descr="A picture containing shape&#10;&#10;Description automatically generated">
            <a:extLst>
              <a:ext uri="{FF2B5EF4-FFF2-40B4-BE49-F238E27FC236}">
                <a16:creationId xmlns:a16="http://schemas.microsoft.com/office/drawing/2014/main" id="{DCBDC2A5-E93E-574F-A695-B3A38C404781}"/>
              </a:ext>
            </a:extLst>
          </p:cNvPr>
          <p:cNvPicPr>
            <a:picLocks noChangeAspect="1"/>
          </p:cNvPicPr>
          <p:nvPr/>
        </p:nvPicPr>
        <p:blipFill rotWithShape="1">
          <a:blip r:embed="rId3">
            <a:extLst>
              <a:ext uri="{28A0092B-C50C-407E-A947-70E740481C1C}">
                <a14:useLocalDpi xmlns:a14="http://schemas.microsoft.com/office/drawing/2010/main" val="0"/>
              </a:ext>
            </a:extLst>
          </a:blip>
          <a:srcRect t="1937" r="2004" b="1962"/>
          <a:stretch/>
        </p:blipFill>
        <p:spPr>
          <a:xfrm>
            <a:off x="3652026" y="0"/>
            <a:ext cx="5536860" cy="6942785"/>
          </a:xfrm>
          <a:prstGeom prst="rect">
            <a:avLst/>
          </a:prstGeom>
        </p:spPr>
      </p:pic>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65" name="Picture 64" descr="Logo&#10;&#10;Description automatically generated">
            <a:extLst>
              <a:ext uri="{FF2B5EF4-FFF2-40B4-BE49-F238E27FC236}">
                <a16:creationId xmlns:a16="http://schemas.microsoft.com/office/drawing/2014/main" id="{E3D0567E-F478-FC4B-9F0B-019ED674F3D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sp>
        <p:nvSpPr>
          <p:cNvPr id="23" name="TextBox 22">
            <a:extLst>
              <a:ext uri="{FF2B5EF4-FFF2-40B4-BE49-F238E27FC236}">
                <a16:creationId xmlns:a16="http://schemas.microsoft.com/office/drawing/2014/main" id="{2ED150E7-6725-5E4E-AE34-58308EC69DBE}"/>
              </a:ext>
            </a:extLst>
          </p:cNvPr>
          <p:cNvSpPr txBox="1"/>
          <p:nvPr/>
        </p:nvSpPr>
        <p:spPr>
          <a:xfrm>
            <a:off x="4830642" y="4133188"/>
            <a:ext cx="3880111" cy="738664"/>
          </a:xfrm>
          <a:prstGeom prst="rect">
            <a:avLst/>
          </a:prstGeom>
          <a:noFill/>
        </p:spPr>
        <p:txBody>
          <a:bodyPr wrap="square" rtlCol="0">
            <a:spAutoFit/>
          </a:bodyPr>
          <a:lstStyle/>
          <a:p>
            <a:pPr marL="342900" indent="-342900">
              <a:spcAft>
                <a:spcPts val="1200"/>
              </a:spcAft>
              <a:buFont typeface="+mj-lt"/>
              <a:buAutoNum type="alphaUcPeriod" startAt="2"/>
            </a:pPr>
            <a:r>
              <a:rPr lang="en-GB" sz="1400" dirty="0">
                <a:effectLst/>
                <a:latin typeface="Arial" panose="020B0604020202020204" pitchFamily="34" charset="0"/>
                <a:ea typeface="Gadugi" panose="020B0502040204020203" pitchFamily="34" charset="0"/>
                <a:cs typeface="Arial" panose="020B0604020202020204" pitchFamily="34" charset="0"/>
              </a:rPr>
              <a:t>Tell everyone at the morning break that you’ve got a splitting headache from that party you were at last night</a:t>
            </a:r>
            <a:endParaRPr lang="en-GB" sz="14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553B22E1-3DC4-1847-A3A1-ED3D4E694EB4}"/>
              </a:ext>
            </a:extLst>
          </p:cNvPr>
          <p:cNvSpPr txBox="1"/>
          <p:nvPr/>
        </p:nvSpPr>
        <p:spPr>
          <a:xfrm>
            <a:off x="4830642" y="5099809"/>
            <a:ext cx="3905864" cy="523220"/>
          </a:xfrm>
          <a:prstGeom prst="rect">
            <a:avLst/>
          </a:prstGeom>
          <a:noFill/>
        </p:spPr>
        <p:txBody>
          <a:bodyPr wrap="square" rtlCol="0">
            <a:spAutoFit/>
          </a:bodyPr>
          <a:lstStyle/>
          <a:p>
            <a:pPr marL="342900" indent="-342900">
              <a:spcAft>
                <a:spcPts val="1200"/>
              </a:spcAft>
              <a:buFont typeface="+mj-lt"/>
              <a:buAutoNum type="alphaUcPeriod" startAt="3"/>
            </a:pPr>
            <a:r>
              <a:rPr lang="en-GB" sz="1400" dirty="0">
                <a:effectLst/>
                <a:latin typeface="Arial" panose="020B0604020202020204" pitchFamily="34" charset="0"/>
                <a:ea typeface="Gadugi" panose="020B0502040204020203" pitchFamily="34" charset="0"/>
                <a:cs typeface="Arial" panose="020B0604020202020204" pitchFamily="34" charset="0"/>
              </a:rPr>
              <a:t>Say sorry to your supervisor as soon as you get in and explain what happened</a:t>
            </a:r>
            <a:endParaRPr lang="en-GB" sz="14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DFD21939-7655-5C4E-8E6B-1F3F40E70E21}"/>
              </a:ext>
            </a:extLst>
          </p:cNvPr>
          <p:cNvSpPr txBox="1"/>
          <p:nvPr/>
        </p:nvSpPr>
        <p:spPr>
          <a:xfrm>
            <a:off x="4644426" y="550566"/>
            <a:ext cx="4092080" cy="2215991"/>
          </a:xfrm>
          <a:prstGeom prst="rect">
            <a:avLst/>
          </a:prstGeom>
          <a:noFill/>
        </p:spPr>
        <p:txBody>
          <a:bodyPr wrap="square" rtlCol="0">
            <a:spAutoFit/>
          </a:bodyPr>
          <a:lstStyle/>
          <a:p>
            <a:pPr>
              <a:spcAft>
                <a:spcPts val="600"/>
              </a:spcAft>
            </a:pPr>
            <a:r>
              <a:rPr lang="en-GB" sz="1600" b="1" dirty="0">
                <a:effectLst/>
                <a:latin typeface="Arial" panose="020B0604020202020204" pitchFamily="34" charset="0"/>
                <a:ea typeface="Gadugi" panose="020B0502040204020203" pitchFamily="34" charset="0"/>
                <a:cs typeface="Arial" panose="020B0604020202020204" pitchFamily="34" charset="0"/>
              </a:rPr>
              <a:t>It’s your first week at work. </a:t>
            </a:r>
          </a:p>
          <a:p>
            <a:pPr>
              <a:spcAft>
                <a:spcPts val="600"/>
              </a:spcAft>
            </a:pPr>
            <a:br>
              <a:rPr lang="en-GB" sz="1600" b="1" dirty="0">
                <a:effectLst/>
                <a:latin typeface="Arial" panose="020B0604020202020204" pitchFamily="34" charset="0"/>
                <a:ea typeface="Gadugi" panose="020B0502040204020203" pitchFamily="34" charset="0"/>
                <a:cs typeface="Arial" panose="020B0604020202020204" pitchFamily="34" charset="0"/>
              </a:rPr>
            </a:br>
            <a:r>
              <a:rPr lang="en-GB" sz="1600" b="1" dirty="0">
                <a:effectLst/>
                <a:latin typeface="Arial" panose="020B0604020202020204" pitchFamily="34" charset="0"/>
                <a:ea typeface="Gadugi" panose="020B0502040204020203" pitchFamily="34" charset="0"/>
                <a:cs typeface="Arial" panose="020B0604020202020204" pitchFamily="34" charset="0"/>
              </a:rPr>
              <a:t>The bus has broken down and it will be another half hour before the next one comes. Your mobile phone can’t get a signal. </a:t>
            </a:r>
          </a:p>
          <a:p>
            <a:pPr>
              <a:spcAft>
                <a:spcPts val="600"/>
              </a:spcAft>
            </a:pPr>
            <a:br>
              <a:rPr lang="en-GB" sz="1600" b="1" dirty="0">
                <a:effectLst/>
                <a:latin typeface="Arial" panose="020B0604020202020204" pitchFamily="34" charset="0"/>
                <a:ea typeface="Gadugi" panose="020B0502040204020203" pitchFamily="34" charset="0"/>
                <a:cs typeface="Arial" panose="020B0604020202020204" pitchFamily="34" charset="0"/>
              </a:rPr>
            </a:br>
            <a:r>
              <a:rPr lang="en-GB" sz="1600" b="1" dirty="0">
                <a:effectLst/>
                <a:latin typeface="Arial" panose="020B0604020202020204" pitchFamily="34" charset="0"/>
                <a:ea typeface="Gadugi" panose="020B0502040204020203" pitchFamily="34" charset="0"/>
                <a:cs typeface="Arial" panose="020B0604020202020204" pitchFamily="34" charset="0"/>
              </a:rPr>
              <a:t>What do you do? </a:t>
            </a:r>
          </a:p>
        </p:txBody>
      </p:sp>
      <p:sp>
        <p:nvSpPr>
          <p:cNvPr id="28" name="TextBox 27">
            <a:extLst>
              <a:ext uri="{FF2B5EF4-FFF2-40B4-BE49-F238E27FC236}">
                <a16:creationId xmlns:a16="http://schemas.microsoft.com/office/drawing/2014/main" id="{3696F9D3-F75A-C346-B2B8-30004B87A659}"/>
              </a:ext>
            </a:extLst>
          </p:cNvPr>
          <p:cNvSpPr txBox="1"/>
          <p:nvPr/>
        </p:nvSpPr>
        <p:spPr>
          <a:xfrm>
            <a:off x="4830642" y="3330871"/>
            <a:ext cx="3880111" cy="523220"/>
          </a:xfrm>
          <a:prstGeom prst="rect">
            <a:avLst/>
          </a:prstGeom>
          <a:noFill/>
        </p:spPr>
        <p:txBody>
          <a:bodyPr wrap="square" rtlCol="0">
            <a:spAutoFit/>
          </a:bodyPr>
          <a:lstStyle/>
          <a:p>
            <a:pPr marL="342900" indent="-342900">
              <a:spcAft>
                <a:spcPts val="1200"/>
              </a:spcAft>
              <a:buFont typeface="+mj-lt"/>
              <a:buAutoNum type="alphaUcPeriod"/>
            </a:pPr>
            <a:r>
              <a:rPr lang="en-GB" sz="1400" dirty="0">
                <a:effectLst/>
                <a:latin typeface="Arial" panose="020B0604020202020204" pitchFamily="34" charset="0"/>
                <a:ea typeface="Gadugi" panose="020B0502040204020203" pitchFamily="34" charset="0"/>
                <a:cs typeface="Arial" panose="020B0604020202020204" pitchFamily="34" charset="0"/>
              </a:rPr>
              <a:t>Sneak into work and hope that no-one has noticed you’re late </a:t>
            </a:r>
          </a:p>
        </p:txBody>
      </p:sp>
      <p:pic>
        <p:nvPicPr>
          <p:cNvPr id="29" name="Graphic 28">
            <a:extLst>
              <a:ext uri="{FF2B5EF4-FFF2-40B4-BE49-F238E27FC236}">
                <a16:creationId xmlns:a16="http://schemas.microsoft.com/office/drawing/2014/main" id="{18021554-33F3-1043-AA16-C40ABD3519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6215" y="2916460"/>
            <a:ext cx="2454297" cy="2982655"/>
          </a:xfrm>
          <a:prstGeom prst="rect">
            <a:avLst/>
          </a:prstGeom>
        </p:spPr>
      </p:pic>
      <p:sp>
        <p:nvSpPr>
          <p:cNvPr id="30" name="TextBox 29">
            <a:extLst>
              <a:ext uri="{FF2B5EF4-FFF2-40B4-BE49-F238E27FC236}">
                <a16:creationId xmlns:a16="http://schemas.microsoft.com/office/drawing/2014/main" id="{C9D26C53-8FA2-474F-B2C4-0FA37184B12D}"/>
              </a:ext>
            </a:extLst>
          </p:cNvPr>
          <p:cNvSpPr txBox="1"/>
          <p:nvPr/>
        </p:nvSpPr>
        <p:spPr>
          <a:xfrm>
            <a:off x="218827" y="761790"/>
            <a:ext cx="3749071" cy="1569660"/>
          </a:xfrm>
          <a:prstGeom prst="rect">
            <a:avLst/>
          </a:prstGeom>
          <a:noFill/>
        </p:spPr>
        <p:txBody>
          <a:bodyPr wrap="square" rtlCol="0">
            <a:spAutoFit/>
          </a:bodyPr>
          <a:lstStyle/>
          <a:p>
            <a:pPr>
              <a:spcAft>
                <a:spcPts val="600"/>
              </a:spcAft>
            </a:pPr>
            <a:r>
              <a:rPr lang="en-GB" sz="4800" dirty="0">
                <a:effectLst/>
                <a:latin typeface="Stencil" pitchFamily="82" charset="77"/>
                <a:ea typeface="Gadugi" panose="020B0502040204020203" pitchFamily="34" charset="0"/>
                <a:cs typeface="Times New Roman" panose="02020603050405020304" pitchFamily="18" charset="0"/>
              </a:rPr>
              <a:t>The workplace</a:t>
            </a:r>
          </a:p>
        </p:txBody>
      </p:sp>
    </p:spTree>
    <p:extLst>
      <p:ext uri="{BB962C8B-B14F-4D97-AF65-F5344CB8AC3E}">
        <p14:creationId xmlns:p14="http://schemas.microsoft.com/office/powerpoint/2010/main" val="36234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19" name="Picture 18" descr="A picture containing shape&#10;&#10;Description automatically generated">
            <a:extLst>
              <a:ext uri="{FF2B5EF4-FFF2-40B4-BE49-F238E27FC236}">
                <a16:creationId xmlns:a16="http://schemas.microsoft.com/office/drawing/2014/main" id="{DC2D1E6F-017C-7442-9391-88F89F35A12F}"/>
              </a:ext>
            </a:extLst>
          </p:cNvPr>
          <p:cNvPicPr>
            <a:picLocks noChangeAspect="1"/>
          </p:cNvPicPr>
          <p:nvPr/>
        </p:nvPicPr>
        <p:blipFill rotWithShape="1">
          <a:blip r:embed="rId3">
            <a:extLst>
              <a:ext uri="{28A0092B-C50C-407E-A947-70E740481C1C}">
                <a14:useLocalDpi xmlns:a14="http://schemas.microsoft.com/office/drawing/2010/main" val="0"/>
              </a:ext>
            </a:extLst>
          </a:blip>
          <a:srcRect t="1937" r="2004" b="1962"/>
          <a:stretch/>
        </p:blipFill>
        <p:spPr>
          <a:xfrm>
            <a:off x="3607140" y="-42393"/>
            <a:ext cx="5536860" cy="6942785"/>
          </a:xfrm>
          <a:prstGeom prst="rect">
            <a:avLst/>
          </a:prstGeom>
        </p:spPr>
      </p:pic>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65" name="Picture 64" descr="Logo&#10;&#10;Description automatically generated">
            <a:extLst>
              <a:ext uri="{FF2B5EF4-FFF2-40B4-BE49-F238E27FC236}">
                <a16:creationId xmlns:a16="http://schemas.microsoft.com/office/drawing/2014/main" id="{E3D0567E-F478-FC4B-9F0B-019ED674F3D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sp>
        <p:nvSpPr>
          <p:cNvPr id="14" name="TextBox 13">
            <a:extLst>
              <a:ext uri="{FF2B5EF4-FFF2-40B4-BE49-F238E27FC236}">
                <a16:creationId xmlns:a16="http://schemas.microsoft.com/office/drawing/2014/main" id="{FE4AF601-9BAC-544B-AA01-F647C27362D7}"/>
              </a:ext>
            </a:extLst>
          </p:cNvPr>
          <p:cNvSpPr txBox="1"/>
          <p:nvPr/>
        </p:nvSpPr>
        <p:spPr>
          <a:xfrm>
            <a:off x="4917906" y="810354"/>
            <a:ext cx="3723397" cy="1554272"/>
          </a:xfrm>
          <a:prstGeom prst="rect">
            <a:avLst/>
          </a:prstGeom>
          <a:noFill/>
        </p:spPr>
        <p:txBody>
          <a:bodyPr wrap="square" rtlCol="0">
            <a:spAutoFit/>
          </a:bodyPr>
          <a:lstStyle/>
          <a:p>
            <a:pPr marL="0" algn="l" rtl="0" eaLnBrk="1" fontAlgn="t" latinLnBrk="0" hangingPunct="1">
              <a:spcBef>
                <a:spcPts val="0"/>
              </a:spcBef>
              <a:spcAft>
                <a:spcPts val="1800"/>
              </a:spcAft>
            </a:pPr>
            <a:r>
              <a:rPr lang="en-GB" sz="1600" b="1" i="0" u="none" strike="noStrike" kern="1200" dirty="0">
                <a:effectLst/>
                <a:latin typeface="Arial" panose="020B0604020202020204" pitchFamily="34" charset="0"/>
                <a:ea typeface="Gadugi" panose="020B0502040204020203" pitchFamily="34" charset="0"/>
                <a:cs typeface="Arial" panose="020B0604020202020204" pitchFamily="34" charset="0"/>
              </a:rPr>
              <a:t>Gig tickets for your favourite band go on sale online when you are at work, you really want to go, and you expect them to sell out in minutes. </a:t>
            </a:r>
          </a:p>
          <a:p>
            <a:pPr marL="0" algn="l" rtl="0" eaLnBrk="1" fontAlgn="t" latinLnBrk="0" hangingPunct="1">
              <a:spcBef>
                <a:spcPts val="0"/>
              </a:spcBef>
              <a:spcAft>
                <a:spcPts val="1800"/>
              </a:spcAft>
            </a:pPr>
            <a:r>
              <a:rPr lang="en-GB" sz="1600" b="1" dirty="0">
                <a:latin typeface="Arial" panose="020B0604020202020204" pitchFamily="34" charset="0"/>
                <a:ea typeface="Gadugi" panose="020B0502040204020203" pitchFamily="34" charset="0"/>
                <a:cs typeface="Arial" panose="020B0604020202020204" pitchFamily="34" charset="0"/>
              </a:rPr>
              <a:t>What do you do?</a:t>
            </a:r>
            <a:r>
              <a:rPr lang="en-GB" sz="1600" b="1" i="0" u="none" strike="noStrike" kern="1200" dirty="0">
                <a:effectLst/>
                <a:latin typeface="Arial" panose="020B0604020202020204" pitchFamily="34" charset="0"/>
                <a:ea typeface="Gadugi" panose="020B0502040204020203" pitchFamily="34" charset="0"/>
                <a:cs typeface="Arial" panose="020B0604020202020204" pitchFamily="34" charset="0"/>
              </a:rPr>
              <a:t> </a:t>
            </a:r>
            <a:endParaRPr lang="en-GB" sz="1600" b="1" i="0" u="none" strike="noStrike" dirty="0">
              <a:effectLst/>
              <a:latin typeface="Arial" panose="020B0604020202020204" pitchFamily="34" charset="0"/>
              <a:ea typeface="Gadugi" panose="020B0502040204020203" pitchFamily="34" charset="0"/>
              <a:cs typeface="Arial" panose="020B0604020202020204" pitchFamily="34" charset="0"/>
            </a:endParaRPr>
          </a:p>
        </p:txBody>
      </p:sp>
      <p:pic>
        <p:nvPicPr>
          <p:cNvPr id="15" name="Graphic 14">
            <a:extLst>
              <a:ext uri="{FF2B5EF4-FFF2-40B4-BE49-F238E27FC236}">
                <a16:creationId xmlns:a16="http://schemas.microsoft.com/office/drawing/2014/main" id="{020E4099-F75C-2F4E-9AC8-881F129CA90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601" y="2552130"/>
            <a:ext cx="4764601" cy="3094077"/>
          </a:xfrm>
          <a:prstGeom prst="rect">
            <a:avLst/>
          </a:prstGeom>
        </p:spPr>
      </p:pic>
      <p:sp>
        <p:nvSpPr>
          <p:cNvPr id="16" name="TextBox 15">
            <a:extLst>
              <a:ext uri="{FF2B5EF4-FFF2-40B4-BE49-F238E27FC236}">
                <a16:creationId xmlns:a16="http://schemas.microsoft.com/office/drawing/2014/main" id="{7E319526-0931-0540-BA11-D82910849780}"/>
              </a:ext>
            </a:extLst>
          </p:cNvPr>
          <p:cNvSpPr txBox="1"/>
          <p:nvPr/>
        </p:nvSpPr>
        <p:spPr>
          <a:xfrm>
            <a:off x="4951666" y="2570639"/>
            <a:ext cx="3670633" cy="738664"/>
          </a:xfrm>
          <a:prstGeom prst="rect">
            <a:avLst/>
          </a:prstGeom>
          <a:noFill/>
        </p:spPr>
        <p:txBody>
          <a:bodyPr wrap="square">
            <a:spAutoFit/>
          </a:bodyPr>
          <a:lstStyle/>
          <a:p>
            <a:pPr marL="342900" indent="-342900" algn="l" rtl="0" eaLnBrk="1" fontAlgn="t" latinLnBrk="0" hangingPunct="1">
              <a:spcBef>
                <a:spcPts val="0"/>
              </a:spcBef>
              <a:spcAft>
                <a:spcPts val="1200"/>
              </a:spcAft>
              <a:buFont typeface="+mj-lt"/>
              <a:buAutoNum type="alphaUcPeriod"/>
            </a:pPr>
            <a:r>
              <a:rPr lang="en-GB" sz="1400" b="0" i="0" u="none" strike="noStrike" kern="1200" dirty="0">
                <a:effectLst/>
                <a:latin typeface="Arial" panose="020B0604020202020204" pitchFamily="34" charset="0"/>
                <a:ea typeface="Gadugi" panose="020B0502040204020203" pitchFamily="34" charset="0"/>
                <a:cs typeface="Arial" panose="020B0604020202020204" pitchFamily="34" charset="0"/>
              </a:rPr>
              <a:t>Set an alarm on your phone and go online to buy them as soon as they go on sale</a:t>
            </a:r>
            <a:endParaRPr lang="en-GB" sz="1400" b="0" i="0" u="none" strike="noStrike" dirty="0">
              <a:effectLst/>
              <a:latin typeface="Arial" panose="020B0604020202020204" pitchFamily="34" charset="0"/>
              <a:ea typeface="Gadugi" panose="020B0502040204020203" pitchFamily="34" charset="0"/>
              <a:cs typeface="Arial" panose="020B0604020202020204" pitchFamily="34" charset="0"/>
            </a:endParaRPr>
          </a:p>
        </p:txBody>
      </p:sp>
      <p:sp>
        <p:nvSpPr>
          <p:cNvPr id="17" name="TextBox 16">
            <a:extLst>
              <a:ext uri="{FF2B5EF4-FFF2-40B4-BE49-F238E27FC236}">
                <a16:creationId xmlns:a16="http://schemas.microsoft.com/office/drawing/2014/main" id="{E19484F2-B9F5-1D4C-BBA6-91875B462237}"/>
              </a:ext>
            </a:extLst>
          </p:cNvPr>
          <p:cNvSpPr txBox="1"/>
          <p:nvPr/>
        </p:nvSpPr>
        <p:spPr>
          <a:xfrm>
            <a:off x="4951666" y="3552386"/>
            <a:ext cx="3670633" cy="523220"/>
          </a:xfrm>
          <a:prstGeom prst="rect">
            <a:avLst/>
          </a:prstGeom>
          <a:noFill/>
        </p:spPr>
        <p:txBody>
          <a:bodyPr wrap="square">
            <a:spAutoFit/>
          </a:bodyPr>
          <a:lstStyle/>
          <a:p>
            <a:pPr marL="342900" indent="-342900" algn="l" rtl="0" eaLnBrk="1" fontAlgn="t" latinLnBrk="0" hangingPunct="1">
              <a:spcBef>
                <a:spcPts val="0"/>
              </a:spcBef>
              <a:spcAft>
                <a:spcPts val="1200"/>
              </a:spcAft>
              <a:buFont typeface="+mj-lt"/>
              <a:buAutoNum type="alphaUcPeriod" startAt="2"/>
            </a:pPr>
            <a:r>
              <a:rPr lang="en-GB" sz="1400" b="0" i="0" u="none" strike="noStrike" kern="1200" dirty="0">
                <a:effectLst/>
                <a:latin typeface="Arial" panose="020B0604020202020204" pitchFamily="34" charset="0"/>
                <a:ea typeface="Gadugi" panose="020B0502040204020203" pitchFamily="34" charset="0"/>
                <a:cs typeface="Arial" panose="020B0604020202020204" pitchFamily="34" charset="0"/>
              </a:rPr>
              <a:t>Arrange with a friend who’s not at work at that time to get tickets for you </a:t>
            </a:r>
          </a:p>
        </p:txBody>
      </p:sp>
      <p:sp>
        <p:nvSpPr>
          <p:cNvPr id="18" name="TextBox 17">
            <a:extLst>
              <a:ext uri="{FF2B5EF4-FFF2-40B4-BE49-F238E27FC236}">
                <a16:creationId xmlns:a16="http://schemas.microsoft.com/office/drawing/2014/main" id="{B62665BA-2B23-6C4A-9202-D38867DE8C2B}"/>
              </a:ext>
            </a:extLst>
          </p:cNvPr>
          <p:cNvSpPr txBox="1"/>
          <p:nvPr/>
        </p:nvSpPr>
        <p:spPr>
          <a:xfrm>
            <a:off x="4951666" y="4289246"/>
            <a:ext cx="3670633" cy="523220"/>
          </a:xfrm>
          <a:prstGeom prst="rect">
            <a:avLst/>
          </a:prstGeom>
          <a:noFill/>
        </p:spPr>
        <p:txBody>
          <a:bodyPr wrap="square">
            <a:spAutoFit/>
          </a:bodyPr>
          <a:lstStyle/>
          <a:p>
            <a:pPr marL="342900" indent="-342900" algn="l" rtl="0" eaLnBrk="1" fontAlgn="t" latinLnBrk="0" hangingPunct="1">
              <a:spcBef>
                <a:spcPts val="0"/>
              </a:spcBef>
              <a:spcAft>
                <a:spcPts val="1200"/>
              </a:spcAft>
              <a:buFont typeface="+mj-lt"/>
              <a:buAutoNum type="alphaUcPeriod" startAt="3"/>
            </a:pPr>
            <a:r>
              <a:rPr lang="en-GB" sz="1400" b="0" i="0" u="none" strike="noStrike" kern="1200" dirty="0">
                <a:effectLst/>
                <a:latin typeface="Arial" panose="020B0604020202020204" pitchFamily="34" charset="0"/>
                <a:ea typeface="Gadugi" panose="020B0502040204020203" pitchFamily="34" charset="0"/>
                <a:cs typeface="Arial" panose="020B0604020202020204" pitchFamily="34" charset="0"/>
              </a:rPr>
              <a:t>Phone in sick so you can go online from home</a:t>
            </a:r>
            <a:endParaRPr lang="en-GB" sz="1400" b="0" i="0" u="none" strike="noStrike" dirty="0">
              <a:effectLst/>
              <a:latin typeface="Arial" panose="020B0604020202020204" pitchFamily="34" charset="0"/>
              <a:ea typeface="Gadugi" panose="020B0502040204020203" pitchFamily="34" charset="0"/>
              <a:cs typeface="Arial" panose="020B0604020202020204" pitchFamily="34" charset="0"/>
            </a:endParaRPr>
          </a:p>
        </p:txBody>
      </p:sp>
      <p:pic>
        <p:nvPicPr>
          <p:cNvPr id="3" name="Graphic 2" descr="Ticket with solid fill">
            <a:extLst>
              <a:ext uri="{FF2B5EF4-FFF2-40B4-BE49-F238E27FC236}">
                <a16:creationId xmlns:a16="http://schemas.microsoft.com/office/drawing/2014/main" id="{A3A0F241-7EAE-DD40-B04A-97C5028DC2AD}"/>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49662" y="5107862"/>
            <a:ext cx="914400" cy="914400"/>
          </a:xfrm>
          <a:prstGeom prst="rect">
            <a:avLst/>
          </a:prstGeom>
        </p:spPr>
      </p:pic>
      <p:sp>
        <p:nvSpPr>
          <p:cNvPr id="4" name="Rectangle 3"/>
          <p:cNvSpPr/>
          <p:nvPr/>
        </p:nvSpPr>
        <p:spPr>
          <a:xfrm>
            <a:off x="283571" y="564133"/>
            <a:ext cx="4572000" cy="1569660"/>
          </a:xfrm>
          <a:prstGeom prst="rect">
            <a:avLst/>
          </a:prstGeom>
        </p:spPr>
        <p:txBody>
          <a:bodyPr>
            <a:spAutoFit/>
          </a:bodyPr>
          <a:lstStyle/>
          <a:p>
            <a:pPr lvl="0">
              <a:spcAft>
                <a:spcPts val="600"/>
              </a:spcAft>
            </a:pPr>
            <a:r>
              <a:rPr lang="en-GB" sz="4800" dirty="0">
                <a:solidFill>
                  <a:prstClr val="black"/>
                </a:solidFill>
                <a:latin typeface="Stencil" pitchFamily="82" charset="77"/>
                <a:ea typeface="Gadugi" panose="020B0502040204020203" pitchFamily="34" charset="0"/>
                <a:cs typeface="Times New Roman" panose="02020603050405020304" pitchFamily="18" charset="0"/>
              </a:rPr>
              <a:t>The workplace</a:t>
            </a:r>
          </a:p>
        </p:txBody>
      </p:sp>
    </p:spTree>
    <p:extLst>
      <p:ext uri="{BB962C8B-B14F-4D97-AF65-F5344CB8AC3E}">
        <p14:creationId xmlns:p14="http://schemas.microsoft.com/office/powerpoint/2010/main" val="108794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SSPresentation_JobMarketToday" id="{7227EB5B-F5B9-BC44-8FA9-802197C2CDEF}" vid="{5B9AEA26-FBEB-D14B-B405-126719A9FE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D4B49E15B1BE47974D400D412D1E04" ma:contentTypeVersion="15" ma:contentTypeDescription="Create a new document." ma:contentTypeScope="" ma:versionID="a57c24ac6be6d32fb3537125d8823cea">
  <xsd:schema xmlns:xsd="http://www.w3.org/2001/XMLSchema" xmlns:xs="http://www.w3.org/2001/XMLSchema" xmlns:p="http://schemas.microsoft.com/office/2006/metadata/properties" xmlns:ns2="50bbd1c0-476f-492f-837b-8878e2dd1eba" xmlns:ns3="3072b28c-77ff-4c28-a70b-2fb5f59c378a" targetNamespace="http://schemas.microsoft.com/office/2006/metadata/properties" ma:root="true" ma:fieldsID="a516e279d324a9a7f999b1d15b38668d" ns2:_="" ns3:_="">
    <xsd:import namespace="50bbd1c0-476f-492f-837b-8878e2dd1eba"/>
    <xsd:import namespace="3072b28c-77ff-4c28-a70b-2fb5f59c378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SearchPropertie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bbd1c0-476f-492f-837b-8878e2dd1e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3344052-c457-464f-8eab-fba48515b80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72b28c-77ff-4c28-a70b-2fb5f59c378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2d35652-4b9a-44a3-a7b8-db18bfd0a65c}" ma:internalName="TaxCatchAll" ma:showField="CatchAllData" ma:web="3072b28c-77ff-4c28-a70b-2fb5f59c378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072b28c-77ff-4c28-a70b-2fb5f59c378a" xsi:nil="true"/>
    <lcf76f155ced4ddcb4097134ff3c332f xmlns="50bbd1c0-476f-492f-837b-8878e2dd1eb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CD853AD-0AD3-4492-A59A-FC492C3EB4BE}">
  <ds:schemaRefs>
    <ds:schemaRef ds:uri="http://schemas.microsoft.com/sharepoint/v3/contenttype/forms"/>
  </ds:schemaRefs>
</ds:datastoreItem>
</file>

<file path=customXml/itemProps2.xml><?xml version="1.0" encoding="utf-8"?>
<ds:datastoreItem xmlns:ds="http://schemas.openxmlformats.org/officeDocument/2006/customXml" ds:itemID="{33B7D735-CC43-46AE-B1F7-AD11D4F57F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bbd1c0-476f-492f-837b-8878e2dd1eba"/>
    <ds:schemaRef ds:uri="3072b28c-77ff-4c28-a70b-2fb5f59c37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6E6F4A-3DA9-4F61-923E-2309AB9AF519}">
  <ds:schemaRefs>
    <ds:schemaRef ds:uri="http://schemas.microsoft.com/office/infopath/2007/PartnerControls"/>
    <ds:schemaRef ds:uri="http://schemas.microsoft.com/office/2006/documentManagement/types"/>
    <ds:schemaRef ds:uri="http://purl.org/dc/terms/"/>
    <ds:schemaRef ds:uri="http://schemas.microsoft.com/office/2006/metadata/properties"/>
    <ds:schemaRef ds:uri="http://purl.org/dc/dcmitype/"/>
    <ds:schemaRef ds:uri="http://purl.org/dc/elements/1.1/"/>
    <ds:schemaRef ds:uri="http://schemas.openxmlformats.org/package/2006/metadata/core-properties"/>
    <ds:schemaRef ds:uri="3072b28c-77ff-4c28-a70b-2fb5f59c378a"/>
    <ds:schemaRef ds:uri="50bbd1c0-476f-492f-837b-8878e2dd1eb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6028</Words>
  <Application>Microsoft Office PowerPoint</Application>
  <PresentationFormat>On-screen Show (4:3)</PresentationFormat>
  <Paragraphs>407</Paragraphs>
  <Slides>14</Slides>
  <Notes>14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14</vt:i4>
      </vt:variant>
    </vt:vector>
  </HeadingPairs>
  <TitlesOfParts>
    <vt:vector size="29" baseType="lpstr">
      <vt:lpstr>Dreaming Outloud Pro</vt:lpstr>
      <vt:lpstr>Calibri</vt:lpstr>
      <vt:lpstr>Bradley Hand ITC</vt:lpstr>
      <vt:lpstr>Comic Sans MS</vt:lpstr>
      <vt:lpstr>Symbol</vt:lpstr>
      <vt:lpstr>Stencil</vt:lpstr>
      <vt:lpstr>Reprise Title Std</vt:lpstr>
      <vt:lpstr>Arial</vt:lpstr>
      <vt:lpstr>Open Sans</vt:lpstr>
      <vt:lpstr>Wingdings</vt:lpstr>
      <vt:lpstr>Simplified Arabic Fixed</vt:lpstr>
      <vt:lpstr>Courier New</vt:lpstr>
      <vt:lpstr>Maximus</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Development Award National 4</dc:title>
  <dc:subject/>
  <dc:creator/>
  <cp:keywords/>
  <dc:description/>
  <cp:lastModifiedBy/>
  <cp:revision>415</cp:revision>
  <dcterms:created xsi:type="dcterms:W3CDTF">2022-04-19T10:35:20Z</dcterms:created>
  <dcterms:modified xsi:type="dcterms:W3CDTF">2025-01-22T10:55:45Z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0x01010076D4B49E15B1BE47974D400D412D1E04</vt:lpwstr>
  </property>
  <property fmtid="{D5CDD505-2E9C-101B-9397-08002B2CF9AE}" pid="3" name="MediaServiceImageTags">
    <vt:lpwstr/>
  </property>
</Properties>
</file>