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8"/>
  </p:notesMasterIdLst>
  <p:sldIdLst>
    <p:sldId id="256" r:id="rId5"/>
    <p:sldId id="281" r:id="rId6"/>
    <p:sldId id="282" r:id="rId7"/>
    <p:sldId id="284" r:id="rId8"/>
    <p:sldId id="291" r:id="rId9"/>
    <p:sldId id="293" r:id="rId10"/>
    <p:sldId id="300" r:id="rId11"/>
    <p:sldId id="292" r:id="rId12"/>
    <p:sldId id="296" r:id="rId13"/>
    <p:sldId id="294" r:id="rId14"/>
    <p:sldId id="295" r:id="rId15"/>
    <p:sldId id="297" r:id="rId16"/>
    <p:sldId id="279" r:id="rId17"/>
  </p:sldIdLst>
  <p:sldSz cx="9144000" cy="6858000" type="screen4x3"/>
  <p:notesSz cx="6858000" cy="9144000"/>
  <p:embeddedFontLst>
    <p:embeddedFont>
      <p:font typeface="Bauhaus 93" panose="04030905020B02020C02" pitchFamily="82" charset="0"/>
      <p:regular r:id="rId19"/>
    </p:embeddedFont>
    <p:embeddedFont>
      <p:font typeface="Bradley Hand ITC" panose="03070402050302030203" pitchFamily="66" charset="0"/>
      <p:regular r:id="rId20"/>
    </p:embeddedFont>
    <p:embeddedFont>
      <p:font typeface="Century Gothic" panose="020B0502020202020204" pitchFamily="34" charset="0"/>
      <p:regular r:id="rId21"/>
      <p:bold r:id="rId22"/>
      <p:italic r:id="rId23"/>
      <p:boldItalic r:id="rId24"/>
    </p:embeddedFont>
    <p:embeddedFont>
      <p:font typeface="Comic Sans MS" panose="030F0702030302020204" pitchFamily="66" charset="0"/>
      <p:regular r:id="rId25"/>
      <p:bold r:id="rId26"/>
      <p:italic r:id="rId27"/>
      <p:boldItalic r:id="rId28"/>
    </p:embeddedFont>
    <p:embeddedFont>
      <p:font typeface="Gadugi" panose="020B0502040204020203" pitchFamily="34" charset="0"/>
      <p:regular r:id="rId29"/>
      <p:bold r:id="rId30"/>
    </p:embeddedFont>
    <p:embeddedFont>
      <p:font typeface="Maximus" pitchFamily="2" charset="0"/>
      <p:regular r:id="rId31"/>
    </p:embeddedFont>
    <p:embeddedFont>
      <p:font typeface="Reprise Title Std" panose="02000000000000000000" charset="0"/>
      <p:regular r:id="rId32"/>
    </p:embeddedFont>
    <p:embeddedFont>
      <p:font typeface="Segoe UI" panose="020B0502040204020203" pitchFamily="34" charset="0"/>
      <p:regular r:id="rId33"/>
      <p:bold r:id="rId34"/>
      <p:italic r:id="rId35"/>
      <p:boldItalic r:id="rId36"/>
    </p:embeddedFont>
    <p:embeddedFont>
      <p:font typeface="Simplified Arabic Fixed" panose="02070309020205020404" pitchFamily="49" charset="-78"/>
      <p:regular r:id="rId37"/>
    </p:embeddedFont>
    <p:embeddedFont>
      <p:font typeface="Stencil" panose="040409050D0802020404" pitchFamily="82" charset="0"/>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3D6355-B672-C68C-A770-D0325B1A6969}" name="Nicola Welch" initials="NW" userId="S::nwelch@ceg.org.uk::729d4988-6a2c-48fd-9873-dba56c8100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C4D"/>
    <a:srgbClr val="33CBCC"/>
    <a:srgbClr val="CC99FF"/>
    <a:srgbClr val="85358B"/>
    <a:srgbClr val="E32D91"/>
    <a:srgbClr val="052F6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D772D-A2FE-428B-A075-FE85F8451E72}" v="3" dt="2023-01-16T11:23:52.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804" autoAdjust="0"/>
  </p:normalViewPr>
  <p:slideViewPr>
    <p:cSldViewPr snapToGrid="0">
      <p:cViewPr varScale="1">
        <p:scale>
          <a:sx n="96" d="100"/>
          <a:sy n="96" d="100"/>
        </p:scale>
        <p:origin x="20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a:cs typeface="Calibri"/>
              </a:rPr>
              <a:t>Introduce module … </a:t>
            </a:r>
          </a:p>
          <a:p>
            <a:pPr algn="l" rtl="0" fontAlgn="base"/>
            <a:endParaRPr lang="en-US" b="0" i="0" dirty="0">
              <a:solidFill>
                <a:srgbClr val="000000"/>
              </a:solidFill>
              <a:effectLst/>
              <a:latin typeface="Segoe UI" panose="020B0502040204020203" pitchFamily="34" charset="0"/>
            </a:endParaRPr>
          </a:p>
          <a:p>
            <a:pPr algn="l" rtl="0" fontAlgn="base"/>
            <a:r>
              <a:rPr lang="en-US" sz="1200" b="1" i="0" dirty="0">
                <a:solidFill>
                  <a:srgbClr val="000000"/>
                </a:solidFill>
                <a:effectLst/>
                <a:latin typeface="Calibri" panose="020F0502020204030204" pitchFamily="34" charset="0"/>
              </a:rPr>
              <a:t>Example text has been added to all slides to help you plan the lesson, adapt to suit your own presenting style.</a:t>
            </a:r>
            <a:r>
              <a:rPr lang="en-US" sz="12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r>
              <a:rPr lang="en-GB" dirty="0"/>
              <a:t>This module will show you how to identify the skills required for a particular job, by becoming familiar with reading job adverts, job descriptions and person specifications. You can also practise matching your own skills and strengths to those required for a job.</a:t>
            </a:r>
            <a:endParaRPr lang="en-GB" dirty="0">
              <a:cs typeface="Calibri"/>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activities within this </a:t>
            </a:r>
            <a:r>
              <a:rPr lang="en-US" dirty="0"/>
              <a:t>lesson</a:t>
            </a:r>
            <a:r>
              <a:rPr lang="en-US" sz="1200" kern="1200" dirty="0">
                <a:solidFill>
                  <a:schemeClr val="tx1"/>
                </a:solidFill>
                <a:effectLst/>
                <a:latin typeface="+mn-lt"/>
                <a:ea typeface="+mn-ea"/>
                <a:cs typeface="+mn-cs"/>
              </a:rPr>
              <a:t> will help you think about these.</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By the end of today’s session, you should be able to </a:t>
            </a:r>
            <a:r>
              <a:rPr lang="en-US" dirty="0"/>
              <a:t>decide</a:t>
            </a:r>
            <a:r>
              <a:rPr lang="en-US" sz="1200" kern="1200" dirty="0">
                <a:solidFill>
                  <a:schemeClr val="tx1"/>
                </a:solidFill>
                <a:effectLst/>
                <a:latin typeface="+mn-lt"/>
                <a:ea typeface="+mn-ea"/>
                <a:cs typeface="+mn-cs"/>
              </a:rPr>
              <a:t> which of your skills, strengths and qualities are relevant to any job you want to apply for.</a:t>
            </a:r>
            <a:endParaRPr lang="en-GB" sz="1200" kern="1200" dirty="0">
              <a:solidFill>
                <a:schemeClr val="tx1"/>
              </a:solidFill>
              <a:effectLst/>
              <a:latin typeface="+mn-lt"/>
              <a:ea typeface="+mn-ea"/>
              <a:cs typeface="+mn-cs"/>
            </a:endParaRPr>
          </a:p>
          <a:p>
            <a:pPr algn="r"/>
            <a:r>
              <a:rPr lang="en-US" b="1" dirty="0">
                <a:ea typeface="Calibri" panose="020F0502020204030204"/>
                <a:cs typeface="Calibri"/>
              </a:rPr>
              <a:t>Timing: 00:36</a:t>
            </a: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The job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r>
              <a:rPr lang="en-US" b="1" dirty="0">
                <a:cs typeface="Calibri"/>
              </a:rPr>
              <a:t>So now we have a good understanding of job adverts lets look at job descriptions.</a:t>
            </a:r>
          </a:p>
          <a:p>
            <a:endParaRPr lang="en-US" b="1" dirty="0">
              <a:cs typeface="Calibri"/>
            </a:endParaRPr>
          </a:p>
          <a:p>
            <a:r>
              <a:rPr lang="en-US" dirty="0"/>
              <a:t>A job description is an outline of a vacancy, covering its duties, required skills and salary, as well as giving you an idea of the company’s culture. In other words, it’s the perfect guide for your application - so make sure that you make the most out of the clues that it gives you. Here is how to go about it.</a:t>
            </a:r>
            <a:endParaRPr lang="en-US" dirty="0">
              <a:cs typeface="Calibri"/>
            </a:endParaRPr>
          </a:p>
          <a:p>
            <a:r>
              <a:rPr lang="en-US" b="1" dirty="0"/>
              <a:t> </a:t>
            </a:r>
            <a:endParaRPr lang="en-US" dirty="0"/>
          </a:p>
          <a:p>
            <a:r>
              <a:rPr lang="en-US" b="1" dirty="0"/>
              <a:t>1. Read the </a:t>
            </a:r>
            <a:r>
              <a:rPr lang="en-US" b="1" i="1" dirty="0"/>
              <a:t>whole</a:t>
            </a:r>
            <a:r>
              <a:rPr lang="en-US" b="1" dirty="0"/>
              <a:t> thing</a:t>
            </a:r>
            <a:endParaRPr lang="en-US" dirty="0"/>
          </a:p>
          <a:p>
            <a:r>
              <a:rPr lang="en-US" dirty="0"/>
              <a:t>It’s too easy to get excited and jump into filling in your application but take the time to read through the description. The job title and salary might be ideal - but do the duties listed in the job description match up? Do you have the required skills? By taking the time to read the job description thoroughly, you’ll not only be able to figure out if the vacancy and company is right for you, but also if you’re right for them. </a:t>
            </a:r>
            <a:endParaRPr lang="en-US" dirty="0">
              <a:cs typeface="Calibri"/>
            </a:endParaRPr>
          </a:p>
          <a:p>
            <a:r>
              <a:rPr lang="en-US" b="1" dirty="0"/>
              <a:t> </a:t>
            </a:r>
            <a:endParaRPr lang="en-US" dirty="0">
              <a:cs typeface="Calibri"/>
            </a:endParaRPr>
          </a:p>
          <a:p>
            <a:r>
              <a:rPr lang="en-US" b="1" dirty="0"/>
              <a:t>2. Figure out how you’re a match</a:t>
            </a:r>
            <a:endParaRPr lang="en-US" dirty="0">
              <a:cs typeface="Calibri"/>
            </a:endParaRPr>
          </a:p>
          <a:p>
            <a:r>
              <a:rPr lang="en-US" dirty="0"/>
              <a:t>Start by highlighting/circling/underlining the key elements of the role - from the most mentioned tasks and duties, to the essential skills needed to carry them out.</a:t>
            </a:r>
            <a:endParaRPr lang="en-US" dirty="0">
              <a:cs typeface="Calibri"/>
            </a:endParaRPr>
          </a:p>
          <a:p>
            <a:endParaRPr lang="en-US" dirty="0">
              <a:cs typeface="Calibri"/>
            </a:endParaRPr>
          </a:p>
          <a:p>
            <a:r>
              <a:rPr lang="en-US" dirty="0"/>
              <a:t>Using this, you’ll be able to match your own experience and abilities accurately - avoiding the temptation to add any irrelevant information. It would be great to mention all your hobbies and interests, but they are not always relevant – sometimes less is more.  As a young person without experience it’s easy to go down this route but remember your skills and use your hobbies to demonstrate them instead.</a:t>
            </a:r>
            <a:endParaRPr lang="en-US" dirty="0">
              <a:cs typeface="Calibri"/>
            </a:endParaRPr>
          </a:p>
          <a:p>
            <a:endParaRPr lang="en-US" dirty="0">
              <a:ea typeface="Calibri" panose="020F0502020204030204"/>
              <a:cs typeface="Calibri"/>
            </a:endParaRPr>
          </a:p>
          <a:p>
            <a:r>
              <a:rPr lang="en-US" b="1" dirty="0"/>
              <a:t>3. Tailor your approach</a:t>
            </a:r>
            <a:endParaRPr lang="en-US" dirty="0"/>
          </a:p>
          <a:p>
            <a:r>
              <a:rPr lang="en-US" dirty="0"/>
              <a:t>Once you’ve made a list of what makes you a great fit – don't just have a standard application and a personal statement that you use for all applications – it’s a good starting point but you need change them in line with the job description for </a:t>
            </a:r>
            <a:r>
              <a:rPr lang="en-US" i="1" dirty="0"/>
              <a:t>every single</a:t>
            </a:r>
            <a:r>
              <a:rPr lang="en-US" dirty="0"/>
              <a:t> role you apply for – whether this means removing certain aspects of your skills, or placing more of an emphasis on others.</a:t>
            </a:r>
          </a:p>
          <a:p>
            <a:r>
              <a:rPr lang="en-US" dirty="0"/>
              <a:t> </a:t>
            </a:r>
            <a:endParaRPr lang="en-US" dirty="0">
              <a:cs typeface="Calibri"/>
            </a:endParaRPr>
          </a:p>
          <a:p>
            <a:r>
              <a:rPr lang="en-US" b="1" dirty="0"/>
              <a:t>4. Give examples</a:t>
            </a:r>
            <a:endParaRPr lang="en-US" dirty="0"/>
          </a:p>
          <a:p>
            <a:r>
              <a:rPr lang="en-US" dirty="0"/>
              <a:t>Identifying your relevant skills and experience is good, but it’s not enough.</a:t>
            </a:r>
            <a:endParaRPr lang="en-US" dirty="0">
              <a:cs typeface="Calibri"/>
            </a:endParaRPr>
          </a:p>
          <a:p>
            <a:r>
              <a:rPr lang="en-US" dirty="0"/>
              <a:t>To demonstrate your suitability, it’s vital to include real-life examples that prove you have each of these attributes – whether it’s excellent analytical skills, great attention to detail, or anything else.</a:t>
            </a:r>
            <a:endParaRPr lang="en-US" dirty="0">
              <a:cs typeface="Calibri"/>
            </a:endParaRPr>
          </a:p>
          <a:p>
            <a:r>
              <a:rPr lang="en-US" b="1" dirty="0"/>
              <a:t> </a:t>
            </a:r>
            <a:endParaRPr lang="en-US" dirty="0"/>
          </a:p>
          <a:p>
            <a:r>
              <a:rPr lang="en-US" b="1" dirty="0"/>
              <a:t>5. Check before you send</a:t>
            </a:r>
            <a:endParaRPr lang="en-US" dirty="0"/>
          </a:p>
          <a:p>
            <a:r>
              <a:rPr lang="en-US" dirty="0"/>
              <a:t>Lastly, check it over yourself to ensure your CV and cover letter or application matches up with exactly what they’ve stated in the job description.</a:t>
            </a:r>
            <a:endParaRPr lang="en-US" dirty="0">
              <a:cs typeface="Calibri"/>
            </a:endParaRPr>
          </a:p>
          <a:p>
            <a:r>
              <a:rPr lang="en-US" dirty="0"/>
              <a:t>Remember: it might take a little longer, but tailoring your CV shows passion, dedication, and a real interest in the role – which are often the exact things that employer is looking for. </a:t>
            </a:r>
            <a:endParaRPr lang="en-US" dirty="0">
              <a:cs typeface="Calibri"/>
            </a:endParaRPr>
          </a:p>
          <a:p>
            <a:endParaRPr lang="en-US" dirty="0">
              <a:cs typeface="Calibri"/>
            </a:endParaRPr>
          </a:p>
          <a:p>
            <a:endParaRPr lang="en-US" dirty="0">
              <a:cs typeface="Calibri"/>
            </a:endParaRPr>
          </a:p>
          <a:p>
            <a:pPr algn="r"/>
            <a:r>
              <a:rPr lang="en-US" b="1" dirty="0">
                <a:cs typeface="Calibri"/>
              </a:rPr>
              <a:t>Timing: 33:40</a:t>
            </a:r>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374128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Person specification</a:t>
            </a:r>
          </a:p>
          <a:p>
            <a:endParaRPr lang="en-US" dirty="0">
              <a:cs typeface="Calibri"/>
            </a:endParaRPr>
          </a:p>
          <a:p>
            <a:r>
              <a:rPr lang="en-US" dirty="0"/>
              <a:t>The last document we are going to discuss is the person specification, an important tool for both the job seeker and the employer.</a:t>
            </a:r>
            <a:endParaRPr lang="en-US" dirty="0">
              <a:cs typeface="Calibri"/>
            </a:endParaRPr>
          </a:p>
          <a:p>
            <a:endParaRPr lang="en-US" dirty="0"/>
          </a:p>
          <a:p>
            <a:pPr marL="171450" indent="-171450">
              <a:buFont typeface="Arial" panose="020B0604020202020204" pitchFamily="34" charset="0"/>
              <a:buChar char="•"/>
            </a:pPr>
            <a:r>
              <a:rPr lang="en-US" dirty="0"/>
              <a:t>It sets out the skills, knowledge and personal qualities that a candidate needs to perform the job well.</a:t>
            </a:r>
            <a:endParaRPr lang="en-US" dirty="0">
              <a:cs typeface="Calibri" panose="020F0502020204030204"/>
            </a:endParaRPr>
          </a:p>
          <a:p>
            <a:pPr marL="171450" indent="-171450">
              <a:buFont typeface="Arial" panose="020B0604020202020204" pitchFamily="34" charset="0"/>
              <a:buChar char="•"/>
            </a:pPr>
            <a:r>
              <a:rPr lang="en-US" dirty="0"/>
              <a:t>It’s a guideline for the employer in advertising the job, shortlisting job applicants and helping them decide if a candidate meets those requirements at an interview.</a:t>
            </a:r>
            <a:endParaRPr lang="en-US" dirty="0">
              <a:cs typeface="Calibri"/>
            </a:endParaRPr>
          </a:p>
          <a:p>
            <a:endParaRPr lang="en-US" dirty="0">
              <a:cs typeface="Calibri"/>
            </a:endParaRPr>
          </a:p>
          <a:p>
            <a:r>
              <a:rPr lang="en-US" dirty="0">
                <a:cs typeface="Calibri"/>
              </a:rPr>
              <a:t>You can see it is split into essential criteria – which are the must have and the desirable criteria – which is nice to have. You should only apply if you can demonstrate that you have the essential criteria.</a:t>
            </a:r>
          </a:p>
          <a:p>
            <a:endParaRPr lang="en-US" dirty="0">
              <a:cs typeface="Calibri"/>
            </a:endParaRPr>
          </a:p>
          <a:p>
            <a:r>
              <a:rPr lang="en-US" dirty="0">
                <a:cs typeface="Calibri"/>
              </a:rPr>
              <a:t>If, however, this is your dream job and you don't match exactly to the criteria it is sometimes ok to try – make a comment – so if it says you need to be able to use a specific piece of software – you could explain that you have IT skills and would be willing to undertake a course to gain the knowledge required. You could even add that you have researched and there is a night class available at your local college or a 6 week online course!  </a:t>
            </a:r>
          </a:p>
          <a:p>
            <a:endParaRPr lang="en-US" dirty="0">
              <a:cs typeface="Calibri"/>
            </a:endParaRPr>
          </a:p>
          <a:p>
            <a:r>
              <a:rPr lang="en-US" dirty="0">
                <a:cs typeface="Calibri"/>
              </a:rPr>
              <a:t>It might not help but a person spec is about the ideal candidate and sometimes no one will have all the criteria and the employer can then widen their search to look for the best fit.</a:t>
            </a:r>
          </a:p>
          <a:p>
            <a:endParaRPr lang="en-US" dirty="0">
              <a:cs typeface="Calibri"/>
            </a:endParaRPr>
          </a:p>
          <a:p>
            <a:r>
              <a:rPr lang="en-US" dirty="0">
                <a:cs typeface="Calibri"/>
              </a:rPr>
              <a:t>You could have lost out when they match the criteria in the shortlisting process – but it is always worth a try!</a:t>
            </a:r>
          </a:p>
          <a:p>
            <a:endParaRPr lang="en-US" dirty="0">
              <a:cs typeface="Calibri"/>
            </a:endParaRPr>
          </a:p>
          <a:p>
            <a:endParaRPr lang="en-US" dirty="0">
              <a:cs typeface="Calibri"/>
            </a:endParaRPr>
          </a:p>
          <a:p>
            <a:pPr algn="r"/>
            <a:r>
              <a:rPr lang="en-US" b="1" dirty="0">
                <a:cs typeface="Calibri"/>
              </a:rPr>
              <a:t>Timing: 35:00</a:t>
            </a:r>
          </a:p>
        </p:txBody>
      </p:sp>
      <p:sp>
        <p:nvSpPr>
          <p:cNvPr id="4" name="Slide Number Placeholder 3"/>
          <p:cNvSpPr>
            <a:spLocks noGrp="1"/>
          </p:cNvSpPr>
          <p:nvPr>
            <p:ph type="sldNum" sz="quarter" idx="5"/>
          </p:nvPr>
        </p:nvSpPr>
        <p:spPr/>
        <p:txBody>
          <a:bodyPr/>
          <a:lstStyle/>
          <a:p>
            <a:fld id="{DA8CE8B9-6A58-4D87-B516-F25D94F6D43A}" type="slidenum">
              <a:rPr lang="en-US"/>
              <a:t>11</a:t>
            </a:fld>
            <a:endParaRPr lang="en-US"/>
          </a:p>
        </p:txBody>
      </p:sp>
    </p:spTree>
    <p:extLst>
      <p:ext uri="{BB962C8B-B14F-4D97-AF65-F5344CB8AC3E}">
        <p14:creationId xmlns:p14="http://schemas.microsoft.com/office/powerpoint/2010/main" val="370196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Compare your skills</a:t>
            </a:r>
          </a:p>
          <a:p>
            <a:endParaRPr lang="en-US" dirty="0">
              <a:cs typeface="Calibri"/>
            </a:endParaRPr>
          </a:p>
          <a:p>
            <a:r>
              <a:rPr lang="en-US" dirty="0">
                <a:cs typeface="Calibri"/>
              </a:rPr>
              <a:t>This is the end of the lesson but I have left you another activity to use what we have learned today.  At the start we spoke about how to compare your own skills to an example job. </a:t>
            </a:r>
          </a:p>
          <a:p>
            <a:endParaRPr lang="en-US" dirty="0">
              <a:cs typeface="Calibri"/>
            </a:endParaRPr>
          </a:p>
          <a:p>
            <a:r>
              <a:rPr lang="en-US" dirty="0">
                <a:cs typeface="Calibri"/>
              </a:rPr>
              <a:t>Look at  </a:t>
            </a:r>
            <a:r>
              <a:rPr lang="en-US" b="1" dirty="0">
                <a:cs typeface="Calibri"/>
              </a:rPr>
              <a:t>Activity 2</a:t>
            </a:r>
            <a:r>
              <a:rPr lang="en-US" dirty="0">
                <a:cs typeface="Calibri"/>
              </a:rPr>
              <a:t> and have a think about the following questions:</a:t>
            </a:r>
          </a:p>
          <a:p>
            <a:endParaRPr lang="en-US" dirty="0">
              <a:cs typeface="Calibri"/>
            </a:endParaRPr>
          </a:p>
          <a:p>
            <a:pPr marL="171450" indent="-171450">
              <a:buFont typeface="Arial" panose="020B0604020202020204" pitchFamily="34" charset="0"/>
              <a:buChar char="•"/>
            </a:pPr>
            <a:r>
              <a:rPr lang="en-US" dirty="0">
                <a:cs typeface="Calibri"/>
              </a:rPr>
              <a:t>What job are you applying for?</a:t>
            </a:r>
          </a:p>
          <a:p>
            <a:pPr marL="171450" indent="-171450">
              <a:buFont typeface="Arial" panose="020B0604020202020204" pitchFamily="34" charset="0"/>
              <a:buChar char="•"/>
            </a:pPr>
            <a:r>
              <a:rPr lang="en-US" dirty="0">
                <a:cs typeface="Calibri"/>
              </a:rPr>
              <a:t>What impression do you want to make?</a:t>
            </a:r>
          </a:p>
          <a:p>
            <a:pPr marL="171450" indent="-171450">
              <a:buFont typeface="Arial" panose="020B0604020202020204" pitchFamily="34" charset="0"/>
              <a:buChar char="•"/>
            </a:pPr>
            <a:r>
              <a:rPr lang="en-US" dirty="0">
                <a:cs typeface="Calibri"/>
              </a:rPr>
              <a:t>What skills do you need for that job?</a:t>
            </a:r>
          </a:p>
          <a:p>
            <a:pPr marL="171450" indent="-171450">
              <a:buFont typeface="Arial" panose="020B0604020202020204" pitchFamily="34" charset="0"/>
              <a:buChar char="•"/>
            </a:pPr>
            <a:r>
              <a:rPr lang="en-US" dirty="0">
                <a:cs typeface="Calibri"/>
              </a:rPr>
              <a:t>How can you show that you have the right personal qualities too?</a:t>
            </a:r>
          </a:p>
          <a:p>
            <a:endParaRPr lang="en-US" dirty="0">
              <a:cs typeface="Calibri"/>
            </a:endParaRPr>
          </a:p>
          <a:p>
            <a:r>
              <a:rPr lang="en-US" dirty="0">
                <a:cs typeface="Calibri"/>
              </a:rPr>
              <a:t>Try to identify 3 or 4 skills you need for the job, and work out how you can show that you have these skills.</a:t>
            </a:r>
          </a:p>
          <a:p>
            <a:endParaRPr lang="en-US" dirty="0">
              <a:cs typeface="Calibri"/>
            </a:endParaRPr>
          </a:p>
          <a:p>
            <a:r>
              <a:rPr lang="en-US" dirty="0">
                <a:cs typeface="Calibri"/>
              </a:rPr>
              <a:t>Get into the important habit of giving the employer examples of how you’ve used these skills.</a:t>
            </a:r>
          </a:p>
          <a:p>
            <a:endParaRPr lang="en-US" dirty="0">
              <a:cs typeface="Calibri"/>
            </a:endParaRPr>
          </a:p>
          <a:p>
            <a:r>
              <a:rPr lang="en-US" dirty="0">
                <a:cs typeface="Calibri"/>
              </a:rPr>
              <a:t>You’ll also find it useful to draw up a table where you compare the skills the employer wants with your own skills, as we did earlier in the lesson.</a:t>
            </a:r>
          </a:p>
          <a:p>
            <a:endParaRPr lang="en-US" dirty="0">
              <a:cs typeface="Calibri"/>
            </a:endParaRPr>
          </a:p>
          <a:p>
            <a:r>
              <a:rPr lang="en-US">
                <a:cs typeface="Calibri"/>
              </a:rPr>
              <a:t>Activity 2 should take around 15-20 minutes so can be included in lesson, or completed later.</a:t>
            </a:r>
            <a:endParaRPr lang="en-US" dirty="0">
              <a:cs typeface="Calibri"/>
            </a:endParaRPr>
          </a:p>
          <a:p>
            <a:pPr>
              <a:defRPr/>
            </a:pPr>
            <a:endParaRPr lang="en-US" dirty="0">
              <a:cs typeface="Calibri"/>
            </a:endParaRPr>
          </a:p>
          <a:p>
            <a:pPr>
              <a:defRPr/>
            </a:pPr>
            <a:endParaRPr lang="en-US" dirty="0">
              <a:cs typeface="Calibri"/>
            </a:endParaRPr>
          </a:p>
          <a:p>
            <a:pPr algn="r">
              <a:defRPr/>
            </a:pPr>
            <a:r>
              <a:rPr lang="en-US" b="1">
                <a:cs typeface="Calibri"/>
              </a:rPr>
              <a:t>Timing: 51:00-56:00</a:t>
            </a:r>
          </a:p>
          <a:p>
            <a:pPr>
              <a:defRPr/>
            </a:pPr>
            <a:endParaRPr lang="en-US" dirty="0">
              <a:cs typeface="Calibri"/>
            </a:endParaRPr>
          </a:p>
          <a:p>
            <a:pPr>
              <a:defRPr/>
            </a:pPr>
            <a:endParaRPr lang="en-US" dirty="0">
              <a:cs typeface="Calibri"/>
            </a:endParaRPr>
          </a:p>
          <a:p>
            <a:pPr>
              <a:defRPr/>
            </a:pPr>
            <a:endParaRPr lang="en-US" dirty="0">
              <a:cs typeface="Calibri"/>
            </a:endParaRPr>
          </a:p>
          <a:p>
            <a:pPr>
              <a:defRPr/>
            </a:pPr>
            <a:endParaRPr lang="en-US" dirty="0">
              <a:cs typeface="Calibri"/>
            </a:endParaRPr>
          </a:p>
          <a:p>
            <a:pPr>
              <a:buFont typeface="Arial" panose="020B0604020202020204" pitchFamily="34" charset="0"/>
              <a:defRPr/>
            </a:pP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12</a:t>
            </a:fld>
            <a:endParaRPr lang="en-US"/>
          </a:p>
        </p:txBody>
      </p:sp>
    </p:spTree>
    <p:extLst>
      <p:ext uri="{BB962C8B-B14F-4D97-AF65-F5344CB8AC3E}">
        <p14:creationId xmlns:p14="http://schemas.microsoft.com/office/powerpoint/2010/main" val="380811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Any questions?</a:t>
            </a: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13</a:t>
            </a:fld>
            <a:endParaRPr lang="en-US"/>
          </a:p>
        </p:txBody>
      </p:sp>
    </p:spTree>
    <p:extLst>
      <p:ext uri="{BB962C8B-B14F-4D97-AF65-F5344CB8AC3E}">
        <p14:creationId xmlns:p14="http://schemas.microsoft.com/office/powerpoint/2010/main" val="270690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Step 1: Find out what skills the employer wants</a:t>
            </a:r>
          </a:p>
          <a:p>
            <a:endParaRPr lang="en-US" dirty="0">
              <a:ea typeface="Calibri"/>
              <a:cs typeface="Calibri"/>
            </a:endParaRPr>
          </a:p>
          <a:p>
            <a:r>
              <a:rPr lang="en-US" dirty="0"/>
              <a:t>Now that you have spent some time getting to know your own skills, strengths and qualities, you now need to learn how to match your specific skills to a specific job.  </a:t>
            </a:r>
            <a:endParaRPr lang="en-US" dirty="0">
              <a:ea typeface="Calibri"/>
              <a:cs typeface="Calibri"/>
            </a:endParaRPr>
          </a:p>
          <a:p>
            <a:endParaRPr lang="en-US" dirty="0"/>
          </a:p>
          <a:p>
            <a:r>
              <a:rPr lang="en-US" dirty="0"/>
              <a:t>To do this, we need to look at skills from an employer’s point of view. They will have in their mind what kind of person they are looking to recruit, and know what skills are especially valuable to a specific job. Remember a lot of skills are related to each other so you might not have the specific skill that they have mentioned, but you may have a skill that shows you have the ability to develop them over time, so you need to compare your skills to the employer’s requirements. For example, the employer may ask for analytical skills (you can use a data-led, systematic and robust approach to problem solving). You could then say that you are a critical thinker and a problem solver as a way to show that you have the ability to develop analytical skills.</a:t>
            </a:r>
            <a:endParaRPr lang="en-US" dirty="0">
              <a:ea typeface="Calibri" panose="020F0502020204030204"/>
              <a:cs typeface="Calibri" panose="020F0502020204030204"/>
            </a:endParaRPr>
          </a:p>
          <a:p>
            <a:endParaRPr lang="en-US" dirty="0">
              <a:cs typeface="Calibri" panose="020F0502020204030204"/>
            </a:endParaRPr>
          </a:p>
          <a:p>
            <a:r>
              <a:rPr lang="en-US" dirty="0">
                <a:cs typeface="Calibri" panose="020F0502020204030204"/>
              </a:rPr>
              <a:t>Things to consider are:</a:t>
            </a:r>
            <a:endParaRPr lang="en-US" dirty="0">
              <a:ea typeface="Calibri"/>
              <a:cs typeface="Calibri" panose="020F0502020204030204"/>
            </a:endParaRPr>
          </a:p>
          <a:p>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Remember you are trying to persuade an employer that you are the best fit for the job:</a:t>
            </a:r>
            <a:endParaRPr lang="en-US" dirty="0">
              <a:ea typeface="Calibri"/>
              <a:cs typeface="Calibri" panose="020F0502020204030204"/>
            </a:endParaRPr>
          </a:p>
          <a:p>
            <a:pPr marL="628650" lvl="1" indent="-171450">
              <a:buFont typeface="Arial" panose="020B0604020202020204" pitchFamily="34" charset="0"/>
              <a:buChar char="•"/>
            </a:pPr>
            <a:r>
              <a:rPr lang="en-US" dirty="0">
                <a:cs typeface="Calibri" panose="020F0502020204030204"/>
              </a:rPr>
              <a:t>how can you show them that you have the skills and qualities that they are looking for?</a:t>
            </a:r>
            <a:endParaRPr lang="en-US" dirty="0">
              <a:ea typeface="Calibri"/>
              <a:cs typeface="Calibri" panose="020F0502020204030204"/>
            </a:endParaRPr>
          </a:p>
          <a:p>
            <a:pPr marL="628650" lvl="1" indent="-171450">
              <a:buFont typeface="Arial" panose="020B0604020202020204" pitchFamily="34" charset="0"/>
              <a:buChar char="•"/>
            </a:pPr>
            <a:r>
              <a:rPr lang="en-US" dirty="0">
                <a:cs typeface="Calibri" panose="020F0502020204030204"/>
              </a:rPr>
              <a:t>which skills do you and the job have in common?</a:t>
            </a:r>
            <a:br>
              <a:rPr lang="en-US" dirty="0">
                <a:cs typeface="+mn-lt"/>
              </a:rPr>
            </a:br>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You don't need to share every skill that you have, just the ones that suit the job – for example if you were going for a job with the word ‘support’ or ‘assistant’ in the title –  that would mean that you were there to assist or support someone – so it would not be a good idea to talk about your leadership skills or how you work best working on your own. </a:t>
            </a:r>
            <a:br>
              <a:rPr lang="en-US" dirty="0">
                <a:cs typeface="+mn-lt"/>
              </a:rPr>
            </a:br>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You should have examples which demonstrate that you have the skills – remember an example can be used to demonstrate more than one skill – so have a bank of good examples ready that you can change slightly to suit the job.</a:t>
            </a:r>
            <a:endParaRPr lang="en-US" dirty="0">
              <a:ea typeface="Calibri"/>
              <a:cs typeface="Calibri" panose="020F0502020204030204"/>
            </a:endParaRPr>
          </a:p>
          <a:p>
            <a:pPr marL="171450" indent="-171450">
              <a:buFont typeface="Arial" panose="020B0604020202020204" pitchFamily="34" charset="0"/>
              <a:buChar char="•"/>
            </a:pPr>
            <a:endParaRPr lang="en-US" dirty="0">
              <a:ea typeface="Calibri"/>
              <a:cs typeface="Calibri" panose="020F0502020204030204"/>
            </a:endParaRPr>
          </a:p>
          <a:p>
            <a:pPr marL="171450" indent="-171450">
              <a:buFont typeface="Arial" panose="020B0604020202020204" pitchFamily="34" charset="0"/>
              <a:buChar char="•"/>
            </a:pPr>
            <a:r>
              <a:rPr lang="en-US" dirty="0"/>
              <a:t>Job titles can be complicated and differ according to the type of </a:t>
            </a:r>
            <a:r>
              <a:rPr lang="en-US" dirty="0" err="1"/>
              <a:t>organisation</a:t>
            </a:r>
            <a:r>
              <a:rPr lang="en-US" dirty="0"/>
              <a:t> and their culture – so do some research and take it back to basics and that will help you identify what skills are important. For example, a receptionist job could be called – customer service assistant, administrative assistant, front desk executive, front of house staff, desk agent, information clerk, or even customer facing officer</a:t>
            </a:r>
            <a:r>
              <a:rPr lang="en-US" b="1" dirty="0"/>
              <a:t>.   </a:t>
            </a:r>
            <a:endParaRPr lang="en-US" dirty="0"/>
          </a:p>
          <a:p>
            <a:pPr marL="171450" indent="-171450">
              <a:buFont typeface="Arial" panose="020B0604020202020204" pitchFamily="34" charset="0"/>
              <a:buChar char="•"/>
            </a:pPr>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Remember that your own qualities are also important, so don't forget to include these as well.</a:t>
            </a:r>
            <a:endParaRPr lang="en-US" dirty="0">
              <a:ea typeface="Calibri"/>
              <a:cs typeface="Calibri"/>
            </a:endParaRPr>
          </a:p>
          <a:p>
            <a:endParaRPr lang="en-US" dirty="0"/>
          </a:p>
          <a:p>
            <a:r>
              <a:rPr lang="en-US" dirty="0"/>
              <a:t> These examples can also be used in interviews, when an employer might ask you to explain them – for example, in a competency-based interview, which will be explained in a later lesson.</a:t>
            </a:r>
          </a:p>
          <a:p>
            <a:endParaRPr lang="en-US" dirty="0">
              <a:cs typeface="Calibri"/>
            </a:endParaRPr>
          </a:p>
          <a:p>
            <a:r>
              <a:rPr lang="en-US" i="1" dirty="0">
                <a:cs typeface="Calibri"/>
              </a:rPr>
              <a:t>[Press*]</a:t>
            </a:r>
          </a:p>
          <a:p>
            <a:endParaRPr lang="en-US" dirty="0">
              <a:cs typeface="Calibri"/>
            </a:endParaRPr>
          </a:p>
          <a:p>
            <a:r>
              <a:rPr lang="en-US" b="1" dirty="0">
                <a:cs typeface="Calibri"/>
              </a:rPr>
              <a:t>Task 1 </a:t>
            </a:r>
            <a:r>
              <a:rPr lang="en-US" dirty="0">
                <a:cs typeface="Calibri"/>
              </a:rPr>
              <a:t>– Why do you think it’s important to give the employer examples of how you’ve used your skills?</a:t>
            </a:r>
            <a:endParaRPr lang="en-US" dirty="0">
              <a:ea typeface="Calibri" panose="020F0502020204030204"/>
              <a:cs typeface="Calibri"/>
            </a:endParaRPr>
          </a:p>
          <a:p>
            <a:pPr algn="r"/>
            <a:r>
              <a:rPr lang="en-US" b="1" dirty="0">
                <a:ea typeface="Calibri" panose="020F0502020204030204"/>
                <a:cs typeface="Calibri"/>
              </a:rPr>
              <a:t>Timing: 03:20</a:t>
            </a: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427760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Step 2 – Compare your skills with the skills needed</a:t>
            </a:r>
          </a:p>
          <a:p>
            <a:endParaRPr lang="en-US" dirty="0">
              <a:ea typeface="Calibri"/>
              <a:cs typeface="Calibri"/>
            </a:endParaRPr>
          </a:p>
          <a:p>
            <a:r>
              <a:rPr lang="en-US" dirty="0">
                <a:cs typeface="Calibri"/>
              </a:rPr>
              <a:t>Now I am going to ask you to look at this example of the skills needed for a job – these are the skills that an employer has asked for. Can you look them over, you can write them down if you like, and then think about what skills you have that would be a good match, and then think about an example you could use?</a:t>
            </a:r>
            <a:endParaRPr lang="en-US" dirty="0">
              <a:ea typeface="Calibri"/>
              <a:cs typeface="Calibri"/>
            </a:endParaRPr>
          </a:p>
          <a:p>
            <a:endParaRPr lang="en-US" dirty="0">
              <a:cs typeface="Calibri"/>
            </a:endParaRPr>
          </a:p>
          <a:p>
            <a:r>
              <a:rPr lang="en-US" dirty="0">
                <a:cs typeface="Calibri"/>
              </a:rPr>
              <a:t>I'll let you have a couple of minutes to think this over – don't worry if you don't get them all done, you can always think about this after this session – it will be good practice.</a:t>
            </a:r>
            <a:endParaRPr lang="en-US" dirty="0">
              <a:ea typeface="Calibri"/>
              <a:cs typeface="Calibri"/>
            </a:endParaRPr>
          </a:p>
          <a:p>
            <a:endParaRPr lang="en-US" dirty="0">
              <a:cs typeface="Calibri"/>
            </a:endParaRPr>
          </a:p>
          <a:p>
            <a:r>
              <a:rPr lang="en-US" dirty="0">
                <a:cs typeface="Calibri"/>
              </a:rPr>
              <a:t>We’ll take around 3 mins for this and then I'll go over the example.  </a:t>
            </a:r>
            <a:r>
              <a:rPr lang="en-US" b="1" i="1" dirty="0">
                <a:cs typeface="Calibri"/>
              </a:rPr>
              <a:t>Wait 3 minutes</a:t>
            </a:r>
            <a:r>
              <a:rPr lang="en-US" i="1" dirty="0">
                <a:cs typeface="Calibri"/>
              </a:rPr>
              <a:t> </a:t>
            </a:r>
            <a:r>
              <a:rPr lang="en-US" dirty="0">
                <a:cs typeface="Calibri"/>
              </a:rPr>
              <a:t>– Lets see how you got on.</a:t>
            </a:r>
            <a:endParaRPr lang="en-US" dirty="0">
              <a:ea typeface="Calibri"/>
              <a:cs typeface="Calibri"/>
            </a:endParaRPr>
          </a:p>
          <a:p>
            <a:endParaRPr lang="en-US" dirty="0">
              <a:ea typeface="Calibri"/>
              <a:cs typeface="Calibri"/>
            </a:endParaRPr>
          </a:p>
          <a:p>
            <a:r>
              <a:rPr lang="en-US" dirty="0">
                <a:ea typeface="Calibri"/>
                <a:cs typeface="Calibri"/>
              </a:rPr>
              <a:t>I will use my own examples – </a:t>
            </a:r>
            <a:r>
              <a:rPr lang="en-US" i="1" dirty="0">
                <a:ea typeface="Calibri"/>
                <a:cs typeface="Calibri"/>
              </a:rPr>
              <a:t>[Press* mouse to see the information in the next two columns.]</a:t>
            </a:r>
          </a:p>
          <a:p>
            <a:endParaRPr lang="en-US" dirty="0">
              <a:ea typeface="Calibri"/>
              <a:cs typeface="Calibri"/>
            </a:endParaRPr>
          </a:p>
          <a:p>
            <a:pPr marL="228600" indent="-228600">
              <a:buFont typeface="+mj-lt"/>
              <a:buAutoNum type="arabicPeriod"/>
            </a:pPr>
            <a:r>
              <a:rPr lang="en-US" dirty="0" err="1">
                <a:ea typeface="Calibri"/>
                <a:cs typeface="Calibri"/>
              </a:rPr>
              <a:t>Organisation</a:t>
            </a:r>
            <a:r>
              <a:rPr lang="en-US" dirty="0">
                <a:ea typeface="Calibri"/>
                <a:cs typeface="Calibri"/>
              </a:rPr>
              <a:t> – in this example my skills is that I am a scout leader – and as an example I could use when I </a:t>
            </a:r>
            <a:r>
              <a:rPr lang="en-US" dirty="0" err="1">
                <a:ea typeface="Calibri"/>
                <a:cs typeface="Calibri"/>
              </a:rPr>
              <a:t>organised</a:t>
            </a:r>
            <a:r>
              <a:rPr lang="en-US" dirty="0">
                <a:ea typeface="Calibri"/>
                <a:cs typeface="Calibri"/>
              </a:rPr>
              <a:t> a charity bag fill at my local supermarket to raise funds for a camping trip.</a:t>
            </a:r>
          </a:p>
          <a:p>
            <a:pPr marL="228600" indent="-228600">
              <a:buFont typeface="+mj-lt"/>
              <a:buAutoNum type="arabicPeriod"/>
            </a:pPr>
            <a:r>
              <a:rPr lang="en-US" dirty="0">
                <a:ea typeface="Calibri"/>
                <a:cs typeface="Calibri"/>
              </a:rPr>
              <a:t>Here I would use that I am able to use Microsoft programs and have completed a PC passport award to show that I have these skills.</a:t>
            </a:r>
          </a:p>
          <a:p>
            <a:pPr marL="228600" indent="-228600">
              <a:buFont typeface="+mj-lt"/>
              <a:buAutoNum type="arabicPeriod"/>
            </a:pPr>
            <a:r>
              <a:rPr lang="en-US" dirty="0">
                <a:ea typeface="Calibri"/>
                <a:cs typeface="Calibri"/>
              </a:rPr>
              <a:t>Dealing with customer enquiries – here they are looking for communication skills – I can show that I have these skills by talking about that I have a Nat 5 in English and that I was chosen to be part of the P7 orientation day.</a:t>
            </a:r>
          </a:p>
          <a:p>
            <a:pPr marL="228600" indent="-228600">
              <a:buFont typeface="+mj-lt"/>
              <a:buAutoNum type="arabicPeriod"/>
            </a:pPr>
            <a:r>
              <a:rPr lang="en-US" dirty="0">
                <a:ea typeface="Calibri"/>
                <a:cs typeface="Calibri"/>
              </a:rPr>
              <a:t>Working as part of a team – here I need to show my team working skills and I can do that as I am in the school football team.</a:t>
            </a:r>
          </a:p>
          <a:p>
            <a:pPr marL="228600" indent="-228600">
              <a:buFont typeface="+mj-lt"/>
              <a:buAutoNum type="arabicPeriod"/>
            </a:pPr>
            <a:r>
              <a:rPr lang="en-US" dirty="0">
                <a:ea typeface="Calibri"/>
                <a:cs typeface="Calibri"/>
              </a:rPr>
              <a:t>Last thing is Ability to </a:t>
            </a:r>
            <a:r>
              <a:rPr lang="en-US" dirty="0" err="1">
                <a:ea typeface="Calibri"/>
                <a:cs typeface="Calibri"/>
              </a:rPr>
              <a:t>prioritise</a:t>
            </a:r>
            <a:r>
              <a:rPr lang="en-US" dirty="0">
                <a:ea typeface="Calibri"/>
                <a:cs typeface="Calibri"/>
              </a:rPr>
              <a:t> workload – about </a:t>
            </a:r>
            <a:r>
              <a:rPr lang="en-US" dirty="0" err="1">
                <a:ea typeface="Calibri"/>
                <a:cs typeface="Calibri"/>
              </a:rPr>
              <a:t>prioritising</a:t>
            </a:r>
            <a:r>
              <a:rPr lang="en-US" dirty="0">
                <a:ea typeface="Calibri"/>
                <a:cs typeface="Calibri"/>
              </a:rPr>
              <a:t> my own work and I can show that I have these skills by talking about getting my homework done on schedule and also managing to find the time to go to football and the scouts. </a:t>
            </a:r>
          </a:p>
          <a:p>
            <a:endParaRPr lang="en-US" dirty="0">
              <a:ea typeface="Calibri"/>
              <a:cs typeface="Calibri"/>
            </a:endParaRPr>
          </a:p>
          <a:p>
            <a:r>
              <a:rPr lang="en-US" dirty="0">
                <a:ea typeface="Calibri"/>
                <a:cs typeface="Calibri"/>
              </a:rPr>
              <a:t>Now you know what information you should gather when applying for this job and know that you have the skills that they need for this job.  We will look at some more examples in the next few slides.</a:t>
            </a:r>
          </a:p>
          <a:p>
            <a:endParaRPr lang="en-US" dirty="0">
              <a:ea typeface="Calibri"/>
              <a:cs typeface="Calibri"/>
            </a:endParaRPr>
          </a:p>
          <a:p>
            <a:endParaRPr lang="en-US" dirty="0">
              <a:ea typeface="Calibri"/>
              <a:cs typeface="Calibri"/>
            </a:endParaRPr>
          </a:p>
          <a:p>
            <a:pPr algn="r"/>
            <a:r>
              <a:rPr lang="en-US" b="1" dirty="0">
                <a:ea typeface="Calibri"/>
                <a:cs typeface="Calibri"/>
              </a:rPr>
              <a:t>Timing: 08:42</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210966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a:cs typeface="Calibri"/>
              </a:rPr>
              <a:t>Matching your skills to a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000000"/>
              </a:solidFill>
              <a:effectLst/>
              <a:latin typeface="Calibri" panose="020F0502020204030204" pitchFamily="34" charset="0"/>
              <a:cs typeface="Calibri"/>
            </a:endParaRPr>
          </a:p>
          <a:p>
            <a:r>
              <a:rPr lang="en-US" dirty="0">
                <a:cs typeface="Calibri"/>
              </a:rPr>
              <a:t>Now you are ready to apply!</a:t>
            </a:r>
          </a:p>
          <a:p>
            <a:endParaRPr lang="en-US" dirty="0">
              <a:cs typeface="Calibri"/>
            </a:endParaRPr>
          </a:p>
          <a:p>
            <a:r>
              <a:rPr lang="en-US" dirty="0">
                <a:cs typeface="Calibri"/>
              </a:rPr>
              <a:t>There are three critical pieces of information that an employer can provide to help you to shape what you are going to say in an application form, letter of application, your CV and even your interview.</a:t>
            </a:r>
          </a:p>
          <a:p>
            <a:endParaRPr lang="en-US" dirty="0">
              <a:cs typeface="Calibri"/>
            </a:endParaRPr>
          </a:p>
          <a:p>
            <a:r>
              <a:rPr lang="en-US" b="1" dirty="0">
                <a:cs typeface="Calibri"/>
              </a:rPr>
              <a:t>Task 2</a:t>
            </a:r>
            <a:r>
              <a:rPr lang="en-US" dirty="0">
                <a:cs typeface="Calibri"/>
              </a:rPr>
              <a:t> - </a:t>
            </a:r>
            <a:r>
              <a:rPr lang="en-US" dirty="0"/>
              <a:t>What do you think the difference is between these three documents? (Take around 5 minutes to discuss)</a:t>
            </a:r>
            <a:endParaRPr lang="en-US" dirty="0">
              <a:cs typeface="Calibri"/>
            </a:endParaRPr>
          </a:p>
          <a:p>
            <a:endParaRPr lang="en-US" dirty="0">
              <a:cs typeface="Calibri"/>
            </a:endParaRPr>
          </a:p>
          <a:p>
            <a:pPr marL="171450" indent="-171450">
              <a:buFont typeface="Arial" panose="020B0604020202020204" pitchFamily="34" charset="0"/>
              <a:buChar char="•"/>
            </a:pPr>
            <a:r>
              <a:rPr lang="en-US" dirty="0">
                <a:cs typeface="Calibri"/>
              </a:rPr>
              <a:t>A </a:t>
            </a:r>
            <a:r>
              <a:rPr lang="en-US" b="1" dirty="0">
                <a:cs typeface="Calibri"/>
              </a:rPr>
              <a:t>job advert </a:t>
            </a:r>
            <a:r>
              <a:rPr lang="en-GB" sz="1200" b="0" i="0" u="none" strike="noStrike" kern="1200" dirty="0">
                <a:solidFill>
                  <a:schemeClr val="tx1"/>
                </a:solidFill>
                <a:effectLst/>
                <a:latin typeface="+mn-lt"/>
                <a:ea typeface="+mn-ea"/>
                <a:cs typeface="+mn-cs"/>
              </a:rPr>
              <a:t>– </a:t>
            </a:r>
            <a:r>
              <a:rPr lang="en-US" dirty="0">
                <a:cs typeface="Calibri"/>
              </a:rPr>
              <a:t>this is a marketing tool and is used to attract the right candidate to apply for the job.</a:t>
            </a:r>
            <a:r>
              <a:rPr lang="en-US" dirty="0"/>
              <a:t> A job advert itself should give you important hints about the job requirements.</a:t>
            </a:r>
            <a:r>
              <a:rPr lang="en-US" dirty="0">
                <a:cs typeface="Calibri"/>
              </a:rPr>
              <a:t> It will not have a lot of detail but should give you an idea of both what kind of company they are and want kind of person they are looking for. If it sounds interesting, then you should always move on to the next stage to find out more.</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t>A </a:t>
            </a:r>
            <a:r>
              <a:rPr lang="en-US" b="1" dirty="0"/>
              <a:t>job description</a:t>
            </a:r>
            <a:r>
              <a:rPr lang="en-US" dirty="0"/>
              <a:t> is a document intended to provide job applicants with an outline of the main duties and responsibilities of the role for which they are applying. It can help you identify particular skills or abilities that are </a:t>
            </a:r>
            <a:r>
              <a:rPr lang="en-US" b="1" dirty="0"/>
              <a:t>necessary</a:t>
            </a:r>
            <a:r>
              <a:rPr lang="en-US" dirty="0"/>
              <a:t> for a </a:t>
            </a:r>
            <a:r>
              <a:rPr lang="en-US" b="1" dirty="0"/>
              <a:t>position. This is all about the job.</a:t>
            </a:r>
            <a:endParaRPr lang="en-US" b="1"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a:t>
            </a:r>
            <a:r>
              <a:rPr lang="en-US" b="1" dirty="0"/>
              <a:t>person specification </a:t>
            </a:r>
            <a:r>
              <a:rPr lang="en-US" dirty="0"/>
              <a:t>is all about the person and describes the ideal candidate – it outlines the skills, knowledge and personal qualities that a candidate would need to perform the job well. It is used as part of the recruitment process and can be used to short list which candidates are the best fit to move forward to interview stage.</a:t>
            </a:r>
            <a:endParaRPr lang="en-US" dirty="0">
              <a:cs typeface="Calibri"/>
            </a:endParaRPr>
          </a:p>
          <a:p>
            <a:endParaRPr lang="en-US" dirty="0">
              <a:cs typeface="Calibri"/>
            </a:endParaRPr>
          </a:p>
          <a:p>
            <a:r>
              <a:rPr lang="en-US" dirty="0">
                <a:cs typeface="Calibri"/>
              </a:rPr>
              <a:t>Taking the time to study these documents and research anything you are unclear about before applying will help you to prepare and give you a great start. Depending on which employer it is, you might not get all three of these documents - especially the person specification - which tends to be used by larger employers, councils, and the NHS. They would send out a recruitment pack when you apply for a job.</a:t>
            </a:r>
          </a:p>
          <a:p>
            <a:endParaRPr lang="en-US" dirty="0">
              <a:cs typeface="Calibri"/>
            </a:endParaRPr>
          </a:p>
          <a:p>
            <a:r>
              <a:rPr lang="en-US" dirty="0">
                <a:cs typeface="Calibri"/>
              </a:rPr>
              <a:t>Remember – you are trying to see if this job is a good fit for you so by doing this you might decide that you are not a good match and that’s ok too.</a:t>
            </a:r>
          </a:p>
          <a:p>
            <a:endParaRPr lang="en-US" dirty="0">
              <a:cs typeface="Calibri"/>
            </a:endParaRPr>
          </a:p>
          <a:p>
            <a:r>
              <a:rPr lang="en-US" dirty="0">
                <a:cs typeface="Calibri"/>
              </a:rPr>
              <a:t>Let’s now look at some job adverts to start with.</a:t>
            </a:r>
          </a:p>
          <a:p>
            <a:endParaRPr lang="en-US" dirty="0">
              <a:cs typeface="Calibri"/>
            </a:endParaRPr>
          </a:p>
          <a:p>
            <a:endParaRPr lang="en-US" dirty="0">
              <a:cs typeface="Calibri"/>
            </a:endParaRPr>
          </a:p>
          <a:p>
            <a:pPr algn="r"/>
            <a:r>
              <a:rPr lang="en-US" b="1" dirty="0">
                <a:cs typeface="Calibri"/>
              </a:rPr>
              <a:t>Timing: 14:14</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68075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Task 3  </a:t>
            </a:r>
            <a:endParaRPr lang="en-US" sz="1200" b="1"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000000"/>
              </a:solidFill>
              <a:effectLst/>
              <a:latin typeface="Calibri" panose="020F0502020204030204" pitchFamily="34" charset="0"/>
            </a:endParaRPr>
          </a:p>
          <a:p>
            <a:r>
              <a:rPr lang="en-GB" dirty="0"/>
              <a:t>Find and underline the skills, qualities and interests mentioned in the following three job adverts.</a:t>
            </a:r>
            <a:endParaRPr lang="en-US" b="1"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429065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Job advert – Example 1</a:t>
            </a: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 let’s look at some real adverts. We</a:t>
            </a:r>
            <a:r>
              <a:rPr lang="en-US" b="0" dirty="0">
                <a:cs typeface="Calibri"/>
              </a:rPr>
              <a:t> will look at the key words in the advert and match these up with the types of skills that employers look for covered in Lesson 1 - All About You.</a:t>
            </a:r>
          </a:p>
          <a:p>
            <a:endParaRPr lang="en-US" b="0" dirty="0">
              <a:cs typeface="Calibri"/>
            </a:endParaRPr>
          </a:p>
          <a:p>
            <a:r>
              <a:rPr lang="en-US" b="0" i="1" dirty="0">
                <a:cs typeface="Calibri"/>
              </a:rPr>
              <a:t>[Press* to display each </a:t>
            </a:r>
            <a:r>
              <a:rPr lang="en-US" b="0" i="1" dirty="0" err="1">
                <a:cs typeface="Calibri"/>
              </a:rPr>
              <a:t>colour</a:t>
            </a:r>
            <a:r>
              <a:rPr lang="en-US" b="0" i="1" dirty="0">
                <a:cs typeface="Calibri"/>
              </a:rPr>
              <a:t>]</a:t>
            </a:r>
          </a:p>
          <a:p>
            <a:endParaRPr lang="en-US" b="0" dirty="0">
              <a:cs typeface="Calibri"/>
            </a:endParaRPr>
          </a:p>
          <a:p>
            <a:r>
              <a:rPr lang="en-US" b="1" dirty="0">
                <a:cs typeface="Calibri"/>
              </a:rPr>
              <a:t>Trainee Veterinary Nurse</a:t>
            </a:r>
          </a:p>
          <a:p>
            <a:endParaRPr lang="en-US" dirty="0">
              <a:cs typeface="Calibri"/>
            </a:endParaRPr>
          </a:p>
          <a:p>
            <a:pPr marL="171450" indent="-171450">
              <a:buFont typeface="Arial" panose="020B0604020202020204" pitchFamily="34" charset="0"/>
              <a:buChar char="•"/>
            </a:pPr>
            <a:r>
              <a:rPr lang="en-US" b="1" dirty="0"/>
              <a:t>Basic skills </a:t>
            </a:r>
            <a:r>
              <a:rPr lang="en-GB" sz="1200" b="0" i="0" u="none" strike="noStrike" kern="1200" dirty="0">
                <a:solidFill>
                  <a:schemeClr val="tx1"/>
                </a:solidFill>
                <a:effectLst/>
                <a:latin typeface="+mn-lt"/>
                <a:ea typeface="+mn-ea"/>
                <a:cs typeface="+mn-cs"/>
              </a:rPr>
              <a:t>–</a:t>
            </a:r>
            <a:r>
              <a:rPr lang="en-US" dirty="0"/>
              <a:t> communication (highlighted yellow)</a:t>
            </a:r>
            <a:endParaRPr lang="en-US" dirty="0">
              <a:cs typeface="Calibri"/>
            </a:endParaRPr>
          </a:p>
          <a:p>
            <a:pPr marL="171450" indent="-171450">
              <a:buFont typeface="Arial" panose="020B0604020202020204" pitchFamily="34" charset="0"/>
              <a:buChar char="•"/>
            </a:pPr>
            <a:r>
              <a:rPr lang="en-US" b="1" dirty="0"/>
              <a:t>Specific skills </a:t>
            </a:r>
            <a:r>
              <a:rPr lang="en-GB" sz="1200" b="0" i="0" u="none" strike="noStrike" kern="1200" dirty="0">
                <a:solidFill>
                  <a:schemeClr val="tx1"/>
                </a:solidFill>
                <a:effectLst/>
                <a:latin typeface="+mn-lt"/>
                <a:ea typeface="+mn-ea"/>
                <a:cs typeface="+mn-cs"/>
              </a:rPr>
              <a:t>–</a:t>
            </a:r>
            <a:r>
              <a:rPr lang="en-US" dirty="0"/>
              <a:t> National 5, English, </a:t>
            </a:r>
            <a:r>
              <a:rPr lang="en-US" dirty="0" err="1"/>
              <a:t>Maths</a:t>
            </a:r>
            <a:r>
              <a:rPr lang="en-US" dirty="0"/>
              <a:t>, Science (highlighted green)</a:t>
            </a:r>
            <a:endParaRPr lang="en-US" dirty="0">
              <a:cs typeface="Calibri"/>
            </a:endParaRPr>
          </a:p>
          <a:p>
            <a:pPr marL="171450" indent="-171450">
              <a:buFont typeface="Arial" panose="020B0604020202020204" pitchFamily="34" charset="0"/>
              <a:buChar char="•"/>
            </a:pPr>
            <a:r>
              <a:rPr lang="en-US" b="1" dirty="0"/>
              <a:t>Soft skills </a:t>
            </a:r>
            <a:r>
              <a:rPr lang="en-GB" sz="1200" b="0" i="0" u="none" strike="noStrike" kern="1200" dirty="0">
                <a:solidFill>
                  <a:schemeClr val="tx1"/>
                </a:solidFill>
                <a:effectLst/>
                <a:latin typeface="+mn-lt"/>
                <a:ea typeface="+mn-ea"/>
                <a:cs typeface="+mn-cs"/>
              </a:rPr>
              <a:t>–</a:t>
            </a:r>
            <a:r>
              <a:rPr lang="en-US" dirty="0"/>
              <a:t> work as part of a team, </a:t>
            </a:r>
            <a:r>
              <a:rPr lang="en-US" dirty="0" err="1"/>
              <a:t>organisation</a:t>
            </a:r>
            <a:r>
              <a:rPr lang="en-US" dirty="0"/>
              <a:t> (highlighted blue)</a:t>
            </a:r>
            <a:endParaRPr lang="en-US" dirty="0">
              <a:cs typeface="Calibri"/>
            </a:endParaRPr>
          </a:p>
          <a:p>
            <a:pPr marL="171450" indent="-171450">
              <a:buFont typeface="Arial" panose="020B0604020202020204" pitchFamily="34" charset="0"/>
              <a:buChar char="•"/>
            </a:pPr>
            <a:r>
              <a:rPr lang="en-US" b="1" dirty="0"/>
              <a:t>Personal qualities </a:t>
            </a:r>
            <a:r>
              <a:rPr lang="en-GB" sz="1200" b="0" i="0" u="none" strike="noStrike" kern="1200" dirty="0">
                <a:solidFill>
                  <a:schemeClr val="tx1"/>
                </a:solidFill>
                <a:effectLst/>
                <a:latin typeface="+mn-lt"/>
                <a:ea typeface="+mn-ea"/>
                <a:cs typeface="+mn-cs"/>
              </a:rPr>
              <a:t>–</a:t>
            </a:r>
            <a:r>
              <a:rPr lang="en-US" dirty="0"/>
              <a:t> highly motivated, patience, professionalism, (highlighted red)</a:t>
            </a:r>
            <a:endParaRPr lang="en-US" dirty="0">
              <a:cs typeface="Calibri"/>
            </a:endParaRPr>
          </a:p>
          <a:p>
            <a:pPr marL="171450" indent="-171450">
              <a:buFont typeface="Arial" panose="020B0604020202020204" pitchFamily="34" charset="0"/>
              <a:buChar char="•"/>
            </a:pPr>
            <a:r>
              <a:rPr lang="en-US" b="1" dirty="0">
                <a:cs typeface="Calibri"/>
              </a:rPr>
              <a:t>Interests</a:t>
            </a:r>
            <a:r>
              <a:rPr lang="en-US" dirty="0">
                <a:cs typeface="Calibri"/>
              </a:rPr>
              <a:t> – animal welfare (highlighted purple).</a:t>
            </a:r>
          </a:p>
          <a:p>
            <a:endParaRPr lang="en-US" dirty="0"/>
          </a:p>
          <a:p>
            <a:r>
              <a:rPr lang="en-US" dirty="0"/>
              <a:t>The most interesting word here could be ‘professionalism’ - this would mean that they want you to act in certain way that might be different from you may normally. So, with the vet nurse job - you might want to work with animals but are you prepared to see them in distress and hurt – could you act professionally and not emotionally?</a:t>
            </a:r>
            <a:endParaRPr lang="en-US" dirty="0">
              <a:cs typeface="Calibri" panose="020F0502020204030204"/>
            </a:endParaRPr>
          </a:p>
          <a:p>
            <a:endParaRPr lang="en-US" dirty="0">
              <a:cs typeface="Calibri" panose="020F0502020204030204"/>
            </a:endParaRPr>
          </a:p>
          <a:p>
            <a:r>
              <a:rPr lang="en-US" dirty="0">
                <a:cs typeface="Calibri" panose="020F0502020204030204"/>
              </a:rPr>
              <a:t>Once you have picked out each of these words try the exercise that we used before and find some good examples to use in your application.</a:t>
            </a:r>
          </a:p>
          <a:p>
            <a:endParaRPr lang="en-US" dirty="0">
              <a:cs typeface="Calibri" panose="020F0502020204030204"/>
            </a:endParaRPr>
          </a:p>
          <a:p>
            <a:pPr algn="r"/>
            <a:r>
              <a:rPr lang="en-US" b="1" dirty="0">
                <a:cs typeface="Calibri"/>
              </a:rPr>
              <a:t>Timing: 15:44</a:t>
            </a: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163604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Job advert – Example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r>
              <a:rPr lang="en-US" dirty="0">
                <a:cs typeface="Calibri"/>
              </a:rPr>
              <a:t>Let’s try another example – this time for a brick layer</a:t>
            </a:r>
          </a:p>
          <a:p>
            <a:endParaRPr lang="en-US" dirty="0">
              <a:cs typeface="Calibri"/>
            </a:endParaRPr>
          </a:p>
          <a:p>
            <a:r>
              <a:rPr lang="en-US" b="0" i="1" dirty="0">
                <a:cs typeface="Calibri"/>
              </a:rPr>
              <a:t>[Press* to display each </a:t>
            </a:r>
            <a:r>
              <a:rPr lang="en-US" b="0" i="1" dirty="0" err="1">
                <a:cs typeface="Calibri"/>
              </a:rPr>
              <a:t>colour</a:t>
            </a:r>
            <a:r>
              <a:rPr lang="en-US" b="0" i="1" dirty="0">
                <a:cs typeface="Calibri"/>
              </a:rPr>
              <a:t>]</a:t>
            </a:r>
          </a:p>
          <a:p>
            <a:endParaRPr lang="en-US" dirty="0">
              <a:cs typeface="Calibri"/>
            </a:endParaRPr>
          </a:p>
          <a:p>
            <a:r>
              <a:rPr lang="en-US" b="1" dirty="0"/>
              <a:t>Apprentice bricklayer</a:t>
            </a:r>
            <a:endParaRPr lang="en-US" b="1" dirty="0">
              <a:cs typeface="Calibri"/>
            </a:endParaRPr>
          </a:p>
          <a:p>
            <a:endParaRPr lang="en-US" dirty="0"/>
          </a:p>
          <a:p>
            <a:pPr marL="171450" indent="-171450">
              <a:buFont typeface="Arial" panose="020B0604020202020204" pitchFamily="34" charset="0"/>
              <a:buChar char="•"/>
            </a:pPr>
            <a:r>
              <a:rPr lang="en-US" b="1" dirty="0"/>
              <a:t>Basic skills </a:t>
            </a:r>
            <a:r>
              <a:rPr lang="en-US" dirty="0"/>
              <a:t>- numeracy, literacy (highlighted yellow)</a:t>
            </a:r>
            <a:endParaRPr lang="en-US" dirty="0">
              <a:cs typeface="Calibri"/>
            </a:endParaRPr>
          </a:p>
          <a:p>
            <a:pPr marL="171450" indent="-171450">
              <a:buFont typeface="Arial" panose="020B0604020202020204" pitchFamily="34" charset="0"/>
              <a:buChar char="•"/>
            </a:pPr>
            <a:r>
              <a:rPr lang="en-US" b="1" dirty="0"/>
              <a:t>Soft skills </a:t>
            </a:r>
            <a:r>
              <a:rPr lang="en-US" dirty="0"/>
              <a:t>- able to work as part of a team, initiative (highlighted green)</a:t>
            </a:r>
            <a:endParaRPr lang="en-US" dirty="0">
              <a:cs typeface="Calibri"/>
            </a:endParaRPr>
          </a:p>
          <a:p>
            <a:pPr marL="171450" indent="-171450">
              <a:buFont typeface="Arial" panose="020B0604020202020204" pitchFamily="34" charset="0"/>
              <a:buChar char="•"/>
            </a:pPr>
            <a:r>
              <a:rPr lang="en-US" b="1" dirty="0"/>
              <a:t>Personal qualities </a:t>
            </a:r>
            <a:r>
              <a:rPr lang="en-US" dirty="0"/>
              <a:t>- reliable, punctual, can't be afraid of hard work, long hours and early starts (highlighted blue)</a:t>
            </a:r>
            <a:endParaRPr lang="en-US" dirty="0">
              <a:cs typeface="Calibri"/>
            </a:endParaRPr>
          </a:p>
          <a:p>
            <a:endParaRPr lang="en-US" dirty="0">
              <a:cs typeface="Calibri"/>
            </a:endParaRPr>
          </a:p>
          <a:p>
            <a:r>
              <a:rPr lang="en-US" dirty="0">
                <a:cs typeface="Calibri"/>
              </a:rPr>
              <a:t>This advert will give you enough to decide whether you are a good match – you might fancy working with your hands and think a bricklayer would be a good job, but can't get out of your bed in the morning and are a night owl. There are two options here – either it’s not a good match and you find a job that is OR you apply and then start working on how you are going to change your </a:t>
            </a:r>
            <a:r>
              <a:rPr lang="en-US" dirty="0" err="1">
                <a:cs typeface="Calibri"/>
              </a:rPr>
              <a:t>behaviour</a:t>
            </a:r>
            <a:r>
              <a:rPr lang="en-US" dirty="0">
                <a:cs typeface="Calibri"/>
              </a:rPr>
              <a:t> - and work on getting up earlier!</a:t>
            </a:r>
          </a:p>
          <a:p>
            <a:endParaRPr lang="en-US" dirty="0">
              <a:cs typeface="Calibri"/>
            </a:endParaRPr>
          </a:p>
          <a:p>
            <a:endParaRPr lang="en-US" dirty="0">
              <a:cs typeface="Calibri"/>
            </a:endParaRPr>
          </a:p>
          <a:p>
            <a:pPr algn="r"/>
            <a:r>
              <a:rPr lang="en-US" b="1" dirty="0">
                <a:cs typeface="Calibri"/>
              </a:rPr>
              <a:t>Timing: 17:00</a:t>
            </a: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218915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cs typeface="Calibri"/>
              </a:rPr>
              <a:t>The Job Advert - Example 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cs typeface="Calibri"/>
              </a:rPr>
              <a:t>[Press* to display each </a:t>
            </a:r>
            <a:r>
              <a:rPr lang="en-US" b="0" i="1" dirty="0" err="1">
                <a:cs typeface="Calibri"/>
              </a:rPr>
              <a:t>colour</a:t>
            </a:r>
            <a:r>
              <a:rPr lang="en-US" b="0" i="1" dirty="0">
                <a:cs typeface="Calibri"/>
              </a:rPr>
              <a:t> - talk through advert]</a:t>
            </a:r>
          </a:p>
          <a:p>
            <a:pPr marL="0" indent="0">
              <a:buFont typeface="Arial" panose="020B0604020202020204" pitchFamily="34" charset="0"/>
              <a:buNone/>
            </a:pPr>
            <a:endParaRPr lang="en-US" dirty="0">
              <a:cs typeface="Calibri"/>
            </a:endParaRPr>
          </a:p>
          <a:p>
            <a:r>
              <a:rPr lang="en-US" b="1" dirty="0"/>
              <a:t>Receptionist</a:t>
            </a:r>
            <a:endParaRPr lang="en-US" b="1" dirty="0">
              <a:cs typeface="Calibri"/>
            </a:endParaRPr>
          </a:p>
          <a:p>
            <a:endParaRPr lang="en-US" dirty="0"/>
          </a:p>
          <a:p>
            <a:pPr marL="171450" indent="-171450">
              <a:buFont typeface="Arial" panose="020B0604020202020204" pitchFamily="34" charset="0"/>
              <a:buChar char="•"/>
            </a:pPr>
            <a:r>
              <a:rPr lang="en-US" b="1" dirty="0"/>
              <a:t>Basic skills – </a:t>
            </a:r>
            <a:r>
              <a:rPr lang="en-US" dirty="0"/>
              <a:t>IT skills - MSWord, </a:t>
            </a:r>
            <a:r>
              <a:rPr lang="en-US" dirty="0" err="1"/>
              <a:t>MSExcel</a:t>
            </a:r>
            <a:r>
              <a:rPr lang="en-US" dirty="0"/>
              <a:t>, Internet Explorer and communication skills (highlighted yellow)</a:t>
            </a:r>
            <a:endParaRPr lang="en-US" dirty="0">
              <a:cs typeface="Calibri"/>
            </a:endParaRPr>
          </a:p>
          <a:p>
            <a:pPr marL="171450" indent="-171450">
              <a:buFont typeface="Arial" panose="020B0604020202020204" pitchFamily="34" charset="0"/>
              <a:buChar char="•"/>
            </a:pPr>
            <a:r>
              <a:rPr lang="en-US" b="1" dirty="0"/>
              <a:t>Specific skills </a:t>
            </a:r>
            <a:r>
              <a:rPr lang="en-GB" sz="1200" b="0" i="0" u="none" strike="noStrike" kern="1200" dirty="0">
                <a:solidFill>
                  <a:schemeClr val="tx1"/>
                </a:solidFill>
                <a:effectLst/>
                <a:latin typeface="+mn-lt"/>
                <a:ea typeface="+mn-ea"/>
                <a:cs typeface="+mn-cs"/>
              </a:rPr>
              <a:t>–</a:t>
            </a:r>
            <a:r>
              <a:rPr lang="en-US" dirty="0"/>
              <a:t> National 4 or 5, English, </a:t>
            </a:r>
            <a:r>
              <a:rPr lang="en-US" dirty="0" err="1"/>
              <a:t>Maths</a:t>
            </a:r>
            <a:r>
              <a:rPr lang="en-US" dirty="0"/>
              <a:t> (highlighted purple)</a:t>
            </a:r>
            <a:endParaRPr lang="en-US" dirty="0">
              <a:cs typeface="Calibri"/>
            </a:endParaRPr>
          </a:p>
          <a:p>
            <a:pPr marL="171450" indent="-171450">
              <a:buFont typeface="Arial" panose="020B0604020202020204" pitchFamily="34" charset="0"/>
              <a:buChar char="•"/>
            </a:pPr>
            <a:r>
              <a:rPr lang="en-US" b="1" dirty="0"/>
              <a:t>Soft skills </a:t>
            </a:r>
            <a:r>
              <a:rPr lang="en-GB" sz="1200" b="0" i="0" u="none" strike="noStrike" kern="1200" dirty="0">
                <a:solidFill>
                  <a:schemeClr val="tx1"/>
                </a:solidFill>
                <a:effectLst/>
                <a:latin typeface="+mn-lt"/>
                <a:ea typeface="+mn-ea"/>
                <a:cs typeface="+mn-cs"/>
              </a:rPr>
              <a:t>–</a:t>
            </a:r>
            <a:r>
              <a:rPr lang="en-US" dirty="0"/>
              <a:t> initiative, work well in a team (highlighted green)</a:t>
            </a:r>
            <a:endParaRPr lang="en-US" dirty="0">
              <a:cs typeface="Calibri"/>
            </a:endParaRPr>
          </a:p>
          <a:p>
            <a:pPr marL="171450" indent="-171450">
              <a:buFont typeface="Arial" panose="020B0604020202020204" pitchFamily="34" charset="0"/>
              <a:buChar char="•"/>
            </a:pPr>
            <a:r>
              <a:rPr lang="en-US" b="1" dirty="0"/>
              <a:t>Personal qualities </a:t>
            </a:r>
            <a:r>
              <a:rPr lang="en-GB" sz="1200" b="0" i="0" u="none" strike="noStrike" kern="1200" dirty="0">
                <a:solidFill>
                  <a:schemeClr val="tx1"/>
                </a:solidFill>
                <a:effectLst/>
                <a:latin typeface="+mn-lt"/>
                <a:ea typeface="+mn-ea"/>
                <a:cs typeface="+mn-cs"/>
              </a:rPr>
              <a:t>–</a:t>
            </a:r>
            <a:r>
              <a:rPr lang="en-US" dirty="0"/>
              <a:t> interested in working with people (highlighted red).</a:t>
            </a:r>
            <a:endParaRPr lang="en-US" dirty="0">
              <a:cs typeface="Calibri"/>
            </a:endParaRPr>
          </a:p>
          <a:p>
            <a:endParaRPr lang="en-US" dirty="0">
              <a:cs typeface="Calibri"/>
            </a:endParaRPr>
          </a:p>
          <a:p>
            <a:r>
              <a:rPr lang="en-US" dirty="0">
                <a:cs typeface="Calibri"/>
              </a:rPr>
              <a:t>The most important thing here is working with people – so it’s not necessarily always about your skills – if you don't like people, it’s not the job for you.</a:t>
            </a:r>
          </a:p>
          <a:p>
            <a:endParaRPr lang="en-US" dirty="0">
              <a:cs typeface="Calibri"/>
            </a:endParaRPr>
          </a:p>
          <a:p>
            <a:r>
              <a:rPr lang="en-US" dirty="0">
                <a:cs typeface="Calibri"/>
              </a:rPr>
              <a:t>I hope that by looking through these short adverts you can see how much they can help you to find out both what skills the employer is looking for but also what kind of person they are looking for - so that you can decide if these jobs are the perfect match for you!</a:t>
            </a:r>
          </a:p>
          <a:p>
            <a:endParaRPr lang="en-US" dirty="0">
              <a:cs typeface="Calibri"/>
            </a:endParaRPr>
          </a:p>
          <a:p>
            <a:endParaRPr lang="en-US" dirty="0">
              <a:cs typeface="Calibri"/>
            </a:endParaRPr>
          </a:p>
          <a:p>
            <a:pPr algn="r"/>
            <a:r>
              <a:rPr lang="en-US" b="1" dirty="0">
                <a:cs typeface="Calibri"/>
              </a:rPr>
              <a:t>Timing: 18:30</a:t>
            </a: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244876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Complete a skills list for a real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r>
              <a:rPr lang="en-US" dirty="0">
                <a:cs typeface="Calibri"/>
              </a:rPr>
              <a:t>So now its over to you.   </a:t>
            </a:r>
          </a:p>
          <a:p>
            <a:endParaRPr lang="en-US" dirty="0">
              <a:cs typeface="Calibri"/>
            </a:endParaRPr>
          </a:p>
          <a:p>
            <a:r>
              <a:rPr lang="en-US" b="1" dirty="0">
                <a:cs typeface="Calibri"/>
              </a:rPr>
              <a:t>Activity 1 </a:t>
            </a:r>
            <a:r>
              <a:rPr lang="en-US" dirty="0">
                <a:cs typeface="Calibri"/>
              </a:rPr>
              <a:t>- Find a real job advert, for example on a recruitment website, try to find something you would be interested in, or would apply for. Alternatively, you can use the one given with the worksheet.</a:t>
            </a:r>
          </a:p>
          <a:p>
            <a:endParaRPr lang="en-US" dirty="0">
              <a:cs typeface="Calibri"/>
            </a:endParaRPr>
          </a:p>
          <a:p>
            <a:pPr>
              <a:defRPr/>
            </a:pPr>
            <a:r>
              <a:rPr lang="en-US" dirty="0">
                <a:cs typeface="Calibri"/>
              </a:rPr>
              <a:t>Read the advert and identify what skills the employer is looking for and complete the table in the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If this information isn’t clear from the advert, you could also: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imagine you are the employer (what skills would you expect the ideal applicant to have?)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have a look at a job profile on the Planit website or another careers website such as My World of Work. Look for information on the actual work and the personal qualities you need for the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Calibri"/>
              </a:rPr>
              <a:t>We will take about 15 minutes for this activity.</a:t>
            </a:r>
          </a:p>
          <a:p>
            <a:pPr>
              <a:defRPr/>
            </a:pPr>
            <a:endParaRPr lang="en-US" dirty="0">
              <a:cs typeface="Calibri"/>
            </a:endParaRPr>
          </a:p>
          <a:p>
            <a:pPr>
              <a:buFont typeface="Arial" panose="020B0604020202020204" pitchFamily="34" charset="0"/>
              <a:defRPr/>
            </a:pPr>
            <a:endParaRPr lang="en-US" dirty="0">
              <a:cs typeface="Calibri"/>
            </a:endParaRPr>
          </a:p>
          <a:p>
            <a:pPr algn="r">
              <a:buFont typeface="Arial" panose="020B0604020202020204" pitchFamily="34" charset="0"/>
              <a:defRPr/>
            </a:pPr>
            <a:r>
              <a:rPr lang="en-US" b="1" dirty="0">
                <a:cs typeface="Calibri"/>
              </a:rPr>
              <a:t>Timing: 31:15</a:t>
            </a:r>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152528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692977-8C9B-4AE7-AB6A-F8BE834EE360}"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99804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92977-8C9B-4AE7-AB6A-F8BE834EE360}"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4662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92977-8C9B-4AE7-AB6A-F8BE834EE360}"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185705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92977-8C9B-4AE7-AB6A-F8BE834EE360}"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327727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92977-8C9B-4AE7-AB6A-F8BE834EE360}"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38981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692977-8C9B-4AE7-AB6A-F8BE834EE360}"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357994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692977-8C9B-4AE7-AB6A-F8BE834EE360}" type="datetimeFigureOut">
              <a:rPr lang="en-GB" smtClean="0"/>
              <a:t>20/11/2025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10270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692977-8C9B-4AE7-AB6A-F8BE834EE360}" type="datetimeFigureOut">
              <a:rPr lang="en-GB" smtClean="0"/>
              <a:t>20/11/2025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5408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92977-8C9B-4AE7-AB6A-F8BE834EE360}" type="datetimeFigureOut">
              <a:rPr lang="en-GB" smtClean="0"/>
              <a:t>20/11/2025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40409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92977-8C9B-4AE7-AB6A-F8BE834EE360}"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251768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92977-8C9B-4AE7-AB6A-F8BE834EE360}"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33A502-1B89-4093-A7F2-DC6C778C389E}" type="slidenum">
              <a:rPr lang="en-GB" smtClean="0"/>
              <a:t>‹#›</a:t>
            </a:fld>
            <a:endParaRPr lang="en-GB"/>
          </a:p>
        </p:txBody>
      </p:sp>
    </p:spTree>
    <p:extLst>
      <p:ext uri="{BB962C8B-B14F-4D97-AF65-F5344CB8AC3E}">
        <p14:creationId xmlns:p14="http://schemas.microsoft.com/office/powerpoint/2010/main" val="404173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92977-8C9B-4AE7-AB6A-F8BE834EE360}" type="datetimeFigureOut">
              <a:rPr lang="en-GB" smtClean="0"/>
              <a:t>20/11/2025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3A502-1B89-4093-A7F2-DC6C778C389E}" type="slidenum">
              <a:rPr lang="en-GB" smtClean="0"/>
              <a:t>‹#›</a:t>
            </a:fld>
            <a:endParaRPr lang="en-GB"/>
          </a:p>
        </p:txBody>
      </p:sp>
    </p:spTree>
    <p:extLst>
      <p:ext uri="{BB962C8B-B14F-4D97-AF65-F5344CB8AC3E}">
        <p14:creationId xmlns:p14="http://schemas.microsoft.com/office/powerpoint/2010/main" val="744510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40.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8.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6.jpeg"/><Relationship Id="rId7" Type="http://schemas.openxmlformats.org/officeDocument/2006/relationships/image" Target="../media/image43.png"/><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35.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41.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49.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pn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png"/><Relationship Id="rId5" Type="http://schemas.openxmlformats.org/officeDocument/2006/relationships/image" Target="../media/image22.png"/><Relationship Id="rId10" Type="http://schemas.openxmlformats.org/officeDocument/2006/relationships/image" Target="../media/image32.jpeg"/><Relationship Id="rId4" Type="http://schemas.microsoft.com/office/2007/relationships/hdphoto" Target="../media/hdphoto2.wdp"/><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hyperlink" Target="mailto:mchammer@hammerconstruction.co.uk" TargetMode="External"/><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jpe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pic>
        <p:nvPicPr>
          <p:cNvPr id="10" name="Picture 11" descr="Icon&#10;&#10;Description automatically generated">
            <a:extLst>
              <a:ext uri="{FF2B5EF4-FFF2-40B4-BE49-F238E27FC236}">
                <a16:creationId xmlns:a16="http://schemas.microsoft.com/office/drawing/2014/main" id="{4A03C321-8B86-384A-8B90-15CA11566094}"/>
              </a:ext>
            </a:extLst>
          </p:cNvPr>
          <p:cNvPicPr>
            <a:picLocks noChangeAspect="1"/>
          </p:cNvPicPr>
          <p:nvPr/>
        </p:nvPicPr>
        <p:blipFill>
          <a:blip r:embed="rId3"/>
          <a:stretch>
            <a:fillRect/>
          </a:stretch>
        </p:blipFill>
        <p:spPr>
          <a:xfrm>
            <a:off x="511834" y="2114910"/>
            <a:ext cx="4339086" cy="4353464"/>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661D5684-7C6E-ED4F-9275-244470B9CE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81944" y="1394431"/>
            <a:ext cx="6157323" cy="4869013"/>
          </a:xfrm>
          <a:prstGeom prst="rect">
            <a:avLst/>
          </a:prstGeom>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 name="Picture 7">
            <a:extLst>
              <a:ext uri="{FF2B5EF4-FFF2-40B4-BE49-F238E27FC236}">
                <a16:creationId xmlns:a16="http://schemas.microsoft.com/office/drawing/2014/main" id="{051D0339-4174-97FE-8BD2-FDB7E486FEC3}"/>
              </a:ext>
            </a:extLst>
          </p:cNvPr>
          <p:cNvPicPr>
            <a:picLocks noChangeAspect="1"/>
          </p:cNvPicPr>
          <p:nvPr/>
        </p:nvPicPr>
        <p:blipFill>
          <a:blip r:embed="rId5"/>
          <a:stretch>
            <a:fillRect/>
          </a:stretch>
        </p:blipFill>
        <p:spPr>
          <a:xfrm>
            <a:off x="7465794" y="6273691"/>
            <a:ext cx="1247775" cy="400050"/>
          </a:xfrm>
          <a:prstGeom prst="rect">
            <a:avLst/>
          </a:prstGeom>
        </p:spPr>
      </p:pic>
      <p:pic>
        <p:nvPicPr>
          <p:cNvPr id="12" name="Picture 11">
            <a:extLst>
              <a:ext uri="{FF2B5EF4-FFF2-40B4-BE49-F238E27FC236}">
                <a16:creationId xmlns:a16="http://schemas.microsoft.com/office/drawing/2014/main" id="{826FA976-AB8B-404F-80EF-296C6D587B9F}"/>
              </a:ext>
            </a:extLst>
          </p:cNvPr>
          <p:cNvPicPr>
            <a:picLocks noChangeAspect="1"/>
          </p:cNvPicPr>
          <p:nvPr/>
        </p:nvPicPr>
        <p:blipFill>
          <a:blip r:embed="rId6"/>
          <a:stretch>
            <a:fillRect/>
          </a:stretch>
        </p:blipFill>
        <p:spPr>
          <a:xfrm>
            <a:off x="714653" y="2667066"/>
            <a:ext cx="3094966" cy="403064"/>
          </a:xfrm>
          <a:prstGeom prst="rect">
            <a:avLst/>
          </a:prstGeom>
        </p:spPr>
      </p:pic>
      <p:sp>
        <p:nvSpPr>
          <p:cNvPr id="17" name="TextBox 2">
            <a:extLst>
              <a:ext uri="{FF2B5EF4-FFF2-40B4-BE49-F238E27FC236}">
                <a16:creationId xmlns:a16="http://schemas.microsoft.com/office/drawing/2014/main" id="{04CD331C-D45D-4C38-A700-F91B5EDD3AC8}"/>
              </a:ext>
            </a:extLst>
          </p:cNvPr>
          <p:cNvSpPr txBox="1"/>
          <p:nvPr/>
        </p:nvSpPr>
        <p:spPr>
          <a:xfrm>
            <a:off x="883863" y="3113033"/>
            <a:ext cx="3688673" cy="9541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FFFF00"/>
                </a:solidFill>
                <a:latin typeface="Reprise Title Std"/>
              </a:rPr>
              <a:t>MATCHING YOUR</a:t>
            </a:r>
            <a:br>
              <a:rPr lang="en-US" sz="2800">
                <a:solidFill>
                  <a:srgbClr val="FFFF00"/>
                </a:solidFill>
                <a:latin typeface="Reprise Title Std"/>
              </a:rPr>
            </a:br>
            <a:r>
              <a:rPr lang="en-US" sz="2800">
                <a:solidFill>
                  <a:srgbClr val="FFFF00"/>
                </a:solidFill>
                <a:latin typeface="Reprise Title Std"/>
              </a:rPr>
              <a:t>SKILLS TO A JOB</a:t>
            </a:r>
          </a:p>
        </p:txBody>
      </p:sp>
      <p:sp>
        <p:nvSpPr>
          <p:cNvPr id="18" name="TextBox 3">
            <a:extLst>
              <a:ext uri="{FF2B5EF4-FFF2-40B4-BE49-F238E27FC236}">
                <a16:creationId xmlns:a16="http://schemas.microsoft.com/office/drawing/2014/main" id="{79E3B06C-67AA-4F8F-A03E-55849BDBB78C}"/>
              </a:ext>
            </a:extLst>
          </p:cNvPr>
          <p:cNvSpPr txBox="1"/>
          <p:nvPr/>
        </p:nvSpPr>
        <p:spPr>
          <a:xfrm>
            <a:off x="900640" y="2436110"/>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7:</a:t>
            </a:r>
          </a:p>
        </p:txBody>
      </p:sp>
      <p:sp>
        <p:nvSpPr>
          <p:cNvPr id="19" name="Rectangle 18">
            <a:extLst>
              <a:ext uri="{FF2B5EF4-FFF2-40B4-BE49-F238E27FC236}">
                <a16:creationId xmlns:a16="http://schemas.microsoft.com/office/drawing/2014/main" id="{2465E543-CBD3-0E19-3C59-475C4D14394A}"/>
              </a:ext>
            </a:extLst>
          </p:cNvPr>
          <p:cNvSpPr/>
          <p:nvPr/>
        </p:nvSpPr>
        <p:spPr>
          <a:xfrm>
            <a:off x="0" y="526529"/>
            <a:ext cx="2609385" cy="4870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clipart&#10;&#10;Description automatically generated">
            <a:extLst>
              <a:ext uri="{FF2B5EF4-FFF2-40B4-BE49-F238E27FC236}">
                <a16:creationId xmlns:a16="http://schemas.microsoft.com/office/drawing/2014/main" id="{5E0715B7-F36F-2BB9-CBE1-1FCA8E00CF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1" name="TextBox 20">
            <a:extLst>
              <a:ext uri="{FF2B5EF4-FFF2-40B4-BE49-F238E27FC236}">
                <a16:creationId xmlns:a16="http://schemas.microsoft.com/office/drawing/2014/main" id="{F68E7D00-88F4-4DA0-9AEE-6F650123E303}"/>
              </a:ext>
            </a:extLst>
          </p:cNvPr>
          <p:cNvSpPr txBox="1"/>
          <p:nvPr/>
        </p:nvSpPr>
        <p:spPr>
          <a:xfrm>
            <a:off x="1176558" y="492558"/>
            <a:ext cx="1332466" cy="584775"/>
          </a:xfrm>
          <a:prstGeom prst="rect">
            <a:avLst/>
          </a:prstGeom>
          <a:noFill/>
        </p:spPr>
        <p:txBody>
          <a:bodyPr wrap="square" rtlCol="0">
            <a:spAutoFit/>
          </a:bodyPr>
          <a:lstStyle/>
          <a:p>
            <a:r>
              <a:rPr lang="en-GB" sz="3200" dirty="0">
                <a:solidFill>
                  <a:schemeClr val="bg1"/>
                </a:solidFill>
                <a:latin typeface="Maximus" panose="020B0604020202020204"/>
              </a:rPr>
              <a:t>Apply</a:t>
            </a:r>
          </a:p>
        </p:txBody>
      </p:sp>
      <p:sp>
        <p:nvSpPr>
          <p:cNvPr id="3" name="Footer Placeholder 3">
            <a:extLst>
              <a:ext uri="{FF2B5EF4-FFF2-40B4-BE49-F238E27FC236}">
                <a16:creationId xmlns:a16="http://schemas.microsoft.com/office/drawing/2014/main" id="{E87F243F-CF82-B6BF-B41F-7B389859AD93}"/>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08815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5653F1CF-E182-644C-9E6B-158D011D927D}"/>
              </a:ext>
            </a:extLst>
          </p:cNvPr>
          <p:cNvPicPr>
            <a:picLocks noChangeAspect="1"/>
          </p:cNvPicPr>
          <p:nvPr/>
        </p:nvPicPr>
        <p:blipFill rotWithShape="1">
          <a:blip r:embed="rId4">
            <a:extLst>
              <a:ext uri="{28A0092B-C50C-407E-A947-70E740481C1C}">
                <a14:useLocalDpi xmlns:a14="http://schemas.microsoft.com/office/drawing/2010/main" val="0"/>
              </a:ext>
            </a:extLst>
          </a:blip>
          <a:srcRect t="7082"/>
          <a:stretch/>
        </p:blipFill>
        <p:spPr>
          <a:xfrm>
            <a:off x="683110" y="-1"/>
            <a:ext cx="8352605" cy="6195813"/>
          </a:xfrm>
          <a:prstGeom prst="rect">
            <a:avLst/>
          </a:prstGeom>
          <a:effectLst>
            <a:outerShdw blurRad="50800" dist="50800" dir="5400000" algn="ctr" rotWithShape="0">
              <a:schemeClr val="tx1">
                <a:lumMod val="65000"/>
                <a:lumOff val="35000"/>
              </a:schemeClr>
            </a:outerShdw>
          </a:effectLst>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5" name="Content Placeholder 2">
            <a:extLst>
              <a:ext uri="{FF2B5EF4-FFF2-40B4-BE49-F238E27FC236}">
                <a16:creationId xmlns:a16="http://schemas.microsoft.com/office/drawing/2014/main" id="{04C8478D-1AAB-A44A-971C-A72A3BCDC474}"/>
              </a:ext>
            </a:extLst>
          </p:cNvPr>
          <p:cNvSpPr txBox="1">
            <a:spLocks/>
          </p:cNvSpPr>
          <p:nvPr/>
        </p:nvSpPr>
        <p:spPr>
          <a:xfrm>
            <a:off x="378690" y="869382"/>
            <a:ext cx="3032021" cy="2104727"/>
          </a:xfrm>
          <a:prstGeom prst="rect">
            <a:avLst/>
          </a:prstGeom>
          <a:effectLst>
            <a:glow>
              <a:schemeClr val="accent1">
                <a:alpha val="40000"/>
              </a:schemeClr>
            </a:glow>
          </a:effectLst>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a:effectLst>
                <a:outerShdw blurRad="50800" dist="38100" dir="18900000" algn="bl" rotWithShape="0">
                  <a:prstClr val="black">
                    <a:alpha val="40000"/>
                  </a:prstClr>
                </a:outerShdw>
              </a:effectLst>
              <a:latin typeface="Gadugi"/>
              <a:cs typeface="Calibri"/>
            </a:endParaRPr>
          </a:p>
        </p:txBody>
      </p:sp>
      <p:sp>
        <p:nvSpPr>
          <p:cNvPr id="11" name="TextBox 10">
            <a:extLst>
              <a:ext uri="{FF2B5EF4-FFF2-40B4-BE49-F238E27FC236}">
                <a16:creationId xmlns:a16="http://schemas.microsoft.com/office/drawing/2014/main" id="{4230D504-2844-4847-A74D-4CD17D485825}"/>
              </a:ext>
            </a:extLst>
          </p:cNvPr>
          <p:cNvSpPr txBox="1"/>
          <p:nvPr/>
        </p:nvSpPr>
        <p:spPr>
          <a:xfrm>
            <a:off x="981973" y="361200"/>
            <a:ext cx="5466316" cy="523220"/>
          </a:xfrm>
          <a:prstGeom prst="rect">
            <a:avLst/>
          </a:prstGeom>
          <a:noFill/>
        </p:spPr>
        <p:txBody>
          <a:bodyPr wrap="square" rtlCol="0">
            <a:spAutoFit/>
          </a:bodyPr>
          <a:lstStyle/>
          <a:p>
            <a:r>
              <a:rPr lang="en-US" sz="2800">
                <a:solidFill>
                  <a:srgbClr val="C00000"/>
                </a:solidFill>
                <a:latin typeface="Reprise Title Std" panose="02000000000000000000" pitchFamily="2" charset="77"/>
              </a:rPr>
              <a:t>THE JOB DESCRIPTION :</a:t>
            </a:r>
          </a:p>
        </p:txBody>
      </p:sp>
      <p:sp>
        <p:nvSpPr>
          <p:cNvPr id="13" name="TextBox 12">
            <a:extLst>
              <a:ext uri="{FF2B5EF4-FFF2-40B4-BE49-F238E27FC236}">
                <a16:creationId xmlns:a16="http://schemas.microsoft.com/office/drawing/2014/main" id="{9635EFCA-934E-0B46-BD89-D831C7EC423F}"/>
              </a:ext>
            </a:extLst>
          </p:cNvPr>
          <p:cNvSpPr txBox="1"/>
          <p:nvPr/>
        </p:nvSpPr>
        <p:spPr>
          <a:xfrm>
            <a:off x="992418" y="995054"/>
            <a:ext cx="2996232" cy="369332"/>
          </a:xfrm>
          <a:prstGeom prst="rect">
            <a:avLst/>
          </a:prstGeom>
          <a:noFill/>
        </p:spPr>
        <p:txBody>
          <a:bodyPr wrap="square" rtlCol="0">
            <a:spAutoFit/>
          </a:bodyPr>
          <a:lstStyle/>
          <a:p>
            <a:r>
              <a:rPr lang="en-US">
                <a:latin typeface="Stencil" pitchFamily="82" charset="77"/>
              </a:rPr>
              <a:t>BREAKDOWN OF DUTIES</a:t>
            </a:r>
          </a:p>
        </p:txBody>
      </p:sp>
      <p:sp>
        <p:nvSpPr>
          <p:cNvPr id="14" name="TextBox 13">
            <a:extLst>
              <a:ext uri="{FF2B5EF4-FFF2-40B4-BE49-F238E27FC236}">
                <a16:creationId xmlns:a16="http://schemas.microsoft.com/office/drawing/2014/main" id="{5D13CFF2-3D61-AA43-A781-1287D1E4D348}"/>
              </a:ext>
            </a:extLst>
          </p:cNvPr>
          <p:cNvSpPr txBox="1"/>
          <p:nvPr/>
        </p:nvSpPr>
        <p:spPr>
          <a:xfrm>
            <a:off x="1074602" y="1466814"/>
            <a:ext cx="7635130" cy="338217"/>
          </a:xfrm>
          <a:prstGeom prst="rect">
            <a:avLst/>
          </a:prstGeom>
          <a:solidFill>
            <a:srgbClr val="C00000"/>
          </a:solidFill>
        </p:spPr>
        <p:txBody>
          <a:bodyPr wrap="square" rtlCol="0">
            <a:spAutoFit/>
          </a:bodyPr>
          <a:lstStyle/>
          <a:p>
            <a:r>
              <a:rPr lang="en-US" sz="1400" b="1">
                <a:solidFill>
                  <a:schemeClr val="bg1"/>
                </a:solidFill>
                <a:latin typeface="Simplified Arabic Fixed" panose="02070309020205020404" pitchFamily="49" charset="-78"/>
                <a:cs typeface="Simplified Arabic Fixed" panose="02070309020205020404" pitchFamily="49" charset="-78"/>
              </a:rPr>
              <a:t>JOB TITLE </a:t>
            </a:r>
            <a:r>
              <a:rPr lang="en-US" sz="1600" b="1">
                <a:solidFill>
                  <a:schemeClr val="bg1"/>
                </a:solidFill>
                <a:latin typeface="Simplified Arabic Fixed" panose="02070309020205020404" pitchFamily="49" charset="-78"/>
                <a:cs typeface="Simplified Arabic Fixed" panose="02070309020205020404" pitchFamily="49" charset="-78"/>
              </a:rPr>
              <a:t>: </a:t>
            </a:r>
            <a:r>
              <a:rPr lang="en-US" sz="1400" b="1">
                <a:solidFill>
                  <a:schemeClr val="bg1"/>
                </a:solidFill>
                <a:latin typeface="Simplified Arabic Fixed" panose="02070309020205020404" pitchFamily="49" charset="-78"/>
                <a:cs typeface="Simplified Arabic Fixed" panose="02070309020205020404" pitchFamily="49" charset="-78"/>
              </a:rPr>
              <a:t>MODERN APPRENTICE – Administration Support Worker</a:t>
            </a:r>
          </a:p>
        </p:txBody>
      </p:sp>
      <p:sp>
        <p:nvSpPr>
          <p:cNvPr id="15" name="TextBox 14">
            <a:extLst>
              <a:ext uri="{FF2B5EF4-FFF2-40B4-BE49-F238E27FC236}">
                <a16:creationId xmlns:a16="http://schemas.microsoft.com/office/drawing/2014/main" id="{C5B93DD1-AA88-5F43-AE02-FC0C9588975B}"/>
              </a:ext>
            </a:extLst>
          </p:cNvPr>
          <p:cNvSpPr txBox="1"/>
          <p:nvPr/>
        </p:nvSpPr>
        <p:spPr>
          <a:xfrm>
            <a:off x="1068644" y="1859389"/>
            <a:ext cx="7641313" cy="525785"/>
          </a:xfrm>
          <a:prstGeom prst="rect">
            <a:avLst/>
          </a:prstGeom>
          <a:noFill/>
          <a:ln>
            <a:solidFill>
              <a:schemeClr val="tx1">
                <a:lumMod val="65000"/>
                <a:lumOff val="35000"/>
              </a:schemeClr>
            </a:solidFill>
          </a:ln>
        </p:spPr>
        <p:txBody>
          <a:bodyPr wrap="square" rtlCol="0">
            <a:spAutoFit/>
          </a:bodyPr>
          <a:lstStyle/>
          <a:p>
            <a:pPr>
              <a:spcBef>
                <a:spcPts val="100"/>
              </a:spcBef>
              <a:spcAft>
                <a:spcPts val="400"/>
              </a:spcAft>
            </a:pPr>
            <a:r>
              <a:rPr lang="en-US" sz="1200" b="1">
                <a:latin typeface="Simplified Arabic Fixed" panose="02070309020205020404" pitchFamily="49" charset="-78"/>
                <a:cs typeface="Simplified Arabic Fixed" panose="02070309020205020404" pitchFamily="49" charset="-78"/>
              </a:rPr>
              <a:t>Report to:</a:t>
            </a:r>
            <a:r>
              <a:rPr lang="en-US" sz="1200">
                <a:latin typeface="Simplified Arabic Fixed" panose="02070309020205020404" pitchFamily="49" charset="-78"/>
                <a:cs typeface="Simplified Arabic Fixed" panose="02070309020205020404" pitchFamily="49" charset="-78"/>
              </a:rPr>
              <a:t>  </a:t>
            </a:r>
            <a:r>
              <a:rPr lang="en-US" sz="1200" b="1">
                <a:latin typeface="Simplified Arabic Fixed" panose="02070309020205020404" pitchFamily="49" charset="-78"/>
                <a:cs typeface="Simplified Arabic Fixed" panose="02070309020205020404" pitchFamily="49" charset="-78"/>
              </a:rPr>
              <a:t>Administration Supervisor</a:t>
            </a:r>
          </a:p>
          <a:p>
            <a:pPr>
              <a:spcBef>
                <a:spcPts val="100"/>
              </a:spcBef>
              <a:spcAft>
                <a:spcPts val="400"/>
              </a:spcAft>
            </a:pPr>
            <a:r>
              <a:rPr lang="en-US" sz="1200" b="1">
                <a:latin typeface="Simplified Arabic Fixed" panose="02070309020205020404" pitchFamily="49" charset="-78"/>
                <a:cs typeface="Simplified Arabic Fixed" panose="02070309020205020404" pitchFamily="49" charset="-78"/>
              </a:rPr>
              <a:t>Purpose:</a:t>
            </a:r>
            <a:r>
              <a:rPr lang="en-US" sz="1200">
                <a:latin typeface="Simplified Arabic Fixed" panose="02070309020205020404" pitchFamily="49" charset="-78"/>
                <a:cs typeface="Simplified Arabic Fixed" panose="02070309020205020404" pitchFamily="49" charset="-78"/>
              </a:rPr>
              <a:t>    To assist in the provision of all aspects of administration support.</a:t>
            </a:r>
          </a:p>
        </p:txBody>
      </p:sp>
      <p:sp>
        <p:nvSpPr>
          <p:cNvPr id="17" name="TextBox 16">
            <a:extLst>
              <a:ext uri="{FF2B5EF4-FFF2-40B4-BE49-F238E27FC236}">
                <a16:creationId xmlns:a16="http://schemas.microsoft.com/office/drawing/2014/main" id="{B14B3C02-C82F-074C-A9D8-F75D47F20A0C}"/>
              </a:ext>
            </a:extLst>
          </p:cNvPr>
          <p:cNvSpPr txBox="1"/>
          <p:nvPr/>
        </p:nvSpPr>
        <p:spPr>
          <a:xfrm>
            <a:off x="1097954" y="2549520"/>
            <a:ext cx="7641313" cy="307777"/>
          </a:xfrm>
          <a:prstGeom prst="rect">
            <a:avLst/>
          </a:prstGeom>
          <a:solidFill>
            <a:srgbClr val="C00000"/>
          </a:solidFill>
        </p:spPr>
        <p:txBody>
          <a:bodyPr wrap="square" rtlCol="0">
            <a:spAutoFit/>
          </a:bodyPr>
          <a:lstStyle/>
          <a:p>
            <a:r>
              <a:rPr lang="en-US" sz="1400" b="1">
                <a:solidFill>
                  <a:schemeClr val="bg1"/>
                </a:solidFill>
                <a:latin typeface="Simplified Arabic Fixed" panose="02070309020205020404" pitchFamily="49" charset="-78"/>
                <a:cs typeface="Simplified Arabic Fixed" panose="02070309020205020404" pitchFamily="49" charset="-78"/>
              </a:rPr>
              <a:t>Duties and Responsibilities:</a:t>
            </a:r>
          </a:p>
        </p:txBody>
      </p:sp>
      <p:sp>
        <p:nvSpPr>
          <p:cNvPr id="18" name="TextBox 17">
            <a:extLst>
              <a:ext uri="{FF2B5EF4-FFF2-40B4-BE49-F238E27FC236}">
                <a16:creationId xmlns:a16="http://schemas.microsoft.com/office/drawing/2014/main" id="{9B29497E-1BEB-7048-A903-84305D9ED94A}"/>
              </a:ext>
            </a:extLst>
          </p:cNvPr>
          <p:cNvSpPr txBox="1"/>
          <p:nvPr/>
        </p:nvSpPr>
        <p:spPr>
          <a:xfrm>
            <a:off x="1097954" y="2911655"/>
            <a:ext cx="7641313" cy="2954655"/>
          </a:xfrm>
          <a:prstGeom prst="rect">
            <a:avLst/>
          </a:prstGeom>
          <a:noFill/>
          <a:ln>
            <a:solidFill>
              <a:schemeClr val="tx1">
                <a:lumMod val="65000"/>
                <a:lumOff val="35000"/>
              </a:schemeClr>
            </a:solidFill>
          </a:ln>
        </p:spPr>
        <p:txBody>
          <a:bodyPr wrap="square" rtlCol="0">
            <a:spAutoFit/>
          </a:bodyPr>
          <a:lstStyle/>
          <a:p>
            <a:pPr marL="228600" indent="-228600">
              <a:spcBef>
                <a:spcPts val="300"/>
              </a:spcBef>
              <a:spcAft>
                <a:spcPts val="300"/>
              </a:spcAft>
              <a:buAutoNum type="arabicPeriod"/>
            </a:pPr>
            <a:r>
              <a:rPr lang="en-US" sz="1200">
                <a:latin typeface="Simplified Arabic Fixed" panose="02070309020205020404" pitchFamily="49" charset="-78"/>
                <a:cs typeface="Simplified Arabic Fixed" panose="02070309020205020404" pitchFamily="49" charset="-78"/>
              </a:rPr>
              <a:t>To undertake reception duties: receiving incoming telephone calls responding to visitors; dealing with frontline enquiries, both face to face and via phone and email which will involve positive service user interaction.</a:t>
            </a:r>
          </a:p>
          <a:p>
            <a:pPr marL="228600" indent="-228600">
              <a:spcBef>
                <a:spcPts val="300"/>
              </a:spcBef>
              <a:spcAft>
                <a:spcPts val="300"/>
              </a:spcAft>
              <a:buAutoNum type="arabicPeriod"/>
            </a:pPr>
            <a:r>
              <a:rPr lang="en-US" sz="1200">
                <a:latin typeface="Simplified Arabic Fixed" panose="02070309020205020404" pitchFamily="49" charset="-78"/>
                <a:cs typeface="Simplified Arabic Fixed" panose="02070309020205020404" pitchFamily="49" charset="-78"/>
              </a:rPr>
              <a:t>To produce and update a range of documents such as letters, minutes of meetings, training certificates, reports. Content/guidance will be supplied by other staff.</a:t>
            </a:r>
          </a:p>
          <a:p>
            <a:pPr marL="228600" indent="-228600">
              <a:spcBef>
                <a:spcPts val="300"/>
              </a:spcBef>
              <a:spcAft>
                <a:spcPts val="300"/>
              </a:spcAft>
              <a:buAutoNum type="arabicPeriod"/>
            </a:pPr>
            <a:r>
              <a:rPr lang="en-US" sz="1200">
                <a:latin typeface="Simplified Arabic Fixed" panose="02070309020205020404" pitchFamily="49" charset="-78"/>
                <a:cs typeface="Simplified Arabic Fixed" panose="02070309020205020404" pitchFamily="49" charset="-78"/>
              </a:rPr>
              <a:t>To deal with outgoing and internal mail.</a:t>
            </a:r>
          </a:p>
          <a:p>
            <a:pPr marL="228600" indent="-228600">
              <a:spcBef>
                <a:spcPts val="300"/>
              </a:spcBef>
              <a:spcAft>
                <a:spcPts val="300"/>
              </a:spcAft>
              <a:buAutoNum type="arabicPeriod"/>
            </a:pPr>
            <a:r>
              <a:rPr lang="en-US" sz="1200">
                <a:latin typeface="Simplified Arabic Fixed" panose="02070309020205020404" pitchFamily="49" charset="-78"/>
                <a:cs typeface="Simplified Arabic Fixed" panose="02070309020205020404" pitchFamily="49" charset="-78"/>
              </a:rPr>
              <a:t>To assist with keeping records up to date and accurately maintained; this may involve use of spreadsheets and bespoke databases.</a:t>
            </a:r>
          </a:p>
          <a:p>
            <a:pPr marL="228600" indent="-228600">
              <a:spcBef>
                <a:spcPts val="300"/>
              </a:spcBef>
              <a:spcAft>
                <a:spcPts val="300"/>
              </a:spcAft>
              <a:buAutoNum type="arabicPeriod"/>
            </a:pPr>
            <a:r>
              <a:rPr lang="en-US" sz="1200">
                <a:latin typeface="Simplified Arabic Fixed" panose="02070309020205020404" pitchFamily="49" charset="-78"/>
                <a:cs typeface="Simplified Arabic Fixed" panose="02070309020205020404" pitchFamily="49" charset="-78"/>
              </a:rPr>
              <a:t>To assist with the preparation and issue of invoice and journal requests.</a:t>
            </a:r>
          </a:p>
          <a:p>
            <a:pPr marL="228600" indent="-228600">
              <a:spcBef>
                <a:spcPts val="300"/>
              </a:spcBef>
              <a:spcAft>
                <a:spcPts val="300"/>
              </a:spcAft>
              <a:buAutoNum type="arabicPeriod"/>
            </a:pPr>
            <a:r>
              <a:rPr lang="en-US" sz="1200">
                <a:latin typeface="Simplified Arabic Fixed" panose="02070309020205020404" pitchFamily="49" charset="-78"/>
                <a:cs typeface="Simplified Arabic Fixed" panose="02070309020205020404" pitchFamily="49" charset="-78"/>
              </a:rPr>
              <a:t>To monitor stock and re-order as required.</a:t>
            </a:r>
          </a:p>
          <a:p>
            <a:pPr marL="228600" indent="-228600">
              <a:spcBef>
                <a:spcPts val="300"/>
              </a:spcBef>
              <a:spcAft>
                <a:spcPts val="300"/>
              </a:spcAft>
              <a:buAutoNum type="arabicPeriod"/>
            </a:pPr>
            <a:r>
              <a:rPr lang="en-US" sz="1200">
                <a:latin typeface="Simplified Arabic Fixed" panose="02070309020205020404" pitchFamily="49" charset="-78"/>
                <a:cs typeface="Simplified Arabic Fixed" panose="02070309020205020404" pitchFamily="49" charset="-78"/>
              </a:rPr>
              <a:t>To log training enquiries, requests and respond as appropriate or pass onto other team members to do so.</a:t>
            </a:r>
          </a:p>
        </p:txBody>
      </p:sp>
      <p:cxnSp>
        <p:nvCxnSpPr>
          <p:cNvPr id="19" name="Straight Connector 18">
            <a:extLst>
              <a:ext uri="{FF2B5EF4-FFF2-40B4-BE49-F238E27FC236}">
                <a16:creationId xmlns:a16="http://schemas.microsoft.com/office/drawing/2014/main" id="{55391383-B77A-B24F-AACD-720E85AFC8CE}"/>
              </a:ext>
            </a:extLst>
          </p:cNvPr>
          <p:cNvCxnSpPr/>
          <p:nvPr/>
        </p:nvCxnSpPr>
        <p:spPr>
          <a:xfrm>
            <a:off x="1068644" y="922862"/>
            <a:ext cx="3250693"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 name="Picture 7">
            <a:extLst>
              <a:ext uri="{FF2B5EF4-FFF2-40B4-BE49-F238E27FC236}">
                <a16:creationId xmlns:a16="http://schemas.microsoft.com/office/drawing/2014/main" id="{2B8FEF6A-4745-8137-4565-634DECFE0B66}"/>
              </a:ext>
            </a:extLst>
          </p:cNvPr>
          <p:cNvPicPr>
            <a:picLocks noChangeAspect="1"/>
          </p:cNvPicPr>
          <p:nvPr/>
        </p:nvPicPr>
        <p:blipFill>
          <a:blip r:embed="rId5"/>
          <a:stretch>
            <a:fillRect/>
          </a:stretch>
        </p:blipFill>
        <p:spPr>
          <a:xfrm>
            <a:off x="7465794" y="6273691"/>
            <a:ext cx="1247775" cy="400050"/>
          </a:xfrm>
          <a:prstGeom prst="rect">
            <a:avLst/>
          </a:prstGeom>
        </p:spPr>
      </p:pic>
    </p:spTree>
    <p:extLst>
      <p:ext uri="{BB962C8B-B14F-4D97-AF65-F5344CB8AC3E}">
        <p14:creationId xmlns:p14="http://schemas.microsoft.com/office/powerpoint/2010/main" val="183271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75" name="Picture 174" descr="A picture containing text, envelope, stationary&#10;&#10;Description automatically generated">
            <a:extLst>
              <a:ext uri="{FF2B5EF4-FFF2-40B4-BE49-F238E27FC236}">
                <a16:creationId xmlns:a16="http://schemas.microsoft.com/office/drawing/2014/main" id="{1DA22702-1FFD-C342-8488-3BCBB5D772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4253" y="0"/>
            <a:ext cx="8939541" cy="6360158"/>
          </a:xfrm>
          <a:prstGeom prst="rect">
            <a:avLst/>
          </a:prstGeom>
        </p:spPr>
      </p:pic>
      <p:sp>
        <p:nvSpPr>
          <p:cNvPr id="22" name="TextBox 21">
            <a:extLst>
              <a:ext uri="{FF2B5EF4-FFF2-40B4-BE49-F238E27FC236}">
                <a16:creationId xmlns:a16="http://schemas.microsoft.com/office/drawing/2014/main" id="{E21FC14B-254B-994F-907A-BB5F9552F08F}"/>
              </a:ext>
            </a:extLst>
          </p:cNvPr>
          <p:cNvSpPr txBox="1"/>
          <p:nvPr/>
        </p:nvSpPr>
        <p:spPr>
          <a:xfrm>
            <a:off x="536972" y="4201873"/>
            <a:ext cx="3293270" cy="523220"/>
          </a:xfrm>
          <a:prstGeom prst="rect">
            <a:avLst/>
          </a:prstGeom>
          <a:noFill/>
        </p:spPr>
        <p:txBody>
          <a:bodyPr wrap="square" rtlCol="0">
            <a:spAutoFit/>
          </a:bodyPr>
          <a:lstStyle/>
          <a:p>
            <a:r>
              <a:rPr lang="en-US" sz="2800">
                <a:latin typeface="Reprise Title Std" panose="02000000000000000000" pitchFamily="2" charset="77"/>
              </a:rPr>
              <a:t>PERSON SPECIFICATION </a:t>
            </a:r>
          </a:p>
        </p:txBody>
      </p:sp>
      <p:pic>
        <p:nvPicPr>
          <p:cNvPr id="178" name="Picture 177" descr="A picture containing text&#10;&#10;Description automatically generated">
            <a:extLst>
              <a:ext uri="{FF2B5EF4-FFF2-40B4-BE49-F238E27FC236}">
                <a16:creationId xmlns:a16="http://schemas.microsoft.com/office/drawing/2014/main" id="{341190D6-2CAC-7046-9299-78606F306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667" y="4814108"/>
            <a:ext cx="2934381" cy="959568"/>
          </a:xfrm>
          <a:prstGeom prst="rect">
            <a:avLst/>
          </a:prstGeom>
        </p:spPr>
      </p:pic>
      <p:sp>
        <p:nvSpPr>
          <p:cNvPr id="5" name="Content Placeholder 2">
            <a:extLst>
              <a:ext uri="{FF2B5EF4-FFF2-40B4-BE49-F238E27FC236}">
                <a16:creationId xmlns:a16="http://schemas.microsoft.com/office/drawing/2014/main" id="{0A8B9B38-A47A-7E44-8072-495C16DBB069}"/>
              </a:ext>
            </a:extLst>
          </p:cNvPr>
          <p:cNvSpPr txBox="1">
            <a:spLocks/>
          </p:cNvSpPr>
          <p:nvPr/>
        </p:nvSpPr>
        <p:spPr>
          <a:xfrm>
            <a:off x="378690" y="869382"/>
            <a:ext cx="3032021" cy="2104727"/>
          </a:xfrm>
          <a:prstGeom prst="rect">
            <a:avLst/>
          </a:prstGeom>
          <a:effectLst>
            <a:glow>
              <a:schemeClr val="accent1">
                <a:alpha val="40000"/>
              </a:schemeClr>
            </a:glow>
          </a:effectLst>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a:effectLst>
                <a:outerShdw blurRad="50800" dist="38100" dir="18900000" algn="bl" rotWithShape="0">
                  <a:prstClr val="black">
                    <a:alpha val="40000"/>
                  </a:prstClr>
                </a:outerShdw>
              </a:effectLst>
              <a:latin typeface="Gadugi"/>
              <a:cs typeface="Calibri"/>
            </a:endParaRPr>
          </a:p>
        </p:txBody>
      </p:sp>
      <p:sp>
        <p:nvSpPr>
          <p:cNvPr id="23" name="TextBox 22">
            <a:extLst>
              <a:ext uri="{FF2B5EF4-FFF2-40B4-BE49-F238E27FC236}">
                <a16:creationId xmlns:a16="http://schemas.microsoft.com/office/drawing/2014/main" id="{70ECE8CE-4C25-6A4A-BB62-8CACCBB52FA0}"/>
              </a:ext>
            </a:extLst>
          </p:cNvPr>
          <p:cNvSpPr txBox="1"/>
          <p:nvPr/>
        </p:nvSpPr>
        <p:spPr>
          <a:xfrm>
            <a:off x="832657" y="4970356"/>
            <a:ext cx="2701900" cy="646331"/>
          </a:xfrm>
          <a:prstGeom prst="rect">
            <a:avLst/>
          </a:prstGeom>
          <a:noFill/>
        </p:spPr>
        <p:txBody>
          <a:bodyPr wrap="square" rtlCol="0">
            <a:spAutoFit/>
          </a:bodyPr>
          <a:lstStyle/>
          <a:p>
            <a:r>
              <a:rPr lang="en-US">
                <a:solidFill>
                  <a:srgbClr val="C00000"/>
                </a:solidFill>
                <a:latin typeface="Stencil" pitchFamily="82" charset="77"/>
              </a:rPr>
              <a:t>DESCRIBES THE IDEAL CANDIDATE</a:t>
            </a:r>
          </a:p>
        </p:txBody>
      </p:sp>
      <p:sp>
        <p:nvSpPr>
          <p:cNvPr id="24" name="TextBox 23">
            <a:extLst>
              <a:ext uri="{FF2B5EF4-FFF2-40B4-BE49-F238E27FC236}">
                <a16:creationId xmlns:a16="http://schemas.microsoft.com/office/drawing/2014/main" id="{0064CCA9-244F-A947-B48F-3E28283B9745}"/>
              </a:ext>
            </a:extLst>
          </p:cNvPr>
          <p:cNvSpPr txBox="1"/>
          <p:nvPr/>
        </p:nvSpPr>
        <p:spPr>
          <a:xfrm>
            <a:off x="4001942" y="1188589"/>
            <a:ext cx="2641596" cy="338554"/>
          </a:xfrm>
          <a:prstGeom prst="rect">
            <a:avLst/>
          </a:prstGeom>
          <a:noFill/>
          <a:ln>
            <a:noFill/>
          </a:ln>
        </p:spPr>
        <p:txBody>
          <a:bodyPr wrap="square" rtlCol="0">
            <a:spAutoFit/>
          </a:bodyPr>
          <a:lstStyle/>
          <a:p>
            <a:r>
              <a:rPr lang="en-US" sz="1600" b="1" dirty="0">
                <a:solidFill>
                  <a:srgbClr val="C00000"/>
                </a:solidFill>
                <a:latin typeface="Simplified Arabic Fixed" panose="02070309020205020404" pitchFamily="49" charset="-78"/>
                <a:cs typeface="Simplified Arabic Fixed" panose="02070309020205020404" pitchFamily="49" charset="-78"/>
              </a:rPr>
              <a:t>QUALIFICATIONS</a:t>
            </a:r>
          </a:p>
        </p:txBody>
      </p:sp>
      <p:cxnSp>
        <p:nvCxnSpPr>
          <p:cNvPr id="29" name="Straight Connector 28">
            <a:extLst>
              <a:ext uri="{FF2B5EF4-FFF2-40B4-BE49-F238E27FC236}">
                <a16:creationId xmlns:a16="http://schemas.microsoft.com/office/drawing/2014/main" id="{CCB3DF65-C1CE-1E40-95DE-F9C52918279F}"/>
              </a:ext>
            </a:extLst>
          </p:cNvPr>
          <p:cNvCxnSpPr>
            <a:cxnSpLocks/>
          </p:cNvCxnSpPr>
          <p:nvPr/>
        </p:nvCxnSpPr>
        <p:spPr>
          <a:xfrm>
            <a:off x="7890746" y="869382"/>
            <a:ext cx="0" cy="505174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8055C7A-9235-094B-B694-6A6A966C6646}"/>
              </a:ext>
            </a:extLst>
          </p:cNvPr>
          <p:cNvCxnSpPr>
            <a:cxnSpLocks/>
          </p:cNvCxnSpPr>
          <p:nvPr/>
        </p:nvCxnSpPr>
        <p:spPr>
          <a:xfrm>
            <a:off x="6916185" y="869382"/>
            <a:ext cx="0" cy="504711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3F43A47F-31A0-8B45-81BA-B1FC007810D9}"/>
              </a:ext>
            </a:extLst>
          </p:cNvPr>
          <p:cNvSpPr txBox="1"/>
          <p:nvPr/>
        </p:nvSpPr>
        <p:spPr>
          <a:xfrm>
            <a:off x="7664130" y="1058245"/>
            <a:ext cx="1499664" cy="276999"/>
          </a:xfrm>
          <a:prstGeom prst="rect">
            <a:avLst/>
          </a:prstGeom>
          <a:noFill/>
          <a:ln>
            <a:noFill/>
          </a:ln>
        </p:spPr>
        <p:txBody>
          <a:bodyPr wrap="square" rtlCol="0">
            <a:spAutoFit/>
          </a:bodyPr>
          <a:lstStyle/>
          <a:p>
            <a:pPr algn="ctr"/>
            <a:r>
              <a:rPr lang="en-US" sz="1200" b="1">
                <a:latin typeface="Simplified Arabic Fixed" panose="02070309020205020404" pitchFamily="49" charset="-78"/>
                <a:cs typeface="Simplified Arabic Fixed" panose="02070309020205020404" pitchFamily="49" charset="-78"/>
              </a:rPr>
              <a:t>DESIRABLE</a:t>
            </a:r>
          </a:p>
        </p:txBody>
      </p:sp>
      <p:sp>
        <p:nvSpPr>
          <p:cNvPr id="39" name="TextBox 38">
            <a:extLst>
              <a:ext uri="{FF2B5EF4-FFF2-40B4-BE49-F238E27FC236}">
                <a16:creationId xmlns:a16="http://schemas.microsoft.com/office/drawing/2014/main" id="{46D27D08-9538-2C4E-9C06-46EE2490EF03}"/>
              </a:ext>
            </a:extLst>
          </p:cNvPr>
          <p:cNvSpPr txBox="1"/>
          <p:nvPr/>
        </p:nvSpPr>
        <p:spPr>
          <a:xfrm>
            <a:off x="6653477" y="1058245"/>
            <a:ext cx="1499664" cy="276999"/>
          </a:xfrm>
          <a:prstGeom prst="rect">
            <a:avLst/>
          </a:prstGeom>
          <a:noFill/>
          <a:ln>
            <a:noFill/>
          </a:ln>
        </p:spPr>
        <p:txBody>
          <a:bodyPr wrap="square" rtlCol="0">
            <a:spAutoFit/>
          </a:bodyPr>
          <a:lstStyle/>
          <a:p>
            <a:pPr algn="ctr"/>
            <a:r>
              <a:rPr lang="en-US" sz="1200" b="1">
                <a:latin typeface="Simplified Arabic Fixed" panose="02070309020205020404" pitchFamily="49" charset="-78"/>
                <a:cs typeface="Simplified Arabic Fixed" panose="02070309020205020404" pitchFamily="49" charset="-78"/>
              </a:rPr>
              <a:t>ESSENTIAL</a:t>
            </a:r>
          </a:p>
        </p:txBody>
      </p:sp>
      <p:sp>
        <p:nvSpPr>
          <p:cNvPr id="48" name="TextBox 47">
            <a:extLst>
              <a:ext uri="{FF2B5EF4-FFF2-40B4-BE49-F238E27FC236}">
                <a16:creationId xmlns:a16="http://schemas.microsoft.com/office/drawing/2014/main" id="{6AB5C14C-C99F-9844-A63B-ACA896BFBC0F}"/>
              </a:ext>
            </a:extLst>
          </p:cNvPr>
          <p:cNvSpPr txBox="1"/>
          <p:nvPr/>
        </p:nvSpPr>
        <p:spPr>
          <a:xfrm>
            <a:off x="3894925" y="1541103"/>
            <a:ext cx="2970187" cy="406805"/>
          </a:xfrm>
          <a:prstGeom prst="rect">
            <a:avLst/>
          </a:prstGeom>
          <a:noFill/>
          <a:ln>
            <a:noFill/>
          </a:ln>
        </p:spPr>
        <p:txBody>
          <a:bodyPr wrap="square" rtlCol="0">
            <a:spAutoFit/>
          </a:bodyPr>
          <a:lstStyle/>
          <a:p>
            <a:r>
              <a:rPr lang="en-US" sz="1000" dirty="0">
                <a:cs typeface="Arial" panose="020B0604020202020204" pitchFamily="34" charset="0"/>
              </a:rPr>
              <a:t>1. Some subjects at National 4 or 5 including</a:t>
            </a:r>
            <a:br>
              <a:rPr lang="en-US" sz="1000" dirty="0">
                <a:cs typeface="Arial" panose="020B0604020202020204" pitchFamily="34" charset="0"/>
              </a:rPr>
            </a:br>
            <a:r>
              <a:rPr lang="en-US" sz="1000" dirty="0">
                <a:cs typeface="Arial" panose="020B0604020202020204" pitchFamily="34" charset="0"/>
              </a:rPr>
              <a:t>    English and </a:t>
            </a:r>
            <a:r>
              <a:rPr lang="en-US" sz="1000" dirty="0" err="1">
                <a:cs typeface="Arial" panose="020B0604020202020204" pitchFamily="34" charset="0"/>
              </a:rPr>
              <a:t>Maths</a:t>
            </a:r>
            <a:endParaRPr lang="en-US" sz="1000" dirty="0">
              <a:cs typeface="Arial" panose="020B0604020202020204" pitchFamily="34" charset="0"/>
            </a:endParaRPr>
          </a:p>
        </p:txBody>
      </p:sp>
      <p:sp>
        <p:nvSpPr>
          <p:cNvPr id="49" name="TextBox 48">
            <a:extLst>
              <a:ext uri="{FF2B5EF4-FFF2-40B4-BE49-F238E27FC236}">
                <a16:creationId xmlns:a16="http://schemas.microsoft.com/office/drawing/2014/main" id="{40BB83E4-97AD-7E4E-8F30-99798383F8D0}"/>
              </a:ext>
            </a:extLst>
          </p:cNvPr>
          <p:cNvSpPr txBox="1"/>
          <p:nvPr/>
        </p:nvSpPr>
        <p:spPr>
          <a:xfrm>
            <a:off x="3916249" y="2025966"/>
            <a:ext cx="2980952" cy="246221"/>
          </a:xfrm>
          <a:prstGeom prst="rect">
            <a:avLst/>
          </a:prstGeom>
          <a:noFill/>
          <a:ln>
            <a:noFill/>
          </a:ln>
        </p:spPr>
        <p:txBody>
          <a:bodyPr wrap="square" rtlCol="0">
            <a:spAutoFit/>
          </a:bodyPr>
          <a:lstStyle/>
          <a:p>
            <a:r>
              <a:rPr lang="en-US" sz="1000" dirty="0">
                <a:cs typeface="Arial" panose="020B0604020202020204" pitchFamily="34" charset="0"/>
              </a:rPr>
              <a:t>2. </a:t>
            </a:r>
            <a:r>
              <a:rPr lang="en-GB" sz="1000" dirty="0"/>
              <a:t>An appropriate IT qualification in Microsoft Office</a:t>
            </a:r>
            <a:endParaRPr lang="en-US" sz="1000" dirty="0">
              <a:cs typeface="Arial" panose="020B0604020202020204" pitchFamily="34" charset="0"/>
            </a:endParaRPr>
          </a:p>
        </p:txBody>
      </p:sp>
      <p:sp>
        <p:nvSpPr>
          <p:cNvPr id="51" name="TextBox 50">
            <a:extLst>
              <a:ext uri="{FF2B5EF4-FFF2-40B4-BE49-F238E27FC236}">
                <a16:creationId xmlns:a16="http://schemas.microsoft.com/office/drawing/2014/main" id="{04207C7C-3A07-B741-A374-314DB37DD351}"/>
              </a:ext>
            </a:extLst>
          </p:cNvPr>
          <p:cNvSpPr txBox="1"/>
          <p:nvPr/>
        </p:nvSpPr>
        <p:spPr>
          <a:xfrm>
            <a:off x="3854095" y="2710788"/>
            <a:ext cx="3174854" cy="400110"/>
          </a:xfrm>
          <a:prstGeom prst="rect">
            <a:avLst/>
          </a:prstGeom>
          <a:noFill/>
          <a:ln>
            <a:noFill/>
          </a:ln>
        </p:spPr>
        <p:txBody>
          <a:bodyPr wrap="square" rtlCol="0">
            <a:spAutoFit/>
          </a:bodyPr>
          <a:lstStyle/>
          <a:p>
            <a:r>
              <a:rPr lang="en-US" sz="1000">
                <a:cs typeface="Arial" panose="020B0604020202020204" pitchFamily="34" charset="0"/>
              </a:rPr>
              <a:t>3. Work experience, ideally in an office </a:t>
            </a:r>
            <a:br>
              <a:rPr lang="en-US" sz="1000">
                <a:cs typeface="Arial" panose="020B0604020202020204" pitchFamily="34" charset="0"/>
              </a:rPr>
            </a:br>
            <a:r>
              <a:rPr lang="en-US" sz="1000">
                <a:cs typeface="Arial" panose="020B0604020202020204" pitchFamily="34" charset="0"/>
              </a:rPr>
              <a:t>    environment and/or of a customer focused service</a:t>
            </a:r>
          </a:p>
        </p:txBody>
      </p:sp>
      <p:sp>
        <p:nvSpPr>
          <p:cNvPr id="52" name="TextBox 51">
            <a:extLst>
              <a:ext uri="{FF2B5EF4-FFF2-40B4-BE49-F238E27FC236}">
                <a16:creationId xmlns:a16="http://schemas.microsoft.com/office/drawing/2014/main" id="{9DAB7C0D-8363-1A4B-AEF6-55BB2A37356B}"/>
              </a:ext>
            </a:extLst>
          </p:cNvPr>
          <p:cNvSpPr txBox="1"/>
          <p:nvPr/>
        </p:nvSpPr>
        <p:spPr>
          <a:xfrm>
            <a:off x="4078227" y="2379972"/>
            <a:ext cx="2641596" cy="307777"/>
          </a:xfrm>
          <a:prstGeom prst="rect">
            <a:avLst/>
          </a:prstGeom>
          <a:noFill/>
          <a:ln>
            <a:noFill/>
          </a:ln>
        </p:spPr>
        <p:txBody>
          <a:bodyPr wrap="square" rtlCol="0">
            <a:spAutoFit/>
          </a:bodyPr>
          <a:lstStyle/>
          <a:p>
            <a:r>
              <a:rPr lang="en-US" sz="1400" b="1">
                <a:latin typeface="Simplified Arabic Fixed" panose="02070309020205020404" pitchFamily="49" charset="-78"/>
                <a:cs typeface="Simplified Arabic Fixed" panose="02070309020205020404" pitchFamily="49" charset="-78"/>
              </a:rPr>
              <a:t>Experience</a:t>
            </a:r>
          </a:p>
        </p:txBody>
      </p:sp>
      <p:sp>
        <p:nvSpPr>
          <p:cNvPr id="53" name="TextBox 52">
            <a:extLst>
              <a:ext uri="{FF2B5EF4-FFF2-40B4-BE49-F238E27FC236}">
                <a16:creationId xmlns:a16="http://schemas.microsoft.com/office/drawing/2014/main" id="{4D3B7784-8611-1144-B82D-FFD7C9D93E8B}"/>
              </a:ext>
            </a:extLst>
          </p:cNvPr>
          <p:cNvSpPr txBox="1"/>
          <p:nvPr/>
        </p:nvSpPr>
        <p:spPr>
          <a:xfrm>
            <a:off x="3860591" y="3151320"/>
            <a:ext cx="3032009" cy="400110"/>
          </a:xfrm>
          <a:prstGeom prst="rect">
            <a:avLst/>
          </a:prstGeom>
          <a:noFill/>
          <a:ln>
            <a:noFill/>
          </a:ln>
        </p:spPr>
        <p:txBody>
          <a:bodyPr wrap="square" rtlCol="0">
            <a:spAutoFit/>
          </a:bodyPr>
          <a:lstStyle/>
          <a:p>
            <a:r>
              <a:rPr lang="en-US" sz="1000">
                <a:cs typeface="Arial" panose="020B0604020202020204" pitchFamily="34" charset="0"/>
              </a:rPr>
              <a:t>4. Experience of working/carrying out tasks without </a:t>
            </a:r>
            <a:br>
              <a:rPr lang="en-US" sz="1000">
                <a:cs typeface="Arial" panose="020B0604020202020204" pitchFamily="34" charset="0"/>
              </a:rPr>
            </a:br>
            <a:r>
              <a:rPr lang="en-US" sz="1000">
                <a:cs typeface="Arial" panose="020B0604020202020204" pitchFamily="34" charset="0"/>
              </a:rPr>
              <a:t>    supervision</a:t>
            </a:r>
          </a:p>
        </p:txBody>
      </p:sp>
      <p:sp>
        <p:nvSpPr>
          <p:cNvPr id="54" name="TextBox 53">
            <a:extLst>
              <a:ext uri="{FF2B5EF4-FFF2-40B4-BE49-F238E27FC236}">
                <a16:creationId xmlns:a16="http://schemas.microsoft.com/office/drawing/2014/main" id="{AC318C9F-3548-6E4A-9BF7-3BF34978854E}"/>
              </a:ext>
            </a:extLst>
          </p:cNvPr>
          <p:cNvSpPr txBox="1"/>
          <p:nvPr/>
        </p:nvSpPr>
        <p:spPr>
          <a:xfrm>
            <a:off x="4045261" y="3654812"/>
            <a:ext cx="2641596" cy="307777"/>
          </a:xfrm>
          <a:prstGeom prst="rect">
            <a:avLst/>
          </a:prstGeom>
          <a:noFill/>
          <a:ln>
            <a:noFill/>
          </a:ln>
        </p:spPr>
        <p:txBody>
          <a:bodyPr wrap="square" rtlCol="0">
            <a:spAutoFit/>
          </a:bodyPr>
          <a:lstStyle/>
          <a:p>
            <a:r>
              <a:rPr lang="en-US" sz="1400" b="1">
                <a:latin typeface="Simplified Arabic Fixed" panose="02070309020205020404" pitchFamily="49" charset="-78"/>
                <a:cs typeface="Simplified Arabic Fixed" panose="02070309020205020404" pitchFamily="49" charset="-78"/>
              </a:rPr>
              <a:t>Skills and knowledge</a:t>
            </a:r>
          </a:p>
        </p:txBody>
      </p:sp>
      <p:sp>
        <p:nvSpPr>
          <p:cNvPr id="55" name="TextBox 54">
            <a:extLst>
              <a:ext uri="{FF2B5EF4-FFF2-40B4-BE49-F238E27FC236}">
                <a16:creationId xmlns:a16="http://schemas.microsoft.com/office/drawing/2014/main" id="{BE2F5DD7-C1AF-B741-B423-986DECC5075F}"/>
              </a:ext>
            </a:extLst>
          </p:cNvPr>
          <p:cNvSpPr txBox="1"/>
          <p:nvPr/>
        </p:nvSpPr>
        <p:spPr>
          <a:xfrm>
            <a:off x="3903588" y="3993001"/>
            <a:ext cx="2737852" cy="246221"/>
          </a:xfrm>
          <a:prstGeom prst="rect">
            <a:avLst/>
          </a:prstGeom>
          <a:noFill/>
          <a:ln>
            <a:noFill/>
          </a:ln>
        </p:spPr>
        <p:txBody>
          <a:bodyPr wrap="square" rtlCol="0">
            <a:spAutoFit/>
          </a:bodyPr>
          <a:lstStyle/>
          <a:p>
            <a:r>
              <a:rPr lang="en-US" sz="1000">
                <a:cs typeface="Arial" panose="020B0604020202020204" pitchFamily="34" charset="0"/>
              </a:rPr>
              <a:t>5. Ability to use Microsoft Office</a:t>
            </a:r>
          </a:p>
        </p:txBody>
      </p:sp>
      <p:sp>
        <p:nvSpPr>
          <p:cNvPr id="56" name="TextBox 55">
            <a:extLst>
              <a:ext uri="{FF2B5EF4-FFF2-40B4-BE49-F238E27FC236}">
                <a16:creationId xmlns:a16="http://schemas.microsoft.com/office/drawing/2014/main" id="{FA81E20E-718C-3B45-85CA-01482A0C6C0B}"/>
              </a:ext>
            </a:extLst>
          </p:cNvPr>
          <p:cNvSpPr txBox="1"/>
          <p:nvPr/>
        </p:nvSpPr>
        <p:spPr>
          <a:xfrm>
            <a:off x="3903588" y="4269729"/>
            <a:ext cx="2737852" cy="246221"/>
          </a:xfrm>
          <a:prstGeom prst="rect">
            <a:avLst/>
          </a:prstGeom>
          <a:noFill/>
          <a:ln>
            <a:noFill/>
          </a:ln>
        </p:spPr>
        <p:txBody>
          <a:bodyPr wrap="square" rtlCol="0">
            <a:spAutoFit/>
          </a:bodyPr>
          <a:lstStyle/>
          <a:p>
            <a:r>
              <a:rPr lang="en-US" sz="1000">
                <a:cs typeface="Arial" panose="020B0604020202020204" pitchFamily="34" charset="0"/>
              </a:rPr>
              <a:t>6. Ability to work as part of a team</a:t>
            </a:r>
          </a:p>
        </p:txBody>
      </p:sp>
      <p:sp>
        <p:nvSpPr>
          <p:cNvPr id="57" name="TextBox 56">
            <a:extLst>
              <a:ext uri="{FF2B5EF4-FFF2-40B4-BE49-F238E27FC236}">
                <a16:creationId xmlns:a16="http://schemas.microsoft.com/office/drawing/2014/main" id="{8720DCA2-2D35-A642-A570-35CBB432FCC2}"/>
              </a:ext>
            </a:extLst>
          </p:cNvPr>
          <p:cNvSpPr txBox="1"/>
          <p:nvPr/>
        </p:nvSpPr>
        <p:spPr>
          <a:xfrm>
            <a:off x="3903588" y="4546455"/>
            <a:ext cx="2737852" cy="246221"/>
          </a:xfrm>
          <a:prstGeom prst="rect">
            <a:avLst/>
          </a:prstGeom>
          <a:noFill/>
          <a:ln>
            <a:noFill/>
          </a:ln>
        </p:spPr>
        <p:txBody>
          <a:bodyPr wrap="square" rtlCol="0">
            <a:spAutoFit/>
          </a:bodyPr>
          <a:lstStyle/>
          <a:p>
            <a:r>
              <a:rPr lang="en-US" sz="1000">
                <a:cs typeface="Arial" panose="020B0604020202020204" pitchFamily="34" charset="0"/>
              </a:rPr>
              <a:t>7. Good </a:t>
            </a:r>
            <a:r>
              <a:rPr lang="en-US" sz="1000" err="1">
                <a:cs typeface="Arial" panose="020B0604020202020204" pitchFamily="34" charset="0"/>
              </a:rPr>
              <a:t>organisational</a:t>
            </a:r>
            <a:r>
              <a:rPr lang="en-US" sz="1000">
                <a:cs typeface="Arial" panose="020B0604020202020204" pitchFamily="34" charset="0"/>
              </a:rPr>
              <a:t> skills</a:t>
            </a:r>
          </a:p>
        </p:txBody>
      </p:sp>
      <p:sp>
        <p:nvSpPr>
          <p:cNvPr id="59" name="TextBox 58">
            <a:extLst>
              <a:ext uri="{FF2B5EF4-FFF2-40B4-BE49-F238E27FC236}">
                <a16:creationId xmlns:a16="http://schemas.microsoft.com/office/drawing/2014/main" id="{B135669A-20E0-384B-A025-06DD279CEE69}"/>
              </a:ext>
            </a:extLst>
          </p:cNvPr>
          <p:cNvSpPr txBox="1"/>
          <p:nvPr/>
        </p:nvSpPr>
        <p:spPr>
          <a:xfrm>
            <a:off x="3903588" y="4811150"/>
            <a:ext cx="2737852" cy="246221"/>
          </a:xfrm>
          <a:prstGeom prst="rect">
            <a:avLst/>
          </a:prstGeom>
          <a:noFill/>
          <a:ln>
            <a:noFill/>
          </a:ln>
        </p:spPr>
        <p:txBody>
          <a:bodyPr wrap="square" rtlCol="0">
            <a:spAutoFit/>
          </a:bodyPr>
          <a:lstStyle/>
          <a:p>
            <a:r>
              <a:rPr lang="en-US" sz="1000">
                <a:cs typeface="Arial" panose="020B0604020202020204" pitchFamily="34" charset="0"/>
              </a:rPr>
              <a:t>8. Good communication skills</a:t>
            </a:r>
          </a:p>
        </p:txBody>
      </p:sp>
      <p:sp>
        <p:nvSpPr>
          <p:cNvPr id="135" name="TextBox 134">
            <a:extLst>
              <a:ext uri="{FF2B5EF4-FFF2-40B4-BE49-F238E27FC236}">
                <a16:creationId xmlns:a16="http://schemas.microsoft.com/office/drawing/2014/main" id="{C4B8AB57-8B9D-844E-87C3-F487E1C3A54C}"/>
              </a:ext>
            </a:extLst>
          </p:cNvPr>
          <p:cNvSpPr txBox="1"/>
          <p:nvPr/>
        </p:nvSpPr>
        <p:spPr>
          <a:xfrm>
            <a:off x="3903587" y="5087874"/>
            <a:ext cx="3038953" cy="410147"/>
          </a:xfrm>
          <a:prstGeom prst="rect">
            <a:avLst/>
          </a:prstGeom>
          <a:noFill/>
          <a:ln>
            <a:noFill/>
          </a:ln>
        </p:spPr>
        <p:txBody>
          <a:bodyPr wrap="square" rtlCol="0">
            <a:spAutoFit/>
          </a:bodyPr>
          <a:lstStyle/>
          <a:p>
            <a:r>
              <a:rPr lang="en-US" sz="1000">
                <a:cs typeface="Arial" panose="020B0604020202020204" pitchFamily="34" charset="0"/>
              </a:rPr>
              <a:t>9. Ability to </a:t>
            </a:r>
            <a:r>
              <a:rPr lang="en-US" sz="1000" err="1">
                <a:cs typeface="Arial" panose="020B0604020202020204" pitchFamily="34" charset="0"/>
              </a:rPr>
              <a:t>prioritise</a:t>
            </a:r>
            <a:r>
              <a:rPr lang="en-US" sz="1000">
                <a:cs typeface="Arial" panose="020B0604020202020204" pitchFamily="34" charset="0"/>
              </a:rPr>
              <a:t> own work whilst fitting in with </a:t>
            </a:r>
            <a:br>
              <a:rPr lang="en-US" sz="1000">
                <a:cs typeface="Arial" panose="020B0604020202020204" pitchFamily="34" charset="0"/>
              </a:rPr>
            </a:br>
            <a:r>
              <a:rPr lang="en-US" sz="1000">
                <a:cs typeface="Arial" panose="020B0604020202020204" pitchFamily="34" charset="0"/>
              </a:rPr>
              <a:t>    needs of others</a:t>
            </a:r>
          </a:p>
        </p:txBody>
      </p:sp>
      <p:sp>
        <p:nvSpPr>
          <p:cNvPr id="137" name="TextBox 136">
            <a:extLst>
              <a:ext uri="{FF2B5EF4-FFF2-40B4-BE49-F238E27FC236}">
                <a16:creationId xmlns:a16="http://schemas.microsoft.com/office/drawing/2014/main" id="{86D59B26-AB2F-AE43-A4DB-5C0DEF7A9D1D}"/>
              </a:ext>
            </a:extLst>
          </p:cNvPr>
          <p:cNvSpPr txBox="1"/>
          <p:nvPr/>
        </p:nvSpPr>
        <p:spPr>
          <a:xfrm>
            <a:off x="3883712" y="5508983"/>
            <a:ext cx="2737852" cy="400110"/>
          </a:xfrm>
          <a:prstGeom prst="rect">
            <a:avLst/>
          </a:prstGeom>
          <a:noFill/>
          <a:ln>
            <a:noFill/>
          </a:ln>
        </p:spPr>
        <p:txBody>
          <a:bodyPr wrap="square" rtlCol="0">
            <a:spAutoFit/>
          </a:bodyPr>
          <a:lstStyle/>
          <a:p>
            <a:r>
              <a:rPr lang="en-US" sz="1000" dirty="0">
                <a:cs typeface="Arial" panose="020B0604020202020204" pitchFamily="34" charset="0"/>
              </a:rPr>
              <a:t>10. Ability to work effectively whilst constantly </a:t>
            </a:r>
            <a:br>
              <a:rPr lang="en-US" sz="1000" dirty="0">
                <a:cs typeface="Arial" panose="020B0604020202020204" pitchFamily="34" charset="0"/>
              </a:rPr>
            </a:br>
            <a:r>
              <a:rPr lang="en-US" sz="1000" dirty="0">
                <a:cs typeface="Arial" panose="020B0604020202020204" pitchFamily="34" charset="0"/>
              </a:rPr>
              <a:t>      being interrupted</a:t>
            </a:r>
          </a:p>
        </p:txBody>
      </p:sp>
      <p:cxnSp>
        <p:nvCxnSpPr>
          <p:cNvPr id="139" name="Straight Connector 138">
            <a:extLst>
              <a:ext uri="{FF2B5EF4-FFF2-40B4-BE49-F238E27FC236}">
                <a16:creationId xmlns:a16="http://schemas.microsoft.com/office/drawing/2014/main" id="{586F1EF4-FEBA-6B48-A64D-3FDCB775AF0B}"/>
              </a:ext>
            </a:extLst>
          </p:cNvPr>
          <p:cNvCxnSpPr>
            <a:cxnSpLocks/>
          </p:cNvCxnSpPr>
          <p:nvPr/>
        </p:nvCxnSpPr>
        <p:spPr>
          <a:xfrm>
            <a:off x="3936344" y="2271778"/>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38904BA8-5A9A-2141-B2AC-AAAF53795B9B}"/>
              </a:ext>
            </a:extLst>
          </p:cNvPr>
          <p:cNvCxnSpPr>
            <a:cxnSpLocks/>
          </p:cNvCxnSpPr>
          <p:nvPr/>
        </p:nvCxnSpPr>
        <p:spPr>
          <a:xfrm>
            <a:off x="3949005" y="1983021"/>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4B44BB11-EC94-174B-AF9E-6313413ACDE6}"/>
              </a:ext>
            </a:extLst>
          </p:cNvPr>
          <p:cNvCxnSpPr>
            <a:cxnSpLocks/>
          </p:cNvCxnSpPr>
          <p:nvPr/>
        </p:nvCxnSpPr>
        <p:spPr>
          <a:xfrm>
            <a:off x="3949005" y="3558303"/>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37CE5612-8010-0D4B-86D0-95EA345418D2}"/>
              </a:ext>
            </a:extLst>
          </p:cNvPr>
          <p:cNvCxnSpPr>
            <a:cxnSpLocks/>
          </p:cNvCxnSpPr>
          <p:nvPr/>
        </p:nvCxnSpPr>
        <p:spPr>
          <a:xfrm>
            <a:off x="3949005" y="2668385"/>
            <a:ext cx="4983403" cy="4191"/>
          </a:xfrm>
          <a:prstGeom prst="line">
            <a:avLst/>
          </a:prstGeom>
          <a:ln w="12700">
            <a:solidFill>
              <a:srgbClr val="C00000"/>
            </a:solidFill>
            <a:prstDash val="dash"/>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7D394E61-2772-B44A-9B74-F75086727E65}"/>
              </a:ext>
            </a:extLst>
          </p:cNvPr>
          <p:cNvCxnSpPr>
            <a:cxnSpLocks/>
          </p:cNvCxnSpPr>
          <p:nvPr/>
        </p:nvCxnSpPr>
        <p:spPr>
          <a:xfrm>
            <a:off x="3936344" y="3113012"/>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A0E2F089-8FE2-EF4A-9B67-B56E07307DB7}"/>
              </a:ext>
            </a:extLst>
          </p:cNvPr>
          <p:cNvCxnSpPr>
            <a:cxnSpLocks/>
          </p:cNvCxnSpPr>
          <p:nvPr/>
        </p:nvCxnSpPr>
        <p:spPr>
          <a:xfrm>
            <a:off x="3936344" y="3943315"/>
            <a:ext cx="4983403" cy="4191"/>
          </a:xfrm>
          <a:prstGeom prst="line">
            <a:avLst/>
          </a:prstGeom>
          <a:ln w="12700">
            <a:solidFill>
              <a:srgbClr val="C00000"/>
            </a:solidFill>
            <a:prstDash val="dash"/>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30C567C8-41CE-734D-AA64-88D67D24BAEF}"/>
              </a:ext>
            </a:extLst>
          </p:cNvPr>
          <p:cNvCxnSpPr>
            <a:cxnSpLocks/>
          </p:cNvCxnSpPr>
          <p:nvPr/>
        </p:nvCxnSpPr>
        <p:spPr>
          <a:xfrm>
            <a:off x="3936344" y="4232073"/>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E15DC1DD-BEFE-F944-B86B-FBBE197C1798}"/>
              </a:ext>
            </a:extLst>
          </p:cNvPr>
          <p:cNvCxnSpPr>
            <a:cxnSpLocks/>
          </p:cNvCxnSpPr>
          <p:nvPr/>
        </p:nvCxnSpPr>
        <p:spPr>
          <a:xfrm>
            <a:off x="3936344" y="4508799"/>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A4129ACB-609D-8F4C-BCDD-AAA86CFA0EF7}"/>
              </a:ext>
            </a:extLst>
          </p:cNvPr>
          <p:cNvCxnSpPr>
            <a:cxnSpLocks/>
          </p:cNvCxnSpPr>
          <p:nvPr/>
        </p:nvCxnSpPr>
        <p:spPr>
          <a:xfrm>
            <a:off x="3936344" y="4785526"/>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B395872A-AC28-CE45-A5BC-D52976CBE172}"/>
              </a:ext>
            </a:extLst>
          </p:cNvPr>
          <p:cNvCxnSpPr>
            <a:cxnSpLocks/>
          </p:cNvCxnSpPr>
          <p:nvPr/>
        </p:nvCxnSpPr>
        <p:spPr>
          <a:xfrm>
            <a:off x="3936344" y="5074284"/>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9BCD4A38-6D27-BE43-ADC0-D5055D3282B3}"/>
              </a:ext>
            </a:extLst>
          </p:cNvPr>
          <p:cNvCxnSpPr>
            <a:cxnSpLocks/>
          </p:cNvCxnSpPr>
          <p:nvPr/>
        </p:nvCxnSpPr>
        <p:spPr>
          <a:xfrm>
            <a:off x="3936344" y="5471327"/>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52" name="Graphic 151" descr="Tick with solid fill">
            <a:extLst>
              <a:ext uri="{FF2B5EF4-FFF2-40B4-BE49-F238E27FC236}">
                <a16:creationId xmlns:a16="http://schemas.microsoft.com/office/drawing/2014/main" id="{D4959570-730F-FB41-A0D8-455B5E809B5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97276" y="1599435"/>
            <a:ext cx="323410" cy="323410"/>
          </a:xfrm>
          <a:prstGeom prst="rect">
            <a:avLst/>
          </a:prstGeom>
        </p:spPr>
      </p:pic>
      <p:pic>
        <p:nvPicPr>
          <p:cNvPr id="153" name="Graphic 152" descr="Tick with solid fill">
            <a:extLst>
              <a:ext uri="{FF2B5EF4-FFF2-40B4-BE49-F238E27FC236}">
                <a16:creationId xmlns:a16="http://schemas.microsoft.com/office/drawing/2014/main" id="{0FF24C98-7223-4B46-9755-6EB6CC45366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55615" y="1964791"/>
            <a:ext cx="323410" cy="323410"/>
          </a:xfrm>
          <a:prstGeom prst="rect">
            <a:avLst/>
          </a:prstGeom>
        </p:spPr>
      </p:pic>
      <p:pic>
        <p:nvPicPr>
          <p:cNvPr id="154" name="Graphic 153" descr="Tick with solid fill">
            <a:extLst>
              <a:ext uri="{FF2B5EF4-FFF2-40B4-BE49-F238E27FC236}">
                <a16:creationId xmlns:a16="http://schemas.microsoft.com/office/drawing/2014/main" id="{B8640E40-CA4B-3B4D-AF0B-987CBBD984B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8602" y="2752189"/>
            <a:ext cx="323410" cy="323410"/>
          </a:xfrm>
          <a:prstGeom prst="rect">
            <a:avLst/>
          </a:prstGeom>
        </p:spPr>
      </p:pic>
      <p:pic>
        <p:nvPicPr>
          <p:cNvPr id="155" name="Graphic 154" descr="Tick with solid fill">
            <a:extLst>
              <a:ext uri="{FF2B5EF4-FFF2-40B4-BE49-F238E27FC236}">
                <a16:creationId xmlns:a16="http://schemas.microsoft.com/office/drawing/2014/main" id="{DDD0AD5D-0DF9-BD4F-BC5A-0E87927EAB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30922" y="3173292"/>
            <a:ext cx="323410" cy="323410"/>
          </a:xfrm>
          <a:prstGeom prst="rect">
            <a:avLst/>
          </a:prstGeom>
        </p:spPr>
      </p:pic>
      <p:pic>
        <p:nvPicPr>
          <p:cNvPr id="156" name="Graphic 155" descr="Tick with solid fill">
            <a:extLst>
              <a:ext uri="{FF2B5EF4-FFF2-40B4-BE49-F238E27FC236}">
                <a16:creationId xmlns:a16="http://schemas.microsoft.com/office/drawing/2014/main" id="{AA9DC95D-0F75-2146-A4A5-998612DC79D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84615" y="3944725"/>
            <a:ext cx="323410" cy="323410"/>
          </a:xfrm>
          <a:prstGeom prst="rect">
            <a:avLst/>
          </a:prstGeom>
        </p:spPr>
      </p:pic>
      <p:pic>
        <p:nvPicPr>
          <p:cNvPr id="157" name="Graphic 156" descr="Tick with solid fill">
            <a:extLst>
              <a:ext uri="{FF2B5EF4-FFF2-40B4-BE49-F238E27FC236}">
                <a16:creationId xmlns:a16="http://schemas.microsoft.com/office/drawing/2014/main" id="{5C952991-B0B8-8546-AF55-A95B0F2E360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84615" y="4221452"/>
            <a:ext cx="323410" cy="323410"/>
          </a:xfrm>
          <a:prstGeom prst="rect">
            <a:avLst/>
          </a:prstGeom>
        </p:spPr>
      </p:pic>
      <p:pic>
        <p:nvPicPr>
          <p:cNvPr id="158" name="Graphic 157" descr="Tick with solid fill">
            <a:extLst>
              <a:ext uri="{FF2B5EF4-FFF2-40B4-BE49-F238E27FC236}">
                <a16:creationId xmlns:a16="http://schemas.microsoft.com/office/drawing/2014/main" id="{4A921128-EE5D-EA4A-BD28-71B5EA0F3BD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84615" y="4486146"/>
            <a:ext cx="323410" cy="323410"/>
          </a:xfrm>
          <a:prstGeom prst="rect">
            <a:avLst/>
          </a:prstGeom>
        </p:spPr>
      </p:pic>
      <p:pic>
        <p:nvPicPr>
          <p:cNvPr id="159" name="Graphic 158" descr="Tick with solid fill">
            <a:extLst>
              <a:ext uri="{FF2B5EF4-FFF2-40B4-BE49-F238E27FC236}">
                <a16:creationId xmlns:a16="http://schemas.microsoft.com/office/drawing/2014/main" id="{9D11EEB2-2CD8-8C4D-8B3A-9F94677F77B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84615" y="4762873"/>
            <a:ext cx="323410" cy="323410"/>
          </a:xfrm>
          <a:prstGeom prst="rect">
            <a:avLst/>
          </a:prstGeom>
        </p:spPr>
      </p:pic>
      <p:pic>
        <p:nvPicPr>
          <p:cNvPr id="160" name="Graphic 159" descr="Tick with solid fill">
            <a:extLst>
              <a:ext uri="{FF2B5EF4-FFF2-40B4-BE49-F238E27FC236}">
                <a16:creationId xmlns:a16="http://schemas.microsoft.com/office/drawing/2014/main" id="{12BF5785-385B-0C4C-AAAD-B0C0AFEBA0F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30922" y="5098347"/>
            <a:ext cx="323410" cy="323410"/>
          </a:xfrm>
          <a:prstGeom prst="rect">
            <a:avLst/>
          </a:prstGeom>
        </p:spPr>
      </p:pic>
      <p:pic>
        <p:nvPicPr>
          <p:cNvPr id="161" name="Graphic 160" descr="Tick with solid fill">
            <a:extLst>
              <a:ext uri="{FF2B5EF4-FFF2-40B4-BE49-F238E27FC236}">
                <a16:creationId xmlns:a16="http://schemas.microsoft.com/office/drawing/2014/main" id="{EA9B457C-D6B1-594F-95C0-97ACA390604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30922" y="5519454"/>
            <a:ext cx="323410" cy="323410"/>
          </a:xfrm>
          <a:prstGeom prst="rect">
            <a:avLst/>
          </a:prstGeom>
        </p:spPr>
      </p:pic>
      <p:cxnSp>
        <p:nvCxnSpPr>
          <p:cNvPr id="163" name="Straight Connector 162">
            <a:extLst>
              <a:ext uri="{FF2B5EF4-FFF2-40B4-BE49-F238E27FC236}">
                <a16:creationId xmlns:a16="http://schemas.microsoft.com/office/drawing/2014/main" id="{BD389BFD-67CD-8F44-B811-CE0BAA90F824}"/>
              </a:ext>
            </a:extLst>
          </p:cNvPr>
          <p:cNvCxnSpPr>
            <a:cxnSpLocks/>
          </p:cNvCxnSpPr>
          <p:nvPr/>
        </p:nvCxnSpPr>
        <p:spPr>
          <a:xfrm>
            <a:off x="3936344" y="1488871"/>
            <a:ext cx="4983403" cy="4191"/>
          </a:xfrm>
          <a:prstGeom prst="line">
            <a:avLst/>
          </a:prstGeom>
          <a:ln w="12700">
            <a:solidFill>
              <a:srgbClr val="C00000"/>
            </a:solidFill>
            <a:prstDash val="dash"/>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F4C6DFED-DEFD-EA4D-A804-7C71CC93658A}"/>
              </a:ext>
            </a:extLst>
          </p:cNvPr>
          <p:cNvCxnSpPr>
            <a:cxnSpLocks/>
          </p:cNvCxnSpPr>
          <p:nvPr/>
        </p:nvCxnSpPr>
        <p:spPr>
          <a:xfrm>
            <a:off x="6916185" y="869382"/>
            <a:ext cx="200356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370B9798-969B-6349-BFC6-6D07B2CD3206}"/>
              </a:ext>
            </a:extLst>
          </p:cNvPr>
          <p:cNvCxnSpPr>
            <a:cxnSpLocks/>
          </p:cNvCxnSpPr>
          <p:nvPr/>
        </p:nvCxnSpPr>
        <p:spPr>
          <a:xfrm>
            <a:off x="8913423" y="869382"/>
            <a:ext cx="0" cy="505174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193AB209-787F-8140-96A0-078A6CB0A4E2}"/>
              </a:ext>
            </a:extLst>
          </p:cNvPr>
          <p:cNvCxnSpPr>
            <a:cxnSpLocks/>
          </p:cNvCxnSpPr>
          <p:nvPr/>
        </p:nvCxnSpPr>
        <p:spPr>
          <a:xfrm>
            <a:off x="3936344" y="5916497"/>
            <a:ext cx="4983403" cy="419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9" name="TextBox 178">
            <a:extLst>
              <a:ext uri="{FF2B5EF4-FFF2-40B4-BE49-F238E27FC236}">
                <a16:creationId xmlns:a16="http://schemas.microsoft.com/office/drawing/2014/main" id="{84F3D2A9-4BB3-CA41-B15A-1ADB9A175C65}"/>
              </a:ext>
            </a:extLst>
          </p:cNvPr>
          <p:cNvSpPr txBox="1"/>
          <p:nvPr/>
        </p:nvSpPr>
        <p:spPr>
          <a:xfrm rot="429325">
            <a:off x="885167" y="3382770"/>
            <a:ext cx="2615631" cy="307777"/>
          </a:xfrm>
          <a:prstGeom prst="rect">
            <a:avLst/>
          </a:prstGeom>
          <a:noFill/>
          <a:ln>
            <a:noFill/>
          </a:ln>
        </p:spPr>
        <p:txBody>
          <a:bodyPr wrap="square" rtlCol="0">
            <a:spAutoFit/>
          </a:bodyPr>
          <a:lstStyle/>
          <a:p>
            <a:pPr algn="ctr"/>
            <a:r>
              <a:rPr lang="en-US" sz="1400">
                <a:solidFill>
                  <a:srgbClr val="C00000"/>
                </a:solidFill>
                <a:latin typeface="Bradley Hand ITC" panose="03070402050302030203" pitchFamily="66" charset="0"/>
                <a:cs typeface="Arial" panose="020B0604020202020204" pitchFamily="34" charset="0"/>
              </a:rPr>
              <a:t>Candidate Profile?</a:t>
            </a:r>
          </a:p>
        </p:txBody>
      </p:sp>
      <p:pic>
        <p:nvPicPr>
          <p:cNvPr id="3" name="Picture 7">
            <a:extLst>
              <a:ext uri="{FF2B5EF4-FFF2-40B4-BE49-F238E27FC236}">
                <a16:creationId xmlns:a16="http://schemas.microsoft.com/office/drawing/2014/main" id="{59F8BF37-15C8-42C9-39FF-560116859CC1}"/>
              </a:ext>
            </a:extLst>
          </p:cNvPr>
          <p:cNvPicPr>
            <a:picLocks noChangeAspect="1"/>
          </p:cNvPicPr>
          <p:nvPr/>
        </p:nvPicPr>
        <p:blipFill>
          <a:blip r:embed="rId8"/>
          <a:stretch>
            <a:fillRect/>
          </a:stretch>
        </p:blipFill>
        <p:spPr>
          <a:xfrm>
            <a:off x="7465794" y="6273691"/>
            <a:ext cx="1247775" cy="400050"/>
          </a:xfrm>
          <a:prstGeom prst="rect">
            <a:avLst/>
          </a:prstGeom>
        </p:spPr>
      </p:pic>
    </p:spTree>
    <p:extLst>
      <p:ext uri="{BB962C8B-B14F-4D97-AF65-F5344CB8AC3E}">
        <p14:creationId xmlns:p14="http://schemas.microsoft.com/office/powerpoint/2010/main" val="48394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4" name="Picture 33" descr="Map&#10;&#10;Description automatically generated with low confidence">
            <a:extLst>
              <a:ext uri="{FF2B5EF4-FFF2-40B4-BE49-F238E27FC236}">
                <a16:creationId xmlns:a16="http://schemas.microsoft.com/office/drawing/2014/main" id="{56CCE1E1-F21B-F54B-8BC1-5AD2867959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7823"/>
          <a:stretch/>
        </p:blipFill>
        <p:spPr>
          <a:xfrm>
            <a:off x="-1" y="1704466"/>
            <a:ext cx="4513609" cy="4225916"/>
          </a:xfrm>
          <a:prstGeom prst="rect">
            <a:avLst/>
          </a:prstGeom>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26" name="Picture 25" descr="A picture containing text&#10;&#10;Description automatically generated">
            <a:extLst>
              <a:ext uri="{FF2B5EF4-FFF2-40B4-BE49-F238E27FC236}">
                <a16:creationId xmlns:a16="http://schemas.microsoft.com/office/drawing/2014/main" id="{8CFF8FD9-68E1-6249-B54D-D5EB41F42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5263" y="553005"/>
            <a:ext cx="5213683" cy="540266"/>
          </a:xfrm>
          <a:prstGeom prst="rect">
            <a:avLst/>
          </a:prstGeom>
        </p:spPr>
      </p:pic>
      <p:sp>
        <p:nvSpPr>
          <p:cNvPr id="27" name="TextBox 26">
            <a:extLst>
              <a:ext uri="{FF2B5EF4-FFF2-40B4-BE49-F238E27FC236}">
                <a16:creationId xmlns:a16="http://schemas.microsoft.com/office/drawing/2014/main" id="{AE346201-76FB-5142-A65D-8585BD609F11}"/>
              </a:ext>
            </a:extLst>
          </p:cNvPr>
          <p:cNvSpPr txBox="1"/>
          <p:nvPr/>
        </p:nvSpPr>
        <p:spPr>
          <a:xfrm>
            <a:off x="2005262" y="614567"/>
            <a:ext cx="5213683" cy="461665"/>
          </a:xfrm>
          <a:prstGeom prst="rect">
            <a:avLst/>
          </a:prstGeom>
          <a:noFill/>
        </p:spPr>
        <p:txBody>
          <a:bodyPr wrap="square" rtlCol="0">
            <a:spAutoFit/>
          </a:bodyPr>
          <a:lstStyle/>
          <a:p>
            <a:pPr algn="ctr"/>
            <a:r>
              <a:rPr lang="en-US" sz="2400" i="0">
                <a:solidFill>
                  <a:schemeClr val="bg1"/>
                </a:solidFill>
                <a:effectLst/>
                <a:latin typeface="Simplified Arabic Fixed" panose="02070309020205020404" pitchFamily="49" charset="-78"/>
                <a:cs typeface="Simplified Arabic Fixed" panose="02070309020205020404" pitchFamily="49" charset="-78"/>
              </a:rPr>
              <a:t>Compare your skills</a:t>
            </a:r>
            <a:endParaRPr lang="en-GB" sz="2400">
              <a:solidFill>
                <a:schemeClr val="bg1"/>
              </a:solidFill>
              <a:latin typeface="Simplified Arabic Fixed" panose="02070309020205020404" pitchFamily="49" charset="-78"/>
              <a:cs typeface="Simplified Arabic Fixed" panose="02070309020205020404" pitchFamily="49" charset="-78"/>
            </a:endParaRPr>
          </a:p>
        </p:txBody>
      </p:sp>
      <p:pic>
        <p:nvPicPr>
          <p:cNvPr id="3" name="Picture 2" descr="A picture containing text, light, dark&#10;&#10;Description automatically generated">
            <a:extLst>
              <a:ext uri="{FF2B5EF4-FFF2-40B4-BE49-F238E27FC236}">
                <a16:creationId xmlns:a16="http://schemas.microsoft.com/office/drawing/2014/main" id="{BCD35DD7-C3FD-6B4F-B3A0-DA4E6295C3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376" y="379699"/>
            <a:ext cx="906045" cy="898797"/>
          </a:xfrm>
          <a:prstGeom prst="rect">
            <a:avLst/>
          </a:prstGeom>
        </p:spPr>
      </p:pic>
      <p:pic>
        <p:nvPicPr>
          <p:cNvPr id="28" name="Graphic 27" descr="Tools with solid fill">
            <a:extLst>
              <a:ext uri="{FF2B5EF4-FFF2-40B4-BE49-F238E27FC236}">
                <a16:creationId xmlns:a16="http://schemas.microsoft.com/office/drawing/2014/main" id="{5F1880A5-49C8-1049-A96C-930013DD7ED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6134" y="490870"/>
            <a:ext cx="650528" cy="650528"/>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8B9E4FD9-D77E-C44F-A939-EE5C597B91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143">
            <a:off x="4144293" y="1419542"/>
            <a:ext cx="4744782" cy="3341396"/>
          </a:xfrm>
          <a:prstGeom prst="rect">
            <a:avLst/>
          </a:prstGeom>
          <a:effectLst>
            <a:outerShdw blurRad="50800" dist="50800" dir="5400000" algn="ctr" rotWithShape="0">
              <a:schemeClr val="tx1">
                <a:lumMod val="75000"/>
                <a:lumOff val="25000"/>
              </a:schemeClr>
            </a:outerShdw>
          </a:effectLst>
        </p:spPr>
      </p:pic>
      <p:sp>
        <p:nvSpPr>
          <p:cNvPr id="37" name="TextBox 36">
            <a:extLst>
              <a:ext uri="{FF2B5EF4-FFF2-40B4-BE49-F238E27FC236}">
                <a16:creationId xmlns:a16="http://schemas.microsoft.com/office/drawing/2014/main" id="{C09B5C86-A8B4-4048-9803-ED6960C6425E}"/>
              </a:ext>
            </a:extLst>
          </p:cNvPr>
          <p:cNvSpPr txBox="1"/>
          <p:nvPr/>
        </p:nvSpPr>
        <p:spPr>
          <a:xfrm rot="184143">
            <a:off x="4299283" y="2042315"/>
            <a:ext cx="4422685" cy="461665"/>
          </a:xfrm>
          <a:prstGeom prst="rect">
            <a:avLst/>
          </a:prstGeom>
          <a:noFill/>
        </p:spPr>
        <p:txBody>
          <a:bodyPr wrap="square" rtlCol="0">
            <a:spAutoFit/>
          </a:bodyPr>
          <a:lstStyle/>
          <a:p>
            <a:pPr algn="ctr"/>
            <a:r>
              <a:rPr lang="en-US" sz="2400" b="1" i="0">
                <a:solidFill>
                  <a:srgbClr val="C00000"/>
                </a:solidFill>
                <a:effectLst/>
                <a:latin typeface="Simplified Arabic Fixed" panose="02070309020205020404" pitchFamily="49" charset="-78"/>
                <a:cs typeface="Simplified Arabic Fixed" panose="02070309020205020404" pitchFamily="49" charset="-78"/>
              </a:rPr>
              <a:t>THINK!</a:t>
            </a:r>
            <a:endParaRPr lang="en-GB" sz="2400" b="1">
              <a:solidFill>
                <a:srgbClr val="C00000"/>
              </a:solidFill>
              <a:latin typeface="Simplified Arabic Fixed" panose="02070309020205020404" pitchFamily="49" charset="-78"/>
              <a:cs typeface="Simplified Arabic Fixed" panose="02070309020205020404" pitchFamily="49" charset="-78"/>
            </a:endParaRPr>
          </a:p>
        </p:txBody>
      </p:sp>
      <p:sp>
        <p:nvSpPr>
          <p:cNvPr id="38" name="TextBox 37">
            <a:extLst>
              <a:ext uri="{FF2B5EF4-FFF2-40B4-BE49-F238E27FC236}">
                <a16:creationId xmlns:a16="http://schemas.microsoft.com/office/drawing/2014/main" id="{F27813BF-F33B-F546-9FF2-51DA638BAD70}"/>
              </a:ext>
            </a:extLst>
          </p:cNvPr>
          <p:cNvSpPr txBox="1"/>
          <p:nvPr/>
        </p:nvSpPr>
        <p:spPr>
          <a:xfrm rot="184143">
            <a:off x="5165558" y="2570745"/>
            <a:ext cx="3160296" cy="369332"/>
          </a:xfrm>
          <a:prstGeom prst="rect">
            <a:avLst/>
          </a:prstGeom>
          <a:noFill/>
        </p:spPr>
        <p:txBody>
          <a:bodyPr wrap="square" rtlCol="0">
            <a:spAutoFit/>
          </a:bodyPr>
          <a:lstStyle/>
          <a:p>
            <a:r>
              <a:rPr lang="en-US" i="0" dirty="0">
                <a:effectLst/>
                <a:latin typeface="Simplified Arabic Fixed" panose="02070309020205020404" pitchFamily="49" charset="-78"/>
                <a:cs typeface="Simplified Arabic Fixed" panose="02070309020205020404" pitchFamily="49" charset="-78"/>
              </a:rPr>
              <a:t>- The job</a:t>
            </a:r>
            <a:endParaRPr lang="en-GB" dirty="0">
              <a:latin typeface="Simplified Arabic Fixed" panose="02070309020205020404" pitchFamily="49" charset="-78"/>
              <a:cs typeface="Simplified Arabic Fixed" panose="02070309020205020404" pitchFamily="49" charset="-78"/>
            </a:endParaRPr>
          </a:p>
        </p:txBody>
      </p:sp>
      <p:sp>
        <p:nvSpPr>
          <p:cNvPr id="39" name="TextBox 38">
            <a:extLst>
              <a:ext uri="{FF2B5EF4-FFF2-40B4-BE49-F238E27FC236}">
                <a16:creationId xmlns:a16="http://schemas.microsoft.com/office/drawing/2014/main" id="{0A335159-1423-634F-BE06-0E197F7A9F4B}"/>
              </a:ext>
            </a:extLst>
          </p:cNvPr>
          <p:cNvSpPr txBox="1"/>
          <p:nvPr/>
        </p:nvSpPr>
        <p:spPr>
          <a:xfrm rot="184143">
            <a:off x="5165558" y="2983229"/>
            <a:ext cx="3160296" cy="369332"/>
          </a:xfrm>
          <a:prstGeom prst="rect">
            <a:avLst/>
          </a:prstGeom>
          <a:noFill/>
        </p:spPr>
        <p:txBody>
          <a:bodyPr wrap="square" rtlCol="0">
            <a:spAutoFit/>
          </a:bodyPr>
          <a:lstStyle/>
          <a:p>
            <a:r>
              <a:rPr lang="en-US" i="0" dirty="0">
                <a:effectLst/>
                <a:latin typeface="Simplified Arabic Fixed" panose="02070309020205020404" pitchFamily="49" charset="-78"/>
                <a:cs typeface="Simplified Arabic Fixed" panose="02070309020205020404" pitchFamily="49" charset="-78"/>
              </a:rPr>
              <a:t>- </a:t>
            </a:r>
            <a:r>
              <a:rPr lang="en-US" dirty="0">
                <a:latin typeface="Simplified Arabic Fixed" panose="02070309020205020404" pitchFamily="49" charset="-78"/>
                <a:cs typeface="Simplified Arabic Fixed" panose="02070309020205020404" pitchFamily="49" charset="-78"/>
              </a:rPr>
              <a:t>Impression</a:t>
            </a:r>
            <a:endParaRPr lang="en-GB" dirty="0">
              <a:latin typeface="Simplified Arabic Fixed" panose="02070309020205020404" pitchFamily="49" charset="-78"/>
              <a:cs typeface="Simplified Arabic Fixed" panose="02070309020205020404" pitchFamily="49" charset="-78"/>
            </a:endParaRPr>
          </a:p>
        </p:txBody>
      </p:sp>
      <p:sp>
        <p:nvSpPr>
          <p:cNvPr id="40" name="TextBox 39">
            <a:extLst>
              <a:ext uri="{FF2B5EF4-FFF2-40B4-BE49-F238E27FC236}">
                <a16:creationId xmlns:a16="http://schemas.microsoft.com/office/drawing/2014/main" id="{8E593966-BF80-574A-816D-CD730D2A7216}"/>
              </a:ext>
            </a:extLst>
          </p:cNvPr>
          <p:cNvSpPr txBox="1"/>
          <p:nvPr/>
        </p:nvSpPr>
        <p:spPr>
          <a:xfrm rot="184143">
            <a:off x="5165558" y="3390838"/>
            <a:ext cx="3160296" cy="369332"/>
          </a:xfrm>
          <a:prstGeom prst="rect">
            <a:avLst/>
          </a:prstGeom>
          <a:noFill/>
        </p:spPr>
        <p:txBody>
          <a:bodyPr wrap="square" rtlCol="0">
            <a:spAutoFit/>
          </a:bodyPr>
          <a:lstStyle/>
          <a:p>
            <a:r>
              <a:rPr lang="en-US" i="0" dirty="0">
                <a:effectLst/>
                <a:latin typeface="Simplified Arabic Fixed" panose="02070309020205020404" pitchFamily="49" charset="-78"/>
                <a:cs typeface="Simplified Arabic Fixed" panose="02070309020205020404" pitchFamily="49" charset="-78"/>
              </a:rPr>
              <a:t>- Skills needed</a:t>
            </a:r>
            <a:endParaRPr lang="en-GB" dirty="0">
              <a:latin typeface="Simplified Arabic Fixed" panose="02070309020205020404" pitchFamily="49" charset="-78"/>
              <a:cs typeface="Simplified Arabic Fixed" panose="02070309020205020404" pitchFamily="49" charset="-78"/>
            </a:endParaRPr>
          </a:p>
        </p:txBody>
      </p:sp>
      <p:sp>
        <p:nvSpPr>
          <p:cNvPr id="41" name="TextBox 40">
            <a:extLst>
              <a:ext uri="{FF2B5EF4-FFF2-40B4-BE49-F238E27FC236}">
                <a16:creationId xmlns:a16="http://schemas.microsoft.com/office/drawing/2014/main" id="{DE973AC2-EAED-D545-8A3D-B9CB7473B388}"/>
              </a:ext>
            </a:extLst>
          </p:cNvPr>
          <p:cNvSpPr txBox="1"/>
          <p:nvPr/>
        </p:nvSpPr>
        <p:spPr>
          <a:xfrm rot="184143">
            <a:off x="5165558" y="3791891"/>
            <a:ext cx="3160296" cy="369332"/>
          </a:xfrm>
          <a:prstGeom prst="rect">
            <a:avLst/>
          </a:prstGeom>
          <a:noFill/>
        </p:spPr>
        <p:txBody>
          <a:bodyPr wrap="square" rtlCol="0">
            <a:spAutoFit/>
          </a:bodyPr>
          <a:lstStyle/>
          <a:p>
            <a:r>
              <a:rPr lang="en-US" dirty="0">
                <a:latin typeface="Simplified Arabic Fixed" panose="02070309020205020404" pitchFamily="49" charset="-78"/>
                <a:cs typeface="Simplified Arabic Fixed" panose="02070309020205020404" pitchFamily="49" charset="-78"/>
              </a:rPr>
              <a:t>- Personal qualities</a:t>
            </a:r>
            <a:endParaRPr lang="en-GB" dirty="0">
              <a:latin typeface="Simplified Arabic Fixed" panose="02070309020205020404" pitchFamily="49" charset="-78"/>
              <a:cs typeface="Simplified Arabic Fixed" panose="02070309020205020404" pitchFamily="49" charset="-78"/>
            </a:endParaRPr>
          </a:p>
        </p:txBody>
      </p:sp>
      <p:pic>
        <p:nvPicPr>
          <p:cNvPr id="4" name="Picture 7">
            <a:extLst>
              <a:ext uri="{FF2B5EF4-FFF2-40B4-BE49-F238E27FC236}">
                <a16:creationId xmlns:a16="http://schemas.microsoft.com/office/drawing/2014/main" id="{0F3BCFC1-AD6A-04A7-1884-962C2FE5B35F}"/>
              </a:ext>
            </a:extLst>
          </p:cNvPr>
          <p:cNvPicPr>
            <a:picLocks noChangeAspect="1"/>
          </p:cNvPicPr>
          <p:nvPr/>
        </p:nvPicPr>
        <p:blipFill>
          <a:blip r:embed="rId10"/>
          <a:stretch>
            <a:fillRect/>
          </a:stretch>
        </p:blipFill>
        <p:spPr>
          <a:xfrm>
            <a:off x="7623945" y="6359955"/>
            <a:ext cx="1247775" cy="400050"/>
          </a:xfrm>
          <a:prstGeom prst="rect">
            <a:avLst/>
          </a:prstGeom>
        </p:spPr>
      </p:pic>
      <p:pic>
        <p:nvPicPr>
          <p:cNvPr id="19" name="Picture 18" descr="A picture containing sunset, nature, flock, bright&#10;&#10;Description automatically generated">
            <a:extLst>
              <a:ext uri="{FF2B5EF4-FFF2-40B4-BE49-F238E27FC236}">
                <a16:creationId xmlns:a16="http://schemas.microsoft.com/office/drawing/2014/main" id="{2BFB4679-B966-434A-84AA-CFF3F6FF78C6}"/>
              </a:ext>
            </a:extLst>
          </p:cNvPr>
          <p:cNvPicPr>
            <a:picLocks noChangeAspect="1"/>
          </p:cNvPicPr>
          <p:nvPr/>
        </p:nvPicPr>
        <p:blipFill rotWithShape="1">
          <a:blip r:embed="rId11">
            <a:extLst>
              <a:ext uri="{28A0092B-C50C-407E-A947-70E740481C1C}">
                <a14:useLocalDpi xmlns:a14="http://schemas.microsoft.com/office/drawing/2010/main" val="0"/>
              </a:ext>
            </a:extLst>
          </a:blip>
          <a:srcRect r="73192" b="-4644"/>
          <a:stretch/>
        </p:blipFill>
        <p:spPr>
          <a:xfrm>
            <a:off x="5134490" y="5136948"/>
            <a:ext cx="3365262" cy="823015"/>
          </a:xfrm>
          <a:prstGeom prst="rect">
            <a:avLst/>
          </a:prstGeom>
        </p:spPr>
      </p:pic>
      <p:sp>
        <p:nvSpPr>
          <p:cNvPr id="20" name="Rounded Rectangle 27">
            <a:extLst>
              <a:ext uri="{FF2B5EF4-FFF2-40B4-BE49-F238E27FC236}">
                <a16:creationId xmlns:a16="http://schemas.microsoft.com/office/drawing/2014/main" id="{0893C8D5-420B-4AE9-A1DE-ECB93D649AE3}"/>
              </a:ext>
            </a:extLst>
          </p:cNvPr>
          <p:cNvSpPr/>
          <p:nvPr/>
        </p:nvSpPr>
        <p:spPr>
          <a:xfrm>
            <a:off x="4224524" y="4965160"/>
            <a:ext cx="4441059" cy="1063188"/>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02D92B0-25EF-4F17-B77E-DD92279C1B0D}"/>
              </a:ext>
            </a:extLst>
          </p:cNvPr>
          <p:cNvSpPr txBox="1"/>
          <p:nvPr/>
        </p:nvSpPr>
        <p:spPr>
          <a:xfrm>
            <a:off x="5134490" y="5167841"/>
            <a:ext cx="3365262" cy="738664"/>
          </a:xfrm>
          <a:prstGeom prst="rect">
            <a:avLst/>
          </a:prstGeom>
          <a:noFill/>
        </p:spPr>
        <p:txBody>
          <a:bodyPr wrap="square" lIns="91440" tIns="45720" rIns="91440" bIns="45720" rtlCol="0" anchor="t">
            <a:spAutoFit/>
          </a:bodyPr>
          <a:lstStyle/>
          <a:p>
            <a:r>
              <a:rPr lang="en-US" sz="1400" dirty="0">
                <a:solidFill>
                  <a:schemeClr val="bg1"/>
                </a:solidFill>
                <a:latin typeface="Simplified Arabic Fixed"/>
                <a:cs typeface="Simplified Arabic Fixed"/>
              </a:rPr>
              <a:t>Activity 2: Compare your skills with the skills needed for the job</a:t>
            </a:r>
          </a:p>
        </p:txBody>
      </p:sp>
      <p:pic>
        <p:nvPicPr>
          <p:cNvPr id="22" name="Picture 21" descr="Icon&#10;&#10;Description automatically generated">
            <a:extLst>
              <a:ext uri="{FF2B5EF4-FFF2-40B4-BE49-F238E27FC236}">
                <a16:creationId xmlns:a16="http://schemas.microsoft.com/office/drawing/2014/main" id="{F6E0C415-B914-4796-A39C-7CB9080E13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24523" y="5190929"/>
            <a:ext cx="1012739" cy="1012739"/>
          </a:xfrm>
          <a:prstGeom prst="rect">
            <a:avLst/>
          </a:prstGeom>
        </p:spPr>
      </p:pic>
    </p:spTree>
    <p:extLst>
      <p:ext uri="{BB962C8B-B14F-4D97-AF65-F5344CB8AC3E}">
        <p14:creationId xmlns:p14="http://schemas.microsoft.com/office/powerpoint/2010/main" val="290558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pic>
        <p:nvPicPr>
          <p:cNvPr id="10" name="Picture 11" descr="Icon&#10;&#10;Description automatically generated">
            <a:extLst>
              <a:ext uri="{FF2B5EF4-FFF2-40B4-BE49-F238E27FC236}">
                <a16:creationId xmlns:a16="http://schemas.microsoft.com/office/drawing/2014/main" id="{4A03C321-8B86-384A-8B90-15CA11566094}"/>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9" name="Rounded Rectangle 8">
            <a:extLst>
              <a:ext uri="{FF2B5EF4-FFF2-40B4-BE49-F238E27FC236}">
                <a16:creationId xmlns:a16="http://schemas.microsoft.com/office/drawing/2014/main" id="{699C01D9-2A59-A24C-ACC2-2A87ED88144B}"/>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E7926A-0FFF-1F44-A70E-15E43190A0BD}"/>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7" name="Graphic 16" descr="Thought with solid fill">
            <a:extLst>
              <a:ext uri="{FF2B5EF4-FFF2-40B4-BE49-F238E27FC236}">
                <a16:creationId xmlns:a16="http://schemas.microsoft.com/office/drawing/2014/main" id="{9D0546ED-994B-9A43-AF8C-C9CF374CA0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8" name="Graphic 17" descr="Question Mark with solid fill">
            <a:extLst>
              <a:ext uri="{FF2B5EF4-FFF2-40B4-BE49-F238E27FC236}">
                <a16:creationId xmlns:a16="http://schemas.microsoft.com/office/drawing/2014/main" id="{F5D89418-BD7B-5845-946F-F9A6CAF52CB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3" name="Picture 7">
            <a:extLst>
              <a:ext uri="{FF2B5EF4-FFF2-40B4-BE49-F238E27FC236}">
                <a16:creationId xmlns:a16="http://schemas.microsoft.com/office/drawing/2014/main" id="{CD2A70A2-C79E-4978-DCE5-9BF5650203A7}"/>
              </a:ext>
            </a:extLst>
          </p:cNvPr>
          <p:cNvPicPr>
            <a:picLocks noChangeAspect="1"/>
          </p:cNvPicPr>
          <p:nvPr/>
        </p:nvPicPr>
        <p:blipFill>
          <a:blip r:embed="rId8"/>
          <a:stretch>
            <a:fillRect/>
          </a:stretch>
        </p:blipFill>
        <p:spPr>
          <a:xfrm>
            <a:off x="7465794" y="6273691"/>
            <a:ext cx="1247775" cy="400050"/>
          </a:xfrm>
          <a:prstGeom prst="rect">
            <a:avLst/>
          </a:prstGeom>
        </p:spPr>
      </p:pic>
      <p:sp>
        <p:nvSpPr>
          <p:cNvPr id="2" name="Footer Placeholder 3">
            <a:extLst>
              <a:ext uri="{FF2B5EF4-FFF2-40B4-BE49-F238E27FC236}">
                <a16:creationId xmlns:a16="http://schemas.microsoft.com/office/drawing/2014/main" id="{EF2B96E8-9ECC-EE4A-B59E-5724B6C58C4A}"/>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279388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2AD8224-43A5-7645-8969-7572B09AE69A}"/>
              </a:ext>
            </a:extLst>
          </p:cNvPr>
          <p:cNvSpPr/>
          <p:nvPr/>
        </p:nvSpPr>
        <p:spPr>
          <a:xfrm>
            <a:off x="3417440" y="1278276"/>
            <a:ext cx="5292374" cy="3392308"/>
          </a:xfrm>
          <a:prstGeom prst="roundRect">
            <a:avLst/>
          </a:prstGeom>
          <a:solidFill>
            <a:schemeClr val="accent4">
              <a:lumMod val="20000"/>
              <a:lumOff val="80000"/>
              <a:alpha val="27000"/>
            </a:schemeClr>
          </a:solidFill>
          <a:ln>
            <a:solidFill>
              <a:schemeClr val="accent6"/>
            </a:solidFill>
            <a:prstDash val="dash"/>
            <a:extLst>
              <a:ext uri="{C807C97D-BFC1-408E-A445-0C87EB9F89A2}">
                <ask:lineSketchStyleProps xmlns:ask="http://schemas.microsoft.com/office/drawing/2018/sketchyshapes" sd="1219033472">
                  <a:custGeom>
                    <a:avLst/>
                    <a:gdLst>
                      <a:gd name="connsiteX0" fmla="*/ 0 w 5116530"/>
                      <a:gd name="connsiteY0" fmla="*/ 505371 h 3032166"/>
                      <a:gd name="connsiteX1" fmla="*/ 505371 w 5116530"/>
                      <a:gd name="connsiteY1" fmla="*/ 0 h 3032166"/>
                      <a:gd name="connsiteX2" fmla="*/ 1050854 w 5116530"/>
                      <a:gd name="connsiteY2" fmla="*/ 0 h 3032166"/>
                      <a:gd name="connsiteX3" fmla="*/ 1514222 w 5116530"/>
                      <a:gd name="connsiteY3" fmla="*/ 0 h 3032166"/>
                      <a:gd name="connsiteX4" fmla="*/ 2141821 w 5116530"/>
                      <a:gd name="connsiteY4" fmla="*/ 0 h 3032166"/>
                      <a:gd name="connsiteX5" fmla="*/ 2646246 w 5116530"/>
                      <a:gd name="connsiteY5" fmla="*/ 0 h 3032166"/>
                      <a:gd name="connsiteX6" fmla="*/ 3109614 w 5116530"/>
                      <a:gd name="connsiteY6" fmla="*/ 0 h 3032166"/>
                      <a:gd name="connsiteX7" fmla="*/ 3614039 w 5116530"/>
                      <a:gd name="connsiteY7" fmla="*/ 0 h 3032166"/>
                      <a:gd name="connsiteX8" fmla="*/ 4611159 w 5116530"/>
                      <a:gd name="connsiteY8" fmla="*/ 0 h 3032166"/>
                      <a:gd name="connsiteX9" fmla="*/ 5116530 w 5116530"/>
                      <a:gd name="connsiteY9" fmla="*/ 505371 h 3032166"/>
                      <a:gd name="connsiteX10" fmla="*/ 5116530 w 5116530"/>
                      <a:gd name="connsiteY10" fmla="*/ 970299 h 3032166"/>
                      <a:gd name="connsiteX11" fmla="*/ 5116530 w 5116530"/>
                      <a:gd name="connsiteY11" fmla="*/ 1455440 h 3032166"/>
                      <a:gd name="connsiteX12" fmla="*/ 5116530 w 5116530"/>
                      <a:gd name="connsiteY12" fmla="*/ 1960796 h 3032166"/>
                      <a:gd name="connsiteX13" fmla="*/ 5116530 w 5116530"/>
                      <a:gd name="connsiteY13" fmla="*/ 2526795 h 3032166"/>
                      <a:gd name="connsiteX14" fmla="*/ 4611159 w 5116530"/>
                      <a:gd name="connsiteY14" fmla="*/ 3032166 h 3032166"/>
                      <a:gd name="connsiteX15" fmla="*/ 4024618 w 5116530"/>
                      <a:gd name="connsiteY15" fmla="*/ 3032166 h 3032166"/>
                      <a:gd name="connsiteX16" fmla="*/ 3397019 w 5116530"/>
                      <a:gd name="connsiteY16" fmla="*/ 3032166 h 3032166"/>
                      <a:gd name="connsiteX17" fmla="*/ 2851536 w 5116530"/>
                      <a:gd name="connsiteY17" fmla="*/ 3032166 h 3032166"/>
                      <a:gd name="connsiteX18" fmla="*/ 2223937 w 5116530"/>
                      <a:gd name="connsiteY18" fmla="*/ 3032166 h 3032166"/>
                      <a:gd name="connsiteX19" fmla="*/ 1719511 w 5116530"/>
                      <a:gd name="connsiteY19" fmla="*/ 3032166 h 3032166"/>
                      <a:gd name="connsiteX20" fmla="*/ 1132970 w 5116530"/>
                      <a:gd name="connsiteY20" fmla="*/ 3032166 h 3032166"/>
                      <a:gd name="connsiteX21" fmla="*/ 505371 w 5116530"/>
                      <a:gd name="connsiteY21" fmla="*/ 3032166 h 3032166"/>
                      <a:gd name="connsiteX22" fmla="*/ 0 w 5116530"/>
                      <a:gd name="connsiteY22" fmla="*/ 2526795 h 3032166"/>
                      <a:gd name="connsiteX23" fmla="*/ 0 w 5116530"/>
                      <a:gd name="connsiteY23" fmla="*/ 2001225 h 3032166"/>
                      <a:gd name="connsiteX24" fmla="*/ 0 w 5116530"/>
                      <a:gd name="connsiteY24" fmla="*/ 1516083 h 3032166"/>
                      <a:gd name="connsiteX25" fmla="*/ 0 w 5116530"/>
                      <a:gd name="connsiteY25" fmla="*/ 1051155 h 3032166"/>
                      <a:gd name="connsiteX26" fmla="*/ 0 w 5116530"/>
                      <a:gd name="connsiteY26" fmla="*/ 505371 h 30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6530" h="3032166" fill="none" extrusionOk="0">
                        <a:moveTo>
                          <a:pt x="0" y="505371"/>
                        </a:moveTo>
                        <a:cubicBezTo>
                          <a:pt x="-3333" y="157099"/>
                          <a:pt x="268207" y="26425"/>
                          <a:pt x="505371" y="0"/>
                        </a:cubicBezTo>
                        <a:cubicBezTo>
                          <a:pt x="756664" y="-41859"/>
                          <a:pt x="811460" y="34424"/>
                          <a:pt x="1050854" y="0"/>
                        </a:cubicBezTo>
                        <a:cubicBezTo>
                          <a:pt x="1290248" y="-34424"/>
                          <a:pt x="1355873" y="39925"/>
                          <a:pt x="1514222" y="0"/>
                        </a:cubicBezTo>
                        <a:cubicBezTo>
                          <a:pt x="1672571" y="-39925"/>
                          <a:pt x="1950004" y="10460"/>
                          <a:pt x="2141821" y="0"/>
                        </a:cubicBezTo>
                        <a:cubicBezTo>
                          <a:pt x="2333638" y="-10460"/>
                          <a:pt x="2465237" y="55987"/>
                          <a:pt x="2646246" y="0"/>
                        </a:cubicBezTo>
                        <a:cubicBezTo>
                          <a:pt x="2827256" y="-55987"/>
                          <a:pt x="2891497" y="31101"/>
                          <a:pt x="3109614" y="0"/>
                        </a:cubicBezTo>
                        <a:cubicBezTo>
                          <a:pt x="3327731" y="-31101"/>
                          <a:pt x="3463510" y="25178"/>
                          <a:pt x="3614039" y="0"/>
                        </a:cubicBezTo>
                        <a:cubicBezTo>
                          <a:pt x="3764568" y="-25178"/>
                          <a:pt x="4276481" y="32556"/>
                          <a:pt x="4611159" y="0"/>
                        </a:cubicBezTo>
                        <a:cubicBezTo>
                          <a:pt x="4924406" y="-9036"/>
                          <a:pt x="5114684" y="239048"/>
                          <a:pt x="5116530" y="505371"/>
                        </a:cubicBezTo>
                        <a:cubicBezTo>
                          <a:pt x="5151118" y="644712"/>
                          <a:pt x="5103708" y="858277"/>
                          <a:pt x="5116530" y="970299"/>
                        </a:cubicBezTo>
                        <a:cubicBezTo>
                          <a:pt x="5129352" y="1082321"/>
                          <a:pt x="5060550" y="1269326"/>
                          <a:pt x="5116530" y="1455440"/>
                        </a:cubicBezTo>
                        <a:cubicBezTo>
                          <a:pt x="5172510" y="1641554"/>
                          <a:pt x="5099717" y="1734328"/>
                          <a:pt x="5116530" y="1960796"/>
                        </a:cubicBezTo>
                        <a:cubicBezTo>
                          <a:pt x="5133343" y="2187264"/>
                          <a:pt x="5070849" y="2343704"/>
                          <a:pt x="5116530" y="2526795"/>
                        </a:cubicBezTo>
                        <a:cubicBezTo>
                          <a:pt x="5120033" y="2814909"/>
                          <a:pt x="4901808" y="3037534"/>
                          <a:pt x="4611159" y="3032166"/>
                        </a:cubicBezTo>
                        <a:cubicBezTo>
                          <a:pt x="4372143" y="3052175"/>
                          <a:pt x="4217653" y="3002809"/>
                          <a:pt x="4024618" y="3032166"/>
                        </a:cubicBezTo>
                        <a:cubicBezTo>
                          <a:pt x="3831583" y="3061523"/>
                          <a:pt x="3555073" y="2996827"/>
                          <a:pt x="3397019" y="3032166"/>
                        </a:cubicBezTo>
                        <a:cubicBezTo>
                          <a:pt x="3238965" y="3067505"/>
                          <a:pt x="3080260" y="2999838"/>
                          <a:pt x="2851536" y="3032166"/>
                        </a:cubicBezTo>
                        <a:cubicBezTo>
                          <a:pt x="2622812" y="3064494"/>
                          <a:pt x="2440222" y="2958231"/>
                          <a:pt x="2223937" y="3032166"/>
                        </a:cubicBezTo>
                        <a:cubicBezTo>
                          <a:pt x="2007652" y="3106101"/>
                          <a:pt x="1938259" y="2971892"/>
                          <a:pt x="1719511" y="3032166"/>
                        </a:cubicBezTo>
                        <a:cubicBezTo>
                          <a:pt x="1500763" y="3092440"/>
                          <a:pt x="1260859" y="3024124"/>
                          <a:pt x="1132970" y="3032166"/>
                        </a:cubicBezTo>
                        <a:cubicBezTo>
                          <a:pt x="1005081" y="3040208"/>
                          <a:pt x="720313" y="2969515"/>
                          <a:pt x="505371" y="3032166"/>
                        </a:cubicBezTo>
                        <a:cubicBezTo>
                          <a:pt x="261766" y="2976890"/>
                          <a:pt x="34111" y="2779061"/>
                          <a:pt x="0" y="2526795"/>
                        </a:cubicBezTo>
                        <a:cubicBezTo>
                          <a:pt x="-37799" y="2297559"/>
                          <a:pt x="25444" y="2228663"/>
                          <a:pt x="0" y="2001225"/>
                        </a:cubicBezTo>
                        <a:cubicBezTo>
                          <a:pt x="-25444" y="1773787"/>
                          <a:pt x="30249" y="1735706"/>
                          <a:pt x="0" y="1516083"/>
                        </a:cubicBezTo>
                        <a:cubicBezTo>
                          <a:pt x="-30249" y="1296460"/>
                          <a:pt x="35236" y="1230159"/>
                          <a:pt x="0" y="1051155"/>
                        </a:cubicBezTo>
                        <a:cubicBezTo>
                          <a:pt x="-35236" y="872151"/>
                          <a:pt x="45359" y="685700"/>
                          <a:pt x="0" y="505371"/>
                        </a:cubicBezTo>
                        <a:close/>
                      </a:path>
                      <a:path w="5116530" h="3032166" stroke="0" extrusionOk="0">
                        <a:moveTo>
                          <a:pt x="0" y="505371"/>
                        </a:moveTo>
                        <a:cubicBezTo>
                          <a:pt x="-57038" y="191080"/>
                          <a:pt x="152026" y="27862"/>
                          <a:pt x="505371" y="0"/>
                        </a:cubicBezTo>
                        <a:cubicBezTo>
                          <a:pt x="803241" y="-24262"/>
                          <a:pt x="840074" y="12389"/>
                          <a:pt x="1174028" y="0"/>
                        </a:cubicBezTo>
                        <a:cubicBezTo>
                          <a:pt x="1507982" y="-12389"/>
                          <a:pt x="1572995" y="53682"/>
                          <a:pt x="1719511" y="0"/>
                        </a:cubicBezTo>
                        <a:cubicBezTo>
                          <a:pt x="1866027" y="-53682"/>
                          <a:pt x="2068521" y="41601"/>
                          <a:pt x="2223937" y="0"/>
                        </a:cubicBezTo>
                        <a:cubicBezTo>
                          <a:pt x="2379353" y="-41601"/>
                          <a:pt x="2703877" y="4182"/>
                          <a:pt x="2851536" y="0"/>
                        </a:cubicBezTo>
                        <a:cubicBezTo>
                          <a:pt x="2999195" y="-4182"/>
                          <a:pt x="3217963" y="58748"/>
                          <a:pt x="3397019" y="0"/>
                        </a:cubicBezTo>
                        <a:cubicBezTo>
                          <a:pt x="3576075" y="-58748"/>
                          <a:pt x="3908040" y="70501"/>
                          <a:pt x="4065676" y="0"/>
                        </a:cubicBezTo>
                        <a:cubicBezTo>
                          <a:pt x="4223312" y="-70501"/>
                          <a:pt x="4469029" y="40555"/>
                          <a:pt x="4611159" y="0"/>
                        </a:cubicBezTo>
                        <a:cubicBezTo>
                          <a:pt x="4862358" y="46170"/>
                          <a:pt x="5062182" y="163227"/>
                          <a:pt x="5116530" y="505371"/>
                        </a:cubicBezTo>
                        <a:cubicBezTo>
                          <a:pt x="5159776" y="708046"/>
                          <a:pt x="5060844" y="770996"/>
                          <a:pt x="5116530" y="970299"/>
                        </a:cubicBezTo>
                        <a:cubicBezTo>
                          <a:pt x="5172216" y="1169602"/>
                          <a:pt x="5079524" y="1226131"/>
                          <a:pt x="5116530" y="1475655"/>
                        </a:cubicBezTo>
                        <a:cubicBezTo>
                          <a:pt x="5153536" y="1725179"/>
                          <a:pt x="5059129" y="1720309"/>
                          <a:pt x="5116530" y="1960796"/>
                        </a:cubicBezTo>
                        <a:cubicBezTo>
                          <a:pt x="5173931" y="2201283"/>
                          <a:pt x="5083493" y="2322838"/>
                          <a:pt x="5116530" y="2526795"/>
                        </a:cubicBezTo>
                        <a:cubicBezTo>
                          <a:pt x="5127945" y="2791733"/>
                          <a:pt x="4861910" y="3021203"/>
                          <a:pt x="4611159" y="3032166"/>
                        </a:cubicBezTo>
                        <a:cubicBezTo>
                          <a:pt x="4458897" y="3061431"/>
                          <a:pt x="4225010" y="3008451"/>
                          <a:pt x="4024618" y="3032166"/>
                        </a:cubicBezTo>
                        <a:cubicBezTo>
                          <a:pt x="3824226" y="3055881"/>
                          <a:pt x="3634755" y="2963809"/>
                          <a:pt x="3355961" y="3032166"/>
                        </a:cubicBezTo>
                        <a:cubicBezTo>
                          <a:pt x="3077167" y="3100523"/>
                          <a:pt x="2895426" y="2986705"/>
                          <a:pt x="2769420" y="3032166"/>
                        </a:cubicBezTo>
                        <a:cubicBezTo>
                          <a:pt x="2643414" y="3077627"/>
                          <a:pt x="2514811" y="2982798"/>
                          <a:pt x="2306052" y="3032166"/>
                        </a:cubicBezTo>
                        <a:cubicBezTo>
                          <a:pt x="2097293" y="3081534"/>
                          <a:pt x="1935248" y="2998070"/>
                          <a:pt x="1801627" y="3032166"/>
                        </a:cubicBezTo>
                        <a:cubicBezTo>
                          <a:pt x="1668006" y="3066262"/>
                          <a:pt x="1454207" y="3001416"/>
                          <a:pt x="1132970" y="3032166"/>
                        </a:cubicBezTo>
                        <a:cubicBezTo>
                          <a:pt x="811733" y="3062916"/>
                          <a:pt x="779454" y="2970487"/>
                          <a:pt x="505371" y="3032166"/>
                        </a:cubicBezTo>
                        <a:cubicBezTo>
                          <a:pt x="262410" y="3103740"/>
                          <a:pt x="-6591" y="2809380"/>
                          <a:pt x="0" y="2526795"/>
                        </a:cubicBezTo>
                        <a:cubicBezTo>
                          <a:pt x="-38692" y="2282559"/>
                          <a:pt x="36197" y="2203863"/>
                          <a:pt x="0" y="2001225"/>
                        </a:cubicBezTo>
                        <a:cubicBezTo>
                          <a:pt x="-36197" y="1798587"/>
                          <a:pt x="4171" y="1715435"/>
                          <a:pt x="0" y="1556511"/>
                        </a:cubicBezTo>
                        <a:cubicBezTo>
                          <a:pt x="-4171" y="1397587"/>
                          <a:pt x="49031" y="1217275"/>
                          <a:pt x="0" y="1051155"/>
                        </a:cubicBezTo>
                        <a:cubicBezTo>
                          <a:pt x="-49031" y="885035"/>
                          <a:pt x="7214" y="644764"/>
                          <a:pt x="0" y="50537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descr="A picture containing weapon, spectacles&#10;&#10;Description automatically generated">
            <a:extLst>
              <a:ext uri="{FF2B5EF4-FFF2-40B4-BE49-F238E27FC236}">
                <a16:creationId xmlns:a16="http://schemas.microsoft.com/office/drawing/2014/main" id="{A227B7D6-6B06-434C-95DA-05028C90F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4515">
            <a:off x="543023" y="1058583"/>
            <a:ext cx="2094469" cy="2066911"/>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DA657CCE-7CA4-C14E-AE87-16AF92A89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950" y="353553"/>
            <a:ext cx="7801828" cy="540266"/>
          </a:xfrm>
          <a:prstGeom prst="rect">
            <a:avLst/>
          </a:prstGeom>
        </p:spPr>
      </p:pic>
      <p:sp>
        <p:nvSpPr>
          <p:cNvPr id="37" name="TextBox 36">
            <a:extLst>
              <a:ext uri="{FF2B5EF4-FFF2-40B4-BE49-F238E27FC236}">
                <a16:creationId xmlns:a16="http://schemas.microsoft.com/office/drawing/2014/main" id="{F0A599A6-ED32-EA49-9578-B55A7CA9AA01}"/>
              </a:ext>
            </a:extLst>
          </p:cNvPr>
          <p:cNvSpPr txBox="1"/>
          <p:nvPr/>
        </p:nvSpPr>
        <p:spPr>
          <a:xfrm>
            <a:off x="827950" y="464307"/>
            <a:ext cx="7801828" cy="369332"/>
          </a:xfrm>
          <a:prstGeom prst="rect">
            <a:avLst/>
          </a:prstGeom>
          <a:noFill/>
        </p:spPr>
        <p:txBody>
          <a:bodyPr wrap="square" rtlCol="0">
            <a:spAutoFit/>
          </a:bodyPr>
          <a:lstStyle/>
          <a:p>
            <a:pPr algn="ctr"/>
            <a:r>
              <a:rPr lang="en-US" b="1" i="0">
                <a:solidFill>
                  <a:schemeClr val="bg1"/>
                </a:solidFill>
                <a:effectLst/>
                <a:latin typeface="Simplified Arabic Fixed" panose="02070309020205020404" pitchFamily="49" charset="-78"/>
                <a:cs typeface="Simplified Arabic Fixed" panose="02070309020205020404" pitchFamily="49" charset="-78"/>
              </a:rPr>
              <a:t>STEP 1</a:t>
            </a:r>
            <a:r>
              <a:rPr lang="en-US" i="0">
                <a:solidFill>
                  <a:schemeClr val="bg1"/>
                </a:solidFill>
                <a:effectLst/>
                <a:latin typeface="Simplified Arabic Fixed" panose="02070309020205020404" pitchFamily="49" charset="-78"/>
                <a:cs typeface="Simplified Arabic Fixed" panose="02070309020205020404" pitchFamily="49" charset="-78"/>
              </a:rPr>
              <a:t>: Find out what skills the employer wants</a:t>
            </a:r>
            <a:endParaRPr lang="en-GB">
              <a:solidFill>
                <a:schemeClr val="bg1"/>
              </a:solidFill>
              <a:latin typeface="Simplified Arabic Fixed" panose="02070309020205020404" pitchFamily="49" charset="-78"/>
              <a:cs typeface="Simplified Arabic Fixed" panose="02070309020205020404" pitchFamily="49" charset="-78"/>
            </a:endParaRPr>
          </a:p>
        </p:txBody>
      </p:sp>
      <p:sp>
        <p:nvSpPr>
          <p:cNvPr id="43" name="TextBox 42">
            <a:extLst>
              <a:ext uri="{FF2B5EF4-FFF2-40B4-BE49-F238E27FC236}">
                <a16:creationId xmlns:a16="http://schemas.microsoft.com/office/drawing/2014/main" id="{4B0A8AFD-8BEF-5247-9105-A4FA5D9BF82C}"/>
              </a:ext>
            </a:extLst>
          </p:cNvPr>
          <p:cNvSpPr txBox="1"/>
          <p:nvPr/>
        </p:nvSpPr>
        <p:spPr>
          <a:xfrm>
            <a:off x="4322861" y="1753521"/>
            <a:ext cx="4087638" cy="2462213"/>
          </a:xfrm>
          <a:prstGeom prst="rect">
            <a:avLst/>
          </a:prstGeom>
          <a:noFill/>
        </p:spPr>
        <p:txBody>
          <a:bodyPr wrap="square" rtlCol="0">
            <a:spAutoFit/>
          </a:bodyPr>
          <a:lstStyle/>
          <a:p>
            <a:r>
              <a:rPr lang="en-US" sz="1400" i="0">
                <a:effectLst/>
                <a:latin typeface="Simplified Arabic Fixed" panose="02070309020205020404" pitchFamily="49" charset="-78"/>
                <a:cs typeface="Simplified Arabic Fixed" panose="02070309020205020404" pitchFamily="49" charset="-78"/>
              </a:rPr>
              <a:t>What </a:t>
            </a:r>
            <a:r>
              <a:rPr lang="en-US" sz="1400" b="1" i="0">
                <a:solidFill>
                  <a:srgbClr val="FF0000"/>
                </a:solidFill>
                <a:effectLst/>
                <a:latin typeface="Simplified Arabic Fixed" panose="02070309020205020404" pitchFamily="49" charset="-78"/>
                <a:cs typeface="Simplified Arabic Fixed" panose="02070309020205020404" pitchFamily="49" charset="-78"/>
              </a:rPr>
              <a:t>job</a:t>
            </a:r>
            <a:r>
              <a:rPr lang="en-US" sz="1400" i="0">
                <a:effectLst/>
                <a:latin typeface="Simplified Arabic Fixed" panose="02070309020205020404" pitchFamily="49" charset="-78"/>
                <a:cs typeface="Simplified Arabic Fixed" panose="02070309020205020404" pitchFamily="49" charset="-78"/>
              </a:rPr>
              <a:t> are you applying for?</a:t>
            </a:r>
          </a:p>
          <a:p>
            <a:endParaRPr lang="en-US" sz="1400" i="0">
              <a:effectLst/>
              <a:latin typeface="Simplified Arabic Fixed" panose="02070309020205020404" pitchFamily="49" charset="-78"/>
              <a:cs typeface="Simplified Arabic Fixed" panose="02070309020205020404" pitchFamily="49" charset="-78"/>
            </a:endParaRPr>
          </a:p>
          <a:p>
            <a:r>
              <a:rPr lang="en-US" sz="1400">
                <a:latin typeface="Simplified Arabic Fixed" panose="02070309020205020404" pitchFamily="49" charset="-78"/>
                <a:cs typeface="Simplified Arabic Fixed" panose="02070309020205020404" pitchFamily="49" charset="-78"/>
              </a:rPr>
              <a:t>What </a:t>
            </a:r>
            <a:r>
              <a:rPr lang="en-US" sz="1400" b="1">
                <a:solidFill>
                  <a:srgbClr val="FF0000"/>
                </a:solidFill>
                <a:latin typeface="Simplified Arabic Fixed" panose="02070309020205020404" pitchFamily="49" charset="-78"/>
                <a:cs typeface="Simplified Arabic Fixed" panose="02070309020205020404" pitchFamily="49" charset="-78"/>
              </a:rPr>
              <a:t>impression</a:t>
            </a:r>
            <a:r>
              <a:rPr lang="en-US" sz="1400">
                <a:latin typeface="Simplified Arabic Fixed" panose="02070309020205020404" pitchFamily="49" charset="-78"/>
                <a:cs typeface="Simplified Arabic Fixed" panose="02070309020205020404" pitchFamily="49" charset="-78"/>
              </a:rPr>
              <a:t> do you want to make?</a:t>
            </a:r>
          </a:p>
          <a:p>
            <a:endParaRPr lang="en-US" sz="1400">
              <a:latin typeface="Simplified Arabic Fixed" panose="02070309020205020404" pitchFamily="49" charset="-78"/>
              <a:cs typeface="Simplified Arabic Fixed" panose="02070309020205020404" pitchFamily="49" charset="-78"/>
            </a:endParaRPr>
          </a:p>
          <a:p>
            <a:r>
              <a:rPr lang="en-US" sz="1400">
                <a:latin typeface="Simplified Arabic Fixed" panose="02070309020205020404" pitchFamily="49" charset="-78"/>
                <a:cs typeface="Simplified Arabic Fixed" panose="02070309020205020404" pitchFamily="49" charset="-78"/>
              </a:rPr>
              <a:t>What </a:t>
            </a:r>
            <a:r>
              <a:rPr lang="en-US" sz="1400" b="1">
                <a:solidFill>
                  <a:srgbClr val="FF0000"/>
                </a:solidFill>
                <a:latin typeface="Simplified Arabic Fixed" panose="02070309020205020404" pitchFamily="49" charset="-78"/>
                <a:cs typeface="Simplified Arabic Fixed" panose="02070309020205020404" pitchFamily="49" charset="-78"/>
              </a:rPr>
              <a:t>skills</a:t>
            </a:r>
            <a:r>
              <a:rPr lang="en-US" sz="1400">
                <a:latin typeface="Simplified Arabic Fixed" panose="02070309020205020404" pitchFamily="49" charset="-78"/>
                <a:cs typeface="Simplified Arabic Fixed" panose="02070309020205020404" pitchFamily="49" charset="-78"/>
              </a:rPr>
              <a:t> do you need for the job?</a:t>
            </a:r>
          </a:p>
          <a:p>
            <a:endParaRPr lang="en-GB" sz="1400">
              <a:latin typeface="Simplified Arabic Fixed" panose="02070309020205020404" pitchFamily="49" charset="-78"/>
              <a:cs typeface="Simplified Arabic Fixed" panose="02070309020205020404" pitchFamily="49" charset="-78"/>
            </a:endParaRPr>
          </a:p>
          <a:p>
            <a:r>
              <a:rPr lang="en-US" sz="1400">
                <a:latin typeface="Simplified Arabic Fixed" panose="02070309020205020404" pitchFamily="49" charset="-78"/>
                <a:cs typeface="Simplified Arabic Fixed" panose="02070309020205020404" pitchFamily="49" charset="-78"/>
              </a:rPr>
              <a:t>How can you </a:t>
            </a:r>
            <a:r>
              <a:rPr lang="en-US" sz="1400" b="1">
                <a:solidFill>
                  <a:srgbClr val="FF0000"/>
                </a:solidFill>
                <a:latin typeface="Simplified Arabic Fixed" panose="02070309020205020404" pitchFamily="49" charset="-78"/>
                <a:cs typeface="Simplified Arabic Fixed" panose="02070309020205020404" pitchFamily="49" charset="-78"/>
              </a:rPr>
              <a:t>show</a:t>
            </a:r>
            <a:r>
              <a:rPr lang="en-US" sz="1400">
                <a:latin typeface="Simplified Arabic Fixed" panose="02070309020205020404" pitchFamily="49" charset="-78"/>
                <a:cs typeface="Simplified Arabic Fixed" panose="02070309020205020404" pitchFamily="49" charset="-78"/>
              </a:rPr>
              <a:t> that you have those </a:t>
            </a:r>
            <a:br>
              <a:rPr lang="en-US" sz="1400">
                <a:latin typeface="Simplified Arabic Fixed" panose="02070309020205020404" pitchFamily="49" charset="-78"/>
                <a:cs typeface="Simplified Arabic Fixed" panose="02070309020205020404" pitchFamily="49" charset="-78"/>
              </a:rPr>
            </a:br>
            <a:r>
              <a:rPr lang="en-US" sz="1400">
                <a:latin typeface="Simplified Arabic Fixed" panose="02070309020205020404" pitchFamily="49" charset="-78"/>
                <a:cs typeface="Simplified Arabic Fixed" panose="02070309020205020404" pitchFamily="49" charset="-78"/>
              </a:rPr>
              <a:t>skills?</a:t>
            </a:r>
          </a:p>
          <a:p>
            <a:endParaRPr lang="en-US" sz="1400">
              <a:latin typeface="Simplified Arabic Fixed" panose="02070309020205020404" pitchFamily="49" charset="-78"/>
              <a:cs typeface="Simplified Arabic Fixed" panose="02070309020205020404" pitchFamily="49" charset="-78"/>
            </a:endParaRPr>
          </a:p>
          <a:p>
            <a:r>
              <a:rPr lang="en-US" sz="1400">
                <a:latin typeface="Simplified Arabic Fixed" panose="02070309020205020404" pitchFamily="49" charset="-78"/>
                <a:cs typeface="Simplified Arabic Fixed" panose="02070309020205020404" pitchFamily="49" charset="-78"/>
              </a:rPr>
              <a:t>How can you show you have the </a:t>
            </a:r>
            <a:r>
              <a:rPr lang="en-US" sz="1400" b="1">
                <a:solidFill>
                  <a:srgbClr val="FF0000"/>
                </a:solidFill>
                <a:latin typeface="Simplified Arabic Fixed" panose="02070309020205020404" pitchFamily="49" charset="-78"/>
                <a:cs typeface="Simplified Arabic Fixed" panose="02070309020205020404" pitchFamily="49" charset="-78"/>
              </a:rPr>
              <a:t>right </a:t>
            </a:r>
            <a:br>
              <a:rPr lang="en-US" sz="1400" b="1">
                <a:solidFill>
                  <a:srgbClr val="FF0000"/>
                </a:solidFill>
                <a:latin typeface="Simplified Arabic Fixed" panose="02070309020205020404" pitchFamily="49" charset="-78"/>
                <a:cs typeface="Simplified Arabic Fixed" panose="02070309020205020404" pitchFamily="49" charset="-78"/>
              </a:rPr>
            </a:br>
            <a:r>
              <a:rPr lang="en-US" sz="1400" b="1">
                <a:solidFill>
                  <a:srgbClr val="FF0000"/>
                </a:solidFill>
                <a:latin typeface="Simplified Arabic Fixed" panose="02070309020205020404" pitchFamily="49" charset="-78"/>
                <a:cs typeface="Simplified Arabic Fixed" panose="02070309020205020404" pitchFamily="49" charset="-78"/>
              </a:rPr>
              <a:t>personal qualities </a:t>
            </a:r>
            <a:r>
              <a:rPr lang="en-US" sz="1400">
                <a:latin typeface="Simplified Arabic Fixed" panose="02070309020205020404" pitchFamily="49" charset="-78"/>
                <a:cs typeface="Simplified Arabic Fixed" panose="02070309020205020404" pitchFamily="49" charset="-78"/>
              </a:rPr>
              <a:t>too?</a:t>
            </a:r>
            <a:endParaRPr lang="en-GB" sz="1400">
              <a:latin typeface="Simplified Arabic Fixed" panose="02070309020205020404" pitchFamily="49" charset="-78"/>
              <a:cs typeface="Simplified Arabic Fixed" panose="02070309020205020404" pitchFamily="49" charset="-78"/>
            </a:endParaRPr>
          </a:p>
        </p:txBody>
      </p:sp>
      <p:pic>
        <p:nvPicPr>
          <p:cNvPr id="46" name="Picture 45" descr="Icon&#10;&#10;Description automatically generated">
            <a:extLst>
              <a:ext uri="{FF2B5EF4-FFF2-40B4-BE49-F238E27FC236}">
                <a16:creationId xmlns:a16="http://schemas.microsoft.com/office/drawing/2014/main" id="{EE245094-D982-9641-8038-20B17AA4FC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38947">
            <a:off x="718599" y="3011097"/>
            <a:ext cx="2663158" cy="2663158"/>
          </a:xfrm>
          <a:prstGeom prst="rect">
            <a:avLst/>
          </a:prstGeom>
        </p:spPr>
      </p:pic>
      <p:pic>
        <p:nvPicPr>
          <p:cNvPr id="49" name="Picture 48">
            <a:extLst>
              <a:ext uri="{FF2B5EF4-FFF2-40B4-BE49-F238E27FC236}">
                <a16:creationId xmlns:a16="http://schemas.microsoft.com/office/drawing/2014/main" id="{DC2DCB50-5C49-6E43-B0B0-9C5CC5506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00304">
            <a:off x="1123683" y="1432036"/>
            <a:ext cx="1179637" cy="749912"/>
          </a:xfrm>
          <a:prstGeom prst="rect">
            <a:avLst/>
          </a:prstGeom>
        </p:spPr>
      </p:pic>
      <p:pic>
        <p:nvPicPr>
          <p:cNvPr id="85" name="Picture 84" descr="A picture containing text, clipart&#10;&#10;Description automatically generated">
            <a:extLst>
              <a:ext uri="{FF2B5EF4-FFF2-40B4-BE49-F238E27FC236}">
                <a16:creationId xmlns:a16="http://schemas.microsoft.com/office/drawing/2014/main" id="{8E87EFD5-47C8-9445-BCE3-F10E47FC91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1952" y="3646604"/>
            <a:ext cx="812800" cy="1181100"/>
          </a:xfrm>
          <a:prstGeom prst="rect">
            <a:avLst/>
          </a:prstGeom>
        </p:spPr>
      </p:pic>
      <p:pic>
        <p:nvPicPr>
          <p:cNvPr id="5" name="Picture 4" descr="A picture containing gauge&#10;&#10;Description automatically generated">
            <a:extLst>
              <a:ext uri="{FF2B5EF4-FFF2-40B4-BE49-F238E27FC236}">
                <a16:creationId xmlns:a16="http://schemas.microsoft.com/office/drawing/2014/main" id="{780F065E-4858-8D40-AAD1-33C2740C7F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8025" y="1708668"/>
            <a:ext cx="358819" cy="358819"/>
          </a:xfrm>
          <a:prstGeom prst="rect">
            <a:avLst/>
          </a:prstGeom>
        </p:spPr>
      </p:pic>
      <p:pic>
        <p:nvPicPr>
          <p:cNvPr id="17" name="Picture 16" descr="A picture containing gauge&#10;&#10;Description automatically generated">
            <a:extLst>
              <a:ext uri="{FF2B5EF4-FFF2-40B4-BE49-F238E27FC236}">
                <a16:creationId xmlns:a16="http://schemas.microsoft.com/office/drawing/2014/main" id="{239AE498-70D8-714F-A447-DE043C6192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8025" y="2181279"/>
            <a:ext cx="358819" cy="358819"/>
          </a:xfrm>
          <a:prstGeom prst="rect">
            <a:avLst/>
          </a:prstGeom>
        </p:spPr>
      </p:pic>
      <p:pic>
        <p:nvPicPr>
          <p:cNvPr id="18" name="Picture 17" descr="A picture containing gauge&#10;&#10;Description automatically generated">
            <a:extLst>
              <a:ext uri="{FF2B5EF4-FFF2-40B4-BE49-F238E27FC236}">
                <a16:creationId xmlns:a16="http://schemas.microsoft.com/office/drawing/2014/main" id="{97DE8118-5000-DF48-B842-D543497F27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8025" y="2592245"/>
            <a:ext cx="358819" cy="358819"/>
          </a:xfrm>
          <a:prstGeom prst="rect">
            <a:avLst/>
          </a:prstGeom>
        </p:spPr>
      </p:pic>
      <p:pic>
        <p:nvPicPr>
          <p:cNvPr id="19" name="Picture 18" descr="A picture containing gauge&#10;&#10;Description automatically generated">
            <a:extLst>
              <a:ext uri="{FF2B5EF4-FFF2-40B4-BE49-F238E27FC236}">
                <a16:creationId xmlns:a16="http://schemas.microsoft.com/office/drawing/2014/main" id="{786F3555-C401-9047-B559-989523DC16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8025" y="3064856"/>
            <a:ext cx="358819" cy="358819"/>
          </a:xfrm>
          <a:prstGeom prst="rect">
            <a:avLst/>
          </a:prstGeom>
        </p:spPr>
      </p:pic>
      <p:pic>
        <p:nvPicPr>
          <p:cNvPr id="20" name="Picture 19" descr="A picture containing gauge&#10;&#10;Description automatically generated">
            <a:extLst>
              <a:ext uri="{FF2B5EF4-FFF2-40B4-BE49-F238E27FC236}">
                <a16:creationId xmlns:a16="http://schemas.microsoft.com/office/drawing/2014/main" id="{64D43CFE-3921-5346-9C41-D5B84DFEF4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8025" y="3671032"/>
            <a:ext cx="358819" cy="358819"/>
          </a:xfrm>
          <a:prstGeom prst="rect">
            <a:avLst/>
          </a:prstGeom>
        </p:spPr>
      </p:pic>
      <p:sp>
        <p:nvSpPr>
          <p:cNvPr id="21" name="TextBox 20">
            <a:extLst>
              <a:ext uri="{FF2B5EF4-FFF2-40B4-BE49-F238E27FC236}">
                <a16:creationId xmlns:a16="http://schemas.microsoft.com/office/drawing/2014/main" id="{0303CC9E-AF2A-424F-C616-F3F42BFDDC6D}"/>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2" name="Picture 7">
            <a:extLst>
              <a:ext uri="{FF2B5EF4-FFF2-40B4-BE49-F238E27FC236}">
                <a16:creationId xmlns:a16="http://schemas.microsoft.com/office/drawing/2014/main" id="{DFD38B5B-D1EC-74D1-4651-506E4371C9AB}"/>
              </a:ext>
            </a:extLst>
          </p:cNvPr>
          <p:cNvPicPr>
            <a:picLocks noChangeAspect="1"/>
          </p:cNvPicPr>
          <p:nvPr/>
        </p:nvPicPr>
        <p:blipFill>
          <a:blip r:embed="rId10"/>
          <a:stretch>
            <a:fillRect/>
          </a:stretch>
        </p:blipFill>
        <p:spPr>
          <a:xfrm>
            <a:off x="7465794" y="6273691"/>
            <a:ext cx="1247775" cy="400050"/>
          </a:xfrm>
          <a:prstGeom prst="rect">
            <a:avLst/>
          </a:prstGeom>
        </p:spPr>
      </p:pic>
      <p:grpSp>
        <p:nvGrpSpPr>
          <p:cNvPr id="8" name="Group 7">
            <a:extLst>
              <a:ext uri="{FF2B5EF4-FFF2-40B4-BE49-F238E27FC236}">
                <a16:creationId xmlns:a16="http://schemas.microsoft.com/office/drawing/2014/main" id="{789E5729-ED5E-09E1-C145-F93E7FC1DA15}"/>
              </a:ext>
            </a:extLst>
          </p:cNvPr>
          <p:cNvGrpSpPr/>
          <p:nvPr/>
        </p:nvGrpSpPr>
        <p:grpSpPr>
          <a:xfrm>
            <a:off x="0" y="4908807"/>
            <a:ext cx="7907730" cy="1646012"/>
            <a:chOff x="-71944" y="4908807"/>
            <a:chExt cx="7907730" cy="1646012"/>
          </a:xfrm>
        </p:grpSpPr>
        <p:pic>
          <p:nvPicPr>
            <p:cNvPr id="9" name="Picture 8" descr="Background pattern&#10;&#10;Description automatically generated">
              <a:extLst>
                <a:ext uri="{FF2B5EF4-FFF2-40B4-BE49-F238E27FC236}">
                  <a16:creationId xmlns:a16="http://schemas.microsoft.com/office/drawing/2014/main" id="{1E97BEED-BAD0-BC4D-8461-88F01711C1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1121279" y="3992276"/>
              <a:ext cx="849967" cy="3236414"/>
            </a:xfrm>
            <a:prstGeom prst="rect">
              <a:avLst/>
            </a:prstGeom>
          </p:spPr>
        </p:pic>
        <p:pic>
          <p:nvPicPr>
            <p:cNvPr id="11" name="Picture 10" descr="A picture containing outdoor object, night sky&#10;&#10;Description automatically generated">
              <a:extLst>
                <a:ext uri="{FF2B5EF4-FFF2-40B4-BE49-F238E27FC236}">
                  <a16:creationId xmlns:a16="http://schemas.microsoft.com/office/drawing/2014/main" id="{6BE429F1-EBB4-9B48-AE30-81C2D26511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2620" y="5221567"/>
              <a:ext cx="910539" cy="925589"/>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B9A4C38C-500F-806E-07BB-F13FA7E32A3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49830" y="4908807"/>
              <a:ext cx="3585956" cy="1646012"/>
            </a:xfrm>
            <a:prstGeom prst="rect">
              <a:avLst/>
            </a:prstGeom>
            <a:effectLst>
              <a:outerShdw blurRad="50800" dist="50800" dir="5400000" algn="ctr" rotWithShape="0">
                <a:schemeClr val="tx1">
                  <a:lumMod val="65000"/>
                  <a:lumOff val="35000"/>
                </a:schemeClr>
              </a:outerShdw>
            </a:effectLst>
          </p:spPr>
        </p:pic>
        <p:sp>
          <p:nvSpPr>
            <p:cNvPr id="24" name="TextBox 23">
              <a:extLst>
                <a:ext uri="{FF2B5EF4-FFF2-40B4-BE49-F238E27FC236}">
                  <a16:creationId xmlns:a16="http://schemas.microsoft.com/office/drawing/2014/main" id="{57A5058B-02EB-88AC-306C-047A4DF0C044}"/>
                </a:ext>
              </a:extLst>
            </p:cNvPr>
            <p:cNvSpPr txBox="1"/>
            <p:nvPr/>
          </p:nvSpPr>
          <p:spPr>
            <a:xfrm>
              <a:off x="4522766" y="5200472"/>
              <a:ext cx="3081722" cy="954107"/>
            </a:xfrm>
            <a:prstGeom prst="rect">
              <a:avLst/>
            </a:prstGeom>
            <a:noFill/>
          </p:spPr>
          <p:txBody>
            <a:bodyPr wrap="square">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Why do you think it’s important to </a:t>
              </a:r>
              <a:r>
                <a:rPr lang="en-GB" sz="1400" b="1" dirty="0">
                  <a:latin typeface="Comic Sans MS" panose="030F0902030302020204" pitchFamily="66" charset="0"/>
                  <a:cs typeface="Simplified Arabic Fixed"/>
                </a:rPr>
                <a:t>give the employer examples</a:t>
              </a:r>
              <a:r>
                <a:rPr lang="en-GB" sz="1400" dirty="0">
                  <a:latin typeface="Comic Sans MS" panose="030F0902030302020204" pitchFamily="66" charset="0"/>
                  <a:cs typeface="Simplified Arabic Fixed"/>
                </a:rPr>
                <a:t> of how you’ve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used your skills?</a:t>
              </a:r>
            </a:p>
          </p:txBody>
        </p:sp>
      </p:grpSp>
    </p:spTree>
    <p:extLst>
      <p:ext uri="{BB962C8B-B14F-4D97-AF65-F5344CB8AC3E}">
        <p14:creationId xmlns:p14="http://schemas.microsoft.com/office/powerpoint/2010/main" val="290866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5" name="Picture 34" descr="A picture containing text&#10;&#10;Description automatically generated">
            <a:extLst>
              <a:ext uri="{FF2B5EF4-FFF2-40B4-BE49-F238E27FC236}">
                <a16:creationId xmlns:a16="http://schemas.microsoft.com/office/drawing/2014/main" id="{DF6B355A-A446-9442-9AFE-DAA54719C4B5}"/>
              </a:ext>
            </a:extLst>
          </p:cNvPr>
          <p:cNvPicPr>
            <a:picLocks noChangeAspect="1"/>
          </p:cNvPicPr>
          <p:nvPr/>
        </p:nvPicPr>
        <p:blipFill rotWithShape="1">
          <a:blip r:embed="rId4">
            <a:extLst>
              <a:ext uri="{28A0092B-C50C-407E-A947-70E740481C1C}">
                <a14:useLocalDpi xmlns:a14="http://schemas.microsoft.com/office/drawing/2010/main" val="0"/>
              </a:ext>
            </a:extLst>
          </a:blip>
          <a:srcRect r="50940" b="-748"/>
          <a:stretch/>
        </p:blipFill>
        <p:spPr>
          <a:xfrm>
            <a:off x="6211398" y="924073"/>
            <a:ext cx="2608973" cy="5062209"/>
          </a:xfrm>
          <a:prstGeom prst="rect">
            <a:avLst/>
          </a:prstGeom>
          <a:effectLst>
            <a:outerShdw blurRad="50800" dist="50800" dir="5400000" algn="ctr" rotWithShape="0">
              <a:schemeClr val="tx1">
                <a:lumMod val="75000"/>
                <a:lumOff val="25000"/>
              </a:schemeClr>
            </a:outerShdw>
          </a:effectLst>
        </p:spPr>
      </p:pic>
      <p:pic>
        <p:nvPicPr>
          <p:cNvPr id="59" name="Picture 58" descr="A picture containing text, device&#10;&#10;Description automatically generated">
            <a:extLst>
              <a:ext uri="{FF2B5EF4-FFF2-40B4-BE49-F238E27FC236}">
                <a16:creationId xmlns:a16="http://schemas.microsoft.com/office/drawing/2014/main" id="{872466F3-C782-EC4C-A1D5-770670DAA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324" y="1434357"/>
            <a:ext cx="2286120" cy="803490"/>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74871408-6242-B24A-9A91-C63644E9B2A4}"/>
              </a:ext>
            </a:extLst>
          </p:cNvPr>
          <p:cNvPicPr>
            <a:picLocks noChangeAspect="1"/>
          </p:cNvPicPr>
          <p:nvPr/>
        </p:nvPicPr>
        <p:blipFill rotWithShape="1">
          <a:blip r:embed="rId4">
            <a:extLst>
              <a:ext uri="{28A0092B-C50C-407E-A947-70E740481C1C}">
                <a14:useLocalDpi xmlns:a14="http://schemas.microsoft.com/office/drawing/2010/main" val="0"/>
              </a:ext>
            </a:extLst>
          </a:blip>
          <a:srcRect r="50940" b="-748"/>
          <a:stretch/>
        </p:blipFill>
        <p:spPr>
          <a:xfrm>
            <a:off x="3443829" y="874636"/>
            <a:ext cx="2608973" cy="5062209"/>
          </a:xfrm>
          <a:prstGeom prst="rect">
            <a:avLst/>
          </a:prstGeom>
          <a:effectLst>
            <a:outerShdw blurRad="50800" dist="50800" dir="5400000" algn="ctr" rotWithShape="0">
              <a:schemeClr val="tx1">
                <a:lumMod val="75000"/>
                <a:lumOff val="25000"/>
              </a:schemeClr>
            </a:outerShdw>
          </a:effectLst>
        </p:spPr>
      </p:pic>
      <p:pic>
        <p:nvPicPr>
          <p:cNvPr id="52" name="Picture 51" descr="A picture containing text&#10;&#10;Description automatically generated">
            <a:extLst>
              <a:ext uri="{FF2B5EF4-FFF2-40B4-BE49-F238E27FC236}">
                <a16:creationId xmlns:a16="http://schemas.microsoft.com/office/drawing/2014/main" id="{4E099EFB-382A-EE4E-A4E1-4063D913B3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0897" y="1373445"/>
            <a:ext cx="2450602" cy="801368"/>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1F982D06-8EDF-4D4A-B213-DA760047BBB2}"/>
              </a:ext>
            </a:extLst>
          </p:cNvPr>
          <p:cNvPicPr>
            <a:picLocks noChangeAspect="1"/>
          </p:cNvPicPr>
          <p:nvPr/>
        </p:nvPicPr>
        <p:blipFill rotWithShape="1">
          <a:blip r:embed="rId4">
            <a:extLst>
              <a:ext uri="{28A0092B-C50C-407E-A947-70E740481C1C}">
                <a14:useLocalDpi xmlns:a14="http://schemas.microsoft.com/office/drawing/2010/main" val="0"/>
              </a:ext>
            </a:extLst>
          </a:blip>
          <a:srcRect r="50940" b="-748"/>
          <a:stretch/>
        </p:blipFill>
        <p:spPr>
          <a:xfrm>
            <a:off x="676260" y="913741"/>
            <a:ext cx="2608973" cy="5062209"/>
          </a:xfrm>
          <a:prstGeom prst="rect">
            <a:avLst/>
          </a:prstGeom>
          <a:effectLst>
            <a:outerShdw blurRad="50800" dist="50800" dir="5400000" algn="ctr" rotWithShape="0">
              <a:schemeClr val="tx1">
                <a:lumMod val="75000"/>
                <a:lumOff val="25000"/>
              </a:schemeClr>
            </a:outerShdw>
          </a:effectLst>
        </p:spPr>
      </p:pic>
      <p:pic>
        <p:nvPicPr>
          <p:cNvPr id="5" name="Picture 4" descr="A picture containing text, device&#10;&#10;Description automatically generated">
            <a:extLst>
              <a:ext uri="{FF2B5EF4-FFF2-40B4-BE49-F238E27FC236}">
                <a16:creationId xmlns:a16="http://schemas.microsoft.com/office/drawing/2014/main" id="{2C5A7E49-A655-1549-89C8-B91E1910E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210" y="1454847"/>
            <a:ext cx="2286120" cy="803490"/>
          </a:xfrm>
          <a:prstGeom prst="rect">
            <a:avLst/>
          </a:prstGeom>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9" name="Picture 8" descr="A picture containing text&#10;&#10;Description automatically generated">
            <a:extLst>
              <a:ext uri="{FF2B5EF4-FFF2-40B4-BE49-F238E27FC236}">
                <a16:creationId xmlns:a16="http://schemas.microsoft.com/office/drawing/2014/main" id="{0023F4AC-2A89-F944-8C16-5C83050411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950" y="353553"/>
            <a:ext cx="7801828" cy="540266"/>
          </a:xfrm>
          <a:prstGeom prst="rect">
            <a:avLst/>
          </a:prstGeom>
        </p:spPr>
      </p:pic>
      <p:sp>
        <p:nvSpPr>
          <p:cNvPr id="10" name="TextBox 9">
            <a:extLst>
              <a:ext uri="{FF2B5EF4-FFF2-40B4-BE49-F238E27FC236}">
                <a16:creationId xmlns:a16="http://schemas.microsoft.com/office/drawing/2014/main" id="{F8EADEB7-8C83-314F-82A9-155BB7833775}"/>
              </a:ext>
            </a:extLst>
          </p:cNvPr>
          <p:cNvSpPr txBox="1"/>
          <p:nvPr/>
        </p:nvSpPr>
        <p:spPr>
          <a:xfrm>
            <a:off x="827950" y="464307"/>
            <a:ext cx="7801828" cy="369332"/>
          </a:xfrm>
          <a:prstGeom prst="rect">
            <a:avLst/>
          </a:prstGeom>
          <a:noFill/>
        </p:spPr>
        <p:txBody>
          <a:bodyPr wrap="square" rtlCol="0">
            <a:spAutoFit/>
          </a:bodyPr>
          <a:lstStyle/>
          <a:p>
            <a:pPr algn="ctr"/>
            <a:r>
              <a:rPr lang="en-US" b="1" i="0">
                <a:solidFill>
                  <a:schemeClr val="bg1"/>
                </a:solidFill>
                <a:effectLst/>
                <a:latin typeface="Simplified Arabic Fixed" panose="02070309020205020404" pitchFamily="49" charset="-78"/>
                <a:cs typeface="Simplified Arabic Fixed" panose="02070309020205020404" pitchFamily="49" charset="-78"/>
              </a:rPr>
              <a:t>STEP 2</a:t>
            </a:r>
            <a:r>
              <a:rPr lang="en-US" i="0">
                <a:solidFill>
                  <a:schemeClr val="bg1"/>
                </a:solidFill>
                <a:effectLst/>
                <a:latin typeface="Simplified Arabic Fixed" panose="02070309020205020404" pitchFamily="49" charset="-78"/>
                <a:cs typeface="Simplified Arabic Fixed" panose="02070309020205020404" pitchFamily="49" charset="-78"/>
              </a:rPr>
              <a:t>: Compare your skills with the skills needed</a:t>
            </a:r>
            <a:endParaRPr lang="en-GB">
              <a:solidFill>
                <a:schemeClr val="bg1"/>
              </a:solidFill>
              <a:latin typeface="Simplified Arabic Fixed" panose="02070309020205020404" pitchFamily="49" charset="-78"/>
              <a:cs typeface="Simplified Arabic Fixed" panose="02070309020205020404" pitchFamily="49" charset="-78"/>
            </a:endParaRPr>
          </a:p>
        </p:txBody>
      </p:sp>
      <p:sp>
        <p:nvSpPr>
          <p:cNvPr id="29" name="TextBox 28">
            <a:extLst>
              <a:ext uri="{FF2B5EF4-FFF2-40B4-BE49-F238E27FC236}">
                <a16:creationId xmlns:a16="http://schemas.microsoft.com/office/drawing/2014/main" id="{54048065-0F7A-8548-91A0-36DE52A6B4D2}"/>
              </a:ext>
            </a:extLst>
          </p:cNvPr>
          <p:cNvSpPr txBox="1"/>
          <p:nvPr/>
        </p:nvSpPr>
        <p:spPr>
          <a:xfrm>
            <a:off x="1190154" y="1536117"/>
            <a:ext cx="1748598" cy="646331"/>
          </a:xfrm>
          <a:prstGeom prst="rect">
            <a:avLst/>
          </a:prstGeom>
          <a:noFill/>
        </p:spPr>
        <p:txBody>
          <a:bodyPr wrap="square" rtlCol="0">
            <a:spAutoFit/>
          </a:bodyPr>
          <a:lstStyle/>
          <a:p>
            <a:pPr algn="ctr"/>
            <a:r>
              <a:rPr lang="en-US" i="0">
                <a:effectLst/>
                <a:latin typeface="Reprise Title Std" panose="02000000000000000000" pitchFamily="2" charset="77"/>
                <a:ea typeface="Ayuthaya" pitchFamily="2" charset="-34"/>
                <a:cs typeface="Ayuthaya" pitchFamily="2" charset="-34"/>
              </a:rPr>
              <a:t>Skills employer wants</a:t>
            </a:r>
            <a:endParaRPr lang="en-GB">
              <a:latin typeface="Reprise Title Std" panose="02000000000000000000" pitchFamily="2" charset="77"/>
              <a:ea typeface="Ayuthaya" pitchFamily="2" charset="-34"/>
              <a:cs typeface="Ayuthaya" pitchFamily="2" charset="-34"/>
            </a:endParaRPr>
          </a:p>
        </p:txBody>
      </p:sp>
      <p:sp>
        <p:nvSpPr>
          <p:cNvPr id="30" name="TextBox 29">
            <a:extLst>
              <a:ext uri="{FF2B5EF4-FFF2-40B4-BE49-F238E27FC236}">
                <a16:creationId xmlns:a16="http://schemas.microsoft.com/office/drawing/2014/main" id="{EA5301A6-D8A8-B642-8E56-31E329E36982}"/>
              </a:ext>
            </a:extLst>
          </p:cNvPr>
          <p:cNvSpPr txBox="1"/>
          <p:nvPr/>
        </p:nvSpPr>
        <p:spPr>
          <a:xfrm>
            <a:off x="3597504" y="1535253"/>
            <a:ext cx="2170898" cy="400110"/>
          </a:xfrm>
          <a:prstGeom prst="rect">
            <a:avLst/>
          </a:prstGeom>
          <a:noFill/>
        </p:spPr>
        <p:txBody>
          <a:bodyPr wrap="square" rtlCol="0">
            <a:spAutoFit/>
          </a:bodyPr>
          <a:lstStyle/>
          <a:p>
            <a:pPr algn="ctr"/>
            <a:r>
              <a:rPr lang="en-US" sz="2000" i="0">
                <a:effectLst/>
                <a:latin typeface="Reprise Title Std" panose="02000000000000000000" pitchFamily="2" charset="77"/>
                <a:ea typeface="Ayuthaya" pitchFamily="2" charset="-34"/>
                <a:cs typeface="Ayuthaya" pitchFamily="2" charset="-34"/>
              </a:rPr>
              <a:t>My Skills</a:t>
            </a:r>
            <a:endParaRPr lang="en-GB" sz="2000">
              <a:latin typeface="Reprise Title Std" panose="02000000000000000000" pitchFamily="2" charset="77"/>
              <a:ea typeface="Ayuthaya" pitchFamily="2" charset="-34"/>
              <a:cs typeface="Ayuthaya" pitchFamily="2" charset="-34"/>
            </a:endParaRPr>
          </a:p>
        </p:txBody>
      </p:sp>
      <p:sp>
        <p:nvSpPr>
          <p:cNvPr id="31" name="TextBox 30">
            <a:extLst>
              <a:ext uri="{FF2B5EF4-FFF2-40B4-BE49-F238E27FC236}">
                <a16:creationId xmlns:a16="http://schemas.microsoft.com/office/drawing/2014/main" id="{DDADB426-F5AB-2348-89C4-329F58B7C59D}"/>
              </a:ext>
            </a:extLst>
          </p:cNvPr>
          <p:cNvSpPr txBox="1"/>
          <p:nvPr/>
        </p:nvSpPr>
        <p:spPr>
          <a:xfrm>
            <a:off x="6257907" y="1502288"/>
            <a:ext cx="2615668" cy="646331"/>
          </a:xfrm>
          <a:prstGeom prst="rect">
            <a:avLst/>
          </a:prstGeom>
          <a:noFill/>
        </p:spPr>
        <p:txBody>
          <a:bodyPr wrap="square" rtlCol="0">
            <a:spAutoFit/>
          </a:bodyPr>
          <a:lstStyle/>
          <a:p>
            <a:pPr algn="ctr"/>
            <a:r>
              <a:rPr lang="en-US" i="0">
                <a:effectLst/>
                <a:latin typeface="Reprise Title Std" panose="02000000000000000000" pitchFamily="2" charset="77"/>
                <a:ea typeface="Ayuthaya" pitchFamily="2" charset="-34"/>
                <a:cs typeface="Ayuthaya" pitchFamily="2" charset="-34"/>
              </a:rPr>
              <a:t>Example </a:t>
            </a:r>
            <a:br>
              <a:rPr lang="en-US" i="0">
                <a:effectLst/>
                <a:latin typeface="Reprise Title Std" panose="02000000000000000000" pitchFamily="2" charset="77"/>
                <a:ea typeface="Ayuthaya" pitchFamily="2" charset="-34"/>
                <a:cs typeface="Ayuthaya" pitchFamily="2" charset="-34"/>
              </a:rPr>
            </a:br>
            <a:r>
              <a:rPr lang="en-US" i="0">
                <a:effectLst/>
                <a:latin typeface="Reprise Title Std" panose="02000000000000000000" pitchFamily="2" charset="77"/>
                <a:ea typeface="Ayuthaya" pitchFamily="2" charset="-34"/>
                <a:cs typeface="Ayuthaya" pitchFamily="2" charset="-34"/>
              </a:rPr>
              <a:t>of Skills</a:t>
            </a:r>
            <a:endParaRPr lang="en-GB">
              <a:latin typeface="Reprise Title Std" panose="02000000000000000000" pitchFamily="2" charset="77"/>
              <a:ea typeface="Ayuthaya" pitchFamily="2" charset="-34"/>
              <a:cs typeface="Ayuthaya" pitchFamily="2" charset="-34"/>
            </a:endParaRPr>
          </a:p>
        </p:txBody>
      </p:sp>
      <p:sp>
        <p:nvSpPr>
          <p:cNvPr id="36" name="TextBox 35">
            <a:extLst>
              <a:ext uri="{FF2B5EF4-FFF2-40B4-BE49-F238E27FC236}">
                <a16:creationId xmlns:a16="http://schemas.microsoft.com/office/drawing/2014/main" id="{1BD12E94-5515-2042-A830-D6D7415EA153}"/>
              </a:ext>
            </a:extLst>
          </p:cNvPr>
          <p:cNvSpPr txBox="1"/>
          <p:nvPr/>
        </p:nvSpPr>
        <p:spPr>
          <a:xfrm>
            <a:off x="722559" y="2406745"/>
            <a:ext cx="2562674" cy="523220"/>
          </a:xfrm>
          <a:prstGeom prst="rect">
            <a:avLst/>
          </a:prstGeom>
          <a:noFill/>
        </p:spPr>
        <p:txBody>
          <a:bodyPr wrap="square" rtlCol="0">
            <a:spAutoFit/>
          </a:bodyPr>
          <a:lstStyle/>
          <a:p>
            <a:pPr algn="ctr"/>
            <a:r>
              <a:rPr lang="en-US" sz="1400" b="1" i="0" err="1">
                <a:solidFill>
                  <a:srgbClr val="C00000"/>
                </a:solidFill>
                <a:effectLst/>
                <a:latin typeface="Simplified Arabic Fixed" panose="02070309020205020404" pitchFamily="49" charset="-78"/>
                <a:ea typeface="Ayuthaya" pitchFamily="2" charset="-34"/>
                <a:cs typeface="Simplified Arabic Fixed" panose="02070309020205020404" pitchFamily="49" charset="-78"/>
              </a:rPr>
              <a:t>Organisational</a:t>
            </a:r>
            <a:r>
              <a:rPr lang="en-US" sz="1400" b="1" i="0">
                <a:solidFill>
                  <a:srgbClr val="C00000"/>
                </a:solidFill>
                <a:effectLst/>
                <a:latin typeface="Simplified Arabic Fixed" panose="02070309020205020404" pitchFamily="49" charset="-78"/>
                <a:ea typeface="Ayuthaya" pitchFamily="2" charset="-34"/>
                <a:cs typeface="Simplified Arabic Fixed" panose="02070309020205020404" pitchFamily="49" charset="-78"/>
              </a:rPr>
              <a:t> </a:t>
            </a:r>
            <a:br>
              <a:rPr lang="en-US" sz="1400" b="1" i="0">
                <a:solidFill>
                  <a:srgbClr val="C00000"/>
                </a:solidFill>
                <a:effectLst/>
                <a:latin typeface="Simplified Arabic Fixed" panose="02070309020205020404" pitchFamily="49" charset="-78"/>
                <a:ea typeface="Ayuthaya" pitchFamily="2" charset="-34"/>
                <a:cs typeface="Simplified Arabic Fixed" panose="02070309020205020404" pitchFamily="49" charset="-78"/>
              </a:rPr>
            </a:br>
            <a:r>
              <a:rPr lang="en-US" sz="1400" b="1" i="0">
                <a:solidFill>
                  <a:srgbClr val="C00000"/>
                </a:solidFill>
                <a:effectLst/>
                <a:latin typeface="Simplified Arabic Fixed" panose="02070309020205020404" pitchFamily="49" charset="-78"/>
                <a:ea typeface="Ayuthaya" pitchFamily="2" charset="-34"/>
                <a:cs typeface="Simplified Arabic Fixed" panose="02070309020205020404" pitchFamily="49" charset="-78"/>
              </a:rPr>
              <a:t>skills</a:t>
            </a:r>
            <a:endParaRPr lang="en-GB" sz="1400" b="1">
              <a:solidFill>
                <a:srgbClr val="C00000"/>
              </a:solidFill>
              <a:latin typeface="Simplified Arabic Fixed" panose="02070309020205020404" pitchFamily="49" charset="-78"/>
              <a:ea typeface="Ayuthaya" pitchFamily="2" charset="-34"/>
              <a:cs typeface="Simplified Arabic Fixed" panose="02070309020205020404" pitchFamily="49" charset="-78"/>
            </a:endParaRPr>
          </a:p>
        </p:txBody>
      </p:sp>
      <p:sp>
        <p:nvSpPr>
          <p:cNvPr id="38" name="TextBox 37">
            <a:extLst>
              <a:ext uri="{FF2B5EF4-FFF2-40B4-BE49-F238E27FC236}">
                <a16:creationId xmlns:a16="http://schemas.microsoft.com/office/drawing/2014/main" id="{CDF11B3A-469A-B744-B8C9-540B45D77B80}"/>
              </a:ext>
            </a:extLst>
          </p:cNvPr>
          <p:cNvSpPr txBox="1"/>
          <p:nvPr/>
        </p:nvSpPr>
        <p:spPr>
          <a:xfrm>
            <a:off x="676260" y="3620575"/>
            <a:ext cx="2633956" cy="523220"/>
          </a:xfrm>
          <a:prstGeom prst="rect">
            <a:avLst/>
          </a:prstGeom>
          <a:noFill/>
        </p:spPr>
        <p:txBody>
          <a:bodyPr wrap="square" rtlCol="0">
            <a:spAutoFit/>
          </a:bodyPr>
          <a:lstStyle/>
          <a:p>
            <a:pPr algn="ctr"/>
            <a:r>
              <a:rPr lang="en-US" sz="1400" b="1" i="0">
                <a:solidFill>
                  <a:srgbClr val="C00000"/>
                </a:solidFill>
                <a:effectLst/>
                <a:latin typeface="Simplified Arabic Fixed" panose="02070309020205020404" pitchFamily="49" charset="-78"/>
                <a:ea typeface="Ayuthaya" pitchFamily="2" charset="-34"/>
                <a:cs typeface="Simplified Arabic Fixed" panose="02070309020205020404" pitchFamily="49" charset="-78"/>
              </a:rPr>
              <a:t>Dealing with customer enquiries and requests</a:t>
            </a:r>
            <a:endParaRPr lang="en-GB" sz="1400" b="1">
              <a:solidFill>
                <a:srgbClr val="C00000"/>
              </a:solidFill>
              <a:latin typeface="Simplified Arabic Fixed" panose="02070309020205020404" pitchFamily="49" charset="-78"/>
              <a:ea typeface="Ayuthaya" pitchFamily="2" charset="-34"/>
              <a:cs typeface="Simplified Arabic Fixed" panose="02070309020205020404" pitchFamily="49" charset="-78"/>
            </a:endParaRPr>
          </a:p>
        </p:txBody>
      </p:sp>
      <p:sp>
        <p:nvSpPr>
          <p:cNvPr id="39" name="TextBox 38">
            <a:extLst>
              <a:ext uri="{FF2B5EF4-FFF2-40B4-BE49-F238E27FC236}">
                <a16:creationId xmlns:a16="http://schemas.microsoft.com/office/drawing/2014/main" id="{DD7952CC-77C5-0240-BE5A-19B4DD8C4E4F}"/>
              </a:ext>
            </a:extLst>
          </p:cNvPr>
          <p:cNvSpPr txBox="1"/>
          <p:nvPr/>
        </p:nvSpPr>
        <p:spPr>
          <a:xfrm>
            <a:off x="701243" y="4488892"/>
            <a:ext cx="2608973" cy="523220"/>
          </a:xfrm>
          <a:prstGeom prst="rect">
            <a:avLst/>
          </a:prstGeom>
          <a:noFill/>
        </p:spPr>
        <p:txBody>
          <a:bodyPr wrap="square" rtlCol="0">
            <a:spAutoFit/>
          </a:bodyPr>
          <a:lstStyle/>
          <a:p>
            <a:pPr algn="ctr"/>
            <a:r>
              <a:rPr lang="en-US" sz="1400" b="1" i="0">
                <a:effectLst/>
                <a:latin typeface="Simplified Arabic Fixed" panose="02070309020205020404" pitchFamily="49" charset="-78"/>
                <a:ea typeface="Ayuthaya" pitchFamily="2" charset="-34"/>
                <a:cs typeface="Simplified Arabic Fixed" panose="02070309020205020404" pitchFamily="49" charset="-78"/>
              </a:rPr>
              <a:t>Working as part of </a:t>
            </a:r>
            <a:br>
              <a:rPr lang="en-US" sz="1400" b="1" i="0">
                <a:effectLst/>
                <a:latin typeface="Simplified Arabic Fixed" panose="02070309020205020404" pitchFamily="49" charset="-78"/>
                <a:ea typeface="Ayuthaya" pitchFamily="2" charset="-34"/>
                <a:cs typeface="Simplified Arabic Fixed" panose="02070309020205020404" pitchFamily="49" charset="-78"/>
              </a:rPr>
            </a:br>
            <a:r>
              <a:rPr lang="en-US" sz="1400" b="1" i="0">
                <a:effectLst/>
                <a:latin typeface="Simplified Arabic Fixed" panose="02070309020205020404" pitchFamily="49" charset="-78"/>
                <a:ea typeface="Ayuthaya" pitchFamily="2" charset="-34"/>
                <a:cs typeface="Simplified Arabic Fixed" panose="02070309020205020404" pitchFamily="49" charset="-78"/>
              </a:rPr>
              <a:t>a team</a:t>
            </a:r>
            <a:endParaRPr lang="en-GB" sz="1400" b="1">
              <a:latin typeface="Simplified Arabic Fixed" panose="02070309020205020404" pitchFamily="49" charset="-78"/>
              <a:ea typeface="Ayuthaya" pitchFamily="2" charset="-34"/>
              <a:cs typeface="Simplified Arabic Fixed" panose="02070309020205020404" pitchFamily="49" charset="-78"/>
            </a:endParaRPr>
          </a:p>
        </p:txBody>
      </p:sp>
      <p:sp>
        <p:nvSpPr>
          <p:cNvPr id="40" name="TextBox 39">
            <a:extLst>
              <a:ext uri="{FF2B5EF4-FFF2-40B4-BE49-F238E27FC236}">
                <a16:creationId xmlns:a16="http://schemas.microsoft.com/office/drawing/2014/main" id="{F2856347-068C-C24C-A28F-2868858660DD}"/>
              </a:ext>
            </a:extLst>
          </p:cNvPr>
          <p:cNvSpPr txBox="1"/>
          <p:nvPr/>
        </p:nvSpPr>
        <p:spPr>
          <a:xfrm>
            <a:off x="780959" y="5206364"/>
            <a:ext cx="2367211" cy="523220"/>
          </a:xfrm>
          <a:prstGeom prst="rect">
            <a:avLst/>
          </a:prstGeom>
          <a:noFill/>
        </p:spPr>
        <p:txBody>
          <a:bodyPr wrap="square" rtlCol="0">
            <a:spAutoFit/>
          </a:bodyPr>
          <a:lstStyle/>
          <a:p>
            <a:pPr algn="ctr"/>
            <a:r>
              <a:rPr lang="en-US" sz="1400" b="1" i="0">
                <a:solidFill>
                  <a:srgbClr val="C00000"/>
                </a:solidFill>
                <a:effectLst/>
                <a:latin typeface="Simplified Arabic Fixed" panose="02070309020205020404" pitchFamily="49" charset="-78"/>
                <a:ea typeface="Ayuthaya" pitchFamily="2" charset="-34"/>
                <a:cs typeface="Simplified Arabic Fixed" panose="02070309020205020404" pitchFamily="49" charset="-78"/>
              </a:rPr>
              <a:t>Ability to </a:t>
            </a:r>
            <a:r>
              <a:rPr lang="en-US" sz="1400" b="1" i="0" err="1">
                <a:solidFill>
                  <a:srgbClr val="C00000"/>
                </a:solidFill>
                <a:effectLst/>
                <a:latin typeface="Simplified Arabic Fixed" panose="02070309020205020404" pitchFamily="49" charset="-78"/>
                <a:ea typeface="Ayuthaya" pitchFamily="2" charset="-34"/>
                <a:cs typeface="Simplified Arabic Fixed" panose="02070309020205020404" pitchFamily="49" charset="-78"/>
              </a:rPr>
              <a:t>prioritise</a:t>
            </a:r>
            <a:r>
              <a:rPr lang="en-US" sz="1400" b="1" i="0">
                <a:solidFill>
                  <a:srgbClr val="C00000"/>
                </a:solidFill>
                <a:effectLst/>
                <a:latin typeface="Simplified Arabic Fixed" panose="02070309020205020404" pitchFamily="49" charset="-78"/>
                <a:ea typeface="Ayuthaya" pitchFamily="2" charset="-34"/>
                <a:cs typeface="Simplified Arabic Fixed" panose="02070309020205020404" pitchFamily="49" charset="-78"/>
              </a:rPr>
              <a:t> workload</a:t>
            </a:r>
            <a:endParaRPr lang="en-GB" sz="1400" b="1">
              <a:solidFill>
                <a:srgbClr val="C00000"/>
              </a:solidFill>
              <a:latin typeface="Simplified Arabic Fixed" panose="02070309020205020404" pitchFamily="49" charset="-78"/>
              <a:ea typeface="Ayuthaya" pitchFamily="2" charset="-34"/>
              <a:cs typeface="Simplified Arabic Fixed" panose="02070309020205020404" pitchFamily="49" charset="-78"/>
            </a:endParaRPr>
          </a:p>
        </p:txBody>
      </p:sp>
      <p:sp>
        <p:nvSpPr>
          <p:cNvPr id="41" name="TextBox 40">
            <a:extLst>
              <a:ext uri="{FF2B5EF4-FFF2-40B4-BE49-F238E27FC236}">
                <a16:creationId xmlns:a16="http://schemas.microsoft.com/office/drawing/2014/main" id="{3D2DEBE1-E6DA-5547-B718-D814E739BD6C}"/>
              </a:ext>
            </a:extLst>
          </p:cNvPr>
          <p:cNvSpPr txBox="1"/>
          <p:nvPr/>
        </p:nvSpPr>
        <p:spPr>
          <a:xfrm>
            <a:off x="3583254" y="2475362"/>
            <a:ext cx="2170898" cy="307777"/>
          </a:xfrm>
          <a:prstGeom prst="rect">
            <a:avLst/>
          </a:prstGeom>
          <a:noFill/>
        </p:spPr>
        <p:txBody>
          <a:bodyPr wrap="square" rtlCol="0">
            <a:spAutoFit/>
          </a:bodyPr>
          <a:lstStyle/>
          <a:p>
            <a:pPr algn="ctr"/>
            <a:r>
              <a:rPr lang="en-US" sz="1400" b="1" i="0">
                <a:solidFill>
                  <a:schemeClr val="accent6">
                    <a:lumMod val="50000"/>
                  </a:schemeClr>
                </a:solidFill>
                <a:effectLst/>
                <a:latin typeface="Simplified Arabic Fixed" panose="02070309020205020404" pitchFamily="49" charset="-78"/>
                <a:ea typeface="Ayuthaya" pitchFamily="2" charset="-34"/>
                <a:cs typeface="Simplified Arabic Fixed" panose="02070309020205020404" pitchFamily="49" charset="-78"/>
              </a:rPr>
              <a:t>Scout leader</a:t>
            </a:r>
            <a:endParaRPr lang="en-GB" sz="1400" b="1">
              <a:solidFill>
                <a:schemeClr val="accent6">
                  <a:lumMod val="50000"/>
                </a:schemeClr>
              </a:solidFill>
              <a:latin typeface="Simplified Arabic Fixed" panose="02070309020205020404" pitchFamily="49" charset="-78"/>
              <a:ea typeface="Ayuthaya" pitchFamily="2" charset="-34"/>
              <a:cs typeface="Simplified Arabic Fixed" panose="02070309020205020404" pitchFamily="49" charset="-78"/>
            </a:endParaRPr>
          </a:p>
        </p:txBody>
      </p:sp>
      <p:sp>
        <p:nvSpPr>
          <p:cNvPr id="42" name="TextBox 41">
            <a:extLst>
              <a:ext uri="{FF2B5EF4-FFF2-40B4-BE49-F238E27FC236}">
                <a16:creationId xmlns:a16="http://schemas.microsoft.com/office/drawing/2014/main" id="{5A68CE3A-41C0-9B47-B179-9F18B5D7B888}"/>
              </a:ext>
            </a:extLst>
          </p:cNvPr>
          <p:cNvSpPr txBox="1"/>
          <p:nvPr/>
        </p:nvSpPr>
        <p:spPr>
          <a:xfrm>
            <a:off x="3467506" y="2943465"/>
            <a:ext cx="2551100" cy="529096"/>
          </a:xfrm>
          <a:prstGeom prst="rect">
            <a:avLst/>
          </a:prstGeom>
          <a:noFill/>
        </p:spPr>
        <p:txBody>
          <a:bodyPr wrap="square" rtlCol="0">
            <a:spAutoFit/>
          </a:bodyPr>
          <a:lstStyle/>
          <a:p>
            <a:pPr algn="ctr"/>
            <a:r>
              <a:rPr lang="en-US" sz="1400" b="1" i="0">
                <a:effectLst/>
                <a:latin typeface="Simplified Arabic Fixed" panose="02070309020205020404" pitchFamily="49" charset="-78"/>
                <a:ea typeface="Ayuthaya" pitchFamily="2" charset="-34"/>
                <a:cs typeface="Simplified Arabic Fixed" panose="02070309020205020404" pitchFamily="49" charset="-78"/>
              </a:rPr>
              <a:t>Using Microsoft programs</a:t>
            </a:r>
            <a:endParaRPr lang="en-GB" sz="1400" b="1">
              <a:latin typeface="Simplified Arabic Fixed" panose="02070309020205020404" pitchFamily="49" charset="-78"/>
              <a:ea typeface="Ayuthaya" pitchFamily="2" charset="-34"/>
              <a:cs typeface="Simplified Arabic Fixed" panose="02070309020205020404" pitchFamily="49" charset="-78"/>
            </a:endParaRPr>
          </a:p>
        </p:txBody>
      </p:sp>
      <p:sp>
        <p:nvSpPr>
          <p:cNvPr id="43" name="TextBox 42">
            <a:extLst>
              <a:ext uri="{FF2B5EF4-FFF2-40B4-BE49-F238E27FC236}">
                <a16:creationId xmlns:a16="http://schemas.microsoft.com/office/drawing/2014/main" id="{F57C5D12-53B2-0641-BDFC-78914F33F49E}"/>
              </a:ext>
            </a:extLst>
          </p:cNvPr>
          <p:cNvSpPr txBox="1"/>
          <p:nvPr/>
        </p:nvSpPr>
        <p:spPr>
          <a:xfrm>
            <a:off x="3512729" y="4557509"/>
            <a:ext cx="2367211" cy="307777"/>
          </a:xfrm>
          <a:prstGeom prst="rect">
            <a:avLst/>
          </a:prstGeom>
          <a:noFill/>
        </p:spPr>
        <p:txBody>
          <a:bodyPr wrap="square" rtlCol="0">
            <a:spAutoFit/>
          </a:bodyPr>
          <a:lstStyle/>
          <a:p>
            <a:pPr algn="ctr"/>
            <a:r>
              <a:rPr lang="en-US" sz="1400" b="1" i="0">
                <a:effectLst/>
                <a:latin typeface="Simplified Arabic Fixed" panose="02070309020205020404" pitchFamily="49" charset="-78"/>
                <a:ea typeface="Ayuthaya" pitchFamily="2" charset="-34"/>
                <a:cs typeface="Simplified Arabic Fixed" panose="02070309020205020404" pitchFamily="49" charset="-78"/>
              </a:rPr>
              <a:t>Team work</a:t>
            </a:r>
            <a:endParaRPr lang="en-GB" sz="1400" b="1">
              <a:latin typeface="Simplified Arabic Fixed" panose="02070309020205020404" pitchFamily="49" charset="-78"/>
              <a:ea typeface="Ayuthaya" pitchFamily="2" charset="-34"/>
              <a:cs typeface="Simplified Arabic Fixed" panose="02070309020205020404" pitchFamily="49" charset="-78"/>
            </a:endParaRPr>
          </a:p>
        </p:txBody>
      </p:sp>
      <p:sp>
        <p:nvSpPr>
          <p:cNvPr id="44" name="TextBox 43">
            <a:extLst>
              <a:ext uri="{FF2B5EF4-FFF2-40B4-BE49-F238E27FC236}">
                <a16:creationId xmlns:a16="http://schemas.microsoft.com/office/drawing/2014/main" id="{EC0C0A08-442A-184B-AED8-B5753402D458}"/>
              </a:ext>
            </a:extLst>
          </p:cNvPr>
          <p:cNvSpPr txBox="1"/>
          <p:nvPr/>
        </p:nvSpPr>
        <p:spPr>
          <a:xfrm>
            <a:off x="3490655" y="5274981"/>
            <a:ext cx="2367211" cy="307777"/>
          </a:xfrm>
          <a:prstGeom prst="rect">
            <a:avLst/>
          </a:prstGeom>
          <a:noFill/>
        </p:spPr>
        <p:txBody>
          <a:bodyPr wrap="square" rtlCol="0">
            <a:spAutoFit/>
          </a:bodyPr>
          <a:lstStyle/>
          <a:p>
            <a:pPr algn="ctr"/>
            <a:r>
              <a:rPr lang="en-US" sz="1400" b="1" i="0" err="1">
                <a:solidFill>
                  <a:schemeClr val="accent6">
                    <a:lumMod val="50000"/>
                  </a:schemeClr>
                </a:solidFill>
                <a:effectLst/>
                <a:latin typeface="Simplified Arabic Fixed" panose="02070309020205020404" pitchFamily="49" charset="-78"/>
                <a:ea typeface="Ayuthaya" pitchFamily="2" charset="-34"/>
                <a:cs typeface="Simplified Arabic Fixed" panose="02070309020205020404" pitchFamily="49" charset="-78"/>
              </a:rPr>
              <a:t>Prioritising</a:t>
            </a:r>
            <a:r>
              <a:rPr lang="en-US" sz="1400" b="1" i="0">
                <a:solidFill>
                  <a:schemeClr val="accent6">
                    <a:lumMod val="50000"/>
                  </a:schemeClr>
                </a:solidFill>
                <a:effectLst/>
                <a:latin typeface="Simplified Arabic Fixed" panose="02070309020205020404" pitchFamily="49" charset="-78"/>
                <a:ea typeface="Ayuthaya" pitchFamily="2" charset="-34"/>
                <a:cs typeface="Simplified Arabic Fixed" panose="02070309020205020404" pitchFamily="49" charset="-78"/>
              </a:rPr>
              <a:t> work</a:t>
            </a:r>
            <a:endParaRPr lang="en-GB" sz="1400" b="1">
              <a:solidFill>
                <a:schemeClr val="accent6">
                  <a:lumMod val="50000"/>
                </a:schemeClr>
              </a:solidFill>
              <a:latin typeface="Simplified Arabic Fixed" panose="02070309020205020404" pitchFamily="49" charset="-78"/>
              <a:ea typeface="Ayuthaya" pitchFamily="2" charset="-34"/>
              <a:cs typeface="Simplified Arabic Fixed" panose="02070309020205020404" pitchFamily="49" charset="-78"/>
            </a:endParaRPr>
          </a:p>
        </p:txBody>
      </p:sp>
      <p:sp>
        <p:nvSpPr>
          <p:cNvPr id="45" name="TextBox 44">
            <a:extLst>
              <a:ext uri="{FF2B5EF4-FFF2-40B4-BE49-F238E27FC236}">
                <a16:creationId xmlns:a16="http://schemas.microsoft.com/office/drawing/2014/main" id="{76EDC1C7-C76D-7D4F-B4AE-A749A227C8F8}"/>
              </a:ext>
            </a:extLst>
          </p:cNvPr>
          <p:cNvSpPr txBox="1"/>
          <p:nvPr/>
        </p:nvSpPr>
        <p:spPr>
          <a:xfrm>
            <a:off x="6238898" y="2417077"/>
            <a:ext cx="2615669" cy="523220"/>
          </a:xfrm>
          <a:prstGeom prst="rect">
            <a:avLst/>
          </a:prstGeom>
          <a:noFill/>
        </p:spPr>
        <p:txBody>
          <a:bodyPr wrap="square" rtlCol="0">
            <a:spAutoFit/>
          </a:bodyPr>
          <a:lstStyle/>
          <a:p>
            <a:pPr algn="ctr"/>
            <a:r>
              <a:rPr lang="en-US" sz="1400" b="1" i="0">
                <a:solidFill>
                  <a:srgbClr val="E32D91"/>
                </a:solidFill>
                <a:effectLst/>
                <a:latin typeface="Simplified Arabic Fixed" panose="02070309020205020404" pitchFamily="49" charset="-78"/>
                <a:ea typeface="Ayuthaya" pitchFamily="2" charset="-34"/>
                <a:cs typeface="Simplified Arabic Fixed" panose="02070309020205020404" pitchFamily="49" charset="-78"/>
              </a:rPr>
              <a:t>Charity bag fill </a:t>
            </a:r>
            <a:br>
              <a:rPr lang="en-US" sz="1400" b="1" i="0">
                <a:solidFill>
                  <a:srgbClr val="E32D91"/>
                </a:solidFill>
                <a:effectLst/>
                <a:latin typeface="Simplified Arabic Fixed" panose="02070309020205020404" pitchFamily="49" charset="-78"/>
                <a:ea typeface="Ayuthaya" pitchFamily="2" charset="-34"/>
                <a:cs typeface="Simplified Arabic Fixed" panose="02070309020205020404" pitchFamily="49" charset="-78"/>
              </a:rPr>
            </a:br>
            <a:r>
              <a:rPr lang="en-US" sz="1400" b="1" i="0">
                <a:solidFill>
                  <a:srgbClr val="E32D91"/>
                </a:solidFill>
                <a:effectLst/>
                <a:latin typeface="Simplified Arabic Fixed" panose="02070309020205020404" pitchFamily="49" charset="-78"/>
                <a:ea typeface="Ayuthaya" pitchFamily="2" charset="-34"/>
                <a:cs typeface="Simplified Arabic Fixed" panose="02070309020205020404" pitchFamily="49" charset="-78"/>
              </a:rPr>
              <a:t>at Tesco</a:t>
            </a:r>
            <a:endParaRPr lang="en-GB" sz="1400" b="1">
              <a:solidFill>
                <a:srgbClr val="E32D91"/>
              </a:solidFill>
              <a:latin typeface="Simplified Arabic Fixed" panose="02070309020205020404" pitchFamily="49" charset="-78"/>
              <a:ea typeface="Ayuthaya" pitchFamily="2" charset="-34"/>
              <a:cs typeface="Simplified Arabic Fixed" panose="02070309020205020404" pitchFamily="49" charset="-78"/>
            </a:endParaRPr>
          </a:p>
        </p:txBody>
      </p:sp>
      <p:sp>
        <p:nvSpPr>
          <p:cNvPr id="46" name="TextBox 45">
            <a:extLst>
              <a:ext uri="{FF2B5EF4-FFF2-40B4-BE49-F238E27FC236}">
                <a16:creationId xmlns:a16="http://schemas.microsoft.com/office/drawing/2014/main" id="{17D77B41-4DC4-9449-AB1D-512E9FCE2917}"/>
              </a:ext>
            </a:extLst>
          </p:cNvPr>
          <p:cNvSpPr txBox="1"/>
          <p:nvPr/>
        </p:nvSpPr>
        <p:spPr>
          <a:xfrm>
            <a:off x="6177202" y="3100624"/>
            <a:ext cx="2643169" cy="307777"/>
          </a:xfrm>
          <a:prstGeom prst="rect">
            <a:avLst/>
          </a:prstGeom>
          <a:noFill/>
        </p:spPr>
        <p:txBody>
          <a:bodyPr wrap="square" rtlCol="0">
            <a:spAutoFit/>
          </a:bodyPr>
          <a:lstStyle/>
          <a:p>
            <a:pPr algn="ctr"/>
            <a:r>
              <a:rPr lang="en-US" sz="1400" b="1" i="0" dirty="0">
                <a:effectLst/>
                <a:latin typeface="Simplified Arabic Fixed" panose="02070309020205020404" pitchFamily="49" charset="-78"/>
                <a:ea typeface="Ayuthaya" pitchFamily="2" charset="-34"/>
                <a:cs typeface="Simplified Arabic Fixed" panose="02070309020205020404" pitchFamily="49" charset="-78"/>
              </a:rPr>
              <a:t>PC Passport</a:t>
            </a:r>
            <a:endParaRPr lang="en-GB" sz="1400" b="1" dirty="0">
              <a:latin typeface="Simplified Arabic Fixed" panose="02070309020205020404" pitchFamily="49" charset="-78"/>
              <a:ea typeface="Ayuthaya" pitchFamily="2" charset="-34"/>
              <a:cs typeface="Simplified Arabic Fixed" panose="02070309020205020404" pitchFamily="49" charset="-78"/>
            </a:endParaRPr>
          </a:p>
        </p:txBody>
      </p:sp>
      <p:sp>
        <p:nvSpPr>
          <p:cNvPr id="47" name="TextBox 46">
            <a:extLst>
              <a:ext uri="{FF2B5EF4-FFF2-40B4-BE49-F238E27FC236}">
                <a16:creationId xmlns:a16="http://schemas.microsoft.com/office/drawing/2014/main" id="{74E68A2B-4099-5044-867E-200EFE50637A}"/>
              </a:ext>
            </a:extLst>
          </p:cNvPr>
          <p:cNvSpPr txBox="1"/>
          <p:nvPr/>
        </p:nvSpPr>
        <p:spPr>
          <a:xfrm>
            <a:off x="6200350" y="3469031"/>
            <a:ext cx="2586679" cy="954107"/>
          </a:xfrm>
          <a:prstGeom prst="rect">
            <a:avLst/>
          </a:prstGeom>
          <a:noFill/>
        </p:spPr>
        <p:txBody>
          <a:bodyPr wrap="square" rtlCol="0">
            <a:spAutoFit/>
          </a:bodyPr>
          <a:lstStyle/>
          <a:p>
            <a:pPr algn="ctr"/>
            <a:r>
              <a:rPr lang="en-US" sz="1400" b="1" i="0" dirty="0">
                <a:solidFill>
                  <a:srgbClr val="E32D91"/>
                </a:solidFill>
                <a:effectLst/>
                <a:latin typeface="Simplified Arabic Fixed" panose="02070309020205020404" pitchFamily="49" charset="-78"/>
                <a:ea typeface="Ayuthaya" pitchFamily="2" charset="-34"/>
                <a:cs typeface="Simplified Arabic Fixed" panose="02070309020205020404" pitchFamily="49" charset="-78"/>
              </a:rPr>
              <a:t>P7 Orientation day</a:t>
            </a:r>
          </a:p>
          <a:p>
            <a:pPr algn="ctr"/>
            <a:r>
              <a:rPr lang="en-US" sz="1400" b="1" dirty="0">
                <a:solidFill>
                  <a:srgbClr val="E32D91"/>
                </a:solidFill>
                <a:latin typeface="Simplified Arabic Fixed" panose="02070309020205020404" pitchFamily="49" charset="-78"/>
                <a:ea typeface="Ayuthaya" pitchFamily="2" charset="-34"/>
                <a:cs typeface="Simplified Arabic Fixed" panose="02070309020205020404" pitchFamily="49" charset="-78"/>
              </a:rPr>
              <a:t>Nat 5 English – speaking, listening and writing</a:t>
            </a:r>
            <a:endParaRPr lang="en-GB" sz="1400" b="1" dirty="0">
              <a:solidFill>
                <a:srgbClr val="E32D91"/>
              </a:solidFill>
              <a:latin typeface="Simplified Arabic Fixed" panose="02070309020205020404" pitchFamily="49" charset="-78"/>
              <a:ea typeface="Ayuthaya" pitchFamily="2" charset="-34"/>
              <a:cs typeface="Simplified Arabic Fixed" panose="02070309020205020404" pitchFamily="49" charset="-78"/>
            </a:endParaRPr>
          </a:p>
        </p:txBody>
      </p:sp>
      <p:sp>
        <p:nvSpPr>
          <p:cNvPr id="48" name="TextBox 47">
            <a:extLst>
              <a:ext uri="{FF2B5EF4-FFF2-40B4-BE49-F238E27FC236}">
                <a16:creationId xmlns:a16="http://schemas.microsoft.com/office/drawing/2014/main" id="{423D28C5-DCE1-9D4A-87D3-BA75F82A2D8C}"/>
              </a:ext>
            </a:extLst>
          </p:cNvPr>
          <p:cNvSpPr txBox="1"/>
          <p:nvPr/>
        </p:nvSpPr>
        <p:spPr>
          <a:xfrm>
            <a:off x="6200350" y="4602006"/>
            <a:ext cx="2615669" cy="317656"/>
          </a:xfrm>
          <a:prstGeom prst="rect">
            <a:avLst/>
          </a:prstGeom>
          <a:noFill/>
        </p:spPr>
        <p:txBody>
          <a:bodyPr wrap="square" rtlCol="0">
            <a:spAutoFit/>
          </a:bodyPr>
          <a:lstStyle/>
          <a:p>
            <a:pPr algn="ctr"/>
            <a:r>
              <a:rPr lang="en-US" sz="1400" b="1" i="0">
                <a:effectLst/>
                <a:latin typeface="Simplified Arabic Fixed" panose="02070309020205020404" pitchFamily="49" charset="-78"/>
                <a:ea typeface="Ayuthaya" pitchFamily="2" charset="-34"/>
                <a:cs typeface="Simplified Arabic Fixed" panose="02070309020205020404" pitchFamily="49" charset="-78"/>
              </a:rPr>
              <a:t>School football team</a:t>
            </a:r>
            <a:endParaRPr lang="en-GB" sz="1400" b="1">
              <a:latin typeface="Simplified Arabic Fixed" panose="02070309020205020404" pitchFamily="49" charset="-78"/>
              <a:ea typeface="Ayuthaya" pitchFamily="2" charset="-34"/>
              <a:cs typeface="Simplified Arabic Fixed" panose="02070309020205020404" pitchFamily="49" charset="-78"/>
            </a:endParaRPr>
          </a:p>
        </p:txBody>
      </p:sp>
      <p:sp>
        <p:nvSpPr>
          <p:cNvPr id="49" name="TextBox 48">
            <a:extLst>
              <a:ext uri="{FF2B5EF4-FFF2-40B4-BE49-F238E27FC236}">
                <a16:creationId xmlns:a16="http://schemas.microsoft.com/office/drawing/2014/main" id="{1E75BC7A-84A1-F24D-96BF-0ABA5E21BFF2}"/>
              </a:ext>
            </a:extLst>
          </p:cNvPr>
          <p:cNvSpPr txBox="1"/>
          <p:nvPr/>
        </p:nvSpPr>
        <p:spPr>
          <a:xfrm>
            <a:off x="918022" y="3090292"/>
            <a:ext cx="2367211" cy="307777"/>
          </a:xfrm>
          <a:prstGeom prst="rect">
            <a:avLst/>
          </a:prstGeom>
          <a:noFill/>
        </p:spPr>
        <p:txBody>
          <a:bodyPr wrap="square" rtlCol="0">
            <a:spAutoFit/>
          </a:bodyPr>
          <a:lstStyle/>
          <a:p>
            <a:pPr algn="ctr"/>
            <a:r>
              <a:rPr lang="en-US" sz="1400" b="1" i="0">
                <a:effectLst/>
                <a:latin typeface="Simplified Arabic Fixed" panose="02070309020205020404" pitchFamily="49" charset="-78"/>
                <a:ea typeface="Ayuthaya" pitchFamily="2" charset="-34"/>
                <a:cs typeface="Simplified Arabic Fixed" panose="02070309020205020404" pitchFamily="49" charset="-78"/>
              </a:rPr>
              <a:t>IT Skills</a:t>
            </a:r>
            <a:endParaRPr lang="en-GB" sz="1400" b="1">
              <a:latin typeface="Simplified Arabic Fixed" panose="02070309020205020404" pitchFamily="49" charset="-78"/>
              <a:ea typeface="Ayuthaya" pitchFamily="2" charset="-34"/>
              <a:cs typeface="Simplified Arabic Fixed" panose="02070309020205020404" pitchFamily="49" charset="-78"/>
            </a:endParaRPr>
          </a:p>
        </p:txBody>
      </p:sp>
      <p:sp>
        <p:nvSpPr>
          <p:cNvPr id="50" name="TextBox 49">
            <a:extLst>
              <a:ext uri="{FF2B5EF4-FFF2-40B4-BE49-F238E27FC236}">
                <a16:creationId xmlns:a16="http://schemas.microsoft.com/office/drawing/2014/main" id="{B45ED2D4-6723-204B-B373-60C93C4F23E1}"/>
              </a:ext>
            </a:extLst>
          </p:cNvPr>
          <p:cNvSpPr txBox="1"/>
          <p:nvPr/>
        </p:nvSpPr>
        <p:spPr>
          <a:xfrm>
            <a:off x="3501155" y="3712011"/>
            <a:ext cx="2367211" cy="307777"/>
          </a:xfrm>
          <a:prstGeom prst="rect">
            <a:avLst/>
          </a:prstGeom>
          <a:noFill/>
        </p:spPr>
        <p:txBody>
          <a:bodyPr wrap="square" rtlCol="0">
            <a:spAutoFit/>
          </a:bodyPr>
          <a:lstStyle/>
          <a:p>
            <a:pPr algn="ctr"/>
            <a:r>
              <a:rPr lang="en-US" sz="1400" b="1" i="0">
                <a:solidFill>
                  <a:schemeClr val="accent6">
                    <a:lumMod val="50000"/>
                  </a:schemeClr>
                </a:solidFill>
                <a:effectLst/>
                <a:latin typeface="Simplified Arabic Fixed" panose="02070309020205020404" pitchFamily="49" charset="-78"/>
                <a:ea typeface="Ayuthaya" pitchFamily="2" charset="-34"/>
                <a:cs typeface="Simplified Arabic Fixed" panose="02070309020205020404" pitchFamily="49" charset="-78"/>
              </a:rPr>
              <a:t>Communication Skills</a:t>
            </a:r>
            <a:endParaRPr lang="en-GB" sz="1400" b="1">
              <a:solidFill>
                <a:schemeClr val="accent6">
                  <a:lumMod val="50000"/>
                </a:schemeClr>
              </a:solidFill>
              <a:latin typeface="Simplified Arabic Fixed" panose="02070309020205020404" pitchFamily="49" charset="-78"/>
              <a:ea typeface="Ayuthaya" pitchFamily="2" charset="-34"/>
              <a:cs typeface="Simplified Arabic Fixed" panose="02070309020205020404" pitchFamily="49" charset="-78"/>
            </a:endParaRPr>
          </a:p>
        </p:txBody>
      </p:sp>
      <p:sp>
        <p:nvSpPr>
          <p:cNvPr id="51" name="TextBox 50">
            <a:extLst>
              <a:ext uri="{FF2B5EF4-FFF2-40B4-BE49-F238E27FC236}">
                <a16:creationId xmlns:a16="http://schemas.microsoft.com/office/drawing/2014/main" id="{82D9B49E-613F-0646-A17A-0DC195A7040C}"/>
              </a:ext>
            </a:extLst>
          </p:cNvPr>
          <p:cNvSpPr txBox="1"/>
          <p:nvPr/>
        </p:nvSpPr>
        <p:spPr>
          <a:xfrm>
            <a:off x="6207045" y="5216696"/>
            <a:ext cx="2608974" cy="523220"/>
          </a:xfrm>
          <a:prstGeom prst="rect">
            <a:avLst/>
          </a:prstGeom>
          <a:noFill/>
        </p:spPr>
        <p:txBody>
          <a:bodyPr wrap="square" rtlCol="0">
            <a:spAutoFit/>
          </a:bodyPr>
          <a:lstStyle/>
          <a:p>
            <a:pPr algn="ctr"/>
            <a:r>
              <a:rPr lang="en-US" sz="1400" b="1" i="0">
                <a:solidFill>
                  <a:srgbClr val="E32D91"/>
                </a:solidFill>
                <a:effectLst/>
                <a:latin typeface="Simplified Arabic Fixed" panose="02070309020205020404" pitchFamily="49" charset="-78"/>
                <a:ea typeface="Ayuthaya" pitchFamily="2" charset="-34"/>
                <a:cs typeface="Simplified Arabic Fixed" panose="02070309020205020404" pitchFamily="49" charset="-78"/>
              </a:rPr>
              <a:t>Homework, football </a:t>
            </a:r>
            <a:br>
              <a:rPr lang="en-US" sz="1400" b="1" i="0">
                <a:solidFill>
                  <a:srgbClr val="E32D91"/>
                </a:solidFill>
                <a:effectLst/>
                <a:latin typeface="Simplified Arabic Fixed" panose="02070309020205020404" pitchFamily="49" charset="-78"/>
                <a:ea typeface="Ayuthaya" pitchFamily="2" charset="-34"/>
                <a:cs typeface="Simplified Arabic Fixed" panose="02070309020205020404" pitchFamily="49" charset="-78"/>
              </a:rPr>
            </a:br>
            <a:r>
              <a:rPr lang="en-US" sz="1400" b="1" i="0">
                <a:solidFill>
                  <a:srgbClr val="E32D91"/>
                </a:solidFill>
                <a:effectLst/>
                <a:latin typeface="Simplified Arabic Fixed" panose="02070309020205020404" pitchFamily="49" charset="-78"/>
                <a:ea typeface="Ayuthaya" pitchFamily="2" charset="-34"/>
                <a:cs typeface="Simplified Arabic Fixed" panose="02070309020205020404" pitchFamily="49" charset="-78"/>
              </a:rPr>
              <a:t>and scouts</a:t>
            </a:r>
            <a:endParaRPr lang="en-GB" sz="1400" b="1">
              <a:solidFill>
                <a:srgbClr val="E32D91"/>
              </a:solidFill>
              <a:latin typeface="Simplified Arabic Fixed" panose="02070309020205020404" pitchFamily="49" charset="-78"/>
              <a:ea typeface="Ayuthaya" pitchFamily="2" charset="-34"/>
              <a:cs typeface="Simplified Arabic Fixed" panose="02070309020205020404" pitchFamily="49" charset="-78"/>
            </a:endParaRPr>
          </a:p>
        </p:txBody>
      </p:sp>
      <p:pic>
        <p:nvPicPr>
          <p:cNvPr id="3" name="Picture 7">
            <a:extLst>
              <a:ext uri="{FF2B5EF4-FFF2-40B4-BE49-F238E27FC236}">
                <a16:creationId xmlns:a16="http://schemas.microsoft.com/office/drawing/2014/main" id="{87DD8865-CDDF-A367-7EA6-1F69AC95C87D}"/>
              </a:ext>
            </a:extLst>
          </p:cNvPr>
          <p:cNvPicPr>
            <a:picLocks noChangeAspect="1"/>
          </p:cNvPicPr>
          <p:nvPr/>
        </p:nvPicPr>
        <p:blipFill>
          <a:blip r:embed="rId8"/>
          <a:stretch>
            <a:fillRect/>
          </a:stretch>
        </p:blipFill>
        <p:spPr>
          <a:xfrm>
            <a:off x="7465794" y="6273691"/>
            <a:ext cx="1247775" cy="400050"/>
          </a:xfrm>
          <a:prstGeom prst="rect">
            <a:avLst/>
          </a:prstGeom>
        </p:spPr>
      </p:pic>
    </p:spTree>
    <p:extLst>
      <p:ext uri="{BB962C8B-B14F-4D97-AF65-F5344CB8AC3E}">
        <p14:creationId xmlns:p14="http://schemas.microsoft.com/office/powerpoint/2010/main" val="311274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8767155-936E-E644-B371-2EAF2CBC6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4" y="1257602"/>
            <a:ext cx="3931920" cy="5016089"/>
          </a:xfrm>
          <a:prstGeom prst="rect">
            <a:avLst/>
          </a:prstGeom>
        </p:spPr>
      </p:pic>
      <p:sp>
        <p:nvSpPr>
          <p:cNvPr id="17" name="Rounded Rectangle 16">
            <a:extLst>
              <a:ext uri="{FF2B5EF4-FFF2-40B4-BE49-F238E27FC236}">
                <a16:creationId xmlns:a16="http://schemas.microsoft.com/office/drawing/2014/main" id="{39C83B41-5E65-454C-9FBE-E153F012772C}"/>
              </a:ext>
            </a:extLst>
          </p:cNvPr>
          <p:cNvSpPr/>
          <p:nvPr/>
        </p:nvSpPr>
        <p:spPr>
          <a:xfrm>
            <a:off x="4667570" y="1618083"/>
            <a:ext cx="4224970" cy="4039088"/>
          </a:xfrm>
          <a:prstGeom prst="roundRect">
            <a:avLst/>
          </a:prstGeom>
          <a:solidFill>
            <a:schemeClr val="accent4">
              <a:lumMod val="20000"/>
              <a:lumOff val="80000"/>
              <a:alpha val="27000"/>
            </a:schemeClr>
          </a:solidFill>
          <a:ln>
            <a:solidFill>
              <a:schemeClr val="accent6"/>
            </a:solidFill>
            <a:prstDash val="dash"/>
            <a:extLst>
              <a:ext uri="{C807C97D-BFC1-408E-A445-0C87EB9F89A2}">
                <ask:lineSketchStyleProps xmlns:ask="http://schemas.microsoft.com/office/drawing/2018/sketchyshapes" sd="1219033472">
                  <a:custGeom>
                    <a:avLst/>
                    <a:gdLst>
                      <a:gd name="connsiteX0" fmla="*/ 0 w 5116530"/>
                      <a:gd name="connsiteY0" fmla="*/ 505371 h 3032166"/>
                      <a:gd name="connsiteX1" fmla="*/ 505371 w 5116530"/>
                      <a:gd name="connsiteY1" fmla="*/ 0 h 3032166"/>
                      <a:gd name="connsiteX2" fmla="*/ 1050854 w 5116530"/>
                      <a:gd name="connsiteY2" fmla="*/ 0 h 3032166"/>
                      <a:gd name="connsiteX3" fmla="*/ 1514222 w 5116530"/>
                      <a:gd name="connsiteY3" fmla="*/ 0 h 3032166"/>
                      <a:gd name="connsiteX4" fmla="*/ 2141821 w 5116530"/>
                      <a:gd name="connsiteY4" fmla="*/ 0 h 3032166"/>
                      <a:gd name="connsiteX5" fmla="*/ 2646246 w 5116530"/>
                      <a:gd name="connsiteY5" fmla="*/ 0 h 3032166"/>
                      <a:gd name="connsiteX6" fmla="*/ 3109614 w 5116530"/>
                      <a:gd name="connsiteY6" fmla="*/ 0 h 3032166"/>
                      <a:gd name="connsiteX7" fmla="*/ 3614039 w 5116530"/>
                      <a:gd name="connsiteY7" fmla="*/ 0 h 3032166"/>
                      <a:gd name="connsiteX8" fmla="*/ 4611159 w 5116530"/>
                      <a:gd name="connsiteY8" fmla="*/ 0 h 3032166"/>
                      <a:gd name="connsiteX9" fmla="*/ 5116530 w 5116530"/>
                      <a:gd name="connsiteY9" fmla="*/ 505371 h 3032166"/>
                      <a:gd name="connsiteX10" fmla="*/ 5116530 w 5116530"/>
                      <a:gd name="connsiteY10" fmla="*/ 970299 h 3032166"/>
                      <a:gd name="connsiteX11" fmla="*/ 5116530 w 5116530"/>
                      <a:gd name="connsiteY11" fmla="*/ 1455440 h 3032166"/>
                      <a:gd name="connsiteX12" fmla="*/ 5116530 w 5116530"/>
                      <a:gd name="connsiteY12" fmla="*/ 1960796 h 3032166"/>
                      <a:gd name="connsiteX13" fmla="*/ 5116530 w 5116530"/>
                      <a:gd name="connsiteY13" fmla="*/ 2526795 h 3032166"/>
                      <a:gd name="connsiteX14" fmla="*/ 4611159 w 5116530"/>
                      <a:gd name="connsiteY14" fmla="*/ 3032166 h 3032166"/>
                      <a:gd name="connsiteX15" fmla="*/ 4024618 w 5116530"/>
                      <a:gd name="connsiteY15" fmla="*/ 3032166 h 3032166"/>
                      <a:gd name="connsiteX16" fmla="*/ 3397019 w 5116530"/>
                      <a:gd name="connsiteY16" fmla="*/ 3032166 h 3032166"/>
                      <a:gd name="connsiteX17" fmla="*/ 2851536 w 5116530"/>
                      <a:gd name="connsiteY17" fmla="*/ 3032166 h 3032166"/>
                      <a:gd name="connsiteX18" fmla="*/ 2223937 w 5116530"/>
                      <a:gd name="connsiteY18" fmla="*/ 3032166 h 3032166"/>
                      <a:gd name="connsiteX19" fmla="*/ 1719511 w 5116530"/>
                      <a:gd name="connsiteY19" fmla="*/ 3032166 h 3032166"/>
                      <a:gd name="connsiteX20" fmla="*/ 1132970 w 5116530"/>
                      <a:gd name="connsiteY20" fmla="*/ 3032166 h 3032166"/>
                      <a:gd name="connsiteX21" fmla="*/ 505371 w 5116530"/>
                      <a:gd name="connsiteY21" fmla="*/ 3032166 h 3032166"/>
                      <a:gd name="connsiteX22" fmla="*/ 0 w 5116530"/>
                      <a:gd name="connsiteY22" fmla="*/ 2526795 h 3032166"/>
                      <a:gd name="connsiteX23" fmla="*/ 0 w 5116530"/>
                      <a:gd name="connsiteY23" fmla="*/ 2001225 h 3032166"/>
                      <a:gd name="connsiteX24" fmla="*/ 0 w 5116530"/>
                      <a:gd name="connsiteY24" fmla="*/ 1516083 h 3032166"/>
                      <a:gd name="connsiteX25" fmla="*/ 0 w 5116530"/>
                      <a:gd name="connsiteY25" fmla="*/ 1051155 h 3032166"/>
                      <a:gd name="connsiteX26" fmla="*/ 0 w 5116530"/>
                      <a:gd name="connsiteY26" fmla="*/ 505371 h 30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6530" h="3032166" fill="none" extrusionOk="0">
                        <a:moveTo>
                          <a:pt x="0" y="505371"/>
                        </a:moveTo>
                        <a:cubicBezTo>
                          <a:pt x="-3333" y="157099"/>
                          <a:pt x="268207" y="26425"/>
                          <a:pt x="505371" y="0"/>
                        </a:cubicBezTo>
                        <a:cubicBezTo>
                          <a:pt x="756664" y="-41859"/>
                          <a:pt x="811460" y="34424"/>
                          <a:pt x="1050854" y="0"/>
                        </a:cubicBezTo>
                        <a:cubicBezTo>
                          <a:pt x="1290248" y="-34424"/>
                          <a:pt x="1355873" y="39925"/>
                          <a:pt x="1514222" y="0"/>
                        </a:cubicBezTo>
                        <a:cubicBezTo>
                          <a:pt x="1672571" y="-39925"/>
                          <a:pt x="1950004" y="10460"/>
                          <a:pt x="2141821" y="0"/>
                        </a:cubicBezTo>
                        <a:cubicBezTo>
                          <a:pt x="2333638" y="-10460"/>
                          <a:pt x="2465237" y="55987"/>
                          <a:pt x="2646246" y="0"/>
                        </a:cubicBezTo>
                        <a:cubicBezTo>
                          <a:pt x="2827256" y="-55987"/>
                          <a:pt x="2891497" y="31101"/>
                          <a:pt x="3109614" y="0"/>
                        </a:cubicBezTo>
                        <a:cubicBezTo>
                          <a:pt x="3327731" y="-31101"/>
                          <a:pt x="3463510" y="25178"/>
                          <a:pt x="3614039" y="0"/>
                        </a:cubicBezTo>
                        <a:cubicBezTo>
                          <a:pt x="3764568" y="-25178"/>
                          <a:pt x="4276481" y="32556"/>
                          <a:pt x="4611159" y="0"/>
                        </a:cubicBezTo>
                        <a:cubicBezTo>
                          <a:pt x="4924406" y="-9036"/>
                          <a:pt x="5114684" y="239048"/>
                          <a:pt x="5116530" y="505371"/>
                        </a:cubicBezTo>
                        <a:cubicBezTo>
                          <a:pt x="5151118" y="644712"/>
                          <a:pt x="5103708" y="858277"/>
                          <a:pt x="5116530" y="970299"/>
                        </a:cubicBezTo>
                        <a:cubicBezTo>
                          <a:pt x="5129352" y="1082321"/>
                          <a:pt x="5060550" y="1269326"/>
                          <a:pt x="5116530" y="1455440"/>
                        </a:cubicBezTo>
                        <a:cubicBezTo>
                          <a:pt x="5172510" y="1641554"/>
                          <a:pt x="5099717" y="1734328"/>
                          <a:pt x="5116530" y="1960796"/>
                        </a:cubicBezTo>
                        <a:cubicBezTo>
                          <a:pt x="5133343" y="2187264"/>
                          <a:pt x="5070849" y="2343704"/>
                          <a:pt x="5116530" y="2526795"/>
                        </a:cubicBezTo>
                        <a:cubicBezTo>
                          <a:pt x="5120033" y="2814909"/>
                          <a:pt x="4901808" y="3037534"/>
                          <a:pt x="4611159" y="3032166"/>
                        </a:cubicBezTo>
                        <a:cubicBezTo>
                          <a:pt x="4372143" y="3052175"/>
                          <a:pt x="4217653" y="3002809"/>
                          <a:pt x="4024618" y="3032166"/>
                        </a:cubicBezTo>
                        <a:cubicBezTo>
                          <a:pt x="3831583" y="3061523"/>
                          <a:pt x="3555073" y="2996827"/>
                          <a:pt x="3397019" y="3032166"/>
                        </a:cubicBezTo>
                        <a:cubicBezTo>
                          <a:pt x="3238965" y="3067505"/>
                          <a:pt x="3080260" y="2999838"/>
                          <a:pt x="2851536" y="3032166"/>
                        </a:cubicBezTo>
                        <a:cubicBezTo>
                          <a:pt x="2622812" y="3064494"/>
                          <a:pt x="2440222" y="2958231"/>
                          <a:pt x="2223937" y="3032166"/>
                        </a:cubicBezTo>
                        <a:cubicBezTo>
                          <a:pt x="2007652" y="3106101"/>
                          <a:pt x="1938259" y="2971892"/>
                          <a:pt x="1719511" y="3032166"/>
                        </a:cubicBezTo>
                        <a:cubicBezTo>
                          <a:pt x="1500763" y="3092440"/>
                          <a:pt x="1260859" y="3024124"/>
                          <a:pt x="1132970" y="3032166"/>
                        </a:cubicBezTo>
                        <a:cubicBezTo>
                          <a:pt x="1005081" y="3040208"/>
                          <a:pt x="720313" y="2969515"/>
                          <a:pt x="505371" y="3032166"/>
                        </a:cubicBezTo>
                        <a:cubicBezTo>
                          <a:pt x="261766" y="2976890"/>
                          <a:pt x="34111" y="2779061"/>
                          <a:pt x="0" y="2526795"/>
                        </a:cubicBezTo>
                        <a:cubicBezTo>
                          <a:pt x="-37799" y="2297559"/>
                          <a:pt x="25444" y="2228663"/>
                          <a:pt x="0" y="2001225"/>
                        </a:cubicBezTo>
                        <a:cubicBezTo>
                          <a:pt x="-25444" y="1773787"/>
                          <a:pt x="30249" y="1735706"/>
                          <a:pt x="0" y="1516083"/>
                        </a:cubicBezTo>
                        <a:cubicBezTo>
                          <a:pt x="-30249" y="1296460"/>
                          <a:pt x="35236" y="1230159"/>
                          <a:pt x="0" y="1051155"/>
                        </a:cubicBezTo>
                        <a:cubicBezTo>
                          <a:pt x="-35236" y="872151"/>
                          <a:pt x="45359" y="685700"/>
                          <a:pt x="0" y="505371"/>
                        </a:cubicBezTo>
                        <a:close/>
                      </a:path>
                      <a:path w="5116530" h="3032166" stroke="0" extrusionOk="0">
                        <a:moveTo>
                          <a:pt x="0" y="505371"/>
                        </a:moveTo>
                        <a:cubicBezTo>
                          <a:pt x="-57038" y="191080"/>
                          <a:pt x="152026" y="27862"/>
                          <a:pt x="505371" y="0"/>
                        </a:cubicBezTo>
                        <a:cubicBezTo>
                          <a:pt x="803241" y="-24262"/>
                          <a:pt x="840074" y="12389"/>
                          <a:pt x="1174028" y="0"/>
                        </a:cubicBezTo>
                        <a:cubicBezTo>
                          <a:pt x="1507982" y="-12389"/>
                          <a:pt x="1572995" y="53682"/>
                          <a:pt x="1719511" y="0"/>
                        </a:cubicBezTo>
                        <a:cubicBezTo>
                          <a:pt x="1866027" y="-53682"/>
                          <a:pt x="2068521" y="41601"/>
                          <a:pt x="2223937" y="0"/>
                        </a:cubicBezTo>
                        <a:cubicBezTo>
                          <a:pt x="2379353" y="-41601"/>
                          <a:pt x="2703877" y="4182"/>
                          <a:pt x="2851536" y="0"/>
                        </a:cubicBezTo>
                        <a:cubicBezTo>
                          <a:pt x="2999195" y="-4182"/>
                          <a:pt x="3217963" y="58748"/>
                          <a:pt x="3397019" y="0"/>
                        </a:cubicBezTo>
                        <a:cubicBezTo>
                          <a:pt x="3576075" y="-58748"/>
                          <a:pt x="3908040" y="70501"/>
                          <a:pt x="4065676" y="0"/>
                        </a:cubicBezTo>
                        <a:cubicBezTo>
                          <a:pt x="4223312" y="-70501"/>
                          <a:pt x="4469029" y="40555"/>
                          <a:pt x="4611159" y="0"/>
                        </a:cubicBezTo>
                        <a:cubicBezTo>
                          <a:pt x="4862358" y="46170"/>
                          <a:pt x="5062182" y="163227"/>
                          <a:pt x="5116530" y="505371"/>
                        </a:cubicBezTo>
                        <a:cubicBezTo>
                          <a:pt x="5159776" y="708046"/>
                          <a:pt x="5060844" y="770996"/>
                          <a:pt x="5116530" y="970299"/>
                        </a:cubicBezTo>
                        <a:cubicBezTo>
                          <a:pt x="5172216" y="1169602"/>
                          <a:pt x="5079524" y="1226131"/>
                          <a:pt x="5116530" y="1475655"/>
                        </a:cubicBezTo>
                        <a:cubicBezTo>
                          <a:pt x="5153536" y="1725179"/>
                          <a:pt x="5059129" y="1720309"/>
                          <a:pt x="5116530" y="1960796"/>
                        </a:cubicBezTo>
                        <a:cubicBezTo>
                          <a:pt x="5173931" y="2201283"/>
                          <a:pt x="5083493" y="2322838"/>
                          <a:pt x="5116530" y="2526795"/>
                        </a:cubicBezTo>
                        <a:cubicBezTo>
                          <a:pt x="5127945" y="2791733"/>
                          <a:pt x="4861910" y="3021203"/>
                          <a:pt x="4611159" y="3032166"/>
                        </a:cubicBezTo>
                        <a:cubicBezTo>
                          <a:pt x="4458897" y="3061431"/>
                          <a:pt x="4225010" y="3008451"/>
                          <a:pt x="4024618" y="3032166"/>
                        </a:cubicBezTo>
                        <a:cubicBezTo>
                          <a:pt x="3824226" y="3055881"/>
                          <a:pt x="3634755" y="2963809"/>
                          <a:pt x="3355961" y="3032166"/>
                        </a:cubicBezTo>
                        <a:cubicBezTo>
                          <a:pt x="3077167" y="3100523"/>
                          <a:pt x="2895426" y="2986705"/>
                          <a:pt x="2769420" y="3032166"/>
                        </a:cubicBezTo>
                        <a:cubicBezTo>
                          <a:pt x="2643414" y="3077627"/>
                          <a:pt x="2514811" y="2982798"/>
                          <a:pt x="2306052" y="3032166"/>
                        </a:cubicBezTo>
                        <a:cubicBezTo>
                          <a:pt x="2097293" y="3081534"/>
                          <a:pt x="1935248" y="2998070"/>
                          <a:pt x="1801627" y="3032166"/>
                        </a:cubicBezTo>
                        <a:cubicBezTo>
                          <a:pt x="1668006" y="3066262"/>
                          <a:pt x="1454207" y="3001416"/>
                          <a:pt x="1132970" y="3032166"/>
                        </a:cubicBezTo>
                        <a:cubicBezTo>
                          <a:pt x="811733" y="3062916"/>
                          <a:pt x="779454" y="2970487"/>
                          <a:pt x="505371" y="3032166"/>
                        </a:cubicBezTo>
                        <a:cubicBezTo>
                          <a:pt x="262410" y="3103740"/>
                          <a:pt x="-6591" y="2809380"/>
                          <a:pt x="0" y="2526795"/>
                        </a:cubicBezTo>
                        <a:cubicBezTo>
                          <a:pt x="-38692" y="2282559"/>
                          <a:pt x="36197" y="2203863"/>
                          <a:pt x="0" y="2001225"/>
                        </a:cubicBezTo>
                        <a:cubicBezTo>
                          <a:pt x="-36197" y="1798587"/>
                          <a:pt x="4171" y="1715435"/>
                          <a:pt x="0" y="1556511"/>
                        </a:cubicBezTo>
                        <a:cubicBezTo>
                          <a:pt x="-4171" y="1397587"/>
                          <a:pt x="49031" y="1217275"/>
                          <a:pt x="0" y="1051155"/>
                        </a:cubicBezTo>
                        <a:cubicBezTo>
                          <a:pt x="-49031" y="885035"/>
                          <a:pt x="7214" y="644764"/>
                          <a:pt x="0" y="50537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text&#10;&#10;Description automatically generated">
            <a:extLst>
              <a:ext uri="{FF2B5EF4-FFF2-40B4-BE49-F238E27FC236}">
                <a16:creationId xmlns:a16="http://schemas.microsoft.com/office/drawing/2014/main" id="{ED0B2954-D255-DE42-8C07-BFD2EB03E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614" y="1880159"/>
            <a:ext cx="3638164" cy="1237992"/>
          </a:xfrm>
          <a:prstGeom prst="rect">
            <a:avLst/>
          </a:prstGeom>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4" name="TextBox 13">
            <a:extLst>
              <a:ext uri="{FF2B5EF4-FFF2-40B4-BE49-F238E27FC236}">
                <a16:creationId xmlns:a16="http://schemas.microsoft.com/office/drawing/2014/main" id="{37DCC348-90B5-144E-8EA4-30210FD21275}"/>
              </a:ext>
            </a:extLst>
          </p:cNvPr>
          <p:cNvSpPr txBox="1"/>
          <p:nvPr/>
        </p:nvSpPr>
        <p:spPr>
          <a:xfrm>
            <a:off x="5715827" y="2235158"/>
            <a:ext cx="2719962" cy="461665"/>
          </a:xfrm>
          <a:prstGeom prst="rect">
            <a:avLst/>
          </a:prstGeom>
          <a:noFill/>
        </p:spPr>
        <p:txBody>
          <a:bodyPr wrap="square" lIns="91440" tIns="45720" rIns="91440" bIns="45720" anchor="t">
            <a:spAutoFit/>
          </a:bodyPr>
          <a:lstStyle/>
          <a:p>
            <a:pPr algn="ctr">
              <a:spcAft>
                <a:spcPts val="1800"/>
              </a:spcAft>
            </a:pPr>
            <a:r>
              <a:rPr lang="en-US" sz="2400" dirty="0">
                <a:solidFill>
                  <a:srgbClr val="C00000"/>
                </a:solidFill>
                <a:latin typeface="Stencil" pitchFamily="82" charset="77"/>
                <a:ea typeface="Gadugi"/>
                <a:cs typeface="Calibri"/>
              </a:rPr>
              <a:t>Need to look:</a:t>
            </a:r>
          </a:p>
        </p:txBody>
      </p:sp>
      <p:pic>
        <p:nvPicPr>
          <p:cNvPr id="15" name="Graphic 14" descr="Magnifying glass">
            <a:extLst>
              <a:ext uri="{FF2B5EF4-FFF2-40B4-BE49-F238E27FC236}">
                <a16:creationId xmlns:a16="http://schemas.microsoft.com/office/drawing/2014/main" id="{E3417CA5-83DE-804F-82B7-73D62A2D4D5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17855">
            <a:off x="5134686" y="3238189"/>
            <a:ext cx="523301" cy="523301"/>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1EFAEEAB-D706-F34E-BB7C-331D7F1316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9930" y="353553"/>
            <a:ext cx="6499848" cy="540266"/>
          </a:xfrm>
          <a:prstGeom prst="rect">
            <a:avLst/>
          </a:prstGeom>
        </p:spPr>
      </p:pic>
      <p:sp>
        <p:nvSpPr>
          <p:cNvPr id="30" name="TextBox 29">
            <a:extLst>
              <a:ext uri="{FF2B5EF4-FFF2-40B4-BE49-F238E27FC236}">
                <a16:creationId xmlns:a16="http://schemas.microsoft.com/office/drawing/2014/main" id="{8AACFD40-CB66-8C46-B122-CC60BA2CE406}"/>
              </a:ext>
            </a:extLst>
          </p:cNvPr>
          <p:cNvSpPr txBox="1"/>
          <p:nvPr/>
        </p:nvSpPr>
        <p:spPr>
          <a:xfrm>
            <a:off x="2129930" y="422267"/>
            <a:ext cx="6499848" cy="461665"/>
          </a:xfrm>
          <a:prstGeom prst="rect">
            <a:avLst/>
          </a:prstGeom>
          <a:noFill/>
        </p:spPr>
        <p:txBody>
          <a:bodyPr wrap="square" rtlCol="0">
            <a:spAutoFit/>
          </a:bodyPr>
          <a:lstStyle/>
          <a:p>
            <a:pPr algn="ctr"/>
            <a:r>
              <a:rPr lang="en-US" sz="2400" b="1">
                <a:solidFill>
                  <a:schemeClr val="bg1"/>
                </a:solidFill>
                <a:latin typeface="Simplified Arabic Fixed" panose="02070309020205020404" pitchFamily="49" charset="-78"/>
                <a:cs typeface="Simplified Arabic Fixed" panose="02070309020205020404" pitchFamily="49" charset="-78"/>
              </a:rPr>
              <a:t>Matching your skills to a job</a:t>
            </a:r>
            <a:endParaRPr lang="en-GB" sz="2400">
              <a:solidFill>
                <a:schemeClr val="bg1"/>
              </a:solidFill>
              <a:latin typeface="Simplified Arabic Fixed" panose="02070309020205020404" pitchFamily="49" charset="-78"/>
              <a:cs typeface="Simplified Arabic Fixed" panose="02070309020205020404" pitchFamily="49" charset="-78"/>
            </a:endParaRPr>
          </a:p>
        </p:txBody>
      </p:sp>
      <p:sp>
        <p:nvSpPr>
          <p:cNvPr id="35" name="TextBox 34">
            <a:extLst>
              <a:ext uri="{FF2B5EF4-FFF2-40B4-BE49-F238E27FC236}">
                <a16:creationId xmlns:a16="http://schemas.microsoft.com/office/drawing/2014/main" id="{CF622D69-EC98-4A48-8F62-0B390E74A452}"/>
              </a:ext>
            </a:extLst>
          </p:cNvPr>
          <p:cNvSpPr txBox="1"/>
          <p:nvPr/>
        </p:nvSpPr>
        <p:spPr>
          <a:xfrm>
            <a:off x="5662927" y="3268645"/>
            <a:ext cx="2115127" cy="369332"/>
          </a:xfrm>
          <a:prstGeom prst="rect">
            <a:avLst/>
          </a:prstGeom>
          <a:noFill/>
        </p:spPr>
        <p:txBody>
          <a:bodyPr wrap="square" rtlCol="0">
            <a:spAutoFit/>
          </a:bodyPr>
          <a:lstStyle/>
          <a:p>
            <a:r>
              <a:rPr lang="en-US" b="1" dirty="0">
                <a:solidFill>
                  <a:srgbClr val="C00000"/>
                </a:solidFill>
                <a:latin typeface="Simplified Arabic Fixed" panose="02070309020205020404" pitchFamily="49" charset="-78"/>
                <a:cs typeface="Simplified Arabic Fixed" panose="02070309020205020404" pitchFamily="49" charset="-78"/>
              </a:rPr>
              <a:t>JOB ADVERT</a:t>
            </a:r>
            <a:endParaRPr lang="en-GB" dirty="0">
              <a:solidFill>
                <a:srgbClr val="C00000"/>
              </a:solidFill>
              <a:latin typeface="Simplified Arabic Fixed" panose="02070309020205020404" pitchFamily="49" charset="-78"/>
              <a:cs typeface="Simplified Arabic Fixed" panose="02070309020205020404" pitchFamily="49" charset="-78"/>
            </a:endParaRPr>
          </a:p>
        </p:txBody>
      </p:sp>
      <p:sp>
        <p:nvSpPr>
          <p:cNvPr id="37" name="TextBox 36">
            <a:extLst>
              <a:ext uri="{FF2B5EF4-FFF2-40B4-BE49-F238E27FC236}">
                <a16:creationId xmlns:a16="http://schemas.microsoft.com/office/drawing/2014/main" id="{D7FE6A32-EF39-1549-A351-966549834D48}"/>
              </a:ext>
            </a:extLst>
          </p:cNvPr>
          <p:cNvSpPr txBox="1"/>
          <p:nvPr/>
        </p:nvSpPr>
        <p:spPr>
          <a:xfrm>
            <a:off x="5662927" y="3968265"/>
            <a:ext cx="2940658" cy="369332"/>
          </a:xfrm>
          <a:prstGeom prst="rect">
            <a:avLst/>
          </a:prstGeom>
          <a:noFill/>
        </p:spPr>
        <p:txBody>
          <a:bodyPr wrap="square" rtlCol="0">
            <a:spAutoFit/>
          </a:bodyPr>
          <a:lstStyle/>
          <a:p>
            <a:r>
              <a:rPr lang="en-US" b="1" dirty="0">
                <a:solidFill>
                  <a:srgbClr val="C00000"/>
                </a:solidFill>
                <a:latin typeface="Simplified Arabic Fixed" panose="02070309020205020404" pitchFamily="49" charset="-78"/>
                <a:cs typeface="Simplified Arabic Fixed" panose="02070309020205020404" pitchFamily="49" charset="-78"/>
              </a:rPr>
              <a:t>JOB DESCRIPTION</a:t>
            </a:r>
            <a:endParaRPr lang="en-GB" dirty="0">
              <a:solidFill>
                <a:srgbClr val="C00000"/>
              </a:solidFill>
              <a:latin typeface="Simplified Arabic Fixed" panose="02070309020205020404" pitchFamily="49" charset="-78"/>
              <a:cs typeface="Simplified Arabic Fixed" panose="02070309020205020404" pitchFamily="49" charset="-78"/>
            </a:endParaRPr>
          </a:p>
        </p:txBody>
      </p:sp>
      <p:sp>
        <p:nvSpPr>
          <p:cNvPr id="39" name="TextBox 38">
            <a:extLst>
              <a:ext uri="{FF2B5EF4-FFF2-40B4-BE49-F238E27FC236}">
                <a16:creationId xmlns:a16="http://schemas.microsoft.com/office/drawing/2014/main" id="{4199DB64-58B1-8747-8B04-4FA6F0BFEEE6}"/>
              </a:ext>
            </a:extLst>
          </p:cNvPr>
          <p:cNvSpPr txBox="1"/>
          <p:nvPr/>
        </p:nvSpPr>
        <p:spPr>
          <a:xfrm>
            <a:off x="5662927" y="4667885"/>
            <a:ext cx="3275522" cy="369332"/>
          </a:xfrm>
          <a:prstGeom prst="rect">
            <a:avLst/>
          </a:prstGeom>
          <a:noFill/>
        </p:spPr>
        <p:txBody>
          <a:bodyPr wrap="square" rtlCol="0">
            <a:spAutoFit/>
          </a:bodyPr>
          <a:lstStyle/>
          <a:p>
            <a:r>
              <a:rPr lang="en-US" b="1" dirty="0">
                <a:solidFill>
                  <a:srgbClr val="C00000"/>
                </a:solidFill>
                <a:latin typeface="Simplified Arabic Fixed" panose="02070309020205020404" pitchFamily="49" charset="-78"/>
                <a:cs typeface="Simplified Arabic Fixed" panose="02070309020205020404" pitchFamily="49" charset="-78"/>
              </a:rPr>
              <a:t>PERSON SPECIFICATION</a:t>
            </a:r>
            <a:endParaRPr lang="en-GB" dirty="0">
              <a:solidFill>
                <a:srgbClr val="C00000"/>
              </a:solidFill>
              <a:latin typeface="Simplified Arabic Fixed" panose="02070309020205020404" pitchFamily="49" charset="-78"/>
              <a:cs typeface="Simplified Arabic Fixed" panose="02070309020205020404" pitchFamily="49" charset="-78"/>
            </a:endParaRPr>
          </a:p>
        </p:txBody>
      </p:sp>
      <p:pic>
        <p:nvPicPr>
          <p:cNvPr id="46" name="Graphic 45" descr="Magnifying glass">
            <a:extLst>
              <a:ext uri="{FF2B5EF4-FFF2-40B4-BE49-F238E27FC236}">
                <a16:creationId xmlns:a16="http://schemas.microsoft.com/office/drawing/2014/main" id="{5F98A57C-394B-8946-9DDD-C540FEB3FAC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17855">
            <a:off x="5134686" y="3907660"/>
            <a:ext cx="523301" cy="523301"/>
          </a:xfrm>
          <a:prstGeom prst="rect">
            <a:avLst/>
          </a:prstGeom>
        </p:spPr>
      </p:pic>
      <p:pic>
        <p:nvPicPr>
          <p:cNvPr id="47" name="Graphic 46" descr="Magnifying glass">
            <a:extLst>
              <a:ext uri="{FF2B5EF4-FFF2-40B4-BE49-F238E27FC236}">
                <a16:creationId xmlns:a16="http://schemas.microsoft.com/office/drawing/2014/main" id="{D44F1B28-5FFF-7D43-A8AB-9F13D7F5FE7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17855">
            <a:off x="5134686" y="4658776"/>
            <a:ext cx="523301" cy="523301"/>
          </a:xfrm>
          <a:prstGeom prst="rect">
            <a:avLst/>
          </a:prstGeom>
        </p:spPr>
      </p:pic>
      <p:pic>
        <p:nvPicPr>
          <p:cNvPr id="18" name="Graphic 17" descr="Magnifying glass">
            <a:extLst>
              <a:ext uri="{FF2B5EF4-FFF2-40B4-BE49-F238E27FC236}">
                <a16:creationId xmlns:a16="http://schemas.microsoft.com/office/drawing/2014/main" id="{A2764B33-E0C4-4C4F-B411-E8AF0738C59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17855">
            <a:off x="5201934" y="2079587"/>
            <a:ext cx="772807" cy="772807"/>
          </a:xfrm>
          <a:prstGeom prst="rect">
            <a:avLst/>
          </a:prstGeom>
        </p:spPr>
      </p:pic>
      <p:pic>
        <p:nvPicPr>
          <p:cNvPr id="5" name="Picture 7">
            <a:extLst>
              <a:ext uri="{FF2B5EF4-FFF2-40B4-BE49-F238E27FC236}">
                <a16:creationId xmlns:a16="http://schemas.microsoft.com/office/drawing/2014/main" id="{54891125-37D4-CBE5-0D53-271D980D3F5E}"/>
              </a:ext>
            </a:extLst>
          </p:cNvPr>
          <p:cNvPicPr>
            <a:picLocks noChangeAspect="1"/>
          </p:cNvPicPr>
          <p:nvPr/>
        </p:nvPicPr>
        <p:blipFill>
          <a:blip r:embed="rId9"/>
          <a:stretch>
            <a:fillRect/>
          </a:stretch>
        </p:blipFill>
        <p:spPr>
          <a:xfrm>
            <a:off x="7465794" y="6273691"/>
            <a:ext cx="1247775" cy="400050"/>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8072BABE-BD61-4789-8947-3F7B99FC5049}"/>
              </a:ext>
            </a:extLst>
          </p:cNvPr>
          <p:cNvPicPr>
            <a:picLocks noChangeAspect="1"/>
          </p:cNvPicPr>
          <p:nvPr/>
        </p:nvPicPr>
        <p:blipFill rotWithShape="1">
          <a:blip r:embed="rId10">
            <a:extLst>
              <a:ext uri="{28A0092B-C50C-407E-A947-70E740481C1C}">
                <a14:useLocalDpi xmlns:a14="http://schemas.microsoft.com/office/drawing/2010/main" val="0"/>
              </a:ext>
            </a:extLst>
          </a:blip>
          <a:srcRect l="10474" r="8945"/>
          <a:stretch/>
        </p:blipFill>
        <p:spPr>
          <a:xfrm rot="21350500">
            <a:off x="962848" y="3876188"/>
            <a:ext cx="3527860" cy="2009598"/>
          </a:xfrm>
          <a:prstGeom prst="rect">
            <a:avLst/>
          </a:prstGeom>
          <a:effectLst>
            <a:outerShdw blurRad="50800" dist="50800" dir="5400000" algn="ctr" rotWithShape="0">
              <a:schemeClr val="tx1">
                <a:lumMod val="65000"/>
                <a:lumOff val="35000"/>
              </a:schemeClr>
            </a:outerShdw>
          </a:effectLst>
        </p:spPr>
      </p:pic>
      <p:sp>
        <p:nvSpPr>
          <p:cNvPr id="6" name="Rectangle 5">
            <a:extLst>
              <a:ext uri="{FF2B5EF4-FFF2-40B4-BE49-F238E27FC236}">
                <a16:creationId xmlns:a16="http://schemas.microsoft.com/office/drawing/2014/main" id="{AE3587F0-5F8D-4DF8-9423-84C3DFE15933}"/>
              </a:ext>
            </a:extLst>
          </p:cNvPr>
          <p:cNvSpPr/>
          <p:nvPr/>
        </p:nvSpPr>
        <p:spPr>
          <a:xfrm rot="21350500">
            <a:off x="1093172" y="4234639"/>
            <a:ext cx="3358444" cy="1107996"/>
          </a:xfrm>
          <a:prstGeom prst="rect">
            <a:avLst/>
          </a:prstGeom>
        </p:spPr>
        <p:txBody>
          <a:bodyPr wrap="square">
            <a:spAutoFit/>
          </a:bodyPr>
          <a:lstStyle/>
          <a:p>
            <a:pPr algn="ctr"/>
            <a:r>
              <a:rPr lang="en-GB" b="1" dirty="0">
                <a:latin typeface="Comic Sans MS" panose="030F0902030302020204" pitchFamily="66" charset="0"/>
                <a:cs typeface="Simplified Arabic Fixed"/>
              </a:rPr>
              <a:t>TASK 2</a:t>
            </a:r>
            <a:r>
              <a:rPr lang="en-GB" dirty="0">
                <a:latin typeface="Comic Sans MS" panose="030F0902030302020204" pitchFamily="66" charset="0"/>
                <a:cs typeface="Simplified Arabic Fixed"/>
              </a:rPr>
              <a:t>: </a:t>
            </a:r>
          </a:p>
          <a:p>
            <a:pPr algn="ctr"/>
            <a:r>
              <a:rPr lang="en-GB" sz="1600" dirty="0">
                <a:latin typeface="Comic Sans MS" panose="030F0902030302020204" pitchFamily="66" charset="0"/>
                <a:cs typeface="Simplified Arabic Fixed"/>
              </a:rPr>
              <a:t>What do you think the difference is between these three documents?</a:t>
            </a:r>
          </a:p>
        </p:txBody>
      </p:sp>
    </p:spTree>
    <p:extLst>
      <p:ext uri="{BB962C8B-B14F-4D97-AF65-F5344CB8AC3E}">
        <p14:creationId xmlns:p14="http://schemas.microsoft.com/office/powerpoint/2010/main" val="237056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8" name="Picture 27" descr="A picture containing table&#10;&#10;Description automatically generated">
            <a:extLst>
              <a:ext uri="{FF2B5EF4-FFF2-40B4-BE49-F238E27FC236}">
                <a16:creationId xmlns:a16="http://schemas.microsoft.com/office/drawing/2014/main" id="{BA24BAA5-19D2-EB4D-83A2-AF349F86F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823" y="1312"/>
            <a:ext cx="5068455" cy="6858000"/>
          </a:xfrm>
          <a:prstGeom prst="rect">
            <a:avLst/>
          </a:prstGeom>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5" name="Content Placeholder 2">
            <a:extLst>
              <a:ext uri="{FF2B5EF4-FFF2-40B4-BE49-F238E27FC236}">
                <a16:creationId xmlns:a16="http://schemas.microsoft.com/office/drawing/2014/main" id="{57A63985-BB62-0942-A419-59963391FADE}"/>
              </a:ext>
            </a:extLst>
          </p:cNvPr>
          <p:cNvSpPr txBox="1">
            <a:spLocks/>
          </p:cNvSpPr>
          <p:nvPr/>
        </p:nvSpPr>
        <p:spPr>
          <a:xfrm>
            <a:off x="378690" y="869382"/>
            <a:ext cx="3032021" cy="2104727"/>
          </a:xfrm>
          <a:prstGeom prst="rect">
            <a:avLst/>
          </a:prstGeom>
          <a:effectLst>
            <a:glow>
              <a:schemeClr val="accent1">
                <a:alpha val="40000"/>
              </a:schemeClr>
            </a:glow>
          </a:effectLst>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a:effectLst>
                <a:outerShdw blurRad="50800" dist="38100" dir="18900000" algn="bl" rotWithShape="0">
                  <a:prstClr val="black">
                    <a:alpha val="40000"/>
                  </a:prstClr>
                </a:outerShdw>
              </a:effectLst>
              <a:latin typeface="Gadugi"/>
              <a:cs typeface="Calibri"/>
            </a:endParaRPr>
          </a:p>
        </p:txBody>
      </p:sp>
      <p:pic>
        <p:nvPicPr>
          <p:cNvPr id="27" name="Picture 26">
            <a:extLst>
              <a:ext uri="{FF2B5EF4-FFF2-40B4-BE49-F238E27FC236}">
                <a16:creationId xmlns:a16="http://schemas.microsoft.com/office/drawing/2014/main" id="{55E8288B-E9F3-DB49-93AA-2B935B224245}"/>
              </a:ext>
            </a:extLst>
          </p:cNvPr>
          <p:cNvPicPr>
            <a:picLocks noChangeAspect="1"/>
          </p:cNvPicPr>
          <p:nvPr/>
        </p:nvPicPr>
        <p:blipFill>
          <a:blip r:embed="rId4">
            <a:alphaModFix/>
            <a:extLst>
              <a:ext uri="{BEBA8EAE-BF5A-486C-A8C5-ECC9F3942E4B}">
                <a14:imgProps xmlns:a14="http://schemas.microsoft.com/office/drawing/2010/main">
                  <a14:imgLayer r:embed="rId5">
                    <a14:imgEffect>
                      <a14:brightnessContrast bright="25000" contrast="17000"/>
                    </a14:imgEffect>
                  </a14:imgLayer>
                </a14:imgProps>
              </a:ext>
              <a:ext uri="{28A0092B-C50C-407E-A947-70E740481C1C}">
                <a14:useLocalDpi xmlns:a14="http://schemas.microsoft.com/office/drawing/2010/main" val="0"/>
              </a:ext>
            </a:extLst>
          </a:blip>
          <a:stretch>
            <a:fillRect/>
          </a:stretch>
        </p:blipFill>
        <p:spPr>
          <a:xfrm>
            <a:off x="-5173" y="2844224"/>
            <a:ext cx="4210528" cy="4005375"/>
          </a:xfrm>
          <a:prstGeom prst="rect">
            <a:avLst/>
          </a:prstGeom>
          <a:effectLst/>
        </p:spPr>
      </p:pic>
      <p:sp>
        <p:nvSpPr>
          <p:cNvPr id="29" name="TextBox 28">
            <a:extLst>
              <a:ext uri="{FF2B5EF4-FFF2-40B4-BE49-F238E27FC236}">
                <a16:creationId xmlns:a16="http://schemas.microsoft.com/office/drawing/2014/main" id="{5AE6B623-3E33-1744-95FB-3F5332CACDCE}"/>
              </a:ext>
            </a:extLst>
          </p:cNvPr>
          <p:cNvSpPr txBox="1"/>
          <p:nvPr/>
        </p:nvSpPr>
        <p:spPr>
          <a:xfrm>
            <a:off x="916297" y="1635521"/>
            <a:ext cx="2314250" cy="1600438"/>
          </a:xfrm>
          <a:prstGeom prst="rect">
            <a:avLst/>
          </a:prstGeom>
          <a:noFill/>
        </p:spPr>
        <p:txBody>
          <a:bodyPr wrap="square" rtlCol="0">
            <a:spAutoFit/>
          </a:bodyPr>
          <a:lstStyle/>
          <a:p>
            <a:pPr algn="ctr"/>
            <a:r>
              <a:rPr lang="en-US" sz="4400">
                <a:solidFill>
                  <a:schemeClr val="bg1"/>
                </a:solidFill>
                <a:latin typeface="Stencil" pitchFamily="82" charset="77"/>
                <a:cs typeface="Simplified Arabic Fixed" panose="02070309020205020404" pitchFamily="49" charset="-78"/>
              </a:rPr>
              <a:t>TASK</a:t>
            </a:r>
          </a:p>
          <a:p>
            <a:pPr algn="ctr"/>
            <a:r>
              <a:rPr lang="en-US" sz="5400">
                <a:solidFill>
                  <a:schemeClr val="bg1"/>
                </a:solidFill>
                <a:latin typeface="Stencil" pitchFamily="82" charset="77"/>
                <a:cs typeface="Simplified Arabic Fixed" panose="02070309020205020404" pitchFamily="49" charset="-78"/>
              </a:rPr>
              <a:t>3</a:t>
            </a:r>
            <a:endParaRPr lang="en-GB" sz="5400">
              <a:solidFill>
                <a:schemeClr val="bg1"/>
              </a:solidFill>
              <a:latin typeface="Stencil" pitchFamily="82" charset="77"/>
              <a:cs typeface="Simplified Arabic Fixed" panose="02070309020205020404" pitchFamily="49" charset="-78"/>
            </a:endParaRPr>
          </a:p>
        </p:txBody>
      </p:sp>
      <p:sp>
        <p:nvSpPr>
          <p:cNvPr id="31" name="TextBox 30">
            <a:extLst>
              <a:ext uri="{FF2B5EF4-FFF2-40B4-BE49-F238E27FC236}">
                <a16:creationId xmlns:a16="http://schemas.microsoft.com/office/drawing/2014/main" id="{FE57F551-6731-D34F-809D-62372405F3A9}"/>
              </a:ext>
            </a:extLst>
          </p:cNvPr>
          <p:cNvSpPr txBox="1"/>
          <p:nvPr/>
        </p:nvSpPr>
        <p:spPr>
          <a:xfrm>
            <a:off x="5022684" y="697773"/>
            <a:ext cx="3468958" cy="1477328"/>
          </a:xfrm>
          <a:prstGeom prst="rect">
            <a:avLst/>
          </a:prstGeom>
          <a:noFill/>
        </p:spPr>
        <p:txBody>
          <a:bodyPr wrap="square" rtlCol="0">
            <a:spAutoFit/>
          </a:bodyPr>
          <a:lstStyle/>
          <a:p>
            <a:r>
              <a:rPr lang="en-GB" b="1">
                <a:latin typeface="Simplified Arabic Fixed" panose="02070309020205020404" pitchFamily="49" charset="-78"/>
                <a:cs typeface="Simplified Arabic Fixed" panose="02070309020205020404" pitchFamily="49" charset="-78"/>
              </a:rPr>
              <a:t>Find and underline the </a:t>
            </a:r>
            <a:r>
              <a:rPr lang="en-GB" b="1">
                <a:solidFill>
                  <a:srgbClr val="C00000"/>
                </a:solidFill>
                <a:latin typeface="Simplified Arabic Fixed" panose="02070309020205020404" pitchFamily="49" charset="-78"/>
                <a:cs typeface="Simplified Arabic Fixed" panose="02070309020205020404" pitchFamily="49" charset="-78"/>
              </a:rPr>
              <a:t>skills, qualities </a:t>
            </a:r>
            <a:r>
              <a:rPr lang="en-GB" b="1">
                <a:latin typeface="Simplified Arabic Fixed" panose="02070309020205020404" pitchFamily="49" charset="-78"/>
                <a:cs typeface="Simplified Arabic Fixed" panose="02070309020205020404" pitchFamily="49" charset="-78"/>
              </a:rPr>
              <a:t>and </a:t>
            </a:r>
            <a:r>
              <a:rPr lang="en-GB" b="1">
                <a:solidFill>
                  <a:srgbClr val="C00000"/>
                </a:solidFill>
                <a:latin typeface="Simplified Arabic Fixed" panose="02070309020205020404" pitchFamily="49" charset="-78"/>
                <a:cs typeface="Simplified Arabic Fixed" panose="02070309020205020404" pitchFamily="49" charset="-78"/>
              </a:rPr>
              <a:t>interests</a:t>
            </a:r>
            <a:r>
              <a:rPr lang="en-GB" b="1">
                <a:latin typeface="Simplified Arabic Fixed" panose="02070309020205020404" pitchFamily="49" charset="-78"/>
                <a:cs typeface="Simplified Arabic Fixed" panose="02070309020205020404" pitchFamily="49" charset="-78"/>
              </a:rPr>
              <a:t> mentioned in the following three job adverts.</a:t>
            </a:r>
            <a:endParaRPr lang="en-US" b="1">
              <a:latin typeface="Simplified Arabic Fixed" panose="02070309020205020404" pitchFamily="49" charset="-78"/>
              <a:cs typeface="Simplified Arabic Fixed" panose="02070309020205020404" pitchFamily="49" charset="-78"/>
            </a:endParaRPr>
          </a:p>
        </p:txBody>
      </p:sp>
      <p:sp>
        <p:nvSpPr>
          <p:cNvPr id="32" name="Rounded Rectangle 31">
            <a:extLst>
              <a:ext uri="{FF2B5EF4-FFF2-40B4-BE49-F238E27FC236}">
                <a16:creationId xmlns:a16="http://schemas.microsoft.com/office/drawing/2014/main" id="{BBE8FEBC-A43A-B64B-9A0C-2FE96204B05D}"/>
              </a:ext>
            </a:extLst>
          </p:cNvPr>
          <p:cNvSpPr/>
          <p:nvPr/>
        </p:nvSpPr>
        <p:spPr>
          <a:xfrm>
            <a:off x="732269" y="1082190"/>
            <a:ext cx="2735643" cy="407956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a:extLst>
              <a:ext uri="{FF2B5EF4-FFF2-40B4-BE49-F238E27FC236}">
                <a16:creationId xmlns:a16="http://schemas.microsoft.com/office/drawing/2014/main" id="{28082865-1A67-AE2B-6FF2-FB044BAE9B2B}"/>
              </a:ext>
            </a:extLst>
          </p:cNvPr>
          <p:cNvPicPr>
            <a:picLocks noChangeAspect="1"/>
          </p:cNvPicPr>
          <p:nvPr/>
        </p:nvPicPr>
        <p:blipFill>
          <a:blip r:embed="rId6"/>
          <a:stretch>
            <a:fillRect/>
          </a:stretch>
        </p:blipFill>
        <p:spPr>
          <a:xfrm>
            <a:off x="7465794" y="6273691"/>
            <a:ext cx="1247775" cy="400050"/>
          </a:xfrm>
          <a:prstGeom prst="rect">
            <a:avLst/>
          </a:prstGeom>
        </p:spPr>
      </p:pic>
      <p:pic>
        <p:nvPicPr>
          <p:cNvPr id="36" name="Picture 35" descr="A picture containing shape&#10;&#10;Description automatically generated">
            <a:extLst>
              <a:ext uri="{FF2B5EF4-FFF2-40B4-BE49-F238E27FC236}">
                <a16:creationId xmlns:a16="http://schemas.microsoft.com/office/drawing/2014/main" id="{A387D913-E70C-5069-D68E-D47BF1761D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13006" y="2360672"/>
            <a:ext cx="4252304" cy="4524664"/>
          </a:xfrm>
          <a:prstGeom prst="rect">
            <a:avLst/>
          </a:prstGeom>
        </p:spPr>
      </p:pic>
      <p:pic>
        <p:nvPicPr>
          <p:cNvPr id="7" name="Graphic 6" descr="Clipboard with solid fill">
            <a:extLst>
              <a:ext uri="{FF2B5EF4-FFF2-40B4-BE49-F238E27FC236}">
                <a16:creationId xmlns:a16="http://schemas.microsoft.com/office/drawing/2014/main" id="{1C765FA2-F990-6055-40B8-15313E603E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7120" y="3331210"/>
            <a:ext cx="1372603" cy="1372603"/>
          </a:xfrm>
          <a:prstGeom prst="rect">
            <a:avLst/>
          </a:prstGeom>
        </p:spPr>
      </p:pic>
    </p:spTree>
    <p:extLst>
      <p:ext uri="{BB962C8B-B14F-4D97-AF65-F5344CB8AC3E}">
        <p14:creationId xmlns:p14="http://schemas.microsoft.com/office/powerpoint/2010/main" val="60614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8CD76C-7D6A-8344-8C4F-5DA1B667F744}"/>
              </a:ext>
            </a:extLst>
          </p:cNvPr>
          <p:cNvPicPr>
            <a:picLocks noChangeAspect="1"/>
          </p:cNvPicPr>
          <p:nvPr/>
        </p:nvPicPr>
        <p:blipFill>
          <a:blip r:embed="rId3">
            <a:alphaModFix amt="69000"/>
            <a:extLst>
              <a:ext uri="{BEBA8EAE-BF5A-486C-A8C5-ECC9F3942E4B}">
                <a14:imgProps xmlns:a14="http://schemas.microsoft.com/office/drawing/2010/main">
                  <a14:imgLayer r:embed="rId4">
                    <a14:imgEffect>
                      <a14:brightnessContrast bright="24000" contrast="17000"/>
                    </a14:imgEffect>
                  </a14:imgLayer>
                </a14:imgProps>
              </a:ext>
              <a:ext uri="{28A0092B-C50C-407E-A947-70E740481C1C}">
                <a14:useLocalDpi xmlns:a14="http://schemas.microsoft.com/office/drawing/2010/main" val="0"/>
              </a:ext>
            </a:extLst>
          </a:blip>
          <a:stretch>
            <a:fillRect/>
          </a:stretch>
        </p:blipFill>
        <p:spPr>
          <a:xfrm>
            <a:off x="-5173" y="2844224"/>
            <a:ext cx="4210528" cy="4005375"/>
          </a:xfrm>
          <a:prstGeom prst="rect">
            <a:avLst/>
          </a:prstGeom>
          <a:effectLst/>
        </p:spPr>
      </p:pic>
      <p:pic>
        <p:nvPicPr>
          <p:cNvPr id="7" name="Picture 6" descr="A picture containing table&#10;&#10;Description automatically generated">
            <a:extLst>
              <a:ext uri="{FF2B5EF4-FFF2-40B4-BE49-F238E27FC236}">
                <a16:creationId xmlns:a16="http://schemas.microsoft.com/office/drawing/2014/main" id="{FC5CDD40-1426-4A4C-B1C8-97348E8F2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824" y="0"/>
            <a:ext cx="5068455" cy="6858000"/>
          </a:xfrm>
          <a:prstGeom prst="rect">
            <a:avLst/>
          </a:prstGeom>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4" name="Content Placeholder 2">
            <a:extLst>
              <a:ext uri="{FF2B5EF4-FFF2-40B4-BE49-F238E27FC236}">
                <a16:creationId xmlns:a16="http://schemas.microsoft.com/office/drawing/2014/main" id="{78B79DE2-2C69-4948-9F2B-EE4C4E983087}"/>
              </a:ext>
            </a:extLst>
          </p:cNvPr>
          <p:cNvSpPr txBox="1">
            <a:spLocks/>
          </p:cNvSpPr>
          <p:nvPr/>
        </p:nvSpPr>
        <p:spPr>
          <a:xfrm>
            <a:off x="378690" y="869382"/>
            <a:ext cx="3032021" cy="2104727"/>
          </a:xfrm>
          <a:prstGeom prst="rect">
            <a:avLst/>
          </a:prstGeom>
          <a:effectLst>
            <a:glow>
              <a:schemeClr val="accent1">
                <a:alpha val="40000"/>
              </a:schemeClr>
            </a:glow>
          </a:effectLst>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a:effectLst>
                <a:outerShdw blurRad="50800" dist="38100" dir="18900000" algn="bl" rotWithShape="0">
                  <a:prstClr val="black">
                    <a:alpha val="40000"/>
                  </a:prstClr>
                </a:outerShdw>
              </a:effectLst>
              <a:latin typeface="Gadugi"/>
              <a:cs typeface="Calibri"/>
            </a:endParaRPr>
          </a:p>
        </p:txBody>
      </p:sp>
      <p:sp>
        <p:nvSpPr>
          <p:cNvPr id="27" name="Rectangle 26">
            <a:extLst>
              <a:ext uri="{FF2B5EF4-FFF2-40B4-BE49-F238E27FC236}">
                <a16:creationId xmlns:a16="http://schemas.microsoft.com/office/drawing/2014/main" id="{E293B313-7CB0-5846-BF6D-7402279D1FF8}"/>
              </a:ext>
            </a:extLst>
          </p:cNvPr>
          <p:cNvSpPr/>
          <p:nvPr/>
        </p:nvSpPr>
        <p:spPr>
          <a:xfrm>
            <a:off x="4835646" y="193190"/>
            <a:ext cx="3903621" cy="257044"/>
          </a:xfrm>
          <a:prstGeom prst="rect">
            <a:avLst/>
          </a:prstGeom>
          <a:solidFill>
            <a:srgbClr val="FFFF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813"/>
          </a:p>
        </p:txBody>
      </p:sp>
      <p:sp>
        <p:nvSpPr>
          <p:cNvPr id="28" name="Rounded Rectangle 5">
            <a:extLst>
              <a:ext uri="{FF2B5EF4-FFF2-40B4-BE49-F238E27FC236}">
                <a16:creationId xmlns:a16="http://schemas.microsoft.com/office/drawing/2014/main" id="{E88CD1FE-573D-0C4E-A901-80521CA4947F}"/>
              </a:ext>
            </a:extLst>
          </p:cNvPr>
          <p:cNvSpPr/>
          <p:nvPr/>
        </p:nvSpPr>
        <p:spPr>
          <a:xfrm>
            <a:off x="7665438" y="797494"/>
            <a:ext cx="964200" cy="1052470"/>
          </a:xfrm>
          <a:prstGeom prst="roundRect">
            <a:avLst/>
          </a:prstGeom>
          <a:solidFill>
            <a:srgbClr val="FFFF00"/>
          </a:solidFill>
          <a:ln w="38100">
            <a:solidFill>
              <a:schemeClr val="tx1"/>
            </a:solidFill>
          </a:ln>
        </p:spPr>
        <p:txBody>
          <a:bodyPr wrap="none" lIns="61198" tIns="30599" rIns="61198" bIns="3059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2945" b="1" spc="33">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VETS</a:t>
            </a:r>
          </a:p>
          <a:p>
            <a:pPr algn="ctr"/>
            <a:r>
              <a:rPr lang="en-GB" sz="2945" b="1" spc="33">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4U</a:t>
            </a:r>
          </a:p>
        </p:txBody>
      </p:sp>
      <p:pic>
        <p:nvPicPr>
          <p:cNvPr id="30" name="Picture 2" descr="http://www.worldofhorses.co.uk/horses_usa/Breeds/Images/Haflinger_horse.jpg">
            <a:extLst>
              <a:ext uri="{FF2B5EF4-FFF2-40B4-BE49-F238E27FC236}">
                <a16:creationId xmlns:a16="http://schemas.microsoft.com/office/drawing/2014/main" id="{39ABDD23-0E3C-554A-97A0-E59CD41389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1000" y="2023681"/>
            <a:ext cx="956221" cy="10199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dogbreedsinfo.org/images/Weimaraner_Puppy.jpg">
            <a:extLst>
              <a:ext uri="{FF2B5EF4-FFF2-40B4-BE49-F238E27FC236}">
                <a16:creationId xmlns:a16="http://schemas.microsoft.com/office/drawing/2014/main" id="{3D513F1C-B95C-A148-8B25-B0FEC48ABF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1000" y="3043650"/>
            <a:ext cx="956221" cy="8860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dianakhayyat.files.wordpress.com/2011/05/animals_cats_small_cat_005241_.jpg">
            <a:extLst>
              <a:ext uri="{FF2B5EF4-FFF2-40B4-BE49-F238E27FC236}">
                <a16:creationId xmlns:a16="http://schemas.microsoft.com/office/drawing/2014/main" id="{3839E34B-64B1-3542-9768-7E7A097957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1001" y="3929749"/>
            <a:ext cx="957743" cy="7183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www.trainingreference.co.uk/free_pictures/gallery_1/rabbit.jpg">
            <a:extLst>
              <a:ext uri="{FF2B5EF4-FFF2-40B4-BE49-F238E27FC236}">
                <a16:creationId xmlns:a16="http://schemas.microsoft.com/office/drawing/2014/main" id="{E14FDD7C-17A7-3E4F-A386-4AADCE12B6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1001" y="4648056"/>
            <a:ext cx="956221" cy="785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www.shropshirestar.com/wp-content/uploads/2009/06/sd3201299la16hamster-4-450x385.jpg">
            <a:extLst>
              <a:ext uri="{FF2B5EF4-FFF2-40B4-BE49-F238E27FC236}">
                <a16:creationId xmlns:a16="http://schemas.microsoft.com/office/drawing/2014/main" id="{A67832C8-931D-9E49-8B66-ADC256259E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1001" y="5433164"/>
            <a:ext cx="957743" cy="80525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0EBF39C-EEB1-DC4B-B537-78B134E8F20F}"/>
              </a:ext>
            </a:extLst>
          </p:cNvPr>
          <p:cNvSpPr txBox="1"/>
          <p:nvPr/>
        </p:nvSpPr>
        <p:spPr>
          <a:xfrm>
            <a:off x="514362" y="1002915"/>
            <a:ext cx="4079100" cy="1200329"/>
          </a:xfrm>
          <a:prstGeom prst="rect">
            <a:avLst/>
          </a:prstGeom>
          <a:noFill/>
        </p:spPr>
        <p:txBody>
          <a:bodyPr wrap="square" rtlCol="0">
            <a:spAutoFit/>
          </a:bodyPr>
          <a:lstStyle/>
          <a:p>
            <a:r>
              <a:rPr lang="en-US" sz="3600">
                <a:solidFill>
                  <a:schemeClr val="bg1"/>
                </a:solidFill>
                <a:latin typeface="Stencil" pitchFamily="82" charset="77"/>
                <a:cs typeface="Simplified Arabic Fixed" panose="02070309020205020404" pitchFamily="49" charset="-78"/>
              </a:rPr>
              <a:t>The </a:t>
            </a:r>
          </a:p>
          <a:p>
            <a:r>
              <a:rPr lang="en-US" sz="3600">
                <a:solidFill>
                  <a:schemeClr val="bg1"/>
                </a:solidFill>
                <a:latin typeface="Stencil" pitchFamily="82" charset="77"/>
                <a:cs typeface="Simplified Arabic Fixed" panose="02070309020205020404" pitchFamily="49" charset="-78"/>
              </a:rPr>
              <a:t>Job Advert</a:t>
            </a:r>
            <a:endParaRPr lang="en-GB" sz="3600">
              <a:solidFill>
                <a:schemeClr val="bg1"/>
              </a:solidFill>
              <a:latin typeface="Stencil" pitchFamily="82" charset="77"/>
              <a:cs typeface="Simplified Arabic Fixed" panose="02070309020205020404" pitchFamily="49" charset="-78"/>
            </a:endParaRPr>
          </a:p>
        </p:txBody>
      </p:sp>
      <p:sp>
        <p:nvSpPr>
          <p:cNvPr id="41" name="TextBox 40">
            <a:extLst>
              <a:ext uri="{FF2B5EF4-FFF2-40B4-BE49-F238E27FC236}">
                <a16:creationId xmlns:a16="http://schemas.microsoft.com/office/drawing/2014/main" id="{73E95483-B52E-9146-8FD6-4D8B7BF6C4D1}"/>
              </a:ext>
            </a:extLst>
          </p:cNvPr>
          <p:cNvSpPr txBox="1"/>
          <p:nvPr/>
        </p:nvSpPr>
        <p:spPr>
          <a:xfrm>
            <a:off x="514362" y="2438368"/>
            <a:ext cx="2435817" cy="461665"/>
          </a:xfrm>
          <a:prstGeom prst="rect">
            <a:avLst/>
          </a:prstGeom>
          <a:noFill/>
        </p:spPr>
        <p:txBody>
          <a:bodyPr wrap="square" rtlCol="0">
            <a:spAutoFit/>
          </a:bodyPr>
          <a:lstStyle/>
          <a:p>
            <a:r>
              <a:rPr lang="en-US" sz="2400" b="1">
                <a:solidFill>
                  <a:schemeClr val="bg1"/>
                </a:solidFill>
                <a:latin typeface="Simplified Arabic Fixed" panose="02070309020205020404" pitchFamily="49" charset="-78"/>
                <a:cs typeface="Simplified Arabic Fixed" panose="02070309020205020404" pitchFamily="49" charset="-78"/>
              </a:rPr>
              <a:t>Example 1:</a:t>
            </a:r>
            <a:endParaRPr lang="en-GB" sz="2400" b="1">
              <a:solidFill>
                <a:schemeClr val="bg1"/>
              </a:solidFill>
              <a:latin typeface="Simplified Arabic Fixed" panose="02070309020205020404" pitchFamily="49" charset="-78"/>
              <a:cs typeface="Simplified Arabic Fixed" panose="02070309020205020404" pitchFamily="49" charset="-78"/>
            </a:endParaRPr>
          </a:p>
        </p:txBody>
      </p:sp>
      <p:sp>
        <p:nvSpPr>
          <p:cNvPr id="36" name="TextBox 35">
            <a:extLst>
              <a:ext uri="{FF2B5EF4-FFF2-40B4-BE49-F238E27FC236}">
                <a16:creationId xmlns:a16="http://schemas.microsoft.com/office/drawing/2014/main" id="{107E5651-1FBA-CE40-B66E-34D0141D0634}"/>
              </a:ext>
            </a:extLst>
          </p:cNvPr>
          <p:cNvSpPr txBox="1"/>
          <p:nvPr/>
        </p:nvSpPr>
        <p:spPr>
          <a:xfrm>
            <a:off x="550045" y="4039415"/>
            <a:ext cx="2719004" cy="1200329"/>
          </a:xfrm>
          <a:prstGeom prst="rect">
            <a:avLst/>
          </a:prstGeom>
          <a:noFill/>
        </p:spPr>
        <p:txBody>
          <a:bodyPr wrap="square" rtlCol="0">
            <a:spAutoFit/>
          </a:bodyPr>
          <a:lstStyle/>
          <a:p>
            <a:pPr algn="ctr"/>
            <a:r>
              <a:rPr lang="en-US" sz="2400" dirty="0">
                <a:solidFill>
                  <a:schemeClr val="bg1"/>
                </a:solidFill>
                <a:latin typeface="Stencil" pitchFamily="82" charset="77"/>
                <a:cs typeface="Simplified Arabic Fixed" panose="02070309020205020404" pitchFamily="49" charset="-78"/>
              </a:rPr>
              <a:t>Trainee</a:t>
            </a:r>
          </a:p>
          <a:p>
            <a:pPr algn="ctr"/>
            <a:r>
              <a:rPr lang="en-US" sz="2400" dirty="0">
                <a:solidFill>
                  <a:schemeClr val="bg1"/>
                </a:solidFill>
                <a:latin typeface="Stencil" pitchFamily="82" charset="77"/>
                <a:cs typeface="Simplified Arabic Fixed" panose="02070309020205020404" pitchFamily="49" charset="-78"/>
              </a:rPr>
              <a:t>Veterinary</a:t>
            </a:r>
          </a:p>
          <a:p>
            <a:pPr algn="ctr"/>
            <a:r>
              <a:rPr lang="en-US" sz="2400" dirty="0">
                <a:solidFill>
                  <a:schemeClr val="bg1"/>
                </a:solidFill>
                <a:latin typeface="Stencil" pitchFamily="82" charset="77"/>
                <a:cs typeface="Simplified Arabic Fixed" panose="02070309020205020404" pitchFamily="49" charset="-78"/>
              </a:rPr>
              <a:t>nurse</a:t>
            </a:r>
            <a:endParaRPr lang="en-GB" sz="2400" dirty="0">
              <a:solidFill>
                <a:schemeClr val="bg1"/>
              </a:solidFill>
              <a:latin typeface="Stencil" pitchFamily="82" charset="77"/>
              <a:cs typeface="Simplified Arabic Fixed" panose="02070309020205020404" pitchFamily="49" charset="-78"/>
            </a:endParaRPr>
          </a:p>
        </p:txBody>
      </p:sp>
      <p:sp>
        <p:nvSpPr>
          <p:cNvPr id="43" name="TextBox 42">
            <a:extLst>
              <a:ext uri="{FF2B5EF4-FFF2-40B4-BE49-F238E27FC236}">
                <a16:creationId xmlns:a16="http://schemas.microsoft.com/office/drawing/2014/main" id="{3C78CC0B-9CFE-7041-92EA-20F7D8358BCD}"/>
              </a:ext>
            </a:extLst>
          </p:cNvPr>
          <p:cNvSpPr txBox="1"/>
          <p:nvPr/>
        </p:nvSpPr>
        <p:spPr>
          <a:xfrm>
            <a:off x="4729134" y="892448"/>
            <a:ext cx="3185358" cy="830997"/>
          </a:xfrm>
          <a:prstGeom prst="rect">
            <a:avLst/>
          </a:prstGeom>
          <a:noFill/>
        </p:spPr>
        <p:txBody>
          <a:bodyPr wrap="square" rtlCol="0">
            <a:spAutoFit/>
          </a:bodyPr>
          <a:lstStyle/>
          <a:p>
            <a:r>
              <a:rPr lang="en-US" sz="2400" b="1">
                <a:solidFill>
                  <a:schemeClr val="accent6"/>
                </a:solidFill>
                <a:latin typeface="Century Gothic" panose="020B0502020202020204" pitchFamily="34" charset="0"/>
                <a:cs typeface="Simplified Arabic Fixed" panose="02070309020205020404" pitchFamily="49" charset="-78"/>
              </a:rPr>
              <a:t>Trainee</a:t>
            </a:r>
          </a:p>
          <a:p>
            <a:r>
              <a:rPr lang="en-US" sz="2400" b="1">
                <a:solidFill>
                  <a:schemeClr val="accent6"/>
                </a:solidFill>
                <a:latin typeface="Century Gothic" panose="020B0502020202020204" pitchFamily="34" charset="0"/>
                <a:cs typeface="Simplified Arabic Fixed" panose="02070309020205020404" pitchFamily="49" charset="-78"/>
              </a:rPr>
              <a:t>Veterinary Nurse</a:t>
            </a:r>
            <a:endParaRPr lang="en-GB" sz="2400" b="1">
              <a:solidFill>
                <a:schemeClr val="accent6"/>
              </a:solidFill>
              <a:latin typeface="Century Gothic" panose="020B0502020202020204" pitchFamily="34" charset="0"/>
              <a:cs typeface="Simplified Arabic Fixed" panose="02070309020205020404" pitchFamily="49" charset="-78"/>
            </a:endParaRPr>
          </a:p>
        </p:txBody>
      </p:sp>
      <p:sp>
        <p:nvSpPr>
          <p:cNvPr id="11" name="Rounded Rectangle 10">
            <a:extLst>
              <a:ext uri="{FF2B5EF4-FFF2-40B4-BE49-F238E27FC236}">
                <a16:creationId xmlns:a16="http://schemas.microsoft.com/office/drawing/2014/main" id="{7B50D32F-318B-E043-8B0F-D26E12FB9B4D}"/>
              </a:ext>
            </a:extLst>
          </p:cNvPr>
          <p:cNvSpPr/>
          <p:nvPr/>
        </p:nvSpPr>
        <p:spPr>
          <a:xfrm>
            <a:off x="551567" y="3804291"/>
            <a:ext cx="2735643" cy="1611610"/>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4850660-E6DB-4FED-88E0-219B6ADDC56F}"/>
              </a:ext>
            </a:extLst>
          </p:cNvPr>
          <p:cNvCxnSpPr/>
          <p:nvPr/>
        </p:nvCxnSpPr>
        <p:spPr>
          <a:xfrm>
            <a:off x="6120270" y="3612423"/>
            <a:ext cx="1735180" cy="0"/>
          </a:xfrm>
          <a:prstGeom prst="line">
            <a:avLst/>
          </a:prstGeom>
          <a:ln w="152400">
            <a:solidFill>
              <a:srgbClr val="CC99FF"/>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66312474-9AAF-4BB1-B591-7658B0F06BCB}"/>
              </a:ext>
            </a:extLst>
          </p:cNvPr>
          <p:cNvGrpSpPr/>
          <p:nvPr/>
        </p:nvGrpSpPr>
        <p:grpSpPr>
          <a:xfrm>
            <a:off x="5934839" y="4178368"/>
            <a:ext cx="1810980" cy="1065710"/>
            <a:chOff x="5934839" y="4178368"/>
            <a:chExt cx="1810980" cy="1065710"/>
          </a:xfrm>
        </p:grpSpPr>
        <p:cxnSp>
          <p:nvCxnSpPr>
            <p:cNvPr id="23" name="Straight Connector 22">
              <a:extLst>
                <a:ext uri="{FF2B5EF4-FFF2-40B4-BE49-F238E27FC236}">
                  <a16:creationId xmlns:a16="http://schemas.microsoft.com/office/drawing/2014/main" id="{823B26FC-058E-4FA8-B4C3-8A75E4E15A0D}"/>
                </a:ext>
              </a:extLst>
            </p:cNvPr>
            <p:cNvCxnSpPr>
              <a:cxnSpLocks/>
            </p:cNvCxnSpPr>
            <p:nvPr/>
          </p:nvCxnSpPr>
          <p:spPr>
            <a:xfrm>
              <a:off x="6356923" y="4178368"/>
              <a:ext cx="1055360" cy="0"/>
            </a:xfrm>
            <a:prstGeom prst="line">
              <a:avLst/>
            </a:prstGeom>
            <a:ln w="165100">
              <a:solidFill>
                <a:srgbClr val="F23C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E2EDF9-3C08-4665-A561-AEF6871A247C}"/>
                </a:ext>
              </a:extLst>
            </p:cNvPr>
            <p:cNvCxnSpPr>
              <a:cxnSpLocks/>
            </p:cNvCxnSpPr>
            <p:nvPr/>
          </p:nvCxnSpPr>
          <p:spPr>
            <a:xfrm>
              <a:off x="5934839" y="5244078"/>
              <a:ext cx="565635" cy="0"/>
            </a:xfrm>
            <a:prstGeom prst="line">
              <a:avLst/>
            </a:prstGeom>
            <a:ln w="165100">
              <a:solidFill>
                <a:srgbClr val="F23C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D23FD6-E3F7-4DAA-9D1A-A68734366625}"/>
                </a:ext>
              </a:extLst>
            </p:cNvPr>
            <p:cNvCxnSpPr>
              <a:cxnSpLocks/>
            </p:cNvCxnSpPr>
            <p:nvPr/>
          </p:nvCxnSpPr>
          <p:spPr>
            <a:xfrm>
              <a:off x="6759709" y="5244078"/>
              <a:ext cx="986110" cy="0"/>
            </a:xfrm>
            <a:prstGeom prst="line">
              <a:avLst/>
            </a:prstGeom>
            <a:ln w="165100">
              <a:solidFill>
                <a:srgbClr val="F23C4D"/>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602BAA4-F352-4A88-AC94-F9F6D5FDBEA8}"/>
              </a:ext>
            </a:extLst>
          </p:cNvPr>
          <p:cNvGrpSpPr/>
          <p:nvPr/>
        </p:nvGrpSpPr>
        <p:grpSpPr>
          <a:xfrm>
            <a:off x="5928203" y="2930559"/>
            <a:ext cx="2360257" cy="183761"/>
            <a:chOff x="5928203" y="2930559"/>
            <a:chExt cx="2360257" cy="183761"/>
          </a:xfrm>
        </p:grpSpPr>
        <p:cxnSp>
          <p:nvCxnSpPr>
            <p:cNvPr id="39" name="Straight Connector 38">
              <a:extLst>
                <a:ext uri="{FF2B5EF4-FFF2-40B4-BE49-F238E27FC236}">
                  <a16:creationId xmlns:a16="http://schemas.microsoft.com/office/drawing/2014/main" id="{DFDE571F-5AD8-481E-95B0-36E1379890B6}"/>
                </a:ext>
              </a:extLst>
            </p:cNvPr>
            <p:cNvCxnSpPr>
              <a:cxnSpLocks/>
            </p:cNvCxnSpPr>
            <p:nvPr/>
          </p:nvCxnSpPr>
          <p:spPr>
            <a:xfrm>
              <a:off x="7350170" y="2930560"/>
              <a:ext cx="454128" cy="0"/>
            </a:xfrm>
            <a:prstGeom prst="line">
              <a:avLst/>
            </a:prstGeom>
            <a:ln w="165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31E245-51F2-4C4C-B302-3B1C27684EFE}"/>
                </a:ext>
              </a:extLst>
            </p:cNvPr>
            <p:cNvCxnSpPr>
              <a:cxnSpLocks/>
            </p:cNvCxnSpPr>
            <p:nvPr/>
          </p:nvCxnSpPr>
          <p:spPr>
            <a:xfrm>
              <a:off x="6084222" y="2935339"/>
              <a:ext cx="656820" cy="0"/>
            </a:xfrm>
            <a:prstGeom prst="line">
              <a:avLst/>
            </a:prstGeom>
            <a:ln w="165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1845F53-AFD6-42A3-BB8A-46D0B7758679}"/>
                </a:ext>
              </a:extLst>
            </p:cNvPr>
            <p:cNvCxnSpPr>
              <a:cxnSpLocks/>
            </p:cNvCxnSpPr>
            <p:nvPr/>
          </p:nvCxnSpPr>
          <p:spPr>
            <a:xfrm>
              <a:off x="7852142" y="2930559"/>
              <a:ext cx="436318" cy="0"/>
            </a:xfrm>
            <a:prstGeom prst="line">
              <a:avLst/>
            </a:prstGeom>
            <a:ln w="165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519F9A1-9EE8-4A4F-8D46-DC4DBD770F00}"/>
                </a:ext>
              </a:extLst>
            </p:cNvPr>
            <p:cNvCxnSpPr>
              <a:cxnSpLocks/>
            </p:cNvCxnSpPr>
            <p:nvPr/>
          </p:nvCxnSpPr>
          <p:spPr>
            <a:xfrm>
              <a:off x="5928203" y="3114320"/>
              <a:ext cx="479113" cy="0"/>
            </a:xfrm>
            <a:prstGeom prst="line">
              <a:avLst/>
            </a:prstGeom>
            <a:ln w="1651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7CA08CA6-A0D9-4A66-B423-654F61CCEED8}"/>
              </a:ext>
            </a:extLst>
          </p:cNvPr>
          <p:cNvCxnSpPr>
            <a:cxnSpLocks/>
          </p:cNvCxnSpPr>
          <p:nvPr/>
        </p:nvCxnSpPr>
        <p:spPr>
          <a:xfrm>
            <a:off x="5928203" y="3299897"/>
            <a:ext cx="1059657" cy="0"/>
          </a:xfrm>
          <a:prstGeom prst="line">
            <a:avLst/>
          </a:prstGeom>
          <a:ln w="165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4A2C10A-AF7D-4196-BCFC-2D15E7936275}"/>
              </a:ext>
            </a:extLst>
          </p:cNvPr>
          <p:cNvGrpSpPr/>
          <p:nvPr/>
        </p:nvGrpSpPr>
        <p:grpSpPr>
          <a:xfrm>
            <a:off x="5928203" y="3820898"/>
            <a:ext cx="2811064" cy="1246129"/>
            <a:chOff x="5928203" y="3820898"/>
            <a:chExt cx="2811064" cy="1246129"/>
          </a:xfrm>
        </p:grpSpPr>
        <p:cxnSp>
          <p:nvCxnSpPr>
            <p:cNvPr id="35" name="Straight Connector 34">
              <a:extLst>
                <a:ext uri="{FF2B5EF4-FFF2-40B4-BE49-F238E27FC236}">
                  <a16:creationId xmlns:a16="http://schemas.microsoft.com/office/drawing/2014/main" id="{7D9F9B81-C7AC-4E71-8AA1-AA64112E0866}"/>
                </a:ext>
              </a:extLst>
            </p:cNvPr>
            <p:cNvCxnSpPr>
              <a:cxnSpLocks/>
            </p:cNvCxnSpPr>
            <p:nvPr/>
          </p:nvCxnSpPr>
          <p:spPr>
            <a:xfrm>
              <a:off x="7670759" y="3820898"/>
              <a:ext cx="1068508" cy="0"/>
            </a:xfrm>
            <a:prstGeom prst="line">
              <a:avLst/>
            </a:prstGeom>
            <a:ln w="165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BE00342-4E43-47E4-84E1-6D8CC84C1CAE}"/>
                </a:ext>
              </a:extLst>
            </p:cNvPr>
            <p:cNvCxnSpPr>
              <a:cxnSpLocks/>
            </p:cNvCxnSpPr>
            <p:nvPr/>
          </p:nvCxnSpPr>
          <p:spPr>
            <a:xfrm>
              <a:off x="7608350" y="5067027"/>
              <a:ext cx="808000" cy="0"/>
            </a:xfrm>
            <a:prstGeom prst="line">
              <a:avLst/>
            </a:prstGeom>
            <a:ln w="165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88BB7C-B4FF-4BBF-80E1-E18D6D267F2A}"/>
                </a:ext>
              </a:extLst>
            </p:cNvPr>
            <p:cNvCxnSpPr>
              <a:cxnSpLocks/>
            </p:cNvCxnSpPr>
            <p:nvPr/>
          </p:nvCxnSpPr>
          <p:spPr>
            <a:xfrm>
              <a:off x="5928203" y="3998924"/>
              <a:ext cx="355639" cy="0"/>
            </a:xfrm>
            <a:prstGeom prst="line">
              <a:avLst/>
            </a:prstGeom>
            <a:ln w="165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935E361E-B83E-9444-9C82-84A958A28FFA}"/>
              </a:ext>
            </a:extLst>
          </p:cNvPr>
          <p:cNvSpPr txBox="1">
            <a:spLocks/>
          </p:cNvSpPr>
          <p:nvPr/>
        </p:nvSpPr>
        <p:spPr>
          <a:xfrm>
            <a:off x="5876018" y="2070705"/>
            <a:ext cx="3072531" cy="4387169"/>
          </a:xfrm>
          <a:prstGeom prst="rect">
            <a:avLst/>
          </a:prstGeom>
        </p:spPr>
        <p:txBody>
          <a:bodyPr vert="horz" lIns="61198" tIns="30599" rIns="61198" bIns="30599"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n-GB" sz="1200"/>
              <a:t>Vets 4U are looking to appoint a person to work in our busy Glasgow Southside Practice. This person will have achieved (or currently be studying for) at least five subjects at National 5 including English, Maths and Science and will have a very good standard of communication.</a:t>
            </a:r>
          </a:p>
          <a:p>
            <a:pPr marL="0" indent="0">
              <a:lnSpc>
                <a:spcPct val="100000"/>
              </a:lnSpc>
              <a:spcBef>
                <a:spcPts val="1200"/>
              </a:spcBef>
              <a:buFont typeface="Arial" panose="020B0604020202020204" pitchFamily="34" charset="0"/>
              <a:buNone/>
            </a:pPr>
            <a:r>
              <a:rPr lang="en-GB" sz="1200"/>
              <a:t>An interest in animal welfare is essential, as is the ability for this person to work as part of a team of professionals. We need a candidate who is highly motivated and who will commit to at least four years part-time study, which we will be happy to fund.</a:t>
            </a:r>
          </a:p>
          <a:p>
            <a:pPr marL="0" indent="0">
              <a:lnSpc>
                <a:spcPct val="100000"/>
              </a:lnSpc>
              <a:spcBef>
                <a:spcPts val="1200"/>
              </a:spcBef>
              <a:buFont typeface="Arial" panose="020B0604020202020204" pitchFamily="34" charset="0"/>
              <a:buNone/>
            </a:pPr>
            <a:r>
              <a:rPr lang="en-GB" sz="1200"/>
              <a:t>We anticipate that this person will be able to demonstrate high levels of organisation, patience and professionalism.</a:t>
            </a:r>
          </a:p>
          <a:p>
            <a:pPr marL="0" indent="0">
              <a:lnSpc>
                <a:spcPct val="100000"/>
              </a:lnSpc>
              <a:spcBef>
                <a:spcPts val="1200"/>
              </a:spcBef>
              <a:buFont typeface="Arial" panose="020B0604020202020204" pitchFamily="34" charset="0"/>
              <a:buNone/>
            </a:pPr>
            <a:r>
              <a:rPr lang="en-GB" sz="1200"/>
              <a:t>Express interest in this position by requesting more information or emailing a CV with application letter to:  charlesspaniel@vets4u.co.uk</a:t>
            </a:r>
          </a:p>
        </p:txBody>
      </p:sp>
      <p:pic>
        <p:nvPicPr>
          <p:cNvPr id="3" name="Picture 7">
            <a:extLst>
              <a:ext uri="{FF2B5EF4-FFF2-40B4-BE49-F238E27FC236}">
                <a16:creationId xmlns:a16="http://schemas.microsoft.com/office/drawing/2014/main" id="{19475433-DA06-8668-0282-3B52CD70D2ED}"/>
              </a:ext>
            </a:extLst>
          </p:cNvPr>
          <p:cNvPicPr>
            <a:picLocks noChangeAspect="1"/>
          </p:cNvPicPr>
          <p:nvPr/>
        </p:nvPicPr>
        <p:blipFill>
          <a:blip r:embed="rId11"/>
          <a:stretch>
            <a:fillRect/>
          </a:stretch>
        </p:blipFill>
        <p:spPr>
          <a:xfrm>
            <a:off x="7465794" y="6273691"/>
            <a:ext cx="1247775" cy="400050"/>
          </a:xfrm>
          <a:prstGeom prst="rect">
            <a:avLst/>
          </a:prstGeom>
        </p:spPr>
      </p:pic>
    </p:spTree>
    <p:extLst>
      <p:ext uri="{BB962C8B-B14F-4D97-AF65-F5344CB8AC3E}">
        <p14:creationId xmlns:p14="http://schemas.microsoft.com/office/powerpoint/2010/main" val="8921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8" name="Picture 27" descr="A picture containing table&#10;&#10;Description automatically generated">
            <a:extLst>
              <a:ext uri="{FF2B5EF4-FFF2-40B4-BE49-F238E27FC236}">
                <a16:creationId xmlns:a16="http://schemas.microsoft.com/office/drawing/2014/main" id="{BA24BAA5-19D2-EB4D-83A2-AF349F86F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824" y="0"/>
            <a:ext cx="5068455" cy="6858000"/>
          </a:xfrm>
          <a:prstGeom prst="rect">
            <a:avLst/>
          </a:prstGeom>
        </p:spPr>
      </p:pic>
      <p:sp>
        <p:nvSpPr>
          <p:cNvPr id="2" name="Rounded Rectangle 1">
            <a:extLst>
              <a:ext uri="{FF2B5EF4-FFF2-40B4-BE49-F238E27FC236}">
                <a16:creationId xmlns:a16="http://schemas.microsoft.com/office/drawing/2014/main" id="{FB25E266-21DF-F14D-A7C7-1DDF14100977}"/>
              </a:ext>
            </a:extLst>
          </p:cNvPr>
          <p:cNvSpPr/>
          <p:nvPr/>
        </p:nvSpPr>
        <p:spPr>
          <a:xfrm>
            <a:off x="4745655" y="145311"/>
            <a:ext cx="4189827" cy="6099098"/>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5" name="Content Placeholder 2">
            <a:extLst>
              <a:ext uri="{FF2B5EF4-FFF2-40B4-BE49-F238E27FC236}">
                <a16:creationId xmlns:a16="http://schemas.microsoft.com/office/drawing/2014/main" id="{57A63985-BB62-0942-A419-59963391FADE}"/>
              </a:ext>
            </a:extLst>
          </p:cNvPr>
          <p:cNvSpPr txBox="1">
            <a:spLocks/>
          </p:cNvSpPr>
          <p:nvPr/>
        </p:nvSpPr>
        <p:spPr>
          <a:xfrm>
            <a:off x="378690" y="869382"/>
            <a:ext cx="3032021" cy="2104727"/>
          </a:xfrm>
          <a:prstGeom prst="rect">
            <a:avLst/>
          </a:prstGeom>
          <a:effectLst>
            <a:glow>
              <a:schemeClr val="accent1">
                <a:alpha val="40000"/>
              </a:schemeClr>
            </a:glow>
          </a:effectLst>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a:effectLst>
                <a:outerShdw blurRad="50800" dist="38100" dir="18900000" algn="bl" rotWithShape="0">
                  <a:prstClr val="black">
                    <a:alpha val="40000"/>
                  </a:prstClr>
                </a:outerShdw>
              </a:effectLst>
              <a:latin typeface="Gadugi"/>
              <a:cs typeface="Calibri"/>
            </a:endParaRPr>
          </a:p>
        </p:txBody>
      </p:sp>
      <p:sp>
        <p:nvSpPr>
          <p:cNvPr id="10" name="Title 1">
            <a:extLst>
              <a:ext uri="{FF2B5EF4-FFF2-40B4-BE49-F238E27FC236}">
                <a16:creationId xmlns:a16="http://schemas.microsoft.com/office/drawing/2014/main" id="{68405CE4-597B-EC41-8F24-6AAE52E62C96}"/>
              </a:ext>
            </a:extLst>
          </p:cNvPr>
          <p:cNvSpPr txBox="1">
            <a:spLocks/>
          </p:cNvSpPr>
          <p:nvPr/>
        </p:nvSpPr>
        <p:spPr>
          <a:xfrm rot="5400000">
            <a:off x="6226915" y="3477197"/>
            <a:ext cx="4130873" cy="101996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13"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Mario Clayton Hammer</a:t>
            </a:r>
          </a:p>
        </p:txBody>
      </p:sp>
      <p:pic>
        <p:nvPicPr>
          <p:cNvPr id="11" name="Picture 6" descr="http://www.divanikkiz.com/site/images/stories/mlss_mario-hammer.jpg">
            <a:extLst>
              <a:ext uri="{FF2B5EF4-FFF2-40B4-BE49-F238E27FC236}">
                <a16:creationId xmlns:a16="http://schemas.microsoft.com/office/drawing/2014/main" id="{E4EDF3F0-43A6-B043-ACD4-172297D02B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99" y="566222"/>
            <a:ext cx="1258437" cy="13928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us.cdn3.123rf.com/168nwm/loopall/loopall0803/loopall080300003/2631969-first-bricks-of-new-house-brick-wall-foundation-isolated-3d-illustration.jpg">
            <a:extLst>
              <a:ext uri="{FF2B5EF4-FFF2-40B4-BE49-F238E27FC236}">
                <a16:creationId xmlns:a16="http://schemas.microsoft.com/office/drawing/2014/main" id="{F26D6D52-1BAB-274A-A7EA-9E321D4305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951175" y="609572"/>
            <a:ext cx="1664876" cy="7323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55E8288B-E9F3-DB49-93AA-2B935B224245}"/>
              </a:ext>
            </a:extLst>
          </p:cNvPr>
          <p:cNvPicPr>
            <a:picLocks noChangeAspect="1"/>
          </p:cNvPicPr>
          <p:nvPr/>
        </p:nvPicPr>
        <p:blipFill>
          <a:blip r:embed="rId6">
            <a:alphaModFix/>
            <a:extLst>
              <a:ext uri="{BEBA8EAE-BF5A-486C-A8C5-ECC9F3942E4B}">
                <a14:imgProps xmlns:a14="http://schemas.microsoft.com/office/drawing/2010/main">
                  <a14:imgLayer r:embed="rId7">
                    <a14:imgEffect>
                      <a14:brightnessContrast bright="25000" contrast="17000"/>
                    </a14:imgEffect>
                  </a14:imgLayer>
                </a14:imgProps>
              </a:ext>
              <a:ext uri="{28A0092B-C50C-407E-A947-70E740481C1C}">
                <a14:useLocalDpi xmlns:a14="http://schemas.microsoft.com/office/drawing/2010/main" val="0"/>
              </a:ext>
            </a:extLst>
          </a:blip>
          <a:stretch>
            <a:fillRect/>
          </a:stretch>
        </p:blipFill>
        <p:spPr>
          <a:xfrm>
            <a:off x="-5173" y="2844224"/>
            <a:ext cx="4210528" cy="4005375"/>
          </a:xfrm>
          <a:prstGeom prst="rect">
            <a:avLst/>
          </a:prstGeom>
          <a:effectLst/>
        </p:spPr>
      </p:pic>
      <p:sp>
        <p:nvSpPr>
          <p:cNvPr id="29" name="TextBox 28">
            <a:extLst>
              <a:ext uri="{FF2B5EF4-FFF2-40B4-BE49-F238E27FC236}">
                <a16:creationId xmlns:a16="http://schemas.microsoft.com/office/drawing/2014/main" id="{5AE6B623-3E33-1744-95FB-3F5332CACDCE}"/>
              </a:ext>
            </a:extLst>
          </p:cNvPr>
          <p:cNvSpPr txBox="1"/>
          <p:nvPr/>
        </p:nvSpPr>
        <p:spPr>
          <a:xfrm>
            <a:off x="514362" y="1002915"/>
            <a:ext cx="4079100" cy="1200329"/>
          </a:xfrm>
          <a:prstGeom prst="rect">
            <a:avLst/>
          </a:prstGeom>
          <a:noFill/>
        </p:spPr>
        <p:txBody>
          <a:bodyPr wrap="square" rtlCol="0">
            <a:spAutoFit/>
          </a:bodyPr>
          <a:lstStyle/>
          <a:p>
            <a:r>
              <a:rPr lang="en-US" sz="3600">
                <a:solidFill>
                  <a:schemeClr val="bg1"/>
                </a:solidFill>
                <a:latin typeface="Stencil" pitchFamily="82" charset="77"/>
                <a:cs typeface="Simplified Arabic Fixed" panose="02070309020205020404" pitchFamily="49" charset="-78"/>
              </a:rPr>
              <a:t>The </a:t>
            </a:r>
          </a:p>
          <a:p>
            <a:r>
              <a:rPr lang="en-US" sz="3600">
                <a:solidFill>
                  <a:schemeClr val="bg1"/>
                </a:solidFill>
                <a:latin typeface="Stencil" pitchFamily="82" charset="77"/>
                <a:cs typeface="Simplified Arabic Fixed" panose="02070309020205020404" pitchFamily="49" charset="-78"/>
              </a:rPr>
              <a:t>Job Advert</a:t>
            </a:r>
            <a:endParaRPr lang="en-GB" sz="3600">
              <a:solidFill>
                <a:schemeClr val="bg1"/>
              </a:solidFill>
              <a:latin typeface="Stencil" pitchFamily="82" charset="77"/>
              <a:cs typeface="Simplified Arabic Fixed" panose="02070309020205020404" pitchFamily="49" charset="-78"/>
            </a:endParaRPr>
          </a:p>
        </p:txBody>
      </p:sp>
      <p:sp>
        <p:nvSpPr>
          <p:cNvPr id="30" name="TextBox 29">
            <a:extLst>
              <a:ext uri="{FF2B5EF4-FFF2-40B4-BE49-F238E27FC236}">
                <a16:creationId xmlns:a16="http://schemas.microsoft.com/office/drawing/2014/main" id="{24A0E8DE-A340-5741-99A5-52CB47A128EA}"/>
              </a:ext>
            </a:extLst>
          </p:cNvPr>
          <p:cNvSpPr txBox="1"/>
          <p:nvPr/>
        </p:nvSpPr>
        <p:spPr>
          <a:xfrm>
            <a:off x="514362" y="2438368"/>
            <a:ext cx="2435817" cy="461665"/>
          </a:xfrm>
          <a:prstGeom prst="rect">
            <a:avLst/>
          </a:prstGeom>
          <a:noFill/>
        </p:spPr>
        <p:txBody>
          <a:bodyPr wrap="square" rtlCol="0">
            <a:spAutoFit/>
          </a:bodyPr>
          <a:lstStyle/>
          <a:p>
            <a:r>
              <a:rPr lang="en-US" sz="2400" b="1">
                <a:solidFill>
                  <a:schemeClr val="bg1"/>
                </a:solidFill>
                <a:latin typeface="Simplified Arabic Fixed" panose="02070309020205020404" pitchFamily="49" charset="-78"/>
                <a:cs typeface="Simplified Arabic Fixed" panose="02070309020205020404" pitchFamily="49" charset="-78"/>
              </a:rPr>
              <a:t>Example 2:</a:t>
            </a:r>
            <a:endParaRPr lang="en-GB" sz="2400" b="1">
              <a:solidFill>
                <a:schemeClr val="bg1"/>
              </a:solidFill>
              <a:latin typeface="Simplified Arabic Fixed" panose="02070309020205020404" pitchFamily="49" charset="-78"/>
              <a:cs typeface="Simplified Arabic Fixed" panose="02070309020205020404" pitchFamily="49" charset="-78"/>
            </a:endParaRPr>
          </a:p>
        </p:txBody>
      </p:sp>
      <p:sp>
        <p:nvSpPr>
          <p:cNvPr id="31" name="TextBox 30">
            <a:extLst>
              <a:ext uri="{FF2B5EF4-FFF2-40B4-BE49-F238E27FC236}">
                <a16:creationId xmlns:a16="http://schemas.microsoft.com/office/drawing/2014/main" id="{FE57F551-6731-D34F-809D-62372405F3A9}"/>
              </a:ext>
            </a:extLst>
          </p:cNvPr>
          <p:cNvSpPr txBox="1"/>
          <p:nvPr/>
        </p:nvSpPr>
        <p:spPr>
          <a:xfrm>
            <a:off x="533406" y="4203278"/>
            <a:ext cx="2735643" cy="830997"/>
          </a:xfrm>
          <a:prstGeom prst="rect">
            <a:avLst/>
          </a:prstGeom>
          <a:noFill/>
        </p:spPr>
        <p:txBody>
          <a:bodyPr wrap="square" rtlCol="0">
            <a:spAutoFit/>
          </a:bodyPr>
          <a:lstStyle/>
          <a:p>
            <a:pPr algn="ctr"/>
            <a:r>
              <a:rPr lang="en-US" sz="2400" dirty="0">
                <a:solidFill>
                  <a:schemeClr val="bg1"/>
                </a:solidFill>
                <a:latin typeface="Stencil" pitchFamily="82" charset="77"/>
                <a:cs typeface="Simplified Arabic Fixed" panose="02070309020205020404" pitchFamily="49" charset="-78"/>
              </a:rPr>
              <a:t>Apprentice bricklayer</a:t>
            </a:r>
            <a:endParaRPr lang="en-GB" sz="2400" dirty="0">
              <a:solidFill>
                <a:schemeClr val="bg1"/>
              </a:solidFill>
              <a:latin typeface="Stencil" pitchFamily="82" charset="77"/>
              <a:cs typeface="Simplified Arabic Fixed" panose="02070309020205020404" pitchFamily="49" charset="-78"/>
            </a:endParaRPr>
          </a:p>
        </p:txBody>
      </p:sp>
      <p:sp>
        <p:nvSpPr>
          <p:cNvPr id="32" name="Rounded Rectangle 31">
            <a:extLst>
              <a:ext uri="{FF2B5EF4-FFF2-40B4-BE49-F238E27FC236}">
                <a16:creationId xmlns:a16="http://schemas.microsoft.com/office/drawing/2014/main" id="{BBE8FEBC-A43A-B64B-9A0C-2FE96204B05D}"/>
              </a:ext>
            </a:extLst>
          </p:cNvPr>
          <p:cNvSpPr/>
          <p:nvPr/>
        </p:nvSpPr>
        <p:spPr>
          <a:xfrm>
            <a:off x="551567" y="3804291"/>
            <a:ext cx="2735643" cy="1611610"/>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109F7B-A89F-1D4C-BA81-A4B92E75AE0B}"/>
              </a:ext>
            </a:extLst>
          </p:cNvPr>
          <p:cNvSpPr/>
          <p:nvPr/>
        </p:nvSpPr>
        <p:spPr>
          <a:xfrm>
            <a:off x="5388076" y="1484540"/>
            <a:ext cx="2231508" cy="369332"/>
          </a:xfrm>
          <a:prstGeom prst="rect">
            <a:avLst/>
          </a:prstGeom>
        </p:spPr>
        <p:txBody>
          <a:bodyPr wrap="none">
            <a:spAutoFit/>
          </a:bodyPr>
          <a:lstStyle/>
          <a:p>
            <a:r>
              <a:rPr lang="en-GB" b="1" u="sng"/>
              <a:t>Apprentice Bricklayer</a:t>
            </a:r>
          </a:p>
        </p:txBody>
      </p:sp>
      <p:grpSp>
        <p:nvGrpSpPr>
          <p:cNvPr id="39" name="Group 38">
            <a:extLst>
              <a:ext uri="{FF2B5EF4-FFF2-40B4-BE49-F238E27FC236}">
                <a16:creationId xmlns:a16="http://schemas.microsoft.com/office/drawing/2014/main" id="{3DB9CE19-0098-4BB2-8DCB-B4DB2ADEFA4A}"/>
              </a:ext>
            </a:extLst>
          </p:cNvPr>
          <p:cNvGrpSpPr/>
          <p:nvPr/>
        </p:nvGrpSpPr>
        <p:grpSpPr>
          <a:xfrm>
            <a:off x="5157444" y="2568718"/>
            <a:ext cx="2915946" cy="419429"/>
            <a:chOff x="5157444" y="2568718"/>
            <a:chExt cx="2915946" cy="419429"/>
          </a:xfrm>
        </p:grpSpPr>
        <p:cxnSp>
          <p:nvCxnSpPr>
            <p:cNvPr id="21" name="Straight Connector 20">
              <a:extLst>
                <a:ext uri="{FF2B5EF4-FFF2-40B4-BE49-F238E27FC236}">
                  <a16:creationId xmlns:a16="http://schemas.microsoft.com/office/drawing/2014/main" id="{CCE5DC3B-F5DC-4236-A422-502E3A060531}"/>
                </a:ext>
              </a:extLst>
            </p:cNvPr>
            <p:cNvCxnSpPr>
              <a:cxnSpLocks/>
            </p:cNvCxnSpPr>
            <p:nvPr/>
          </p:nvCxnSpPr>
          <p:spPr>
            <a:xfrm>
              <a:off x="5157444" y="2988147"/>
              <a:ext cx="665672" cy="0"/>
            </a:xfrm>
            <a:prstGeom prst="line">
              <a:avLst/>
            </a:prstGeom>
            <a:ln w="165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660962D-DF23-4DE7-8C41-1105EC363D47}"/>
                </a:ext>
              </a:extLst>
            </p:cNvPr>
            <p:cNvCxnSpPr>
              <a:cxnSpLocks/>
            </p:cNvCxnSpPr>
            <p:nvPr/>
          </p:nvCxnSpPr>
          <p:spPr>
            <a:xfrm>
              <a:off x="7543899" y="2568718"/>
              <a:ext cx="529491" cy="0"/>
            </a:xfrm>
            <a:prstGeom prst="line">
              <a:avLst/>
            </a:prstGeom>
            <a:ln w="165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C3DF73-8577-4C49-B4A8-AFFE7339C80E}"/>
                </a:ext>
              </a:extLst>
            </p:cNvPr>
            <p:cNvCxnSpPr>
              <a:cxnSpLocks/>
            </p:cNvCxnSpPr>
            <p:nvPr/>
          </p:nvCxnSpPr>
          <p:spPr>
            <a:xfrm>
              <a:off x="5258472" y="2785386"/>
              <a:ext cx="1637628" cy="0"/>
            </a:xfrm>
            <a:prstGeom prst="line">
              <a:avLst/>
            </a:prstGeom>
            <a:ln w="1651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8DBC2C5-06F7-4C25-B6F2-46F5861FD005}"/>
              </a:ext>
            </a:extLst>
          </p:cNvPr>
          <p:cNvGrpSpPr/>
          <p:nvPr/>
        </p:nvGrpSpPr>
        <p:grpSpPr>
          <a:xfrm>
            <a:off x="5157444" y="3855733"/>
            <a:ext cx="1624356" cy="0"/>
            <a:chOff x="5157444" y="3855733"/>
            <a:chExt cx="1624356" cy="0"/>
          </a:xfrm>
        </p:grpSpPr>
        <p:cxnSp>
          <p:nvCxnSpPr>
            <p:cNvPr id="26" name="Straight Connector 25">
              <a:extLst>
                <a:ext uri="{FF2B5EF4-FFF2-40B4-BE49-F238E27FC236}">
                  <a16:creationId xmlns:a16="http://schemas.microsoft.com/office/drawing/2014/main" id="{9D29A926-466F-407D-B68C-D0394FCF35B8}"/>
                </a:ext>
              </a:extLst>
            </p:cNvPr>
            <p:cNvCxnSpPr>
              <a:cxnSpLocks/>
            </p:cNvCxnSpPr>
            <p:nvPr/>
          </p:nvCxnSpPr>
          <p:spPr>
            <a:xfrm>
              <a:off x="5157444" y="3855733"/>
              <a:ext cx="771215" cy="0"/>
            </a:xfrm>
            <a:prstGeom prst="line">
              <a:avLst/>
            </a:prstGeom>
            <a:ln w="165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2C1B7A6-CE40-429A-9FB7-EBB0776AB101}"/>
                </a:ext>
              </a:extLst>
            </p:cNvPr>
            <p:cNvCxnSpPr>
              <a:cxnSpLocks/>
            </p:cNvCxnSpPr>
            <p:nvPr/>
          </p:nvCxnSpPr>
          <p:spPr>
            <a:xfrm>
              <a:off x="6235522" y="3855733"/>
              <a:ext cx="546278" cy="0"/>
            </a:xfrm>
            <a:prstGeom prst="line">
              <a:avLst/>
            </a:prstGeom>
            <a:ln w="165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6F2FD682-A33C-408C-8F7C-BBC4B88E05B2}"/>
              </a:ext>
            </a:extLst>
          </p:cNvPr>
          <p:cNvGrpSpPr/>
          <p:nvPr/>
        </p:nvGrpSpPr>
        <p:grpSpPr>
          <a:xfrm>
            <a:off x="5052060" y="2572528"/>
            <a:ext cx="3158490" cy="2340783"/>
            <a:chOff x="5052060" y="2572528"/>
            <a:chExt cx="3158490" cy="2340783"/>
          </a:xfrm>
        </p:grpSpPr>
        <p:cxnSp>
          <p:nvCxnSpPr>
            <p:cNvPr id="18" name="Straight Connector 17">
              <a:extLst>
                <a:ext uri="{FF2B5EF4-FFF2-40B4-BE49-F238E27FC236}">
                  <a16:creationId xmlns:a16="http://schemas.microsoft.com/office/drawing/2014/main" id="{8D6EF238-489A-4809-A18E-D2CC91D687AB}"/>
                </a:ext>
              </a:extLst>
            </p:cNvPr>
            <p:cNvCxnSpPr>
              <a:cxnSpLocks/>
            </p:cNvCxnSpPr>
            <p:nvPr/>
          </p:nvCxnSpPr>
          <p:spPr>
            <a:xfrm>
              <a:off x="6205659" y="2572528"/>
              <a:ext cx="549333" cy="0"/>
            </a:xfrm>
            <a:prstGeom prst="line">
              <a:avLst/>
            </a:prstGeom>
            <a:ln w="165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FFB612-B5E3-4CB6-BB66-FD26824870B2}"/>
                </a:ext>
              </a:extLst>
            </p:cNvPr>
            <p:cNvCxnSpPr>
              <a:cxnSpLocks/>
            </p:cNvCxnSpPr>
            <p:nvPr/>
          </p:nvCxnSpPr>
          <p:spPr>
            <a:xfrm>
              <a:off x="5335392" y="4704704"/>
              <a:ext cx="2875158" cy="0"/>
            </a:xfrm>
            <a:prstGeom prst="line">
              <a:avLst/>
            </a:prstGeom>
            <a:ln w="165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E055FAF-17B0-42A8-90A1-9CCD76EE4A74}"/>
                </a:ext>
              </a:extLst>
            </p:cNvPr>
            <p:cNvCxnSpPr>
              <a:cxnSpLocks/>
            </p:cNvCxnSpPr>
            <p:nvPr/>
          </p:nvCxnSpPr>
          <p:spPr>
            <a:xfrm>
              <a:off x="6831192" y="2572528"/>
              <a:ext cx="647553" cy="0"/>
            </a:xfrm>
            <a:prstGeom prst="line">
              <a:avLst/>
            </a:prstGeom>
            <a:ln w="165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1D1EC0-DDA9-457A-A153-8FF05DEC1DAC}"/>
                </a:ext>
              </a:extLst>
            </p:cNvPr>
            <p:cNvCxnSpPr>
              <a:cxnSpLocks/>
            </p:cNvCxnSpPr>
            <p:nvPr/>
          </p:nvCxnSpPr>
          <p:spPr>
            <a:xfrm>
              <a:off x="5052060" y="4913311"/>
              <a:ext cx="1133267" cy="0"/>
            </a:xfrm>
            <a:prstGeom prst="line">
              <a:avLst/>
            </a:prstGeom>
            <a:ln w="165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73D71945-CDEB-F647-A67A-284012222C90}"/>
              </a:ext>
            </a:extLst>
          </p:cNvPr>
          <p:cNvSpPr txBox="1"/>
          <p:nvPr/>
        </p:nvSpPr>
        <p:spPr>
          <a:xfrm>
            <a:off x="4923566" y="1996471"/>
            <a:ext cx="3384970" cy="4333221"/>
          </a:xfrm>
          <a:prstGeom prst="rect">
            <a:avLst/>
          </a:prstGeom>
          <a:noFill/>
          <a:ln>
            <a:noFill/>
          </a:ln>
        </p:spPr>
        <p:txBody>
          <a:bodyPr wrap="square" lIns="61198" tIns="30599" rIns="61198" bIns="30599" rtlCol="0" anchor="t">
            <a:spAutoFit/>
          </a:bodyPr>
          <a:lstStyle/>
          <a:p>
            <a:pPr algn="ctr"/>
            <a:r>
              <a:rPr lang="en-GB" sz="1400"/>
              <a:t>We want a person to train with us in our busy construction company.  If you consider yourself to be reliable, punctual, able to work as part of a team, but also show initiative, then you could be the person we’re looking for.</a:t>
            </a:r>
            <a:endParaRPr lang="en-GB" sz="1400">
              <a:cs typeface="Calibri"/>
            </a:endParaRPr>
          </a:p>
          <a:p>
            <a:pPr algn="ctr"/>
            <a:endParaRPr lang="en-GB" sz="1400"/>
          </a:p>
          <a:p>
            <a:pPr algn="ctr"/>
            <a:r>
              <a:rPr lang="en-GB" sz="1400"/>
              <a:t>You need to show evidence of a good level of numeracy and literacy, and be willing to study for a relevant vocational qualification within the construction trade.</a:t>
            </a:r>
            <a:endParaRPr lang="en-GB" sz="1400">
              <a:cs typeface="Calibri"/>
            </a:endParaRPr>
          </a:p>
          <a:p>
            <a:pPr algn="ctr"/>
            <a:endParaRPr lang="en-GB" sz="1400"/>
          </a:p>
          <a:p>
            <a:pPr algn="ctr"/>
            <a:r>
              <a:rPr lang="en-GB" sz="1400"/>
              <a:t>You can’t be afraid of hard work, long hours and early starts. If you think you can match the above criteria then email or telephone</a:t>
            </a:r>
            <a:endParaRPr lang="en-GB" sz="1400">
              <a:cs typeface="Calibri"/>
            </a:endParaRPr>
          </a:p>
          <a:p>
            <a:pPr algn="ctr"/>
            <a:r>
              <a:rPr lang="en-GB" sz="1400"/>
              <a:t> Mr MC Hammer on:</a:t>
            </a:r>
            <a:endParaRPr lang="en-GB" sz="1400">
              <a:cs typeface="Calibri"/>
            </a:endParaRPr>
          </a:p>
          <a:p>
            <a:pPr algn="ctr"/>
            <a:endParaRPr lang="en-GB" sz="1339"/>
          </a:p>
          <a:p>
            <a:pPr algn="ctr"/>
            <a:r>
              <a:rPr lang="en-GB" sz="1339">
                <a:hlinkClick r:id="rId8"/>
              </a:rPr>
              <a:t>mchammer@hammerconstruction.co.uk</a:t>
            </a:r>
            <a:endParaRPr lang="en-GB" sz="1339"/>
          </a:p>
          <a:p>
            <a:pPr algn="ctr"/>
            <a:r>
              <a:rPr lang="en-GB" sz="1339"/>
              <a:t>0131 987 6543</a:t>
            </a:r>
            <a:endParaRPr lang="en-GB" sz="1339">
              <a:cs typeface="Calibri"/>
            </a:endParaRPr>
          </a:p>
          <a:p>
            <a:pPr algn="ctr"/>
            <a:endParaRPr lang="en-GB" sz="1339"/>
          </a:p>
        </p:txBody>
      </p:sp>
      <p:pic>
        <p:nvPicPr>
          <p:cNvPr id="6" name="Picture 7">
            <a:extLst>
              <a:ext uri="{FF2B5EF4-FFF2-40B4-BE49-F238E27FC236}">
                <a16:creationId xmlns:a16="http://schemas.microsoft.com/office/drawing/2014/main" id="{28082865-1A67-AE2B-6FF2-FB044BAE9B2B}"/>
              </a:ext>
            </a:extLst>
          </p:cNvPr>
          <p:cNvPicPr>
            <a:picLocks noChangeAspect="1"/>
          </p:cNvPicPr>
          <p:nvPr/>
        </p:nvPicPr>
        <p:blipFill>
          <a:blip r:embed="rId9"/>
          <a:stretch>
            <a:fillRect/>
          </a:stretch>
        </p:blipFill>
        <p:spPr>
          <a:xfrm>
            <a:off x="7465794" y="6273691"/>
            <a:ext cx="1247775" cy="400050"/>
          </a:xfrm>
          <a:prstGeom prst="rect">
            <a:avLst/>
          </a:prstGeom>
        </p:spPr>
      </p:pic>
    </p:spTree>
    <p:extLst>
      <p:ext uri="{BB962C8B-B14F-4D97-AF65-F5344CB8AC3E}">
        <p14:creationId xmlns:p14="http://schemas.microsoft.com/office/powerpoint/2010/main" val="220096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5358B"/>
        </a:solidFill>
        <a:effectLst/>
      </p:bgPr>
    </p:bg>
    <p:spTree>
      <p:nvGrpSpPr>
        <p:cNvPr id="1" name=""/>
        <p:cNvGrpSpPr/>
        <p:nvPr/>
      </p:nvGrpSpPr>
      <p:grpSpPr>
        <a:xfrm>
          <a:off x="0" y="0"/>
          <a:ext cx="0" cy="0"/>
          <a:chOff x="0" y="0"/>
          <a:chExt cx="0" cy="0"/>
        </a:xfrm>
      </p:grpSpPr>
      <p:pic>
        <p:nvPicPr>
          <p:cNvPr id="29" name="Picture 28" descr="A picture containing table&#10;&#10;Description automatically generated">
            <a:extLst>
              <a:ext uri="{FF2B5EF4-FFF2-40B4-BE49-F238E27FC236}">
                <a16:creationId xmlns:a16="http://schemas.microsoft.com/office/drawing/2014/main" id="{D92DD507-B875-1B43-81D6-57A2EC687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824" y="0"/>
            <a:ext cx="5068455" cy="6858000"/>
          </a:xfrm>
          <a:prstGeom prst="rect">
            <a:avLst/>
          </a:prstGeom>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6" name="Content Placeholder 2">
            <a:extLst>
              <a:ext uri="{FF2B5EF4-FFF2-40B4-BE49-F238E27FC236}">
                <a16:creationId xmlns:a16="http://schemas.microsoft.com/office/drawing/2014/main" id="{5D64ECCD-1063-F94E-8E7A-1D725EFE7CD1}"/>
              </a:ext>
            </a:extLst>
          </p:cNvPr>
          <p:cNvSpPr txBox="1">
            <a:spLocks/>
          </p:cNvSpPr>
          <p:nvPr/>
        </p:nvSpPr>
        <p:spPr>
          <a:xfrm>
            <a:off x="378690" y="869382"/>
            <a:ext cx="3032021" cy="2104727"/>
          </a:xfrm>
          <a:prstGeom prst="rect">
            <a:avLst/>
          </a:prstGeom>
          <a:effectLst>
            <a:glow>
              <a:schemeClr val="accent1">
                <a:alpha val="40000"/>
              </a:schemeClr>
            </a:glow>
          </a:effectLst>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a:effectLst>
                <a:outerShdw blurRad="50800" dist="38100" dir="18900000" algn="bl" rotWithShape="0">
                  <a:prstClr val="black">
                    <a:alpha val="40000"/>
                  </a:prstClr>
                </a:outerShdw>
              </a:effectLst>
              <a:latin typeface="Gadugi"/>
              <a:cs typeface="Calibri"/>
            </a:endParaRPr>
          </a:p>
        </p:txBody>
      </p:sp>
      <p:sp>
        <p:nvSpPr>
          <p:cNvPr id="10" name="Right Triangle 9">
            <a:extLst>
              <a:ext uri="{FF2B5EF4-FFF2-40B4-BE49-F238E27FC236}">
                <a16:creationId xmlns:a16="http://schemas.microsoft.com/office/drawing/2014/main" id="{485B5FAC-ECDF-3848-9889-53419D1614C1}"/>
              </a:ext>
            </a:extLst>
          </p:cNvPr>
          <p:cNvSpPr/>
          <p:nvPr/>
        </p:nvSpPr>
        <p:spPr>
          <a:xfrm rot="5400000">
            <a:off x="4655167" y="145311"/>
            <a:ext cx="1783136" cy="178313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3"/>
          </a:p>
        </p:txBody>
      </p:sp>
      <p:sp>
        <p:nvSpPr>
          <p:cNvPr id="11" name="Rectangle 10">
            <a:extLst>
              <a:ext uri="{FF2B5EF4-FFF2-40B4-BE49-F238E27FC236}">
                <a16:creationId xmlns:a16="http://schemas.microsoft.com/office/drawing/2014/main" id="{8BDE044F-D3AE-4240-8F3C-275E6D6B1D91}"/>
              </a:ext>
            </a:extLst>
          </p:cNvPr>
          <p:cNvSpPr/>
          <p:nvPr/>
        </p:nvSpPr>
        <p:spPr>
          <a:xfrm>
            <a:off x="6829610" y="155342"/>
            <a:ext cx="1983845" cy="1174151"/>
          </a:xfrm>
          <a:prstGeom prst="rect">
            <a:avLst/>
          </a:prstGeom>
          <a:noFill/>
        </p:spPr>
        <p:txBody>
          <a:bodyPr wrap="none" lIns="61198" tIns="30599" rIns="61198" bIns="3059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14" b="1" spc="33">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HANDLEY</a:t>
            </a:r>
          </a:p>
          <a:p>
            <a:pPr algn="ctr"/>
            <a:r>
              <a:rPr lang="en-US" sz="3614" b="1" spc="33">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HOTEL</a:t>
            </a:r>
          </a:p>
        </p:txBody>
      </p:sp>
      <p:sp>
        <p:nvSpPr>
          <p:cNvPr id="12" name="TextBox 11">
            <a:extLst>
              <a:ext uri="{FF2B5EF4-FFF2-40B4-BE49-F238E27FC236}">
                <a16:creationId xmlns:a16="http://schemas.microsoft.com/office/drawing/2014/main" id="{A89D7E1B-7D2A-5549-8BE1-F63B41472269}"/>
              </a:ext>
            </a:extLst>
          </p:cNvPr>
          <p:cNvSpPr txBox="1"/>
          <p:nvPr/>
        </p:nvSpPr>
        <p:spPr>
          <a:xfrm>
            <a:off x="6037486" y="1397083"/>
            <a:ext cx="1711014" cy="431128"/>
          </a:xfrm>
          <a:prstGeom prst="rect">
            <a:avLst/>
          </a:prstGeom>
          <a:noFill/>
        </p:spPr>
        <p:txBody>
          <a:bodyPr wrap="none" lIns="61198" tIns="30599" rIns="61198" bIns="30599" rtlCol="0" anchor="t">
            <a:spAutoFit/>
          </a:bodyPr>
          <a:lstStyle/>
          <a:p>
            <a:r>
              <a:rPr lang="en-GB" sz="2400" b="1" u="sng"/>
              <a:t>Receptionist</a:t>
            </a:r>
            <a:endParaRPr lang="en-US" sz="2400"/>
          </a:p>
        </p:txBody>
      </p:sp>
      <p:sp>
        <p:nvSpPr>
          <p:cNvPr id="13" name="Rectangle 12">
            <a:extLst>
              <a:ext uri="{FF2B5EF4-FFF2-40B4-BE49-F238E27FC236}">
                <a16:creationId xmlns:a16="http://schemas.microsoft.com/office/drawing/2014/main" id="{D7110004-46B5-384D-9C83-18A21B59349A}"/>
              </a:ext>
            </a:extLst>
          </p:cNvPr>
          <p:cNvSpPr/>
          <p:nvPr/>
        </p:nvSpPr>
        <p:spPr>
          <a:xfrm>
            <a:off x="4938647" y="5855595"/>
            <a:ext cx="3887137" cy="345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err="1"/>
              <a:t>www.handleyhotel.com</a:t>
            </a:r>
            <a:endParaRPr lang="en-GB" sz="1600"/>
          </a:p>
        </p:txBody>
      </p:sp>
      <p:pic>
        <p:nvPicPr>
          <p:cNvPr id="30" name="Picture 29">
            <a:extLst>
              <a:ext uri="{FF2B5EF4-FFF2-40B4-BE49-F238E27FC236}">
                <a16:creationId xmlns:a16="http://schemas.microsoft.com/office/drawing/2014/main" id="{764DC127-F1F7-9A45-8457-79C26F07202B}"/>
              </a:ext>
            </a:extLst>
          </p:cNvPr>
          <p:cNvPicPr>
            <a:picLocks noChangeAspect="1"/>
          </p:cNvPicPr>
          <p:nvPr/>
        </p:nvPicPr>
        <p:blipFill>
          <a:blip r:embed="rId4">
            <a:alphaModFix/>
            <a:extLst>
              <a:ext uri="{BEBA8EAE-BF5A-486C-A8C5-ECC9F3942E4B}">
                <a14:imgProps xmlns:a14="http://schemas.microsoft.com/office/drawing/2010/main">
                  <a14:imgLayer r:embed="rId5">
                    <a14:imgEffect>
                      <a14:brightnessContrast bright="25000" contrast="17000"/>
                    </a14:imgEffect>
                  </a14:imgLayer>
                </a14:imgProps>
              </a:ext>
              <a:ext uri="{28A0092B-C50C-407E-A947-70E740481C1C}">
                <a14:useLocalDpi xmlns:a14="http://schemas.microsoft.com/office/drawing/2010/main" val="0"/>
              </a:ext>
            </a:extLst>
          </a:blip>
          <a:stretch>
            <a:fillRect/>
          </a:stretch>
        </p:blipFill>
        <p:spPr>
          <a:xfrm>
            <a:off x="-5173" y="2844224"/>
            <a:ext cx="4210528" cy="4005375"/>
          </a:xfrm>
          <a:prstGeom prst="rect">
            <a:avLst/>
          </a:prstGeom>
          <a:effectLst/>
        </p:spPr>
      </p:pic>
      <p:sp>
        <p:nvSpPr>
          <p:cNvPr id="31" name="TextBox 30">
            <a:extLst>
              <a:ext uri="{FF2B5EF4-FFF2-40B4-BE49-F238E27FC236}">
                <a16:creationId xmlns:a16="http://schemas.microsoft.com/office/drawing/2014/main" id="{5C151979-7CF6-D240-9F5C-6A270FDE2EF8}"/>
              </a:ext>
            </a:extLst>
          </p:cNvPr>
          <p:cNvSpPr txBox="1"/>
          <p:nvPr/>
        </p:nvSpPr>
        <p:spPr>
          <a:xfrm>
            <a:off x="514362" y="1002915"/>
            <a:ext cx="4079100" cy="1200329"/>
          </a:xfrm>
          <a:prstGeom prst="rect">
            <a:avLst/>
          </a:prstGeom>
          <a:noFill/>
        </p:spPr>
        <p:txBody>
          <a:bodyPr wrap="square" rtlCol="0">
            <a:spAutoFit/>
          </a:bodyPr>
          <a:lstStyle/>
          <a:p>
            <a:r>
              <a:rPr lang="en-US" sz="3600">
                <a:solidFill>
                  <a:schemeClr val="bg1"/>
                </a:solidFill>
                <a:latin typeface="Stencil" pitchFamily="82" charset="77"/>
                <a:cs typeface="Simplified Arabic Fixed" panose="02070309020205020404" pitchFamily="49" charset="-78"/>
              </a:rPr>
              <a:t>The </a:t>
            </a:r>
          </a:p>
          <a:p>
            <a:r>
              <a:rPr lang="en-US" sz="3600">
                <a:solidFill>
                  <a:schemeClr val="bg1"/>
                </a:solidFill>
                <a:latin typeface="Stencil" pitchFamily="82" charset="77"/>
                <a:cs typeface="Simplified Arabic Fixed" panose="02070309020205020404" pitchFamily="49" charset="-78"/>
              </a:rPr>
              <a:t>Job Advert</a:t>
            </a:r>
            <a:endParaRPr lang="en-GB" sz="3600">
              <a:solidFill>
                <a:schemeClr val="bg1"/>
              </a:solidFill>
              <a:latin typeface="Stencil" pitchFamily="82" charset="77"/>
              <a:cs typeface="Simplified Arabic Fixed" panose="02070309020205020404" pitchFamily="49" charset="-78"/>
            </a:endParaRPr>
          </a:p>
        </p:txBody>
      </p:sp>
      <p:sp>
        <p:nvSpPr>
          <p:cNvPr id="32" name="TextBox 31">
            <a:extLst>
              <a:ext uri="{FF2B5EF4-FFF2-40B4-BE49-F238E27FC236}">
                <a16:creationId xmlns:a16="http://schemas.microsoft.com/office/drawing/2014/main" id="{CC86172B-D204-0F46-B0CA-C321954A9F58}"/>
              </a:ext>
            </a:extLst>
          </p:cNvPr>
          <p:cNvSpPr txBox="1"/>
          <p:nvPr/>
        </p:nvSpPr>
        <p:spPr>
          <a:xfrm>
            <a:off x="514362" y="2438368"/>
            <a:ext cx="2435817" cy="461665"/>
          </a:xfrm>
          <a:prstGeom prst="rect">
            <a:avLst/>
          </a:prstGeom>
          <a:noFill/>
        </p:spPr>
        <p:txBody>
          <a:bodyPr wrap="square" rtlCol="0">
            <a:spAutoFit/>
          </a:bodyPr>
          <a:lstStyle/>
          <a:p>
            <a:r>
              <a:rPr lang="en-US" sz="2400" b="1">
                <a:solidFill>
                  <a:schemeClr val="bg1"/>
                </a:solidFill>
                <a:latin typeface="Simplified Arabic Fixed" panose="02070309020205020404" pitchFamily="49" charset="-78"/>
                <a:cs typeface="Simplified Arabic Fixed" panose="02070309020205020404" pitchFamily="49" charset="-78"/>
              </a:rPr>
              <a:t>Example 3:</a:t>
            </a:r>
            <a:endParaRPr lang="en-GB" sz="2400" b="1">
              <a:solidFill>
                <a:schemeClr val="bg1"/>
              </a:solidFill>
              <a:latin typeface="Simplified Arabic Fixed" panose="02070309020205020404" pitchFamily="49" charset="-78"/>
              <a:cs typeface="Simplified Arabic Fixed" panose="02070309020205020404" pitchFamily="49" charset="-78"/>
            </a:endParaRPr>
          </a:p>
        </p:txBody>
      </p:sp>
      <p:sp>
        <p:nvSpPr>
          <p:cNvPr id="33" name="TextBox 32">
            <a:extLst>
              <a:ext uri="{FF2B5EF4-FFF2-40B4-BE49-F238E27FC236}">
                <a16:creationId xmlns:a16="http://schemas.microsoft.com/office/drawing/2014/main" id="{E050D1A6-9495-7946-ACE8-9C476691E3F3}"/>
              </a:ext>
            </a:extLst>
          </p:cNvPr>
          <p:cNvSpPr txBox="1"/>
          <p:nvPr/>
        </p:nvSpPr>
        <p:spPr>
          <a:xfrm>
            <a:off x="551567" y="4203278"/>
            <a:ext cx="2717482" cy="461665"/>
          </a:xfrm>
          <a:prstGeom prst="rect">
            <a:avLst/>
          </a:prstGeom>
          <a:noFill/>
        </p:spPr>
        <p:txBody>
          <a:bodyPr wrap="square" rtlCol="0">
            <a:spAutoFit/>
          </a:bodyPr>
          <a:lstStyle/>
          <a:p>
            <a:pPr algn="ctr"/>
            <a:r>
              <a:rPr lang="en-US" sz="2400" dirty="0">
                <a:solidFill>
                  <a:schemeClr val="bg1"/>
                </a:solidFill>
                <a:latin typeface="Stencil" pitchFamily="82" charset="77"/>
                <a:cs typeface="Simplified Arabic Fixed" panose="02070309020205020404" pitchFamily="49" charset="-78"/>
              </a:rPr>
              <a:t>receptionist</a:t>
            </a:r>
            <a:endParaRPr lang="en-GB" sz="2400" dirty="0">
              <a:solidFill>
                <a:schemeClr val="bg1"/>
              </a:solidFill>
              <a:latin typeface="Stencil" pitchFamily="82" charset="77"/>
              <a:cs typeface="Simplified Arabic Fixed" panose="02070309020205020404" pitchFamily="49" charset="-78"/>
            </a:endParaRPr>
          </a:p>
        </p:txBody>
      </p:sp>
      <p:sp>
        <p:nvSpPr>
          <p:cNvPr id="34" name="Rounded Rectangle 33">
            <a:extLst>
              <a:ext uri="{FF2B5EF4-FFF2-40B4-BE49-F238E27FC236}">
                <a16:creationId xmlns:a16="http://schemas.microsoft.com/office/drawing/2014/main" id="{4011DD4A-F3C8-D246-8153-C6B7BBFD1CA0}"/>
              </a:ext>
            </a:extLst>
          </p:cNvPr>
          <p:cNvSpPr/>
          <p:nvPr/>
        </p:nvSpPr>
        <p:spPr>
          <a:xfrm>
            <a:off x="551567" y="3898818"/>
            <a:ext cx="2735643" cy="1070584"/>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C57375D-F8FE-435D-9164-2BA3D083457E}"/>
              </a:ext>
            </a:extLst>
          </p:cNvPr>
          <p:cNvCxnSpPr>
            <a:cxnSpLocks/>
          </p:cNvCxnSpPr>
          <p:nvPr/>
        </p:nvCxnSpPr>
        <p:spPr>
          <a:xfrm>
            <a:off x="6040940" y="4770079"/>
            <a:ext cx="2792089" cy="0"/>
          </a:xfrm>
          <a:prstGeom prst="line">
            <a:avLst/>
          </a:prstGeom>
          <a:ln w="203200">
            <a:solidFill>
              <a:srgbClr val="F23C4D"/>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AAB59F2-F039-4853-963E-DE56008DB47C}"/>
              </a:ext>
            </a:extLst>
          </p:cNvPr>
          <p:cNvGrpSpPr/>
          <p:nvPr/>
        </p:nvGrpSpPr>
        <p:grpSpPr>
          <a:xfrm>
            <a:off x="4938647" y="3161093"/>
            <a:ext cx="3578188" cy="1001646"/>
            <a:chOff x="4938647" y="3161093"/>
            <a:chExt cx="3578188" cy="1001646"/>
          </a:xfrm>
        </p:grpSpPr>
        <p:cxnSp>
          <p:nvCxnSpPr>
            <p:cNvPr id="20" name="Straight Connector 19">
              <a:extLst>
                <a:ext uri="{FF2B5EF4-FFF2-40B4-BE49-F238E27FC236}">
                  <a16:creationId xmlns:a16="http://schemas.microsoft.com/office/drawing/2014/main" id="{0807CE9A-0562-438C-8D69-E80F129C6ECC}"/>
                </a:ext>
              </a:extLst>
            </p:cNvPr>
            <p:cNvCxnSpPr>
              <a:cxnSpLocks/>
            </p:cNvCxnSpPr>
            <p:nvPr/>
          </p:nvCxnSpPr>
          <p:spPr>
            <a:xfrm>
              <a:off x="7768369" y="3161093"/>
              <a:ext cx="748466" cy="0"/>
            </a:xfrm>
            <a:prstGeom prst="line">
              <a:avLst/>
            </a:prstGeom>
            <a:ln w="2286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BE91CD-5CC6-4B3D-8477-BD43DE5C3858}"/>
                </a:ext>
              </a:extLst>
            </p:cNvPr>
            <p:cNvCxnSpPr>
              <a:cxnSpLocks/>
            </p:cNvCxnSpPr>
            <p:nvPr/>
          </p:nvCxnSpPr>
          <p:spPr>
            <a:xfrm>
              <a:off x="4938647" y="3429000"/>
              <a:ext cx="717494" cy="0"/>
            </a:xfrm>
            <a:prstGeom prst="line">
              <a:avLst/>
            </a:prstGeom>
            <a:ln w="2286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652916-C545-47E0-8809-65FFD741BA82}"/>
                </a:ext>
              </a:extLst>
            </p:cNvPr>
            <p:cNvCxnSpPr>
              <a:cxnSpLocks/>
            </p:cNvCxnSpPr>
            <p:nvPr/>
          </p:nvCxnSpPr>
          <p:spPr>
            <a:xfrm>
              <a:off x="6031190" y="3429000"/>
              <a:ext cx="1440959" cy="0"/>
            </a:xfrm>
            <a:prstGeom prst="line">
              <a:avLst/>
            </a:prstGeom>
            <a:ln w="2286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B453BA0-3880-4E69-860B-035574BDFCA3}"/>
                </a:ext>
              </a:extLst>
            </p:cNvPr>
            <p:cNvCxnSpPr>
              <a:cxnSpLocks/>
            </p:cNvCxnSpPr>
            <p:nvPr/>
          </p:nvCxnSpPr>
          <p:spPr>
            <a:xfrm>
              <a:off x="6387152" y="4162739"/>
              <a:ext cx="1755450" cy="0"/>
            </a:xfrm>
            <a:prstGeom prst="line">
              <a:avLst/>
            </a:prstGeom>
            <a:ln w="2286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9D5262F-84DA-40E8-B512-C64266F0632B}"/>
              </a:ext>
            </a:extLst>
          </p:cNvPr>
          <p:cNvGrpSpPr/>
          <p:nvPr/>
        </p:nvGrpSpPr>
        <p:grpSpPr>
          <a:xfrm>
            <a:off x="4975146" y="3662403"/>
            <a:ext cx="3889075" cy="253072"/>
            <a:chOff x="4975146" y="3662403"/>
            <a:chExt cx="3889075" cy="253072"/>
          </a:xfrm>
        </p:grpSpPr>
        <p:cxnSp>
          <p:nvCxnSpPr>
            <p:cNvPr id="25" name="Straight Connector 24">
              <a:extLst>
                <a:ext uri="{FF2B5EF4-FFF2-40B4-BE49-F238E27FC236}">
                  <a16:creationId xmlns:a16="http://schemas.microsoft.com/office/drawing/2014/main" id="{4DA64949-F565-4568-9DD4-359EC6109963}"/>
                </a:ext>
              </a:extLst>
            </p:cNvPr>
            <p:cNvCxnSpPr>
              <a:cxnSpLocks/>
            </p:cNvCxnSpPr>
            <p:nvPr/>
          </p:nvCxnSpPr>
          <p:spPr>
            <a:xfrm>
              <a:off x="7748500" y="3662403"/>
              <a:ext cx="1115721" cy="0"/>
            </a:xfrm>
            <a:prstGeom prst="line">
              <a:avLst/>
            </a:prstGeom>
            <a:ln w="203200">
              <a:solidFill>
                <a:srgbClr val="CC99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D2F0CA3-278F-4B26-8983-2124A1B2CE51}"/>
                </a:ext>
              </a:extLst>
            </p:cNvPr>
            <p:cNvCxnSpPr>
              <a:cxnSpLocks/>
            </p:cNvCxnSpPr>
            <p:nvPr/>
          </p:nvCxnSpPr>
          <p:spPr>
            <a:xfrm>
              <a:off x="4975146" y="3910032"/>
              <a:ext cx="831976" cy="0"/>
            </a:xfrm>
            <a:prstGeom prst="line">
              <a:avLst/>
            </a:prstGeom>
            <a:ln w="203200">
              <a:solidFill>
                <a:srgbClr val="CC99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31C70F-2BBA-4617-91B7-F86BE166D7B5}"/>
                </a:ext>
              </a:extLst>
            </p:cNvPr>
            <p:cNvCxnSpPr>
              <a:cxnSpLocks/>
            </p:cNvCxnSpPr>
            <p:nvPr/>
          </p:nvCxnSpPr>
          <p:spPr>
            <a:xfrm>
              <a:off x="6165581" y="3915475"/>
              <a:ext cx="528646" cy="0"/>
            </a:xfrm>
            <a:prstGeom prst="line">
              <a:avLst/>
            </a:prstGeom>
            <a:ln w="203200">
              <a:solidFill>
                <a:srgbClr val="CC99FF"/>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84CA6A81-C016-4281-826D-38AEF2A36D96}"/>
              </a:ext>
            </a:extLst>
          </p:cNvPr>
          <p:cNvGrpSpPr/>
          <p:nvPr/>
        </p:nvGrpSpPr>
        <p:grpSpPr>
          <a:xfrm>
            <a:off x="6530454" y="4410003"/>
            <a:ext cx="1685498" cy="616101"/>
            <a:chOff x="6530454" y="4410003"/>
            <a:chExt cx="1685498" cy="616101"/>
          </a:xfrm>
        </p:grpSpPr>
        <p:cxnSp>
          <p:nvCxnSpPr>
            <p:cNvPr id="36" name="Straight Connector 35">
              <a:extLst>
                <a:ext uri="{FF2B5EF4-FFF2-40B4-BE49-F238E27FC236}">
                  <a16:creationId xmlns:a16="http://schemas.microsoft.com/office/drawing/2014/main" id="{ACD45550-D8DD-4A7B-847B-31F04DB2C3FC}"/>
                </a:ext>
              </a:extLst>
            </p:cNvPr>
            <p:cNvCxnSpPr>
              <a:cxnSpLocks/>
            </p:cNvCxnSpPr>
            <p:nvPr/>
          </p:nvCxnSpPr>
          <p:spPr>
            <a:xfrm>
              <a:off x="7497017" y="4410003"/>
              <a:ext cx="718935" cy="0"/>
            </a:xfrm>
            <a:prstGeom prst="line">
              <a:avLst/>
            </a:prstGeom>
            <a:ln w="203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72AC9A-D77F-489C-8A27-A4F7AFFF423C}"/>
                </a:ext>
              </a:extLst>
            </p:cNvPr>
            <p:cNvCxnSpPr>
              <a:cxnSpLocks/>
            </p:cNvCxnSpPr>
            <p:nvPr/>
          </p:nvCxnSpPr>
          <p:spPr>
            <a:xfrm>
              <a:off x="6530454" y="5026104"/>
              <a:ext cx="1653426" cy="0"/>
            </a:xfrm>
            <a:prstGeom prst="line">
              <a:avLst/>
            </a:prstGeom>
            <a:ln w="2032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AB07E62B-4785-5D43-9525-8BD5D7A59CF3}"/>
              </a:ext>
            </a:extLst>
          </p:cNvPr>
          <p:cNvSpPr txBox="1">
            <a:spLocks/>
          </p:cNvSpPr>
          <p:nvPr/>
        </p:nvSpPr>
        <p:spPr>
          <a:xfrm>
            <a:off x="4837922" y="1921745"/>
            <a:ext cx="4110143" cy="3590027"/>
          </a:xfrm>
          <a:prstGeom prst="rect">
            <a:avLst/>
          </a:prstGeom>
        </p:spPr>
        <p:txBody>
          <a:bodyPr vert="horz" lIns="61198" tIns="30599" rIns="61198" bIns="30599"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600"/>
              <a:t>We have an exciting opportunity for the right candidate in our front of house department within our busy luxury hotel and spa in Inverness.</a:t>
            </a:r>
          </a:p>
          <a:p>
            <a:pPr marL="0" indent="0" algn="ctr">
              <a:lnSpc>
                <a:spcPct val="100000"/>
              </a:lnSpc>
              <a:buFont typeface="Arial" panose="020B0604020202020204" pitchFamily="34" charset="0"/>
              <a:buNone/>
            </a:pPr>
            <a:r>
              <a:rPr lang="en-GB" sz="1600"/>
              <a:t>A good working knowledge of MSWord, </a:t>
            </a:r>
            <a:r>
              <a:rPr lang="en-GB" sz="1600" err="1"/>
              <a:t>MSExcel</a:t>
            </a:r>
            <a:r>
              <a:rPr lang="en-GB" sz="1600"/>
              <a:t> and Internet Explorer are essential for this role.  Preferably you will have National 4 or 5 English and Maths. The ideal candidate will possess fantastic communication skills and will be able to work on own initiative.</a:t>
            </a:r>
            <a:endParaRPr lang="en-GB" sz="1600">
              <a:cs typeface="Calibri"/>
            </a:endParaRPr>
          </a:p>
          <a:p>
            <a:pPr marL="0" indent="0" algn="ctr">
              <a:lnSpc>
                <a:spcPct val="100000"/>
              </a:lnSpc>
              <a:buFont typeface="Arial" panose="020B0604020202020204" pitchFamily="34" charset="0"/>
              <a:buNone/>
            </a:pPr>
            <a:r>
              <a:rPr lang="en-GB" sz="1600">
                <a:cs typeface="Calibri"/>
              </a:rPr>
              <a:t>You must be interested in working with people and able to work well in a team.</a:t>
            </a:r>
            <a:endParaRPr lang="en-GB" sz="1600"/>
          </a:p>
          <a:p>
            <a:pPr marL="0" indent="0" algn="ctr">
              <a:lnSpc>
                <a:spcPct val="100000"/>
              </a:lnSpc>
              <a:buFont typeface="Arial" panose="020B0604020202020204" pitchFamily="34" charset="0"/>
              <a:buNone/>
            </a:pPr>
            <a:r>
              <a:rPr lang="en-GB" sz="1600"/>
              <a:t>For more information about this role please contact Mr Handley on:  01463 234875</a:t>
            </a:r>
            <a:endParaRPr lang="en-GB" sz="1600">
              <a:cs typeface="Calibri"/>
            </a:endParaRPr>
          </a:p>
        </p:txBody>
      </p:sp>
      <p:pic>
        <p:nvPicPr>
          <p:cNvPr id="3" name="Picture 7">
            <a:extLst>
              <a:ext uri="{FF2B5EF4-FFF2-40B4-BE49-F238E27FC236}">
                <a16:creationId xmlns:a16="http://schemas.microsoft.com/office/drawing/2014/main" id="{602C566E-3F1C-4CBB-FEE6-52239B7F046F}"/>
              </a:ext>
            </a:extLst>
          </p:cNvPr>
          <p:cNvPicPr>
            <a:picLocks noChangeAspect="1"/>
          </p:cNvPicPr>
          <p:nvPr/>
        </p:nvPicPr>
        <p:blipFill>
          <a:blip r:embed="rId6"/>
          <a:stretch>
            <a:fillRect/>
          </a:stretch>
        </p:blipFill>
        <p:spPr>
          <a:xfrm>
            <a:off x="7465794" y="6273691"/>
            <a:ext cx="1247775" cy="400050"/>
          </a:xfrm>
          <a:prstGeom prst="rect">
            <a:avLst/>
          </a:prstGeom>
        </p:spPr>
      </p:pic>
    </p:spTree>
    <p:extLst>
      <p:ext uri="{BB962C8B-B14F-4D97-AF65-F5344CB8AC3E}">
        <p14:creationId xmlns:p14="http://schemas.microsoft.com/office/powerpoint/2010/main" val="40537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3" name="Picture 62" descr="A picture containing shape&#10;&#10;Description automatically generated">
            <a:extLst>
              <a:ext uri="{FF2B5EF4-FFF2-40B4-BE49-F238E27FC236}">
                <a16:creationId xmlns:a16="http://schemas.microsoft.com/office/drawing/2014/main" id="{F80DD5A8-4973-4641-BA16-98783F8536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111" y="1167191"/>
            <a:ext cx="5397968" cy="5743707"/>
          </a:xfrm>
          <a:prstGeom prst="rect">
            <a:avLst/>
          </a:prstGeom>
        </p:spPr>
      </p:pic>
      <p:pic>
        <p:nvPicPr>
          <p:cNvPr id="59" name="Picture 58" descr="Background pattern&#10;&#10;Description automatically generated">
            <a:extLst>
              <a:ext uri="{FF2B5EF4-FFF2-40B4-BE49-F238E27FC236}">
                <a16:creationId xmlns:a16="http://schemas.microsoft.com/office/drawing/2014/main" id="{5DAA8810-DBCE-284B-851A-9A913BE78F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2746" y="0"/>
            <a:ext cx="1257128" cy="4786758"/>
          </a:xfrm>
          <a:prstGeom prst="rect">
            <a:avLst/>
          </a:prstGeom>
        </p:spPr>
      </p:pic>
      <p:sp>
        <p:nvSpPr>
          <p:cNvPr id="16" name="TextBox 15">
            <a:extLst>
              <a:ext uri="{FF2B5EF4-FFF2-40B4-BE49-F238E27FC236}">
                <a16:creationId xmlns:a16="http://schemas.microsoft.com/office/drawing/2014/main" id="{A1F68AB4-0F7B-7246-B2F5-71D74F97125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25" name="Picture 24" descr="A picture containing text&#10;&#10;Description automatically generated">
            <a:extLst>
              <a:ext uri="{FF2B5EF4-FFF2-40B4-BE49-F238E27FC236}">
                <a16:creationId xmlns:a16="http://schemas.microsoft.com/office/drawing/2014/main" id="{1727D8BE-E75A-2341-8B47-FE3082E3BB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502" y="370397"/>
            <a:ext cx="7881197" cy="540266"/>
          </a:xfrm>
          <a:prstGeom prst="rect">
            <a:avLst/>
          </a:prstGeom>
        </p:spPr>
      </p:pic>
      <p:sp>
        <p:nvSpPr>
          <p:cNvPr id="26" name="TextBox 25">
            <a:extLst>
              <a:ext uri="{FF2B5EF4-FFF2-40B4-BE49-F238E27FC236}">
                <a16:creationId xmlns:a16="http://schemas.microsoft.com/office/drawing/2014/main" id="{BC604AC8-76B6-7B49-B880-8D34EE930BAF}"/>
              </a:ext>
            </a:extLst>
          </p:cNvPr>
          <p:cNvSpPr txBox="1"/>
          <p:nvPr/>
        </p:nvSpPr>
        <p:spPr>
          <a:xfrm>
            <a:off x="780661" y="451046"/>
            <a:ext cx="7881197" cy="459617"/>
          </a:xfrm>
          <a:prstGeom prst="rect">
            <a:avLst/>
          </a:prstGeom>
          <a:noFill/>
        </p:spPr>
        <p:txBody>
          <a:bodyPr wrap="square" lIns="91440" tIns="45720" rIns="91440" bIns="45720" rtlCol="0" anchor="t">
            <a:spAutoFit/>
          </a:bodyPr>
          <a:lstStyle/>
          <a:p>
            <a:pPr algn="ctr"/>
            <a:r>
              <a:rPr lang="en-US" sz="2400" b="1" dirty="0">
                <a:solidFill>
                  <a:schemeClr val="bg1"/>
                </a:solidFill>
                <a:latin typeface="Simplified Arabic Fixed"/>
                <a:cs typeface="Simplified Arabic Fixed"/>
              </a:rPr>
              <a:t>Skills list</a:t>
            </a:r>
            <a:endParaRPr lang="en-GB" sz="2400" dirty="0">
              <a:solidFill>
                <a:schemeClr val="bg1"/>
              </a:solidFill>
              <a:latin typeface="Simplified Arabic Fixed" panose="02070309020205020404" pitchFamily="49" charset="-78"/>
              <a:cs typeface="Simplified Arabic Fixed" panose="02070309020205020404" pitchFamily="49" charset="-78"/>
            </a:endParaRPr>
          </a:p>
        </p:txBody>
      </p:sp>
      <p:pic>
        <p:nvPicPr>
          <p:cNvPr id="27" name="Picture 26" descr="A picture containing sunset, nature, flock, bright&#10;&#10;Description automatically generated">
            <a:extLst>
              <a:ext uri="{FF2B5EF4-FFF2-40B4-BE49-F238E27FC236}">
                <a16:creationId xmlns:a16="http://schemas.microsoft.com/office/drawing/2014/main" id="{109FAE42-F99B-4D4E-B3C3-BB6C3221137A}"/>
              </a:ext>
            </a:extLst>
          </p:cNvPr>
          <p:cNvPicPr>
            <a:picLocks noChangeAspect="1"/>
          </p:cNvPicPr>
          <p:nvPr/>
        </p:nvPicPr>
        <p:blipFill rotWithShape="1">
          <a:blip r:embed="rId7">
            <a:extLst>
              <a:ext uri="{28A0092B-C50C-407E-A947-70E740481C1C}">
                <a14:useLocalDpi xmlns:a14="http://schemas.microsoft.com/office/drawing/2010/main" val="0"/>
              </a:ext>
            </a:extLst>
          </a:blip>
          <a:srcRect r="73192" b="-4644"/>
          <a:stretch/>
        </p:blipFill>
        <p:spPr>
          <a:xfrm>
            <a:off x="5515066" y="5038982"/>
            <a:ext cx="3124728" cy="651827"/>
          </a:xfrm>
          <a:prstGeom prst="rect">
            <a:avLst/>
          </a:prstGeom>
        </p:spPr>
      </p:pic>
      <p:sp>
        <p:nvSpPr>
          <p:cNvPr id="28" name="Rounded Rectangle 27">
            <a:extLst>
              <a:ext uri="{FF2B5EF4-FFF2-40B4-BE49-F238E27FC236}">
                <a16:creationId xmlns:a16="http://schemas.microsoft.com/office/drawing/2014/main" id="{266D06E7-43A4-0246-A733-49F8713B4ADE}"/>
              </a:ext>
            </a:extLst>
          </p:cNvPr>
          <p:cNvSpPr/>
          <p:nvPr/>
        </p:nvSpPr>
        <p:spPr>
          <a:xfrm>
            <a:off x="4599804" y="4867194"/>
            <a:ext cx="4222881" cy="92276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B612025-B900-3046-8548-8CE4F9DF6E7E}"/>
              </a:ext>
            </a:extLst>
          </p:cNvPr>
          <p:cNvSpPr txBox="1"/>
          <p:nvPr/>
        </p:nvSpPr>
        <p:spPr>
          <a:xfrm>
            <a:off x="5607313" y="5069875"/>
            <a:ext cx="3032481" cy="523220"/>
          </a:xfrm>
          <a:prstGeom prst="rect">
            <a:avLst/>
          </a:prstGeom>
          <a:noFill/>
        </p:spPr>
        <p:txBody>
          <a:bodyPr wrap="square" lIns="91440" tIns="45720" rIns="91440" bIns="45720" rtlCol="0" anchor="t">
            <a:spAutoFit/>
          </a:bodyPr>
          <a:lstStyle/>
          <a:p>
            <a:r>
              <a:rPr lang="en-US" sz="1400" dirty="0">
                <a:solidFill>
                  <a:schemeClr val="bg1"/>
                </a:solidFill>
                <a:latin typeface="Simplified Arabic Fixed"/>
                <a:cs typeface="Simplified Arabic Fixed"/>
              </a:rPr>
              <a:t>Activity 1: Complete a </a:t>
            </a:r>
            <a:br>
              <a:rPr lang="en-US" sz="1400" dirty="0">
                <a:latin typeface="Simplified Arabic Fixed" panose="02070309020205020404" pitchFamily="49" charset="-78"/>
              </a:rPr>
            </a:br>
            <a:r>
              <a:rPr lang="en-US" sz="1400" dirty="0">
                <a:solidFill>
                  <a:schemeClr val="bg1"/>
                </a:solidFill>
                <a:latin typeface="Simplified Arabic Fixed"/>
                <a:cs typeface="Simplified Arabic Fixed"/>
              </a:rPr>
              <a:t>skills list for a real job</a:t>
            </a:r>
          </a:p>
        </p:txBody>
      </p:sp>
      <p:pic>
        <p:nvPicPr>
          <p:cNvPr id="30" name="Picture 29" descr="Icon&#10;&#10;Description automatically generated">
            <a:extLst>
              <a:ext uri="{FF2B5EF4-FFF2-40B4-BE49-F238E27FC236}">
                <a16:creationId xmlns:a16="http://schemas.microsoft.com/office/drawing/2014/main" id="{B0AFCC89-AB85-E447-A796-45B2BB4E2A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2051" y="5069875"/>
            <a:ext cx="823015" cy="823015"/>
          </a:xfrm>
          <a:prstGeom prst="rect">
            <a:avLst/>
          </a:prstGeom>
        </p:spPr>
      </p:pic>
      <p:pic>
        <p:nvPicPr>
          <p:cNvPr id="3" name="Picture 7">
            <a:extLst>
              <a:ext uri="{FF2B5EF4-FFF2-40B4-BE49-F238E27FC236}">
                <a16:creationId xmlns:a16="http://schemas.microsoft.com/office/drawing/2014/main" id="{41BE493A-0304-AA65-5016-3BEFEDC3F31C}"/>
              </a:ext>
            </a:extLst>
          </p:cNvPr>
          <p:cNvPicPr>
            <a:picLocks noChangeAspect="1"/>
          </p:cNvPicPr>
          <p:nvPr/>
        </p:nvPicPr>
        <p:blipFill>
          <a:blip r:embed="rId9"/>
          <a:stretch>
            <a:fillRect/>
          </a:stretch>
        </p:blipFill>
        <p:spPr>
          <a:xfrm>
            <a:off x="7465794" y="6273691"/>
            <a:ext cx="1247775" cy="400050"/>
          </a:xfrm>
          <a:prstGeom prst="rect">
            <a:avLst/>
          </a:prstGeom>
        </p:spPr>
      </p:pic>
    </p:spTree>
    <p:extLst>
      <p:ext uri="{BB962C8B-B14F-4D97-AF65-F5344CB8AC3E}">
        <p14:creationId xmlns:p14="http://schemas.microsoft.com/office/powerpoint/2010/main" val="3844231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4" ma:contentTypeDescription="Create a new document." ma:contentTypeScope="" ma:versionID="993c8b081e81884be6bdf5c7d8ec8def">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2e9f348fa0cb86e5790a06c5847a43d1"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9A634E-7ACB-4CEB-A015-32D6A70E2AA7}">
  <ds:schemaRefs>
    <ds:schemaRef ds:uri="http://schemas.microsoft.com/office/2006/documentManagement/types"/>
    <ds:schemaRef ds:uri="http://schemas.microsoft.com/office/infopath/2007/PartnerControls"/>
    <ds:schemaRef ds:uri="50bbd1c0-476f-492f-837b-8878e2dd1eba"/>
    <ds:schemaRef ds:uri="http://purl.org/dc/elements/1.1/"/>
    <ds:schemaRef ds:uri="http://schemas.microsoft.com/office/2006/metadata/properties"/>
    <ds:schemaRef ds:uri="http://purl.org/dc/terms/"/>
    <ds:schemaRef ds:uri="http://schemas.openxmlformats.org/package/2006/metadata/core-properties"/>
    <ds:schemaRef ds:uri="3072b28c-77ff-4c28-a70b-2fb5f59c378a"/>
    <ds:schemaRef ds:uri="http://www.w3.org/XML/1998/namespace"/>
    <ds:schemaRef ds:uri="http://purl.org/dc/dcmitype/"/>
  </ds:schemaRefs>
</ds:datastoreItem>
</file>

<file path=customXml/itemProps2.xml><?xml version="1.0" encoding="utf-8"?>
<ds:datastoreItem xmlns:ds="http://schemas.openxmlformats.org/officeDocument/2006/customXml" ds:itemID="{7B2BDED7-FC9D-4BDC-8524-C3B87CB6D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3F614A-E661-486E-94CD-919FE973C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4199</Words>
  <Application>Microsoft Office PowerPoint</Application>
  <PresentationFormat>On-screen Show (4:3)</PresentationFormat>
  <Paragraphs>371</Paragraphs>
  <Slides>13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Bradley Hand ITC</vt:lpstr>
      <vt:lpstr>Stencil</vt:lpstr>
      <vt:lpstr>Bauhaus 93</vt:lpstr>
      <vt:lpstr>Arial</vt:lpstr>
      <vt:lpstr>Calibri Light</vt:lpstr>
      <vt:lpstr>Segoe UI</vt:lpstr>
      <vt:lpstr>Simplified Arabic Fixed</vt:lpstr>
      <vt:lpstr>Maximus</vt:lpstr>
      <vt:lpstr>Calibri</vt:lpstr>
      <vt:lpstr>Gadugi</vt:lpstr>
      <vt:lpstr>Century Gothic</vt:lpstr>
      <vt:lpstr>Reprise Title Std</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Simpson</dc:creator>
  <cp:lastModifiedBy>Marian Hester</cp:lastModifiedBy>
  <cp:revision>111</cp:revision>
  <dcterms:created xsi:type="dcterms:W3CDTF">2021-01-27T10:49:55Z</dcterms:created>
  <dcterms:modified xsi:type="dcterms:W3CDTF">2025-11-20T15:33:30Z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