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4"/>
  </p:sldMasterIdLst>
  <p:notesMasterIdLst>
    <p:notesMasterId r:id="rId14"/>
  </p:notesMasterIdLst>
  <p:sldIdLst>
    <p:sldId id="259" r:id="rId5"/>
    <p:sldId id="260" r:id="rId6"/>
    <p:sldId id="265" r:id="rId7"/>
    <p:sldId id="269" r:id="rId8"/>
    <p:sldId id="285" r:id="rId9"/>
    <p:sldId id="270" r:id="rId10"/>
    <p:sldId id="261" r:id="rId11"/>
    <p:sldId id="262" r:id="rId12"/>
    <p:sldId id="263" r:id="rId13"/>
  </p:sldIdLst>
  <p:sldSz cx="9144000" cy="6858000" type="screen4x3"/>
  <p:notesSz cx="6858000" cy="9144000"/>
  <p:embeddedFontLst>
    <p:embeddedFont>
      <p:font typeface="Accent SF" pitchFamily="2" charset="0"/>
      <p:regular r:id="rId15"/>
    </p:embeddedFont>
    <p:embeddedFont>
      <p:font typeface="Arial Narrow" panose="020B0606020202030204" pitchFamily="34" charset="0"/>
      <p:regular r:id="rId16"/>
      <p:bold r:id="rId17"/>
      <p:italic r:id="rId18"/>
      <p:boldItalic r:id="rId19"/>
    </p:embeddedFont>
    <p:embeddedFont>
      <p:font typeface="Bradley Hand ITC" panose="03070402050302030203" pitchFamily="66" charset="0"/>
      <p:regular r:id="rId20"/>
    </p:embeddedFont>
    <p:embeddedFont>
      <p:font typeface="Century Gothic" panose="020B0502020202020204" pitchFamily="34" charset="0"/>
      <p:regular r:id="rId21"/>
      <p:bold r:id="rId22"/>
      <p:italic r:id="rId23"/>
      <p:boldItalic r:id="rId24"/>
    </p:embeddedFont>
    <p:embeddedFont>
      <p:font typeface="Comic Sans MS" panose="030F0702030302020204" pitchFamily="66" charset="0"/>
      <p:regular r:id="rId25"/>
      <p:bold r:id="rId26"/>
      <p:italic r:id="rId27"/>
      <p:boldItalic r:id="rId28"/>
    </p:embeddedFont>
    <p:embeddedFont>
      <p:font typeface="Curlz MT" panose="04040404050702020202" pitchFamily="82" charset="0"/>
      <p:regular r:id="rId29"/>
    </p:embeddedFont>
    <p:embeddedFont>
      <p:font typeface="High Tower Text" panose="02040502050506030303" pitchFamily="18" charset="0"/>
      <p:regular r:id="rId30"/>
      <p:italic r:id="rId31"/>
    </p:embeddedFont>
    <p:embeddedFont>
      <p:font typeface="Kristen ITC" panose="03050502040202030202" pitchFamily="66" charset="0"/>
      <p:regular r:id="rId32"/>
    </p:embeddedFont>
    <p:embeddedFont>
      <p:font typeface="Lucida Sans Typewriter" panose="020B0509030504030204" pitchFamily="49" charset="0"/>
      <p:regular r:id="rId33"/>
      <p:bold r:id="rId34"/>
      <p:italic r:id="rId35"/>
      <p:boldItalic r:id="rId36"/>
    </p:embeddedFont>
    <p:embeddedFont>
      <p:font typeface="Maximus" pitchFamily="2" charset="0"/>
      <p:regular r:id="rId37"/>
    </p:embeddedFont>
    <p:embeddedFont>
      <p:font typeface="Reprise Title Std" panose="02000000000000000000" charset="0"/>
      <p:regular r:id="rId38"/>
    </p:embeddedFont>
    <p:embeddedFont>
      <p:font typeface="Simplified Arabic Fixed" panose="02070309020205020404" pitchFamily="49" charset="-78"/>
      <p:regular r:id="rId39"/>
    </p:embeddedFont>
    <p:embeddedFont>
      <p:font typeface="Stencil" panose="040409050D0802020404" pitchFamily="82"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3D6355-B672-C68C-A770-D0325B1A6969}" name="Nicola Welch" initials="NW" userId="S::nwelch@ceg.org.uk::729d4988-6a2c-48fd-9873-dba56c810058" providerId="AD"/>
  <p188:author id="{A63EC9B9-8D09-77DD-9CC2-10CD0E6B2C40}" name="Jacqui McBride" initials="JM" userId="S::jmcbride@ceg.org.uk::b788a9f0-22b6-41cf-a5db-dc69c774fd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go Simpson" initials="MS" lastIdx="11" clrIdx="0">
    <p:extLst>
      <p:ext uri="{19B8F6BF-5375-455C-9EA6-DF929625EA0E}">
        <p15:presenceInfo xmlns:p15="http://schemas.microsoft.com/office/powerpoint/2012/main" userId="S::msimpson@ceg.org.uk::55e6cd65-f3a1-4f8a-9170-159d8a7190ac" providerId="AD"/>
      </p:ext>
    </p:extLst>
  </p:cmAuthor>
  <p:cmAuthor id="2" name="Jacqui McBride" initials="JM" lastIdx="8" clrIdx="1">
    <p:extLst>
      <p:ext uri="{19B8F6BF-5375-455C-9EA6-DF929625EA0E}">
        <p15:presenceInfo xmlns:p15="http://schemas.microsoft.com/office/powerpoint/2012/main" userId="S::jmcbride@ceg.org.uk::b788a9f0-22b6-41cf-a5db-dc69c774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F61"/>
    <a:srgbClr val="CC99FF"/>
    <a:srgbClr val="E32D91"/>
    <a:srgbClr val="F23C4D"/>
    <a:srgbClr val="FFCCFF"/>
    <a:srgbClr val="85358B"/>
    <a:srgbClr val="33CB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4F655-DEF7-5953-2159-AFAA59527185}" v="3" dt="2023-01-10T09:33:58.369"/>
    <p1510:client id="{CF4492D5-6BB2-4587-91ED-634CC458055D}" v="5" dt="2023-01-16T11:11:46.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13" autoAdjust="0"/>
  </p:normalViewPr>
  <p:slideViewPr>
    <p:cSldViewPr snapToGrid="0">
      <p:cViewPr>
        <p:scale>
          <a:sx n="57" d="100"/>
          <a:sy n="57" d="100"/>
        </p:scale>
        <p:origin x="1540" y="2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font" Target="fonts/font25.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font" Target="fonts/font24.fntdata"/><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font" Target="fonts/font23.fntdata"/><Relationship Id="rId40" Type="http://schemas.openxmlformats.org/officeDocument/2006/relationships/font" Target="fonts/font26.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openxmlformats.org/officeDocument/2006/relationships/viewProps" Target="viewProps.xml"/><Relationship Id="rId4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 Hester" userId="d52c4927-8bbc-43a3-95b4-691a543c4785" providerId="ADAL" clId="{1680805F-D56C-4AED-A375-BFCA5ED9E279}"/>
    <pc:docChg chg="undo custSel modSld">
      <pc:chgData name="Marian Hester" userId="d52c4927-8bbc-43a3-95b4-691a543c4785" providerId="ADAL" clId="{1680805F-D56C-4AED-A375-BFCA5ED9E279}" dt="2023-01-10T09:32:25.648" v="126" actId="2711"/>
      <pc:docMkLst>
        <pc:docMk/>
      </pc:docMkLst>
      <pc:sldChg chg="modSp">
        <pc:chgData name="Marian Hester" userId="d52c4927-8bbc-43a3-95b4-691a543c4785" providerId="ADAL" clId="{1680805F-D56C-4AED-A375-BFCA5ED9E279}" dt="2023-01-10T09:32:25.648" v="126" actId="2711"/>
        <pc:sldMkLst>
          <pc:docMk/>
          <pc:sldMk cId="1132620462" sldId="261"/>
        </pc:sldMkLst>
        <pc:spChg chg="mod">
          <ac:chgData name="Marian Hester" userId="d52c4927-8bbc-43a3-95b4-691a543c4785" providerId="ADAL" clId="{1680805F-D56C-4AED-A375-BFCA5ED9E279}" dt="2023-01-10T09:32:16.649" v="125" actId="207"/>
          <ac:spMkLst>
            <pc:docMk/>
            <pc:sldMk cId="1132620462" sldId="261"/>
            <ac:spMk id="39" creationId="{CF5EDF64-FE00-D2DC-488E-42886999D8EB}"/>
          </ac:spMkLst>
        </pc:spChg>
        <pc:spChg chg="mod">
          <ac:chgData name="Marian Hester" userId="d52c4927-8bbc-43a3-95b4-691a543c4785" providerId="ADAL" clId="{1680805F-D56C-4AED-A375-BFCA5ED9E279}" dt="2023-01-10T09:32:25.648" v="126" actId="2711"/>
          <ac:spMkLst>
            <pc:docMk/>
            <pc:sldMk cId="1132620462" sldId="261"/>
            <ac:spMk id="41" creationId="{7593D2F6-C353-B664-8798-5F1EA8BBB8A3}"/>
          </ac:spMkLst>
        </pc:spChg>
        <pc:grpChg chg="mod">
          <ac:chgData name="Marian Hester" userId="d52c4927-8bbc-43a3-95b4-691a543c4785" providerId="ADAL" clId="{1680805F-D56C-4AED-A375-BFCA5ED9E279}" dt="2023-01-10T09:32:05.065" v="123" actId="14826"/>
          <ac:grpSpMkLst>
            <pc:docMk/>
            <pc:sldMk cId="1132620462" sldId="261"/>
            <ac:grpSpMk id="37" creationId="{1BDDDFFA-D97D-3EFA-8363-D9CFA0886ED7}"/>
          </ac:grpSpMkLst>
        </pc:grpChg>
        <pc:picChg chg="mod">
          <ac:chgData name="Marian Hester" userId="d52c4927-8bbc-43a3-95b4-691a543c4785" providerId="ADAL" clId="{1680805F-D56C-4AED-A375-BFCA5ED9E279}" dt="2023-01-10T09:32:05.065" v="123" actId="14826"/>
          <ac:picMkLst>
            <pc:docMk/>
            <pc:sldMk cId="1132620462" sldId="261"/>
            <ac:picMk id="38" creationId="{9EEC8E8C-D849-33B5-6569-B7CC948B2674}"/>
          </ac:picMkLst>
        </pc:picChg>
      </pc:sldChg>
      <pc:sldChg chg="modSp">
        <pc:chgData name="Marian Hester" userId="d52c4927-8bbc-43a3-95b4-691a543c4785" providerId="ADAL" clId="{1680805F-D56C-4AED-A375-BFCA5ED9E279}" dt="2023-01-10T09:21:18.660" v="11" actId="2711"/>
        <pc:sldMkLst>
          <pc:docMk/>
          <pc:sldMk cId="1623327870" sldId="265"/>
        </pc:sldMkLst>
        <pc:spChg chg="mod">
          <ac:chgData name="Marian Hester" userId="d52c4927-8bbc-43a3-95b4-691a543c4785" providerId="ADAL" clId="{1680805F-D56C-4AED-A375-BFCA5ED9E279}" dt="2023-01-10T09:20:48.703" v="7" actId="207"/>
          <ac:spMkLst>
            <pc:docMk/>
            <pc:sldMk cId="1623327870" sldId="265"/>
            <ac:spMk id="73" creationId="{BD764EB2-4BD1-4F1B-1DE3-493348864745}"/>
          </ac:spMkLst>
        </pc:spChg>
        <pc:spChg chg="mod">
          <ac:chgData name="Marian Hester" userId="d52c4927-8bbc-43a3-95b4-691a543c4785" providerId="ADAL" clId="{1680805F-D56C-4AED-A375-BFCA5ED9E279}" dt="2023-01-10T09:21:01.315" v="8" actId="2711"/>
          <ac:spMkLst>
            <pc:docMk/>
            <pc:sldMk cId="1623327870" sldId="265"/>
            <ac:spMk id="102" creationId="{D30135A0-7F87-748E-A20D-CFA1188570F3}"/>
          </ac:spMkLst>
        </pc:spChg>
        <pc:spChg chg="mod">
          <ac:chgData name="Marian Hester" userId="d52c4927-8bbc-43a3-95b4-691a543c4785" providerId="ADAL" clId="{1680805F-D56C-4AED-A375-BFCA5ED9E279}" dt="2023-01-10T09:21:10.944" v="10" actId="207"/>
          <ac:spMkLst>
            <pc:docMk/>
            <pc:sldMk cId="1623327870" sldId="265"/>
            <ac:spMk id="105" creationId="{14314C72-2205-91E5-7A16-51BE20902963}"/>
          </ac:spMkLst>
        </pc:spChg>
        <pc:spChg chg="mod">
          <ac:chgData name="Marian Hester" userId="d52c4927-8bbc-43a3-95b4-691a543c4785" providerId="ADAL" clId="{1680805F-D56C-4AED-A375-BFCA5ED9E279}" dt="2023-01-10T09:21:18.660" v="11" actId="2711"/>
          <ac:spMkLst>
            <pc:docMk/>
            <pc:sldMk cId="1623327870" sldId="265"/>
            <ac:spMk id="107" creationId="{F4D55390-F939-A612-A039-4AB10D6F24F0}"/>
          </ac:spMkLst>
        </pc:spChg>
        <pc:spChg chg="mod">
          <ac:chgData name="Marian Hester" userId="d52c4927-8bbc-43a3-95b4-691a543c4785" providerId="ADAL" clId="{1680805F-D56C-4AED-A375-BFCA5ED9E279}" dt="2023-01-10T09:20:08.446" v="4" actId="207"/>
          <ac:spMkLst>
            <pc:docMk/>
            <pc:sldMk cId="1623327870" sldId="265"/>
            <ac:spMk id="110" creationId="{525932EC-2C26-A8E3-1052-35D2111878F9}"/>
          </ac:spMkLst>
        </pc:spChg>
        <pc:spChg chg="mod">
          <ac:chgData name="Marian Hester" userId="d52c4927-8bbc-43a3-95b4-691a543c4785" providerId="ADAL" clId="{1680805F-D56C-4AED-A375-BFCA5ED9E279}" dt="2023-01-10T09:20:28.644" v="5" actId="2711"/>
          <ac:spMkLst>
            <pc:docMk/>
            <pc:sldMk cId="1623327870" sldId="265"/>
            <ac:spMk id="112" creationId="{CD486BE8-4A07-E099-66CD-CD8763EB775D}"/>
          </ac:spMkLst>
        </pc:spChg>
        <pc:grpChg chg="mod">
          <ac:chgData name="Marian Hester" userId="d52c4927-8bbc-43a3-95b4-691a543c4785" providerId="ADAL" clId="{1680805F-D56C-4AED-A375-BFCA5ED9E279}" dt="2023-01-10T09:19:13.669" v="1" actId="14826"/>
          <ac:grpSpMkLst>
            <pc:docMk/>
            <pc:sldMk cId="1623327870" sldId="265"/>
            <ac:grpSpMk id="17" creationId="{49E0C188-6E17-F71B-81D3-795CF6595871}"/>
          </ac:grpSpMkLst>
        </pc:grpChg>
        <pc:grpChg chg="mod">
          <ac:chgData name="Marian Hester" userId="d52c4927-8bbc-43a3-95b4-691a543c4785" providerId="ADAL" clId="{1680805F-D56C-4AED-A375-BFCA5ED9E279}" dt="2023-01-10T09:19:35.276" v="2" actId="14826"/>
          <ac:grpSpMkLst>
            <pc:docMk/>
            <pc:sldMk cId="1623327870" sldId="265"/>
            <ac:grpSpMk id="103" creationId="{909FF111-998C-F606-7D35-532B864D7F36}"/>
          </ac:grpSpMkLst>
        </pc:grpChg>
        <pc:grpChg chg="mod">
          <ac:chgData name="Marian Hester" userId="d52c4927-8bbc-43a3-95b4-691a543c4785" providerId="ADAL" clId="{1680805F-D56C-4AED-A375-BFCA5ED9E279}" dt="2023-01-10T09:18:47.811" v="0" actId="14826"/>
          <ac:grpSpMkLst>
            <pc:docMk/>
            <pc:sldMk cId="1623327870" sldId="265"/>
            <ac:grpSpMk id="108" creationId="{387686EF-0EAD-D169-743A-F633F6831DDA}"/>
          </ac:grpSpMkLst>
        </pc:grpChg>
        <pc:picChg chg="mod">
          <ac:chgData name="Marian Hester" userId="d52c4927-8bbc-43a3-95b4-691a543c4785" providerId="ADAL" clId="{1680805F-D56C-4AED-A375-BFCA5ED9E279}" dt="2023-01-10T09:19:13.669" v="1" actId="14826"/>
          <ac:picMkLst>
            <pc:docMk/>
            <pc:sldMk cId="1623327870" sldId="265"/>
            <ac:picMk id="13" creationId="{BF73DD12-756E-0630-68F4-36EFB968878D}"/>
          </ac:picMkLst>
        </pc:picChg>
        <pc:picChg chg="mod">
          <ac:chgData name="Marian Hester" userId="d52c4927-8bbc-43a3-95b4-691a543c4785" providerId="ADAL" clId="{1680805F-D56C-4AED-A375-BFCA5ED9E279}" dt="2023-01-10T09:19:35.276" v="2" actId="14826"/>
          <ac:picMkLst>
            <pc:docMk/>
            <pc:sldMk cId="1623327870" sldId="265"/>
            <ac:picMk id="104" creationId="{1CE1952B-01CF-813A-6EEF-C06DF7BC9F28}"/>
          </ac:picMkLst>
        </pc:picChg>
        <pc:picChg chg="mod">
          <ac:chgData name="Marian Hester" userId="d52c4927-8bbc-43a3-95b4-691a543c4785" providerId="ADAL" clId="{1680805F-D56C-4AED-A375-BFCA5ED9E279}" dt="2023-01-10T09:18:47.811" v="0" actId="14826"/>
          <ac:picMkLst>
            <pc:docMk/>
            <pc:sldMk cId="1623327870" sldId="265"/>
            <ac:picMk id="109" creationId="{76B71CB5-AE23-F06E-5800-DD937A619EF4}"/>
          </ac:picMkLst>
        </pc:picChg>
      </pc:sldChg>
      <pc:sldChg chg="modSp">
        <pc:chgData name="Marian Hester" userId="d52c4927-8bbc-43a3-95b4-691a543c4785" providerId="ADAL" clId="{1680805F-D56C-4AED-A375-BFCA5ED9E279}" dt="2023-01-10T09:24:11.532" v="15" actId="2711"/>
        <pc:sldMkLst>
          <pc:docMk/>
          <pc:sldMk cId="1996706008" sldId="269"/>
        </pc:sldMkLst>
        <pc:spChg chg="mod">
          <ac:chgData name="Marian Hester" userId="d52c4927-8bbc-43a3-95b4-691a543c4785" providerId="ADAL" clId="{1680805F-D56C-4AED-A375-BFCA5ED9E279}" dt="2023-01-10T09:24:01.761" v="14" actId="207"/>
          <ac:spMkLst>
            <pc:docMk/>
            <pc:sldMk cId="1996706008" sldId="269"/>
            <ac:spMk id="41" creationId="{12544329-CA6F-7573-9469-CC54394CC38A}"/>
          </ac:spMkLst>
        </pc:spChg>
        <pc:spChg chg="mod">
          <ac:chgData name="Marian Hester" userId="d52c4927-8bbc-43a3-95b4-691a543c4785" providerId="ADAL" clId="{1680805F-D56C-4AED-A375-BFCA5ED9E279}" dt="2023-01-10T09:24:11.532" v="15" actId="2711"/>
          <ac:spMkLst>
            <pc:docMk/>
            <pc:sldMk cId="1996706008" sldId="269"/>
            <ac:spMk id="43" creationId="{B3719531-5AFB-A17A-6CA8-D4F32E46F539}"/>
          </ac:spMkLst>
        </pc:spChg>
        <pc:grpChg chg="mod">
          <ac:chgData name="Marian Hester" userId="d52c4927-8bbc-43a3-95b4-691a543c4785" providerId="ADAL" clId="{1680805F-D56C-4AED-A375-BFCA5ED9E279}" dt="2023-01-10T09:23:51.526" v="12" actId="14826"/>
          <ac:grpSpMkLst>
            <pc:docMk/>
            <pc:sldMk cId="1996706008" sldId="269"/>
            <ac:grpSpMk id="38" creationId="{49747898-0F1A-2D0E-41F9-9959A066EB03}"/>
          </ac:grpSpMkLst>
        </pc:grpChg>
        <pc:picChg chg="mod">
          <ac:chgData name="Marian Hester" userId="d52c4927-8bbc-43a3-95b4-691a543c4785" providerId="ADAL" clId="{1680805F-D56C-4AED-A375-BFCA5ED9E279}" dt="2023-01-10T09:23:51.526" v="12" actId="14826"/>
          <ac:picMkLst>
            <pc:docMk/>
            <pc:sldMk cId="1996706008" sldId="269"/>
            <ac:picMk id="39" creationId="{91B5780E-1A4B-31E8-578D-4A4C26BC572B}"/>
          </ac:picMkLst>
        </pc:picChg>
      </pc:sldChg>
      <pc:sldChg chg="addSp delSp modSp modAnim">
        <pc:chgData name="Marian Hester" userId="d52c4927-8bbc-43a3-95b4-691a543c4785" providerId="ADAL" clId="{1680805F-D56C-4AED-A375-BFCA5ED9E279}" dt="2023-01-10T09:31:21.007" v="122" actId="1076"/>
        <pc:sldMkLst>
          <pc:docMk/>
          <pc:sldMk cId="3936855893" sldId="285"/>
        </pc:sldMkLst>
        <pc:spChg chg="mod">
          <ac:chgData name="Marian Hester" userId="d52c4927-8bbc-43a3-95b4-691a543c4785" providerId="ADAL" clId="{1680805F-D56C-4AED-A375-BFCA5ED9E279}" dt="2023-01-10T09:31:16.656" v="121" actId="1076"/>
          <ac:spMkLst>
            <pc:docMk/>
            <pc:sldMk cId="3936855893" sldId="285"/>
            <ac:spMk id="14" creationId="{994B370E-378C-4D67-AA6E-27D443E46088}"/>
          </ac:spMkLst>
        </pc:spChg>
        <pc:spChg chg="mod">
          <ac:chgData name="Marian Hester" userId="d52c4927-8bbc-43a3-95b4-691a543c4785" providerId="ADAL" clId="{1680805F-D56C-4AED-A375-BFCA5ED9E279}" dt="2023-01-10T09:31:16.656" v="121" actId="1076"/>
          <ac:spMkLst>
            <pc:docMk/>
            <pc:sldMk cId="3936855893" sldId="285"/>
            <ac:spMk id="15" creationId="{1C0A9A57-AD85-4281-B830-4909431C5032}"/>
          </ac:spMkLst>
        </pc:spChg>
        <pc:spChg chg="mod ord">
          <ac:chgData name="Marian Hester" userId="d52c4927-8bbc-43a3-95b4-691a543c4785" providerId="ADAL" clId="{1680805F-D56C-4AED-A375-BFCA5ED9E279}" dt="2023-01-10T09:31:16.656" v="121" actId="1076"/>
          <ac:spMkLst>
            <pc:docMk/>
            <pc:sldMk cId="3936855893" sldId="285"/>
            <ac:spMk id="21" creationId="{56BB3651-BF5D-7E4D-981A-28B91C54A71F}"/>
          </ac:spMkLst>
        </pc:spChg>
        <pc:spChg chg="del mod">
          <ac:chgData name="Marian Hester" userId="d52c4927-8bbc-43a3-95b4-691a543c4785" providerId="ADAL" clId="{1680805F-D56C-4AED-A375-BFCA5ED9E279}" dt="2023-01-10T09:30:50.996" v="117" actId="478"/>
          <ac:spMkLst>
            <pc:docMk/>
            <pc:sldMk cId="3936855893" sldId="285"/>
            <ac:spMk id="23" creationId="{5F350D2F-EABF-FDB7-8A5A-D86AC6AF8AA4}"/>
          </ac:spMkLst>
        </pc:spChg>
        <pc:spChg chg="mod">
          <ac:chgData name="Marian Hester" userId="d52c4927-8bbc-43a3-95b4-691a543c4785" providerId="ADAL" clId="{1680805F-D56C-4AED-A375-BFCA5ED9E279}" dt="2023-01-10T09:31:16.656" v="121" actId="1076"/>
          <ac:spMkLst>
            <pc:docMk/>
            <pc:sldMk cId="3936855893" sldId="285"/>
            <ac:spMk id="24" creationId="{CADBE55B-60FB-B29D-3E09-B5CA43AD7639}"/>
          </ac:spMkLst>
        </pc:spChg>
        <pc:spChg chg="mod">
          <ac:chgData name="Marian Hester" userId="d52c4927-8bbc-43a3-95b4-691a543c4785" providerId="ADAL" clId="{1680805F-D56C-4AED-A375-BFCA5ED9E279}" dt="2023-01-10T09:31:16.656" v="121" actId="1076"/>
          <ac:spMkLst>
            <pc:docMk/>
            <pc:sldMk cId="3936855893" sldId="285"/>
            <ac:spMk id="25" creationId="{0BE50C31-8F65-A651-DF47-73C130A0709B}"/>
          </ac:spMkLst>
        </pc:spChg>
        <pc:spChg chg="mod topLvl">
          <ac:chgData name="Marian Hester" userId="d52c4927-8bbc-43a3-95b4-691a543c4785" providerId="ADAL" clId="{1680805F-D56C-4AED-A375-BFCA5ED9E279}" dt="2023-01-10T09:30:58.552" v="118" actId="164"/>
          <ac:spMkLst>
            <pc:docMk/>
            <pc:sldMk cId="3936855893" sldId="285"/>
            <ac:spMk id="30" creationId="{D92ED359-1469-48A4-BB82-455FE6FEF782}"/>
          </ac:spMkLst>
        </pc:spChg>
        <pc:spChg chg="mod topLvl">
          <ac:chgData name="Marian Hester" userId="d52c4927-8bbc-43a3-95b4-691a543c4785" providerId="ADAL" clId="{1680805F-D56C-4AED-A375-BFCA5ED9E279}" dt="2023-01-10T09:30:58.552" v="118" actId="164"/>
          <ac:spMkLst>
            <pc:docMk/>
            <pc:sldMk cId="3936855893" sldId="285"/>
            <ac:spMk id="31" creationId="{2CBA2CAA-7361-49ED-8C84-30F96A4AFBA4}"/>
          </ac:spMkLst>
        </pc:spChg>
        <pc:spChg chg="mod topLvl">
          <ac:chgData name="Marian Hester" userId="d52c4927-8bbc-43a3-95b4-691a543c4785" providerId="ADAL" clId="{1680805F-D56C-4AED-A375-BFCA5ED9E279}" dt="2023-01-10T09:30:58.552" v="118" actId="164"/>
          <ac:spMkLst>
            <pc:docMk/>
            <pc:sldMk cId="3936855893" sldId="285"/>
            <ac:spMk id="32" creationId="{4C5B4F97-8932-4909-8348-8E84A868A53E}"/>
          </ac:spMkLst>
        </pc:spChg>
        <pc:grpChg chg="add mod">
          <ac:chgData name="Marian Hester" userId="d52c4927-8bbc-43a3-95b4-691a543c4785" providerId="ADAL" clId="{1680805F-D56C-4AED-A375-BFCA5ED9E279}" dt="2023-01-10T09:31:21.007" v="122" actId="1076"/>
          <ac:grpSpMkLst>
            <pc:docMk/>
            <pc:sldMk cId="3936855893" sldId="285"/>
            <ac:grpSpMk id="9" creationId="{9A544AA4-B145-4718-8377-C729BB985FD2}"/>
          </ac:grpSpMkLst>
        </pc:grpChg>
        <pc:grpChg chg="add del mod">
          <ac:chgData name="Marian Hester" userId="d52c4927-8bbc-43a3-95b4-691a543c4785" providerId="ADAL" clId="{1680805F-D56C-4AED-A375-BFCA5ED9E279}" dt="2023-01-10T09:30:27.535" v="74" actId="165"/>
          <ac:grpSpMkLst>
            <pc:docMk/>
            <pc:sldMk cId="3936855893" sldId="285"/>
            <ac:grpSpMk id="27" creationId="{9321D6AF-F37F-4B09-AE3F-E073E72447AA}"/>
          </ac:grpSpMkLst>
        </pc:grpChg>
        <pc:picChg chg="add del mod">
          <ac:chgData name="Marian Hester" userId="d52c4927-8bbc-43a3-95b4-691a543c4785" providerId="ADAL" clId="{1680805F-D56C-4AED-A375-BFCA5ED9E279}" dt="2023-01-10T09:27:40.533" v="31" actId="931"/>
          <ac:picMkLst>
            <pc:docMk/>
            <pc:sldMk cId="3936855893" sldId="285"/>
            <ac:picMk id="7" creationId="{60469BED-7E09-49BA-A7D2-70154CADAD6A}"/>
          </ac:picMkLst>
        </pc:picChg>
        <pc:picChg chg="add del mod">
          <ac:chgData name="Marian Hester" userId="d52c4927-8bbc-43a3-95b4-691a543c4785" providerId="ADAL" clId="{1680805F-D56C-4AED-A375-BFCA5ED9E279}" dt="2023-01-10T09:31:16.656" v="121" actId="1076"/>
          <ac:picMkLst>
            <pc:docMk/>
            <pc:sldMk cId="3936855893" sldId="285"/>
            <ac:picMk id="18" creationId="{0E5BF036-67B1-174A-86D4-7B651719D617}"/>
          </ac:picMkLst>
        </pc:picChg>
        <pc:picChg chg="add del mod ord">
          <ac:chgData name="Marian Hester" userId="d52c4927-8bbc-43a3-95b4-691a543c4785" providerId="ADAL" clId="{1680805F-D56C-4AED-A375-BFCA5ED9E279}" dt="2023-01-10T09:29:29.481" v="62" actId="478"/>
          <ac:picMkLst>
            <pc:docMk/>
            <pc:sldMk cId="3936855893" sldId="285"/>
            <ac:picMk id="26" creationId="{D0A2D746-7EE4-4664-BE84-FB2F85504FBC}"/>
          </ac:picMkLst>
        </pc:picChg>
        <pc:picChg chg="mod topLvl">
          <ac:chgData name="Marian Hester" userId="d52c4927-8bbc-43a3-95b4-691a543c4785" providerId="ADAL" clId="{1680805F-D56C-4AED-A375-BFCA5ED9E279}" dt="2023-01-10T09:30:58.552" v="118" actId="164"/>
          <ac:picMkLst>
            <pc:docMk/>
            <pc:sldMk cId="3936855893" sldId="285"/>
            <ac:picMk id="29" creationId="{4C8D96CB-C15F-4CB4-B1DF-FD2D2E61F0A8}"/>
          </ac:picMkLst>
        </pc:picChg>
      </pc:sldChg>
    </pc:docChg>
  </pc:docChgLst>
  <pc:docChgLst>
    <pc:chgData name="Nicola Welch" userId="S::nwelch@ceg.org.uk::729d4988-6a2c-48fd-9873-dba56c810058" providerId="AD" clId="Web-{26E22C43-5839-4887-82C5-AEC5D1105C2F}"/>
    <pc:docChg chg="mod modSld">
      <pc:chgData name="Nicola Welch" userId="S::nwelch@ceg.org.uk::729d4988-6a2c-48fd-9873-dba56c810058" providerId="AD" clId="Web-{26E22C43-5839-4887-82C5-AEC5D1105C2F}" dt="2022-11-29T16:08:45.562" v="51"/>
      <pc:docMkLst>
        <pc:docMk/>
      </pc:docMkLst>
      <pc:sldChg chg="modNotes">
        <pc:chgData name="Nicola Welch" userId="S::nwelch@ceg.org.uk::729d4988-6a2c-48fd-9873-dba56c810058" providerId="AD" clId="Web-{26E22C43-5839-4887-82C5-AEC5D1105C2F}" dt="2022-11-29T15:57:01.684" v="2"/>
        <pc:sldMkLst>
          <pc:docMk/>
          <pc:sldMk cId="322970214" sldId="260"/>
        </pc:sldMkLst>
      </pc:sldChg>
      <pc:sldChg chg="addCm modNotes">
        <pc:chgData name="Nicola Welch" userId="S::nwelch@ceg.org.uk::729d4988-6a2c-48fd-9873-dba56c810058" providerId="AD" clId="Web-{26E22C43-5839-4887-82C5-AEC5D1105C2F}" dt="2022-11-29T16:07:53.543" v="17"/>
        <pc:sldMkLst>
          <pc:docMk/>
          <pc:sldMk cId="1132620462" sldId="261"/>
        </pc:sldMkLst>
      </pc:sldChg>
      <pc:sldChg chg="modNotes">
        <pc:chgData name="Nicola Welch" userId="S::nwelch@ceg.org.uk::729d4988-6a2c-48fd-9873-dba56c810058" providerId="AD" clId="Web-{26E22C43-5839-4887-82C5-AEC5D1105C2F}" dt="2022-11-29T16:08:45.562" v="51"/>
        <pc:sldMkLst>
          <pc:docMk/>
          <pc:sldMk cId="1492904992" sldId="262"/>
        </pc:sldMkLst>
      </pc:sldChg>
      <pc:sldChg chg="addCm modNotes">
        <pc:chgData name="Nicola Welch" userId="S::nwelch@ceg.org.uk::729d4988-6a2c-48fd-9873-dba56c810058" providerId="AD" clId="Web-{26E22C43-5839-4887-82C5-AEC5D1105C2F}" dt="2022-11-29T16:07:24.837" v="13"/>
        <pc:sldMkLst>
          <pc:docMk/>
          <pc:sldMk cId="1623327870" sldId="265"/>
        </pc:sldMkLst>
      </pc:sldChg>
      <pc:sldChg chg="addCm modNotes">
        <pc:chgData name="Nicola Welch" userId="S::nwelch@ceg.org.uk::729d4988-6a2c-48fd-9873-dba56c810058" providerId="AD" clId="Web-{26E22C43-5839-4887-82C5-AEC5D1105C2F}" dt="2022-11-29T16:07:31.291" v="14"/>
        <pc:sldMkLst>
          <pc:docMk/>
          <pc:sldMk cId="1996706008" sldId="269"/>
        </pc:sldMkLst>
      </pc:sldChg>
      <pc:sldChg chg="modNotes">
        <pc:chgData name="Nicola Welch" userId="S::nwelch@ceg.org.uk::729d4988-6a2c-48fd-9873-dba56c810058" providerId="AD" clId="Web-{26E22C43-5839-4887-82C5-AEC5D1105C2F}" dt="2022-11-29T16:07:45.417" v="16"/>
        <pc:sldMkLst>
          <pc:docMk/>
          <pc:sldMk cId="375644367" sldId="270"/>
        </pc:sldMkLst>
      </pc:sldChg>
      <pc:sldChg chg="addCm modNotes">
        <pc:chgData name="Nicola Welch" userId="S::nwelch@ceg.org.uk::729d4988-6a2c-48fd-9873-dba56c810058" providerId="AD" clId="Web-{26E22C43-5839-4887-82C5-AEC5D1105C2F}" dt="2022-11-29T16:07:38.807" v="15"/>
        <pc:sldMkLst>
          <pc:docMk/>
          <pc:sldMk cId="3936855893" sldId="285"/>
        </pc:sldMkLst>
      </pc:sldChg>
    </pc:docChg>
  </pc:docChgLst>
  <pc:docChgLst>
    <pc:chgData name="Nicola Welch" userId="S::nwelch@ceg.org.uk::729d4988-6a2c-48fd-9873-dba56c810058" providerId="AD" clId="Web-{87379702-0A4C-4AB3-AD22-0DC269A7BD51}"/>
    <pc:docChg chg="modSld">
      <pc:chgData name="Nicola Welch" userId="S::nwelch@ceg.org.uk::729d4988-6a2c-48fd-9873-dba56c810058" providerId="AD" clId="Web-{87379702-0A4C-4AB3-AD22-0DC269A7BD51}" dt="2022-11-10T15:02:18.885" v="50"/>
      <pc:docMkLst>
        <pc:docMk/>
      </pc:docMkLst>
      <pc:sldChg chg="modNotes">
        <pc:chgData name="Nicola Welch" userId="S::nwelch@ceg.org.uk::729d4988-6a2c-48fd-9873-dba56c810058" providerId="AD" clId="Web-{87379702-0A4C-4AB3-AD22-0DC269A7BD51}" dt="2022-11-10T14:57:15.147" v="7"/>
        <pc:sldMkLst>
          <pc:docMk/>
          <pc:sldMk cId="1454121713" sldId="259"/>
        </pc:sldMkLst>
      </pc:sldChg>
      <pc:sldChg chg="modNotes">
        <pc:chgData name="Nicola Welch" userId="S::nwelch@ceg.org.uk::729d4988-6a2c-48fd-9873-dba56c810058" providerId="AD" clId="Web-{87379702-0A4C-4AB3-AD22-0DC269A7BD51}" dt="2022-11-10T14:57:41.227" v="18"/>
        <pc:sldMkLst>
          <pc:docMk/>
          <pc:sldMk cId="322970214" sldId="260"/>
        </pc:sldMkLst>
      </pc:sldChg>
      <pc:sldChg chg="modNotes">
        <pc:chgData name="Nicola Welch" userId="S::nwelch@ceg.org.uk::729d4988-6a2c-48fd-9873-dba56c810058" providerId="AD" clId="Web-{87379702-0A4C-4AB3-AD22-0DC269A7BD51}" dt="2022-11-10T15:01:44.195" v="44"/>
        <pc:sldMkLst>
          <pc:docMk/>
          <pc:sldMk cId="1132620462" sldId="261"/>
        </pc:sldMkLst>
      </pc:sldChg>
      <pc:sldChg chg="modNotes">
        <pc:chgData name="Nicola Welch" userId="S::nwelch@ceg.org.uk::729d4988-6a2c-48fd-9873-dba56c810058" providerId="AD" clId="Web-{87379702-0A4C-4AB3-AD22-0DC269A7BD51}" dt="2022-11-10T15:02:18.885" v="50"/>
        <pc:sldMkLst>
          <pc:docMk/>
          <pc:sldMk cId="1492904992" sldId="262"/>
        </pc:sldMkLst>
      </pc:sldChg>
      <pc:sldChg chg="modNotes">
        <pc:chgData name="Nicola Welch" userId="S::nwelch@ceg.org.uk::729d4988-6a2c-48fd-9873-dba56c810058" providerId="AD" clId="Web-{87379702-0A4C-4AB3-AD22-0DC269A7BD51}" dt="2022-11-10T14:58:14.260" v="21"/>
        <pc:sldMkLst>
          <pc:docMk/>
          <pc:sldMk cId="1623327870" sldId="265"/>
        </pc:sldMkLst>
      </pc:sldChg>
      <pc:sldChg chg="modNotes">
        <pc:chgData name="Nicola Welch" userId="S::nwelch@ceg.org.uk::729d4988-6a2c-48fd-9873-dba56c810058" providerId="AD" clId="Web-{87379702-0A4C-4AB3-AD22-0DC269A7BD51}" dt="2022-11-10T14:58:41.965" v="26"/>
        <pc:sldMkLst>
          <pc:docMk/>
          <pc:sldMk cId="1996706008" sldId="269"/>
        </pc:sldMkLst>
      </pc:sldChg>
      <pc:sldChg chg="modNotes">
        <pc:chgData name="Nicola Welch" userId="S::nwelch@ceg.org.uk::729d4988-6a2c-48fd-9873-dba56c810058" providerId="AD" clId="Web-{87379702-0A4C-4AB3-AD22-0DC269A7BD51}" dt="2022-11-10T15:01:21.194" v="38"/>
        <pc:sldMkLst>
          <pc:docMk/>
          <pc:sldMk cId="375644367" sldId="270"/>
        </pc:sldMkLst>
      </pc:sldChg>
      <pc:sldChg chg="modNotes">
        <pc:chgData name="Nicola Welch" userId="S::nwelch@ceg.org.uk::729d4988-6a2c-48fd-9873-dba56c810058" providerId="AD" clId="Web-{87379702-0A4C-4AB3-AD22-0DC269A7BD51}" dt="2022-11-10T15:00:51.426" v="30"/>
        <pc:sldMkLst>
          <pc:docMk/>
          <pc:sldMk cId="3936855893" sldId="285"/>
        </pc:sldMkLst>
      </pc:sldChg>
    </pc:docChg>
  </pc:docChgLst>
  <pc:docChgLst>
    <pc:chgData name="Nicola Welch" userId="S::nwelch@ceg.org.uk::729d4988-6a2c-48fd-9873-dba56c810058" providerId="AD" clId="Web-{CF4492D5-6BB2-4587-91ED-634CC458055D}"/>
    <pc:docChg chg="">
      <pc:chgData name="Nicola Welch" userId="S::nwelch@ceg.org.uk::729d4988-6a2c-48fd-9873-dba56c810058" providerId="AD" clId="Web-{CF4492D5-6BB2-4587-91ED-634CC458055D}" dt="2023-01-16T11:11:46.987" v="4"/>
      <pc:docMkLst>
        <pc:docMk/>
      </pc:docMkLst>
      <pc:sldChg chg="delCm">
        <pc:chgData name="Nicola Welch" userId="S::nwelch@ceg.org.uk::729d4988-6a2c-48fd-9873-dba56c810058" providerId="AD" clId="Web-{CF4492D5-6BB2-4587-91ED-634CC458055D}" dt="2023-01-16T11:11:46.987" v="4"/>
        <pc:sldMkLst>
          <pc:docMk/>
          <pc:sldMk cId="1132620462" sldId="261"/>
        </pc:sldMkLst>
      </pc:sldChg>
      <pc:sldChg chg="delCm modCm">
        <pc:chgData name="Nicola Welch" userId="S::nwelch@ceg.org.uk::729d4988-6a2c-48fd-9873-dba56c810058" providerId="AD" clId="Web-{CF4492D5-6BB2-4587-91ED-634CC458055D}" dt="2023-01-16T11:11:06.564" v="1"/>
        <pc:sldMkLst>
          <pc:docMk/>
          <pc:sldMk cId="1623327870" sldId="265"/>
        </pc:sldMkLst>
      </pc:sldChg>
      <pc:sldChg chg="delCm">
        <pc:chgData name="Nicola Welch" userId="S::nwelch@ceg.org.uk::729d4988-6a2c-48fd-9873-dba56c810058" providerId="AD" clId="Web-{CF4492D5-6BB2-4587-91ED-634CC458055D}" dt="2023-01-16T11:11:19.955" v="2"/>
        <pc:sldMkLst>
          <pc:docMk/>
          <pc:sldMk cId="1996706008" sldId="269"/>
        </pc:sldMkLst>
      </pc:sldChg>
      <pc:sldChg chg="delCm">
        <pc:chgData name="Nicola Welch" userId="S::nwelch@ceg.org.uk::729d4988-6a2c-48fd-9873-dba56c810058" providerId="AD" clId="Web-{CF4492D5-6BB2-4587-91ED-634CC458055D}" dt="2023-01-16T11:11:35.362" v="3"/>
        <pc:sldMkLst>
          <pc:docMk/>
          <pc:sldMk cId="3936855893" sldId="285"/>
        </pc:sldMkLst>
      </pc:sldChg>
    </pc:docChg>
  </pc:docChgLst>
  <pc:docChgLst>
    <pc:chgData name="Marian Hester" userId="S::mhester@ceg.org.uk::d52c4927-8bbc-43a3-95b4-691a543c4785" providerId="AD" clId="Web-{0984F655-DEF7-5953-2159-AFAA59527185}"/>
    <pc:docChg chg="modSld">
      <pc:chgData name="Marian Hester" userId="S::mhester@ceg.org.uk::d52c4927-8bbc-43a3-95b4-691a543c4785" providerId="AD" clId="Web-{0984F655-DEF7-5953-2159-AFAA59527185}" dt="2023-01-10T09:33:58.369" v="2" actId="1076"/>
      <pc:docMkLst>
        <pc:docMk/>
      </pc:docMkLst>
      <pc:sldChg chg="modSp">
        <pc:chgData name="Marian Hester" userId="S::mhester@ceg.org.uk::d52c4927-8bbc-43a3-95b4-691a543c4785" providerId="AD" clId="Web-{0984F655-DEF7-5953-2159-AFAA59527185}" dt="2023-01-10T09:33:58.369" v="2" actId="1076"/>
        <pc:sldMkLst>
          <pc:docMk/>
          <pc:sldMk cId="3936855893" sldId="285"/>
        </pc:sldMkLst>
        <pc:spChg chg="mod">
          <ac:chgData name="Marian Hester" userId="S::mhester@ceg.org.uk::d52c4927-8bbc-43a3-95b4-691a543c4785" providerId="AD" clId="Web-{0984F655-DEF7-5953-2159-AFAA59527185}" dt="2023-01-10T09:33:53.337" v="0" actId="1076"/>
          <ac:spMkLst>
            <pc:docMk/>
            <pc:sldMk cId="3936855893" sldId="285"/>
            <ac:spMk id="14" creationId="{994B370E-378C-4D67-AA6E-27D443E46088}"/>
          </ac:spMkLst>
        </pc:spChg>
        <pc:spChg chg="mod">
          <ac:chgData name="Marian Hester" userId="S::mhester@ceg.org.uk::d52c4927-8bbc-43a3-95b4-691a543c4785" providerId="AD" clId="Web-{0984F655-DEF7-5953-2159-AFAA59527185}" dt="2023-01-10T09:33:58.369" v="2" actId="1076"/>
          <ac:spMkLst>
            <pc:docMk/>
            <pc:sldMk cId="3936855893" sldId="285"/>
            <ac:spMk id="24" creationId="{CADBE55B-60FB-B29D-3E09-B5CA43AD7639}"/>
          </ac:spMkLst>
        </pc:spChg>
        <pc:spChg chg="mod">
          <ac:chgData name="Marian Hester" userId="S::mhester@ceg.org.uk::d52c4927-8bbc-43a3-95b4-691a543c4785" providerId="AD" clId="Web-{0984F655-DEF7-5953-2159-AFAA59527185}" dt="2023-01-10T09:33:56.556" v="1" actId="1076"/>
          <ac:spMkLst>
            <pc:docMk/>
            <pc:sldMk cId="3936855893" sldId="285"/>
            <ac:spMk id="25" creationId="{0BE50C31-8F65-A651-DF47-73C130A0709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49:30.660"/>
    </inkml:context>
    <inkml:brush xml:id="br0">
      <inkml:brushProperty name="width" value="0.05" units="cm"/>
      <inkml:brushProperty name="height" value="0.05" units="cm"/>
    </inkml:brush>
  </inkml:definitions>
  <inkml:trace contextRef="#ctx0" brushRef="#br0">1 1 24575,'92'8'0,"0"1"0,1 0 0,-1-1 0,1 1 0,-1 0 0,-7-3 0,-1 1 0,-4 0 0,19 2 0,9 1 0,-1 0 0,-13-1 0,-21-2 0,-11-2 0,-14-1 0,13 5 0,-4-2 0,1-1 0,-2 2 0,-22-6 0,-14 2 0,-9-2 0,-1 4 0,2-4 0,-1 0 0,-1 0 0,-1-2 0,-1 2 0,-2-1 0,-1 0 0,-1 2 0,2-1 0,-2 2 0,2-2 0,-3 2 0,1-4 0,0 4 0,2-2 0,3 1 0,5 1 0,0-2 0,-3 0 0,-4-2 0,-8 0 0,-2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0:59.647"/>
    </inkml:context>
    <inkml:brush xml:id="br0">
      <inkml:brushProperty name="width" value="0.05" units="cm"/>
      <inkml:brushProperty name="height" value="0.05" units="cm"/>
    </inkml:brush>
  </inkml:definitions>
  <inkml:trace contextRef="#ctx0" brushRef="#br0">1 1 24575,'92'8'0,"0"1"0,1 0 0,-1-1 0,1 1 0,-1 0 0,-7-3 0,-1 1 0,-4 0 0,19 2 0,9 1 0,-1 0 0,-13-1 0,-21-2 0,-11-2 0,-14-1 0,13 5 0,-4-2 0,1-1 0,-2 2 0,-22-6 0,-14 2 0,-9-2 0,-1 4 0,2-4 0,-1 0 0,-1 0 0,-1-2 0,-1 2 0,-2-1 0,-1 0 0,-1 2 0,2-1 0,-2 2 0,2-2 0,-3 2 0,1-4 0,0 4 0,2-2 0,3 1 0,5 1 0,0-2 0,-3 0 0,-4-2 0,-8 0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0:59.648"/>
    </inkml:context>
    <inkml:brush xml:id="br0">
      <inkml:brushProperty name="width" value="0.05" units="cm"/>
      <inkml:brushProperty name="height" value="0.05" units="cm"/>
    </inkml:brush>
  </inkml:definitions>
  <inkml:trace contextRef="#ctx0" brushRef="#br0">406 884 24575,'0'-6'0,"-2"-1"0,-4-9 0,-15-27 0,-15-29 0,12 28 0,-2-2 0,-2-6 0,-2-1 0,0 5 0,1 1 0,-20-35 0,5 14 0,17 18 0,12 13 0,4-1 0,5 5 0,1-2 0,-1 2 0,1 1 0,1 8 0,2 6 0,2 19 0,9 22 0,8 14 0,6 9 0,16 14 0,-23-35 0,8 8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0:59.649"/>
    </inkml:context>
    <inkml:brush xml:id="br0">
      <inkml:brushProperty name="width" value="0.05" units="cm"/>
      <inkml:brushProperty name="height" value="0.05" units="cm"/>
    </inkml:brush>
  </inkml:definitions>
  <inkml:trace contextRef="#ctx0" brushRef="#br0">770 1 24575,'-66'25'0,"-1"1"0,14-5 0,-1 1 0,-21 7 0,0-1 0,17-8 0,1-1 0,1-2 0,2-2 0,-31 4 0,41-9 0,19-8 0,27-12 0,-3 7 0,8-9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1:30.353"/>
    </inkml:context>
    <inkml:brush xml:id="br0">
      <inkml:brushProperty name="width" value="0.05" units="cm"/>
      <inkml:brushProperty name="height" value="0.05" units="cm"/>
    </inkml:brush>
  </inkml:definitions>
  <inkml:trace contextRef="#ctx0" brushRef="#br0">1 1 24575,'92'8'0,"0"1"0,1 0 0,-1-1 0,1 1 0,-1 0 0,-7-3 0,-1 1 0,-4 0 0,19 2 0,9 1 0,-1 0 0,-13-1 0,-21-2 0,-11-2 0,-14-1 0,13 5 0,-4-2 0,1-1 0,-2 2 0,-22-6 0,-14 2 0,-9-2 0,-1 4 0,2-4 0,-1 0 0,-1 0 0,-1-2 0,-1 2 0,-2-1 0,-1 0 0,-1 2 0,2-1 0,-2 2 0,2-2 0,-3 2 0,1-4 0,0 4 0,2-2 0,3 1 0,5 1 0,0-2 0,-3 0 0,-4-2 0,-8 0 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1:30.354"/>
    </inkml:context>
    <inkml:brush xml:id="br0">
      <inkml:brushProperty name="width" value="0.05" units="cm"/>
      <inkml:brushProperty name="height" value="0.05" units="cm"/>
    </inkml:brush>
  </inkml:definitions>
  <inkml:trace contextRef="#ctx0" brushRef="#br0">406 884 24575,'0'-6'0,"-2"-1"0,-4-9 0,-15-27 0,-15-29 0,12 28 0,-2-2 0,-2-6 0,-2-1 0,0 5 0,1 1 0,-20-35 0,5 14 0,17 18 0,12 13 0,4-1 0,5 5 0,1-2 0,-1 2 0,1 1 0,1 8 0,2 6 0,2 19 0,9 22 0,8 14 0,6 9 0,16 14 0,-23-35 0,8 8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1:30.355"/>
    </inkml:context>
    <inkml:brush xml:id="br0">
      <inkml:brushProperty name="width" value="0.05" units="cm"/>
      <inkml:brushProperty name="height" value="0.05" units="cm"/>
    </inkml:brush>
  </inkml:definitions>
  <inkml:trace contextRef="#ctx0" brushRef="#br0">770 1 24575,'-66'25'0,"-1"1"0,14-5 0,-1 1 0,-21 7 0,0-1 0,17-8 0,1-1 0,1-2 0,2-2 0,-31 4 0,41-9 0,19-8 0,27-12 0,-3 7 0,8-9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0:21:00.896"/>
    </inkml:context>
    <inkml:brush xml:id="br0">
      <inkml:brushProperty name="width" value="0.05" units="cm"/>
      <inkml:brushProperty name="height" value="0.05" units="cm"/>
    </inkml:brush>
  </inkml:definitions>
  <inkml:trace contextRef="#ctx0" brushRef="#br0">1 1 24575,'92'8'0,"0"1"0,1 0 0,-1-1 0,1 1 0,-1 0 0,-7-3 0,-1 1 0,-4 0 0,19 2 0,9 1 0,-1 0 0,-13-1 0,-21-2 0,-11-2 0,-14-1 0,13 5 0,-4-2 0,1-1 0,-2 2 0,-22-6 0,-14 2 0,-9-2 0,-1 4 0,2-4 0,-1 0 0,-1 0 0,-1-2 0,-1 2 0,-2-1 0,-1 0 0,-1 2 0,2-1 0,-2 2 0,2-2 0,-3 2 0,1-4 0,0 4 0,2-2 0,3 1 0,5 1 0,0-2 0,-3 0 0,-4-2 0,-8 0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0:21:00.897"/>
    </inkml:context>
    <inkml:brush xml:id="br0">
      <inkml:brushProperty name="width" value="0.05" units="cm"/>
      <inkml:brushProperty name="height" value="0.05" units="cm"/>
    </inkml:brush>
  </inkml:definitions>
  <inkml:trace contextRef="#ctx0" brushRef="#br0">406 884 24575,'0'-6'0,"-2"-1"0,-4-9 0,-15-27 0,-15-29 0,12 28 0,-2-2 0,-2-6 0,-2-1 0,0 5 0,1 1 0,-20-35 0,5 14 0,17 18 0,12 13 0,4-1 0,5 5 0,1-2 0,-1 2 0,1 1 0,1 8 0,2 6 0,2 19 0,9 22 0,8 14 0,6 9 0,16 14 0,-23-35 0,8 8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0:21:00.898"/>
    </inkml:context>
    <inkml:brush xml:id="br0">
      <inkml:brushProperty name="width" value="0.05" units="cm"/>
      <inkml:brushProperty name="height" value="0.05" units="cm"/>
    </inkml:brush>
  </inkml:definitions>
  <inkml:trace contextRef="#ctx0" brushRef="#br0">770 1 24575,'-66'25'0,"-1"1"0,14-5 0,-1 1 0,-21 7 0,0-1 0,17-8 0,1-1 0,1-2 0,2-2 0,-31 4 0,41-9 0,19-8 0,27-12 0,-3 7 0,8-9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2:59:48.748"/>
    </inkml:context>
    <inkml:brush xml:id="br0">
      <inkml:brushProperty name="width" value="0.1" units="cm"/>
      <inkml:brushProperty name="height" value="0.1" units="cm"/>
    </inkml:brush>
  </inkml:definitions>
  <inkml:trace contextRef="#ctx0" brushRef="#br0">0 15 24575,'49'-1'0,"-14"1"0,5-1 0,-4 1 0,3-1 0,1 0-1770,9 0 0,1 0 0,2 0 1770,-10 1 0,1-1 0,0 0 0,0 1 0,3-1 0,2 0 0,-1 1 0,-2-1 0,7 1 0,-2 0 0,-2 0 357,-5 0 1,-1-1 0,-4 1-358,-5 0 0,-4 0 242,2-2 0,-19 2 0,-8 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49:35.115"/>
    </inkml:context>
    <inkml:brush xml:id="br0">
      <inkml:brushProperty name="width" value="0.05" units="cm"/>
      <inkml:brushProperty name="height" value="0.05" units="cm"/>
    </inkml:brush>
  </inkml:definitions>
  <inkml:trace contextRef="#ctx0" brushRef="#br0">406 884 24575,'0'-6'0,"-2"-1"0,-4-9 0,-15-27 0,-15-29 0,12 28 0,-2-2 0,-2-6 0,-2-1 0,0 5 0,1 1 0,-20-35 0,5 14 0,17 18 0,12 13 0,4-1 0,5 5 0,1-2 0,-1 2 0,1 1 0,1 8 0,2 6 0,2 19 0,9 22 0,8 14 0,6 9 0,16 14 0,-23-35 0,8 8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2:59:50.919"/>
    </inkml:context>
    <inkml:brush xml:id="br0">
      <inkml:brushProperty name="width" value="0.1" units="cm"/>
      <inkml:brushProperty name="height" value="0.1" units="cm"/>
    </inkml:brush>
  </inkml:definitions>
  <inkml:trace contextRef="#ctx0" brushRef="#br0">0 1 24575,'0'29'0,"0"1"0,2-1 0,1 0 0,-1 5 0,0 1 0,2-4 0,0 0 0,0 22 0,0-7 0,-3-7 0,1-7 0,0-2 0,1 4 0,0-1 0,1-1 0,-1-7 0,-2-5 0,0-2 0,0 1 0,-1 0 0,1-2 0,0 0 0,0 1 0,1 1 0,-1 5 0,0 1 0,2 0 0,-2 3 0,2-2 0,-2 1 0,0-6 0,0 1 0,0-3 0,1 8 0,-1 4 0,2 12 0,2 2 0,-2 5 0,2-6 0,-3-1 0,0-8 0,-1-2 0,1-8 0,-1 1 0,0-4 0,0 1 0,0-6 0,0 3 0,0 2 0,-1-1 0,0 6 0,0-3 0,1 5 0,-1-1 0,1 8 0,-1 0 0,0 8 0,2 3 0,-2-2 0,1 9 0,1-5 0,0 3 0,1-1 0,-1-1 0,-1 5 0,-1-7 0,0 1 0,0-8 0,0 0 0,0 2 0,0-3 0,0-8 0,0-5 0,0-9 0,0-2 0,0-1 0,0-4 0,0 1 0,1 0 0,-1 3 0,1 6 0,-1 7 0,0 6 0,-1 1 0,1-5 0,-2-7 0,1-9 0,-1-8 0,1-4 0,-1-2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2:59:52.674"/>
    </inkml:context>
    <inkml:brush xml:id="br0">
      <inkml:brushProperty name="width" value="0.1" units="cm"/>
      <inkml:brushProperty name="height" value="0.1" units="cm"/>
    </inkml:brush>
  </inkml:definitions>
  <inkml:trace contextRef="#ctx0" brushRef="#br0">1 130 24575,'21'0'0,"11"0"0,16 0 0,29-11 0,6 9 0,21-10 0,-11 2 0,-2 8 0,-13-9 0,-23 3 0,-14 0 0,-9-1 0,0 1 0,14 8 0,20 0 0,14 0 0,12 0 0,-6 0 0,-6 0 0,-11 0 0,-11 0 0,-21 0 0,-17-6 0,-8-9 0,3 4 0,17-2 0,5 13 0,3 0 0,-7 0 0,-16 0 0,-7 0 0,-6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2:59:54.375"/>
    </inkml:context>
    <inkml:brush xml:id="br0">
      <inkml:brushProperty name="width" value="0.1" units="cm"/>
      <inkml:brushProperty name="height" value="0.1" units="cm"/>
    </inkml:brush>
  </inkml:definitions>
  <inkml:trace contextRef="#ctx0" brushRef="#br0">0 29 24575,'1'-6'0,"2"2"0,8 0 0,13 1 0,3 1 0,16 0 0,-4 1 0,11 0 0,-6-1 0,-3 0 0,-6 1 0,-10 1 0,-6 0 0,-6-1 0,-6 2 0,8 0 0,5 1 0,15 0 0,10 0 0,-15-1 0,1 1 0,3 2 0,1-1 0,-2 0 0,-1 0 0,21 2 0,-22-3 0,-14-1 0,-11 1 0,-5 2 0,0-1 0,-1 0 0,0-2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12:59:56.826"/>
    </inkml:context>
    <inkml:brush xml:id="br0">
      <inkml:brushProperty name="width" value="0.1" units="cm"/>
      <inkml:brushProperty name="height" value="0.1" units="cm"/>
    </inkml:brush>
  </inkml:definitions>
  <inkml:trace contextRef="#ctx0" brushRef="#br0">0 19 24575,'24'-2'0,"42"0"0,27-1 0,-27 3 0,5-1-917,11-2 0,1 0 917,0 2 0,-1 1 0,-1-2 0,-4 1 296,-15 1 0,-5 0-296,23 0 303,-33 0-303,-20 0 0,-11 0 0,1 0 939,9 0-939,15 0 0,26 2 0,10 4 0,12-2 0,-6 4 0,-21-8 0,-25 3 0,-18-2 0,-14 3 0,-5-3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49:36.240"/>
    </inkml:context>
    <inkml:brush xml:id="br0">
      <inkml:brushProperty name="width" value="0.05" units="cm"/>
      <inkml:brushProperty name="height" value="0.05" units="cm"/>
    </inkml:brush>
  </inkml:definitions>
  <inkml:trace contextRef="#ctx0" brushRef="#br0">770 1 24575,'-66'25'0,"-1"1"0,14-5 0,-1 1 0,-21 7 0,0-1 0,17-8 0,1-1 0,1-2 0,2-2 0,-31 4 0,41-9 0,19-8 0,27-12 0,-3 7 0,8-9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0:11.837"/>
    </inkml:context>
    <inkml:brush xml:id="br0">
      <inkml:brushProperty name="width" value="0.05" units="cm"/>
      <inkml:brushProperty name="height" value="0.05" units="cm"/>
    </inkml:brush>
  </inkml:definitions>
  <inkml:trace contextRef="#ctx0" brushRef="#br0">1 1 24575,'92'8'0,"0"1"0,1 0 0,-1-1 0,1 1 0,-1 0 0,-7-3 0,-1 1 0,-4 0 0,19 2 0,9 1 0,-1 0 0,-13-1 0,-21-2 0,-11-2 0,-14-1 0,13 5 0,-4-2 0,1-1 0,-2 2 0,-22-6 0,-14 2 0,-9-2 0,-1 4 0,2-4 0,-1 0 0,-1 0 0,-1-2 0,-1 2 0,-2-1 0,-1 0 0,-1 2 0,2-1 0,-2 2 0,2-2 0,-3 2 0,1-4 0,0 4 0,2-2 0,3 1 0,5 1 0,0-2 0,-3 0 0,-4-2 0,-8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0:11.838"/>
    </inkml:context>
    <inkml:brush xml:id="br0">
      <inkml:brushProperty name="width" value="0.05" units="cm"/>
      <inkml:brushProperty name="height" value="0.05" units="cm"/>
    </inkml:brush>
  </inkml:definitions>
  <inkml:trace contextRef="#ctx0" brushRef="#br0">406 884 24575,'0'-6'0,"-2"-1"0,-4-9 0,-15-27 0,-15-29 0,12 28 0,-2-2 0,-2-6 0,-2-1 0,0 5 0,1 1 0,-20-35 0,5 14 0,17 18 0,12 13 0,4-1 0,5 5 0,1-2 0,-1 2 0,1 1 0,1 8 0,2 6 0,2 19 0,9 22 0,8 14 0,6 9 0,16 14 0,-23-35 0,8 8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0:11.839"/>
    </inkml:context>
    <inkml:brush xml:id="br0">
      <inkml:brushProperty name="width" value="0.05" units="cm"/>
      <inkml:brushProperty name="height" value="0.05" units="cm"/>
    </inkml:brush>
  </inkml:definitions>
  <inkml:trace contextRef="#ctx0" brushRef="#br0">770 1 24575,'-66'25'0,"-1"1"0,14-5 0,-1 1 0,-21 7 0,0-1 0,17-8 0,1-1 0,1-2 0,2-2 0,-31 4 0,41-9 0,19-8 0,27-12 0,-3 7 0,8-9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0:33.460"/>
    </inkml:context>
    <inkml:brush xml:id="br0">
      <inkml:brushProperty name="width" value="0.05" units="cm"/>
      <inkml:brushProperty name="height" value="0.05" units="cm"/>
    </inkml:brush>
  </inkml:definitions>
  <inkml:trace contextRef="#ctx0" brushRef="#br0">1 1 24575,'92'8'0,"0"1"0,1 0 0,-1-1 0,1 1 0,-1 0 0,-7-3 0,-1 1 0,-4 0 0,19 2 0,9 1 0,-1 0 0,-13-1 0,-21-2 0,-11-2 0,-14-1 0,13 5 0,-4-2 0,1-1 0,-2 2 0,-22-6 0,-14 2 0,-9-2 0,-1 4 0,2-4 0,-1 0 0,-1 0 0,-1-2 0,-1 2 0,-2-1 0,-1 0 0,-1 2 0,2-1 0,-2 2 0,2-2 0,-3 2 0,1-4 0,0 4 0,2-2 0,3 1 0,5 1 0,0-2 0,-3 0 0,-4-2 0,-8 0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0:33.461"/>
    </inkml:context>
    <inkml:brush xml:id="br0">
      <inkml:brushProperty name="width" value="0.05" units="cm"/>
      <inkml:brushProperty name="height" value="0.05" units="cm"/>
    </inkml:brush>
  </inkml:definitions>
  <inkml:trace contextRef="#ctx0" brushRef="#br0">406 884 24575,'0'-6'0,"-2"-1"0,-4-9 0,-15-27 0,-15-29 0,12 28 0,-2-2 0,-2-6 0,-2-1 0,0 5 0,1 1 0,-20-35 0,5 14 0,17 18 0,12 13 0,4-1 0,5 5 0,1-2 0,-1 2 0,1 1 0,1 8 0,2 6 0,2 19 0,9 22 0,8 14 0,6 9 0,16 14 0,-23-35 0,8 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09:50:33.462"/>
    </inkml:context>
    <inkml:brush xml:id="br0">
      <inkml:brushProperty name="width" value="0.05" units="cm"/>
      <inkml:brushProperty name="height" value="0.05" units="cm"/>
    </inkml:brush>
  </inkml:definitions>
  <inkml:trace contextRef="#ctx0" brushRef="#br0">770 1 24575,'-66'25'0,"-1"1"0,14-5 0,-1 1 0,-21 7 0,0-1 0,17-8 0,1-1 0,1-2 0,2-2 0,-31 4 0,41-9 0,19-8 0,27-12 0,-3 7 0,8-9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5A12-D60B-4022-889A-D6FDB95E766F}" type="datetimeFigureOut">
              <a:rPr lang="en-US"/>
              <a:t>1/28/2025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E8B9-6A58-4D87-B516-F25D94F6D43A}" type="slidenum">
              <a:rPr lang="en-US"/>
              <a:t>‹#›</a:t>
            </a:fld>
            <a:endParaRPr lang="en-US"/>
          </a:p>
        </p:txBody>
      </p:sp>
    </p:spTree>
    <p:extLst>
      <p:ext uri="{BB962C8B-B14F-4D97-AF65-F5344CB8AC3E}">
        <p14:creationId xmlns:p14="http://schemas.microsoft.com/office/powerpoint/2010/main" val="238142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a:solidFill>
                  <a:schemeClr val="tx1"/>
                </a:solidFill>
                <a:effectLst/>
                <a:latin typeface="+mn-lt"/>
                <a:ea typeface="+mn-ea"/>
                <a:cs typeface="+mn-cs"/>
              </a:rPr>
              <a:t>Introduce module….</a:t>
            </a:r>
            <a:endParaRPr lang="en-GB"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 </a:t>
            </a:r>
          </a:p>
          <a:p>
            <a:pPr rtl="0" fontAlgn="base"/>
            <a:r>
              <a:rPr lang="en-GB" sz="1200" b="1" i="0" kern="1200">
                <a:solidFill>
                  <a:schemeClr val="tx1"/>
                </a:solidFill>
                <a:effectLst/>
                <a:latin typeface="+mn-lt"/>
                <a:ea typeface="+mn-ea"/>
                <a:cs typeface="+mn-cs"/>
              </a:rPr>
              <a:t>Example text has been added to all slides to help you plan the lesson, adapt to suit your own presenting style.</a:t>
            </a:r>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This module helps you understand what a CV is and why it is important when it comes to applying for a job. </a:t>
            </a:r>
            <a:endParaRPr lang="en-GB" sz="1200" b="0" i="0" kern="1200">
              <a:solidFill>
                <a:schemeClr val="tx1"/>
              </a:solidFill>
              <a:effectLst/>
              <a:latin typeface="+mn-lt"/>
              <a:cs typeface="Calibri" panose="020F0502020204030204"/>
            </a:endParaRPr>
          </a:p>
          <a:p>
            <a:pPr rtl="0" fontAlgn="base"/>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The activity within this module will help you write a CV.​​ </a:t>
            </a:r>
          </a:p>
          <a:p>
            <a:pPr rtl="0" fontAlgn="base"/>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By the end of today’s session, you should be able to use the skills, interests and qualities identified in the All about you module to write a CV detailing your qualifications and experiences. </a:t>
            </a:r>
          </a:p>
          <a:p>
            <a:pPr algn="r"/>
            <a:r>
              <a:rPr lang="en-GB" b="1"/>
              <a:t>Timings 00.30</a:t>
            </a:r>
            <a:endParaRPr lang="en-GB"/>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smtClean="0"/>
              <a:t>1</a:t>
            </a:fld>
            <a:endParaRPr lang="en-US"/>
          </a:p>
        </p:txBody>
      </p:sp>
    </p:spTree>
    <p:extLst>
      <p:ext uri="{BB962C8B-B14F-4D97-AF65-F5344CB8AC3E}">
        <p14:creationId xmlns:p14="http://schemas.microsoft.com/office/powerpoint/2010/main" val="227109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Curriculum Vitae</a:t>
            </a:r>
          </a:p>
          <a:p>
            <a:endParaRPr lang="en-US" dirty="0"/>
          </a:p>
          <a:p>
            <a:r>
              <a:rPr lang="en-US" dirty="0"/>
              <a:t>The name sounds strange - it is a Latin phrase - which translates as "</a:t>
            </a:r>
            <a:r>
              <a:rPr lang="en-US" i="1" dirty="0"/>
              <a:t>course of life</a:t>
            </a:r>
            <a:r>
              <a:rPr lang="en-US" dirty="0"/>
              <a:t>" but the name itself is not important.   </a:t>
            </a:r>
          </a:p>
          <a:p>
            <a:endParaRPr lang="en-US" dirty="0">
              <a:cs typeface="Calibri"/>
            </a:endParaRPr>
          </a:p>
          <a:p>
            <a:r>
              <a:rPr lang="en-US" i="1" dirty="0">
                <a:cs typeface="Calibri"/>
              </a:rPr>
              <a:t>[Press* for each point]</a:t>
            </a:r>
          </a:p>
          <a:p>
            <a:pPr marL="171450" indent="-171450">
              <a:buFont typeface="Arial"/>
              <a:buChar char="•"/>
            </a:pPr>
            <a:endParaRPr lang="en-US" dirty="0">
              <a:cs typeface="Calibri"/>
            </a:endParaRPr>
          </a:p>
          <a:p>
            <a:pPr marL="171450" indent="-171450">
              <a:buFont typeface="Arial"/>
              <a:buChar char="•"/>
            </a:pPr>
            <a:r>
              <a:rPr lang="en-US" b="1" dirty="0">
                <a:cs typeface="Calibri"/>
              </a:rPr>
              <a:t>What</a:t>
            </a:r>
            <a:r>
              <a:rPr lang="en-US" dirty="0">
                <a:cs typeface="Calibri"/>
              </a:rPr>
              <a:t> is a CV?</a:t>
            </a:r>
            <a:br>
              <a:rPr lang="en-US" dirty="0">
                <a:cs typeface="Calibri"/>
              </a:rPr>
            </a:br>
            <a:endParaRPr lang="en-US" dirty="0">
              <a:cs typeface="Calibri"/>
            </a:endParaRPr>
          </a:p>
          <a:p>
            <a:pPr lvl="2" indent="-171450">
              <a:buFont typeface="Wingdings"/>
              <a:buChar char="Ø"/>
            </a:pPr>
            <a:r>
              <a:rPr lang="en-US" dirty="0"/>
              <a:t>It’s a document that outlines your skills, qualifications and work experience.</a:t>
            </a:r>
            <a:endParaRPr lang="en-US" dirty="0">
              <a:cs typeface="Calibri"/>
            </a:endParaRPr>
          </a:p>
          <a:p>
            <a:pPr lvl="2" indent="-171450">
              <a:buFont typeface="Wingdings"/>
              <a:buChar char="Ø"/>
            </a:pPr>
            <a:r>
              <a:rPr lang="en-US" dirty="0"/>
              <a:t>It’s essentially a marketing tool – your ‘personal brand’.</a:t>
            </a:r>
            <a:endParaRPr lang="en-US" dirty="0">
              <a:cs typeface="Calibri"/>
            </a:endParaRPr>
          </a:p>
          <a:p>
            <a:pPr lvl="2" indent="-171450">
              <a:buFont typeface="Wingdings"/>
              <a:buChar char="Ø"/>
            </a:pPr>
            <a:r>
              <a:rPr lang="en-US" dirty="0">
                <a:cs typeface="Calibri"/>
              </a:rPr>
              <a:t>It can be skills-based if you have little or no experience.</a:t>
            </a:r>
          </a:p>
          <a:p>
            <a:pPr lvl="2" indent="-171450">
              <a:buFont typeface="Wingdings"/>
              <a:buChar char="Ø"/>
            </a:pPr>
            <a:endParaRPr lang="en-US" dirty="0">
              <a:cs typeface="Calibri"/>
            </a:endParaRPr>
          </a:p>
          <a:p>
            <a:pPr marL="171450" indent="-171450">
              <a:buFont typeface="Arial"/>
              <a:buChar char="•"/>
            </a:pPr>
            <a:r>
              <a:rPr lang="en-US" b="1" dirty="0">
                <a:cs typeface="Calibri"/>
              </a:rPr>
              <a:t>Where </a:t>
            </a:r>
            <a:r>
              <a:rPr lang="en-US" dirty="0">
                <a:cs typeface="Calibri"/>
              </a:rPr>
              <a:t>would you use a CV? </a:t>
            </a:r>
            <a:br>
              <a:rPr lang="en-US" dirty="0">
                <a:cs typeface="Calibri"/>
              </a:rPr>
            </a:br>
            <a:endParaRPr lang="en-US" dirty="0">
              <a:cs typeface="Calibri"/>
            </a:endParaRPr>
          </a:p>
          <a:p>
            <a:pPr lvl="2" indent="-171450">
              <a:buFont typeface="Wingdings"/>
              <a:buChar char="Ø"/>
            </a:pPr>
            <a:r>
              <a:rPr lang="en-US" dirty="0"/>
              <a:t> To apply for advertised jobs.</a:t>
            </a:r>
            <a:endParaRPr lang="en-US" b="1" dirty="0">
              <a:cs typeface="Calibri"/>
            </a:endParaRPr>
          </a:p>
          <a:p>
            <a:pPr lvl="2" indent="-171450">
              <a:buFont typeface="Wingdings"/>
              <a:buChar char="Ø"/>
            </a:pPr>
            <a:r>
              <a:rPr lang="en-US" dirty="0"/>
              <a:t> To apply ‘on spec’ to employers (not applying to a specific job advert, but asking a company if they have any vacancies).</a:t>
            </a:r>
            <a:endParaRPr lang="en-US" dirty="0">
              <a:cs typeface="Calibri" panose="020F0502020204030204"/>
            </a:endParaRPr>
          </a:p>
          <a:p>
            <a:pPr lvl="2" indent="-171450">
              <a:buFont typeface="Wingdings"/>
              <a:buChar char="Ø"/>
            </a:pPr>
            <a:r>
              <a:rPr lang="en-US" dirty="0"/>
              <a:t> To help you to fill in application forms (traditional and online).</a:t>
            </a:r>
            <a:endParaRPr lang="en-US" dirty="0">
              <a:cs typeface="Calibri" panose="020F0502020204030204"/>
            </a:endParaRPr>
          </a:p>
          <a:p>
            <a:pPr lvl="2" indent="-171450">
              <a:buFont typeface="Wingdings"/>
              <a:buChar char="Ø"/>
            </a:pPr>
            <a:r>
              <a:rPr lang="en-US" dirty="0"/>
              <a:t> To help you get ready for interviews.</a:t>
            </a:r>
            <a:endParaRPr lang="en-US" dirty="0">
              <a:cs typeface="Calibri" panose="020F0502020204030204"/>
            </a:endParaRPr>
          </a:p>
          <a:p>
            <a:pPr lvl="2" indent="-171450">
              <a:buFont typeface="Wingdings"/>
              <a:buChar char="Ø"/>
            </a:pPr>
            <a:r>
              <a:rPr lang="en-US" dirty="0"/>
              <a:t> To refer to if you are asked questions when you phone about a job.</a:t>
            </a:r>
            <a:endParaRPr lang="en-US" dirty="0">
              <a:cs typeface="Calibri" panose="020F0502020204030204"/>
            </a:endParaRPr>
          </a:p>
          <a:p>
            <a:pPr marL="171450" indent="-171450">
              <a:buFont typeface="Arial"/>
              <a:buChar char="•"/>
            </a:pPr>
            <a:endParaRPr lang="en-US" b="1" dirty="0">
              <a:cs typeface="Calibri"/>
            </a:endParaRPr>
          </a:p>
          <a:p>
            <a:pPr marL="171450" indent="-171450">
              <a:buFont typeface="Arial,Sans-Serif"/>
              <a:buChar char="•"/>
            </a:pPr>
            <a:r>
              <a:rPr lang="en-US" b="1" dirty="0"/>
              <a:t>How</a:t>
            </a:r>
            <a:r>
              <a:rPr lang="en-US" dirty="0"/>
              <a:t> long should it be?</a:t>
            </a:r>
            <a:br>
              <a:rPr lang="en-US" dirty="0"/>
            </a:br>
            <a:endParaRPr lang="en-US" dirty="0"/>
          </a:p>
          <a:p>
            <a:pPr lvl="2" indent="-171450">
              <a:buFont typeface="Wingdings,Sans-Serif"/>
              <a:buChar char="Ø"/>
            </a:pPr>
            <a:r>
              <a:rPr lang="en-US" dirty="0"/>
              <a:t>It is a short description.</a:t>
            </a:r>
            <a:endParaRPr lang="en-US" dirty="0">
              <a:cs typeface="Calibri" panose="020F0502020204030204"/>
            </a:endParaRPr>
          </a:p>
          <a:p>
            <a:pPr lvl="2" indent="-171450">
              <a:buFont typeface="Wingdings,Sans-Serif"/>
              <a:buChar char="Ø"/>
            </a:pPr>
            <a:r>
              <a:rPr lang="en-US" dirty="0"/>
              <a:t>Should be no longer than two pages.</a:t>
            </a:r>
            <a:endParaRPr lang="en-US" dirty="0">
              <a:cs typeface="Calibri" panose="020F0502020204030204"/>
            </a:endParaRPr>
          </a:p>
          <a:p>
            <a:pPr marL="171450" indent="-171450">
              <a:buFont typeface="Arial"/>
              <a:buChar char="•"/>
            </a:pPr>
            <a:endParaRPr lang="en-US" b="1" dirty="0">
              <a:cs typeface="Calibri"/>
            </a:endParaRPr>
          </a:p>
          <a:p>
            <a:pPr marL="171450" indent="-171450">
              <a:buFont typeface="Arial"/>
              <a:buChar char="•"/>
            </a:pPr>
            <a:r>
              <a:rPr lang="en-US" b="1" dirty="0">
                <a:cs typeface="Calibri"/>
              </a:rPr>
              <a:t>Why</a:t>
            </a:r>
            <a:r>
              <a:rPr lang="en-US" dirty="0">
                <a:cs typeface="Calibri"/>
              </a:rPr>
              <a:t> have a CV?</a:t>
            </a:r>
            <a:br>
              <a:rPr lang="en-US" dirty="0">
                <a:cs typeface="Calibri"/>
              </a:rPr>
            </a:br>
            <a:endParaRPr lang="en-US" dirty="0">
              <a:cs typeface="Calibri"/>
            </a:endParaRPr>
          </a:p>
          <a:p>
            <a:pPr lvl="2" indent="-171450">
              <a:buFont typeface="Wingdings"/>
              <a:buChar char="Ø"/>
            </a:pPr>
            <a:r>
              <a:rPr lang="en-US" dirty="0">
                <a:cs typeface="Calibri"/>
              </a:rPr>
              <a:t> </a:t>
            </a:r>
            <a:r>
              <a:rPr lang="en-US" dirty="0"/>
              <a:t>Most employers expect you to send one when you apply for a job.</a:t>
            </a:r>
            <a:endParaRPr lang="en-US" b="1" dirty="0">
              <a:cs typeface="Calibri"/>
            </a:endParaRPr>
          </a:p>
          <a:p>
            <a:pPr lvl="2" indent="-171450">
              <a:buFont typeface="Wingdings"/>
              <a:buChar char="Ø"/>
            </a:pPr>
            <a:r>
              <a:rPr lang="en-US" dirty="0"/>
              <a:t> Employers use them to help choose who to interview.</a:t>
            </a:r>
            <a:endParaRPr lang="en-US" dirty="0">
              <a:cs typeface="Calibri" panose="020F0502020204030204"/>
            </a:endParaRPr>
          </a:p>
          <a:p>
            <a:pPr lvl="2" indent="-171450">
              <a:buFont typeface="Wingdings"/>
              <a:buChar char="Ø"/>
            </a:pPr>
            <a:r>
              <a:rPr lang="en-US" dirty="0"/>
              <a:t> A good CV will persuade an employer that you are worth interviewing.</a:t>
            </a:r>
            <a:endParaRPr lang="en-US" dirty="0">
              <a:cs typeface="Calibri"/>
            </a:endParaRPr>
          </a:p>
          <a:p>
            <a:pPr marL="742950" lvl="2"/>
            <a:endParaRPr lang="en-US" dirty="0">
              <a:cs typeface="Calibri"/>
            </a:endParaRPr>
          </a:p>
          <a:p>
            <a:pPr marL="171450" indent="-171450">
              <a:buFont typeface="Arial,Sans-Serif"/>
              <a:buChar char="•"/>
            </a:pPr>
            <a:r>
              <a:rPr lang="en-US" b="1" dirty="0"/>
              <a:t>Who </a:t>
            </a:r>
            <a:r>
              <a:rPr lang="en-US" dirty="0"/>
              <a:t>needs a CV?</a:t>
            </a:r>
            <a:br>
              <a:rPr lang="en-US" dirty="0"/>
            </a:br>
            <a:endParaRPr lang="en-US" dirty="0">
              <a:cs typeface="Calibri"/>
            </a:endParaRPr>
          </a:p>
          <a:p>
            <a:pPr marL="628650" lvl="1" indent="-171450">
              <a:buFont typeface="Wingdings,Sans-Serif"/>
              <a:buChar char="Ø"/>
            </a:pPr>
            <a:r>
              <a:rPr lang="en-US" dirty="0"/>
              <a:t> It’s the most important tool of the trade for any really serious job seeker!</a:t>
            </a:r>
            <a:endParaRPr lang="en-US" dirty="0">
              <a:cs typeface="Calibri"/>
            </a:endParaRPr>
          </a:p>
          <a:p>
            <a:pPr marL="628650" lvl="1" indent="-171450">
              <a:buFont typeface="Wingdings,Sans-Serif"/>
              <a:buChar char="Ø"/>
            </a:pPr>
            <a:endParaRPr lang="en-US" b="1" dirty="0">
              <a:cs typeface="Calibri"/>
            </a:endParaRPr>
          </a:p>
          <a:p>
            <a:pPr marL="171450" indent="-171450">
              <a:buFont typeface="Arial"/>
              <a:buChar char="•"/>
            </a:pPr>
            <a:r>
              <a:rPr lang="en-US" b="1" dirty="0">
                <a:cs typeface="Calibri"/>
              </a:rPr>
              <a:t>When</a:t>
            </a:r>
            <a:r>
              <a:rPr lang="en-US" dirty="0">
                <a:cs typeface="Calibri" panose="020F0502020204030204"/>
              </a:rPr>
              <a:t> writing your CV</a:t>
            </a:r>
            <a:br>
              <a:rPr lang="en-US" dirty="0">
                <a:cs typeface="Calibri" panose="020F0502020204030204"/>
              </a:rPr>
            </a:br>
            <a:endParaRPr lang="en-US" dirty="0">
              <a:cs typeface="Calibri" panose="020F0502020204030204"/>
            </a:endParaRPr>
          </a:p>
          <a:p>
            <a:pPr marL="628650" lvl="1" indent="-171450">
              <a:buFont typeface="Wingdings"/>
              <a:buChar char="Ø"/>
            </a:pPr>
            <a:r>
              <a:rPr lang="en-US" dirty="0">
                <a:cs typeface="Calibri" panose="020F0502020204030204"/>
              </a:rPr>
              <a:t>Remember that employers don't have a lot of time to read your life story.</a:t>
            </a:r>
          </a:p>
          <a:p>
            <a:pPr marL="628650" lvl="1" indent="-171450">
              <a:buFont typeface="Wingdings"/>
              <a:buChar char="Ø"/>
            </a:pPr>
            <a:r>
              <a:rPr lang="en-US" dirty="0">
                <a:cs typeface="Calibri" panose="020F0502020204030204"/>
              </a:rPr>
              <a:t>They spend on average about 30 seconds scanning a CV.</a:t>
            </a:r>
          </a:p>
          <a:p>
            <a:pPr marL="628650" lvl="1" indent="-171450">
              <a:buFont typeface="Wingdings"/>
              <a:buChar char="Ø"/>
            </a:pPr>
            <a:r>
              <a:rPr lang="en-US" dirty="0">
                <a:cs typeface="Calibri" panose="020F0502020204030204"/>
              </a:rPr>
              <a:t>Think carefully what to include and don't cram too much in.</a:t>
            </a:r>
            <a:endParaRPr lang="en-US" dirty="0"/>
          </a:p>
          <a:p>
            <a:pPr lvl="1" algn="r"/>
            <a:r>
              <a:rPr lang="en-GB" b="1" dirty="0"/>
              <a:t>Timings 02.00</a:t>
            </a:r>
            <a:endParaRPr lang="en-US" dirty="0">
              <a:cs typeface="Calibri" panose="020F0502020204030204"/>
            </a:endParaRPr>
          </a:p>
          <a:p>
            <a:pPr marL="628650" lvl="1" indent="-171450">
              <a:buFont typeface="Wingdings"/>
              <a:buChar char="Ø"/>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2</a:t>
            </a:fld>
            <a:endParaRPr lang="en-US"/>
          </a:p>
        </p:txBody>
      </p:sp>
    </p:spTree>
    <p:extLst>
      <p:ext uri="{BB962C8B-B14F-4D97-AF65-F5344CB8AC3E}">
        <p14:creationId xmlns:p14="http://schemas.microsoft.com/office/powerpoint/2010/main" val="107448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b="1" dirty="0">
                <a:cs typeface="Calibri"/>
              </a:rPr>
              <a:t>Basic CV Structure</a:t>
            </a:r>
            <a:endParaRPr lang="en-GB" sz="1200" b="1" i="0" kern="1200" dirty="0">
              <a:solidFill>
                <a:schemeClr val="tx1"/>
              </a:solidFill>
              <a:effectLst/>
              <a:latin typeface="+mn-lt"/>
              <a:cs typeface="Calibri"/>
            </a:endParaRPr>
          </a:p>
          <a:p>
            <a:endParaRPr lang="en-GB" dirty="0"/>
          </a:p>
          <a:p>
            <a:pPr rtl="0" fontAlgn="base"/>
            <a:r>
              <a:rPr lang="en-GB" sz="1200" b="0" i="0" kern="1200" dirty="0">
                <a:solidFill>
                  <a:schemeClr val="tx1"/>
                </a:solidFill>
                <a:effectLst/>
                <a:latin typeface="+mn-lt"/>
                <a:ea typeface="+mn-ea"/>
                <a:cs typeface="+mn-cs"/>
              </a:rPr>
              <a:t>Employers will see hundreds of CVs every day, so make sure yours stands out for the right reasons. Knowing what to include, and what not to include is important. Make it relevant to the job you are applying for. </a:t>
            </a:r>
            <a:endParaRPr lang="en-GB" sz="1200" b="0" i="0" kern="1200" dirty="0">
              <a:solidFill>
                <a:schemeClr val="tx1"/>
              </a:solidFill>
              <a:effectLst/>
              <a:latin typeface="+mn-lt"/>
              <a:cs typeface="Calibri"/>
            </a:endParaRPr>
          </a:p>
          <a:p>
            <a:pPr rtl="0" fontAlgn="base"/>
            <a:endParaRPr lang="en-GB" sz="1200" b="0" i="0" kern="1200" dirty="0">
              <a:solidFill>
                <a:schemeClr val="tx1"/>
              </a:solidFill>
              <a:effectLst/>
              <a:latin typeface="+mn-lt"/>
              <a:ea typeface="+mn-ea"/>
              <a:cs typeface="+mn-cs"/>
            </a:endParaRPr>
          </a:p>
          <a:p>
            <a:pPr rtl="0" fontAlgn="base"/>
            <a:r>
              <a:rPr lang="en-GB" sz="1200" b="0" i="1" kern="1200" dirty="0">
                <a:solidFill>
                  <a:schemeClr val="tx1"/>
                </a:solidFill>
                <a:effectLst/>
                <a:latin typeface="+mn-lt"/>
                <a:ea typeface="+mn-ea"/>
                <a:cs typeface="+mn-cs"/>
              </a:rPr>
              <a:t>[Press* for each area]</a:t>
            </a:r>
          </a:p>
          <a:p>
            <a:pPr rtl="0" fontAlgn="base"/>
            <a:endParaRPr lang="en-GB" sz="1200" b="0" i="0" kern="1200" dirty="0">
              <a:solidFill>
                <a:schemeClr val="tx1"/>
              </a:solidFill>
              <a:effectLst/>
              <a:latin typeface="+mn-lt"/>
              <a:ea typeface="+mn-ea"/>
              <a:cs typeface="+mn-cs"/>
            </a:endParaRPr>
          </a:p>
          <a:p>
            <a:pPr marL="171450" indent="-171450" rtl="0" fontAlgn="base">
              <a:lnSpc>
                <a:spcPct val="200000"/>
              </a:lnSpc>
              <a:spcBef>
                <a:spcPts val="200"/>
              </a:spcBef>
              <a:buFont typeface="Arial" panose="020B0604020202020204" pitchFamily="34" charset="0"/>
              <a:buChar char="•"/>
            </a:pPr>
            <a:r>
              <a:rPr lang="en-GB" sz="1200" b="1" i="0" kern="1200" dirty="0">
                <a:solidFill>
                  <a:schemeClr val="tx1"/>
                </a:solidFill>
                <a:effectLst/>
                <a:latin typeface="+mn-lt"/>
                <a:ea typeface="+mn-ea"/>
                <a:cs typeface="+mn-cs"/>
              </a:rPr>
              <a:t>Contact details</a:t>
            </a:r>
            <a:r>
              <a:rPr lang="en-GB" sz="1200" b="0" i="0" kern="1200" dirty="0">
                <a:solidFill>
                  <a:schemeClr val="tx1"/>
                </a:solidFill>
                <a:effectLst/>
                <a:latin typeface="+mn-lt"/>
                <a:ea typeface="+mn-ea"/>
                <a:cs typeface="+mn-cs"/>
              </a:rPr>
              <a:t> – keep this to name, address, phone and email. You don’t need to give your date of birth and you shouldn’t include a photo unless it’s relevant to the job such as actor or model.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marL="171450" indent="-171450" rtl="0" fontAlgn="base">
              <a:lnSpc>
                <a:spcPct val="200000"/>
              </a:lnSpc>
              <a:spcBef>
                <a:spcPts val="200"/>
              </a:spcBef>
              <a:buFont typeface="Arial" panose="020B0604020202020204" pitchFamily="34" charset="0"/>
              <a:buChar char="•"/>
            </a:pPr>
            <a:r>
              <a:rPr lang="en-GB" sz="1200" b="1" i="0" kern="1200" dirty="0">
                <a:solidFill>
                  <a:schemeClr val="tx1"/>
                </a:solidFill>
                <a:effectLst/>
                <a:latin typeface="+mn-lt"/>
                <a:ea typeface="+mn-ea"/>
                <a:cs typeface="+mn-cs"/>
              </a:rPr>
              <a:t>Personal profile </a:t>
            </a:r>
            <a:r>
              <a:rPr lang="en-GB" sz="1200" b="0" i="0" kern="1200" dirty="0">
                <a:solidFill>
                  <a:schemeClr val="tx1"/>
                </a:solidFill>
                <a:effectLst/>
                <a:latin typeface="+mn-lt"/>
                <a:ea typeface="+mn-ea"/>
                <a:cs typeface="+mn-cs"/>
              </a:rPr>
              <a:t>–</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this should be a short statement highlighting your best skills and qualities.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marL="171450" indent="-171450" rtl="0" fontAlgn="base">
              <a:lnSpc>
                <a:spcPct val="200000"/>
              </a:lnSpc>
              <a:spcBef>
                <a:spcPts val="200"/>
              </a:spcBef>
              <a:buFont typeface="Arial" panose="020B0604020202020204" pitchFamily="34" charset="0"/>
              <a:buChar char="•"/>
            </a:pPr>
            <a:r>
              <a:rPr lang="en-GB" sz="1200" b="1" i="0" kern="1200" dirty="0">
                <a:solidFill>
                  <a:schemeClr val="tx1"/>
                </a:solidFill>
                <a:effectLst/>
                <a:latin typeface="+mn-lt"/>
                <a:ea typeface="+mn-ea"/>
                <a:cs typeface="+mn-cs"/>
              </a:rPr>
              <a:t>Skills and achievements</a:t>
            </a:r>
            <a:r>
              <a:rPr lang="en-GB" sz="1200" b="0" i="0" kern="1200" dirty="0">
                <a:solidFill>
                  <a:schemeClr val="tx1"/>
                </a:solidFill>
                <a:effectLst/>
                <a:latin typeface="+mn-lt"/>
                <a:ea typeface="+mn-ea"/>
                <a:cs typeface="+mn-cs"/>
              </a:rPr>
              <a:t> – list your key skills and strengths but keep them relevant to the job. Look at the </a:t>
            </a:r>
            <a:r>
              <a:rPr lang="en-GB" sz="1200" b="1" i="0" kern="1200" dirty="0">
                <a:solidFill>
                  <a:schemeClr val="tx1"/>
                </a:solidFill>
                <a:effectLst/>
                <a:latin typeface="+mn-lt"/>
                <a:ea typeface="+mn-ea"/>
                <a:cs typeface="+mn-cs"/>
              </a:rPr>
              <a:t>Matching your skills to a job </a:t>
            </a:r>
            <a:r>
              <a:rPr lang="en-GB" sz="1200" b="0" i="0" kern="1200" dirty="0">
                <a:solidFill>
                  <a:schemeClr val="tx1"/>
                </a:solidFill>
                <a:effectLst/>
                <a:latin typeface="+mn-lt"/>
                <a:ea typeface="+mn-ea"/>
                <a:cs typeface="+mn-cs"/>
              </a:rPr>
              <a:t>module for ideas on this.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marL="171450" indent="-171450" rtl="0" fontAlgn="base">
              <a:lnSpc>
                <a:spcPct val="200000"/>
              </a:lnSpc>
              <a:spcBef>
                <a:spcPts val="200"/>
              </a:spcBef>
              <a:buFont typeface="Arial" panose="020B0604020202020204" pitchFamily="34" charset="0"/>
              <a:buChar char="•"/>
            </a:pPr>
            <a:r>
              <a:rPr lang="en-GB" sz="1200" b="1" i="0" kern="1200" dirty="0">
                <a:solidFill>
                  <a:schemeClr val="tx1"/>
                </a:solidFill>
                <a:effectLst/>
                <a:latin typeface="+mn-lt"/>
                <a:ea typeface="+mn-ea"/>
                <a:cs typeface="+mn-cs"/>
              </a:rPr>
              <a:t>Education and Qualifications </a:t>
            </a:r>
            <a:r>
              <a:rPr lang="en-GB" sz="1200" b="0" i="0" kern="1200" dirty="0">
                <a:solidFill>
                  <a:schemeClr val="tx1"/>
                </a:solidFill>
                <a:effectLst/>
                <a:latin typeface="+mn-lt"/>
                <a:ea typeface="+mn-ea"/>
                <a:cs typeface="+mn-cs"/>
              </a:rPr>
              <a:t>– this is where you would list your qualifications, with the highest level qualification going first. Remember to add in your Wider Achievements qualifications such as Leadership Skills, Duke of Edinburgh award or Sports Leadership.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marL="171450" indent="-171450" rtl="0" fontAlgn="base">
              <a:lnSpc>
                <a:spcPct val="200000"/>
              </a:lnSpc>
              <a:spcBef>
                <a:spcPts val="200"/>
              </a:spcBef>
              <a:buFont typeface="Arial" panose="020B0604020202020204" pitchFamily="34" charset="0"/>
              <a:buChar char="•"/>
            </a:pPr>
            <a:r>
              <a:rPr lang="en-GB" sz="1200" b="1" i="0" kern="1200" dirty="0">
                <a:solidFill>
                  <a:schemeClr val="tx1"/>
                </a:solidFill>
                <a:effectLst/>
                <a:latin typeface="+mn-lt"/>
                <a:ea typeface="+mn-ea"/>
                <a:cs typeface="+mn-cs"/>
              </a:rPr>
              <a:t>Work experience </a:t>
            </a:r>
            <a:r>
              <a:rPr lang="en-GB" sz="1200" b="0" i="0" kern="1200" dirty="0">
                <a:solidFill>
                  <a:schemeClr val="tx1"/>
                </a:solidFill>
                <a:effectLst/>
                <a:latin typeface="+mn-lt"/>
                <a:ea typeface="+mn-ea"/>
                <a:cs typeface="+mn-cs"/>
              </a:rPr>
              <a:t>– add any part time jobs you may have here. You can also add voluntary work and any work experience you have had if they are relevant to what you are applying for. For example if you are applying for a course in childcare you would mention any babysitting you have done, even if it’s for family. </a:t>
            </a:r>
            <a:br>
              <a:rPr lang="en-GB" sz="1200" b="0" i="0" kern="1200" dirty="0">
                <a:solidFill>
                  <a:schemeClr val="tx1"/>
                </a:solidFill>
                <a:effectLst/>
                <a:latin typeface="+mn-lt"/>
                <a:ea typeface="+mn-ea"/>
                <a:cs typeface="+mn-cs"/>
              </a:rPr>
            </a:br>
            <a:endParaRPr lang="en-GB" sz="1200" b="0" i="0" kern="1200" dirty="0">
              <a:solidFill>
                <a:schemeClr val="tx1"/>
              </a:solidFill>
              <a:effectLst/>
              <a:latin typeface="+mn-lt"/>
              <a:ea typeface="+mn-ea"/>
              <a:cs typeface="+mn-cs"/>
            </a:endParaRPr>
          </a:p>
          <a:p>
            <a:pPr marL="171450" indent="-171450" fontAlgn="base">
              <a:lnSpc>
                <a:spcPct val="200000"/>
              </a:lnSpc>
              <a:spcBef>
                <a:spcPts val="200"/>
              </a:spcBef>
              <a:buFont typeface="Arial" panose="020B0604020202020204" pitchFamily="34" charset="0"/>
              <a:buChar char="•"/>
            </a:pPr>
            <a:r>
              <a:rPr lang="en-GB" sz="1200" b="1" i="0" kern="1200" dirty="0">
                <a:solidFill>
                  <a:schemeClr val="tx1"/>
                </a:solidFill>
                <a:effectLst/>
                <a:latin typeface="+mn-lt"/>
                <a:ea typeface="+mn-ea"/>
                <a:cs typeface="+mn-cs"/>
              </a:rPr>
              <a:t>Interests </a:t>
            </a:r>
            <a:r>
              <a:rPr lang="en-GB" sz="1200" b="0" i="0" kern="1200" dirty="0">
                <a:solidFill>
                  <a:schemeClr val="tx1"/>
                </a:solidFill>
                <a:effectLst/>
                <a:latin typeface="+mn-lt"/>
                <a:ea typeface="+mn-ea"/>
                <a:cs typeface="+mn-cs"/>
              </a:rPr>
              <a:t>– try make this a bit more interesting than ‘I like to go to the cinema’ or ‘reading’. Again, make it relevant. Examples include you write your own blog if you want to be a journalist; you are part of a drama group if the job involves being confident and speaking out such as sales.</a:t>
            </a:r>
            <a:r>
              <a:rPr lang="en-GB" dirty="0"/>
              <a:t> You can also think about your values in this area if you don't have hobbies. If</a:t>
            </a:r>
            <a:r>
              <a:rPr lang="en-GB" sz="1200" b="0" i="0" kern="1200" dirty="0">
                <a:solidFill>
                  <a:schemeClr val="tx1"/>
                </a:solidFill>
                <a:effectLst/>
                <a:latin typeface="+mn-lt"/>
                <a:ea typeface="+mn-ea"/>
                <a:cs typeface="+mn-cs"/>
              </a:rPr>
              <a:t> you don’t have any relevant hobbies or interests you can leave this section out.</a:t>
            </a:r>
            <a:br>
              <a:rPr lang="en-GB" sz="1200" b="0" i="0" kern="1200" dirty="0">
                <a:solidFill>
                  <a:schemeClr val="tx1"/>
                </a:solidFill>
                <a:effectLst/>
                <a:latin typeface="+mn-lt"/>
                <a:ea typeface="+mn-ea"/>
                <a:cs typeface="+mn-cs"/>
              </a:rPr>
            </a:br>
            <a:endParaRPr lang="en-GB" dirty="0">
              <a:cs typeface="Calibri"/>
            </a:endParaRPr>
          </a:p>
          <a:p>
            <a:pPr marL="171450" indent="-171450">
              <a:lnSpc>
                <a:spcPct val="200000"/>
              </a:lnSpc>
              <a:spcBef>
                <a:spcPts val="200"/>
              </a:spcBef>
              <a:buFont typeface="Arial" panose="020B0604020202020204" pitchFamily="34" charset="0"/>
              <a:buChar char="•"/>
            </a:pPr>
            <a:r>
              <a:rPr lang="en-GB" b="1" dirty="0">
                <a:cs typeface="Calibri"/>
              </a:rPr>
              <a:t>References</a:t>
            </a:r>
            <a:r>
              <a:rPr lang="en-GB" dirty="0">
                <a:cs typeface="Calibri"/>
              </a:rPr>
              <a:t> </a:t>
            </a:r>
            <a:r>
              <a:rPr lang="en-GB" sz="1200" b="0" i="0" u="none" strike="noStrike" kern="1200" dirty="0">
                <a:solidFill>
                  <a:schemeClr val="tx1"/>
                </a:solidFill>
                <a:effectLst/>
                <a:latin typeface="+mn-lt"/>
                <a:ea typeface="+mn-ea"/>
                <a:cs typeface="+mn-cs"/>
              </a:rPr>
              <a:t>–</a:t>
            </a:r>
            <a:r>
              <a:rPr lang="en-GB" dirty="0">
                <a:cs typeface="Calibri"/>
              </a:rPr>
              <a:t> y</a:t>
            </a:r>
            <a:r>
              <a:rPr lang="en-GB" dirty="0"/>
              <a:t>ou don’t have to name your referees on your CV. Simply write ‘References available upon request.’ The employer will chase these up later if they want to take your application further.   </a:t>
            </a:r>
            <a:br>
              <a:rPr lang="en-GB" dirty="0"/>
            </a:br>
            <a:endParaRPr lang="en-GB" dirty="0"/>
          </a:p>
          <a:p>
            <a:pPr marL="628650" lvl="1" indent="-285750">
              <a:lnSpc>
                <a:spcPct val="200000"/>
              </a:lnSpc>
              <a:spcBef>
                <a:spcPts val="200"/>
              </a:spcBef>
              <a:buFont typeface="Wingdings" panose="020B0604020202020204" pitchFamily="34" charset="0"/>
              <a:buChar char="Ø"/>
            </a:pPr>
            <a:r>
              <a:rPr lang="en-GB" dirty="0"/>
              <a:t>You will need two referees. One will usually be a teacher from your school or a tutor from college. </a:t>
            </a:r>
            <a:endParaRPr lang="en-GB" dirty="0">
              <a:cs typeface="Calibri" panose="020F0502020204030204"/>
            </a:endParaRPr>
          </a:p>
          <a:p>
            <a:pPr marL="628650" lvl="1" indent="-285750">
              <a:lnSpc>
                <a:spcPct val="200000"/>
              </a:lnSpc>
              <a:spcBef>
                <a:spcPts val="200"/>
              </a:spcBef>
              <a:buFont typeface="Wingdings" panose="020B0604020202020204" pitchFamily="34" charset="0"/>
              <a:buChar char="Ø"/>
            </a:pPr>
            <a:r>
              <a:rPr lang="en-GB" dirty="0"/>
              <a:t>Your second referee could be a work experience placement provider, employer, coach or a similar professional. Always ask for their permission before you add them to your CV.  </a:t>
            </a:r>
            <a:endParaRPr lang="en-GB" dirty="0">
              <a:cs typeface="Calibri" panose="020F0502020204030204"/>
            </a:endParaRPr>
          </a:p>
          <a:p>
            <a:pPr marL="628650" lvl="1" indent="-285750">
              <a:lnSpc>
                <a:spcPct val="200000"/>
              </a:lnSpc>
              <a:spcBef>
                <a:spcPts val="200"/>
              </a:spcBef>
              <a:buFont typeface="Wingdings"/>
              <a:buChar char="Ø"/>
            </a:pPr>
            <a:r>
              <a:rPr lang="en-GB" dirty="0"/>
              <a:t>If you are including them on your CV, give their: name, job title and employer’s name (where appropriate), phone number and (if possible) email address.</a:t>
            </a:r>
          </a:p>
          <a:p>
            <a:pPr marL="628650" lvl="1" indent="-285750">
              <a:lnSpc>
                <a:spcPct val="200000"/>
              </a:lnSpc>
              <a:spcBef>
                <a:spcPts val="200"/>
              </a:spcBef>
              <a:buFont typeface="Wingdings"/>
              <a:buChar char="Ø"/>
            </a:pPr>
            <a:endParaRPr lang="en-GB" dirty="0">
              <a:cs typeface="Calibri" panose="020F0502020204030204"/>
            </a:endParaRPr>
          </a:p>
          <a:p>
            <a:pPr marL="0" lvl="0" indent="-114300">
              <a:lnSpc>
                <a:spcPct val="200000"/>
              </a:lnSpc>
              <a:spcBef>
                <a:spcPts val="200"/>
              </a:spcBef>
              <a:buFont typeface="Wingdings"/>
              <a:buNone/>
            </a:pPr>
            <a:r>
              <a:rPr lang="en-GB" i="1" dirty="0">
                <a:cs typeface="Calibri" panose="020F0502020204030204"/>
              </a:rPr>
              <a:t>[Press*] for each of the next tasks]</a:t>
            </a:r>
          </a:p>
          <a:p>
            <a:pPr marL="0" lvl="0" indent="-114300">
              <a:lnSpc>
                <a:spcPct val="200000"/>
              </a:lnSpc>
              <a:spcBef>
                <a:spcPts val="200"/>
              </a:spcBef>
              <a:buFont typeface="Wingdings"/>
              <a:buNone/>
            </a:pPr>
            <a:endParaRPr lang="en-GB" dirty="0">
              <a:cs typeface="Calibri" panose="020F0502020204030204"/>
            </a:endParaRPr>
          </a:p>
          <a:p>
            <a:pPr marL="0" lvl="0" indent="-114300">
              <a:lnSpc>
                <a:spcPct val="200000"/>
              </a:lnSpc>
              <a:spcBef>
                <a:spcPts val="200"/>
              </a:spcBef>
              <a:buFont typeface="Wingdings"/>
              <a:buNone/>
            </a:pPr>
            <a:r>
              <a:rPr lang="en-GB" b="1" dirty="0">
                <a:cs typeface="Calibri" panose="020F0502020204030204"/>
              </a:rPr>
              <a:t>Task 1 </a:t>
            </a:r>
            <a:r>
              <a:rPr lang="en-GB" dirty="0">
                <a:cs typeface="Calibri" panose="020F0502020204030204"/>
              </a:rPr>
              <a:t>– What should you check in your contact details?</a:t>
            </a:r>
          </a:p>
          <a:p>
            <a:pPr marL="0" lvl="0" indent="-114300">
              <a:lnSpc>
                <a:spcPct val="200000"/>
              </a:lnSpc>
              <a:spcBef>
                <a:spcPts val="200"/>
              </a:spcBef>
              <a:buFont typeface="Wingdings"/>
              <a:buNone/>
            </a:pPr>
            <a:endParaRPr lang="en-GB" dirty="0">
              <a:cs typeface="Calibri" panose="020F0502020204030204"/>
            </a:endParaRPr>
          </a:p>
          <a:p>
            <a:pPr marL="0" lvl="0" indent="-114300">
              <a:lnSpc>
                <a:spcPct val="200000"/>
              </a:lnSpc>
              <a:spcBef>
                <a:spcPts val="200"/>
              </a:spcBef>
              <a:buFont typeface="Wingdings"/>
              <a:buNone/>
            </a:pPr>
            <a:r>
              <a:rPr lang="en-GB" b="1" dirty="0">
                <a:cs typeface="Calibri" panose="020F0502020204030204"/>
              </a:rPr>
              <a:t>Task 2 </a:t>
            </a:r>
            <a:r>
              <a:rPr lang="en-GB" dirty="0">
                <a:cs typeface="Calibri" panose="020F0502020204030204"/>
              </a:rPr>
              <a:t>– Why is the personal profile important?</a:t>
            </a:r>
          </a:p>
          <a:p>
            <a:pPr marL="0" lvl="0" indent="-114300">
              <a:lnSpc>
                <a:spcPct val="200000"/>
              </a:lnSpc>
              <a:spcBef>
                <a:spcPts val="200"/>
              </a:spcBef>
              <a:buFont typeface="Wingdings"/>
              <a:buNone/>
            </a:pPr>
            <a:endParaRPr lang="en-GB" dirty="0">
              <a:cs typeface="Calibri" panose="020F0502020204030204"/>
            </a:endParaRPr>
          </a:p>
          <a:p>
            <a:pPr marL="0" lvl="0" indent="-114300">
              <a:lnSpc>
                <a:spcPct val="200000"/>
              </a:lnSpc>
              <a:spcBef>
                <a:spcPts val="200"/>
              </a:spcBef>
              <a:buFont typeface="Wingdings"/>
              <a:buNone/>
            </a:pPr>
            <a:r>
              <a:rPr lang="en-GB" b="1" dirty="0">
                <a:cs typeface="Calibri" panose="020F0502020204030204"/>
              </a:rPr>
              <a:t>Task 3 </a:t>
            </a:r>
            <a:r>
              <a:rPr lang="en-GB" dirty="0">
                <a:cs typeface="Calibri" panose="020F0502020204030204"/>
              </a:rPr>
              <a:t>– List three skills and one interest that you could include.</a:t>
            </a:r>
          </a:p>
          <a:p>
            <a:pPr algn="r"/>
            <a:r>
              <a:rPr lang="en-GB" b="1" dirty="0"/>
              <a:t>Timings 17.00</a:t>
            </a:r>
            <a:endParaRPr lang="en-GB" dirty="0"/>
          </a:p>
          <a:p>
            <a:pPr indent="-114300">
              <a:lnSpc>
                <a:spcPct val="200000"/>
              </a:lnSpc>
              <a:spcBef>
                <a:spcPts val="200"/>
              </a:spcBef>
            </a:pPr>
            <a:endParaRPr lang="en-GB" sz="1200" i="0" kern="1200" dirty="0">
              <a:solidFill>
                <a:schemeClr val="tx1"/>
              </a:solidFill>
              <a:effectLst/>
              <a:latin typeface="+mn-lt"/>
              <a:cs typeface="Calibri"/>
            </a:endParaRPr>
          </a:p>
          <a:p>
            <a:pPr marL="171450" indent="-171450">
              <a:buFont typeface="Arial" panose="020B0604020202020204" pitchFamily="34" charset="0"/>
              <a:buChar char="•"/>
            </a:pPr>
            <a:endParaRPr lang="en-GB" b="1"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3</a:t>
            </a:fld>
            <a:endParaRPr lang="en-US"/>
          </a:p>
        </p:txBody>
      </p:sp>
    </p:spTree>
    <p:extLst>
      <p:ext uri="{BB962C8B-B14F-4D97-AF65-F5344CB8AC3E}">
        <p14:creationId xmlns:p14="http://schemas.microsoft.com/office/powerpoint/2010/main" val="279613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Personal Profile </a:t>
            </a:r>
          </a:p>
          <a:p>
            <a:endParaRPr lang="en-US" dirty="0">
              <a:cs typeface="Calibri"/>
            </a:endParaRPr>
          </a:p>
          <a:p>
            <a:r>
              <a:rPr lang="en-US" dirty="0"/>
              <a:t>Your personal profile is one of the important parts of your CV. It gives you a chance to sell yourself to the employer in a small and easy-to-digest paragraph. By summing up the specific skills and experience that make you perfect for the position, you’ll be able to prove your suitability and convince the recruiter to read on. </a:t>
            </a:r>
            <a:endParaRPr lang="en-US" dirty="0">
              <a:cs typeface="Calibri"/>
            </a:endParaRPr>
          </a:p>
          <a:p>
            <a:endParaRPr lang="en-US" dirty="0"/>
          </a:p>
          <a:p>
            <a:r>
              <a:rPr lang="en-US" dirty="0"/>
              <a:t>In fact, a well written personal statement can mean the difference between standing out from the crowd and your application being rejected. Ideally, your personal profile should be no more than around 150 words (or four or five lines of your CV). Any more than this and you run the risk of rambling and taking up valuable space.</a:t>
            </a:r>
            <a:endParaRPr lang="en-US" dirty="0">
              <a:cs typeface="Calibri"/>
            </a:endParaRPr>
          </a:p>
          <a:p>
            <a:endParaRPr lang="en-US" dirty="0">
              <a:cs typeface="Calibri"/>
            </a:endParaRPr>
          </a:p>
          <a:p>
            <a:r>
              <a:rPr lang="en-US" dirty="0">
                <a:cs typeface="Calibri"/>
              </a:rPr>
              <a:t>Answer these three questions and you have a good basis.</a:t>
            </a:r>
          </a:p>
          <a:p>
            <a:endParaRPr lang="en-US" dirty="0">
              <a:cs typeface="Calibri"/>
            </a:endParaRPr>
          </a:p>
          <a:p>
            <a:pPr marL="171450" indent="-171450">
              <a:buFont typeface="Arial" panose="020B0604020202020204" pitchFamily="34" charset="0"/>
              <a:buChar char="•"/>
            </a:pPr>
            <a:r>
              <a:rPr lang="en-US" dirty="0"/>
              <a:t>Who are you?</a:t>
            </a:r>
            <a:endParaRPr lang="en-US" dirty="0">
              <a:cs typeface="Calibri"/>
            </a:endParaRPr>
          </a:p>
          <a:p>
            <a:pPr marL="171450" indent="-171450">
              <a:buFont typeface="Arial" panose="020B0604020202020204" pitchFamily="34" charset="0"/>
              <a:buChar char="•"/>
            </a:pPr>
            <a:r>
              <a:rPr lang="en-US" dirty="0"/>
              <a:t>What can you offer?</a:t>
            </a:r>
            <a:endParaRPr lang="en-US" dirty="0">
              <a:cs typeface="Calibri"/>
            </a:endParaRPr>
          </a:p>
          <a:p>
            <a:pPr marL="171450" indent="-171450">
              <a:buFont typeface="Arial" panose="020B0604020202020204" pitchFamily="34" charset="0"/>
              <a:buChar char="•"/>
            </a:pPr>
            <a:r>
              <a:rPr lang="en-US" dirty="0"/>
              <a:t>What are your career goals?</a:t>
            </a:r>
            <a:endParaRPr lang="en-US" dirty="0">
              <a:cs typeface="Calibri"/>
            </a:endParaRPr>
          </a:p>
          <a:p>
            <a:endParaRPr lang="en-US" dirty="0">
              <a:cs typeface="Calibri"/>
            </a:endParaRPr>
          </a:p>
          <a:p>
            <a:r>
              <a:rPr lang="en-US" dirty="0">
                <a:cs typeface="Calibri"/>
              </a:rPr>
              <a:t>Examples</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cs typeface="Calibri"/>
              </a:rPr>
              <a:t>[Press* for each example]</a:t>
            </a:r>
            <a:endParaRPr lang="en-US" dirty="0">
              <a:cs typeface="Calibri"/>
            </a:endParaRPr>
          </a:p>
          <a:p>
            <a:endParaRPr lang="en-US" dirty="0">
              <a:cs typeface="Calibri"/>
            </a:endParaRPr>
          </a:p>
          <a:p>
            <a:pPr marL="171450" indent="-171450">
              <a:buFont typeface="Arial" panose="020B0604020202020204" pitchFamily="34" charset="0"/>
              <a:buChar char="•"/>
            </a:pPr>
            <a:r>
              <a:rPr lang="en-US" dirty="0"/>
              <a:t>I am a hard-working individual who enjoys working. I am excellent at meeting deadlines. I am leaving school and am keen to learn new skills, I pick up tasks quickly and am helpful and willing. I would be an excellent employee and add value to your team.</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Sixth year leaver from Young High School. Practical work experience with retail weekend work (including cash handling) and summer catering work in restaurants. Looking to start a business career with work that develops my business skills and includes customer service.</a:t>
            </a:r>
            <a:endParaRPr lang="en-US" dirty="0">
              <a:cs typeface="Calibri"/>
            </a:endParaRP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t>A highly motivated and hardworking individual, who has recently left school, achieving excellent grades in both </a:t>
            </a:r>
            <a:r>
              <a:rPr lang="en-US" dirty="0" err="1"/>
              <a:t>Maths</a:t>
            </a:r>
            <a:r>
              <a:rPr lang="en-US" dirty="0"/>
              <a:t> and Science. Seeking an apprenticeship in the engineering industry to build upon a keen scientific interest and start a career as a maintenance engineer. Eventual career goal is to become a fully-qualified and experienced maintenance or electrical engineer, with the longer-term aspiration of moving into project management.</a:t>
            </a:r>
          </a:p>
          <a:p>
            <a:endParaRPr lang="en-US" dirty="0">
              <a:ea typeface="Calibri" panose="020F0502020204030204"/>
              <a:cs typeface="Calibri" panose="020F0502020204030204"/>
            </a:endParaRPr>
          </a:p>
          <a:p>
            <a:r>
              <a:rPr lang="en-US" i="1" dirty="0">
                <a:ea typeface="Calibri" panose="020F0502020204030204"/>
                <a:cs typeface="Calibri" panose="020F0502020204030204"/>
              </a:rPr>
              <a:t>[Press*]</a:t>
            </a:r>
          </a:p>
          <a:p>
            <a:endParaRPr lang="en-US" dirty="0">
              <a:cs typeface="Calibri"/>
            </a:endParaRPr>
          </a:p>
          <a:p>
            <a:r>
              <a:rPr lang="en-US" b="1" dirty="0">
                <a:cs typeface="Calibri"/>
              </a:rPr>
              <a:t>Task 4 </a:t>
            </a:r>
            <a:r>
              <a:rPr lang="en-US" dirty="0">
                <a:cs typeface="Calibri"/>
              </a:rPr>
              <a:t>– Which of these statements would you recommend?</a:t>
            </a:r>
          </a:p>
          <a:p>
            <a:endParaRPr lang="en-US" dirty="0">
              <a:cs typeface="Calibri"/>
            </a:endParaRPr>
          </a:p>
          <a:p>
            <a:r>
              <a:rPr lang="en-US" i="1" dirty="0">
                <a:cs typeface="Calibri"/>
              </a:rPr>
              <a:t>[Press*]</a:t>
            </a:r>
          </a:p>
          <a:p>
            <a:endParaRPr lang="en-US" dirty="0">
              <a:cs typeface="Calibri"/>
            </a:endParaRPr>
          </a:p>
          <a:p>
            <a:r>
              <a:rPr lang="en-US" dirty="0"/>
              <a:t>And remember: you should always aim to edit your personal statement for each role you apply for. </a:t>
            </a:r>
          </a:p>
          <a:p>
            <a:pPr algn="r"/>
            <a:r>
              <a:rPr lang="en-GB" b="1" dirty="0"/>
              <a:t>Timings 22.00</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A8CE8B9-6A58-4D87-B516-F25D94F6D43A}" type="slidenum">
              <a:rPr lang="en-US"/>
              <a:t>4</a:t>
            </a:fld>
            <a:endParaRPr lang="en-US"/>
          </a:p>
        </p:txBody>
      </p:sp>
    </p:spTree>
    <p:extLst>
      <p:ext uri="{BB962C8B-B14F-4D97-AF65-F5344CB8AC3E}">
        <p14:creationId xmlns:p14="http://schemas.microsoft.com/office/powerpoint/2010/main" val="231810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kern="1200" dirty="0">
                <a:effectLst/>
              </a:rPr>
              <a:t>Preparing a CV</a:t>
            </a:r>
            <a:endParaRPr lang="en-GB" kern="1200" dirty="0">
              <a:effectLst/>
            </a:endParaRPr>
          </a:p>
          <a:p>
            <a:endParaRPr lang="en-GB" dirty="0"/>
          </a:p>
          <a:p>
            <a:r>
              <a:rPr lang="en-GB" b="1" kern="1200" dirty="0">
                <a:effectLst/>
              </a:rPr>
              <a:t>Task 5</a:t>
            </a:r>
            <a:r>
              <a:rPr lang="en-GB" b="1" dirty="0"/>
              <a:t> </a:t>
            </a:r>
            <a:r>
              <a:rPr lang="en-GB" kern="1200" dirty="0">
                <a:effectLst/>
              </a:rPr>
              <a:t>– Now we are going to take a few minutes to look at the more challenging areas of what to write in your CV. Think about the following questions.</a:t>
            </a:r>
            <a:endParaRPr lang="en-US" kern="1200" dirty="0">
              <a:effectLst/>
            </a:endParaRPr>
          </a:p>
          <a:p>
            <a:endParaRPr lang="en-GB" kern="1200" dirty="0">
              <a:effectLst/>
              <a:ea typeface="+mn-ea"/>
              <a:cs typeface="+mn-cs"/>
            </a:endParaRPr>
          </a:p>
          <a:p>
            <a:r>
              <a:rPr lang="en-GB" i="1" kern="1200" dirty="0">
                <a:effectLst/>
              </a:rPr>
              <a:t>[Press* for each point]</a:t>
            </a:r>
            <a:endParaRPr lang="en-US" kern="1200" dirty="0">
              <a:effectLst/>
            </a:endParaRPr>
          </a:p>
          <a:p>
            <a:endParaRPr lang="en-GB" kern="1200" dirty="0">
              <a:effectLst/>
              <a:ea typeface="+mn-ea"/>
              <a:cs typeface="+mn-cs"/>
            </a:endParaRPr>
          </a:p>
          <a:p>
            <a:pPr marL="171450" indent="-171450">
              <a:buFont typeface="Arial,Sans-Serif"/>
              <a:buChar char="•"/>
            </a:pPr>
            <a:r>
              <a:rPr lang="en-GB" b="1" kern="1200" dirty="0">
                <a:effectLst/>
              </a:rPr>
              <a:t>What 3 personal qualities would you use in your own personal profile?</a:t>
            </a:r>
            <a:r>
              <a:rPr lang="en-GB" b="1" dirty="0"/>
              <a:t> </a:t>
            </a:r>
            <a:r>
              <a:rPr lang="en-GB" kern="1200" dirty="0">
                <a:effectLst/>
              </a:rPr>
              <a:t>Qualities shown here are important to employers, such as being keen, motivated, hard-working, helpful, or punctual.</a:t>
            </a:r>
            <a:r>
              <a:rPr lang="en-GB" dirty="0"/>
              <a:t> </a:t>
            </a:r>
            <a:endParaRPr lang="en-US" kern="1200" dirty="0">
              <a:effectLst/>
              <a:ea typeface="+mn-ea"/>
              <a:cs typeface="+mn-cs"/>
            </a:endParaRPr>
          </a:p>
          <a:p>
            <a:pPr marL="171450" indent="-171450">
              <a:buFont typeface="Arial,Sans-Serif"/>
              <a:buChar char="•"/>
            </a:pPr>
            <a:endParaRPr lang="en-GB" kern="1200" dirty="0">
              <a:effectLst/>
              <a:ea typeface="+mn-ea"/>
              <a:cs typeface="+mn-cs"/>
            </a:endParaRPr>
          </a:p>
          <a:p>
            <a:pPr marL="171450" indent="-171450">
              <a:buFont typeface="Arial,Sans-Serif"/>
              <a:buChar char="•"/>
            </a:pPr>
            <a:r>
              <a:rPr lang="en-GB" b="1" kern="1200" dirty="0">
                <a:effectLst/>
              </a:rPr>
              <a:t>Who could you use as a referee?</a:t>
            </a:r>
            <a:r>
              <a:rPr lang="en-GB" b="1" dirty="0"/>
              <a:t> </a:t>
            </a:r>
            <a:r>
              <a:rPr lang="en-GB" kern="1200" dirty="0">
                <a:effectLst/>
              </a:rPr>
              <a:t>Think about teachers at school, or neighbours you may have helped out, or employers from work experience placements.</a:t>
            </a:r>
            <a:endParaRPr lang="en-US" kern="1200" dirty="0">
              <a:effectLst/>
            </a:endParaRPr>
          </a:p>
          <a:p>
            <a:pPr marL="171450" indent="-171450">
              <a:buFont typeface="Arial,Sans-Serif"/>
              <a:buChar char="•"/>
            </a:pPr>
            <a:endParaRPr lang="en-GB" kern="1200" dirty="0">
              <a:effectLst/>
              <a:ea typeface="+mn-ea"/>
              <a:cs typeface="+mn-cs"/>
            </a:endParaRPr>
          </a:p>
          <a:p>
            <a:pPr marL="171450" indent="-171450">
              <a:buFont typeface="Arial,Sans-Serif"/>
              <a:buChar char="•"/>
            </a:pPr>
            <a:r>
              <a:rPr lang="en-GB" b="1" kern="1200" dirty="0">
                <a:effectLst/>
              </a:rPr>
              <a:t>What could the reference include to show you in the best light to an employer?</a:t>
            </a:r>
            <a:r>
              <a:rPr lang="en-GB" b="1" dirty="0"/>
              <a:t> </a:t>
            </a:r>
            <a:r>
              <a:rPr lang="en-GB" kern="1200" dirty="0">
                <a:effectLst/>
              </a:rPr>
              <a:t>What do you think the people you ask to write you a reference would say about you in terms of your attitude to work?</a:t>
            </a:r>
            <a:endParaRPr lang="en-US" dirty="0"/>
          </a:p>
          <a:p>
            <a:pPr algn="r"/>
            <a:r>
              <a:rPr lang="en-GB" b="1" dirty="0"/>
              <a:t>Timings 32.00</a:t>
            </a:r>
            <a:endParaRPr lang="en-GB" dirty="0"/>
          </a:p>
          <a:p>
            <a:pPr marL="171450" indent="-171450">
              <a:buFont typeface="Arial,Sans-Serif"/>
              <a:buChar char="•"/>
            </a:pPr>
            <a:endParaRPr lang="en-GB" dirty="0"/>
          </a:p>
          <a:p>
            <a:endParaRPr lang="en-GB" kern="1200" dirty="0">
              <a:effectLs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E8B9-6A58-4D87-B516-F25D94F6D43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7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Tailoring your CV</a:t>
            </a:r>
          </a:p>
          <a:p>
            <a:endParaRPr lang="en-US" dirty="0">
              <a:cs typeface="Calibri"/>
            </a:endParaRPr>
          </a:p>
          <a:p>
            <a:r>
              <a:rPr lang="en-US" dirty="0">
                <a:cs typeface="Calibri"/>
              </a:rPr>
              <a:t>A CV is a 30-second interview – so you need to tailor it for each job that you apply for. Making a couple of small changes will make a big difference.</a:t>
            </a:r>
          </a:p>
          <a:p>
            <a:endParaRPr lang="en-US" dirty="0">
              <a:cs typeface="Calibri"/>
            </a:endParaRPr>
          </a:p>
          <a:p>
            <a:r>
              <a:rPr lang="en-US" dirty="0"/>
              <a:t>Start thinking in terms of </a:t>
            </a:r>
            <a:r>
              <a:rPr lang="en-US" b="1" dirty="0"/>
              <a:t>keywords</a:t>
            </a:r>
            <a:r>
              <a:rPr lang="en-US" dirty="0"/>
              <a:t>. If you’re looking at a job advert, they’ll be sprinkled throughout the job ad. Pull the most unique, eye-catching words from the advert and work them into your CV. It’s a shortcut to catching a recruiter’s eye.</a:t>
            </a:r>
            <a:endParaRPr lang="en-US" dirty="0">
              <a:cs typeface="Calibri"/>
            </a:endParaRPr>
          </a:p>
          <a:p>
            <a:endParaRPr lang="en-US" dirty="0">
              <a:cs typeface="Calibri"/>
            </a:endParaRPr>
          </a:p>
          <a:p>
            <a:r>
              <a:rPr lang="en-US" dirty="0">
                <a:cs typeface="Calibri"/>
              </a:rPr>
              <a:t>The parts of the CV that will need to be tweaked are:</a:t>
            </a:r>
          </a:p>
          <a:p>
            <a:endParaRPr lang="en-US" dirty="0">
              <a:cs typeface="Calibri"/>
            </a:endParaRPr>
          </a:p>
          <a:p>
            <a:pPr marL="171450" indent="-171450">
              <a:buFont typeface="Arial"/>
              <a:buChar char="•"/>
            </a:pPr>
            <a:r>
              <a:rPr lang="en-US" b="1" dirty="0">
                <a:cs typeface="Calibri"/>
              </a:rPr>
              <a:t>personal profile </a:t>
            </a:r>
            <a:r>
              <a:rPr lang="en-US" dirty="0">
                <a:cs typeface="Calibri"/>
              </a:rPr>
              <a:t>– if you are applying for a job in a retail opportunity it would not be hopeful to say that your career goal is to become an engineer – remember you should never lie but just think about what you are choosing to highlight about yourself</a:t>
            </a:r>
          </a:p>
          <a:p>
            <a:pPr marL="171450" indent="-171450">
              <a:buFont typeface="Arial"/>
              <a:buChar char="•"/>
            </a:pPr>
            <a:endParaRPr lang="en-US" dirty="0">
              <a:cs typeface="Calibri"/>
            </a:endParaRPr>
          </a:p>
          <a:p>
            <a:pPr marL="171450" indent="-171450">
              <a:buFont typeface="Arial"/>
              <a:buChar char="•"/>
            </a:pPr>
            <a:r>
              <a:rPr lang="en-US" b="1" dirty="0">
                <a:cs typeface="Calibri"/>
              </a:rPr>
              <a:t>skills and qualities </a:t>
            </a:r>
            <a:r>
              <a:rPr lang="en-US" dirty="0">
                <a:cs typeface="Calibri"/>
              </a:rPr>
              <a:t>– look at this ad - they have asked you to highlight your skills and then mentioned ‘confident’, ‘dynamic’ and ‘communication skills’ as well as being ‘energetic’ and ‘having the ability to having bags of energy, being able to motivate and inspire others’ (think leadership skills and being positive)</a:t>
            </a:r>
          </a:p>
          <a:p>
            <a:pPr marL="171450" indent="-171450">
              <a:buFont typeface="Arial"/>
              <a:buChar char="•"/>
            </a:pPr>
            <a:endParaRPr lang="en-US" dirty="0">
              <a:cs typeface="Calibri"/>
            </a:endParaRPr>
          </a:p>
          <a:p>
            <a:pPr marL="171450" indent="-171450">
              <a:buFont typeface="Arial"/>
              <a:buChar char="•"/>
            </a:pPr>
            <a:r>
              <a:rPr lang="en-US" b="1" dirty="0">
                <a:cs typeface="Calibri"/>
              </a:rPr>
              <a:t>interests</a:t>
            </a:r>
            <a:r>
              <a:rPr lang="en-US" dirty="0">
                <a:cs typeface="Calibri"/>
              </a:rPr>
              <a:t> – you could use these to demonstrate that you have bags of energy and can inspire and motivate others in this section.  Also if you have ever taken part in any youth </a:t>
            </a:r>
            <a:r>
              <a:rPr lang="en-US" dirty="0" err="1">
                <a:cs typeface="Calibri"/>
              </a:rPr>
              <a:t>centre</a:t>
            </a:r>
            <a:r>
              <a:rPr lang="en-US" dirty="0">
                <a:cs typeface="Calibri"/>
              </a:rPr>
              <a:t> activities or been part of a club or a project that would also help.</a:t>
            </a:r>
          </a:p>
          <a:p>
            <a:pPr algn="r"/>
            <a:r>
              <a:rPr lang="en-GB" b="1" dirty="0"/>
              <a:t>Timings 35.00</a:t>
            </a:r>
            <a:endParaRPr lang="en-US" dirty="0">
              <a:cs typeface="Calibri" panose="020F0502020204030204"/>
            </a:endParaRPr>
          </a:p>
          <a:p>
            <a:pPr marL="171450" indent="-171450">
              <a:buFont typeface="Arial"/>
              <a:buChar char="•"/>
            </a:pPr>
            <a:endParaRPr lang="en-US" dirty="0">
              <a:cs typeface="Calibri" panose="020F0502020204030204"/>
            </a:endParaRPr>
          </a:p>
          <a:p>
            <a:pPr marL="171450" indent="-171450">
              <a:buFont typeface="Arial"/>
              <a:buChar char="•"/>
            </a:pPr>
            <a:endParaRPr lang="en-US" dirty="0">
              <a:cs typeface="Calibri" panose="020F0502020204030204"/>
            </a:endParaRPr>
          </a:p>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6</a:t>
            </a:fld>
            <a:endParaRPr lang="en-US"/>
          </a:p>
        </p:txBody>
      </p:sp>
    </p:spTree>
    <p:extLst>
      <p:ext uri="{BB962C8B-B14F-4D97-AF65-F5344CB8AC3E}">
        <p14:creationId xmlns:p14="http://schemas.microsoft.com/office/powerpoint/2010/main" val="12392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CV Dos and Don’ts</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Many employers will use an Applicant Tracking System (APS) to filter out CVs if they get hundreds of applicants. Research shows 70-75% of CVs are rejected at this stage so it’s important you do all you can to make sure yours isn’t one of them. </a:t>
            </a:r>
            <a:endParaRPr lang="en-GB" sz="1200" b="0" i="0" kern="1200" dirty="0">
              <a:solidFill>
                <a:schemeClr val="tx1"/>
              </a:solidFill>
              <a:effectLst/>
              <a:latin typeface="+mn-lt"/>
              <a:cs typeface="Calibri"/>
            </a:endParaRPr>
          </a:p>
          <a:p>
            <a:pPr rtl="0" fontAlgn="base"/>
            <a:endParaRPr lang="en-GB" sz="1200" b="0" i="0" kern="1200" dirty="0">
              <a:solidFill>
                <a:schemeClr val="tx1"/>
              </a:solidFill>
              <a:effectLst/>
              <a:latin typeface="+mn-lt"/>
              <a:ea typeface="+mn-ea"/>
              <a:cs typeface="+mn-cs"/>
            </a:endParaRPr>
          </a:p>
          <a:p>
            <a:pPr rtl="0" fontAlgn="base"/>
            <a:r>
              <a:rPr lang="en-GB" sz="1200" b="1" i="0" kern="1200" dirty="0">
                <a:solidFill>
                  <a:schemeClr val="tx1"/>
                </a:solidFill>
                <a:effectLst/>
                <a:latin typeface="+mn-lt"/>
                <a:ea typeface="+mn-ea"/>
                <a:cs typeface="+mn-cs"/>
              </a:rPr>
              <a:t>Dos</a:t>
            </a:r>
          </a:p>
          <a:p>
            <a:pPr rtl="0" fontAlgn="base"/>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Font</a:t>
            </a:r>
            <a:r>
              <a:rPr lang="en-GB" sz="1200" b="0" i="0" kern="1200" dirty="0">
                <a:solidFill>
                  <a:schemeClr val="tx1"/>
                </a:solidFill>
                <a:effectLst/>
                <a:latin typeface="+mn-lt"/>
                <a:ea typeface="+mn-ea"/>
                <a:cs typeface="+mn-cs"/>
              </a:rPr>
              <a:t> – use a font such as Calibri, Arial, Helvetica or Verdana. Times New Roman is too old fashioned and Comic Sans is not serious enough. 11pt is the best size to use for readability. 12pt can be used for headings. </a:t>
            </a: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File type </a:t>
            </a:r>
            <a:r>
              <a:rPr lang="en-GB" sz="1200" b="0" i="0" kern="1200" dirty="0">
                <a:solidFill>
                  <a:schemeClr val="tx1"/>
                </a:solidFill>
                <a:effectLst/>
                <a:latin typeface="+mn-lt"/>
                <a:ea typeface="+mn-ea"/>
                <a:cs typeface="+mn-cs"/>
              </a:rPr>
              <a:t>– save your document in .doc or .txt format to ensure it can be opened. PDF format may be opened easily but is not easily read by APS systems. </a:t>
            </a: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Keywords </a:t>
            </a:r>
            <a:r>
              <a:rPr lang="en-GB" sz="1200" b="0" i="0" kern="1200" dirty="0">
                <a:solidFill>
                  <a:schemeClr val="tx1"/>
                </a:solidFill>
                <a:effectLst/>
                <a:latin typeface="+mn-lt"/>
                <a:ea typeface="+mn-ea"/>
                <a:cs typeface="+mn-cs"/>
              </a:rPr>
              <a:t>–</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use keywords and phrases unique to the job in your personal statement for more chance of getting through the APS system. </a:t>
            </a: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Match skills to job </a:t>
            </a:r>
            <a:r>
              <a:rPr lang="en-GB" sz="1200" b="0" i="0" kern="1200" dirty="0">
                <a:solidFill>
                  <a:schemeClr val="tx1"/>
                </a:solidFill>
                <a:effectLst/>
                <a:latin typeface="+mn-lt"/>
                <a:ea typeface="+mn-ea"/>
                <a:cs typeface="+mn-cs"/>
              </a:rPr>
              <a:t>– include as much information as you can that matches the skills or competencies listed in the job advert.</a:t>
            </a: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Spellcheck </a:t>
            </a:r>
            <a:r>
              <a:rPr lang="en-GB" sz="1200" b="0" i="0" u="none" strike="noStrike" kern="1200" dirty="0">
                <a:solidFill>
                  <a:schemeClr val="tx1"/>
                </a:solidFill>
                <a:effectLst/>
                <a:latin typeface="+mn-lt"/>
                <a:ea typeface="+mn-ea"/>
                <a:cs typeface="+mn-cs"/>
              </a:rPr>
              <a:t>–</a:t>
            </a:r>
            <a:r>
              <a:rPr lang="en-GB" sz="1200" b="1" i="0"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a CV with spelling errors can be rejected at first glance. Take your time and never rush your CV or leave it until the last minute. </a:t>
            </a:r>
          </a:p>
          <a:p>
            <a:pPr rtl="0" fontAlgn="base"/>
            <a:r>
              <a:rPr lang="en-GB" sz="1200" b="0" i="0" kern="1200" dirty="0">
                <a:solidFill>
                  <a:schemeClr val="tx1"/>
                </a:solidFill>
                <a:effectLst/>
                <a:latin typeface="+mn-lt"/>
                <a:ea typeface="+mn-ea"/>
                <a:cs typeface="+mn-cs"/>
              </a:rPr>
              <a:t> </a:t>
            </a:r>
          </a:p>
          <a:p>
            <a:pPr rtl="0" fontAlgn="base"/>
            <a:r>
              <a:rPr lang="en-GB" sz="1200" b="1" i="0" kern="1200" dirty="0">
                <a:solidFill>
                  <a:schemeClr val="tx1"/>
                </a:solidFill>
                <a:effectLst/>
                <a:latin typeface="+mn-lt"/>
                <a:ea typeface="+mn-ea"/>
                <a:cs typeface="+mn-cs"/>
              </a:rPr>
              <a:t>Don’ts</a:t>
            </a:r>
          </a:p>
          <a:p>
            <a:pPr rtl="0" fontAlgn="base"/>
            <a:endParaRPr lang="en-GB"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Poor formatting</a:t>
            </a:r>
            <a:r>
              <a:rPr lang="en-GB" sz="1200" b="0" i="0" kern="1200" dirty="0">
                <a:solidFill>
                  <a:schemeClr val="tx1"/>
                </a:solidFill>
                <a:effectLst/>
                <a:latin typeface="+mn-lt"/>
                <a:ea typeface="+mn-ea"/>
                <a:cs typeface="+mn-cs"/>
              </a:rPr>
              <a:t> – messy, unstructured CVs will not make a good impression on an employer and may end up straight in the bin. Always use a professional font in black. </a:t>
            </a: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Not relevant to the job you are applying</a:t>
            </a:r>
            <a:r>
              <a:rPr lang="en-GB" sz="1200" b="0" i="0" kern="1200" dirty="0">
                <a:solidFill>
                  <a:schemeClr val="tx1"/>
                </a:solidFill>
                <a:effectLst/>
                <a:latin typeface="+mn-lt"/>
                <a:ea typeface="+mn-ea"/>
                <a:cs typeface="+mn-cs"/>
              </a:rPr>
              <a:t> </a:t>
            </a:r>
            <a:r>
              <a:rPr lang="en-GB" sz="1200" b="1" i="0" kern="1200" dirty="0">
                <a:solidFill>
                  <a:schemeClr val="tx1"/>
                </a:solidFill>
                <a:effectLst/>
                <a:latin typeface="+mn-lt"/>
                <a:ea typeface="+mn-ea"/>
                <a:cs typeface="+mn-cs"/>
              </a:rPr>
              <a:t>for</a:t>
            </a:r>
            <a:r>
              <a:rPr lang="en-GB" sz="1200" b="0" i="0" kern="1200" dirty="0">
                <a:solidFill>
                  <a:schemeClr val="tx1"/>
                </a:solidFill>
                <a:effectLst/>
                <a:latin typeface="+mn-lt"/>
                <a:ea typeface="+mn-ea"/>
                <a:cs typeface="+mn-cs"/>
              </a:rPr>
              <a:t> – don’t highlight your fantastic goalkeeping skills when you are applying for an Accounting Apprenticeship. Instead mention how you were treasurer on the school fundraising committee. </a:t>
            </a: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Making it too wordy</a:t>
            </a:r>
            <a:r>
              <a:rPr lang="en-GB" sz="1200" b="0" i="0" kern="1200" dirty="0">
                <a:solidFill>
                  <a:schemeClr val="tx1"/>
                </a:solidFill>
                <a:effectLst/>
                <a:latin typeface="+mn-lt"/>
                <a:ea typeface="+mn-ea"/>
                <a:cs typeface="+mn-cs"/>
              </a:rPr>
              <a:t> – a CV with too many words is off putting to an employer and they may not read it if your CV is in a pile of hundreds. You want it to be concise to stand out. Use bullet points or short descriptive sentences. </a:t>
            </a: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Spelling errors</a:t>
            </a:r>
            <a:r>
              <a:rPr lang="en-GB" sz="1200" b="0" i="0" kern="1200" dirty="0">
                <a:solidFill>
                  <a:schemeClr val="tx1"/>
                </a:solidFill>
                <a:effectLst/>
                <a:latin typeface="+mn-lt"/>
                <a:ea typeface="+mn-ea"/>
                <a:cs typeface="+mn-cs"/>
              </a:rPr>
              <a:t> – there are no excuses for spelling mistakes, always check and double-check by using a spellchecker. Be careful when changing your CV to make it relevant to a post you are applying for. </a:t>
            </a: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Lying</a:t>
            </a:r>
            <a:r>
              <a:rPr lang="en-GB" sz="1200" b="0" i="0" kern="1200" dirty="0">
                <a:solidFill>
                  <a:schemeClr val="tx1"/>
                </a:solidFill>
                <a:effectLst/>
                <a:latin typeface="+mn-lt"/>
                <a:ea typeface="+mn-ea"/>
                <a:cs typeface="+mn-cs"/>
              </a:rPr>
              <a:t> – the facts on a CV are easy to check so you will get caught or find yourself caught up in an awkward interview being asked questions you can’t answer. So instead of spending time embellishing the truth or concocting stories, sell the qualifications, skills and experiences you do have. </a:t>
            </a: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Not explaining gaps in employment</a:t>
            </a:r>
            <a:r>
              <a:rPr lang="en-GB" sz="1200" b="0" i="0" kern="1200" dirty="0">
                <a:solidFill>
                  <a:schemeClr val="tx1"/>
                </a:solidFill>
                <a:effectLst/>
                <a:latin typeface="+mn-lt"/>
                <a:ea typeface="+mn-ea"/>
                <a:cs typeface="+mn-cs"/>
              </a:rPr>
              <a:t> – gaps in your employment history are generally not a problem as long as you explain what you were doing. So for example if you have a gap year before or after university, make sure you include it in your CV and say what you did in your year. </a:t>
            </a:r>
          </a:p>
          <a:p>
            <a:pPr marL="171450" indent="-171450" rtl="0" fontAlgn="base">
              <a:buFont typeface="Arial" panose="020B0604020202020204" pitchFamily="34" charset="0"/>
              <a:buChar char="•"/>
            </a:pPr>
            <a:r>
              <a:rPr lang="en-GB" sz="1200" b="1" i="0" kern="1200" dirty="0">
                <a:solidFill>
                  <a:schemeClr val="tx1"/>
                </a:solidFill>
                <a:effectLst/>
                <a:latin typeface="+mn-lt"/>
                <a:ea typeface="+mn-ea"/>
                <a:cs typeface="+mn-cs"/>
              </a:rPr>
              <a:t>Incorrect personal details</a:t>
            </a:r>
            <a:r>
              <a:rPr lang="en-GB" sz="1200" b="0" i="0" kern="1200" dirty="0">
                <a:solidFill>
                  <a:schemeClr val="tx1"/>
                </a:solidFill>
                <a:effectLst/>
                <a:latin typeface="+mn-lt"/>
                <a:ea typeface="+mn-ea"/>
                <a:cs typeface="+mn-cs"/>
              </a:rPr>
              <a:t> – always make sure you haven’t missed any digits from your phone number and have the correct email address. </a:t>
            </a:r>
          </a:p>
          <a:p>
            <a:pPr marL="171450" indent="-171450" rtl="0" fontAlgn="base">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GB" sz="1200" b="0" i="1" kern="1200" dirty="0">
                <a:solidFill>
                  <a:schemeClr val="tx1"/>
                </a:solidFill>
                <a:effectLst/>
                <a:latin typeface="+mn-lt"/>
                <a:ea typeface="+mn-ea"/>
                <a:cs typeface="+mn-cs"/>
              </a:rPr>
              <a:t>[Press*]</a:t>
            </a:r>
          </a:p>
          <a:p>
            <a:pPr marL="0" indent="0" rtl="0" fontAlgn="base">
              <a:buFont typeface="Arial" panose="020B0604020202020204" pitchFamily="34" charset="0"/>
              <a:buNone/>
            </a:pPr>
            <a:endParaRPr lang="en-GB" sz="1200" b="0" i="0" kern="1200" dirty="0">
              <a:solidFill>
                <a:schemeClr val="tx1"/>
              </a:solidFill>
              <a:effectLst/>
              <a:latin typeface="+mn-lt"/>
              <a:ea typeface="+mn-ea"/>
              <a:cs typeface="+mn-cs"/>
            </a:endParaRPr>
          </a:p>
          <a:p>
            <a:pPr marL="0" indent="0" rtl="0" fontAlgn="base">
              <a:buFont typeface="Arial" panose="020B0604020202020204" pitchFamily="34" charset="0"/>
              <a:buNone/>
            </a:pPr>
            <a:r>
              <a:rPr lang="en-GB" sz="1200" b="1" i="0" kern="1200" dirty="0">
                <a:solidFill>
                  <a:schemeClr val="tx1"/>
                </a:solidFill>
                <a:effectLst/>
                <a:latin typeface="+mn-lt"/>
                <a:ea typeface="+mn-ea"/>
                <a:cs typeface="+mn-cs"/>
              </a:rPr>
              <a:t>Task 6 </a:t>
            </a:r>
            <a:r>
              <a:rPr lang="en-GB" sz="1200" b="0" i="0" kern="1200" dirty="0">
                <a:solidFill>
                  <a:schemeClr val="tx1"/>
                </a:solidFill>
                <a:effectLst/>
                <a:latin typeface="+mn-lt"/>
                <a:ea typeface="+mn-ea"/>
                <a:cs typeface="+mn-cs"/>
              </a:rPr>
              <a:t>– What do you think is the most important Do and Don’t in these lists?</a:t>
            </a:r>
          </a:p>
          <a:p>
            <a:pPr algn="r"/>
            <a:r>
              <a:rPr lang="en-GB" b="1" dirty="0"/>
              <a:t>Timings 45.00</a:t>
            </a:r>
            <a:endParaRPr lang="en-GB" dirty="0"/>
          </a:p>
          <a:p>
            <a:endParaRPr lang="en-GB" sz="1200" b="0" i="0" kern="1200" dirty="0">
              <a:solidFill>
                <a:schemeClr val="tx1"/>
              </a:solidFill>
              <a:effectLst/>
              <a:latin typeface="+mn-lt"/>
              <a:cs typeface="Calibri" panose="020F0502020204030204"/>
            </a:endParaRPr>
          </a:p>
          <a:p>
            <a:pPr marL="171450" indent="-171450" fontAlgn="base">
              <a:buFont typeface="Arial" panose="020B0604020202020204" pitchFamily="34" charset="0"/>
              <a:buChar char="•"/>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7</a:t>
            </a:fld>
            <a:endParaRPr lang="en-US"/>
          </a:p>
        </p:txBody>
      </p:sp>
    </p:spTree>
    <p:extLst>
      <p:ext uri="{BB962C8B-B14F-4D97-AF65-F5344CB8AC3E}">
        <p14:creationId xmlns:p14="http://schemas.microsoft.com/office/powerpoint/2010/main" val="18878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1" i="0" kern="1200" dirty="0">
                <a:solidFill>
                  <a:schemeClr val="tx1"/>
                </a:solidFill>
                <a:effectLst/>
                <a:latin typeface="+mn-lt"/>
                <a:ea typeface="+mn-ea"/>
                <a:cs typeface="+mn-cs"/>
              </a:rPr>
              <a:t>Creating a CV – Activity 1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Using the information you gathered from the </a:t>
            </a:r>
            <a:r>
              <a:rPr lang="en-GB" sz="1200" b="1" i="0" kern="1200" dirty="0">
                <a:solidFill>
                  <a:schemeClr val="tx1"/>
                </a:solidFill>
                <a:effectLst/>
                <a:latin typeface="+mn-lt"/>
                <a:ea typeface="+mn-ea"/>
                <a:cs typeface="+mn-cs"/>
              </a:rPr>
              <a:t>All about you module</a:t>
            </a:r>
            <a:r>
              <a:rPr lang="en-GB" sz="1200" b="0" i="0" kern="1200" dirty="0">
                <a:solidFill>
                  <a:schemeClr val="tx1"/>
                </a:solidFill>
                <a:effectLst/>
                <a:latin typeface="+mn-lt"/>
                <a:ea typeface="+mn-ea"/>
                <a:cs typeface="+mn-cs"/>
              </a:rPr>
              <a:t> and </a:t>
            </a:r>
            <a:r>
              <a:rPr lang="en-GB" sz="1200" b="1" i="0" kern="1200" dirty="0">
                <a:solidFill>
                  <a:schemeClr val="tx1"/>
                </a:solidFill>
                <a:effectLst/>
                <a:latin typeface="+mn-lt"/>
                <a:ea typeface="+mn-ea"/>
                <a:cs typeface="+mn-cs"/>
              </a:rPr>
              <a:t>Matching your skills to a job module</a:t>
            </a:r>
            <a:r>
              <a:rPr lang="en-GB" sz="1200" b="0" i="0" kern="1200" dirty="0">
                <a:solidFill>
                  <a:schemeClr val="tx1"/>
                </a:solidFill>
                <a:effectLst/>
                <a:latin typeface="+mn-lt"/>
                <a:ea typeface="+mn-ea"/>
                <a:cs typeface="+mn-cs"/>
              </a:rPr>
              <a:t> along with what you’ve learnt today, have a go at writing a CV. </a:t>
            </a:r>
            <a:endParaRPr lang="en-GB" sz="1200" b="0" i="0" kern="1200" dirty="0">
              <a:solidFill>
                <a:schemeClr val="tx1"/>
              </a:solidFill>
              <a:effectLst/>
              <a:latin typeface="+mn-lt"/>
              <a:cs typeface="Calibri"/>
            </a:endParaRPr>
          </a:p>
          <a:p>
            <a:pPr rtl="0" fontAlgn="base"/>
            <a:endParaRPr lang="en-GB" sz="1200" b="0" i="0" kern="1200" dirty="0">
              <a:solidFill>
                <a:schemeClr val="tx1"/>
              </a:solidFill>
              <a:effectLst/>
              <a:latin typeface="+mn-lt"/>
              <a:ea typeface="+mn-ea"/>
              <a:cs typeface="+mn-cs"/>
            </a:endParaRPr>
          </a:p>
          <a:p>
            <a:pPr rtl="0" fontAlgn="base"/>
            <a:r>
              <a:rPr lang="en-GB" sz="1200" b="1" i="1" kern="1200" dirty="0">
                <a:solidFill>
                  <a:schemeClr val="tx1"/>
                </a:solidFill>
                <a:effectLst/>
                <a:latin typeface="+mn-lt"/>
                <a:ea typeface="+mn-ea"/>
                <a:cs typeface="+mn-cs"/>
              </a:rPr>
              <a:t>Note: Activity 1</a:t>
            </a:r>
            <a:r>
              <a:rPr lang="en-GB" sz="1200" b="0" i="1"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 ask your students to log in to their Planit portfolio and complete </a:t>
            </a:r>
            <a:r>
              <a:rPr lang="en-GB" sz="1200" b="0" i="0" kern="1200" dirty="0" err="1">
                <a:solidFill>
                  <a:schemeClr val="tx1"/>
                </a:solidFill>
                <a:effectLst/>
                <a:latin typeface="+mn-lt"/>
                <a:ea typeface="+mn-ea"/>
                <a:cs typeface="+mn-cs"/>
              </a:rPr>
              <a:t>EasyCV</a:t>
            </a:r>
            <a:r>
              <a:rPr lang="en-GB" sz="1200" b="0" i="0" kern="1200" dirty="0">
                <a:solidFill>
                  <a:schemeClr val="tx1"/>
                </a:solidFill>
                <a:effectLst/>
                <a:latin typeface="+mn-lt"/>
                <a:ea typeface="+mn-ea"/>
                <a:cs typeface="+mn-cs"/>
              </a:rPr>
              <a:t>. Alternatively you can print out the Sample CV and ask them to create their own CV using Word or similar.  </a:t>
            </a:r>
          </a:p>
          <a:p>
            <a:pPr rtl="0" fontAlgn="base"/>
            <a:endParaRPr lang="en-GB" sz="1200" b="0" i="0" kern="1200" dirty="0">
              <a:solidFill>
                <a:schemeClr val="tx1"/>
              </a:solidFill>
              <a:effectLst/>
              <a:latin typeface="+mn-lt"/>
              <a:ea typeface="+mn-ea"/>
              <a:cs typeface="+mn-cs"/>
            </a:endParaRPr>
          </a:p>
          <a:p>
            <a:pPr rtl="0" fontAlgn="base"/>
            <a:r>
              <a:rPr lang="en-GB" sz="1200" b="0" i="0" kern="1200" dirty="0">
                <a:solidFill>
                  <a:schemeClr val="tx1"/>
                </a:solidFill>
                <a:effectLst/>
                <a:latin typeface="+mn-lt"/>
                <a:ea typeface="+mn-ea"/>
                <a:cs typeface="+mn-cs"/>
              </a:rPr>
              <a:t>This activity will take around 20-30 minutes so can be started and finished later. </a:t>
            </a:r>
          </a:p>
          <a:p>
            <a:pPr algn="r"/>
            <a:r>
              <a:rPr lang="en-GB" b="1" dirty="0"/>
              <a:t>Timings 45:00 (+ 20-30 for activity)</a:t>
            </a:r>
            <a:endParaRPr lang="en-GB" dirty="0"/>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A8CE8B9-6A58-4D87-B516-F25D94F6D43A}" type="slidenum">
              <a:rPr lang="en-US"/>
              <a:t>8</a:t>
            </a:fld>
            <a:endParaRPr lang="en-US"/>
          </a:p>
        </p:txBody>
      </p:sp>
    </p:spTree>
    <p:extLst>
      <p:ext uri="{BB962C8B-B14F-4D97-AF65-F5344CB8AC3E}">
        <p14:creationId xmlns:p14="http://schemas.microsoft.com/office/powerpoint/2010/main" val="1190991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Any questions?</a:t>
            </a:r>
          </a:p>
        </p:txBody>
      </p:sp>
      <p:sp>
        <p:nvSpPr>
          <p:cNvPr id="4" name="Slide Number Placeholder 3"/>
          <p:cNvSpPr>
            <a:spLocks noGrp="1"/>
          </p:cNvSpPr>
          <p:nvPr>
            <p:ph type="sldNum" sz="quarter" idx="5"/>
          </p:nvPr>
        </p:nvSpPr>
        <p:spPr/>
        <p:txBody>
          <a:bodyPr/>
          <a:lstStyle/>
          <a:p>
            <a:fld id="{DA8CE8B9-6A58-4D87-B516-F25D94F6D43A}" type="slidenum">
              <a:rPr lang="en-US" smtClean="0"/>
              <a:t>9</a:t>
            </a:fld>
            <a:endParaRPr lang="en-US"/>
          </a:p>
        </p:txBody>
      </p:sp>
    </p:spTree>
    <p:extLst>
      <p:ext uri="{BB962C8B-B14F-4D97-AF65-F5344CB8AC3E}">
        <p14:creationId xmlns:p14="http://schemas.microsoft.com/office/powerpoint/2010/main" val="402399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628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8956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124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267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3004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327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9537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0948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170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036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849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2687869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customXml" Target="../ink/ink2.xml"/><Relationship Id="rId18" Type="http://schemas.openxmlformats.org/officeDocument/2006/relationships/customXml" Target="../ink/ink4.xml"/><Relationship Id="rId26" Type="http://schemas.openxmlformats.org/officeDocument/2006/relationships/customXml" Target="../ink/ink10.xml"/><Relationship Id="rId3" Type="http://schemas.openxmlformats.org/officeDocument/2006/relationships/image" Target="../media/image6.jpeg"/><Relationship Id="rId21" Type="http://schemas.openxmlformats.org/officeDocument/2006/relationships/customXml" Target="../ink/ink7.xml"/><Relationship Id="rId34" Type="http://schemas.openxmlformats.org/officeDocument/2006/relationships/customXml" Target="../ink/ink16.xml"/><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6.png"/><Relationship Id="rId25" Type="http://schemas.openxmlformats.org/officeDocument/2006/relationships/image" Target="../media/image18.png"/><Relationship Id="rId33"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customXml" Target="../ink/ink6.xml"/><Relationship Id="rId29" Type="http://schemas.openxmlformats.org/officeDocument/2006/relationships/customXml" Target="../ink/ink1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customXml" Target="../ink/ink9.xml"/><Relationship Id="rId32" Type="http://schemas.openxmlformats.org/officeDocument/2006/relationships/customXml" Target="../ink/ink15.xml"/><Relationship Id="rId5" Type="http://schemas.openxmlformats.org/officeDocument/2006/relationships/image" Target="../media/image7.png"/><Relationship Id="rId15" Type="http://schemas.openxmlformats.org/officeDocument/2006/relationships/customXml" Target="../ink/ink3.xml"/><Relationship Id="rId23" Type="http://schemas.openxmlformats.org/officeDocument/2006/relationships/customXml" Target="../ink/ink8.xml"/><Relationship Id="rId28" Type="http://schemas.openxmlformats.org/officeDocument/2006/relationships/customXml" Target="../ink/ink12.xml"/><Relationship Id="rId36" Type="http://schemas.openxmlformats.org/officeDocument/2006/relationships/customXml" Target="../ink/ink18.xml"/><Relationship Id="rId10" Type="http://schemas.openxmlformats.org/officeDocument/2006/relationships/customXml" Target="../ink/ink1.xml"/><Relationship Id="rId19" Type="http://schemas.openxmlformats.org/officeDocument/2006/relationships/customXml" Target="../ink/ink5.xml"/><Relationship Id="rId31" Type="http://schemas.openxmlformats.org/officeDocument/2006/relationships/customXml" Target="../ink/ink14.xml"/><Relationship Id="rId4" Type="http://schemas.openxmlformats.org/officeDocument/2006/relationships/image" Target="../media/image3.png"/><Relationship Id="rId9" Type="http://schemas.openxmlformats.org/officeDocument/2006/relationships/image" Target="../media/image11.png"/><Relationship Id="rId14" Type="http://schemas.openxmlformats.org/officeDocument/2006/relationships/image" Target="../media/image14.png"/><Relationship Id="rId22" Type="http://schemas.openxmlformats.org/officeDocument/2006/relationships/image" Target="../media/image17.png"/><Relationship Id="rId27" Type="http://schemas.openxmlformats.org/officeDocument/2006/relationships/customXml" Target="../ink/ink11.xml"/><Relationship Id="rId30" Type="http://schemas.openxmlformats.org/officeDocument/2006/relationships/image" Target="../media/image19.png"/><Relationship Id="rId35" Type="http://schemas.openxmlformats.org/officeDocument/2006/relationships/customXml" Target="../ink/ink1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customXml" Target="../ink/ink21.xml"/><Relationship Id="rId18" Type="http://schemas.openxmlformats.org/officeDocument/2006/relationships/image" Target="../media/image26.png"/><Relationship Id="rId3" Type="http://schemas.openxmlformats.org/officeDocument/2006/relationships/image" Target="../media/image6.jpeg"/><Relationship Id="rId21" Type="http://schemas.openxmlformats.org/officeDocument/2006/relationships/image" Target="../media/image29.png"/><Relationship Id="rId7" Type="http://schemas.openxmlformats.org/officeDocument/2006/relationships/image" Target="../media/image10.svg"/><Relationship Id="rId12" Type="http://schemas.openxmlformats.org/officeDocument/2006/relationships/image" Target="../media/image23.png"/><Relationship Id="rId17" Type="http://schemas.openxmlformats.org/officeDocument/2006/relationships/customXml" Target="../ink/ink23.xml"/><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customXml" Target="../ink/ink20.xml"/><Relationship Id="rId24"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customXml" Target="../ink/ink22.xml"/><Relationship Id="rId23" Type="http://schemas.openxmlformats.org/officeDocument/2006/relationships/image" Target="../media/image3.png"/><Relationship Id="rId10" Type="http://schemas.openxmlformats.org/officeDocument/2006/relationships/image" Target="../media/image22.png"/><Relationship Id="rId19" Type="http://schemas.openxmlformats.org/officeDocument/2006/relationships/image" Target="../media/image27.png"/><Relationship Id="rId4" Type="http://schemas.openxmlformats.org/officeDocument/2006/relationships/image" Target="../media/image7.png"/><Relationship Id="rId14" Type="http://schemas.openxmlformats.org/officeDocument/2006/relationships/image" Target="../media/image24.png"/><Relationship Id="rId22"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jpe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7.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jpeg"/><Relationship Id="rId7" Type="http://schemas.openxmlformats.org/officeDocument/2006/relationships/image" Target="../media/image10.svg"/><Relationship Id="rId12"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0.png"/><Relationship Id="rId5" Type="http://schemas.openxmlformats.org/officeDocument/2006/relationships/image" Target="../media/image8.png"/><Relationship Id="rId10" Type="http://schemas.openxmlformats.org/officeDocument/2006/relationships/image" Target="../media/image39.jpeg"/><Relationship Id="rId4" Type="http://schemas.openxmlformats.org/officeDocument/2006/relationships/image" Target="../media/image7.png"/><Relationship Id="rId9" Type="http://schemas.openxmlformats.org/officeDocument/2006/relationships/image" Target="../media/image38.sv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10.svg"/><Relationship Id="rId12"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44.png"/><Relationship Id="rId5" Type="http://schemas.openxmlformats.org/officeDocument/2006/relationships/image" Target="../media/image8.png"/><Relationship Id="rId10" Type="http://schemas.openxmlformats.org/officeDocument/2006/relationships/image" Target="../media/image43.png"/><Relationship Id="rId4" Type="http://schemas.openxmlformats.org/officeDocument/2006/relationships/image" Target="../media/image7.pn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6.jpeg"/><Relationship Id="rId7" Type="http://schemas.openxmlformats.org/officeDocument/2006/relationships/image" Target="../media/image46.png"/><Relationship Id="rId12" Type="http://schemas.openxmlformats.org/officeDocument/2006/relationships/image" Target="../media/image48.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47.png"/><Relationship Id="rId5" Type="http://schemas.openxmlformats.org/officeDocument/2006/relationships/image" Target="../media/image7.png"/><Relationship Id="rId1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11.png"/><Relationship Id="rId9" Type="http://schemas.openxmlformats.org/officeDocument/2006/relationships/image" Target="../media/image9.png"/><Relationship Id="rId14" Type="http://schemas.openxmlformats.org/officeDocument/2006/relationships/image" Target="../media/image50.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54.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5" name="Picture 4" descr="Logo&#10;&#10;Description automatically generated with medium confidence">
            <a:extLst>
              <a:ext uri="{FF2B5EF4-FFF2-40B4-BE49-F238E27FC236}">
                <a16:creationId xmlns:a16="http://schemas.microsoft.com/office/drawing/2014/main" id="{EAA2EA21-B86D-7842-A56F-5118C5C97E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5301" y="1858174"/>
            <a:ext cx="3013796" cy="3494256"/>
          </a:xfrm>
          <a:prstGeom prst="rect">
            <a:avLst/>
          </a:prstGeom>
        </p:spPr>
      </p:pic>
      <p:pic>
        <p:nvPicPr>
          <p:cNvPr id="4" name="Picture 4">
            <a:extLst>
              <a:ext uri="{FF2B5EF4-FFF2-40B4-BE49-F238E27FC236}">
                <a16:creationId xmlns:a16="http://schemas.microsoft.com/office/drawing/2014/main" id="{0720E393-1508-0849-B0D2-D9B29F86D7C5}"/>
              </a:ext>
            </a:extLst>
          </p:cNvPr>
          <p:cNvPicPr>
            <a:picLocks noChangeAspect="1"/>
          </p:cNvPicPr>
          <p:nvPr/>
        </p:nvPicPr>
        <p:blipFill>
          <a:blip r:embed="rId5"/>
          <a:stretch>
            <a:fillRect/>
          </a:stretch>
        </p:blipFill>
        <p:spPr>
          <a:xfrm>
            <a:off x="7515061" y="6263837"/>
            <a:ext cx="1247775" cy="400050"/>
          </a:xfrm>
          <a:prstGeom prst="rect">
            <a:avLst/>
          </a:prstGeom>
        </p:spPr>
      </p:pic>
      <p:pic>
        <p:nvPicPr>
          <p:cNvPr id="17" name="Picture 16">
            <a:extLst>
              <a:ext uri="{FF2B5EF4-FFF2-40B4-BE49-F238E27FC236}">
                <a16:creationId xmlns:a16="http://schemas.microsoft.com/office/drawing/2014/main" id="{A77EEEC3-7894-46D8-90AB-39BB07AB7325}"/>
              </a:ext>
            </a:extLst>
          </p:cNvPr>
          <p:cNvPicPr>
            <a:picLocks noChangeAspect="1"/>
          </p:cNvPicPr>
          <p:nvPr/>
        </p:nvPicPr>
        <p:blipFill>
          <a:blip r:embed="rId6"/>
          <a:stretch>
            <a:fillRect/>
          </a:stretch>
        </p:blipFill>
        <p:spPr>
          <a:xfrm>
            <a:off x="714653" y="2667066"/>
            <a:ext cx="3094966" cy="403064"/>
          </a:xfrm>
          <a:prstGeom prst="rect">
            <a:avLst/>
          </a:prstGeom>
        </p:spPr>
      </p:pic>
      <p:sp>
        <p:nvSpPr>
          <p:cNvPr id="19" name="TextBox 2">
            <a:extLst>
              <a:ext uri="{FF2B5EF4-FFF2-40B4-BE49-F238E27FC236}">
                <a16:creationId xmlns:a16="http://schemas.microsoft.com/office/drawing/2014/main" id="{5B12B1C6-F3F8-4249-8B3A-4CEAF7CB5D8D}"/>
              </a:ext>
            </a:extLst>
          </p:cNvPr>
          <p:cNvSpPr txBox="1"/>
          <p:nvPr/>
        </p:nvSpPr>
        <p:spPr>
          <a:xfrm>
            <a:off x="883863" y="3113033"/>
            <a:ext cx="3688673" cy="95410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rgbClr val="FFFF00"/>
                </a:solidFill>
                <a:latin typeface="Reprise Title Std"/>
              </a:rPr>
              <a:t>WRITING YOUR</a:t>
            </a:r>
          </a:p>
          <a:p>
            <a:r>
              <a:rPr lang="en-US" sz="2800">
                <a:solidFill>
                  <a:srgbClr val="FFFF00"/>
                </a:solidFill>
                <a:latin typeface="Reprise Title Std"/>
              </a:rPr>
              <a:t>FIRST CV</a:t>
            </a:r>
          </a:p>
        </p:txBody>
      </p:sp>
      <p:sp>
        <p:nvSpPr>
          <p:cNvPr id="20" name="TextBox 3">
            <a:extLst>
              <a:ext uri="{FF2B5EF4-FFF2-40B4-BE49-F238E27FC236}">
                <a16:creationId xmlns:a16="http://schemas.microsoft.com/office/drawing/2014/main" id="{D3D27200-BF05-41FE-BFCE-50D16B8D4420}"/>
              </a:ext>
            </a:extLst>
          </p:cNvPr>
          <p:cNvSpPr txBox="1"/>
          <p:nvPr/>
        </p:nvSpPr>
        <p:spPr>
          <a:xfrm>
            <a:off x="900640" y="2436110"/>
            <a:ext cx="2810431" cy="52322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800">
                <a:solidFill>
                  <a:schemeClr val="bg1"/>
                </a:solidFill>
                <a:latin typeface="Stencil"/>
              </a:rPr>
              <a:t>module 6:</a:t>
            </a:r>
          </a:p>
        </p:txBody>
      </p:sp>
      <p:sp>
        <p:nvSpPr>
          <p:cNvPr id="13" name="Rectangle 12">
            <a:extLst>
              <a:ext uri="{FF2B5EF4-FFF2-40B4-BE49-F238E27FC236}">
                <a16:creationId xmlns:a16="http://schemas.microsoft.com/office/drawing/2014/main" id="{9541B5D3-B859-8B5F-1CE7-E4FE3DF066FE}"/>
              </a:ext>
            </a:extLst>
          </p:cNvPr>
          <p:cNvSpPr/>
          <p:nvPr/>
        </p:nvSpPr>
        <p:spPr>
          <a:xfrm>
            <a:off x="0" y="526529"/>
            <a:ext cx="2609385" cy="4870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 clipart&#10;&#10;Description automatically generated">
            <a:extLst>
              <a:ext uri="{FF2B5EF4-FFF2-40B4-BE49-F238E27FC236}">
                <a16:creationId xmlns:a16="http://schemas.microsoft.com/office/drawing/2014/main" id="{8639A192-BC90-C984-0258-97BF7A53CF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9050" y="592238"/>
            <a:ext cx="368300" cy="355600"/>
          </a:xfrm>
          <a:prstGeom prst="rect">
            <a:avLst/>
          </a:prstGeom>
        </p:spPr>
      </p:pic>
      <p:sp>
        <p:nvSpPr>
          <p:cNvPr id="16" name="TextBox 15">
            <a:extLst>
              <a:ext uri="{FF2B5EF4-FFF2-40B4-BE49-F238E27FC236}">
                <a16:creationId xmlns:a16="http://schemas.microsoft.com/office/drawing/2014/main" id="{81CC4959-C380-6ED7-E1B3-70445CEF0C15}"/>
              </a:ext>
            </a:extLst>
          </p:cNvPr>
          <p:cNvSpPr txBox="1"/>
          <p:nvPr/>
        </p:nvSpPr>
        <p:spPr>
          <a:xfrm>
            <a:off x="1176558" y="492558"/>
            <a:ext cx="1332466" cy="584775"/>
          </a:xfrm>
          <a:prstGeom prst="rect">
            <a:avLst/>
          </a:prstGeom>
          <a:noFill/>
        </p:spPr>
        <p:txBody>
          <a:bodyPr wrap="square" rtlCol="0">
            <a:spAutoFit/>
          </a:bodyPr>
          <a:lstStyle/>
          <a:p>
            <a:r>
              <a:rPr lang="en-GB" sz="3200">
                <a:solidFill>
                  <a:schemeClr val="bg1"/>
                </a:solidFill>
                <a:latin typeface="Maximus" panose="020B0604020202020204"/>
              </a:rPr>
              <a:t>Apply</a:t>
            </a:r>
          </a:p>
        </p:txBody>
      </p:sp>
    </p:spTree>
    <p:extLst>
      <p:ext uri="{BB962C8B-B14F-4D97-AF65-F5344CB8AC3E}">
        <p14:creationId xmlns:p14="http://schemas.microsoft.com/office/powerpoint/2010/main" val="1454121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B070B2-C585-4827-35DA-A142E4520D9F}"/>
              </a:ext>
            </a:extLst>
          </p:cNvPr>
          <p:cNvPicPr>
            <a:picLocks noChangeAspect="1"/>
          </p:cNvPicPr>
          <p:nvPr/>
        </p:nvPicPr>
        <p:blipFill>
          <a:blip r:embed="rId4"/>
          <a:stretch>
            <a:fillRect/>
          </a:stretch>
        </p:blipFill>
        <p:spPr>
          <a:xfrm>
            <a:off x="7515061" y="6263837"/>
            <a:ext cx="1247775" cy="400050"/>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7740" y="297172"/>
            <a:ext cx="3608908" cy="51637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850315" y="370695"/>
            <a:ext cx="3516333"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Curriculum Vitae</a:t>
            </a:r>
            <a:endParaRPr lang="en-GB" sz="2000" b="1">
              <a:solidFill>
                <a:schemeClr val="bg1"/>
              </a:solidFill>
              <a:latin typeface="Simplified Arabic Fixed" panose="02070309020205020404" pitchFamily="49" charset="-78"/>
              <a:cs typeface="Simplified Arabic Fixed" panose="02070309020205020404" pitchFamily="49" charset="-78"/>
            </a:endParaRPr>
          </a:p>
        </p:txBody>
      </p:sp>
      <p:pic>
        <p:nvPicPr>
          <p:cNvPr id="45" name="Picture 44" descr="A picture containing text, light, dark&#10;&#10;Description automatically generated">
            <a:extLst>
              <a:ext uri="{FF2B5EF4-FFF2-40B4-BE49-F238E27FC236}">
                <a16:creationId xmlns:a16="http://schemas.microsoft.com/office/drawing/2014/main" id="{82A9F044-AAAD-0541-A6FF-570F2407441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46" name="Graphic 45" descr="Ribbon with solid fill">
            <a:extLst>
              <a:ext uri="{FF2B5EF4-FFF2-40B4-BE49-F238E27FC236}">
                <a16:creationId xmlns:a16="http://schemas.microsoft.com/office/drawing/2014/main" id="{2B347B73-7FE0-D74C-9929-7326EAC1C1D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5002" y="312670"/>
            <a:ext cx="530954" cy="530954"/>
          </a:xfrm>
          <a:prstGeom prst="rect">
            <a:avLst/>
          </a:prstGeom>
        </p:spPr>
      </p:pic>
      <p:pic>
        <p:nvPicPr>
          <p:cNvPr id="60" name="Picture 59" descr="A picture containing dark, lit, night sky&#10;&#10;Description automatically generated">
            <a:extLst>
              <a:ext uri="{FF2B5EF4-FFF2-40B4-BE49-F238E27FC236}">
                <a16:creationId xmlns:a16="http://schemas.microsoft.com/office/drawing/2014/main" id="{E111604F-23A1-5942-AC1C-D4EA1927D6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66579" y="1271120"/>
            <a:ext cx="2904890" cy="2887178"/>
          </a:xfrm>
          <a:prstGeom prst="rect">
            <a:avLst/>
          </a:prstGeom>
        </p:spPr>
      </p:pic>
      <p:grpSp>
        <p:nvGrpSpPr>
          <p:cNvPr id="13" name="Group 12">
            <a:extLst>
              <a:ext uri="{FF2B5EF4-FFF2-40B4-BE49-F238E27FC236}">
                <a16:creationId xmlns:a16="http://schemas.microsoft.com/office/drawing/2014/main" id="{AF557CA5-5CD5-86B3-7CC6-DD683C8DEFF8}"/>
              </a:ext>
            </a:extLst>
          </p:cNvPr>
          <p:cNvGrpSpPr/>
          <p:nvPr/>
        </p:nvGrpSpPr>
        <p:grpSpPr>
          <a:xfrm>
            <a:off x="918725" y="1313439"/>
            <a:ext cx="2564761" cy="1569095"/>
            <a:chOff x="918725" y="1313439"/>
            <a:chExt cx="2564761" cy="1569095"/>
          </a:xfrm>
        </p:grpSpPr>
        <mc:AlternateContent xmlns:mc="http://schemas.openxmlformats.org/markup-compatibility/2006" xmlns:p14="http://schemas.microsoft.com/office/powerpoint/2010/main">
          <mc:Choice Requires="p14">
            <p:contentPart p14:bwMode="auto" r:id="rId10">
              <p14:nvContentPartPr>
                <p14:cNvPr id="31" name="Ink 30">
                  <a:extLst>
                    <a:ext uri="{FF2B5EF4-FFF2-40B4-BE49-F238E27FC236}">
                      <a16:creationId xmlns:a16="http://schemas.microsoft.com/office/drawing/2014/main" id="{8EB91EFD-755B-AA43-B736-834716DC6F9F}"/>
                    </a:ext>
                  </a:extLst>
                </p14:cNvPr>
                <p14:cNvContentPartPr/>
                <p14:nvPr/>
              </p14:nvContentPartPr>
              <p14:xfrm>
                <a:off x="2791926" y="1978952"/>
                <a:ext cx="668160" cy="76680"/>
              </p14:xfrm>
            </p:contentPart>
          </mc:Choice>
          <mc:Fallback xmlns="">
            <p:pic>
              <p:nvPicPr>
                <p:cNvPr id="31" name="Ink 30">
                  <a:extLst>
                    <a:ext uri="{FF2B5EF4-FFF2-40B4-BE49-F238E27FC236}">
                      <a16:creationId xmlns:a16="http://schemas.microsoft.com/office/drawing/2014/main" id="{8EB91EFD-755B-AA43-B736-834716DC6F9F}"/>
                    </a:ext>
                  </a:extLst>
                </p:cNvPr>
                <p:cNvPicPr/>
                <p:nvPr/>
              </p:nvPicPr>
              <p:blipFill>
                <a:blip r:embed="rId11"/>
                <a:stretch>
                  <a:fillRect/>
                </a:stretch>
              </p:blipFill>
              <p:spPr>
                <a:xfrm>
                  <a:off x="2782921" y="1969952"/>
                  <a:ext cx="685810" cy="94320"/>
                </a:xfrm>
                <a:prstGeom prst="rect">
                  <a:avLst/>
                </a:prstGeom>
              </p:spPr>
            </p:pic>
          </mc:Fallback>
        </mc:AlternateContent>
        <p:grpSp>
          <p:nvGrpSpPr>
            <p:cNvPr id="9" name="Group 8">
              <a:extLst>
                <a:ext uri="{FF2B5EF4-FFF2-40B4-BE49-F238E27FC236}">
                  <a16:creationId xmlns:a16="http://schemas.microsoft.com/office/drawing/2014/main" id="{8D625CD2-FFB7-C3B0-FC7B-E8951FF73D3F}"/>
                </a:ext>
              </a:extLst>
            </p:cNvPr>
            <p:cNvGrpSpPr/>
            <p:nvPr/>
          </p:nvGrpSpPr>
          <p:grpSpPr>
            <a:xfrm>
              <a:off x="918725" y="1313439"/>
              <a:ext cx="2564761" cy="1569095"/>
              <a:chOff x="918725" y="1313439"/>
              <a:chExt cx="2564761" cy="1569095"/>
            </a:xfrm>
          </p:grpSpPr>
          <p:pic>
            <p:nvPicPr>
              <p:cNvPr id="20" name="Picture 19" descr="Shape, square&#10;&#10;Description automatically generated">
                <a:extLst>
                  <a:ext uri="{FF2B5EF4-FFF2-40B4-BE49-F238E27FC236}">
                    <a16:creationId xmlns:a16="http://schemas.microsoft.com/office/drawing/2014/main" id="{42B867EE-FB39-654D-8C94-439CC26A79B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21184804">
                <a:off x="918725" y="1313439"/>
                <a:ext cx="1662618" cy="1569095"/>
              </a:xfrm>
              <a:prstGeom prst="rect">
                <a:avLst/>
              </a:prstGeom>
              <a:effectLst>
                <a:outerShdw blurRad="50800" dist="50800" dir="5400000" algn="ctr" rotWithShape="0">
                  <a:schemeClr val="tx1">
                    <a:lumMod val="75000"/>
                    <a:lumOff val="25000"/>
                  </a:schemeClr>
                </a:outerShdw>
              </a:effectLst>
            </p:spPr>
          </p:pic>
          <p:sp>
            <p:nvSpPr>
              <p:cNvPr id="78" name="TextBox 77">
                <a:extLst>
                  <a:ext uri="{FF2B5EF4-FFF2-40B4-BE49-F238E27FC236}">
                    <a16:creationId xmlns:a16="http://schemas.microsoft.com/office/drawing/2014/main" id="{9AE11040-FFE3-D549-B695-851F26FE8F82}"/>
                  </a:ext>
                </a:extLst>
              </p:cNvPr>
              <p:cNvSpPr txBox="1"/>
              <p:nvPr/>
            </p:nvSpPr>
            <p:spPr>
              <a:xfrm rot="20990262">
                <a:off x="1008770" y="1754250"/>
                <a:ext cx="1447505" cy="584775"/>
              </a:xfrm>
              <a:prstGeom prst="rect">
                <a:avLst/>
              </a:prstGeom>
              <a:noFill/>
            </p:spPr>
            <p:txBody>
              <a:bodyPr wrap="square" lIns="91440" tIns="45720" rIns="91440" bIns="45720" rtlCol="0" anchor="t">
                <a:spAutoFit/>
              </a:bodyPr>
              <a:lstStyle/>
              <a:p>
                <a:pPr algn="ctr"/>
                <a:r>
                  <a:rPr lang="en-GB" sz="3200" b="1">
                    <a:solidFill>
                      <a:schemeClr val="bg1"/>
                    </a:solidFill>
                    <a:latin typeface="Bradley Hand ITC" panose="03070402050302030203" pitchFamily="66" charset="77"/>
                    <a:cs typeface="Simplified Arabic Fixed"/>
                  </a:rPr>
                  <a:t>Who?</a:t>
                </a:r>
                <a:endParaRPr lang="en-GB" sz="3200" b="1">
                  <a:solidFill>
                    <a:schemeClr val="bg1"/>
                  </a:solidFill>
                  <a:latin typeface="Bradley Hand ITC" panose="03070402050302030203" pitchFamily="66" charset="77"/>
                  <a:cs typeface="Simplified Arabic Fixed" panose="02070309020205020404" pitchFamily="49" charset="-78"/>
                </a:endParaRPr>
              </a:p>
            </p:txBody>
          </p:sp>
          <p:grpSp>
            <p:nvGrpSpPr>
              <p:cNvPr id="36" name="Group 35">
                <a:extLst>
                  <a:ext uri="{FF2B5EF4-FFF2-40B4-BE49-F238E27FC236}">
                    <a16:creationId xmlns:a16="http://schemas.microsoft.com/office/drawing/2014/main" id="{B3044BDF-6D8D-6D44-8847-2C2865325AEB}"/>
                  </a:ext>
                </a:extLst>
              </p:cNvPr>
              <p:cNvGrpSpPr/>
              <p:nvPr/>
            </p:nvGrpSpPr>
            <p:grpSpPr>
              <a:xfrm>
                <a:off x="3206286" y="1748192"/>
                <a:ext cx="277200" cy="433080"/>
                <a:chOff x="3206286" y="1748192"/>
                <a:chExt cx="277200" cy="433080"/>
              </a:xfrm>
            </p:grpSpPr>
            <mc:AlternateContent xmlns:mc="http://schemas.openxmlformats.org/markup-compatibility/2006" xmlns:p14="http://schemas.microsoft.com/office/powerpoint/2010/main">
              <mc:Choice Requires="p14">
                <p:contentPart p14:bwMode="auto" r:id="rId13">
                  <p14:nvContentPartPr>
                    <p14:cNvPr id="34" name="Ink 33">
                      <a:extLst>
                        <a:ext uri="{FF2B5EF4-FFF2-40B4-BE49-F238E27FC236}">
                          <a16:creationId xmlns:a16="http://schemas.microsoft.com/office/drawing/2014/main" id="{6DD23E11-5D88-C140-AAA3-62ABEBF0CFA6}"/>
                        </a:ext>
                      </a:extLst>
                    </p14:cNvPr>
                    <p14:cNvContentPartPr/>
                    <p14:nvPr/>
                  </p14:nvContentPartPr>
                  <p14:xfrm>
                    <a:off x="3333006" y="1748192"/>
                    <a:ext cx="146520" cy="318240"/>
                  </p14:xfrm>
                </p:contentPart>
              </mc:Choice>
              <mc:Fallback xmlns="">
                <p:pic>
                  <p:nvPicPr>
                    <p:cNvPr id="34" name="Ink 33">
                      <a:extLst>
                        <a:ext uri="{FF2B5EF4-FFF2-40B4-BE49-F238E27FC236}">
                          <a16:creationId xmlns:a16="http://schemas.microsoft.com/office/drawing/2014/main" id="{6DD23E11-5D88-C140-AAA3-62ABEBF0CFA6}"/>
                        </a:ext>
                      </a:extLst>
                    </p:cNvPr>
                    <p:cNvPicPr/>
                    <p:nvPr/>
                  </p:nvPicPr>
                  <p:blipFill>
                    <a:blip r:embed="rId14"/>
                    <a:stretch>
                      <a:fillRect/>
                    </a:stretch>
                  </p:blipFill>
                  <p:spPr>
                    <a:xfrm>
                      <a:off x="3324006" y="1739202"/>
                      <a:ext cx="164160" cy="3358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Ink 34">
                      <a:extLst>
                        <a:ext uri="{FF2B5EF4-FFF2-40B4-BE49-F238E27FC236}">
                          <a16:creationId xmlns:a16="http://schemas.microsoft.com/office/drawing/2014/main" id="{3B069903-9029-3941-8D1A-EC7205B3F303}"/>
                        </a:ext>
                      </a:extLst>
                    </p14:cNvPr>
                    <p14:cNvContentPartPr/>
                    <p14:nvPr/>
                  </p14:nvContentPartPr>
                  <p14:xfrm>
                    <a:off x="3206286" y="2089472"/>
                    <a:ext cx="277200" cy="91800"/>
                  </p14:xfrm>
                </p:contentPart>
              </mc:Choice>
              <mc:Fallback xmlns="">
                <p:pic>
                  <p:nvPicPr>
                    <p:cNvPr id="35" name="Ink 34">
                      <a:extLst>
                        <a:ext uri="{FF2B5EF4-FFF2-40B4-BE49-F238E27FC236}">
                          <a16:creationId xmlns:a16="http://schemas.microsoft.com/office/drawing/2014/main" id="{3B069903-9029-3941-8D1A-EC7205B3F303}"/>
                        </a:ext>
                      </a:extLst>
                    </p:cNvPr>
                    <p:cNvPicPr/>
                    <p:nvPr/>
                  </p:nvPicPr>
                  <p:blipFill>
                    <a:blip r:embed="rId16"/>
                    <a:stretch>
                      <a:fillRect/>
                    </a:stretch>
                  </p:blipFill>
                  <p:spPr>
                    <a:xfrm>
                      <a:off x="3197286" y="2080437"/>
                      <a:ext cx="294840" cy="109509"/>
                    </a:xfrm>
                    <a:prstGeom prst="rect">
                      <a:avLst/>
                    </a:prstGeom>
                  </p:spPr>
                </p:pic>
              </mc:Fallback>
            </mc:AlternateContent>
          </p:grpSp>
        </p:grpSp>
      </p:grpSp>
      <p:grpSp>
        <p:nvGrpSpPr>
          <p:cNvPr id="8" name="Group 7">
            <a:extLst>
              <a:ext uri="{FF2B5EF4-FFF2-40B4-BE49-F238E27FC236}">
                <a16:creationId xmlns:a16="http://schemas.microsoft.com/office/drawing/2014/main" id="{19738DF8-84EF-D740-C339-BC523A91F397}"/>
              </a:ext>
            </a:extLst>
          </p:cNvPr>
          <p:cNvGrpSpPr/>
          <p:nvPr/>
        </p:nvGrpSpPr>
        <p:grpSpPr>
          <a:xfrm>
            <a:off x="849620" y="3184713"/>
            <a:ext cx="2500452" cy="2188003"/>
            <a:chOff x="890202" y="3125767"/>
            <a:chExt cx="2500452" cy="2188003"/>
          </a:xfrm>
        </p:grpSpPr>
        <p:pic>
          <p:nvPicPr>
            <p:cNvPr id="24" name="Picture 23" descr="A picture containing text, clipart, screenshot&#10;&#10;Description automatically generated">
              <a:extLst>
                <a:ext uri="{FF2B5EF4-FFF2-40B4-BE49-F238E27FC236}">
                  <a16:creationId xmlns:a16="http://schemas.microsoft.com/office/drawing/2014/main" id="{4B5A1A88-C074-AE49-B936-717A754E8BA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rot="21190832">
              <a:off x="890202" y="3723889"/>
              <a:ext cx="1684642" cy="1589881"/>
            </a:xfrm>
            <a:prstGeom prst="rect">
              <a:avLst/>
            </a:prstGeom>
            <a:effectLst>
              <a:outerShdw blurRad="50800" dist="50800" dir="5400000" algn="ctr" rotWithShape="0">
                <a:schemeClr val="tx1">
                  <a:lumMod val="75000"/>
                  <a:lumOff val="25000"/>
                </a:schemeClr>
              </a:outerShdw>
            </a:effectLst>
          </p:spPr>
        </p:pic>
        <p:sp>
          <p:nvSpPr>
            <p:cNvPr id="85" name="TextBox 84">
              <a:extLst>
                <a:ext uri="{FF2B5EF4-FFF2-40B4-BE49-F238E27FC236}">
                  <a16:creationId xmlns:a16="http://schemas.microsoft.com/office/drawing/2014/main" id="{1781C97B-F212-9C4B-B3F3-B1134514C4EE}"/>
                </a:ext>
              </a:extLst>
            </p:cNvPr>
            <p:cNvSpPr txBox="1"/>
            <p:nvPr/>
          </p:nvSpPr>
          <p:spPr>
            <a:xfrm rot="21190832">
              <a:off x="930537" y="4207901"/>
              <a:ext cx="1572031" cy="584775"/>
            </a:xfrm>
            <a:prstGeom prst="rect">
              <a:avLst/>
            </a:prstGeom>
            <a:noFill/>
          </p:spPr>
          <p:txBody>
            <a:bodyPr wrap="square" lIns="91440" tIns="45720" rIns="91440" bIns="45720" rtlCol="0" anchor="t">
              <a:spAutoFit/>
            </a:bodyPr>
            <a:lstStyle/>
            <a:p>
              <a:pPr algn="ctr"/>
              <a:r>
                <a:rPr lang="en-GB" sz="3200" b="1">
                  <a:solidFill>
                    <a:schemeClr val="bg1"/>
                  </a:solidFill>
                  <a:latin typeface="Bradley Hand ITC" panose="03070402050302030203" pitchFamily="66" charset="77"/>
                  <a:cs typeface="Simplified Arabic Fixed"/>
                </a:rPr>
                <a:t>When?</a:t>
              </a:r>
              <a:endParaRPr lang="en-GB" sz="3200" b="1">
                <a:solidFill>
                  <a:schemeClr val="bg1"/>
                </a:solidFill>
                <a:latin typeface="Bradley Hand ITC" panose="03070402050302030203" pitchFamily="66" charset="77"/>
                <a:cs typeface="Simplified Arabic Fixed" panose="02070309020205020404" pitchFamily="49" charset="-78"/>
              </a:endParaRPr>
            </a:p>
          </p:txBody>
        </p:sp>
        <mc:AlternateContent xmlns:mc="http://schemas.openxmlformats.org/markup-compatibility/2006" xmlns:p14="http://schemas.microsoft.com/office/powerpoint/2010/main">
          <mc:Choice Requires="p14">
            <p:contentPart p14:bwMode="auto" r:id="rId18">
              <p14:nvContentPartPr>
                <p14:cNvPr id="94" name="Ink 93">
                  <a:extLst>
                    <a:ext uri="{FF2B5EF4-FFF2-40B4-BE49-F238E27FC236}">
                      <a16:creationId xmlns:a16="http://schemas.microsoft.com/office/drawing/2014/main" id="{CCF33436-350B-9F46-92C9-9D9CEF60E872}"/>
                    </a:ext>
                  </a:extLst>
                </p14:cNvPr>
                <p14:cNvContentPartPr/>
                <p14:nvPr/>
              </p14:nvContentPartPr>
              <p14:xfrm rot="18965784">
                <a:off x="2625521" y="3487803"/>
                <a:ext cx="668160" cy="76680"/>
              </p14:xfrm>
            </p:contentPart>
          </mc:Choice>
          <mc:Fallback xmlns="">
            <p:pic>
              <p:nvPicPr>
                <p:cNvPr id="94" name="Ink 93">
                  <a:extLst>
                    <a:ext uri="{FF2B5EF4-FFF2-40B4-BE49-F238E27FC236}">
                      <a16:creationId xmlns:a16="http://schemas.microsoft.com/office/drawing/2014/main" id="{CCF33436-350B-9F46-92C9-9D9CEF60E872}"/>
                    </a:ext>
                  </a:extLst>
                </p:cNvPr>
                <p:cNvPicPr/>
                <p:nvPr/>
              </p:nvPicPr>
              <p:blipFill>
                <a:blip r:embed="rId11"/>
                <a:stretch>
                  <a:fillRect/>
                </a:stretch>
              </p:blipFill>
              <p:spPr>
                <a:xfrm rot="18965784">
                  <a:off x="2616516" y="3478803"/>
                  <a:ext cx="685810" cy="94320"/>
                </a:xfrm>
                <a:prstGeom prst="rect">
                  <a:avLst/>
                </a:prstGeom>
              </p:spPr>
            </p:pic>
          </mc:Fallback>
        </mc:AlternateContent>
        <p:grpSp>
          <p:nvGrpSpPr>
            <p:cNvPr id="95" name="Group 94">
              <a:extLst>
                <a:ext uri="{FF2B5EF4-FFF2-40B4-BE49-F238E27FC236}">
                  <a16:creationId xmlns:a16="http://schemas.microsoft.com/office/drawing/2014/main" id="{CAB654B1-4EF1-EF4B-B82F-7A07D5DAED31}"/>
                </a:ext>
              </a:extLst>
            </p:cNvPr>
            <p:cNvGrpSpPr/>
            <p:nvPr/>
          </p:nvGrpSpPr>
          <p:grpSpPr>
            <a:xfrm rot="17929314">
              <a:off x="3035514" y="3047827"/>
              <a:ext cx="277200" cy="433080"/>
              <a:chOff x="3206286" y="1748192"/>
              <a:chExt cx="277200" cy="433080"/>
            </a:xfrm>
          </p:grpSpPr>
          <mc:AlternateContent xmlns:mc="http://schemas.openxmlformats.org/markup-compatibility/2006" xmlns:p14="http://schemas.microsoft.com/office/powerpoint/2010/main">
            <mc:Choice Requires="p14">
              <p:contentPart p14:bwMode="auto" r:id="rId19">
                <p14:nvContentPartPr>
                  <p14:cNvPr id="96" name="Ink 95">
                    <a:extLst>
                      <a:ext uri="{FF2B5EF4-FFF2-40B4-BE49-F238E27FC236}">
                        <a16:creationId xmlns:a16="http://schemas.microsoft.com/office/drawing/2014/main" id="{1C48E4B5-98F4-114F-931C-6D5195E41C79}"/>
                      </a:ext>
                    </a:extLst>
                  </p14:cNvPr>
                  <p14:cNvContentPartPr/>
                  <p14:nvPr/>
                </p14:nvContentPartPr>
                <p14:xfrm>
                  <a:off x="3333006" y="1748192"/>
                  <a:ext cx="146520" cy="318240"/>
                </p14:xfrm>
              </p:contentPart>
            </mc:Choice>
            <mc:Fallback xmlns="">
              <p:pic>
                <p:nvPicPr>
                  <p:cNvPr id="96" name="Ink 95">
                    <a:extLst>
                      <a:ext uri="{FF2B5EF4-FFF2-40B4-BE49-F238E27FC236}">
                        <a16:creationId xmlns:a16="http://schemas.microsoft.com/office/drawing/2014/main" id="{1C48E4B5-98F4-114F-931C-6D5195E41C79}"/>
                      </a:ext>
                    </a:extLst>
                  </p:cNvPr>
                  <p:cNvPicPr/>
                  <p:nvPr/>
                </p:nvPicPr>
                <p:blipFill>
                  <a:blip r:embed="rId14"/>
                  <a:stretch>
                    <a:fillRect/>
                  </a:stretch>
                </p:blipFill>
                <p:spPr>
                  <a:xfrm>
                    <a:off x="3324006" y="1739202"/>
                    <a:ext cx="164160" cy="3358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7" name="Ink 96">
                    <a:extLst>
                      <a:ext uri="{FF2B5EF4-FFF2-40B4-BE49-F238E27FC236}">
                        <a16:creationId xmlns:a16="http://schemas.microsoft.com/office/drawing/2014/main" id="{F6466D01-B6C5-F340-BFB8-EF5EAEA6BD06}"/>
                      </a:ext>
                    </a:extLst>
                  </p14:cNvPr>
                  <p14:cNvContentPartPr/>
                  <p14:nvPr/>
                </p14:nvContentPartPr>
                <p14:xfrm>
                  <a:off x="3206286" y="2089472"/>
                  <a:ext cx="277200" cy="91800"/>
                </p14:xfrm>
              </p:contentPart>
            </mc:Choice>
            <mc:Fallback xmlns="">
              <p:pic>
                <p:nvPicPr>
                  <p:cNvPr id="97" name="Ink 96">
                    <a:extLst>
                      <a:ext uri="{FF2B5EF4-FFF2-40B4-BE49-F238E27FC236}">
                        <a16:creationId xmlns:a16="http://schemas.microsoft.com/office/drawing/2014/main" id="{F6466D01-B6C5-F340-BFB8-EF5EAEA6BD06}"/>
                      </a:ext>
                    </a:extLst>
                  </p:cNvPr>
                  <p:cNvPicPr/>
                  <p:nvPr/>
                </p:nvPicPr>
                <p:blipFill>
                  <a:blip r:embed="rId16"/>
                  <a:stretch>
                    <a:fillRect/>
                  </a:stretch>
                </p:blipFill>
                <p:spPr>
                  <a:xfrm>
                    <a:off x="3197286" y="2080437"/>
                    <a:ext cx="294840" cy="109509"/>
                  </a:xfrm>
                  <a:prstGeom prst="rect">
                    <a:avLst/>
                  </a:prstGeom>
                </p:spPr>
              </p:pic>
            </mc:Fallback>
          </mc:AlternateContent>
        </p:grpSp>
      </p:grpSp>
      <p:grpSp>
        <p:nvGrpSpPr>
          <p:cNvPr id="12" name="Group 11">
            <a:extLst>
              <a:ext uri="{FF2B5EF4-FFF2-40B4-BE49-F238E27FC236}">
                <a16:creationId xmlns:a16="http://schemas.microsoft.com/office/drawing/2014/main" id="{3899AAEF-2EEC-825D-A7A0-53280AF7D8D7}"/>
              </a:ext>
            </a:extLst>
          </p:cNvPr>
          <p:cNvGrpSpPr/>
          <p:nvPr/>
        </p:nvGrpSpPr>
        <p:grpSpPr>
          <a:xfrm>
            <a:off x="3483486" y="4116637"/>
            <a:ext cx="1684642" cy="2434156"/>
            <a:chOff x="3428285" y="4136017"/>
            <a:chExt cx="1684642" cy="2434156"/>
          </a:xfrm>
        </p:grpSpPr>
        <mc:AlternateContent xmlns:mc="http://schemas.openxmlformats.org/markup-compatibility/2006" xmlns:p14="http://schemas.microsoft.com/office/powerpoint/2010/main">
          <mc:Choice Requires="p14">
            <p:contentPart p14:bwMode="auto" r:id="rId21">
              <p14:nvContentPartPr>
                <p14:cNvPr id="98" name="Ink 97">
                  <a:extLst>
                    <a:ext uri="{FF2B5EF4-FFF2-40B4-BE49-F238E27FC236}">
                      <a16:creationId xmlns:a16="http://schemas.microsoft.com/office/drawing/2014/main" id="{1A521C19-C918-9B4C-B185-7772D35961E1}"/>
                    </a:ext>
                  </a:extLst>
                </p14:cNvPr>
                <p14:cNvContentPartPr/>
                <p14:nvPr/>
              </p14:nvContentPartPr>
              <p14:xfrm rot="16741325">
                <a:off x="4047520" y="4462810"/>
                <a:ext cx="668160" cy="76680"/>
              </p14:xfrm>
            </p:contentPart>
          </mc:Choice>
          <mc:Fallback xmlns="">
            <p:pic>
              <p:nvPicPr>
                <p:cNvPr id="98" name="Ink 97">
                  <a:extLst>
                    <a:ext uri="{FF2B5EF4-FFF2-40B4-BE49-F238E27FC236}">
                      <a16:creationId xmlns:a16="http://schemas.microsoft.com/office/drawing/2014/main" id="{1A521C19-C918-9B4C-B185-7772D35961E1}"/>
                    </a:ext>
                  </a:extLst>
                </p:cNvPr>
                <p:cNvPicPr/>
                <p:nvPr/>
              </p:nvPicPr>
              <p:blipFill>
                <a:blip r:embed="rId11"/>
                <a:stretch>
                  <a:fillRect/>
                </a:stretch>
              </p:blipFill>
              <p:spPr>
                <a:xfrm rot="16741325">
                  <a:off x="4038515" y="4453810"/>
                  <a:ext cx="685810" cy="94320"/>
                </a:xfrm>
                <a:prstGeom prst="rect">
                  <a:avLst/>
                </a:prstGeom>
              </p:spPr>
            </p:pic>
          </mc:Fallback>
        </mc:AlternateContent>
        <p:grpSp>
          <p:nvGrpSpPr>
            <p:cNvPr id="7" name="Group 6">
              <a:extLst>
                <a:ext uri="{FF2B5EF4-FFF2-40B4-BE49-F238E27FC236}">
                  <a16:creationId xmlns:a16="http://schemas.microsoft.com/office/drawing/2014/main" id="{87AD734F-C6DF-4356-E08F-5744EDBA7F65}"/>
                </a:ext>
              </a:extLst>
            </p:cNvPr>
            <p:cNvGrpSpPr/>
            <p:nvPr/>
          </p:nvGrpSpPr>
          <p:grpSpPr>
            <a:xfrm>
              <a:off x="3428285" y="4136017"/>
              <a:ext cx="1684642" cy="2434156"/>
              <a:chOff x="3428285" y="4136017"/>
              <a:chExt cx="1684642" cy="2434156"/>
            </a:xfrm>
          </p:grpSpPr>
          <p:pic>
            <p:nvPicPr>
              <p:cNvPr id="18" name="Picture 17" descr="Shape, square&#10;&#10;Description automatically generated">
                <a:extLst>
                  <a:ext uri="{FF2B5EF4-FFF2-40B4-BE49-F238E27FC236}">
                    <a16:creationId xmlns:a16="http://schemas.microsoft.com/office/drawing/2014/main" id="{D9C8E11E-FEBC-FA4A-8A70-FC04697E7DE9}"/>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rot="242952">
                <a:off x="3428285" y="4895930"/>
                <a:ext cx="1684642" cy="1674243"/>
              </a:xfrm>
              <a:prstGeom prst="rect">
                <a:avLst/>
              </a:prstGeom>
              <a:effectLst>
                <a:outerShdw blurRad="50800" dist="50800" dir="5400000" algn="ctr" rotWithShape="0">
                  <a:schemeClr val="tx1">
                    <a:lumMod val="75000"/>
                    <a:lumOff val="25000"/>
                  </a:schemeClr>
                </a:outerShdw>
              </a:effectLst>
            </p:spPr>
          </p:pic>
          <p:sp>
            <p:nvSpPr>
              <p:cNvPr id="86" name="TextBox 85">
                <a:extLst>
                  <a:ext uri="{FF2B5EF4-FFF2-40B4-BE49-F238E27FC236}">
                    <a16:creationId xmlns:a16="http://schemas.microsoft.com/office/drawing/2014/main" id="{F008A129-23C6-7341-A7C0-EB022ACC1F61}"/>
                  </a:ext>
                </a:extLst>
              </p:cNvPr>
              <p:cNvSpPr txBox="1"/>
              <p:nvPr/>
            </p:nvSpPr>
            <p:spPr>
              <a:xfrm rot="77998">
                <a:off x="3483887" y="5440663"/>
                <a:ext cx="1572031" cy="584775"/>
              </a:xfrm>
              <a:prstGeom prst="rect">
                <a:avLst/>
              </a:prstGeom>
              <a:noFill/>
            </p:spPr>
            <p:txBody>
              <a:bodyPr wrap="square" lIns="91440" tIns="45720" rIns="91440" bIns="45720" rtlCol="0" anchor="t">
                <a:spAutoFit/>
              </a:bodyPr>
              <a:lstStyle/>
              <a:p>
                <a:pPr algn="ctr"/>
                <a:r>
                  <a:rPr lang="en-GB" sz="3200" b="1">
                    <a:solidFill>
                      <a:schemeClr val="bg1"/>
                    </a:solidFill>
                    <a:latin typeface="Bradley Hand ITC" panose="03070402050302030203" pitchFamily="66" charset="77"/>
                    <a:cs typeface="Simplified Arabic Fixed"/>
                  </a:rPr>
                  <a:t>Why?</a:t>
                </a:r>
                <a:endParaRPr lang="en-GB" sz="3200" b="1">
                  <a:solidFill>
                    <a:schemeClr val="bg1"/>
                  </a:solidFill>
                  <a:latin typeface="Bradley Hand ITC" panose="03070402050302030203" pitchFamily="66" charset="77"/>
                  <a:cs typeface="Simplified Arabic Fixed" panose="02070309020205020404" pitchFamily="49" charset="-78"/>
                </a:endParaRPr>
              </a:p>
            </p:txBody>
          </p:sp>
          <p:grpSp>
            <p:nvGrpSpPr>
              <p:cNvPr id="99" name="Group 98">
                <a:extLst>
                  <a:ext uri="{FF2B5EF4-FFF2-40B4-BE49-F238E27FC236}">
                    <a16:creationId xmlns:a16="http://schemas.microsoft.com/office/drawing/2014/main" id="{606549E8-7399-064C-B5CF-8BC477A536D2}"/>
                  </a:ext>
                </a:extLst>
              </p:cNvPr>
              <p:cNvGrpSpPr/>
              <p:nvPr/>
            </p:nvGrpSpPr>
            <p:grpSpPr>
              <a:xfrm rot="15704855">
                <a:off x="4249305" y="4058077"/>
                <a:ext cx="277200" cy="433080"/>
                <a:chOff x="3206286" y="1748192"/>
                <a:chExt cx="277200" cy="433080"/>
              </a:xfrm>
            </p:grpSpPr>
            <mc:AlternateContent xmlns:mc="http://schemas.openxmlformats.org/markup-compatibility/2006" xmlns:p14="http://schemas.microsoft.com/office/powerpoint/2010/main">
              <mc:Choice Requires="p14">
                <p:contentPart p14:bwMode="auto" r:id="rId23">
                  <p14:nvContentPartPr>
                    <p14:cNvPr id="100" name="Ink 99">
                      <a:extLst>
                        <a:ext uri="{FF2B5EF4-FFF2-40B4-BE49-F238E27FC236}">
                          <a16:creationId xmlns:a16="http://schemas.microsoft.com/office/drawing/2014/main" id="{F9290D8E-655C-4540-B7A5-EF7ED58A29BF}"/>
                        </a:ext>
                      </a:extLst>
                    </p14:cNvPr>
                    <p14:cNvContentPartPr/>
                    <p14:nvPr/>
                  </p14:nvContentPartPr>
                  <p14:xfrm>
                    <a:off x="3333006" y="1748192"/>
                    <a:ext cx="146520" cy="318240"/>
                  </p14:xfrm>
                </p:contentPart>
              </mc:Choice>
              <mc:Fallback xmlns="">
                <p:pic>
                  <p:nvPicPr>
                    <p:cNvPr id="100" name="Ink 99">
                      <a:extLst>
                        <a:ext uri="{FF2B5EF4-FFF2-40B4-BE49-F238E27FC236}">
                          <a16:creationId xmlns:a16="http://schemas.microsoft.com/office/drawing/2014/main" id="{F9290D8E-655C-4540-B7A5-EF7ED58A29BF}"/>
                        </a:ext>
                      </a:extLst>
                    </p:cNvPr>
                    <p:cNvPicPr/>
                    <p:nvPr/>
                  </p:nvPicPr>
                  <p:blipFill>
                    <a:blip r:embed="rId14"/>
                    <a:stretch>
                      <a:fillRect/>
                    </a:stretch>
                  </p:blipFill>
                  <p:spPr>
                    <a:xfrm>
                      <a:off x="3324006" y="1739202"/>
                      <a:ext cx="164160" cy="3358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1" name="Ink 100">
                      <a:extLst>
                        <a:ext uri="{FF2B5EF4-FFF2-40B4-BE49-F238E27FC236}">
                          <a16:creationId xmlns:a16="http://schemas.microsoft.com/office/drawing/2014/main" id="{7B6F723D-0629-9946-98C8-66DBE594EFAE}"/>
                        </a:ext>
                      </a:extLst>
                    </p14:cNvPr>
                    <p14:cNvContentPartPr/>
                    <p14:nvPr/>
                  </p14:nvContentPartPr>
                  <p14:xfrm>
                    <a:off x="3206286" y="2089472"/>
                    <a:ext cx="277200" cy="91800"/>
                  </p14:xfrm>
                </p:contentPart>
              </mc:Choice>
              <mc:Fallback xmlns="">
                <p:pic>
                  <p:nvPicPr>
                    <p:cNvPr id="101" name="Ink 100">
                      <a:extLst>
                        <a:ext uri="{FF2B5EF4-FFF2-40B4-BE49-F238E27FC236}">
                          <a16:creationId xmlns:a16="http://schemas.microsoft.com/office/drawing/2014/main" id="{7B6F723D-0629-9946-98C8-66DBE594EFAE}"/>
                        </a:ext>
                      </a:extLst>
                    </p:cNvPr>
                    <p:cNvPicPr/>
                    <p:nvPr/>
                  </p:nvPicPr>
                  <p:blipFill>
                    <a:blip r:embed="rId16"/>
                    <a:stretch>
                      <a:fillRect/>
                    </a:stretch>
                  </p:blipFill>
                  <p:spPr>
                    <a:xfrm>
                      <a:off x="3197286" y="2080437"/>
                      <a:ext cx="294840" cy="109509"/>
                    </a:xfrm>
                    <a:prstGeom prst="rect">
                      <a:avLst/>
                    </a:prstGeom>
                  </p:spPr>
                </p:pic>
              </mc:Fallback>
            </mc:AlternateContent>
          </p:grpSp>
        </p:grpSp>
      </p:grpSp>
      <p:grpSp>
        <p:nvGrpSpPr>
          <p:cNvPr id="6" name="Group 5">
            <a:extLst>
              <a:ext uri="{FF2B5EF4-FFF2-40B4-BE49-F238E27FC236}">
                <a16:creationId xmlns:a16="http://schemas.microsoft.com/office/drawing/2014/main" id="{C5B1F5BB-6629-5B17-D097-C7028ED3BD13}"/>
              </a:ext>
            </a:extLst>
          </p:cNvPr>
          <p:cNvGrpSpPr/>
          <p:nvPr/>
        </p:nvGrpSpPr>
        <p:grpSpPr>
          <a:xfrm>
            <a:off x="5674563" y="4034923"/>
            <a:ext cx="2286955" cy="2085641"/>
            <a:chOff x="5676603" y="4035721"/>
            <a:chExt cx="2286955" cy="2085641"/>
          </a:xfrm>
        </p:grpSpPr>
        <p:pic>
          <p:nvPicPr>
            <p:cNvPr id="22" name="Picture 21" descr="A green rectangle with a black border&#10;&#10;Description automatically generated with low confidence">
              <a:extLst>
                <a:ext uri="{FF2B5EF4-FFF2-40B4-BE49-F238E27FC236}">
                  <a16:creationId xmlns:a16="http://schemas.microsoft.com/office/drawing/2014/main" id="{23B8EF75-AA26-A142-9DC9-4BCD870B562F}"/>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rot="451218">
              <a:off x="6289316" y="4541296"/>
              <a:ext cx="1674242" cy="1580066"/>
            </a:xfrm>
            <a:prstGeom prst="rect">
              <a:avLst/>
            </a:prstGeom>
            <a:effectLst>
              <a:outerShdw blurRad="50800" dist="50800" dir="5400000" algn="ctr" rotWithShape="0">
                <a:schemeClr val="tx1">
                  <a:lumMod val="75000"/>
                  <a:lumOff val="25000"/>
                </a:schemeClr>
              </a:outerShdw>
            </a:effectLst>
          </p:spPr>
        </p:pic>
        <p:sp>
          <p:nvSpPr>
            <p:cNvPr id="87" name="TextBox 86">
              <a:extLst>
                <a:ext uri="{FF2B5EF4-FFF2-40B4-BE49-F238E27FC236}">
                  <a16:creationId xmlns:a16="http://schemas.microsoft.com/office/drawing/2014/main" id="{688B42F1-33FE-A443-9FCC-BD7A55F2CBD5}"/>
                </a:ext>
              </a:extLst>
            </p:cNvPr>
            <p:cNvSpPr txBox="1"/>
            <p:nvPr/>
          </p:nvSpPr>
          <p:spPr>
            <a:xfrm rot="451218">
              <a:off x="6340421" y="5038941"/>
              <a:ext cx="1572031" cy="584775"/>
            </a:xfrm>
            <a:prstGeom prst="rect">
              <a:avLst/>
            </a:prstGeom>
            <a:noFill/>
          </p:spPr>
          <p:txBody>
            <a:bodyPr wrap="square" lIns="91440" tIns="45720" rIns="91440" bIns="45720" rtlCol="0" anchor="t">
              <a:spAutoFit/>
            </a:bodyPr>
            <a:lstStyle/>
            <a:p>
              <a:pPr algn="ctr"/>
              <a:r>
                <a:rPr lang="en-GB" sz="3200" b="1">
                  <a:solidFill>
                    <a:schemeClr val="bg1"/>
                  </a:solidFill>
                  <a:latin typeface="Bradley Hand ITC" panose="03070402050302030203" pitchFamily="66" charset="77"/>
                  <a:cs typeface="Simplified Arabic Fixed"/>
                </a:rPr>
                <a:t>How?</a:t>
              </a:r>
              <a:endParaRPr lang="en-GB" sz="3200" b="1">
                <a:solidFill>
                  <a:schemeClr val="bg1"/>
                </a:solidFill>
                <a:latin typeface="Bradley Hand ITC" panose="03070402050302030203" pitchFamily="66" charset="77"/>
                <a:cs typeface="Simplified Arabic Fixed" panose="02070309020205020404" pitchFamily="49" charset="-78"/>
              </a:endParaRPr>
            </a:p>
          </p:txBody>
        </p:sp>
        <mc:AlternateContent xmlns:mc="http://schemas.openxmlformats.org/markup-compatibility/2006" xmlns:p14="http://schemas.microsoft.com/office/powerpoint/2010/main">
          <mc:Choice Requires="p14">
            <p:contentPart p14:bwMode="auto" r:id="rId26">
              <p14:nvContentPartPr>
                <p14:cNvPr id="102" name="Ink 101">
                  <a:extLst>
                    <a:ext uri="{FF2B5EF4-FFF2-40B4-BE49-F238E27FC236}">
                      <a16:creationId xmlns:a16="http://schemas.microsoft.com/office/drawing/2014/main" id="{318087D3-6669-C643-83E6-A2C6DEB7013A}"/>
                    </a:ext>
                  </a:extLst>
                </p14:cNvPr>
                <p14:cNvContentPartPr/>
                <p14:nvPr/>
              </p14:nvContentPartPr>
              <p14:xfrm rot="13432571">
                <a:off x="5702872" y="4377413"/>
                <a:ext cx="668160" cy="76680"/>
              </p14:xfrm>
            </p:contentPart>
          </mc:Choice>
          <mc:Fallback xmlns="">
            <p:pic>
              <p:nvPicPr>
                <p:cNvPr id="102" name="Ink 101">
                  <a:extLst>
                    <a:ext uri="{FF2B5EF4-FFF2-40B4-BE49-F238E27FC236}">
                      <a16:creationId xmlns:a16="http://schemas.microsoft.com/office/drawing/2014/main" id="{318087D3-6669-C643-83E6-A2C6DEB7013A}"/>
                    </a:ext>
                  </a:extLst>
                </p:cNvPr>
                <p:cNvPicPr/>
                <p:nvPr/>
              </p:nvPicPr>
              <p:blipFill>
                <a:blip r:embed="rId11"/>
                <a:stretch>
                  <a:fillRect/>
                </a:stretch>
              </p:blipFill>
              <p:spPr>
                <a:xfrm rot="13432571">
                  <a:off x="5693867" y="4368413"/>
                  <a:ext cx="685810" cy="94320"/>
                </a:xfrm>
                <a:prstGeom prst="rect">
                  <a:avLst/>
                </a:prstGeom>
              </p:spPr>
            </p:pic>
          </mc:Fallback>
        </mc:AlternateContent>
        <p:grpSp>
          <p:nvGrpSpPr>
            <p:cNvPr id="103" name="Group 102">
              <a:extLst>
                <a:ext uri="{FF2B5EF4-FFF2-40B4-BE49-F238E27FC236}">
                  <a16:creationId xmlns:a16="http://schemas.microsoft.com/office/drawing/2014/main" id="{0A125F0F-1CBC-9F47-ACE1-85632B5AE684}"/>
                </a:ext>
              </a:extLst>
            </p:cNvPr>
            <p:cNvGrpSpPr/>
            <p:nvPr/>
          </p:nvGrpSpPr>
          <p:grpSpPr>
            <a:xfrm rot="12435741">
              <a:off x="5676603" y="4035721"/>
              <a:ext cx="277200" cy="433080"/>
              <a:chOff x="3206286" y="1748192"/>
              <a:chExt cx="277200" cy="433080"/>
            </a:xfrm>
          </p:grpSpPr>
          <mc:AlternateContent xmlns:mc="http://schemas.openxmlformats.org/markup-compatibility/2006" xmlns:p14="http://schemas.microsoft.com/office/powerpoint/2010/main">
            <mc:Choice Requires="p14">
              <p:contentPart p14:bwMode="auto" r:id="rId27">
                <p14:nvContentPartPr>
                  <p14:cNvPr id="104" name="Ink 103">
                    <a:extLst>
                      <a:ext uri="{FF2B5EF4-FFF2-40B4-BE49-F238E27FC236}">
                        <a16:creationId xmlns:a16="http://schemas.microsoft.com/office/drawing/2014/main" id="{4B6A1D3F-E4E9-B848-825F-38E0482DC86E}"/>
                      </a:ext>
                    </a:extLst>
                  </p14:cNvPr>
                  <p14:cNvContentPartPr/>
                  <p14:nvPr/>
                </p14:nvContentPartPr>
                <p14:xfrm>
                  <a:off x="3333006" y="1748192"/>
                  <a:ext cx="146520" cy="318240"/>
                </p14:xfrm>
              </p:contentPart>
            </mc:Choice>
            <mc:Fallback xmlns="">
              <p:pic>
                <p:nvPicPr>
                  <p:cNvPr id="104" name="Ink 103">
                    <a:extLst>
                      <a:ext uri="{FF2B5EF4-FFF2-40B4-BE49-F238E27FC236}">
                        <a16:creationId xmlns:a16="http://schemas.microsoft.com/office/drawing/2014/main" id="{4B6A1D3F-E4E9-B848-825F-38E0482DC86E}"/>
                      </a:ext>
                    </a:extLst>
                  </p:cNvPr>
                  <p:cNvPicPr/>
                  <p:nvPr/>
                </p:nvPicPr>
                <p:blipFill>
                  <a:blip r:embed="rId14"/>
                  <a:stretch>
                    <a:fillRect/>
                  </a:stretch>
                </p:blipFill>
                <p:spPr>
                  <a:xfrm>
                    <a:off x="3324006" y="1739202"/>
                    <a:ext cx="164160" cy="3358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5" name="Ink 104">
                    <a:extLst>
                      <a:ext uri="{FF2B5EF4-FFF2-40B4-BE49-F238E27FC236}">
                        <a16:creationId xmlns:a16="http://schemas.microsoft.com/office/drawing/2014/main" id="{CC8760D2-F8F8-2842-8BC1-C5FDCB1597F6}"/>
                      </a:ext>
                    </a:extLst>
                  </p14:cNvPr>
                  <p14:cNvContentPartPr/>
                  <p14:nvPr/>
                </p14:nvContentPartPr>
                <p14:xfrm>
                  <a:off x="3206286" y="2089472"/>
                  <a:ext cx="277200" cy="91800"/>
                </p14:xfrm>
              </p:contentPart>
            </mc:Choice>
            <mc:Fallback xmlns="">
              <p:pic>
                <p:nvPicPr>
                  <p:cNvPr id="105" name="Ink 104">
                    <a:extLst>
                      <a:ext uri="{FF2B5EF4-FFF2-40B4-BE49-F238E27FC236}">
                        <a16:creationId xmlns:a16="http://schemas.microsoft.com/office/drawing/2014/main" id="{CC8760D2-F8F8-2842-8BC1-C5FDCB1597F6}"/>
                      </a:ext>
                    </a:extLst>
                  </p:cNvPr>
                  <p:cNvPicPr/>
                  <p:nvPr/>
                </p:nvPicPr>
                <p:blipFill>
                  <a:blip r:embed="rId16"/>
                  <a:stretch>
                    <a:fillRect/>
                  </a:stretch>
                </p:blipFill>
                <p:spPr>
                  <a:xfrm>
                    <a:off x="3197286" y="2080437"/>
                    <a:ext cx="294840" cy="109509"/>
                  </a:xfrm>
                  <a:prstGeom prst="rect">
                    <a:avLst/>
                  </a:prstGeom>
                </p:spPr>
              </p:pic>
            </mc:Fallback>
          </mc:AlternateContent>
        </p:grpSp>
      </p:grpSp>
      <p:grpSp>
        <p:nvGrpSpPr>
          <p:cNvPr id="11" name="Group 10">
            <a:extLst>
              <a:ext uri="{FF2B5EF4-FFF2-40B4-BE49-F238E27FC236}">
                <a16:creationId xmlns:a16="http://schemas.microsoft.com/office/drawing/2014/main" id="{067DB0D8-3BAD-586F-E16A-7EE6B591874D}"/>
              </a:ext>
            </a:extLst>
          </p:cNvPr>
          <p:cNvGrpSpPr/>
          <p:nvPr/>
        </p:nvGrpSpPr>
        <p:grpSpPr>
          <a:xfrm>
            <a:off x="5995211" y="2488081"/>
            <a:ext cx="2553324" cy="1592513"/>
            <a:chOff x="5995211" y="2488081"/>
            <a:chExt cx="2553324" cy="1592513"/>
          </a:xfrm>
        </p:grpSpPr>
        <mc:AlternateContent xmlns:mc="http://schemas.openxmlformats.org/markup-compatibility/2006" xmlns:p14="http://schemas.microsoft.com/office/powerpoint/2010/main">
          <mc:Choice Requires="p14">
            <p:contentPart p14:bwMode="auto" r:id="rId29">
              <p14:nvContentPartPr>
                <p14:cNvPr id="106" name="Ink 105">
                  <a:extLst>
                    <a:ext uri="{FF2B5EF4-FFF2-40B4-BE49-F238E27FC236}">
                      <a16:creationId xmlns:a16="http://schemas.microsoft.com/office/drawing/2014/main" id="{F73CF233-8CB5-8043-BA7C-E7D0F4B0633B}"/>
                    </a:ext>
                  </a:extLst>
                </p14:cNvPr>
                <p14:cNvContentPartPr/>
                <p14:nvPr/>
              </p14:nvContentPartPr>
              <p14:xfrm rot="10177689">
                <a:off x="6056274" y="3157281"/>
                <a:ext cx="668160" cy="76680"/>
              </p14:xfrm>
            </p:contentPart>
          </mc:Choice>
          <mc:Fallback xmlns="">
            <p:pic>
              <p:nvPicPr>
                <p:cNvPr id="106" name="Ink 105">
                  <a:extLst>
                    <a:ext uri="{FF2B5EF4-FFF2-40B4-BE49-F238E27FC236}">
                      <a16:creationId xmlns:a16="http://schemas.microsoft.com/office/drawing/2014/main" id="{F73CF233-8CB5-8043-BA7C-E7D0F4B0633B}"/>
                    </a:ext>
                  </a:extLst>
                </p:cNvPr>
                <p:cNvPicPr/>
                <p:nvPr/>
              </p:nvPicPr>
              <p:blipFill>
                <a:blip r:embed="rId11"/>
                <a:stretch>
                  <a:fillRect/>
                </a:stretch>
              </p:blipFill>
              <p:spPr>
                <a:xfrm rot="10177689">
                  <a:off x="6047269" y="3148281"/>
                  <a:ext cx="685810" cy="94320"/>
                </a:xfrm>
                <a:prstGeom prst="rect">
                  <a:avLst/>
                </a:prstGeom>
              </p:spPr>
            </p:pic>
          </mc:Fallback>
        </mc:AlternateContent>
        <p:grpSp>
          <p:nvGrpSpPr>
            <p:cNvPr id="5" name="Group 4">
              <a:extLst>
                <a:ext uri="{FF2B5EF4-FFF2-40B4-BE49-F238E27FC236}">
                  <a16:creationId xmlns:a16="http://schemas.microsoft.com/office/drawing/2014/main" id="{E83F5FB7-0F0E-D54B-E640-4D91371E7601}"/>
                </a:ext>
              </a:extLst>
            </p:cNvPr>
            <p:cNvGrpSpPr/>
            <p:nvPr/>
          </p:nvGrpSpPr>
          <p:grpSpPr>
            <a:xfrm>
              <a:off x="5995211" y="2488081"/>
              <a:ext cx="2553324" cy="1592513"/>
              <a:chOff x="5995211" y="2488081"/>
              <a:chExt cx="2553324" cy="1592513"/>
            </a:xfrm>
          </p:grpSpPr>
          <p:pic>
            <p:nvPicPr>
              <p:cNvPr id="26" name="Picture 25" descr="A picture containing text, display, electronics, screenshot&#10;&#10;Description automatically generated">
                <a:extLst>
                  <a:ext uri="{FF2B5EF4-FFF2-40B4-BE49-F238E27FC236}">
                    <a16:creationId xmlns:a16="http://schemas.microsoft.com/office/drawing/2014/main" id="{A61A9187-87E8-3C4D-BECD-14BE3EC265EF}"/>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rot="712901">
                <a:off x="6861105" y="2488081"/>
                <a:ext cx="1687430" cy="1592513"/>
              </a:xfrm>
              <a:prstGeom prst="rect">
                <a:avLst/>
              </a:prstGeom>
              <a:effectLst>
                <a:outerShdw blurRad="50800" dist="50800" dir="5400000" algn="ctr" rotWithShape="0">
                  <a:schemeClr val="tx1">
                    <a:lumMod val="75000"/>
                    <a:lumOff val="25000"/>
                  </a:schemeClr>
                </a:outerShdw>
              </a:effectLst>
            </p:spPr>
          </p:pic>
          <p:sp>
            <p:nvSpPr>
              <p:cNvPr id="88" name="TextBox 87">
                <a:extLst>
                  <a:ext uri="{FF2B5EF4-FFF2-40B4-BE49-F238E27FC236}">
                    <a16:creationId xmlns:a16="http://schemas.microsoft.com/office/drawing/2014/main" id="{B6B65D84-C971-BB49-8F23-0EBB80634B2E}"/>
                  </a:ext>
                </a:extLst>
              </p:cNvPr>
              <p:cNvSpPr txBox="1"/>
              <p:nvPr/>
            </p:nvSpPr>
            <p:spPr>
              <a:xfrm rot="712901">
                <a:off x="6903579" y="2991949"/>
                <a:ext cx="1572031" cy="584775"/>
              </a:xfrm>
              <a:prstGeom prst="rect">
                <a:avLst/>
              </a:prstGeom>
              <a:noFill/>
            </p:spPr>
            <p:txBody>
              <a:bodyPr wrap="square" lIns="91440" tIns="45720" rIns="91440" bIns="45720" rtlCol="0" anchor="t">
                <a:spAutoFit/>
              </a:bodyPr>
              <a:lstStyle/>
              <a:p>
                <a:pPr algn="ctr"/>
                <a:r>
                  <a:rPr lang="en-GB" sz="3200" b="1">
                    <a:solidFill>
                      <a:schemeClr val="bg1"/>
                    </a:solidFill>
                    <a:latin typeface="Bradley Hand ITC" panose="03070402050302030203" pitchFamily="66" charset="77"/>
                    <a:cs typeface="Simplified Arabic Fixed"/>
                  </a:rPr>
                  <a:t>Where?</a:t>
                </a:r>
                <a:endParaRPr lang="en-GB" sz="3200" b="1">
                  <a:solidFill>
                    <a:schemeClr val="bg1"/>
                  </a:solidFill>
                  <a:latin typeface="Bradley Hand ITC" panose="03070402050302030203" pitchFamily="66" charset="77"/>
                  <a:cs typeface="Simplified Arabic Fixed" panose="02070309020205020404" pitchFamily="49" charset="-78"/>
                </a:endParaRPr>
              </a:p>
            </p:txBody>
          </p:sp>
          <p:grpSp>
            <p:nvGrpSpPr>
              <p:cNvPr id="107" name="Group 106">
                <a:extLst>
                  <a:ext uri="{FF2B5EF4-FFF2-40B4-BE49-F238E27FC236}">
                    <a16:creationId xmlns:a16="http://schemas.microsoft.com/office/drawing/2014/main" id="{3DBACC74-52E4-8743-879A-B46CE59F10E7}"/>
                  </a:ext>
                </a:extLst>
              </p:cNvPr>
              <p:cNvGrpSpPr/>
              <p:nvPr/>
            </p:nvGrpSpPr>
            <p:grpSpPr>
              <a:xfrm rot="9180859">
                <a:off x="5995211" y="3068279"/>
                <a:ext cx="277200" cy="433080"/>
                <a:chOff x="3206286" y="1748192"/>
                <a:chExt cx="277200" cy="433080"/>
              </a:xfrm>
            </p:grpSpPr>
            <mc:AlternateContent xmlns:mc="http://schemas.openxmlformats.org/markup-compatibility/2006" xmlns:p14="http://schemas.microsoft.com/office/powerpoint/2010/main">
              <mc:Choice Requires="p14">
                <p:contentPart p14:bwMode="auto" r:id="rId31">
                  <p14:nvContentPartPr>
                    <p14:cNvPr id="108" name="Ink 107">
                      <a:extLst>
                        <a:ext uri="{FF2B5EF4-FFF2-40B4-BE49-F238E27FC236}">
                          <a16:creationId xmlns:a16="http://schemas.microsoft.com/office/drawing/2014/main" id="{111A9542-446F-C648-9FAC-86E06857122B}"/>
                        </a:ext>
                      </a:extLst>
                    </p14:cNvPr>
                    <p14:cNvContentPartPr/>
                    <p14:nvPr/>
                  </p14:nvContentPartPr>
                  <p14:xfrm>
                    <a:off x="3333006" y="1748192"/>
                    <a:ext cx="146520" cy="318240"/>
                  </p14:xfrm>
                </p:contentPart>
              </mc:Choice>
              <mc:Fallback xmlns="">
                <p:pic>
                  <p:nvPicPr>
                    <p:cNvPr id="108" name="Ink 107">
                      <a:extLst>
                        <a:ext uri="{FF2B5EF4-FFF2-40B4-BE49-F238E27FC236}">
                          <a16:creationId xmlns:a16="http://schemas.microsoft.com/office/drawing/2014/main" id="{111A9542-446F-C648-9FAC-86E06857122B}"/>
                        </a:ext>
                      </a:extLst>
                    </p:cNvPr>
                    <p:cNvPicPr/>
                    <p:nvPr/>
                  </p:nvPicPr>
                  <p:blipFill>
                    <a:blip r:embed="rId14"/>
                    <a:stretch>
                      <a:fillRect/>
                    </a:stretch>
                  </p:blipFill>
                  <p:spPr>
                    <a:xfrm>
                      <a:off x="3324006" y="1739202"/>
                      <a:ext cx="164160" cy="3358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9" name="Ink 108">
                      <a:extLst>
                        <a:ext uri="{FF2B5EF4-FFF2-40B4-BE49-F238E27FC236}">
                          <a16:creationId xmlns:a16="http://schemas.microsoft.com/office/drawing/2014/main" id="{898A23B3-26C7-264F-9AF4-E894F704A0A6}"/>
                        </a:ext>
                      </a:extLst>
                    </p14:cNvPr>
                    <p14:cNvContentPartPr/>
                    <p14:nvPr/>
                  </p14:nvContentPartPr>
                  <p14:xfrm>
                    <a:off x="3206286" y="2089472"/>
                    <a:ext cx="277200" cy="91800"/>
                  </p14:xfrm>
                </p:contentPart>
              </mc:Choice>
              <mc:Fallback xmlns="">
                <p:pic>
                  <p:nvPicPr>
                    <p:cNvPr id="109" name="Ink 108">
                      <a:extLst>
                        <a:ext uri="{FF2B5EF4-FFF2-40B4-BE49-F238E27FC236}">
                          <a16:creationId xmlns:a16="http://schemas.microsoft.com/office/drawing/2014/main" id="{898A23B3-26C7-264F-9AF4-E894F704A0A6}"/>
                        </a:ext>
                      </a:extLst>
                    </p:cNvPr>
                    <p:cNvPicPr/>
                    <p:nvPr/>
                  </p:nvPicPr>
                  <p:blipFill>
                    <a:blip r:embed="rId16"/>
                    <a:stretch>
                      <a:fillRect/>
                    </a:stretch>
                  </p:blipFill>
                  <p:spPr>
                    <a:xfrm>
                      <a:off x="3197286" y="2080437"/>
                      <a:ext cx="294840" cy="109509"/>
                    </a:xfrm>
                    <a:prstGeom prst="rect">
                      <a:avLst/>
                    </a:prstGeom>
                  </p:spPr>
                </p:pic>
              </mc:Fallback>
            </mc:AlternateContent>
          </p:grpSp>
        </p:grpSp>
      </p:grpSp>
      <p:grpSp>
        <p:nvGrpSpPr>
          <p:cNvPr id="10" name="Group 9">
            <a:extLst>
              <a:ext uri="{FF2B5EF4-FFF2-40B4-BE49-F238E27FC236}">
                <a16:creationId xmlns:a16="http://schemas.microsoft.com/office/drawing/2014/main" id="{EE5FDCE1-DCAF-D070-480F-EEE32B2AC8D4}"/>
              </a:ext>
            </a:extLst>
          </p:cNvPr>
          <p:cNvGrpSpPr/>
          <p:nvPr/>
        </p:nvGrpSpPr>
        <p:grpSpPr>
          <a:xfrm>
            <a:off x="5890519" y="265644"/>
            <a:ext cx="2396408" cy="1674243"/>
            <a:chOff x="5826973" y="179112"/>
            <a:chExt cx="2396408" cy="1674243"/>
          </a:xfrm>
        </p:grpSpPr>
        <p:grpSp>
          <p:nvGrpSpPr>
            <p:cNvPr id="3" name="Group 2">
              <a:extLst>
                <a:ext uri="{FF2B5EF4-FFF2-40B4-BE49-F238E27FC236}">
                  <a16:creationId xmlns:a16="http://schemas.microsoft.com/office/drawing/2014/main" id="{3097B512-7F56-5C6E-BCF1-40660D2821A2}"/>
                </a:ext>
              </a:extLst>
            </p:cNvPr>
            <p:cNvGrpSpPr/>
            <p:nvPr/>
          </p:nvGrpSpPr>
          <p:grpSpPr>
            <a:xfrm>
              <a:off x="5852311" y="179112"/>
              <a:ext cx="2371070" cy="1674243"/>
              <a:chOff x="5852311" y="179112"/>
              <a:chExt cx="2371070" cy="1674243"/>
            </a:xfrm>
          </p:grpSpPr>
          <p:pic>
            <p:nvPicPr>
              <p:cNvPr id="16" name="Picture 15" descr="Shape, square&#10;&#10;Description automatically generated">
                <a:extLst>
                  <a:ext uri="{FF2B5EF4-FFF2-40B4-BE49-F238E27FC236}">
                    <a16:creationId xmlns:a16="http://schemas.microsoft.com/office/drawing/2014/main" id="{EE0D76CC-C8C7-5A4B-829B-2F3857B18F0A}"/>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rot="21266481">
                <a:off x="6549138" y="179112"/>
                <a:ext cx="1674243" cy="1674243"/>
              </a:xfrm>
              <a:prstGeom prst="rect">
                <a:avLst/>
              </a:prstGeom>
              <a:effectLst>
                <a:outerShdw blurRad="50800" dist="50800" dir="5400000" algn="ctr" rotWithShape="0">
                  <a:schemeClr val="tx1">
                    <a:lumMod val="75000"/>
                    <a:lumOff val="25000"/>
                  </a:schemeClr>
                </a:outerShdw>
              </a:effectLst>
            </p:spPr>
          </p:pic>
          <p:sp>
            <p:nvSpPr>
              <p:cNvPr id="89" name="TextBox 88">
                <a:extLst>
                  <a:ext uri="{FF2B5EF4-FFF2-40B4-BE49-F238E27FC236}">
                    <a16:creationId xmlns:a16="http://schemas.microsoft.com/office/drawing/2014/main" id="{80E33E70-D80A-B94D-B0E5-6DDA37378672}"/>
                  </a:ext>
                </a:extLst>
              </p:cNvPr>
              <p:cNvSpPr txBox="1"/>
              <p:nvPr/>
            </p:nvSpPr>
            <p:spPr>
              <a:xfrm rot="21433322">
                <a:off x="6600243" y="717356"/>
                <a:ext cx="1572031" cy="584775"/>
              </a:xfrm>
              <a:prstGeom prst="rect">
                <a:avLst/>
              </a:prstGeom>
              <a:noFill/>
            </p:spPr>
            <p:txBody>
              <a:bodyPr wrap="square" lIns="91440" tIns="45720" rIns="91440" bIns="45720" rtlCol="0" anchor="t">
                <a:spAutoFit/>
              </a:bodyPr>
              <a:lstStyle/>
              <a:p>
                <a:pPr algn="ctr"/>
                <a:r>
                  <a:rPr lang="en-GB" sz="3200" b="1">
                    <a:solidFill>
                      <a:srgbClr val="C00000"/>
                    </a:solidFill>
                    <a:latin typeface="Bradley Hand ITC" panose="03070402050302030203" pitchFamily="66" charset="77"/>
                    <a:cs typeface="Simplified Arabic Fixed"/>
                  </a:rPr>
                  <a:t>What?</a:t>
                </a:r>
                <a:endParaRPr lang="en-GB" sz="3200" b="1">
                  <a:solidFill>
                    <a:srgbClr val="C00000"/>
                  </a:solidFill>
                  <a:latin typeface="Bradley Hand ITC" panose="03070402050302030203" pitchFamily="66" charset="77"/>
                  <a:cs typeface="Simplified Arabic Fixed" panose="02070309020205020404" pitchFamily="49" charset="-78"/>
                </a:endParaRPr>
              </a:p>
            </p:txBody>
          </p:sp>
          <mc:AlternateContent xmlns:mc="http://schemas.openxmlformats.org/markup-compatibility/2006" xmlns:p14="http://schemas.microsoft.com/office/powerpoint/2010/main">
            <mc:Choice Requires="p14">
              <p:contentPart p14:bwMode="auto" r:id="rId34">
                <p14:nvContentPartPr>
                  <p14:cNvPr id="110" name="Ink 109">
                    <a:extLst>
                      <a:ext uri="{FF2B5EF4-FFF2-40B4-BE49-F238E27FC236}">
                        <a16:creationId xmlns:a16="http://schemas.microsoft.com/office/drawing/2014/main" id="{DD778010-F7D1-FC49-AD47-3AE348395E3A}"/>
                      </a:ext>
                    </a:extLst>
                  </p14:cNvPr>
                  <p14:cNvContentPartPr/>
                  <p14:nvPr/>
                </p14:nvContentPartPr>
                <p14:xfrm rot="8495288">
                  <a:off x="5852311" y="1437966"/>
                  <a:ext cx="668160" cy="76680"/>
                </p14:xfrm>
              </p:contentPart>
            </mc:Choice>
            <mc:Fallback xmlns="">
              <p:pic>
                <p:nvPicPr>
                  <p:cNvPr id="110" name="Ink 109">
                    <a:extLst>
                      <a:ext uri="{FF2B5EF4-FFF2-40B4-BE49-F238E27FC236}">
                        <a16:creationId xmlns:a16="http://schemas.microsoft.com/office/drawing/2014/main" id="{DD778010-F7D1-FC49-AD47-3AE348395E3A}"/>
                      </a:ext>
                    </a:extLst>
                  </p:cNvPr>
                  <p:cNvPicPr/>
                  <p:nvPr/>
                </p:nvPicPr>
                <p:blipFill>
                  <a:blip r:embed="rId11"/>
                  <a:stretch>
                    <a:fillRect/>
                  </a:stretch>
                </p:blipFill>
                <p:spPr>
                  <a:xfrm rot="8495288">
                    <a:off x="5843306" y="1428966"/>
                    <a:ext cx="685810" cy="94320"/>
                  </a:xfrm>
                  <a:prstGeom prst="rect">
                    <a:avLst/>
                  </a:prstGeom>
                </p:spPr>
              </p:pic>
            </mc:Fallback>
          </mc:AlternateContent>
        </p:grpSp>
        <p:grpSp>
          <p:nvGrpSpPr>
            <p:cNvPr id="111" name="Group 110">
              <a:extLst>
                <a:ext uri="{FF2B5EF4-FFF2-40B4-BE49-F238E27FC236}">
                  <a16:creationId xmlns:a16="http://schemas.microsoft.com/office/drawing/2014/main" id="{5FF6B7BD-B369-AA47-91A2-3B6C11445E60}"/>
                </a:ext>
              </a:extLst>
            </p:cNvPr>
            <p:cNvGrpSpPr/>
            <p:nvPr/>
          </p:nvGrpSpPr>
          <p:grpSpPr>
            <a:xfrm rot="7498458">
              <a:off x="5904913" y="1444795"/>
              <a:ext cx="277200" cy="433080"/>
              <a:chOff x="3206286" y="1748192"/>
              <a:chExt cx="277200" cy="433080"/>
            </a:xfrm>
          </p:grpSpPr>
          <mc:AlternateContent xmlns:mc="http://schemas.openxmlformats.org/markup-compatibility/2006" xmlns:p14="http://schemas.microsoft.com/office/powerpoint/2010/main">
            <mc:Choice Requires="p14">
              <p:contentPart p14:bwMode="auto" r:id="rId35">
                <p14:nvContentPartPr>
                  <p14:cNvPr id="112" name="Ink 111">
                    <a:extLst>
                      <a:ext uri="{FF2B5EF4-FFF2-40B4-BE49-F238E27FC236}">
                        <a16:creationId xmlns:a16="http://schemas.microsoft.com/office/drawing/2014/main" id="{8B24F60F-118B-C441-9F09-C8562CFF9206}"/>
                      </a:ext>
                    </a:extLst>
                  </p14:cNvPr>
                  <p14:cNvContentPartPr/>
                  <p14:nvPr/>
                </p14:nvContentPartPr>
                <p14:xfrm>
                  <a:off x="3333006" y="1748192"/>
                  <a:ext cx="146520" cy="318240"/>
                </p14:xfrm>
              </p:contentPart>
            </mc:Choice>
            <mc:Fallback xmlns="">
              <p:pic>
                <p:nvPicPr>
                  <p:cNvPr id="112" name="Ink 111">
                    <a:extLst>
                      <a:ext uri="{FF2B5EF4-FFF2-40B4-BE49-F238E27FC236}">
                        <a16:creationId xmlns:a16="http://schemas.microsoft.com/office/drawing/2014/main" id="{8B24F60F-118B-C441-9F09-C8562CFF9206}"/>
                      </a:ext>
                    </a:extLst>
                  </p:cNvPr>
                  <p:cNvPicPr/>
                  <p:nvPr/>
                </p:nvPicPr>
                <p:blipFill>
                  <a:blip r:embed="rId14"/>
                  <a:stretch>
                    <a:fillRect/>
                  </a:stretch>
                </p:blipFill>
                <p:spPr>
                  <a:xfrm>
                    <a:off x="3324006" y="1739202"/>
                    <a:ext cx="164160" cy="3358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3" name="Ink 112">
                    <a:extLst>
                      <a:ext uri="{FF2B5EF4-FFF2-40B4-BE49-F238E27FC236}">
                        <a16:creationId xmlns:a16="http://schemas.microsoft.com/office/drawing/2014/main" id="{CB7B7B9A-6DF7-FC47-BA94-E754BAC49F40}"/>
                      </a:ext>
                    </a:extLst>
                  </p14:cNvPr>
                  <p14:cNvContentPartPr/>
                  <p14:nvPr/>
                </p14:nvContentPartPr>
                <p14:xfrm>
                  <a:off x="3206286" y="2089472"/>
                  <a:ext cx="277200" cy="91800"/>
                </p14:xfrm>
              </p:contentPart>
            </mc:Choice>
            <mc:Fallback xmlns="">
              <p:pic>
                <p:nvPicPr>
                  <p:cNvPr id="113" name="Ink 112">
                    <a:extLst>
                      <a:ext uri="{FF2B5EF4-FFF2-40B4-BE49-F238E27FC236}">
                        <a16:creationId xmlns:a16="http://schemas.microsoft.com/office/drawing/2014/main" id="{CB7B7B9A-6DF7-FC47-BA94-E754BAC49F40}"/>
                      </a:ext>
                    </a:extLst>
                  </p:cNvPr>
                  <p:cNvPicPr/>
                  <p:nvPr/>
                </p:nvPicPr>
                <p:blipFill>
                  <a:blip r:embed="rId16"/>
                  <a:stretch>
                    <a:fillRect/>
                  </a:stretch>
                </p:blipFill>
                <p:spPr>
                  <a:xfrm>
                    <a:off x="3197286" y="2080437"/>
                    <a:ext cx="294840" cy="109509"/>
                  </a:xfrm>
                  <a:prstGeom prst="rect">
                    <a:avLst/>
                  </a:prstGeom>
                </p:spPr>
              </p:pic>
            </mc:Fallback>
          </mc:AlternateContent>
        </p:grpSp>
      </p:grpSp>
    </p:spTree>
    <p:extLst>
      <p:ext uri="{BB962C8B-B14F-4D97-AF65-F5344CB8AC3E}">
        <p14:creationId xmlns:p14="http://schemas.microsoft.com/office/powerpoint/2010/main" val="32297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grpSp>
        <p:nvGrpSpPr>
          <p:cNvPr id="68" name="Group 67">
            <a:extLst>
              <a:ext uri="{FF2B5EF4-FFF2-40B4-BE49-F238E27FC236}">
                <a16:creationId xmlns:a16="http://schemas.microsoft.com/office/drawing/2014/main" id="{BCF95E47-3640-AA43-95A3-122FB2D92CB2}"/>
              </a:ext>
            </a:extLst>
          </p:cNvPr>
          <p:cNvGrpSpPr/>
          <p:nvPr/>
        </p:nvGrpSpPr>
        <p:grpSpPr>
          <a:xfrm>
            <a:off x="2697357" y="963414"/>
            <a:ext cx="3989208" cy="5466883"/>
            <a:chOff x="3597662" y="883225"/>
            <a:chExt cx="3989208" cy="5619113"/>
          </a:xfrm>
        </p:grpSpPr>
        <p:sp>
          <p:nvSpPr>
            <p:cNvPr id="9" name="Rectangle 8">
              <a:extLst>
                <a:ext uri="{FF2B5EF4-FFF2-40B4-BE49-F238E27FC236}">
                  <a16:creationId xmlns:a16="http://schemas.microsoft.com/office/drawing/2014/main" id="{C783A9F4-D7CF-594D-A1A8-8010D5B01BAA}"/>
                </a:ext>
              </a:extLst>
            </p:cNvPr>
            <p:cNvSpPr/>
            <p:nvPr/>
          </p:nvSpPr>
          <p:spPr>
            <a:xfrm>
              <a:off x="3597662" y="883225"/>
              <a:ext cx="3989208" cy="5619113"/>
            </a:xfrm>
            <a:prstGeom prst="rect">
              <a:avLst/>
            </a:prstGeom>
            <a:solidFill>
              <a:schemeClr val="bg1"/>
            </a:solidFill>
            <a:ln>
              <a:noFill/>
            </a:ln>
            <a:effectLst>
              <a:outerShdw blurRad="50800" dist="50800"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6CE11CE-3F4E-5747-9F9A-36C23AE7698F}"/>
                </a:ext>
              </a:extLst>
            </p:cNvPr>
            <p:cNvSpPr txBox="1"/>
            <p:nvPr/>
          </p:nvSpPr>
          <p:spPr>
            <a:xfrm>
              <a:off x="3597662" y="1043277"/>
              <a:ext cx="3989208" cy="276999"/>
            </a:xfrm>
            <a:prstGeom prst="rect">
              <a:avLst/>
            </a:prstGeom>
            <a:noFill/>
          </p:spPr>
          <p:txBody>
            <a:bodyPr wrap="square" rtlCol="0">
              <a:spAutoFit/>
            </a:bodyPr>
            <a:lstStyle/>
            <a:p>
              <a:pPr algn="ctr"/>
              <a:r>
                <a:rPr lang="en-US" sz="1200"/>
                <a:t>Karen Macdonald</a:t>
              </a:r>
            </a:p>
          </p:txBody>
        </p:sp>
        <p:sp>
          <p:nvSpPr>
            <p:cNvPr id="47" name="TextBox 46">
              <a:extLst>
                <a:ext uri="{FF2B5EF4-FFF2-40B4-BE49-F238E27FC236}">
                  <a16:creationId xmlns:a16="http://schemas.microsoft.com/office/drawing/2014/main" id="{B2297DAA-3BF3-D447-8E19-F5F811F9175A}"/>
                </a:ext>
              </a:extLst>
            </p:cNvPr>
            <p:cNvSpPr txBox="1"/>
            <p:nvPr/>
          </p:nvSpPr>
          <p:spPr>
            <a:xfrm>
              <a:off x="3597662" y="1253589"/>
              <a:ext cx="3989208" cy="369332"/>
            </a:xfrm>
            <a:prstGeom prst="rect">
              <a:avLst/>
            </a:prstGeom>
            <a:noFill/>
          </p:spPr>
          <p:txBody>
            <a:bodyPr wrap="square" rtlCol="0">
              <a:spAutoFit/>
            </a:bodyPr>
            <a:lstStyle/>
            <a:p>
              <a:pPr algn="ctr"/>
              <a:r>
                <a:rPr lang="en-US" sz="600"/>
                <a:t>25 Main Street, Anytown, AT8 1AB</a:t>
              </a:r>
            </a:p>
            <a:p>
              <a:pPr algn="ctr"/>
              <a:r>
                <a:rPr lang="en-US" sz="600"/>
                <a:t>01234 234567</a:t>
              </a:r>
            </a:p>
            <a:p>
              <a:pPr algn="ctr"/>
              <a:r>
                <a:rPr lang="en-US" sz="600" err="1"/>
                <a:t>karmacdon@email.com</a:t>
              </a:r>
              <a:endParaRPr lang="en-US" sz="600"/>
            </a:p>
          </p:txBody>
        </p:sp>
        <p:sp>
          <p:nvSpPr>
            <p:cNvPr id="48" name="TextBox 47">
              <a:extLst>
                <a:ext uri="{FF2B5EF4-FFF2-40B4-BE49-F238E27FC236}">
                  <a16:creationId xmlns:a16="http://schemas.microsoft.com/office/drawing/2014/main" id="{E87B47D8-68FE-9C44-9AD9-45782DF4698C}"/>
                </a:ext>
              </a:extLst>
            </p:cNvPr>
            <p:cNvSpPr txBox="1"/>
            <p:nvPr/>
          </p:nvSpPr>
          <p:spPr>
            <a:xfrm>
              <a:off x="3721608" y="1641964"/>
              <a:ext cx="3255662" cy="438582"/>
            </a:xfrm>
            <a:prstGeom prst="rect">
              <a:avLst/>
            </a:prstGeom>
            <a:noFill/>
          </p:spPr>
          <p:txBody>
            <a:bodyPr wrap="square" rtlCol="0">
              <a:spAutoFit/>
            </a:bodyPr>
            <a:lstStyle/>
            <a:p>
              <a:pPr>
                <a:spcBef>
                  <a:spcPts val="300"/>
                </a:spcBef>
              </a:pPr>
              <a:r>
                <a:rPr lang="en-US" sz="800" b="1">
                  <a:solidFill>
                    <a:schemeClr val="tx1">
                      <a:lumMod val="75000"/>
                      <a:lumOff val="25000"/>
                    </a:schemeClr>
                  </a:solidFill>
                </a:rPr>
                <a:t>Personal Profile</a:t>
              </a:r>
              <a:endParaRPr lang="en-US" sz="600" b="1"/>
            </a:p>
            <a:p>
              <a:pPr>
                <a:spcBef>
                  <a:spcPts val="300"/>
                </a:spcBef>
              </a:pPr>
              <a:r>
                <a:rPr lang="en-US" sz="600"/>
                <a:t>I am a quick worker, not squeamish, and experienced in dealing with both large and small animals. I am good at communicating with both children and adults.</a:t>
              </a:r>
            </a:p>
          </p:txBody>
        </p:sp>
        <p:sp>
          <p:nvSpPr>
            <p:cNvPr id="49" name="TextBox 48">
              <a:extLst>
                <a:ext uri="{FF2B5EF4-FFF2-40B4-BE49-F238E27FC236}">
                  <a16:creationId xmlns:a16="http://schemas.microsoft.com/office/drawing/2014/main" id="{785B9A80-056B-3647-A5F0-C8E304C7FFFC}"/>
                </a:ext>
              </a:extLst>
            </p:cNvPr>
            <p:cNvSpPr txBox="1"/>
            <p:nvPr/>
          </p:nvSpPr>
          <p:spPr>
            <a:xfrm>
              <a:off x="3721608" y="2114307"/>
              <a:ext cx="3749040" cy="623248"/>
            </a:xfrm>
            <a:prstGeom prst="rect">
              <a:avLst/>
            </a:prstGeom>
            <a:noFill/>
          </p:spPr>
          <p:txBody>
            <a:bodyPr wrap="square" rtlCol="0">
              <a:spAutoFit/>
            </a:bodyPr>
            <a:lstStyle/>
            <a:p>
              <a:pPr>
                <a:spcBef>
                  <a:spcPts val="300"/>
                </a:spcBef>
              </a:pPr>
              <a:r>
                <a:rPr lang="en-US" sz="800" b="1">
                  <a:solidFill>
                    <a:schemeClr val="tx1">
                      <a:lumMod val="75000"/>
                      <a:lumOff val="25000"/>
                    </a:schemeClr>
                  </a:solidFill>
                </a:rPr>
                <a:t>Skills</a:t>
              </a:r>
              <a:endParaRPr lang="en-US" sz="600" b="1"/>
            </a:p>
            <a:p>
              <a:pPr>
                <a:spcBef>
                  <a:spcPts val="300"/>
                </a:spcBef>
              </a:pPr>
              <a:r>
                <a:rPr lang="en-US" sz="600"/>
                <a:t>Working with Animals  • Working with horses at the stables, and taking care of my pets.</a:t>
              </a:r>
            </a:p>
            <a:p>
              <a:r>
                <a:rPr lang="en-US" sz="600"/>
                <a:t>Training people in one to one situation  • Teaching people how to ride horses.</a:t>
              </a:r>
            </a:p>
            <a:p>
              <a:r>
                <a:rPr lang="en-US" sz="600"/>
                <a:t>IT Skills  • Knowledge of Microsoft Office and using the internet.</a:t>
              </a:r>
            </a:p>
            <a:p>
              <a:r>
                <a:rPr lang="en-US" sz="600"/>
                <a:t>Team working  • Working with groups of adults and children at the stables.</a:t>
              </a:r>
            </a:p>
          </p:txBody>
        </p:sp>
        <p:sp>
          <p:nvSpPr>
            <p:cNvPr id="50" name="TextBox 49">
              <a:extLst>
                <a:ext uri="{FF2B5EF4-FFF2-40B4-BE49-F238E27FC236}">
                  <a16:creationId xmlns:a16="http://schemas.microsoft.com/office/drawing/2014/main" id="{55C373D8-A798-E648-8290-918471131526}"/>
                </a:ext>
              </a:extLst>
            </p:cNvPr>
            <p:cNvSpPr txBox="1"/>
            <p:nvPr/>
          </p:nvSpPr>
          <p:spPr>
            <a:xfrm>
              <a:off x="3721608" y="2752265"/>
              <a:ext cx="3527331" cy="925314"/>
            </a:xfrm>
            <a:prstGeom prst="rect">
              <a:avLst/>
            </a:prstGeom>
            <a:noFill/>
          </p:spPr>
          <p:txBody>
            <a:bodyPr wrap="square" rtlCol="0">
              <a:spAutoFit/>
            </a:bodyPr>
            <a:lstStyle/>
            <a:p>
              <a:pPr>
                <a:spcBef>
                  <a:spcPts val="300"/>
                </a:spcBef>
              </a:pPr>
              <a:r>
                <a:rPr lang="en-US" sz="800" b="1" dirty="0">
                  <a:solidFill>
                    <a:schemeClr val="tx1">
                      <a:lumMod val="75000"/>
                      <a:lumOff val="25000"/>
                    </a:schemeClr>
                  </a:solidFill>
                </a:rPr>
                <a:t>Work Experience</a:t>
              </a:r>
              <a:endParaRPr lang="en-US" sz="600" b="1" dirty="0"/>
            </a:p>
            <a:p>
              <a:pPr>
                <a:spcBef>
                  <a:spcPts val="300"/>
                </a:spcBef>
              </a:pPr>
              <a:r>
                <a:rPr lang="en-US" sz="600" dirty="0"/>
                <a:t>The Riding Stables      • Stable Assistant      • July 2024 – present</a:t>
              </a:r>
            </a:p>
            <a:p>
              <a:r>
                <a:rPr lang="en-US" sz="600" dirty="0"/>
                <a:t>I currently spend weekends grooming horses and mucking out stables, as well as teaching riding skills to children and adults.</a:t>
              </a:r>
            </a:p>
            <a:p>
              <a:endParaRPr lang="en-US" sz="600" dirty="0"/>
            </a:p>
            <a:p>
              <a:r>
                <a:rPr lang="en-US" sz="600" dirty="0"/>
                <a:t>The Call Centre      • Admin Assistant      • November 2023</a:t>
              </a:r>
            </a:p>
            <a:p>
              <a:r>
                <a:rPr lang="en-US" sz="600" dirty="0"/>
                <a:t>I spent one week in the general office, dealing with the mail, filing, inputting data and learning how to operate a large switchboard.</a:t>
              </a:r>
            </a:p>
          </p:txBody>
        </p:sp>
        <p:sp>
          <p:nvSpPr>
            <p:cNvPr id="54" name="TextBox 53">
              <a:extLst>
                <a:ext uri="{FF2B5EF4-FFF2-40B4-BE49-F238E27FC236}">
                  <a16:creationId xmlns:a16="http://schemas.microsoft.com/office/drawing/2014/main" id="{08523C41-A71D-234D-A352-46B20BF7B772}"/>
                </a:ext>
              </a:extLst>
            </p:cNvPr>
            <p:cNvSpPr txBox="1"/>
            <p:nvPr/>
          </p:nvSpPr>
          <p:spPr>
            <a:xfrm>
              <a:off x="3721608" y="4038153"/>
              <a:ext cx="3749040" cy="1020218"/>
            </a:xfrm>
            <a:prstGeom prst="rect">
              <a:avLst/>
            </a:prstGeom>
            <a:noFill/>
          </p:spPr>
          <p:txBody>
            <a:bodyPr wrap="square" rtlCol="0">
              <a:spAutoFit/>
            </a:bodyPr>
            <a:lstStyle/>
            <a:p>
              <a:pPr>
                <a:spcBef>
                  <a:spcPts val="300"/>
                </a:spcBef>
              </a:pPr>
              <a:r>
                <a:rPr lang="en-US" sz="800" b="1" dirty="0">
                  <a:solidFill>
                    <a:schemeClr val="tx1">
                      <a:lumMod val="75000"/>
                      <a:lumOff val="25000"/>
                    </a:schemeClr>
                  </a:solidFill>
                </a:rPr>
                <a:t>Qualifications</a:t>
              </a:r>
            </a:p>
            <a:p>
              <a:pPr>
                <a:spcBef>
                  <a:spcPts val="300"/>
                </a:spcBef>
              </a:pPr>
              <a:r>
                <a:rPr lang="en-US" sz="600" dirty="0"/>
                <a:t>National 5		English		B		2024</a:t>
              </a:r>
            </a:p>
            <a:p>
              <a:r>
                <a:rPr lang="en-US" sz="600" dirty="0"/>
                <a:t>National 5		Administration and IT	B		2024</a:t>
              </a:r>
            </a:p>
            <a:p>
              <a:r>
                <a:rPr lang="en-US" sz="600" dirty="0"/>
                <a:t>National 5		Biology		B		2024</a:t>
              </a:r>
            </a:p>
            <a:p>
              <a:r>
                <a:rPr lang="en-US" sz="600" dirty="0"/>
                <a:t>National 5		History		C		2024 </a:t>
              </a:r>
            </a:p>
            <a:p>
              <a:r>
                <a:rPr lang="en-US" sz="600" dirty="0"/>
                <a:t>National 4		Mathematics		Pass		2024 </a:t>
              </a:r>
            </a:p>
            <a:p>
              <a:r>
                <a:rPr lang="en-US" sz="600" dirty="0"/>
                <a:t>National 4		Art and Design	Pass		2024 </a:t>
              </a:r>
            </a:p>
            <a:p>
              <a:r>
                <a:rPr lang="en-US" sz="600" dirty="0"/>
                <a:t>National 4		French		Pass		2024 		</a:t>
              </a:r>
            </a:p>
          </p:txBody>
        </p:sp>
        <p:sp>
          <p:nvSpPr>
            <p:cNvPr id="55" name="TextBox 54">
              <a:extLst>
                <a:ext uri="{FF2B5EF4-FFF2-40B4-BE49-F238E27FC236}">
                  <a16:creationId xmlns:a16="http://schemas.microsoft.com/office/drawing/2014/main" id="{77C2CFC5-D795-8341-99E9-D4A9BD264746}"/>
                </a:ext>
              </a:extLst>
            </p:cNvPr>
            <p:cNvSpPr txBox="1"/>
            <p:nvPr/>
          </p:nvSpPr>
          <p:spPr>
            <a:xfrm>
              <a:off x="3721608" y="3681624"/>
              <a:ext cx="3749040" cy="450795"/>
            </a:xfrm>
            <a:prstGeom prst="rect">
              <a:avLst/>
            </a:prstGeom>
            <a:noFill/>
          </p:spPr>
          <p:txBody>
            <a:bodyPr wrap="square" rtlCol="0">
              <a:spAutoFit/>
            </a:bodyPr>
            <a:lstStyle/>
            <a:p>
              <a:pPr>
                <a:spcBef>
                  <a:spcPts val="300"/>
                </a:spcBef>
              </a:pPr>
              <a:r>
                <a:rPr lang="en-US" sz="800" b="1" dirty="0">
                  <a:solidFill>
                    <a:schemeClr val="tx1">
                      <a:lumMod val="75000"/>
                      <a:lumOff val="25000"/>
                    </a:schemeClr>
                  </a:solidFill>
                </a:rPr>
                <a:t>Education</a:t>
              </a:r>
            </a:p>
            <a:p>
              <a:pPr>
                <a:spcBef>
                  <a:spcPts val="300"/>
                </a:spcBef>
              </a:pPr>
              <a:r>
                <a:rPr lang="en-US" sz="600" dirty="0"/>
                <a:t>High School (Anytown)					2020 - 2024		</a:t>
              </a:r>
            </a:p>
          </p:txBody>
        </p:sp>
        <p:sp>
          <p:nvSpPr>
            <p:cNvPr id="56" name="TextBox 55">
              <a:extLst>
                <a:ext uri="{FF2B5EF4-FFF2-40B4-BE49-F238E27FC236}">
                  <a16:creationId xmlns:a16="http://schemas.microsoft.com/office/drawing/2014/main" id="{AFBF9BD2-654B-B84E-9F8F-6F15CA1921E4}"/>
                </a:ext>
              </a:extLst>
            </p:cNvPr>
            <p:cNvSpPr txBox="1"/>
            <p:nvPr/>
          </p:nvSpPr>
          <p:spPr>
            <a:xfrm>
              <a:off x="3721608" y="4980123"/>
              <a:ext cx="3527331" cy="438582"/>
            </a:xfrm>
            <a:prstGeom prst="rect">
              <a:avLst/>
            </a:prstGeom>
            <a:noFill/>
          </p:spPr>
          <p:txBody>
            <a:bodyPr wrap="square" rtlCol="0">
              <a:spAutoFit/>
            </a:bodyPr>
            <a:lstStyle/>
            <a:p>
              <a:pPr>
                <a:spcBef>
                  <a:spcPts val="300"/>
                </a:spcBef>
              </a:pPr>
              <a:r>
                <a:rPr lang="en-US" sz="800" b="1">
                  <a:solidFill>
                    <a:schemeClr val="tx1">
                      <a:lumMod val="75000"/>
                      <a:lumOff val="25000"/>
                    </a:schemeClr>
                  </a:solidFill>
                </a:rPr>
                <a:t>Interests</a:t>
              </a:r>
            </a:p>
            <a:p>
              <a:pPr>
                <a:spcBef>
                  <a:spcPts val="300"/>
                </a:spcBef>
              </a:pPr>
              <a:r>
                <a:rPr lang="en-US" sz="600"/>
                <a:t>Working with animals  • I share a horse with a friend and love riding and taking part in events. I also have a dog and a rabbit and take care of both in my spare time.	</a:t>
              </a:r>
            </a:p>
          </p:txBody>
        </p:sp>
        <p:sp>
          <p:nvSpPr>
            <p:cNvPr id="57" name="TextBox 56">
              <a:extLst>
                <a:ext uri="{FF2B5EF4-FFF2-40B4-BE49-F238E27FC236}">
                  <a16:creationId xmlns:a16="http://schemas.microsoft.com/office/drawing/2014/main" id="{96F08A75-1A80-8C4E-BB93-C797D80737D4}"/>
                </a:ext>
              </a:extLst>
            </p:cNvPr>
            <p:cNvSpPr txBox="1"/>
            <p:nvPr/>
          </p:nvSpPr>
          <p:spPr>
            <a:xfrm>
              <a:off x="3721608" y="5460620"/>
              <a:ext cx="3749040" cy="215444"/>
            </a:xfrm>
            <a:prstGeom prst="rect">
              <a:avLst/>
            </a:prstGeom>
            <a:noFill/>
          </p:spPr>
          <p:txBody>
            <a:bodyPr wrap="square" rtlCol="0">
              <a:spAutoFit/>
            </a:bodyPr>
            <a:lstStyle/>
            <a:p>
              <a:r>
                <a:rPr lang="en-US" sz="800" b="1">
                  <a:solidFill>
                    <a:schemeClr val="tx1">
                      <a:lumMod val="75000"/>
                      <a:lumOff val="25000"/>
                    </a:schemeClr>
                  </a:solidFill>
                </a:rPr>
                <a:t>References</a:t>
              </a:r>
              <a:r>
                <a:rPr lang="en-US" sz="600"/>
                <a:t>	</a:t>
              </a:r>
            </a:p>
          </p:txBody>
        </p:sp>
        <p:sp>
          <p:nvSpPr>
            <p:cNvPr id="58" name="TextBox 57">
              <a:extLst>
                <a:ext uri="{FF2B5EF4-FFF2-40B4-BE49-F238E27FC236}">
                  <a16:creationId xmlns:a16="http://schemas.microsoft.com/office/drawing/2014/main" id="{0637275B-184A-D946-9A2E-A632FDFB5AEC}"/>
                </a:ext>
              </a:extLst>
            </p:cNvPr>
            <p:cNvSpPr txBox="1"/>
            <p:nvPr/>
          </p:nvSpPr>
          <p:spPr>
            <a:xfrm>
              <a:off x="3721608" y="5630121"/>
              <a:ext cx="1645040" cy="646331"/>
            </a:xfrm>
            <a:prstGeom prst="rect">
              <a:avLst/>
            </a:prstGeom>
            <a:noFill/>
          </p:spPr>
          <p:txBody>
            <a:bodyPr wrap="square" rtlCol="0">
              <a:spAutoFit/>
            </a:bodyPr>
            <a:lstStyle/>
            <a:p>
              <a:r>
                <a:rPr lang="en-US" sz="600" err="1"/>
                <a:t>Mr</a:t>
              </a:r>
              <a:r>
                <a:rPr lang="en-US" sz="600"/>
                <a:t> A Teacher   Principal Teacher of Guidance</a:t>
              </a:r>
            </a:p>
            <a:p>
              <a:r>
                <a:rPr lang="en-US" sz="600"/>
                <a:t>High School</a:t>
              </a:r>
            </a:p>
            <a:p>
              <a:r>
                <a:rPr lang="en-US" sz="600"/>
                <a:t>High Road</a:t>
              </a:r>
            </a:p>
            <a:p>
              <a:r>
                <a:rPr lang="en-US" sz="600"/>
                <a:t>Anytown</a:t>
              </a:r>
            </a:p>
            <a:p>
              <a:r>
                <a:rPr lang="en-US" sz="600"/>
                <a:t>AT8 2JM</a:t>
              </a:r>
            </a:p>
            <a:p>
              <a:r>
                <a:rPr lang="en-US" sz="600"/>
                <a:t>01234 345678	</a:t>
              </a:r>
            </a:p>
          </p:txBody>
        </p:sp>
        <p:sp>
          <p:nvSpPr>
            <p:cNvPr id="59" name="TextBox 58">
              <a:extLst>
                <a:ext uri="{FF2B5EF4-FFF2-40B4-BE49-F238E27FC236}">
                  <a16:creationId xmlns:a16="http://schemas.microsoft.com/office/drawing/2014/main" id="{775DC788-F857-5E46-8FD0-0F2C0B024E7E}"/>
                </a:ext>
              </a:extLst>
            </p:cNvPr>
            <p:cNvSpPr txBox="1"/>
            <p:nvPr/>
          </p:nvSpPr>
          <p:spPr>
            <a:xfrm>
              <a:off x="5411260" y="5630121"/>
              <a:ext cx="1645040" cy="646331"/>
            </a:xfrm>
            <a:prstGeom prst="rect">
              <a:avLst/>
            </a:prstGeom>
            <a:noFill/>
          </p:spPr>
          <p:txBody>
            <a:bodyPr wrap="square" rtlCol="0">
              <a:spAutoFit/>
            </a:bodyPr>
            <a:lstStyle/>
            <a:p>
              <a:r>
                <a:rPr lang="en-US" sz="600" err="1"/>
                <a:t>Mrs</a:t>
              </a:r>
              <a:r>
                <a:rPr lang="en-US" sz="600"/>
                <a:t> B Brown   Manager</a:t>
              </a:r>
            </a:p>
            <a:p>
              <a:r>
                <a:rPr lang="en-US" sz="600"/>
                <a:t>The Riding Stables</a:t>
              </a:r>
            </a:p>
            <a:p>
              <a:r>
                <a:rPr lang="en-US" sz="600"/>
                <a:t>Pine Forest Glen</a:t>
              </a:r>
            </a:p>
            <a:p>
              <a:r>
                <a:rPr lang="en-US" sz="600"/>
                <a:t>Near Anytown</a:t>
              </a:r>
            </a:p>
            <a:p>
              <a:r>
                <a:rPr lang="en-US" sz="600"/>
                <a:t>AT10 3LK</a:t>
              </a:r>
            </a:p>
            <a:p>
              <a:r>
                <a:rPr lang="en-US" sz="600"/>
                <a:t>01234 456789</a:t>
              </a:r>
            </a:p>
          </p:txBody>
        </p:sp>
        <p:cxnSp>
          <p:nvCxnSpPr>
            <p:cNvPr id="61" name="Straight Connector 60">
              <a:extLst>
                <a:ext uri="{FF2B5EF4-FFF2-40B4-BE49-F238E27FC236}">
                  <a16:creationId xmlns:a16="http://schemas.microsoft.com/office/drawing/2014/main" id="{09CA003F-4B60-064C-9ABA-B7528E5B5573}"/>
                </a:ext>
              </a:extLst>
            </p:cNvPr>
            <p:cNvCxnSpPr/>
            <p:nvPr/>
          </p:nvCxnSpPr>
          <p:spPr>
            <a:xfrm>
              <a:off x="3809757" y="1829239"/>
              <a:ext cx="3323304"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E535DE8-B5AC-0749-91DF-006874AAC648}"/>
                </a:ext>
              </a:extLst>
            </p:cNvPr>
            <p:cNvCxnSpPr/>
            <p:nvPr/>
          </p:nvCxnSpPr>
          <p:spPr>
            <a:xfrm>
              <a:off x="3809757" y="2293935"/>
              <a:ext cx="3323304"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5B9FFCE-B4B8-884B-93A3-4F3C03971C7A}"/>
                </a:ext>
              </a:extLst>
            </p:cNvPr>
            <p:cNvCxnSpPr/>
            <p:nvPr/>
          </p:nvCxnSpPr>
          <p:spPr>
            <a:xfrm>
              <a:off x="3809757" y="2933516"/>
              <a:ext cx="3323304"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3512CF3-20AA-E940-8141-0FA3B4001DA7}"/>
                </a:ext>
              </a:extLst>
            </p:cNvPr>
            <p:cNvCxnSpPr/>
            <p:nvPr/>
          </p:nvCxnSpPr>
          <p:spPr>
            <a:xfrm>
              <a:off x="3809757" y="3857909"/>
              <a:ext cx="3323304"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BE272A9-2B5E-9542-8BE3-3C5363AC8FB3}"/>
                </a:ext>
              </a:extLst>
            </p:cNvPr>
            <p:cNvCxnSpPr/>
            <p:nvPr/>
          </p:nvCxnSpPr>
          <p:spPr>
            <a:xfrm>
              <a:off x="3809757" y="4222669"/>
              <a:ext cx="3323304"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4AE2DAA-9344-6543-B7BC-A47D2588126F}"/>
                </a:ext>
              </a:extLst>
            </p:cNvPr>
            <p:cNvCxnSpPr/>
            <p:nvPr/>
          </p:nvCxnSpPr>
          <p:spPr>
            <a:xfrm>
              <a:off x="3809757" y="5162052"/>
              <a:ext cx="3323304"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85CF1E-3812-934A-A4EB-2941F527F521}"/>
                </a:ext>
              </a:extLst>
            </p:cNvPr>
            <p:cNvCxnSpPr/>
            <p:nvPr/>
          </p:nvCxnSpPr>
          <p:spPr>
            <a:xfrm>
              <a:off x="3809757" y="5641737"/>
              <a:ext cx="3323304"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7740" y="297172"/>
            <a:ext cx="3608908" cy="51637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850315" y="370695"/>
            <a:ext cx="3516333"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Basic CV Structure</a:t>
            </a:r>
            <a:endParaRPr lang="en-GB" sz="2000" b="1">
              <a:solidFill>
                <a:schemeClr val="bg1"/>
              </a:solidFill>
              <a:latin typeface="Simplified Arabic Fixed" panose="02070309020205020404" pitchFamily="49" charset="-78"/>
              <a:cs typeface="Simplified Arabic Fixed" panose="02070309020205020404" pitchFamily="49" charset="-78"/>
            </a:endParaRPr>
          </a:p>
        </p:txBody>
      </p:sp>
      <p:pic>
        <p:nvPicPr>
          <p:cNvPr id="45" name="Picture 44" descr="A picture containing text, light, dark&#10;&#10;Description automatically generated">
            <a:extLst>
              <a:ext uri="{FF2B5EF4-FFF2-40B4-BE49-F238E27FC236}">
                <a16:creationId xmlns:a16="http://schemas.microsoft.com/office/drawing/2014/main" id="{82A9F044-AAAD-0541-A6FF-570F240744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46" name="Graphic 45" descr="Ribbon with solid fill">
            <a:extLst>
              <a:ext uri="{FF2B5EF4-FFF2-40B4-BE49-F238E27FC236}">
                <a16:creationId xmlns:a16="http://schemas.microsoft.com/office/drawing/2014/main" id="{2B347B73-7FE0-D74C-9929-7326EAC1C1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5002" y="312670"/>
            <a:ext cx="530954" cy="530954"/>
          </a:xfrm>
          <a:prstGeom prst="rect">
            <a:avLst/>
          </a:prstGeom>
        </p:spPr>
      </p:pic>
      <p:grpSp>
        <p:nvGrpSpPr>
          <p:cNvPr id="3" name="Group 2">
            <a:extLst>
              <a:ext uri="{FF2B5EF4-FFF2-40B4-BE49-F238E27FC236}">
                <a16:creationId xmlns:a16="http://schemas.microsoft.com/office/drawing/2014/main" id="{9F80AB26-6E11-499D-97BA-F1EED1ACC2CA}"/>
              </a:ext>
            </a:extLst>
          </p:cNvPr>
          <p:cNvGrpSpPr/>
          <p:nvPr/>
        </p:nvGrpSpPr>
        <p:grpSpPr>
          <a:xfrm>
            <a:off x="1047713" y="1298575"/>
            <a:ext cx="2982361" cy="478301"/>
            <a:chOff x="1047713" y="1298575"/>
            <a:chExt cx="2982361" cy="478301"/>
          </a:xfrm>
        </p:grpSpPr>
        <p:sp>
          <p:nvSpPr>
            <p:cNvPr id="77" name="Pentagon 76">
              <a:extLst>
                <a:ext uri="{FF2B5EF4-FFF2-40B4-BE49-F238E27FC236}">
                  <a16:creationId xmlns:a16="http://schemas.microsoft.com/office/drawing/2014/main" id="{9FAE6DE5-4144-7346-B408-E2476E9B6A31}"/>
                </a:ext>
              </a:extLst>
            </p:cNvPr>
            <p:cNvSpPr/>
            <p:nvPr/>
          </p:nvSpPr>
          <p:spPr>
            <a:xfrm>
              <a:off x="2304822" y="1467470"/>
              <a:ext cx="1725252" cy="11614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A9A68E73-E87F-1A4B-8564-90CD5CAAF528}"/>
                </a:ext>
              </a:extLst>
            </p:cNvPr>
            <p:cNvSpPr/>
            <p:nvPr/>
          </p:nvSpPr>
          <p:spPr>
            <a:xfrm>
              <a:off x="1047713" y="1298575"/>
              <a:ext cx="1379413" cy="47830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Contact Details</a:t>
              </a:r>
              <a:endParaRPr lang="en-US" sz="1400">
                <a:cs typeface="Calibri"/>
              </a:endParaRPr>
            </a:p>
          </p:txBody>
        </p:sp>
      </p:grpSp>
      <p:grpSp>
        <p:nvGrpSpPr>
          <p:cNvPr id="6" name="Group 5">
            <a:extLst>
              <a:ext uri="{FF2B5EF4-FFF2-40B4-BE49-F238E27FC236}">
                <a16:creationId xmlns:a16="http://schemas.microsoft.com/office/drawing/2014/main" id="{FC2194B0-E1E5-4781-BD38-74D75A7A268A}"/>
              </a:ext>
            </a:extLst>
          </p:cNvPr>
          <p:cNvGrpSpPr/>
          <p:nvPr/>
        </p:nvGrpSpPr>
        <p:grpSpPr>
          <a:xfrm>
            <a:off x="1060997" y="4867669"/>
            <a:ext cx="1760718" cy="427501"/>
            <a:chOff x="1129472" y="5035801"/>
            <a:chExt cx="1760718" cy="427501"/>
          </a:xfrm>
        </p:grpSpPr>
        <p:sp>
          <p:nvSpPr>
            <p:cNvPr id="72" name="Rounded Rectangle 71">
              <a:extLst>
                <a:ext uri="{FF2B5EF4-FFF2-40B4-BE49-F238E27FC236}">
                  <a16:creationId xmlns:a16="http://schemas.microsoft.com/office/drawing/2014/main" id="{2BB7A97D-9049-7445-81CC-7AEA94CA22A8}"/>
                </a:ext>
              </a:extLst>
            </p:cNvPr>
            <p:cNvSpPr/>
            <p:nvPr/>
          </p:nvSpPr>
          <p:spPr>
            <a:xfrm>
              <a:off x="1129472" y="5035801"/>
              <a:ext cx="1176213" cy="42750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Interests</a:t>
              </a:r>
              <a:endParaRPr lang="en-US" sz="1400">
                <a:cs typeface="Calibri"/>
              </a:endParaRPr>
            </a:p>
          </p:txBody>
        </p:sp>
        <p:sp>
          <p:nvSpPr>
            <p:cNvPr id="80" name="Pentagon 79">
              <a:extLst>
                <a:ext uri="{FF2B5EF4-FFF2-40B4-BE49-F238E27FC236}">
                  <a16:creationId xmlns:a16="http://schemas.microsoft.com/office/drawing/2014/main" id="{1C9C1C1A-A5F7-6C42-B8BC-B88EB8BAF0B4}"/>
                </a:ext>
              </a:extLst>
            </p:cNvPr>
            <p:cNvSpPr/>
            <p:nvPr/>
          </p:nvSpPr>
          <p:spPr>
            <a:xfrm>
              <a:off x="2232211" y="5177368"/>
              <a:ext cx="657979" cy="12337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9F982987-A379-4EE7-872D-5DC944E53D10}"/>
              </a:ext>
            </a:extLst>
          </p:cNvPr>
          <p:cNvGrpSpPr/>
          <p:nvPr/>
        </p:nvGrpSpPr>
        <p:grpSpPr>
          <a:xfrm>
            <a:off x="5371700" y="359749"/>
            <a:ext cx="2705244" cy="650387"/>
            <a:chOff x="5371700" y="359749"/>
            <a:chExt cx="2705244" cy="650387"/>
          </a:xfrm>
        </p:grpSpPr>
        <p:sp>
          <p:nvSpPr>
            <p:cNvPr id="81" name="Pentagon 80">
              <a:extLst>
                <a:ext uri="{FF2B5EF4-FFF2-40B4-BE49-F238E27FC236}">
                  <a16:creationId xmlns:a16="http://schemas.microsoft.com/office/drawing/2014/main" id="{63DC7296-2D13-9C4C-A1A0-A35DAE245E5F}"/>
                </a:ext>
              </a:extLst>
            </p:cNvPr>
            <p:cNvSpPr/>
            <p:nvPr/>
          </p:nvSpPr>
          <p:spPr>
            <a:xfrm rot="9635826">
              <a:off x="5371700" y="877403"/>
              <a:ext cx="1836734" cy="13273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a:extLst>
                <a:ext uri="{FF2B5EF4-FFF2-40B4-BE49-F238E27FC236}">
                  <a16:creationId xmlns:a16="http://schemas.microsoft.com/office/drawing/2014/main" id="{45D92FD3-0993-1E48-A623-58951C5BA1F7}"/>
                </a:ext>
              </a:extLst>
            </p:cNvPr>
            <p:cNvSpPr/>
            <p:nvPr/>
          </p:nvSpPr>
          <p:spPr>
            <a:xfrm>
              <a:off x="6880411" y="359749"/>
              <a:ext cx="1196533" cy="46249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Header</a:t>
              </a:r>
              <a:endParaRPr lang="en-US" sz="1400">
                <a:cs typeface="Calibri"/>
              </a:endParaRPr>
            </a:p>
          </p:txBody>
        </p:sp>
      </p:grpSp>
      <p:grpSp>
        <p:nvGrpSpPr>
          <p:cNvPr id="11" name="Group 10">
            <a:extLst>
              <a:ext uri="{FF2B5EF4-FFF2-40B4-BE49-F238E27FC236}">
                <a16:creationId xmlns:a16="http://schemas.microsoft.com/office/drawing/2014/main" id="{90F9FB59-EEA5-4977-BE99-EE2674C750F3}"/>
              </a:ext>
            </a:extLst>
          </p:cNvPr>
          <p:cNvGrpSpPr/>
          <p:nvPr/>
        </p:nvGrpSpPr>
        <p:grpSpPr>
          <a:xfrm>
            <a:off x="6281127" y="2208047"/>
            <a:ext cx="2155066" cy="554485"/>
            <a:chOff x="6323830" y="2096780"/>
            <a:chExt cx="2155066" cy="554485"/>
          </a:xfrm>
        </p:grpSpPr>
        <p:sp>
          <p:nvSpPr>
            <p:cNvPr id="82" name="Pentagon 81">
              <a:extLst>
                <a:ext uri="{FF2B5EF4-FFF2-40B4-BE49-F238E27FC236}">
                  <a16:creationId xmlns:a16="http://schemas.microsoft.com/office/drawing/2014/main" id="{30941445-D578-FA4D-A53F-61C02632580F}"/>
                </a:ext>
              </a:extLst>
            </p:cNvPr>
            <p:cNvSpPr/>
            <p:nvPr/>
          </p:nvSpPr>
          <p:spPr>
            <a:xfrm rot="12012398">
              <a:off x="6323830" y="2114968"/>
              <a:ext cx="940601" cy="130014"/>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a:extLst>
                <a:ext uri="{FF2B5EF4-FFF2-40B4-BE49-F238E27FC236}">
                  <a16:creationId xmlns:a16="http://schemas.microsoft.com/office/drawing/2014/main" id="{9E5CCB95-1AE2-6443-9818-22B0AB951E27}"/>
                </a:ext>
              </a:extLst>
            </p:cNvPr>
            <p:cNvSpPr/>
            <p:nvPr/>
          </p:nvSpPr>
          <p:spPr>
            <a:xfrm>
              <a:off x="7058843" y="2096780"/>
              <a:ext cx="1420053" cy="55448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Personal Profile</a:t>
              </a:r>
              <a:endParaRPr lang="en-US" sz="1400">
                <a:cs typeface="Calibri"/>
              </a:endParaRPr>
            </a:p>
          </p:txBody>
        </p:sp>
      </p:grpSp>
      <p:grpSp>
        <p:nvGrpSpPr>
          <p:cNvPr id="8" name="Group 7">
            <a:extLst>
              <a:ext uri="{FF2B5EF4-FFF2-40B4-BE49-F238E27FC236}">
                <a16:creationId xmlns:a16="http://schemas.microsoft.com/office/drawing/2014/main" id="{A0B778E5-4EDA-4530-9366-EC7FCF6F9F8C}"/>
              </a:ext>
            </a:extLst>
          </p:cNvPr>
          <p:cNvGrpSpPr/>
          <p:nvPr/>
        </p:nvGrpSpPr>
        <p:grpSpPr>
          <a:xfrm>
            <a:off x="6215824" y="4138787"/>
            <a:ext cx="2027898" cy="600028"/>
            <a:chOff x="6215824" y="4138787"/>
            <a:chExt cx="2027898" cy="600028"/>
          </a:xfrm>
        </p:grpSpPr>
        <p:sp>
          <p:nvSpPr>
            <p:cNvPr id="76" name="Rounded Rectangle 75">
              <a:extLst>
                <a:ext uri="{FF2B5EF4-FFF2-40B4-BE49-F238E27FC236}">
                  <a16:creationId xmlns:a16="http://schemas.microsoft.com/office/drawing/2014/main" id="{C3399EF7-B857-BD43-8995-675686E0CA8B}"/>
                </a:ext>
              </a:extLst>
            </p:cNvPr>
            <p:cNvSpPr/>
            <p:nvPr/>
          </p:nvSpPr>
          <p:spPr>
            <a:xfrm>
              <a:off x="7077669" y="4304658"/>
              <a:ext cx="1166053" cy="43415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Education</a:t>
              </a:r>
              <a:endParaRPr lang="en-US" sz="1400">
                <a:cs typeface="Calibri"/>
              </a:endParaRPr>
            </a:p>
          </p:txBody>
        </p:sp>
        <p:sp>
          <p:nvSpPr>
            <p:cNvPr id="83" name="Pentagon 82">
              <a:extLst>
                <a:ext uri="{FF2B5EF4-FFF2-40B4-BE49-F238E27FC236}">
                  <a16:creationId xmlns:a16="http://schemas.microsoft.com/office/drawing/2014/main" id="{5CAD0E0B-8173-4A46-9353-450F710DF3D6}"/>
                </a:ext>
              </a:extLst>
            </p:cNvPr>
            <p:cNvSpPr/>
            <p:nvPr/>
          </p:nvSpPr>
          <p:spPr>
            <a:xfrm rot="12111427">
              <a:off x="6215824" y="4138787"/>
              <a:ext cx="940601" cy="119854"/>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0030D34A-5E6A-4AB1-9AB4-BFFDEF28CF18}"/>
              </a:ext>
            </a:extLst>
          </p:cNvPr>
          <p:cNvGrpSpPr/>
          <p:nvPr/>
        </p:nvGrpSpPr>
        <p:grpSpPr>
          <a:xfrm>
            <a:off x="641119" y="3053372"/>
            <a:ext cx="2255484" cy="613467"/>
            <a:chOff x="712417" y="3160412"/>
            <a:chExt cx="2255484" cy="613467"/>
          </a:xfrm>
        </p:grpSpPr>
        <p:sp>
          <p:nvSpPr>
            <p:cNvPr id="79" name="Pentagon 78">
              <a:extLst>
                <a:ext uri="{FF2B5EF4-FFF2-40B4-BE49-F238E27FC236}">
                  <a16:creationId xmlns:a16="http://schemas.microsoft.com/office/drawing/2014/main" id="{862B6DA1-CC5C-4445-9950-7DA1EDCC4EEF}"/>
                </a:ext>
              </a:extLst>
            </p:cNvPr>
            <p:cNvSpPr/>
            <p:nvPr/>
          </p:nvSpPr>
          <p:spPr>
            <a:xfrm rot="20160000">
              <a:off x="1899321" y="3182002"/>
              <a:ext cx="1068580" cy="12417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a:extLst>
                <a:ext uri="{FF2B5EF4-FFF2-40B4-BE49-F238E27FC236}">
                  <a16:creationId xmlns:a16="http://schemas.microsoft.com/office/drawing/2014/main" id="{DBE0A97F-1841-C147-96A2-398944948408}"/>
                </a:ext>
              </a:extLst>
            </p:cNvPr>
            <p:cNvSpPr/>
            <p:nvPr/>
          </p:nvSpPr>
          <p:spPr>
            <a:xfrm>
              <a:off x="712417" y="3160412"/>
              <a:ext cx="1572453" cy="61346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Employment/</a:t>
              </a:r>
              <a:br>
                <a:rPr lang="en-US" sz="1400"/>
              </a:br>
              <a:r>
                <a:rPr lang="en-US" sz="1400"/>
                <a:t>Work Experience</a:t>
              </a:r>
              <a:endParaRPr lang="en-US" sz="1400">
                <a:cs typeface="Calibri"/>
              </a:endParaRPr>
            </a:p>
          </p:txBody>
        </p:sp>
      </p:grpSp>
      <p:grpSp>
        <p:nvGrpSpPr>
          <p:cNvPr id="4" name="Group 3">
            <a:extLst>
              <a:ext uri="{FF2B5EF4-FFF2-40B4-BE49-F238E27FC236}">
                <a16:creationId xmlns:a16="http://schemas.microsoft.com/office/drawing/2014/main" id="{3432A5B0-8146-41C3-A614-521DCA6D5ABE}"/>
              </a:ext>
            </a:extLst>
          </p:cNvPr>
          <p:cNvGrpSpPr/>
          <p:nvPr/>
        </p:nvGrpSpPr>
        <p:grpSpPr>
          <a:xfrm>
            <a:off x="1097270" y="2115721"/>
            <a:ext cx="1727978" cy="478301"/>
            <a:chOff x="1164176" y="2115721"/>
            <a:chExt cx="1727978" cy="478301"/>
          </a:xfrm>
        </p:grpSpPr>
        <p:sp>
          <p:nvSpPr>
            <p:cNvPr id="51" name="Pentagon 76">
              <a:extLst>
                <a:ext uri="{FF2B5EF4-FFF2-40B4-BE49-F238E27FC236}">
                  <a16:creationId xmlns:a16="http://schemas.microsoft.com/office/drawing/2014/main" id="{71E864D8-56F6-4165-8E83-3FE8D4777DE7}"/>
                </a:ext>
              </a:extLst>
            </p:cNvPr>
            <p:cNvSpPr/>
            <p:nvPr/>
          </p:nvSpPr>
          <p:spPr>
            <a:xfrm>
              <a:off x="1471702" y="2290429"/>
              <a:ext cx="1420452" cy="11614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a:extLst>
                <a:ext uri="{FF2B5EF4-FFF2-40B4-BE49-F238E27FC236}">
                  <a16:creationId xmlns:a16="http://schemas.microsoft.com/office/drawing/2014/main" id="{70AAD44A-4DA8-8E43-BDF4-52BB513D6603}"/>
                </a:ext>
              </a:extLst>
            </p:cNvPr>
            <p:cNvSpPr/>
            <p:nvPr/>
          </p:nvSpPr>
          <p:spPr>
            <a:xfrm>
              <a:off x="1164176" y="2115721"/>
              <a:ext cx="1186373" cy="47830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Relevant Skills</a:t>
              </a:r>
              <a:endParaRPr lang="en-US" sz="1400">
                <a:cs typeface="Calibri"/>
              </a:endParaRPr>
            </a:p>
          </p:txBody>
        </p:sp>
      </p:grpSp>
      <p:pic>
        <p:nvPicPr>
          <p:cNvPr id="14" name="Picture 4">
            <a:extLst>
              <a:ext uri="{FF2B5EF4-FFF2-40B4-BE49-F238E27FC236}">
                <a16:creationId xmlns:a16="http://schemas.microsoft.com/office/drawing/2014/main" id="{E522A1FE-AA65-1FC3-AE92-498A07D3E3FC}"/>
              </a:ext>
            </a:extLst>
          </p:cNvPr>
          <p:cNvPicPr>
            <a:picLocks noChangeAspect="1"/>
          </p:cNvPicPr>
          <p:nvPr/>
        </p:nvPicPr>
        <p:blipFill>
          <a:blip r:embed="rId8"/>
          <a:stretch>
            <a:fillRect/>
          </a:stretch>
        </p:blipFill>
        <p:spPr>
          <a:xfrm>
            <a:off x="7515061" y="6263837"/>
            <a:ext cx="1247775" cy="400050"/>
          </a:xfrm>
          <a:prstGeom prst="rect">
            <a:avLst/>
          </a:prstGeom>
        </p:spPr>
      </p:pic>
      <p:grpSp>
        <p:nvGrpSpPr>
          <p:cNvPr id="52" name="Group 51">
            <a:extLst>
              <a:ext uri="{FF2B5EF4-FFF2-40B4-BE49-F238E27FC236}">
                <a16:creationId xmlns:a16="http://schemas.microsoft.com/office/drawing/2014/main" id="{FC2194B0-E1E5-4781-BD38-74D75A7A268A}"/>
              </a:ext>
            </a:extLst>
          </p:cNvPr>
          <p:cNvGrpSpPr/>
          <p:nvPr/>
        </p:nvGrpSpPr>
        <p:grpSpPr>
          <a:xfrm>
            <a:off x="945002" y="3955144"/>
            <a:ext cx="1903536" cy="427501"/>
            <a:chOff x="1129472" y="5035801"/>
            <a:chExt cx="1760718" cy="427501"/>
          </a:xfrm>
        </p:grpSpPr>
        <p:sp>
          <p:nvSpPr>
            <p:cNvPr id="53" name="Rounded Rectangle 52">
              <a:extLst>
                <a:ext uri="{FF2B5EF4-FFF2-40B4-BE49-F238E27FC236}">
                  <a16:creationId xmlns:a16="http://schemas.microsoft.com/office/drawing/2014/main" id="{2BB7A97D-9049-7445-81CC-7AEA94CA22A8}"/>
                </a:ext>
              </a:extLst>
            </p:cNvPr>
            <p:cNvSpPr/>
            <p:nvPr/>
          </p:nvSpPr>
          <p:spPr>
            <a:xfrm>
              <a:off x="1129472" y="5035801"/>
              <a:ext cx="1176213" cy="42750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Qualifications</a:t>
              </a:r>
              <a:endParaRPr lang="en-US" sz="1400">
                <a:cs typeface="Calibri"/>
              </a:endParaRPr>
            </a:p>
          </p:txBody>
        </p:sp>
        <p:sp>
          <p:nvSpPr>
            <p:cNvPr id="60" name="Pentagon 59">
              <a:extLst>
                <a:ext uri="{FF2B5EF4-FFF2-40B4-BE49-F238E27FC236}">
                  <a16:creationId xmlns:a16="http://schemas.microsoft.com/office/drawing/2014/main" id="{1C9C1C1A-A5F7-6C42-B8BC-B88EB8BAF0B4}"/>
                </a:ext>
              </a:extLst>
            </p:cNvPr>
            <p:cNvSpPr/>
            <p:nvPr/>
          </p:nvSpPr>
          <p:spPr>
            <a:xfrm>
              <a:off x="2232211" y="5177368"/>
              <a:ext cx="657979" cy="12337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FC2194B0-E1E5-4781-BD38-74D75A7A268A}"/>
              </a:ext>
            </a:extLst>
          </p:cNvPr>
          <p:cNvGrpSpPr/>
          <p:nvPr/>
        </p:nvGrpSpPr>
        <p:grpSpPr>
          <a:xfrm>
            <a:off x="909467" y="5499661"/>
            <a:ext cx="1903536" cy="427501"/>
            <a:chOff x="1129472" y="5035801"/>
            <a:chExt cx="1760718" cy="427501"/>
          </a:xfrm>
        </p:grpSpPr>
        <p:sp>
          <p:nvSpPr>
            <p:cNvPr id="85" name="Rounded Rectangle 84">
              <a:extLst>
                <a:ext uri="{FF2B5EF4-FFF2-40B4-BE49-F238E27FC236}">
                  <a16:creationId xmlns:a16="http://schemas.microsoft.com/office/drawing/2014/main" id="{2BB7A97D-9049-7445-81CC-7AEA94CA22A8}"/>
                </a:ext>
              </a:extLst>
            </p:cNvPr>
            <p:cNvSpPr/>
            <p:nvPr/>
          </p:nvSpPr>
          <p:spPr>
            <a:xfrm>
              <a:off x="1129472" y="5035801"/>
              <a:ext cx="1176213" cy="42750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a:t>References</a:t>
              </a:r>
              <a:endParaRPr lang="en-US" sz="1400">
                <a:cs typeface="Calibri"/>
              </a:endParaRPr>
            </a:p>
          </p:txBody>
        </p:sp>
        <p:sp>
          <p:nvSpPr>
            <p:cNvPr id="86" name="Pentagon 85">
              <a:extLst>
                <a:ext uri="{FF2B5EF4-FFF2-40B4-BE49-F238E27FC236}">
                  <a16:creationId xmlns:a16="http://schemas.microsoft.com/office/drawing/2014/main" id="{1C9C1C1A-A5F7-6C42-B8BC-B88EB8BAF0B4}"/>
                </a:ext>
              </a:extLst>
            </p:cNvPr>
            <p:cNvSpPr/>
            <p:nvPr/>
          </p:nvSpPr>
          <p:spPr>
            <a:xfrm>
              <a:off x="2232211" y="5177368"/>
              <a:ext cx="657979" cy="12337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9E0C188-6E17-F71B-81D3-795CF6595871}"/>
              </a:ext>
            </a:extLst>
          </p:cNvPr>
          <p:cNvGrpSpPr/>
          <p:nvPr/>
        </p:nvGrpSpPr>
        <p:grpSpPr>
          <a:xfrm>
            <a:off x="6817345" y="2875640"/>
            <a:ext cx="2222500" cy="1340170"/>
            <a:chOff x="8602601" y="1119690"/>
            <a:chExt cx="2222500" cy="1340170"/>
          </a:xfrm>
        </p:grpSpPr>
        <p:pic>
          <p:nvPicPr>
            <p:cNvPr id="13" name="Picture 12">
              <a:extLst>
                <a:ext uri="{FF2B5EF4-FFF2-40B4-BE49-F238E27FC236}">
                  <a16:creationId xmlns:a16="http://schemas.microsoft.com/office/drawing/2014/main" id="{BF73DD12-756E-0630-68F4-36EFB968878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2601" y="1119690"/>
              <a:ext cx="2222500" cy="1340170"/>
            </a:xfrm>
            <a:prstGeom prst="rect">
              <a:avLst/>
            </a:prstGeom>
            <a:effectLst>
              <a:outerShdw blurRad="50800" dist="50800" dir="5400000" algn="ctr" rotWithShape="0">
                <a:schemeClr val="tx1">
                  <a:lumMod val="75000"/>
                  <a:lumOff val="25000"/>
                </a:schemeClr>
              </a:outerShdw>
            </a:effectLst>
          </p:spPr>
        </p:pic>
        <p:sp>
          <p:nvSpPr>
            <p:cNvPr id="73" name="TextBox 72">
              <a:extLst>
                <a:ext uri="{FF2B5EF4-FFF2-40B4-BE49-F238E27FC236}">
                  <a16:creationId xmlns:a16="http://schemas.microsoft.com/office/drawing/2014/main" id="{BD764EB2-4BD1-4F1B-1DE3-493348864745}"/>
                </a:ext>
              </a:extLst>
            </p:cNvPr>
            <p:cNvSpPr txBox="1"/>
            <p:nvPr/>
          </p:nvSpPr>
          <p:spPr>
            <a:xfrm>
              <a:off x="8739653" y="1363044"/>
              <a:ext cx="1956034" cy="338554"/>
            </a:xfrm>
            <a:prstGeom prst="rect">
              <a:avLst/>
            </a:prstGeom>
            <a:noFill/>
          </p:spPr>
          <p:txBody>
            <a:bodyPr wrap="square" lIns="91440" tIns="45720" rIns="91440" bIns="45720" rtlCol="0" anchor="t">
              <a:spAutoFit/>
            </a:bodyPr>
            <a:lstStyle/>
            <a:p>
              <a:pPr algn="ctr"/>
              <a:r>
                <a:rPr lang="en-GB" sz="1600" b="1" dirty="0">
                  <a:latin typeface="Comic Sans MS" panose="030F0702030302020204" pitchFamily="66" charset="0"/>
                  <a:cs typeface="Simplified Arabic Fixed"/>
                </a:rPr>
                <a:t>TASK 2</a:t>
              </a:r>
            </a:p>
          </p:txBody>
        </p:sp>
        <p:sp>
          <p:nvSpPr>
            <p:cNvPr id="84" name="TextBox 83">
              <a:extLst>
                <a:ext uri="{FF2B5EF4-FFF2-40B4-BE49-F238E27FC236}">
                  <a16:creationId xmlns:a16="http://schemas.microsoft.com/office/drawing/2014/main" id="{66C92684-9B0E-23FA-1DBD-4F76CD79F340}"/>
                </a:ext>
              </a:extLst>
            </p:cNvPr>
            <p:cNvSpPr txBox="1"/>
            <p:nvPr/>
          </p:nvSpPr>
          <p:spPr>
            <a:xfrm>
              <a:off x="8693568" y="1554949"/>
              <a:ext cx="2040565" cy="276999"/>
            </a:xfrm>
            <a:prstGeom prst="rect">
              <a:avLst/>
            </a:prstGeom>
            <a:noFill/>
          </p:spPr>
          <p:txBody>
            <a:bodyPr wrap="square">
              <a:spAutoFit/>
            </a:bodyPr>
            <a:lstStyle/>
            <a:p>
              <a:pPr algn="ctr"/>
              <a:r>
                <a:rPr lang="en-GB" sz="1200">
                  <a:solidFill>
                    <a:srgbClr val="C00000"/>
                  </a:solidFill>
                  <a:latin typeface="Simplified Arabic Fixed"/>
                  <a:cs typeface="Simplified Arabic Fixed"/>
                </a:rPr>
                <a:t>------------</a:t>
              </a:r>
            </a:p>
          </p:txBody>
        </p:sp>
        <p:sp>
          <p:nvSpPr>
            <p:cNvPr id="102" name="TextBox 101">
              <a:extLst>
                <a:ext uri="{FF2B5EF4-FFF2-40B4-BE49-F238E27FC236}">
                  <a16:creationId xmlns:a16="http://schemas.microsoft.com/office/drawing/2014/main" id="{D30135A0-7F87-748E-A20D-CFA1188570F3}"/>
                </a:ext>
              </a:extLst>
            </p:cNvPr>
            <p:cNvSpPr txBox="1"/>
            <p:nvPr/>
          </p:nvSpPr>
          <p:spPr>
            <a:xfrm>
              <a:off x="8798916" y="1695854"/>
              <a:ext cx="1876301" cy="461665"/>
            </a:xfrm>
            <a:prstGeom prst="rect">
              <a:avLst/>
            </a:prstGeom>
            <a:noFill/>
          </p:spPr>
          <p:txBody>
            <a:bodyPr wrap="square">
              <a:spAutoFit/>
            </a:bodyPr>
            <a:lstStyle/>
            <a:p>
              <a:pPr algn="ctr"/>
              <a:r>
                <a:rPr lang="en-GB" sz="1200" dirty="0">
                  <a:latin typeface="Comic Sans MS" panose="030F0702030302020204" pitchFamily="66" charset="0"/>
                  <a:cs typeface="Simplified Arabic Fixed"/>
                </a:rPr>
                <a:t>Why is the personal profile important?</a:t>
              </a:r>
              <a:endParaRPr lang="en-GB" sz="1200" dirty="0">
                <a:latin typeface="Comic Sans MS" panose="030F0702030302020204" pitchFamily="66" charset="0"/>
                <a:cs typeface="Simplified Arabic Fixed" panose="02070309020205020404" pitchFamily="49" charset="-78"/>
              </a:endParaRPr>
            </a:p>
          </p:txBody>
        </p:sp>
      </p:grpSp>
      <p:grpSp>
        <p:nvGrpSpPr>
          <p:cNvPr id="103" name="Group 102">
            <a:extLst>
              <a:ext uri="{FF2B5EF4-FFF2-40B4-BE49-F238E27FC236}">
                <a16:creationId xmlns:a16="http://schemas.microsoft.com/office/drawing/2014/main" id="{909FF111-998C-F606-7D35-532B864D7F36}"/>
              </a:ext>
            </a:extLst>
          </p:cNvPr>
          <p:cNvGrpSpPr/>
          <p:nvPr/>
        </p:nvGrpSpPr>
        <p:grpSpPr>
          <a:xfrm>
            <a:off x="6794130" y="4872180"/>
            <a:ext cx="2222500" cy="1340170"/>
            <a:chOff x="8602601" y="1119690"/>
            <a:chExt cx="2222500" cy="1340170"/>
          </a:xfrm>
        </p:grpSpPr>
        <p:pic>
          <p:nvPicPr>
            <p:cNvPr id="104" name="Picture 103">
              <a:extLst>
                <a:ext uri="{FF2B5EF4-FFF2-40B4-BE49-F238E27FC236}">
                  <a16:creationId xmlns:a16="http://schemas.microsoft.com/office/drawing/2014/main" id="{1CE1952B-01CF-813A-6EEF-C06DF7BC9F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2601" y="1119690"/>
              <a:ext cx="2222500" cy="1340170"/>
            </a:xfrm>
            <a:prstGeom prst="rect">
              <a:avLst/>
            </a:prstGeom>
            <a:effectLst>
              <a:outerShdw blurRad="50800" dist="50800" dir="5400000" algn="ctr" rotWithShape="0">
                <a:schemeClr val="tx1">
                  <a:lumMod val="75000"/>
                  <a:lumOff val="25000"/>
                </a:schemeClr>
              </a:outerShdw>
            </a:effectLst>
          </p:spPr>
        </p:pic>
        <p:sp>
          <p:nvSpPr>
            <p:cNvPr id="105" name="TextBox 104">
              <a:extLst>
                <a:ext uri="{FF2B5EF4-FFF2-40B4-BE49-F238E27FC236}">
                  <a16:creationId xmlns:a16="http://schemas.microsoft.com/office/drawing/2014/main" id="{14314C72-2205-91E5-7A16-51BE20902963}"/>
                </a:ext>
              </a:extLst>
            </p:cNvPr>
            <p:cNvSpPr txBox="1"/>
            <p:nvPr/>
          </p:nvSpPr>
          <p:spPr>
            <a:xfrm>
              <a:off x="8739653" y="1363044"/>
              <a:ext cx="1956034" cy="338554"/>
            </a:xfrm>
            <a:prstGeom prst="rect">
              <a:avLst/>
            </a:prstGeom>
            <a:noFill/>
          </p:spPr>
          <p:txBody>
            <a:bodyPr wrap="square" lIns="91440" tIns="45720" rIns="91440" bIns="45720" rtlCol="0" anchor="t">
              <a:spAutoFit/>
            </a:bodyPr>
            <a:lstStyle/>
            <a:p>
              <a:pPr algn="ctr"/>
              <a:r>
                <a:rPr lang="en-GB" sz="1600" b="1" dirty="0">
                  <a:latin typeface="Comic Sans MS" panose="030F0702030302020204" pitchFamily="66" charset="0"/>
                  <a:cs typeface="Simplified Arabic Fixed"/>
                </a:rPr>
                <a:t>TASK 3</a:t>
              </a:r>
            </a:p>
          </p:txBody>
        </p:sp>
        <p:sp>
          <p:nvSpPr>
            <p:cNvPr id="106" name="TextBox 105">
              <a:extLst>
                <a:ext uri="{FF2B5EF4-FFF2-40B4-BE49-F238E27FC236}">
                  <a16:creationId xmlns:a16="http://schemas.microsoft.com/office/drawing/2014/main" id="{6CD1EC2E-4220-359D-43E3-BC0A55834D02}"/>
                </a:ext>
              </a:extLst>
            </p:cNvPr>
            <p:cNvSpPr txBox="1"/>
            <p:nvPr/>
          </p:nvSpPr>
          <p:spPr>
            <a:xfrm>
              <a:off x="8693568" y="1554949"/>
              <a:ext cx="2040565" cy="276999"/>
            </a:xfrm>
            <a:prstGeom prst="rect">
              <a:avLst/>
            </a:prstGeom>
            <a:noFill/>
          </p:spPr>
          <p:txBody>
            <a:bodyPr wrap="square">
              <a:spAutoFit/>
            </a:bodyPr>
            <a:lstStyle/>
            <a:p>
              <a:pPr algn="ctr"/>
              <a:r>
                <a:rPr lang="en-GB" sz="1200">
                  <a:solidFill>
                    <a:srgbClr val="C00000"/>
                  </a:solidFill>
                  <a:latin typeface="Simplified Arabic Fixed"/>
                  <a:cs typeface="Simplified Arabic Fixed"/>
                </a:rPr>
                <a:t>------------</a:t>
              </a:r>
            </a:p>
          </p:txBody>
        </p:sp>
        <p:sp>
          <p:nvSpPr>
            <p:cNvPr id="107" name="TextBox 106">
              <a:extLst>
                <a:ext uri="{FF2B5EF4-FFF2-40B4-BE49-F238E27FC236}">
                  <a16:creationId xmlns:a16="http://schemas.microsoft.com/office/drawing/2014/main" id="{F4D55390-F939-A612-A039-4AB10D6F24F0}"/>
                </a:ext>
              </a:extLst>
            </p:cNvPr>
            <p:cNvSpPr txBox="1"/>
            <p:nvPr/>
          </p:nvSpPr>
          <p:spPr>
            <a:xfrm>
              <a:off x="8798916" y="1695854"/>
              <a:ext cx="1876301" cy="646331"/>
            </a:xfrm>
            <a:prstGeom prst="rect">
              <a:avLst/>
            </a:prstGeom>
            <a:noFill/>
          </p:spPr>
          <p:txBody>
            <a:bodyPr wrap="square">
              <a:spAutoFit/>
            </a:bodyPr>
            <a:lstStyle/>
            <a:p>
              <a:pPr algn="ctr"/>
              <a:r>
                <a:rPr lang="en-GB" sz="1200" dirty="0">
                  <a:latin typeface="Comic Sans MS" panose="030F0702030302020204" pitchFamily="66" charset="0"/>
                  <a:cs typeface="Simplified Arabic Fixed"/>
                </a:rPr>
                <a:t>List three skills and one interest that you could include.</a:t>
              </a:r>
              <a:endParaRPr lang="en-GB" sz="1200" dirty="0">
                <a:latin typeface="Comic Sans MS" panose="030F0702030302020204" pitchFamily="66" charset="0"/>
                <a:cs typeface="Simplified Arabic Fixed" panose="02070309020205020404" pitchFamily="49" charset="-78"/>
              </a:endParaRPr>
            </a:p>
          </p:txBody>
        </p:sp>
      </p:grpSp>
      <p:grpSp>
        <p:nvGrpSpPr>
          <p:cNvPr id="108" name="Group 107">
            <a:extLst>
              <a:ext uri="{FF2B5EF4-FFF2-40B4-BE49-F238E27FC236}">
                <a16:creationId xmlns:a16="http://schemas.microsoft.com/office/drawing/2014/main" id="{387686EF-0EAD-D169-743A-F633F6831DDA}"/>
              </a:ext>
            </a:extLst>
          </p:cNvPr>
          <p:cNvGrpSpPr/>
          <p:nvPr/>
        </p:nvGrpSpPr>
        <p:grpSpPr>
          <a:xfrm>
            <a:off x="6822705" y="867640"/>
            <a:ext cx="2222500" cy="1340170"/>
            <a:chOff x="8602601" y="1119690"/>
            <a:chExt cx="2222500" cy="1340170"/>
          </a:xfrm>
        </p:grpSpPr>
        <p:pic>
          <p:nvPicPr>
            <p:cNvPr id="109" name="Picture 108">
              <a:extLst>
                <a:ext uri="{FF2B5EF4-FFF2-40B4-BE49-F238E27FC236}">
                  <a16:creationId xmlns:a16="http://schemas.microsoft.com/office/drawing/2014/main" id="{76B71CB5-AE23-F06E-5800-DD937A619E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02601" y="1119690"/>
              <a:ext cx="2222500" cy="1340170"/>
            </a:xfrm>
            <a:prstGeom prst="rect">
              <a:avLst/>
            </a:prstGeom>
            <a:effectLst>
              <a:outerShdw blurRad="50800" dist="50800" dir="5400000" algn="ctr" rotWithShape="0">
                <a:schemeClr val="tx1">
                  <a:lumMod val="75000"/>
                  <a:lumOff val="25000"/>
                </a:schemeClr>
              </a:outerShdw>
            </a:effectLst>
          </p:spPr>
        </p:pic>
        <p:sp>
          <p:nvSpPr>
            <p:cNvPr id="110" name="TextBox 109">
              <a:extLst>
                <a:ext uri="{FF2B5EF4-FFF2-40B4-BE49-F238E27FC236}">
                  <a16:creationId xmlns:a16="http://schemas.microsoft.com/office/drawing/2014/main" id="{525932EC-2C26-A8E3-1052-35D2111878F9}"/>
                </a:ext>
              </a:extLst>
            </p:cNvPr>
            <p:cNvSpPr txBox="1"/>
            <p:nvPr/>
          </p:nvSpPr>
          <p:spPr>
            <a:xfrm>
              <a:off x="8739653" y="1363044"/>
              <a:ext cx="1956034" cy="338554"/>
            </a:xfrm>
            <a:prstGeom prst="rect">
              <a:avLst/>
            </a:prstGeom>
            <a:noFill/>
          </p:spPr>
          <p:txBody>
            <a:bodyPr wrap="square" lIns="91440" tIns="45720" rIns="91440" bIns="45720" rtlCol="0" anchor="t">
              <a:spAutoFit/>
            </a:bodyPr>
            <a:lstStyle/>
            <a:p>
              <a:pPr algn="ctr"/>
              <a:r>
                <a:rPr lang="en-GB" sz="1600" b="1" dirty="0">
                  <a:latin typeface="Comic Sans MS" panose="030F0702030302020204" pitchFamily="66" charset="0"/>
                  <a:cs typeface="Simplified Arabic Fixed"/>
                </a:rPr>
                <a:t>TASK 1</a:t>
              </a:r>
            </a:p>
          </p:txBody>
        </p:sp>
        <p:sp>
          <p:nvSpPr>
            <p:cNvPr id="111" name="TextBox 110">
              <a:extLst>
                <a:ext uri="{FF2B5EF4-FFF2-40B4-BE49-F238E27FC236}">
                  <a16:creationId xmlns:a16="http://schemas.microsoft.com/office/drawing/2014/main" id="{01898122-E17D-325B-B0F6-22EB238D17E8}"/>
                </a:ext>
              </a:extLst>
            </p:cNvPr>
            <p:cNvSpPr txBox="1"/>
            <p:nvPr/>
          </p:nvSpPr>
          <p:spPr>
            <a:xfrm>
              <a:off x="8693568" y="1554949"/>
              <a:ext cx="2040565" cy="276999"/>
            </a:xfrm>
            <a:prstGeom prst="rect">
              <a:avLst/>
            </a:prstGeom>
            <a:noFill/>
          </p:spPr>
          <p:txBody>
            <a:bodyPr wrap="square">
              <a:spAutoFit/>
            </a:bodyPr>
            <a:lstStyle/>
            <a:p>
              <a:pPr algn="ctr"/>
              <a:r>
                <a:rPr lang="en-GB" sz="1200" dirty="0">
                  <a:solidFill>
                    <a:srgbClr val="C00000"/>
                  </a:solidFill>
                  <a:latin typeface="Simplified Arabic Fixed"/>
                  <a:cs typeface="Simplified Arabic Fixed"/>
                </a:rPr>
                <a:t>------------</a:t>
              </a:r>
            </a:p>
          </p:txBody>
        </p:sp>
        <p:sp>
          <p:nvSpPr>
            <p:cNvPr id="112" name="TextBox 111">
              <a:extLst>
                <a:ext uri="{FF2B5EF4-FFF2-40B4-BE49-F238E27FC236}">
                  <a16:creationId xmlns:a16="http://schemas.microsoft.com/office/drawing/2014/main" id="{CD486BE8-4A07-E099-66CD-CD8763EB775D}"/>
                </a:ext>
              </a:extLst>
            </p:cNvPr>
            <p:cNvSpPr txBox="1"/>
            <p:nvPr/>
          </p:nvSpPr>
          <p:spPr>
            <a:xfrm>
              <a:off x="8798916" y="1695854"/>
              <a:ext cx="1876301" cy="461665"/>
            </a:xfrm>
            <a:prstGeom prst="rect">
              <a:avLst/>
            </a:prstGeom>
            <a:noFill/>
          </p:spPr>
          <p:txBody>
            <a:bodyPr wrap="square">
              <a:spAutoFit/>
            </a:bodyPr>
            <a:lstStyle/>
            <a:p>
              <a:pPr algn="ctr"/>
              <a:r>
                <a:rPr lang="en-GB" sz="1200" dirty="0">
                  <a:latin typeface="Comic Sans MS" panose="030F0702030302020204" pitchFamily="66" charset="0"/>
                  <a:cs typeface="Simplified Arabic Fixed"/>
                </a:rPr>
                <a:t>What should you check in your contact details?</a:t>
              </a:r>
              <a:endParaRPr lang="en-GB" sz="1200" dirty="0">
                <a:latin typeface="Comic Sans MS" panose="030F0702030302020204" pitchFamily="66" charset="0"/>
                <a:cs typeface="Simplified Arabic Fixed" panose="02070309020205020404" pitchFamily="49" charset="-78"/>
              </a:endParaRPr>
            </a:p>
          </p:txBody>
        </p:sp>
      </p:grpSp>
    </p:spTree>
    <p:extLst>
      <p:ext uri="{BB962C8B-B14F-4D97-AF65-F5344CB8AC3E}">
        <p14:creationId xmlns:p14="http://schemas.microsoft.com/office/powerpoint/2010/main" val="16233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500"/>
                                        <p:tgtEl>
                                          <p:spTgt spid="78"/>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dissolve">
                                      <p:cBhvr>
                                        <p:cTn id="52" dur="500"/>
                                        <p:tgtEl>
                                          <p:spTgt spid="10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dissolv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dissolve">
                                      <p:cBhvr>
                                        <p:cTn id="6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01FB66B5-7D4F-2847-9CDA-1C746E40E18D}"/>
              </a:ext>
            </a:extLst>
          </p:cNvPr>
          <p:cNvSpPr/>
          <p:nvPr/>
        </p:nvSpPr>
        <p:spPr>
          <a:xfrm rot="228735">
            <a:off x="3189343" y="2848996"/>
            <a:ext cx="5343276" cy="1192135"/>
          </a:xfrm>
          <a:prstGeom prst="rect">
            <a:avLst/>
          </a:prstGeom>
          <a:solidFill>
            <a:srgbClr val="FFCCFF"/>
          </a:solidFill>
          <a:ln>
            <a:no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rgbClr val="052F61"/>
                </a:solidFill>
              </a:rPr>
              <a:t>Sixth year leaver from Young High School. Practical work experience with retail weekend work (including cash handling) and summer catering work in restaurants. Looking to start a business career with work that develops my business skills and includes customer service.</a:t>
            </a:r>
            <a:endParaRPr lang="en-US" sz="1200">
              <a:solidFill>
                <a:srgbClr val="052F61"/>
              </a:solidFill>
              <a:cs typeface="Calibri"/>
            </a:endParaRPr>
          </a:p>
        </p:txBody>
      </p:sp>
      <p:sp>
        <p:nvSpPr>
          <p:cNvPr id="36" name="Rectangle 35">
            <a:extLst>
              <a:ext uri="{FF2B5EF4-FFF2-40B4-BE49-F238E27FC236}">
                <a16:creationId xmlns:a16="http://schemas.microsoft.com/office/drawing/2014/main" id="{67F3E34C-26EF-A449-B5DD-43502E3B1737}"/>
              </a:ext>
            </a:extLst>
          </p:cNvPr>
          <p:cNvSpPr/>
          <p:nvPr/>
        </p:nvSpPr>
        <p:spPr>
          <a:xfrm rot="21436877">
            <a:off x="674942" y="3701882"/>
            <a:ext cx="2466660" cy="1853471"/>
          </a:xfrm>
          <a:prstGeom prst="rect">
            <a:avLst/>
          </a:prstGeom>
          <a:solidFill>
            <a:schemeClr val="accent1">
              <a:lumMod val="20000"/>
              <a:lumOff val="80000"/>
            </a:schemeClr>
          </a:solidFill>
          <a:ln>
            <a:no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050">
                <a:solidFill>
                  <a:schemeClr val="tx1"/>
                </a:solidFill>
                <a:latin typeface="Century Gothic"/>
              </a:rPr>
              <a:t>I am a hard-working individual who enjoys working. I am excellent at meeting deadlines. </a:t>
            </a:r>
            <a:br>
              <a:rPr lang="en-US" sz="1050">
                <a:latin typeface="Century Gothic" panose="020B0502020202020204" pitchFamily="34" charset="0"/>
              </a:rPr>
            </a:br>
            <a:r>
              <a:rPr lang="en-US" sz="1050">
                <a:solidFill>
                  <a:schemeClr val="tx1"/>
                </a:solidFill>
                <a:latin typeface="Century Gothic"/>
              </a:rPr>
              <a:t>I am leaving school and am keen to learn new skills, I pick up tasks quickly and am helpful and willing. I would be an excellent employee and add value to your team.</a:t>
            </a:r>
            <a:endParaRPr lang="en-US" sz="1050">
              <a:solidFill>
                <a:schemeClr val="tx1"/>
              </a:solidFill>
              <a:latin typeface="Century Gothic"/>
              <a:cs typeface="Calibri"/>
            </a:endParaRPr>
          </a:p>
        </p:txBody>
      </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7740" y="297172"/>
            <a:ext cx="3608908" cy="51637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850315" y="370695"/>
            <a:ext cx="3516333"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Personal Profile</a:t>
            </a:r>
            <a:endParaRPr lang="en-GB" sz="2000" b="1">
              <a:solidFill>
                <a:schemeClr val="bg1"/>
              </a:solidFill>
              <a:latin typeface="Simplified Arabic Fixed" panose="02070309020205020404" pitchFamily="49" charset="-78"/>
              <a:cs typeface="Simplified Arabic Fixed" panose="02070309020205020404" pitchFamily="49" charset="-78"/>
            </a:endParaRPr>
          </a:p>
        </p:txBody>
      </p:sp>
      <p:pic>
        <p:nvPicPr>
          <p:cNvPr id="45" name="Picture 44" descr="A picture containing text, light, dark&#10;&#10;Description automatically generated">
            <a:extLst>
              <a:ext uri="{FF2B5EF4-FFF2-40B4-BE49-F238E27FC236}">
                <a16:creationId xmlns:a16="http://schemas.microsoft.com/office/drawing/2014/main" id="{82A9F044-AAAD-0541-A6FF-570F240744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46" name="Graphic 45" descr="Ribbon with solid fill">
            <a:extLst>
              <a:ext uri="{FF2B5EF4-FFF2-40B4-BE49-F238E27FC236}">
                <a16:creationId xmlns:a16="http://schemas.microsoft.com/office/drawing/2014/main" id="{2B347B73-7FE0-D74C-9929-7326EAC1C1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5002" y="312670"/>
            <a:ext cx="530954" cy="530954"/>
          </a:xfrm>
          <a:prstGeom prst="rect">
            <a:avLst/>
          </a:prstGeom>
        </p:spPr>
      </p:pic>
      <p:grpSp>
        <p:nvGrpSpPr>
          <p:cNvPr id="27" name="Group 26">
            <a:extLst>
              <a:ext uri="{FF2B5EF4-FFF2-40B4-BE49-F238E27FC236}">
                <a16:creationId xmlns:a16="http://schemas.microsoft.com/office/drawing/2014/main" id="{E910FA3D-C690-924B-81F7-BEC617C11BEF}"/>
              </a:ext>
            </a:extLst>
          </p:cNvPr>
          <p:cNvGrpSpPr/>
          <p:nvPr/>
        </p:nvGrpSpPr>
        <p:grpSpPr>
          <a:xfrm>
            <a:off x="2704300" y="1208298"/>
            <a:ext cx="1005314" cy="990852"/>
            <a:chOff x="2797920" y="2500680"/>
            <a:chExt cx="1825907" cy="1799640"/>
          </a:xfrm>
        </p:grpSpPr>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06E776ED-716B-5849-AA10-789543C1D1E2}"/>
                    </a:ext>
                  </a:extLst>
                </p14:cNvPr>
                <p14:cNvContentPartPr/>
                <p14:nvPr/>
              </p14:nvContentPartPr>
              <p14:xfrm>
                <a:off x="2797920" y="3365040"/>
                <a:ext cx="738720" cy="10440"/>
              </p14:xfrm>
            </p:contentPart>
          </mc:Choice>
          <mc:Fallback xmlns="">
            <p:pic>
              <p:nvPicPr>
                <p:cNvPr id="21" name="Ink 20">
                  <a:extLst>
                    <a:ext uri="{FF2B5EF4-FFF2-40B4-BE49-F238E27FC236}">
                      <a16:creationId xmlns:a16="http://schemas.microsoft.com/office/drawing/2014/main" id="{06E776ED-716B-5849-AA10-789543C1D1E2}"/>
                    </a:ext>
                  </a:extLst>
                </p:cNvPr>
                <p:cNvPicPr/>
                <p:nvPr/>
              </p:nvPicPr>
              <p:blipFill>
                <a:blip r:embed="rId10"/>
                <a:stretch>
                  <a:fillRect/>
                </a:stretch>
              </p:blipFill>
              <p:spPr>
                <a:xfrm>
                  <a:off x="2765233" y="3332415"/>
                  <a:ext cx="803440" cy="7503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B1CF8B5D-CF8A-2045-80D5-E20906F79ABB}"/>
                    </a:ext>
                  </a:extLst>
                </p14:cNvPr>
                <p14:cNvContentPartPr/>
                <p14:nvPr/>
              </p14:nvContentPartPr>
              <p14:xfrm>
                <a:off x="3543480" y="2532360"/>
                <a:ext cx="74160" cy="1767960"/>
              </p14:xfrm>
            </p:contentPart>
          </mc:Choice>
          <mc:Fallback xmlns="">
            <p:pic>
              <p:nvPicPr>
                <p:cNvPr id="22" name="Ink 21">
                  <a:extLst>
                    <a:ext uri="{FF2B5EF4-FFF2-40B4-BE49-F238E27FC236}">
                      <a16:creationId xmlns:a16="http://schemas.microsoft.com/office/drawing/2014/main" id="{B1CF8B5D-CF8A-2045-80D5-E20906F79ABB}"/>
                    </a:ext>
                  </a:extLst>
                </p:cNvPr>
                <p:cNvPicPr/>
                <p:nvPr/>
              </p:nvPicPr>
              <p:blipFill>
                <a:blip r:embed="rId12"/>
                <a:stretch>
                  <a:fillRect/>
                </a:stretch>
              </p:blipFill>
              <p:spPr>
                <a:xfrm>
                  <a:off x="3510954" y="2499668"/>
                  <a:ext cx="138562" cy="183268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65997ACF-077A-C34F-BA8A-44B52938C7D8}"/>
                    </a:ext>
                  </a:extLst>
                </p14:cNvPr>
                <p14:cNvContentPartPr/>
                <p14:nvPr/>
              </p14:nvContentPartPr>
              <p14:xfrm>
                <a:off x="3563279" y="2500680"/>
                <a:ext cx="1060548" cy="83037"/>
              </p14:xfrm>
            </p:contentPart>
          </mc:Choice>
          <mc:Fallback xmlns="">
            <p:pic>
              <p:nvPicPr>
                <p:cNvPr id="24" name="Ink 23">
                  <a:extLst>
                    <a:ext uri="{FF2B5EF4-FFF2-40B4-BE49-F238E27FC236}">
                      <a16:creationId xmlns:a16="http://schemas.microsoft.com/office/drawing/2014/main" id="{65997ACF-077A-C34F-BA8A-44B52938C7D8}"/>
                    </a:ext>
                  </a:extLst>
                </p:cNvPr>
                <p:cNvPicPr/>
                <p:nvPr/>
              </p:nvPicPr>
              <p:blipFill>
                <a:blip r:embed="rId14"/>
                <a:stretch>
                  <a:fillRect/>
                </a:stretch>
              </p:blipFill>
              <p:spPr>
                <a:xfrm>
                  <a:off x="3530586" y="2467988"/>
                  <a:ext cx="1125279" cy="14776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6" name="Ink 25">
                  <a:extLst>
                    <a:ext uri="{FF2B5EF4-FFF2-40B4-BE49-F238E27FC236}">
                      <a16:creationId xmlns:a16="http://schemas.microsoft.com/office/drawing/2014/main" id="{40A688C2-663C-704A-936A-74EF2AB7B660}"/>
                    </a:ext>
                  </a:extLst>
                </p14:cNvPr>
                <p14:cNvContentPartPr/>
                <p14:nvPr/>
              </p14:nvContentPartPr>
              <p14:xfrm>
                <a:off x="3645360" y="3377640"/>
                <a:ext cx="524160" cy="29520"/>
              </p14:xfrm>
            </p:contentPart>
          </mc:Choice>
          <mc:Fallback xmlns="">
            <p:pic>
              <p:nvPicPr>
                <p:cNvPr id="26" name="Ink 25">
                  <a:extLst>
                    <a:ext uri="{FF2B5EF4-FFF2-40B4-BE49-F238E27FC236}">
                      <a16:creationId xmlns:a16="http://schemas.microsoft.com/office/drawing/2014/main" id="{40A688C2-663C-704A-936A-74EF2AB7B660}"/>
                    </a:ext>
                  </a:extLst>
                </p:cNvPr>
                <p:cNvPicPr/>
                <p:nvPr/>
              </p:nvPicPr>
              <p:blipFill>
                <a:blip r:embed="rId16"/>
                <a:stretch>
                  <a:fillRect/>
                </a:stretch>
              </p:blipFill>
              <p:spPr>
                <a:xfrm>
                  <a:off x="3612682" y="3345553"/>
                  <a:ext cx="588863" cy="9305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8" name="Ink 27">
                <a:extLst>
                  <a:ext uri="{FF2B5EF4-FFF2-40B4-BE49-F238E27FC236}">
                    <a16:creationId xmlns:a16="http://schemas.microsoft.com/office/drawing/2014/main" id="{FFD465B9-AB5A-4649-9C01-ED4B75B56A7B}"/>
                  </a:ext>
                </a:extLst>
              </p14:cNvPr>
              <p14:cNvContentPartPr/>
              <p14:nvPr/>
            </p14:nvContentPartPr>
            <p14:xfrm>
              <a:off x="3184171" y="2223407"/>
              <a:ext cx="583920" cy="11160"/>
            </p14:xfrm>
          </p:contentPart>
        </mc:Choice>
        <mc:Fallback xmlns="">
          <p:pic>
            <p:nvPicPr>
              <p:cNvPr id="28" name="Ink 27">
                <a:extLst>
                  <a:ext uri="{FF2B5EF4-FFF2-40B4-BE49-F238E27FC236}">
                    <a16:creationId xmlns:a16="http://schemas.microsoft.com/office/drawing/2014/main" id="{FFD465B9-AB5A-4649-9C01-ED4B75B56A7B}"/>
                  </a:ext>
                </a:extLst>
              </p:cNvPr>
              <p:cNvPicPr/>
              <p:nvPr/>
            </p:nvPicPr>
            <p:blipFill>
              <a:blip r:embed="rId18"/>
              <a:stretch>
                <a:fillRect/>
              </a:stretch>
            </p:blipFill>
            <p:spPr>
              <a:xfrm>
                <a:off x="3166182" y="2205407"/>
                <a:ext cx="619538" cy="46800"/>
              </a:xfrm>
              <a:prstGeom prst="rect">
                <a:avLst/>
              </a:prstGeom>
            </p:spPr>
          </p:pic>
        </mc:Fallback>
      </mc:AlternateContent>
      <p:sp>
        <p:nvSpPr>
          <p:cNvPr id="78" name="TextBox 77">
            <a:extLst>
              <a:ext uri="{FF2B5EF4-FFF2-40B4-BE49-F238E27FC236}">
                <a16:creationId xmlns:a16="http://schemas.microsoft.com/office/drawing/2014/main" id="{2391A473-F27D-F444-B190-4B7DE5A1A4B6}"/>
              </a:ext>
            </a:extLst>
          </p:cNvPr>
          <p:cNvSpPr txBox="1"/>
          <p:nvPr/>
        </p:nvSpPr>
        <p:spPr>
          <a:xfrm>
            <a:off x="3882782" y="1043584"/>
            <a:ext cx="3224373" cy="369332"/>
          </a:xfrm>
          <a:prstGeom prst="rect">
            <a:avLst/>
          </a:prstGeom>
          <a:noFill/>
        </p:spPr>
        <p:txBody>
          <a:bodyPr wrap="square" lIns="91440" tIns="45720" rIns="91440" bIns="45720" rtlCol="0" anchor="t">
            <a:spAutoFit/>
          </a:bodyPr>
          <a:lstStyle/>
          <a:p>
            <a:r>
              <a:rPr lang="en-GB" b="1">
                <a:solidFill>
                  <a:srgbClr val="C00000"/>
                </a:solidFill>
                <a:latin typeface="Simplified Arabic Fixed"/>
                <a:cs typeface="Simplified Arabic Fixed"/>
              </a:rPr>
              <a:t>Who</a:t>
            </a:r>
            <a:r>
              <a:rPr lang="en-GB" b="1">
                <a:latin typeface="Simplified Arabic Fixed"/>
                <a:cs typeface="Simplified Arabic Fixed"/>
              </a:rPr>
              <a:t> are you?</a:t>
            </a:r>
            <a:endParaRPr lang="en-GB" b="1">
              <a:latin typeface="Simplified Arabic Fixed" panose="02070309020205020404" pitchFamily="49" charset="-78"/>
              <a:cs typeface="Simplified Arabic Fixed" panose="02070309020205020404" pitchFamily="49" charset="-78"/>
            </a:endParaRPr>
          </a:p>
        </p:txBody>
      </p:sp>
      <p:sp>
        <p:nvSpPr>
          <p:cNvPr id="85" name="TextBox 84">
            <a:extLst>
              <a:ext uri="{FF2B5EF4-FFF2-40B4-BE49-F238E27FC236}">
                <a16:creationId xmlns:a16="http://schemas.microsoft.com/office/drawing/2014/main" id="{B45672B8-7255-9144-B975-97C588406F78}"/>
              </a:ext>
            </a:extLst>
          </p:cNvPr>
          <p:cNvSpPr txBox="1"/>
          <p:nvPr/>
        </p:nvSpPr>
        <p:spPr>
          <a:xfrm>
            <a:off x="3893342" y="1528111"/>
            <a:ext cx="3224373" cy="369332"/>
          </a:xfrm>
          <a:prstGeom prst="rect">
            <a:avLst/>
          </a:prstGeom>
          <a:noFill/>
        </p:spPr>
        <p:txBody>
          <a:bodyPr wrap="square" lIns="91440" tIns="45720" rIns="91440" bIns="45720" rtlCol="0" anchor="t">
            <a:spAutoFit/>
          </a:bodyPr>
          <a:lstStyle/>
          <a:p>
            <a:r>
              <a:rPr lang="en-GB" b="1">
                <a:solidFill>
                  <a:srgbClr val="C00000"/>
                </a:solidFill>
                <a:latin typeface="Simplified Arabic Fixed"/>
                <a:cs typeface="Simplified Arabic Fixed"/>
              </a:rPr>
              <a:t>What</a:t>
            </a:r>
            <a:r>
              <a:rPr lang="en-GB" b="1">
                <a:latin typeface="Simplified Arabic Fixed"/>
                <a:cs typeface="Simplified Arabic Fixed"/>
              </a:rPr>
              <a:t> can you offer?</a:t>
            </a:r>
            <a:endParaRPr lang="en-GB" b="1">
              <a:latin typeface="Simplified Arabic Fixed" panose="02070309020205020404" pitchFamily="49" charset="-78"/>
              <a:cs typeface="Simplified Arabic Fixed" panose="02070309020205020404" pitchFamily="49" charset="-78"/>
            </a:endParaRPr>
          </a:p>
        </p:txBody>
      </p:sp>
      <p:sp>
        <p:nvSpPr>
          <p:cNvPr id="86" name="TextBox 85">
            <a:extLst>
              <a:ext uri="{FF2B5EF4-FFF2-40B4-BE49-F238E27FC236}">
                <a16:creationId xmlns:a16="http://schemas.microsoft.com/office/drawing/2014/main" id="{B1D12BEE-502E-C348-A82D-66849DDC3819}"/>
              </a:ext>
            </a:extLst>
          </p:cNvPr>
          <p:cNvSpPr txBox="1"/>
          <p:nvPr/>
        </p:nvSpPr>
        <p:spPr>
          <a:xfrm>
            <a:off x="3922515" y="2032984"/>
            <a:ext cx="4761260" cy="369332"/>
          </a:xfrm>
          <a:prstGeom prst="rect">
            <a:avLst/>
          </a:prstGeom>
          <a:noFill/>
        </p:spPr>
        <p:txBody>
          <a:bodyPr wrap="square" lIns="91440" tIns="45720" rIns="91440" bIns="45720" rtlCol="0" anchor="t">
            <a:spAutoFit/>
          </a:bodyPr>
          <a:lstStyle/>
          <a:p>
            <a:r>
              <a:rPr lang="en-GB" b="1">
                <a:latin typeface="Simplified Arabic Fixed"/>
                <a:cs typeface="Simplified Arabic Fixed"/>
              </a:rPr>
              <a:t>What are your </a:t>
            </a:r>
            <a:r>
              <a:rPr lang="en-GB" b="1">
                <a:solidFill>
                  <a:srgbClr val="C00000"/>
                </a:solidFill>
                <a:latin typeface="Simplified Arabic Fixed"/>
                <a:cs typeface="Simplified Arabic Fixed"/>
              </a:rPr>
              <a:t>career goals</a:t>
            </a:r>
            <a:r>
              <a:rPr lang="en-GB" b="1">
                <a:latin typeface="Simplified Arabic Fixed"/>
                <a:cs typeface="Simplified Arabic Fixed"/>
              </a:rPr>
              <a:t>?</a:t>
            </a:r>
            <a:endParaRPr lang="en-GB" b="1">
              <a:latin typeface="Simplified Arabic Fixed" panose="02070309020205020404" pitchFamily="49" charset="-78"/>
              <a:cs typeface="Simplified Arabic Fixed" panose="02070309020205020404" pitchFamily="49" charset="-78"/>
            </a:endParaRPr>
          </a:p>
        </p:txBody>
      </p:sp>
      <p:pic>
        <p:nvPicPr>
          <p:cNvPr id="31" name="Picture 30" descr="A picture containing text, device&#10;&#10;Description automatically generated">
            <a:extLst>
              <a:ext uri="{FF2B5EF4-FFF2-40B4-BE49-F238E27FC236}">
                <a16:creationId xmlns:a16="http://schemas.microsoft.com/office/drawing/2014/main" id="{25B2AF98-1DBC-8542-B559-E141E7F0E31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19535" y="2882867"/>
            <a:ext cx="2023681" cy="717254"/>
          </a:xfrm>
          <a:prstGeom prst="rect">
            <a:avLst/>
          </a:prstGeom>
        </p:spPr>
      </p:pic>
      <p:sp>
        <p:nvSpPr>
          <p:cNvPr id="87" name="TextBox 86">
            <a:extLst>
              <a:ext uri="{FF2B5EF4-FFF2-40B4-BE49-F238E27FC236}">
                <a16:creationId xmlns:a16="http://schemas.microsoft.com/office/drawing/2014/main" id="{3E914736-A88B-1A4C-9F69-431A547B4997}"/>
              </a:ext>
            </a:extLst>
          </p:cNvPr>
          <p:cNvSpPr txBox="1"/>
          <p:nvPr/>
        </p:nvSpPr>
        <p:spPr>
          <a:xfrm>
            <a:off x="819535" y="2940343"/>
            <a:ext cx="1965759" cy="523904"/>
          </a:xfrm>
          <a:prstGeom prst="rect">
            <a:avLst/>
          </a:prstGeom>
          <a:noFill/>
        </p:spPr>
        <p:txBody>
          <a:bodyPr wrap="square" lIns="91440" tIns="45720" rIns="91440" bIns="45720" rtlCol="0" anchor="t">
            <a:spAutoFit/>
          </a:bodyPr>
          <a:lstStyle/>
          <a:p>
            <a:pPr algn="ctr"/>
            <a:r>
              <a:rPr lang="en-GB" sz="2800">
                <a:latin typeface="Reprise Title Std" panose="02000000000000000000" pitchFamily="2" charset="77"/>
                <a:cs typeface="Simplified Arabic Fixed"/>
              </a:rPr>
              <a:t>EXAMPLES</a:t>
            </a:r>
            <a:endParaRPr lang="en-GB" sz="2800">
              <a:latin typeface="Reprise Title Std" panose="02000000000000000000" pitchFamily="2" charset="77"/>
              <a:cs typeface="Simplified Arabic Fixed" panose="02070309020205020404" pitchFamily="49" charset="-78"/>
            </a:endParaRPr>
          </a:p>
        </p:txBody>
      </p:sp>
      <p:sp>
        <p:nvSpPr>
          <p:cNvPr id="89" name="Rectangle 88">
            <a:extLst>
              <a:ext uri="{FF2B5EF4-FFF2-40B4-BE49-F238E27FC236}">
                <a16:creationId xmlns:a16="http://schemas.microsoft.com/office/drawing/2014/main" id="{F10F30B9-2FFA-434D-BADC-FE85D913C113}"/>
              </a:ext>
            </a:extLst>
          </p:cNvPr>
          <p:cNvSpPr/>
          <p:nvPr/>
        </p:nvSpPr>
        <p:spPr>
          <a:xfrm>
            <a:off x="3235248" y="4225656"/>
            <a:ext cx="5448527" cy="1261731"/>
          </a:xfrm>
          <a:prstGeom prst="rect">
            <a:avLst/>
          </a:prstGeom>
          <a:solidFill>
            <a:schemeClr val="accent4">
              <a:lumMod val="20000"/>
              <a:lumOff val="80000"/>
            </a:schemeClr>
          </a:solidFill>
          <a:ln>
            <a:noFill/>
          </a:ln>
          <a:effectLst>
            <a:outerShdw blurRad="50800" dist="50800" dir="540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lumMod val="85000"/>
                    <a:lumOff val="15000"/>
                  </a:schemeClr>
                </a:solidFill>
                <a:latin typeface="Arial Narrow" panose="020B0604020202020204" pitchFamily="34" charset="0"/>
                <a:cs typeface="Arial Narrow" panose="020B0604020202020204" pitchFamily="34" charset="0"/>
              </a:rPr>
              <a:t>A highly motivated and hardworking individual, who has recently left school, achieving excellent grades in both </a:t>
            </a:r>
            <a:r>
              <a:rPr lang="en-US" sz="1200" err="1">
                <a:solidFill>
                  <a:schemeClr val="tx1">
                    <a:lumMod val="85000"/>
                    <a:lumOff val="15000"/>
                  </a:schemeClr>
                </a:solidFill>
                <a:latin typeface="Arial Narrow" panose="020B0604020202020204" pitchFamily="34" charset="0"/>
                <a:cs typeface="Arial Narrow" panose="020B0604020202020204" pitchFamily="34" charset="0"/>
              </a:rPr>
              <a:t>Maths</a:t>
            </a:r>
            <a:r>
              <a:rPr lang="en-US" sz="1200">
                <a:solidFill>
                  <a:schemeClr val="tx1">
                    <a:lumMod val="85000"/>
                    <a:lumOff val="15000"/>
                  </a:schemeClr>
                </a:solidFill>
                <a:latin typeface="Arial Narrow" panose="020B0604020202020204" pitchFamily="34" charset="0"/>
                <a:cs typeface="Arial Narrow" panose="020B0604020202020204" pitchFamily="34" charset="0"/>
              </a:rPr>
              <a:t> and Science. Seeking an apprenticeship in the engineering industry to build upon a keen scientific interest and start a career as a maintenance engineer. Eventual career goal is to become a fully-qualified and experienced maintenance or electrical engineer, with the longer-term aspiration of moving into project management.</a:t>
            </a:r>
            <a:endParaRPr lang="en-US" sz="1200">
              <a:solidFill>
                <a:schemeClr val="tx1">
                  <a:lumMod val="85000"/>
                  <a:lumOff val="15000"/>
                </a:schemeClr>
              </a:solidFill>
              <a:latin typeface="Arial Narrow" panose="020B0604020202020204" pitchFamily="34" charset="0"/>
              <a:ea typeface="Calibri" panose="020F0502020204030204"/>
              <a:cs typeface="Arial Narrow" panose="020B0604020202020204" pitchFamily="34" charset="0"/>
            </a:endParaRPr>
          </a:p>
        </p:txBody>
      </p:sp>
      <p:grpSp>
        <p:nvGrpSpPr>
          <p:cNvPr id="3" name="Group 2">
            <a:extLst>
              <a:ext uri="{FF2B5EF4-FFF2-40B4-BE49-F238E27FC236}">
                <a16:creationId xmlns:a16="http://schemas.microsoft.com/office/drawing/2014/main" id="{2E6A72B0-F8D2-5C3D-049B-9A8A0589B2D2}"/>
              </a:ext>
            </a:extLst>
          </p:cNvPr>
          <p:cNvGrpSpPr/>
          <p:nvPr/>
        </p:nvGrpSpPr>
        <p:grpSpPr>
          <a:xfrm>
            <a:off x="-1" y="5292172"/>
            <a:ext cx="9061385" cy="990600"/>
            <a:chOff x="-1" y="5292172"/>
            <a:chExt cx="9061385" cy="990600"/>
          </a:xfrm>
        </p:grpSpPr>
        <p:pic>
          <p:nvPicPr>
            <p:cNvPr id="40" name="Picture 39" descr="A picture containing text&#10;&#10;Description automatically generated">
              <a:extLst>
                <a:ext uri="{FF2B5EF4-FFF2-40B4-BE49-F238E27FC236}">
                  <a16:creationId xmlns:a16="http://schemas.microsoft.com/office/drawing/2014/main" id="{E05DFA7E-3ACF-A742-A6B2-3E2DE7E7EFC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235248" y="5623020"/>
              <a:ext cx="1822162" cy="640425"/>
            </a:xfrm>
            <a:prstGeom prst="rect">
              <a:avLst/>
            </a:prstGeom>
          </p:spPr>
        </p:pic>
        <p:sp>
          <p:nvSpPr>
            <p:cNvPr id="90" name="TextBox 89">
              <a:extLst>
                <a:ext uri="{FF2B5EF4-FFF2-40B4-BE49-F238E27FC236}">
                  <a16:creationId xmlns:a16="http://schemas.microsoft.com/office/drawing/2014/main" id="{7FCCFE18-FE2D-504F-8543-19C5CE581AD3}"/>
                </a:ext>
              </a:extLst>
            </p:cNvPr>
            <p:cNvSpPr txBox="1"/>
            <p:nvPr/>
          </p:nvSpPr>
          <p:spPr>
            <a:xfrm>
              <a:off x="3437359" y="5689095"/>
              <a:ext cx="1611910" cy="461665"/>
            </a:xfrm>
            <a:prstGeom prst="rect">
              <a:avLst/>
            </a:prstGeom>
            <a:noFill/>
          </p:spPr>
          <p:txBody>
            <a:bodyPr wrap="square" lIns="91440" tIns="45720" rIns="91440" bIns="45720" rtlCol="0" anchor="t">
              <a:spAutoFit/>
            </a:bodyPr>
            <a:lstStyle/>
            <a:p>
              <a:r>
                <a:rPr lang="en-GB" sz="2400">
                  <a:latin typeface="Reprise Title Std" panose="02000000000000000000" pitchFamily="2" charset="77"/>
                  <a:cs typeface="Simplified Arabic Fixed"/>
                </a:rPr>
                <a:t>REMEMBER:</a:t>
              </a:r>
              <a:endParaRPr lang="en-GB" sz="2400">
                <a:latin typeface="Reprise Title Std" panose="02000000000000000000" pitchFamily="2" charset="77"/>
                <a:cs typeface="Simplified Arabic Fixed" panose="02070309020205020404" pitchFamily="49" charset="-78"/>
              </a:endParaRPr>
            </a:p>
          </p:txBody>
        </p:sp>
        <p:sp>
          <p:nvSpPr>
            <p:cNvPr id="92" name="TextBox 91">
              <a:extLst>
                <a:ext uri="{FF2B5EF4-FFF2-40B4-BE49-F238E27FC236}">
                  <a16:creationId xmlns:a16="http://schemas.microsoft.com/office/drawing/2014/main" id="{698B6719-EEAF-C742-93C3-6620FF86C302}"/>
                </a:ext>
              </a:extLst>
            </p:cNvPr>
            <p:cNvSpPr txBox="1"/>
            <p:nvPr/>
          </p:nvSpPr>
          <p:spPr>
            <a:xfrm>
              <a:off x="5092711" y="5637163"/>
              <a:ext cx="3968673" cy="584775"/>
            </a:xfrm>
            <a:prstGeom prst="rect">
              <a:avLst/>
            </a:prstGeom>
            <a:noFill/>
          </p:spPr>
          <p:txBody>
            <a:bodyPr wrap="square" lIns="91440" tIns="45720" rIns="91440" bIns="45720" rtlCol="0" anchor="t">
              <a:spAutoFit/>
            </a:bodyPr>
            <a:lstStyle/>
            <a:p>
              <a:r>
                <a:rPr lang="en-GB" sz="1600" b="1">
                  <a:solidFill>
                    <a:srgbClr val="C00000"/>
                  </a:solidFill>
                  <a:latin typeface="Simplified Arabic Fixed"/>
                  <a:cs typeface="Simplified Arabic Fixed"/>
                </a:rPr>
                <a:t>TAILOR</a:t>
              </a:r>
              <a:r>
                <a:rPr lang="en-GB" sz="1600" b="1">
                  <a:latin typeface="Simplified Arabic Fixed"/>
                  <a:cs typeface="Simplified Arabic Fixed"/>
                </a:rPr>
                <a:t> </a:t>
              </a:r>
              <a:r>
                <a:rPr lang="en-GB" sz="1600">
                  <a:latin typeface="Simplified Arabic Fixed"/>
                  <a:cs typeface="Simplified Arabic Fixed"/>
                </a:rPr>
                <a:t>your personal statement for each role you apply for.</a:t>
              </a:r>
              <a:endParaRPr lang="en-GB" sz="1600">
                <a:latin typeface="Simplified Arabic Fixed" panose="02070309020205020404" pitchFamily="49" charset="-78"/>
                <a:cs typeface="Simplified Arabic Fixed" panose="02070309020205020404" pitchFamily="49" charset="-78"/>
              </a:endParaRPr>
            </a:p>
          </p:txBody>
        </p:sp>
        <p:pic>
          <p:nvPicPr>
            <p:cNvPr id="52" name="Picture 51" descr="Background pattern&#10;&#10;Description automatically generated">
              <a:extLst>
                <a:ext uri="{FF2B5EF4-FFF2-40B4-BE49-F238E27FC236}">
                  <a16:creationId xmlns:a16="http://schemas.microsoft.com/office/drawing/2014/main" id="{F640CC88-F84A-6143-9D2B-36F124678BB3}"/>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rot="16200000">
              <a:off x="1060213" y="4231958"/>
              <a:ext cx="990600" cy="3111027"/>
            </a:xfrm>
            <a:prstGeom prst="rect">
              <a:avLst/>
            </a:prstGeom>
          </p:spPr>
        </p:pic>
      </p:grpSp>
      <p:pic>
        <p:nvPicPr>
          <p:cNvPr id="4" name="Picture 3" descr="A picture containing graphical user interface&#10;&#10;Description automatically generated">
            <a:extLst>
              <a:ext uri="{FF2B5EF4-FFF2-40B4-BE49-F238E27FC236}">
                <a16:creationId xmlns:a16="http://schemas.microsoft.com/office/drawing/2014/main" id="{3C10F1FA-C665-7943-BE43-8F7D52A89C39}"/>
              </a:ext>
            </a:extLst>
          </p:cNvPr>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977319" y="955664"/>
            <a:ext cx="1560842" cy="1903889"/>
          </a:xfrm>
          <a:prstGeom prst="rect">
            <a:avLst/>
          </a:prstGeom>
        </p:spPr>
      </p:pic>
      <p:pic>
        <p:nvPicPr>
          <p:cNvPr id="5" name="Picture 4">
            <a:extLst>
              <a:ext uri="{FF2B5EF4-FFF2-40B4-BE49-F238E27FC236}">
                <a16:creationId xmlns:a16="http://schemas.microsoft.com/office/drawing/2014/main" id="{858153A7-8D9E-15D8-FA0B-9FA3A10F3E25}"/>
              </a:ext>
            </a:extLst>
          </p:cNvPr>
          <p:cNvPicPr>
            <a:picLocks noChangeAspect="1"/>
          </p:cNvPicPr>
          <p:nvPr/>
        </p:nvPicPr>
        <p:blipFill>
          <a:blip r:embed="rId23"/>
          <a:stretch>
            <a:fillRect/>
          </a:stretch>
        </p:blipFill>
        <p:spPr>
          <a:xfrm>
            <a:off x="7515061" y="6263837"/>
            <a:ext cx="1247775" cy="400050"/>
          </a:xfrm>
          <a:prstGeom prst="rect">
            <a:avLst/>
          </a:prstGeom>
        </p:spPr>
      </p:pic>
      <p:grpSp>
        <p:nvGrpSpPr>
          <p:cNvPr id="38" name="Group 37">
            <a:extLst>
              <a:ext uri="{FF2B5EF4-FFF2-40B4-BE49-F238E27FC236}">
                <a16:creationId xmlns:a16="http://schemas.microsoft.com/office/drawing/2014/main" id="{49747898-0F1A-2D0E-41F9-9959A066EB03}"/>
              </a:ext>
            </a:extLst>
          </p:cNvPr>
          <p:cNvGrpSpPr/>
          <p:nvPr/>
        </p:nvGrpSpPr>
        <p:grpSpPr>
          <a:xfrm>
            <a:off x="6684262" y="227163"/>
            <a:ext cx="2222500" cy="1340170"/>
            <a:chOff x="8602601" y="1119690"/>
            <a:chExt cx="2222500" cy="1340170"/>
          </a:xfrm>
        </p:grpSpPr>
        <p:pic>
          <p:nvPicPr>
            <p:cNvPr id="39" name="Picture 38">
              <a:extLst>
                <a:ext uri="{FF2B5EF4-FFF2-40B4-BE49-F238E27FC236}">
                  <a16:creationId xmlns:a16="http://schemas.microsoft.com/office/drawing/2014/main" id="{91B5780E-1A4B-31E8-578D-4A4C26BC572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602601" y="1119690"/>
              <a:ext cx="2222500" cy="1340170"/>
            </a:xfrm>
            <a:prstGeom prst="rect">
              <a:avLst/>
            </a:prstGeom>
            <a:effectLst>
              <a:outerShdw blurRad="50800" dist="50800" dir="5400000" algn="ctr" rotWithShape="0">
                <a:schemeClr val="tx1">
                  <a:lumMod val="75000"/>
                  <a:lumOff val="25000"/>
                </a:schemeClr>
              </a:outerShdw>
            </a:effectLst>
          </p:spPr>
        </p:pic>
        <p:sp>
          <p:nvSpPr>
            <p:cNvPr id="41" name="TextBox 40">
              <a:extLst>
                <a:ext uri="{FF2B5EF4-FFF2-40B4-BE49-F238E27FC236}">
                  <a16:creationId xmlns:a16="http://schemas.microsoft.com/office/drawing/2014/main" id="{12544329-CA6F-7573-9469-CC54394CC38A}"/>
                </a:ext>
              </a:extLst>
            </p:cNvPr>
            <p:cNvSpPr txBox="1"/>
            <p:nvPr/>
          </p:nvSpPr>
          <p:spPr>
            <a:xfrm>
              <a:off x="8739653" y="1363044"/>
              <a:ext cx="1956034" cy="338554"/>
            </a:xfrm>
            <a:prstGeom prst="rect">
              <a:avLst/>
            </a:prstGeom>
            <a:noFill/>
          </p:spPr>
          <p:txBody>
            <a:bodyPr wrap="square" lIns="91440" tIns="45720" rIns="91440" bIns="45720" rtlCol="0" anchor="t">
              <a:spAutoFit/>
            </a:bodyPr>
            <a:lstStyle/>
            <a:p>
              <a:pPr algn="ctr"/>
              <a:r>
                <a:rPr lang="en-GB" sz="1600" b="1" dirty="0">
                  <a:latin typeface="Comic Sans MS" panose="030F0702030302020204" pitchFamily="66" charset="0"/>
                  <a:cs typeface="Simplified Arabic Fixed"/>
                </a:rPr>
                <a:t>TASK 4</a:t>
              </a:r>
            </a:p>
          </p:txBody>
        </p:sp>
        <p:sp>
          <p:nvSpPr>
            <p:cNvPr id="42" name="TextBox 41">
              <a:extLst>
                <a:ext uri="{FF2B5EF4-FFF2-40B4-BE49-F238E27FC236}">
                  <a16:creationId xmlns:a16="http://schemas.microsoft.com/office/drawing/2014/main" id="{B64D9641-AA0D-FAA5-45A0-B260E9D8B3C0}"/>
                </a:ext>
              </a:extLst>
            </p:cNvPr>
            <p:cNvSpPr txBox="1"/>
            <p:nvPr/>
          </p:nvSpPr>
          <p:spPr>
            <a:xfrm>
              <a:off x="8693568" y="1554949"/>
              <a:ext cx="2040565" cy="276999"/>
            </a:xfrm>
            <a:prstGeom prst="rect">
              <a:avLst/>
            </a:prstGeom>
            <a:noFill/>
          </p:spPr>
          <p:txBody>
            <a:bodyPr wrap="square">
              <a:spAutoFit/>
            </a:bodyPr>
            <a:lstStyle/>
            <a:p>
              <a:pPr algn="ctr"/>
              <a:r>
                <a:rPr lang="en-GB" sz="1200">
                  <a:solidFill>
                    <a:srgbClr val="C00000"/>
                  </a:solidFill>
                  <a:latin typeface="Simplified Arabic Fixed"/>
                  <a:cs typeface="Simplified Arabic Fixed"/>
                </a:rPr>
                <a:t>------------</a:t>
              </a:r>
            </a:p>
          </p:txBody>
        </p:sp>
        <p:sp>
          <p:nvSpPr>
            <p:cNvPr id="43" name="TextBox 42">
              <a:extLst>
                <a:ext uri="{FF2B5EF4-FFF2-40B4-BE49-F238E27FC236}">
                  <a16:creationId xmlns:a16="http://schemas.microsoft.com/office/drawing/2014/main" id="{B3719531-5AFB-A17A-6CA8-D4F32E46F539}"/>
                </a:ext>
              </a:extLst>
            </p:cNvPr>
            <p:cNvSpPr txBox="1"/>
            <p:nvPr/>
          </p:nvSpPr>
          <p:spPr>
            <a:xfrm>
              <a:off x="8688150" y="1774485"/>
              <a:ext cx="2026532" cy="461665"/>
            </a:xfrm>
            <a:prstGeom prst="rect">
              <a:avLst/>
            </a:prstGeom>
            <a:noFill/>
          </p:spPr>
          <p:txBody>
            <a:bodyPr wrap="square">
              <a:spAutoFit/>
            </a:bodyPr>
            <a:lstStyle/>
            <a:p>
              <a:pPr algn="ctr"/>
              <a:r>
                <a:rPr lang="en-GB" sz="1200" dirty="0">
                  <a:latin typeface="Comic Sans MS" panose="030F0702030302020204" pitchFamily="66" charset="0"/>
                  <a:cs typeface="Simplified Arabic Fixed"/>
                </a:rPr>
                <a:t>Which of these would you recommend?</a:t>
              </a:r>
              <a:endParaRPr lang="en-GB" sz="1200" dirty="0">
                <a:latin typeface="Comic Sans MS" panose="030F0702030302020204" pitchFamily="66" charset="0"/>
                <a:cs typeface="Simplified Arabic Fixed" panose="02070309020205020404" pitchFamily="49" charset="-78"/>
              </a:endParaRPr>
            </a:p>
          </p:txBody>
        </p:sp>
      </p:grpSp>
    </p:spTree>
    <p:extLst>
      <p:ext uri="{BB962C8B-B14F-4D97-AF65-F5344CB8AC3E}">
        <p14:creationId xmlns:p14="http://schemas.microsoft.com/office/powerpoint/2010/main" val="199670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dissolv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dissolve">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dissolv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36" grpId="0" animBg="1"/>
      <p:bldP spid="8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Maximus" pitchFamily="2" charset="0"/>
                <a:ea typeface="+mn-ea"/>
                <a:cs typeface="+mn-cs"/>
              </a:rPr>
              <a:t>JOB SEEKING SKILLS</a:t>
            </a:r>
          </a:p>
        </p:txBody>
      </p:sp>
      <p:pic>
        <p:nvPicPr>
          <p:cNvPr id="6" name="Picture 5" descr="A picture containing sunset, nature, flock, bright&#10;&#10;Description automatically generated">
            <a:extLst>
              <a:ext uri="{FF2B5EF4-FFF2-40B4-BE49-F238E27FC236}">
                <a16:creationId xmlns:a16="http://schemas.microsoft.com/office/drawing/2014/main" id="{834CB19C-5C55-AE4B-8627-72E49161B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739" y="297172"/>
            <a:ext cx="6981527" cy="516378"/>
          </a:xfrm>
          <a:prstGeom prst="rect">
            <a:avLst/>
          </a:prstGeom>
        </p:spPr>
      </p:pic>
      <p:sp>
        <p:nvSpPr>
          <p:cNvPr id="8" name="TextBox 7">
            <a:extLst>
              <a:ext uri="{FF2B5EF4-FFF2-40B4-BE49-F238E27FC236}">
                <a16:creationId xmlns:a16="http://schemas.microsoft.com/office/drawing/2014/main" id="{9C3C5F00-77F8-2142-B5E2-B350A0C8C6CA}"/>
              </a:ext>
            </a:extLst>
          </p:cNvPr>
          <p:cNvSpPr txBox="1"/>
          <p:nvPr/>
        </p:nvSpPr>
        <p:spPr>
          <a:xfrm>
            <a:off x="1352494" y="383858"/>
            <a:ext cx="696359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a:solidFill>
                  <a:prstClr val="white"/>
                </a:solidFill>
                <a:latin typeface="Simplified Arabic Fixed" panose="02070309020205020404" pitchFamily="49" charset="-78"/>
                <a:cs typeface="Simplified Arabic Fixed" panose="02070309020205020404" pitchFamily="49" charset="-78"/>
              </a:rPr>
              <a:t>Preparing a CV</a:t>
            </a:r>
            <a:endParaRPr kumimoji="0" lang="en-GB" sz="2000" b="1" i="0" u="none" strike="noStrike" kern="1200" cap="none" spc="0" normalizeH="0" baseline="0" noProof="0">
              <a:ln>
                <a:noFill/>
              </a:ln>
              <a:solidFill>
                <a:prstClr val="white"/>
              </a:solidFill>
              <a:effectLst/>
              <a:uLnTx/>
              <a:uFillTx/>
              <a:latin typeface="Simplified Arabic Fixed" panose="02070309020205020404" pitchFamily="49" charset="-78"/>
              <a:ea typeface="+mn-ea"/>
              <a:cs typeface="Simplified Arabic Fixed" panose="02070309020205020404" pitchFamily="49" charset="-78"/>
            </a:endParaRPr>
          </a:p>
        </p:txBody>
      </p:sp>
      <p:pic>
        <p:nvPicPr>
          <p:cNvPr id="10" name="Picture 9" descr="A picture containing text&#10;&#10;Description automatically generated">
            <a:extLst>
              <a:ext uri="{FF2B5EF4-FFF2-40B4-BE49-F238E27FC236}">
                <a16:creationId xmlns:a16="http://schemas.microsoft.com/office/drawing/2014/main" id="{D3FA8A36-13A0-CC48-97B1-4E89725692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982" y="199185"/>
            <a:ext cx="690702" cy="680393"/>
          </a:xfrm>
          <a:prstGeom prst="rect">
            <a:avLst/>
          </a:prstGeom>
        </p:spPr>
      </p:pic>
      <p:pic>
        <p:nvPicPr>
          <p:cNvPr id="28" name="Picture 27" descr="Logo&#10;&#10;Description automatically generated">
            <a:extLst>
              <a:ext uri="{FF2B5EF4-FFF2-40B4-BE49-F238E27FC236}">
                <a16:creationId xmlns:a16="http://schemas.microsoft.com/office/drawing/2014/main" id="{990A5E28-AF2C-414D-B6D1-6BF125CF292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490267" y="6332895"/>
            <a:ext cx="1220486" cy="390556"/>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0E5BF036-67B1-174A-86D4-7B651719D617}"/>
              </a:ext>
            </a:extLst>
          </p:cNvPr>
          <p:cNvPicPr>
            <a:picLocks noChangeAspect="1"/>
          </p:cNvPicPr>
          <p:nvPr/>
        </p:nvPicPr>
        <p:blipFill rotWithShape="1">
          <a:blip r:embed="rId7">
            <a:extLst>
              <a:ext uri="{28A0092B-C50C-407E-A947-70E740481C1C}">
                <a14:useLocalDpi xmlns:a14="http://schemas.microsoft.com/office/drawing/2010/main" val="0"/>
              </a:ext>
            </a:extLst>
          </a:blip>
          <a:srcRect l="12772" t="-1961" r="13216" b="1961"/>
          <a:stretch/>
        </p:blipFill>
        <p:spPr>
          <a:xfrm rot="165589">
            <a:off x="4419442" y="2080195"/>
            <a:ext cx="4349630" cy="4200911"/>
          </a:xfrm>
          <a:prstGeom prst="rect">
            <a:avLst/>
          </a:prstGeom>
          <a:effectLst>
            <a:outerShdw blurRad="50800" dist="50800" dir="5400000" algn="ctr" rotWithShape="0">
              <a:schemeClr val="tx1">
                <a:lumMod val="75000"/>
                <a:lumOff val="25000"/>
              </a:schemeClr>
            </a:outerShdw>
          </a:effectLst>
        </p:spPr>
      </p:pic>
      <p:pic>
        <p:nvPicPr>
          <p:cNvPr id="4" name="Picture 3" descr="A picture containing weapon, spectacles&#10;&#10;Description automatically generated">
            <a:extLst>
              <a:ext uri="{FF2B5EF4-FFF2-40B4-BE49-F238E27FC236}">
                <a16:creationId xmlns:a16="http://schemas.microsoft.com/office/drawing/2014/main" id="{ED53A40B-06F8-2849-B68A-8ED80F8EBA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697" y="1517239"/>
            <a:ext cx="2733272" cy="2697307"/>
          </a:xfrm>
          <a:prstGeom prst="rect">
            <a:avLst/>
          </a:prstGeom>
        </p:spPr>
      </p:pic>
      <p:sp>
        <p:nvSpPr>
          <p:cNvPr id="2" name="TextBox 1">
            <a:extLst>
              <a:ext uri="{FF2B5EF4-FFF2-40B4-BE49-F238E27FC236}">
                <a16:creationId xmlns:a16="http://schemas.microsoft.com/office/drawing/2014/main" id="{5023C87E-83AE-453B-9D71-B235C21D3313}"/>
              </a:ext>
            </a:extLst>
          </p:cNvPr>
          <p:cNvSpPr txBox="1"/>
          <p:nvPr/>
        </p:nvSpPr>
        <p:spPr>
          <a:xfrm>
            <a:off x="980056" y="1974370"/>
            <a:ext cx="1867263"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i="0" u="none" strike="noStrike" kern="1200" cap="none" spc="0" normalizeH="0" baseline="0" noProof="0">
                <a:ln>
                  <a:noFill/>
                </a:ln>
                <a:solidFill>
                  <a:srgbClr val="FF0000"/>
                </a:solidFill>
                <a:effectLst/>
                <a:uLnTx/>
                <a:uFillTx/>
                <a:latin typeface="Reprise Title Std" panose="02000000000000000000" charset="0"/>
                <a:ea typeface="+mn-ea"/>
                <a:cs typeface="+mn-cs"/>
              </a:rPr>
              <a:t>personal</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a:solidFill>
                  <a:srgbClr val="FF0000"/>
                </a:solidFill>
                <a:latin typeface="Reprise Title Std" panose="02000000000000000000" charset="0"/>
              </a:rPr>
              <a:t>qualities</a:t>
            </a:r>
            <a:endParaRPr kumimoji="0" lang="en-GB" sz="2800" i="0" u="none" strike="noStrike" kern="1200" cap="none" spc="0" normalizeH="0" baseline="0" noProof="0">
              <a:ln>
                <a:noFill/>
              </a:ln>
              <a:solidFill>
                <a:srgbClr val="FF0000"/>
              </a:solidFill>
              <a:effectLst/>
              <a:uLnTx/>
              <a:uFillTx/>
              <a:latin typeface="Reprise Title Std" panose="02000000000000000000" charset="0"/>
              <a:ea typeface="+mn-ea"/>
              <a:cs typeface="+mn-cs"/>
            </a:endParaRPr>
          </a:p>
        </p:txBody>
      </p:sp>
      <p:sp>
        <p:nvSpPr>
          <p:cNvPr id="14" name="Rectangle 13">
            <a:extLst>
              <a:ext uri="{FF2B5EF4-FFF2-40B4-BE49-F238E27FC236}">
                <a16:creationId xmlns:a16="http://schemas.microsoft.com/office/drawing/2014/main" id="{994B370E-378C-4D67-AA6E-27D443E46088}"/>
              </a:ext>
            </a:extLst>
          </p:cNvPr>
          <p:cNvSpPr/>
          <p:nvPr/>
        </p:nvSpPr>
        <p:spPr>
          <a:xfrm rot="180474">
            <a:off x="4728940" y="3440397"/>
            <a:ext cx="399650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dirty="0">
                <a:ln>
                  <a:noFill/>
                </a:ln>
                <a:solidFill>
                  <a:srgbClr val="002060"/>
                </a:solidFill>
                <a:effectLst/>
                <a:uLnTx/>
                <a:uFillTx/>
                <a:latin typeface="Simplified Arabic Fixed" panose="02070309020205020404" pitchFamily="49" charset="-78"/>
                <a:cs typeface="Simplified Arabic Fixed" panose="02070309020205020404" pitchFamily="49" charset="-78"/>
              </a:rPr>
              <a:t>What 3 qualities</a:t>
            </a:r>
            <a:r>
              <a:rPr kumimoji="0" lang="en-GB" sz="1600" i="0" u="none" strike="noStrike" kern="1200" cap="none" spc="0" normalizeH="0" noProof="0" dirty="0">
                <a:ln>
                  <a:noFill/>
                </a:ln>
                <a:solidFill>
                  <a:srgbClr val="002060"/>
                </a:solidFill>
                <a:effectLst/>
                <a:uLnTx/>
                <a:uFillTx/>
                <a:latin typeface="Simplified Arabic Fixed" panose="02070309020205020404" pitchFamily="49" charset="-78"/>
                <a:cs typeface="Simplified Arabic Fixed" panose="02070309020205020404" pitchFamily="49" charset="-78"/>
              </a:rPr>
              <a:t> would you use in your own personal </a:t>
            </a:r>
            <a:r>
              <a:rPr lang="en-GB" sz="1600" dirty="0">
                <a:solidFill>
                  <a:srgbClr val="002060"/>
                </a:solidFill>
                <a:latin typeface="Simplified Arabic Fixed" panose="02070309020205020404" pitchFamily="49" charset="-78"/>
                <a:cs typeface="Simplified Arabic Fixed" panose="02070309020205020404" pitchFamily="49" charset="-78"/>
              </a:rPr>
              <a:t>profile</a:t>
            </a:r>
            <a:r>
              <a:rPr kumimoji="0" lang="en-GB" sz="1600" i="0" u="none" strike="noStrike" kern="1200" cap="none" spc="0" normalizeH="0" noProof="0" dirty="0">
                <a:ln>
                  <a:noFill/>
                </a:ln>
                <a:solidFill>
                  <a:srgbClr val="002060"/>
                </a:solidFill>
                <a:effectLst/>
                <a:uLnTx/>
                <a:uFillTx/>
                <a:latin typeface="Simplified Arabic Fixed" panose="02070309020205020404" pitchFamily="49" charset="-78"/>
                <a:cs typeface="Simplified Arabic Fixed" panose="02070309020205020404" pitchFamily="49" charset="-78"/>
              </a:rPr>
              <a:t>?</a:t>
            </a:r>
          </a:p>
        </p:txBody>
      </p:sp>
      <p:sp>
        <p:nvSpPr>
          <p:cNvPr id="15" name="Rectangle 14">
            <a:extLst>
              <a:ext uri="{FF2B5EF4-FFF2-40B4-BE49-F238E27FC236}">
                <a16:creationId xmlns:a16="http://schemas.microsoft.com/office/drawing/2014/main" id="{1C0A9A57-AD85-4281-B830-4909431C5032}"/>
              </a:ext>
            </a:extLst>
          </p:cNvPr>
          <p:cNvSpPr/>
          <p:nvPr/>
        </p:nvSpPr>
        <p:spPr>
          <a:xfrm rot="173947">
            <a:off x="5046583" y="3061090"/>
            <a:ext cx="2903300" cy="38148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C00000"/>
              </a:solidFill>
              <a:effectLst/>
              <a:uLnTx/>
              <a:uFillTx/>
              <a:latin typeface="Reprise Title Std" panose="02000000000000000000" pitchFamily="2" charset="77"/>
              <a:ea typeface="+mn-ea"/>
              <a:cs typeface="Simplified Arabic Fixed" panose="02070309020205020404" pitchFamily="49" charset="-78"/>
            </a:endParaRPr>
          </a:p>
        </p:txBody>
      </p:sp>
      <p:sp>
        <p:nvSpPr>
          <p:cNvPr id="3" name="Rectangle 2"/>
          <p:cNvSpPr/>
          <p:nvPr/>
        </p:nvSpPr>
        <p:spPr>
          <a:xfrm>
            <a:off x="716771" y="5039496"/>
            <a:ext cx="1683474" cy="369332"/>
          </a:xfrm>
          <a:prstGeom prst="rect">
            <a:avLst/>
          </a:prstGeom>
          <a:solidFill>
            <a:srgbClr val="FFFF00"/>
          </a:solidFill>
        </p:spPr>
        <p:txBody>
          <a:bodyPr wrap="none">
            <a:spAutoFit/>
          </a:bodyPr>
          <a:lstStyle/>
          <a:p>
            <a:r>
              <a:rPr lang="en-US" b="1">
                <a:latin typeface="Century Gothic"/>
              </a:rPr>
              <a:t>hard-working</a:t>
            </a:r>
            <a:endParaRPr lang="en-GB" b="1"/>
          </a:p>
        </p:txBody>
      </p:sp>
      <p:sp>
        <p:nvSpPr>
          <p:cNvPr id="17" name="Rectangle 16"/>
          <p:cNvSpPr/>
          <p:nvPr/>
        </p:nvSpPr>
        <p:spPr>
          <a:xfrm>
            <a:off x="932858" y="5822765"/>
            <a:ext cx="936475" cy="369332"/>
          </a:xfrm>
          <a:prstGeom prst="rect">
            <a:avLst/>
          </a:prstGeom>
          <a:solidFill>
            <a:srgbClr val="FFFF00"/>
          </a:solidFill>
        </p:spPr>
        <p:txBody>
          <a:bodyPr wrap="none">
            <a:spAutoFit/>
          </a:bodyPr>
          <a:lstStyle/>
          <a:p>
            <a:r>
              <a:rPr lang="en-US" b="1">
                <a:latin typeface="Century Gothic"/>
              </a:rPr>
              <a:t>helpful</a:t>
            </a:r>
            <a:endParaRPr lang="en-GB" b="1"/>
          </a:p>
        </p:txBody>
      </p:sp>
      <p:sp>
        <p:nvSpPr>
          <p:cNvPr id="19" name="Rectangle 18"/>
          <p:cNvSpPr/>
          <p:nvPr/>
        </p:nvSpPr>
        <p:spPr>
          <a:xfrm>
            <a:off x="2074792" y="4480428"/>
            <a:ext cx="1324402" cy="369332"/>
          </a:xfrm>
          <a:prstGeom prst="rect">
            <a:avLst/>
          </a:prstGeom>
          <a:solidFill>
            <a:srgbClr val="FFFF00"/>
          </a:solidFill>
        </p:spPr>
        <p:txBody>
          <a:bodyPr wrap="none">
            <a:spAutoFit/>
          </a:bodyPr>
          <a:lstStyle/>
          <a:p>
            <a:r>
              <a:rPr lang="en-US" b="1">
                <a:latin typeface="Century Gothic"/>
              </a:rPr>
              <a:t>motivated</a:t>
            </a:r>
            <a:endParaRPr lang="en-GB" b="1"/>
          </a:p>
        </p:txBody>
      </p:sp>
      <p:sp>
        <p:nvSpPr>
          <p:cNvPr id="20" name="Rectangle 19"/>
          <p:cNvSpPr/>
          <p:nvPr/>
        </p:nvSpPr>
        <p:spPr>
          <a:xfrm>
            <a:off x="944381" y="4443817"/>
            <a:ext cx="752129" cy="369332"/>
          </a:xfrm>
          <a:prstGeom prst="rect">
            <a:avLst/>
          </a:prstGeom>
          <a:solidFill>
            <a:srgbClr val="FFFF00"/>
          </a:solidFill>
        </p:spPr>
        <p:txBody>
          <a:bodyPr wrap="none">
            <a:spAutoFit/>
          </a:bodyPr>
          <a:lstStyle/>
          <a:p>
            <a:r>
              <a:rPr lang="en-US" b="1">
                <a:latin typeface="Century Gothic"/>
              </a:rPr>
              <a:t>keen</a:t>
            </a:r>
            <a:endParaRPr lang="en-GB" b="1"/>
          </a:p>
        </p:txBody>
      </p:sp>
      <p:sp>
        <p:nvSpPr>
          <p:cNvPr id="22" name="Rectangle 21"/>
          <p:cNvSpPr/>
          <p:nvPr/>
        </p:nvSpPr>
        <p:spPr>
          <a:xfrm>
            <a:off x="2074792" y="5573971"/>
            <a:ext cx="1175322" cy="369332"/>
          </a:xfrm>
          <a:prstGeom prst="rect">
            <a:avLst/>
          </a:prstGeom>
          <a:solidFill>
            <a:srgbClr val="FFFF00"/>
          </a:solidFill>
        </p:spPr>
        <p:txBody>
          <a:bodyPr wrap="none">
            <a:spAutoFit/>
          </a:bodyPr>
          <a:lstStyle/>
          <a:p>
            <a:r>
              <a:rPr lang="en-US" b="1">
                <a:latin typeface="Century Gothic"/>
              </a:rPr>
              <a:t>punctual</a:t>
            </a:r>
            <a:endParaRPr lang="en-GB" b="1"/>
          </a:p>
        </p:txBody>
      </p:sp>
      <p:sp>
        <p:nvSpPr>
          <p:cNvPr id="24" name="Rectangle 23">
            <a:extLst>
              <a:ext uri="{FF2B5EF4-FFF2-40B4-BE49-F238E27FC236}">
                <a16:creationId xmlns:a16="http://schemas.microsoft.com/office/drawing/2014/main" id="{CADBE55B-60FB-B29D-3E09-B5CA43AD7639}"/>
              </a:ext>
            </a:extLst>
          </p:cNvPr>
          <p:cNvSpPr/>
          <p:nvPr/>
        </p:nvSpPr>
        <p:spPr>
          <a:xfrm rot="180474">
            <a:off x="4666219" y="4950913"/>
            <a:ext cx="399650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noProof="0" dirty="0">
                <a:ln>
                  <a:noFill/>
                </a:ln>
                <a:solidFill>
                  <a:srgbClr val="002060"/>
                </a:solidFill>
                <a:effectLst/>
                <a:uLnTx/>
                <a:uFillTx/>
                <a:latin typeface="Simplified Arabic Fixed" panose="02070309020205020404" pitchFamily="49" charset="-78"/>
                <a:cs typeface="Simplified Arabic Fixed" panose="02070309020205020404" pitchFamily="49" charset="-78"/>
              </a:rPr>
              <a:t>What could the reference include?</a:t>
            </a:r>
          </a:p>
        </p:txBody>
      </p:sp>
      <p:sp>
        <p:nvSpPr>
          <p:cNvPr id="25" name="Rectangle 24">
            <a:extLst>
              <a:ext uri="{FF2B5EF4-FFF2-40B4-BE49-F238E27FC236}">
                <a16:creationId xmlns:a16="http://schemas.microsoft.com/office/drawing/2014/main" id="{0BE50C31-8F65-A651-DF47-73C130A0709B}"/>
              </a:ext>
            </a:extLst>
          </p:cNvPr>
          <p:cNvSpPr/>
          <p:nvPr/>
        </p:nvSpPr>
        <p:spPr>
          <a:xfrm rot="180474">
            <a:off x="4697579" y="4182672"/>
            <a:ext cx="3996508"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noProof="0">
                <a:ln>
                  <a:noFill/>
                </a:ln>
                <a:solidFill>
                  <a:srgbClr val="002060"/>
                </a:solidFill>
                <a:effectLst/>
                <a:uLnTx/>
                <a:uFillTx/>
                <a:latin typeface="Simplified Arabic Fixed" panose="02070309020205020404" pitchFamily="49" charset="-78"/>
                <a:cs typeface="Simplified Arabic Fixed" panose="02070309020205020404" pitchFamily="49" charset="-78"/>
              </a:rPr>
              <a:t>Who could you use as a reference?</a:t>
            </a:r>
          </a:p>
        </p:txBody>
      </p:sp>
      <p:sp>
        <p:nvSpPr>
          <p:cNvPr id="21" name="TextBox 20">
            <a:extLst>
              <a:ext uri="{FF2B5EF4-FFF2-40B4-BE49-F238E27FC236}">
                <a16:creationId xmlns:a16="http://schemas.microsoft.com/office/drawing/2014/main" id="{56BB3651-BF5D-7E4D-981A-28B91C54A71F}"/>
              </a:ext>
            </a:extLst>
          </p:cNvPr>
          <p:cNvSpPr txBox="1"/>
          <p:nvPr/>
        </p:nvSpPr>
        <p:spPr>
          <a:xfrm rot="165589">
            <a:off x="4747670" y="3003383"/>
            <a:ext cx="40486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Simplified Arabic Fixed" panose="02070309020205020404" pitchFamily="49" charset="-78"/>
                <a:ea typeface="+mn-ea"/>
                <a:cs typeface="Simplified Arabic Fixed" panose="02070309020205020404" pitchFamily="49" charset="-78"/>
              </a:rPr>
              <a:t>In your class discuss…….</a:t>
            </a:r>
          </a:p>
        </p:txBody>
      </p:sp>
      <p:grpSp>
        <p:nvGrpSpPr>
          <p:cNvPr id="5" name="Group 4">
            <a:extLst>
              <a:ext uri="{FF2B5EF4-FFF2-40B4-BE49-F238E27FC236}">
                <a16:creationId xmlns:a16="http://schemas.microsoft.com/office/drawing/2014/main" id="{F83DE197-A45C-45BB-B995-177DEF2FE30A}"/>
              </a:ext>
            </a:extLst>
          </p:cNvPr>
          <p:cNvGrpSpPr/>
          <p:nvPr/>
        </p:nvGrpSpPr>
        <p:grpSpPr>
          <a:xfrm>
            <a:off x="3464965" y="911706"/>
            <a:ext cx="5687502" cy="1340170"/>
            <a:chOff x="3464965" y="911706"/>
            <a:chExt cx="5687502" cy="1340170"/>
          </a:xfrm>
        </p:grpSpPr>
        <p:grpSp>
          <p:nvGrpSpPr>
            <p:cNvPr id="9" name="Group 8">
              <a:extLst>
                <a:ext uri="{FF2B5EF4-FFF2-40B4-BE49-F238E27FC236}">
                  <a16:creationId xmlns:a16="http://schemas.microsoft.com/office/drawing/2014/main" id="{9A544AA4-B145-4718-8377-C729BB985FD2}"/>
                </a:ext>
              </a:extLst>
            </p:cNvPr>
            <p:cNvGrpSpPr/>
            <p:nvPr/>
          </p:nvGrpSpPr>
          <p:grpSpPr>
            <a:xfrm>
              <a:off x="3464965" y="911706"/>
              <a:ext cx="2222500" cy="1340170"/>
              <a:chOff x="5086417" y="913064"/>
              <a:chExt cx="2222500" cy="1340170"/>
            </a:xfrm>
          </p:grpSpPr>
          <p:pic>
            <p:nvPicPr>
              <p:cNvPr id="29" name="Picture 28">
                <a:extLst>
                  <a:ext uri="{FF2B5EF4-FFF2-40B4-BE49-F238E27FC236}">
                    <a16:creationId xmlns:a16="http://schemas.microsoft.com/office/drawing/2014/main" id="{4C8D96CB-C15F-4CB4-B1DF-FD2D2E61F0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86417" y="913064"/>
                <a:ext cx="2222500" cy="1340170"/>
              </a:xfrm>
              <a:prstGeom prst="rect">
                <a:avLst/>
              </a:prstGeom>
              <a:effectLst>
                <a:outerShdw blurRad="50800" dist="50800" dir="5400000" algn="ctr" rotWithShape="0">
                  <a:schemeClr val="tx1">
                    <a:lumMod val="75000"/>
                    <a:lumOff val="25000"/>
                  </a:schemeClr>
                </a:outerShdw>
              </a:effectLst>
            </p:spPr>
          </p:pic>
          <p:sp>
            <p:nvSpPr>
              <p:cNvPr id="30" name="TextBox 29">
                <a:extLst>
                  <a:ext uri="{FF2B5EF4-FFF2-40B4-BE49-F238E27FC236}">
                    <a16:creationId xmlns:a16="http://schemas.microsoft.com/office/drawing/2014/main" id="{D92ED359-1469-48A4-BB82-455FE6FEF782}"/>
                  </a:ext>
                </a:extLst>
              </p:cNvPr>
              <p:cNvSpPr txBox="1"/>
              <p:nvPr/>
            </p:nvSpPr>
            <p:spPr>
              <a:xfrm>
                <a:off x="5223469" y="1242143"/>
                <a:ext cx="1956034" cy="338554"/>
              </a:xfrm>
              <a:prstGeom prst="rect">
                <a:avLst/>
              </a:prstGeom>
              <a:noFill/>
            </p:spPr>
            <p:txBody>
              <a:bodyPr wrap="square" lIns="91440" tIns="45720" rIns="91440" bIns="45720" rtlCol="0" anchor="t">
                <a:spAutoFit/>
              </a:bodyPr>
              <a:lstStyle/>
              <a:p>
                <a:pPr algn="ctr"/>
                <a:r>
                  <a:rPr lang="en-GB" sz="1600" b="1" dirty="0">
                    <a:latin typeface="Comic Sans MS" panose="030F0702030302020204" pitchFamily="66" charset="0"/>
                    <a:cs typeface="Simplified Arabic Fixed"/>
                  </a:rPr>
                  <a:t>TASK 5</a:t>
                </a:r>
              </a:p>
            </p:txBody>
          </p:sp>
          <p:sp>
            <p:nvSpPr>
              <p:cNvPr id="31" name="TextBox 30">
                <a:extLst>
                  <a:ext uri="{FF2B5EF4-FFF2-40B4-BE49-F238E27FC236}">
                    <a16:creationId xmlns:a16="http://schemas.microsoft.com/office/drawing/2014/main" id="{2CBA2CAA-7361-49ED-8C84-30F96A4AFBA4}"/>
                  </a:ext>
                </a:extLst>
              </p:cNvPr>
              <p:cNvSpPr txBox="1"/>
              <p:nvPr/>
            </p:nvSpPr>
            <p:spPr>
              <a:xfrm>
                <a:off x="5177384" y="1472148"/>
                <a:ext cx="2040565" cy="276999"/>
              </a:xfrm>
              <a:prstGeom prst="rect">
                <a:avLst/>
              </a:prstGeom>
              <a:noFill/>
            </p:spPr>
            <p:txBody>
              <a:bodyPr wrap="square">
                <a:spAutoFit/>
              </a:bodyPr>
              <a:lstStyle/>
              <a:p>
                <a:pPr algn="ctr"/>
                <a:r>
                  <a:rPr lang="en-GB" sz="1200" dirty="0">
                    <a:solidFill>
                      <a:srgbClr val="C00000"/>
                    </a:solidFill>
                    <a:latin typeface="Simplified Arabic Fixed"/>
                    <a:cs typeface="Simplified Arabic Fixed"/>
                  </a:rPr>
                  <a:t>------------</a:t>
                </a:r>
              </a:p>
            </p:txBody>
          </p:sp>
          <p:sp>
            <p:nvSpPr>
              <p:cNvPr id="32" name="TextBox 31">
                <a:extLst>
                  <a:ext uri="{FF2B5EF4-FFF2-40B4-BE49-F238E27FC236}">
                    <a16:creationId xmlns:a16="http://schemas.microsoft.com/office/drawing/2014/main" id="{4C5B4F97-8932-4909-8348-8E84A868A53E}"/>
                  </a:ext>
                </a:extLst>
              </p:cNvPr>
              <p:cNvSpPr txBox="1"/>
              <p:nvPr/>
            </p:nvSpPr>
            <p:spPr>
              <a:xfrm>
                <a:off x="5282732" y="1660678"/>
                <a:ext cx="1876301" cy="276999"/>
              </a:xfrm>
              <a:prstGeom prst="rect">
                <a:avLst/>
              </a:prstGeom>
              <a:noFill/>
            </p:spPr>
            <p:txBody>
              <a:bodyPr wrap="square">
                <a:spAutoFit/>
              </a:bodyPr>
              <a:lstStyle/>
              <a:p>
                <a:pPr algn="ctr"/>
                <a:r>
                  <a:rPr lang="en-GB" sz="1200" dirty="0">
                    <a:latin typeface="Comic Sans MS" panose="030F0702030302020204" pitchFamily="66" charset="0"/>
                    <a:cs typeface="Simplified Arabic Fixed"/>
                  </a:rPr>
                  <a:t>What should I write?</a:t>
                </a:r>
                <a:endParaRPr lang="en-GB" sz="1200" dirty="0">
                  <a:latin typeface="Comic Sans MS" panose="030F0702030302020204" pitchFamily="66" charset="0"/>
                  <a:cs typeface="Simplified Arabic Fixed" panose="02070309020205020404" pitchFamily="49" charset="-78"/>
                </a:endParaRPr>
              </a:p>
            </p:txBody>
          </p:sp>
        </p:grpSp>
        <p:pic>
          <p:nvPicPr>
            <p:cNvPr id="35" name="Picture 34" descr="A picture containing outdoor object, night sky&#10;&#10;Description automatically generated">
              <a:extLst>
                <a:ext uri="{FF2B5EF4-FFF2-40B4-BE49-F238E27FC236}">
                  <a16:creationId xmlns:a16="http://schemas.microsoft.com/office/drawing/2014/main" id="{8E9A996A-5AFB-4B68-916C-53FF3F5E9D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1766" y="1092972"/>
              <a:ext cx="910539" cy="925589"/>
            </a:xfrm>
            <a:prstGeom prst="rect">
              <a:avLst/>
            </a:prstGeom>
          </p:spPr>
        </p:pic>
        <p:pic>
          <p:nvPicPr>
            <p:cNvPr id="36" name="Picture 35" descr="Background pattern&#10;&#10;Description automatically generated">
              <a:extLst>
                <a:ext uri="{FF2B5EF4-FFF2-40B4-BE49-F238E27FC236}">
                  <a16:creationId xmlns:a16="http://schemas.microsoft.com/office/drawing/2014/main" id="{76629CE3-003D-4D8B-A1A2-AB27AAF18167}"/>
                </a:ext>
              </a:extLst>
            </p:cNvPr>
            <p:cNvPicPr>
              <a:picLocks noChangeAspect="1"/>
            </p:cNvPicPr>
            <p:nvPr/>
          </p:nvPicPr>
          <p:blipFill rotWithShape="1">
            <a:blip r:embed="rId11">
              <a:extLst>
                <a:ext uri="{28A0092B-C50C-407E-A947-70E740481C1C}">
                  <a14:useLocalDpi xmlns:a14="http://schemas.microsoft.com/office/drawing/2010/main" val="0"/>
                </a:ext>
              </a:extLst>
            </a:blip>
            <a:srcRect t="28190"/>
            <a:stretch/>
          </p:blipFill>
          <p:spPr>
            <a:xfrm rot="5400000" flipH="1">
              <a:off x="7634808" y="295129"/>
              <a:ext cx="812819" cy="2222499"/>
            </a:xfrm>
            <a:prstGeom prst="rect">
              <a:avLst/>
            </a:prstGeom>
          </p:spPr>
        </p:pic>
      </p:grpSp>
    </p:spTree>
    <p:extLst>
      <p:ext uri="{BB962C8B-B14F-4D97-AF65-F5344CB8AC3E}">
        <p14:creationId xmlns:p14="http://schemas.microsoft.com/office/powerpoint/2010/main" val="39368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E7B231-990C-BD40-B4A4-9816877DC895}"/>
              </a:ext>
            </a:extLst>
          </p:cNvPr>
          <p:cNvSpPr/>
          <p:nvPr/>
        </p:nvSpPr>
        <p:spPr>
          <a:xfrm>
            <a:off x="793621" y="1250688"/>
            <a:ext cx="7858947" cy="4718385"/>
          </a:xfrm>
          <a:prstGeom prst="rect">
            <a:avLst/>
          </a:prstGeom>
          <a:solidFill>
            <a:schemeClr val="bg1"/>
          </a:solidFill>
          <a:ln>
            <a:noFill/>
          </a:ln>
          <a:effectLst>
            <a:outerShdw blurRad="50800" dist="50800" dir="5400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10" name="Rectangle 9">
            <a:extLst>
              <a:ext uri="{FF2B5EF4-FFF2-40B4-BE49-F238E27FC236}">
                <a16:creationId xmlns:a16="http://schemas.microsoft.com/office/drawing/2014/main" id="{F9B8391B-EE36-5648-91DC-22B701EF90C8}"/>
              </a:ext>
            </a:extLst>
          </p:cNvPr>
          <p:cNvSpPr/>
          <p:nvPr/>
        </p:nvSpPr>
        <p:spPr>
          <a:xfrm>
            <a:off x="4569882" y="4733096"/>
            <a:ext cx="4087873" cy="12306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7740" y="297172"/>
            <a:ext cx="3608908" cy="516378"/>
          </a:xfrm>
          <a:prstGeom prst="rect">
            <a:avLst/>
          </a:prstGeom>
        </p:spPr>
      </p:pic>
      <p:sp>
        <p:nvSpPr>
          <p:cNvPr id="2" name="TextBox 1">
            <a:extLst>
              <a:ext uri="{FF2B5EF4-FFF2-40B4-BE49-F238E27FC236}">
                <a16:creationId xmlns:a16="http://schemas.microsoft.com/office/drawing/2014/main" id="{C4DA91DE-2165-443B-98FF-7B6FC1F1D179}"/>
              </a:ext>
            </a:extLst>
          </p:cNvPr>
          <p:cNvSpPr txBox="1"/>
          <p:nvPr/>
        </p:nvSpPr>
        <p:spPr>
          <a:xfrm>
            <a:off x="1850315" y="370695"/>
            <a:ext cx="3516333" cy="400110"/>
          </a:xfrm>
          <a:prstGeom prst="rect">
            <a:avLst/>
          </a:prstGeom>
          <a:noFill/>
        </p:spPr>
        <p:txBody>
          <a:bodyPr wrap="square" lIns="91440" tIns="45720" rIns="91440" bIns="45720" rtlCol="0" anchor="t">
            <a:spAutoFit/>
          </a:bodyPr>
          <a:lstStyle/>
          <a:p>
            <a:pPr algn="ctr"/>
            <a:r>
              <a:rPr lang="en-GB" sz="2000" b="1">
                <a:solidFill>
                  <a:schemeClr val="bg1"/>
                </a:solidFill>
                <a:latin typeface="Simplified Arabic Fixed"/>
                <a:cs typeface="Simplified Arabic Fixed"/>
              </a:rPr>
              <a:t>Tailoring your CV</a:t>
            </a:r>
            <a:endParaRPr lang="en-GB" sz="2000" b="1">
              <a:solidFill>
                <a:schemeClr val="bg1"/>
              </a:solidFill>
              <a:latin typeface="Simplified Arabic Fixed" panose="02070309020205020404" pitchFamily="49" charset="-78"/>
              <a:cs typeface="Simplified Arabic Fixed" panose="02070309020205020404" pitchFamily="49" charset="-78"/>
            </a:endParaRPr>
          </a:p>
        </p:txBody>
      </p:sp>
      <p:pic>
        <p:nvPicPr>
          <p:cNvPr id="45" name="Picture 44" descr="A picture containing text, light, dark&#10;&#10;Description automatically generated">
            <a:extLst>
              <a:ext uri="{FF2B5EF4-FFF2-40B4-BE49-F238E27FC236}">
                <a16:creationId xmlns:a16="http://schemas.microsoft.com/office/drawing/2014/main" id="{82A9F044-AAAD-0541-A6FF-570F240744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46" name="Graphic 45" descr="Ribbon with solid fill">
            <a:extLst>
              <a:ext uri="{FF2B5EF4-FFF2-40B4-BE49-F238E27FC236}">
                <a16:creationId xmlns:a16="http://schemas.microsoft.com/office/drawing/2014/main" id="{2B347B73-7FE0-D74C-9929-7326EAC1C1D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5002" y="312670"/>
            <a:ext cx="530954" cy="530954"/>
          </a:xfrm>
          <a:prstGeom prst="rect">
            <a:avLst/>
          </a:prstGeom>
        </p:spPr>
      </p:pic>
      <p:sp>
        <p:nvSpPr>
          <p:cNvPr id="3" name="Rectangle 2">
            <a:extLst>
              <a:ext uri="{FF2B5EF4-FFF2-40B4-BE49-F238E27FC236}">
                <a16:creationId xmlns:a16="http://schemas.microsoft.com/office/drawing/2014/main" id="{C9D5DE3A-5F95-3441-9BD9-9348E9A24C69}"/>
              </a:ext>
            </a:extLst>
          </p:cNvPr>
          <p:cNvSpPr/>
          <p:nvPr/>
        </p:nvSpPr>
        <p:spPr>
          <a:xfrm>
            <a:off x="4867229" y="2142003"/>
            <a:ext cx="3392149" cy="2431435"/>
          </a:xfrm>
          <a:prstGeom prst="rect">
            <a:avLst/>
          </a:prstGeom>
        </p:spPr>
        <p:txBody>
          <a:bodyPr wrap="square">
            <a:spAutoFit/>
          </a:bodyPr>
          <a:lstStyle/>
          <a:p>
            <a:r>
              <a:rPr lang="en-GB" sz="1400" b="1">
                <a:solidFill>
                  <a:schemeClr val="accent2"/>
                </a:solidFill>
                <a:latin typeface="Arial" panose="020B0604020202020204" pitchFamily="34" charset="0"/>
                <a:ea typeface="+mn-lt"/>
                <a:cs typeface="Arial" panose="020B0604020202020204" pitchFamily="34" charset="0"/>
              </a:rPr>
              <a:t>“Are you looking for a fun, exciting and rewarding career? Are you interested in a career working with young people in a range of youth centres, clubs or projects? </a:t>
            </a:r>
          </a:p>
          <a:p>
            <a:endParaRPr lang="en-GB" sz="1200">
              <a:latin typeface="Arial" panose="020B0604020202020204" pitchFamily="34" charset="0"/>
              <a:ea typeface="+mn-lt"/>
              <a:cs typeface="Arial" panose="020B0604020202020204" pitchFamily="34" charset="0"/>
            </a:endParaRPr>
          </a:p>
          <a:p>
            <a:r>
              <a:rPr lang="en-GB" sz="1400">
                <a:latin typeface="Arial" panose="020B0604020202020204" pitchFamily="34" charset="0"/>
                <a:ea typeface="+mn-lt"/>
                <a:cs typeface="Arial" panose="020B0604020202020204" pitchFamily="34" charset="0"/>
              </a:rPr>
              <a:t>An exciting opportunity exists with </a:t>
            </a:r>
            <a:r>
              <a:rPr lang="en-GB" sz="1400" b="1">
                <a:latin typeface="Arial" panose="020B0604020202020204" pitchFamily="34" charset="0"/>
                <a:ea typeface="+mn-lt"/>
                <a:cs typeface="Arial" panose="020B0604020202020204" pitchFamily="34" charset="0"/>
              </a:rPr>
              <a:t>Western Youth Service</a:t>
            </a:r>
            <a:r>
              <a:rPr lang="en-GB" sz="1400">
                <a:latin typeface="Arial" panose="020B0604020202020204" pitchFamily="34" charset="0"/>
                <a:ea typeface="+mn-lt"/>
                <a:cs typeface="Arial" panose="020B0604020202020204" pitchFamily="34" charset="0"/>
              </a:rPr>
              <a:t>. Experience not essential but you need to be confident, dynamic and a good communicator with both adults and young people.</a:t>
            </a:r>
          </a:p>
        </p:txBody>
      </p:sp>
      <p:sp>
        <p:nvSpPr>
          <p:cNvPr id="7" name="Rectangle 6">
            <a:extLst>
              <a:ext uri="{FF2B5EF4-FFF2-40B4-BE49-F238E27FC236}">
                <a16:creationId xmlns:a16="http://schemas.microsoft.com/office/drawing/2014/main" id="{049976CD-6FA2-664E-9C38-FBE5B37C420D}"/>
              </a:ext>
            </a:extLst>
          </p:cNvPr>
          <p:cNvSpPr/>
          <p:nvPr/>
        </p:nvSpPr>
        <p:spPr>
          <a:xfrm>
            <a:off x="782467" y="1250688"/>
            <a:ext cx="7156423" cy="766668"/>
          </a:xfrm>
          <a:custGeom>
            <a:avLst/>
            <a:gdLst>
              <a:gd name="connsiteX0" fmla="*/ 0 w 5572947"/>
              <a:gd name="connsiteY0" fmla="*/ 0 h 836342"/>
              <a:gd name="connsiteX1" fmla="*/ 5572947 w 5572947"/>
              <a:gd name="connsiteY1" fmla="*/ 0 h 836342"/>
              <a:gd name="connsiteX2" fmla="*/ 5572947 w 5572947"/>
              <a:gd name="connsiteY2" fmla="*/ 836342 h 836342"/>
              <a:gd name="connsiteX3" fmla="*/ 0 w 5572947"/>
              <a:gd name="connsiteY3" fmla="*/ 836342 h 836342"/>
              <a:gd name="connsiteX4" fmla="*/ 0 w 5572947"/>
              <a:gd name="connsiteY4" fmla="*/ 0 h 836342"/>
              <a:gd name="connsiteX0" fmla="*/ 0 w 5572947"/>
              <a:gd name="connsiteY0" fmla="*/ 0 h 836342"/>
              <a:gd name="connsiteX1" fmla="*/ 4669698 w 5572947"/>
              <a:gd name="connsiteY1" fmla="*/ 11151 h 836342"/>
              <a:gd name="connsiteX2" fmla="*/ 5572947 w 5572947"/>
              <a:gd name="connsiteY2" fmla="*/ 836342 h 836342"/>
              <a:gd name="connsiteX3" fmla="*/ 0 w 5572947"/>
              <a:gd name="connsiteY3" fmla="*/ 836342 h 836342"/>
              <a:gd name="connsiteX4" fmla="*/ 0 w 5572947"/>
              <a:gd name="connsiteY4" fmla="*/ 0 h 836342"/>
              <a:gd name="connsiteX0" fmla="*/ 0 w 5093445"/>
              <a:gd name="connsiteY0" fmla="*/ 0 h 836342"/>
              <a:gd name="connsiteX1" fmla="*/ 4669698 w 5093445"/>
              <a:gd name="connsiteY1" fmla="*/ 11151 h 836342"/>
              <a:gd name="connsiteX2" fmla="*/ 5093445 w 5093445"/>
              <a:gd name="connsiteY2" fmla="*/ 822476 h 836342"/>
              <a:gd name="connsiteX3" fmla="*/ 0 w 5093445"/>
              <a:gd name="connsiteY3" fmla="*/ 836342 h 836342"/>
              <a:gd name="connsiteX4" fmla="*/ 0 w 5093445"/>
              <a:gd name="connsiteY4" fmla="*/ 0 h 836342"/>
              <a:gd name="connsiteX0" fmla="*/ 1070517 w 6163962"/>
              <a:gd name="connsiteY0" fmla="*/ 0 h 877940"/>
              <a:gd name="connsiteX1" fmla="*/ 5740215 w 6163962"/>
              <a:gd name="connsiteY1" fmla="*/ 11151 h 877940"/>
              <a:gd name="connsiteX2" fmla="*/ 6163962 w 6163962"/>
              <a:gd name="connsiteY2" fmla="*/ 822476 h 877940"/>
              <a:gd name="connsiteX3" fmla="*/ 0 w 6163962"/>
              <a:gd name="connsiteY3" fmla="*/ 877940 h 877940"/>
              <a:gd name="connsiteX4" fmla="*/ 1070517 w 6163962"/>
              <a:gd name="connsiteY4" fmla="*/ 0 h 877940"/>
              <a:gd name="connsiteX0" fmla="*/ 0 w 7524411"/>
              <a:gd name="connsiteY0" fmla="*/ 141376 h 866789"/>
              <a:gd name="connsiteX1" fmla="*/ 7100664 w 7524411"/>
              <a:gd name="connsiteY1" fmla="*/ 0 h 866789"/>
              <a:gd name="connsiteX2" fmla="*/ 7524411 w 7524411"/>
              <a:gd name="connsiteY2" fmla="*/ 811325 h 866789"/>
              <a:gd name="connsiteX3" fmla="*/ 1360449 w 7524411"/>
              <a:gd name="connsiteY3" fmla="*/ 866789 h 866789"/>
              <a:gd name="connsiteX4" fmla="*/ 0 w 7524411"/>
              <a:gd name="connsiteY4" fmla="*/ 141376 h 866789"/>
              <a:gd name="connsiteX0" fmla="*/ 11151 w 7535562"/>
              <a:gd name="connsiteY0" fmla="*/ 141376 h 852923"/>
              <a:gd name="connsiteX1" fmla="*/ 7111815 w 7535562"/>
              <a:gd name="connsiteY1" fmla="*/ 0 h 852923"/>
              <a:gd name="connsiteX2" fmla="*/ 7535562 w 7535562"/>
              <a:gd name="connsiteY2" fmla="*/ 811325 h 852923"/>
              <a:gd name="connsiteX3" fmla="*/ 0 w 7535562"/>
              <a:gd name="connsiteY3" fmla="*/ 852923 h 852923"/>
              <a:gd name="connsiteX4" fmla="*/ 11151 w 7535562"/>
              <a:gd name="connsiteY4" fmla="*/ 141376 h 852923"/>
              <a:gd name="connsiteX0" fmla="*/ 11151 w 7535562"/>
              <a:gd name="connsiteY0" fmla="*/ 1 h 711548"/>
              <a:gd name="connsiteX1" fmla="*/ 7122966 w 7535562"/>
              <a:gd name="connsiteY1" fmla="*/ 66616 h 711548"/>
              <a:gd name="connsiteX2" fmla="*/ 7535562 w 7535562"/>
              <a:gd name="connsiteY2" fmla="*/ 669950 h 711548"/>
              <a:gd name="connsiteX3" fmla="*/ 0 w 7535562"/>
              <a:gd name="connsiteY3" fmla="*/ 711548 h 711548"/>
              <a:gd name="connsiteX4" fmla="*/ 11151 w 7535562"/>
              <a:gd name="connsiteY4" fmla="*/ 1 h 711548"/>
              <a:gd name="connsiteX0" fmla="*/ 11151 w 7535562"/>
              <a:gd name="connsiteY0" fmla="*/ 0 h 711547"/>
              <a:gd name="connsiteX1" fmla="*/ 7111815 w 7535562"/>
              <a:gd name="connsiteY1" fmla="*/ 25017 h 711547"/>
              <a:gd name="connsiteX2" fmla="*/ 7535562 w 7535562"/>
              <a:gd name="connsiteY2" fmla="*/ 669949 h 711547"/>
              <a:gd name="connsiteX3" fmla="*/ 0 w 7535562"/>
              <a:gd name="connsiteY3" fmla="*/ 711547 h 711547"/>
              <a:gd name="connsiteX4" fmla="*/ 11151 w 7535562"/>
              <a:gd name="connsiteY4" fmla="*/ 0 h 711547"/>
              <a:gd name="connsiteX0" fmla="*/ 11151 w 7535562"/>
              <a:gd name="connsiteY0" fmla="*/ 2716 h 714263"/>
              <a:gd name="connsiteX1" fmla="*/ 7100663 w 7535562"/>
              <a:gd name="connsiteY1" fmla="*/ 0 h 714263"/>
              <a:gd name="connsiteX2" fmla="*/ 7535562 w 7535562"/>
              <a:gd name="connsiteY2" fmla="*/ 672665 h 714263"/>
              <a:gd name="connsiteX3" fmla="*/ 0 w 7535562"/>
              <a:gd name="connsiteY3" fmla="*/ 714263 h 714263"/>
              <a:gd name="connsiteX4" fmla="*/ 11151 w 7535562"/>
              <a:gd name="connsiteY4" fmla="*/ 2716 h 714263"/>
              <a:gd name="connsiteX0" fmla="*/ 11151 w 7368294"/>
              <a:gd name="connsiteY0" fmla="*/ 2716 h 714263"/>
              <a:gd name="connsiteX1" fmla="*/ 7100663 w 7368294"/>
              <a:gd name="connsiteY1" fmla="*/ 0 h 714263"/>
              <a:gd name="connsiteX2" fmla="*/ 7368294 w 7368294"/>
              <a:gd name="connsiteY2" fmla="*/ 686531 h 714263"/>
              <a:gd name="connsiteX3" fmla="*/ 0 w 7368294"/>
              <a:gd name="connsiteY3" fmla="*/ 714263 h 714263"/>
              <a:gd name="connsiteX4" fmla="*/ 11151 w 7368294"/>
              <a:gd name="connsiteY4" fmla="*/ 2716 h 714263"/>
              <a:gd name="connsiteX0" fmla="*/ 11151 w 7368294"/>
              <a:gd name="connsiteY0" fmla="*/ 2716 h 728130"/>
              <a:gd name="connsiteX1" fmla="*/ 7100663 w 7368294"/>
              <a:gd name="connsiteY1" fmla="*/ 0 h 728130"/>
              <a:gd name="connsiteX2" fmla="*/ 7368294 w 7368294"/>
              <a:gd name="connsiteY2" fmla="*/ 728130 h 728130"/>
              <a:gd name="connsiteX3" fmla="*/ 0 w 7368294"/>
              <a:gd name="connsiteY3" fmla="*/ 714263 h 728130"/>
              <a:gd name="connsiteX4" fmla="*/ 11151 w 7368294"/>
              <a:gd name="connsiteY4" fmla="*/ 2716 h 728130"/>
              <a:gd name="connsiteX0" fmla="*/ 11151 w 7357142"/>
              <a:gd name="connsiteY0" fmla="*/ 2716 h 714263"/>
              <a:gd name="connsiteX1" fmla="*/ 7100663 w 7357142"/>
              <a:gd name="connsiteY1" fmla="*/ 0 h 714263"/>
              <a:gd name="connsiteX2" fmla="*/ 7357142 w 7357142"/>
              <a:gd name="connsiteY2" fmla="*/ 700398 h 714263"/>
              <a:gd name="connsiteX3" fmla="*/ 0 w 7357142"/>
              <a:gd name="connsiteY3" fmla="*/ 714263 h 714263"/>
              <a:gd name="connsiteX4" fmla="*/ 11151 w 7357142"/>
              <a:gd name="connsiteY4" fmla="*/ 2716 h 714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7142" h="714263">
                <a:moveTo>
                  <a:pt x="11151" y="2716"/>
                </a:moveTo>
                <a:lnTo>
                  <a:pt x="7100663" y="0"/>
                </a:lnTo>
                <a:lnTo>
                  <a:pt x="7357142" y="700398"/>
                </a:lnTo>
                <a:lnTo>
                  <a:pt x="0" y="714263"/>
                </a:lnTo>
                <a:lnTo>
                  <a:pt x="11151" y="271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Handprint with solid fill">
            <a:extLst>
              <a:ext uri="{FF2B5EF4-FFF2-40B4-BE49-F238E27FC236}">
                <a16:creationId xmlns:a16="http://schemas.microsoft.com/office/drawing/2014/main" id="{0374EE8D-F7B3-0149-BE85-C7BF0C14BD4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751070">
            <a:off x="952337" y="4863272"/>
            <a:ext cx="792093" cy="792093"/>
          </a:xfrm>
          <a:prstGeom prst="rect">
            <a:avLst/>
          </a:prstGeom>
        </p:spPr>
      </p:pic>
      <p:sp>
        <p:nvSpPr>
          <p:cNvPr id="16" name="TextBox 15">
            <a:extLst>
              <a:ext uri="{FF2B5EF4-FFF2-40B4-BE49-F238E27FC236}">
                <a16:creationId xmlns:a16="http://schemas.microsoft.com/office/drawing/2014/main" id="{EF97D06F-E361-7744-8E6B-595DCF69F6AF}"/>
              </a:ext>
            </a:extLst>
          </p:cNvPr>
          <p:cNvSpPr txBox="1"/>
          <p:nvPr/>
        </p:nvSpPr>
        <p:spPr>
          <a:xfrm>
            <a:off x="4879802" y="1492372"/>
            <a:ext cx="2966225" cy="473641"/>
          </a:xfrm>
          <a:prstGeom prst="rect">
            <a:avLst/>
          </a:prstGeom>
          <a:noFill/>
        </p:spPr>
        <p:txBody>
          <a:bodyPr wrap="square" lIns="91440" tIns="45720" rIns="91440" bIns="45720" rtlCol="0" anchor="t">
            <a:spAutoFit/>
          </a:bodyPr>
          <a:lstStyle/>
          <a:p>
            <a:r>
              <a:rPr lang="en-GB" sz="2400" b="1">
                <a:latin typeface="Arial" panose="020B0604020202020204" pitchFamily="34" charset="0"/>
                <a:cs typeface="Arial" panose="020B0604020202020204" pitchFamily="34" charset="0"/>
              </a:rPr>
              <a:t>YOUTH WORKER</a:t>
            </a:r>
          </a:p>
        </p:txBody>
      </p:sp>
      <p:pic>
        <p:nvPicPr>
          <p:cNvPr id="6" name="Picture 5" descr="Young multiracial friends">
            <a:extLst>
              <a:ext uri="{FF2B5EF4-FFF2-40B4-BE49-F238E27FC236}">
                <a16:creationId xmlns:a16="http://schemas.microsoft.com/office/drawing/2014/main" id="{A5D81C2A-3609-5D4B-AD89-A59A0F11869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93620" y="1729192"/>
            <a:ext cx="3781449" cy="3003904"/>
          </a:xfrm>
          <a:prstGeom prst="rect">
            <a:avLst/>
          </a:prstGeom>
        </p:spPr>
      </p:pic>
      <p:sp>
        <p:nvSpPr>
          <p:cNvPr id="11" name="Rectangle 10">
            <a:extLst>
              <a:ext uri="{FF2B5EF4-FFF2-40B4-BE49-F238E27FC236}">
                <a16:creationId xmlns:a16="http://schemas.microsoft.com/office/drawing/2014/main" id="{8FA75CB6-F68C-7849-AA27-63E918C6A098}"/>
              </a:ext>
            </a:extLst>
          </p:cNvPr>
          <p:cNvSpPr/>
          <p:nvPr/>
        </p:nvSpPr>
        <p:spPr>
          <a:xfrm>
            <a:off x="4856856" y="4799778"/>
            <a:ext cx="3648031" cy="646331"/>
          </a:xfrm>
          <a:prstGeom prst="rect">
            <a:avLst/>
          </a:prstGeom>
        </p:spPr>
        <p:txBody>
          <a:bodyPr wrap="square">
            <a:spAutoFit/>
          </a:bodyPr>
          <a:lstStyle/>
          <a:p>
            <a:r>
              <a:rPr lang="en-GB" sz="1200">
                <a:latin typeface="Arial" panose="020B0604020202020204" pitchFamily="34" charset="0"/>
                <a:ea typeface="+mn-lt"/>
                <a:cs typeface="Arial" panose="020B0604020202020204" pitchFamily="34" charset="0"/>
              </a:rPr>
              <a:t>If you have bags of energy and able to motivate and inspire others, please send a CV &amp; Cover letter highlighting your key skills and qualities.</a:t>
            </a:r>
            <a:endParaRPr lang="en-GB" sz="12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B79F2DD1-F8D0-A64A-BAF5-27A6835258E7}"/>
              </a:ext>
            </a:extLst>
          </p:cNvPr>
          <p:cNvSpPr/>
          <p:nvPr/>
        </p:nvSpPr>
        <p:spPr>
          <a:xfrm>
            <a:off x="4856856" y="5508952"/>
            <a:ext cx="3648031" cy="400110"/>
          </a:xfrm>
          <a:prstGeom prst="rect">
            <a:avLst/>
          </a:prstGeom>
        </p:spPr>
        <p:txBody>
          <a:bodyPr wrap="square">
            <a:spAutoFit/>
          </a:bodyPr>
          <a:lstStyle/>
          <a:p>
            <a:r>
              <a:rPr lang="en-GB" sz="1000">
                <a:latin typeface="Arial" panose="020B0604020202020204" pitchFamily="34" charset="0"/>
                <a:ea typeface="+mn-lt"/>
                <a:cs typeface="Arial" panose="020B0604020202020204" pitchFamily="34" charset="0"/>
              </a:rPr>
              <a:t>Tel: 012345 678 8910</a:t>
            </a:r>
            <a:br>
              <a:rPr lang="en-GB" sz="1000">
                <a:latin typeface="Arial" panose="020B0604020202020204" pitchFamily="34" charset="0"/>
                <a:ea typeface="+mn-lt"/>
                <a:cs typeface="Arial" panose="020B0604020202020204" pitchFamily="34" charset="0"/>
              </a:rPr>
            </a:br>
            <a:r>
              <a:rPr lang="en-GB" sz="1000">
                <a:latin typeface="Arial" panose="020B0604020202020204" pitchFamily="34" charset="0"/>
                <a:ea typeface="+mn-lt"/>
                <a:cs typeface="Arial" panose="020B0604020202020204" pitchFamily="34" charset="0"/>
              </a:rPr>
              <a:t>Email: </a:t>
            </a:r>
            <a:r>
              <a:rPr lang="en-GB" sz="1000" err="1">
                <a:latin typeface="Arial" panose="020B0604020202020204" pitchFamily="34" charset="0"/>
                <a:ea typeface="+mn-lt"/>
                <a:cs typeface="Arial" panose="020B0604020202020204" pitchFamily="34" charset="0"/>
              </a:rPr>
              <a:t>recruitment@westernyouthservice.org</a:t>
            </a:r>
            <a:endParaRPr lang="en-GB" sz="100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77556F3-B91D-B44F-BA79-BFA88B8783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7740" y="5012052"/>
            <a:ext cx="2497248" cy="624312"/>
          </a:xfrm>
          <a:prstGeom prst="rect">
            <a:avLst/>
          </a:prstGeom>
        </p:spPr>
      </p:pic>
      <p:pic>
        <p:nvPicPr>
          <p:cNvPr id="12" name="Picture 4">
            <a:extLst>
              <a:ext uri="{FF2B5EF4-FFF2-40B4-BE49-F238E27FC236}">
                <a16:creationId xmlns:a16="http://schemas.microsoft.com/office/drawing/2014/main" id="{AAD65B07-F9A0-DE64-CBA5-2955D763DCA6}"/>
              </a:ext>
            </a:extLst>
          </p:cNvPr>
          <p:cNvPicPr>
            <a:picLocks noChangeAspect="1"/>
          </p:cNvPicPr>
          <p:nvPr/>
        </p:nvPicPr>
        <p:blipFill>
          <a:blip r:embed="rId12"/>
          <a:stretch>
            <a:fillRect/>
          </a:stretch>
        </p:blipFill>
        <p:spPr>
          <a:xfrm>
            <a:off x="7515061" y="6263837"/>
            <a:ext cx="1247775" cy="400050"/>
          </a:xfrm>
          <a:prstGeom prst="rect">
            <a:avLst/>
          </a:prstGeom>
        </p:spPr>
      </p:pic>
    </p:spTree>
    <p:extLst>
      <p:ext uri="{BB962C8B-B14F-4D97-AF65-F5344CB8AC3E}">
        <p14:creationId xmlns:p14="http://schemas.microsoft.com/office/powerpoint/2010/main" val="37564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7740" y="297172"/>
            <a:ext cx="3609390" cy="51637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674997" y="646248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803821" y="370695"/>
            <a:ext cx="3609390" cy="400110"/>
          </a:xfrm>
          <a:prstGeom prst="rect">
            <a:avLst/>
          </a:prstGeom>
          <a:noFill/>
        </p:spPr>
        <p:txBody>
          <a:bodyPr wrap="square" rtlCol="0">
            <a:spAutoFit/>
          </a:bodyPr>
          <a:lstStyle/>
          <a:p>
            <a:pPr algn="ctr"/>
            <a:r>
              <a:rPr lang="en-GB" sz="2000" b="1">
                <a:solidFill>
                  <a:schemeClr val="bg1"/>
                </a:solidFill>
                <a:latin typeface="Simplified Arabic Fixed" panose="02070309020205020404" pitchFamily="49" charset="-78"/>
                <a:cs typeface="Simplified Arabic Fixed" panose="02070309020205020404" pitchFamily="49" charset="-78"/>
              </a:rPr>
              <a:t>CV Dos and Don’ts</a:t>
            </a:r>
          </a:p>
        </p:txBody>
      </p:sp>
      <p:pic>
        <p:nvPicPr>
          <p:cNvPr id="28" name="Picture 27" descr="A picture containing text, light, dark&#10;&#10;Description automatically generated">
            <a:extLst>
              <a:ext uri="{FF2B5EF4-FFF2-40B4-BE49-F238E27FC236}">
                <a16:creationId xmlns:a16="http://schemas.microsoft.com/office/drawing/2014/main" id="{ED958B86-87A0-6E47-A883-384C8C55EA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30" name="Graphic 29" descr="Ribbon with solid fill">
            <a:extLst>
              <a:ext uri="{FF2B5EF4-FFF2-40B4-BE49-F238E27FC236}">
                <a16:creationId xmlns:a16="http://schemas.microsoft.com/office/drawing/2014/main" id="{F5E93E3D-EE8D-AA43-B9C2-AF0E2ED7168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5002" y="312670"/>
            <a:ext cx="530954" cy="530954"/>
          </a:xfrm>
          <a:prstGeom prst="rect">
            <a:avLst/>
          </a:prstGeom>
        </p:spPr>
      </p:pic>
      <p:sp>
        <p:nvSpPr>
          <p:cNvPr id="8" name="TextBox 7">
            <a:extLst>
              <a:ext uri="{FF2B5EF4-FFF2-40B4-BE49-F238E27FC236}">
                <a16:creationId xmlns:a16="http://schemas.microsoft.com/office/drawing/2014/main" id="{ED2A0F8A-D6AC-4882-A166-1721F442FD74}"/>
              </a:ext>
            </a:extLst>
          </p:cNvPr>
          <p:cNvSpPr txBox="1"/>
          <p:nvPr/>
        </p:nvSpPr>
        <p:spPr>
          <a:xfrm>
            <a:off x="1556714" y="2314881"/>
            <a:ext cx="2267300" cy="2185214"/>
          </a:xfrm>
          <a:prstGeom prst="rect">
            <a:avLst/>
          </a:prstGeom>
          <a:noFill/>
        </p:spPr>
        <p:txBody>
          <a:bodyPr wrap="square" lIns="91440" tIns="45720" rIns="91440" bIns="45720" rtlCol="0" anchor="t">
            <a:spAutoFit/>
          </a:bodyPr>
          <a:lstStyle/>
          <a:p>
            <a:pPr>
              <a:spcBef>
                <a:spcPts val="200"/>
              </a:spcBef>
              <a:spcAft>
                <a:spcPts val="1000"/>
              </a:spcAft>
            </a:pPr>
            <a:r>
              <a:rPr lang="en-GB" sz="1600">
                <a:latin typeface="Simplified Arabic Fixed"/>
                <a:cs typeface="Simplified Arabic Fixed"/>
              </a:rPr>
              <a:t>Font</a:t>
            </a:r>
          </a:p>
          <a:p>
            <a:pPr>
              <a:spcBef>
                <a:spcPts val="200"/>
              </a:spcBef>
              <a:spcAft>
                <a:spcPts val="1000"/>
              </a:spcAft>
            </a:pPr>
            <a:r>
              <a:rPr lang="en-GB" sz="1600">
                <a:latin typeface="Simplified Arabic Fixed"/>
                <a:cs typeface="Simplified Arabic Fixed"/>
              </a:rPr>
              <a:t>File type</a:t>
            </a:r>
          </a:p>
          <a:p>
            <a:pPr>
              <a:spcBef>
                <a:spcPts val="200"/>
              </a:spcBef>
              <a:spcAft>
                <a:spcPts val="1000"/>
              </a:spcAft>
            </a:pPr>
            <a:r>
              <a:rPr lang="en-GB" sz="1600">
                <a:latin typeface="Simplified Arabic Fixed"/>
                <a:cs typeface="Simplified Arabic Fixed"/>
              </a:rPr>
              <a:t>Keywords</a:t>
            </a:r>
          </a:p>
          <a:p>
            <a:pPr>
              <a:spcBef>
                <a:spcPts val="200"/>
              </a:spcBef>
              <a:spcAft>
                <a:spcPts val="1000"/>
              </a:spcAft>
            </a:pPr>
            <a:r>
              <a:rPr lang="en-GB" sz="1600">
                <a:latin typeface="Simplified Arabic Fixed"/>
                <a:cs typeface="Simplified Arabic Fixed"/>
              </a:rPr>
              <a:t>Match skills to a job</a:t>
            </a:r>
          </a:p>
          <a:p>
            <a:pPr>
              <a:spcBef>
                <a:spcPts val="200"/>
              </a:spcBef>
              <a:spcAft>
                <a:spcPts val="1000"/>
              </a:spcAft>
            </a:pPr>
            <a:r>
              <a:rPr lang="en-GB" sz="1600">
                <a:latin typeface="Simplified Arabic Fixed"/>
                <a:cs typeface="Simplified Arabic Fixed"/>
              </a:rPr>
              <a:t>Spellcheck</a:t>
            </a:r>
          </a:p>
        </p:txBody>
      </p:sp>
      <p:pic>
        <p:nvPicPr>
          <p:cNvPr id="12" name="Picture 11" descr="A picture containing text, clock, sign&#10;&#10;Description automatically generated">
            <a:extLst>
              <a:ext uri="{FF2B5EF4-FFF2-40B4-BE49-F238E27FC236}">
                <a16:creationId xmlns:a16="http://schemas.microsoft.com/office/drawing/2014/main" id="{0D43CAA0-1E28-0844-9077-2F32D4FFD6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05960" y="1201960"/>
            <a:ext cx="2132535" cy="747299"/>
          </a:xfrm>
          <a:prstGeom prst="rect">
            <a:avLst/>
          </a:prstGeom>
        </p:spPr>
      </p:pic>
      <p:pic>
        <p:nvPicPr>
          <p:cNvPr id="43" name="Picture 42" descr="A picture containing gauge&#10;&#10;Description automatically generated">
            <a:extLst>
              <a:ext uri="{FF2B5EF4-FFF2-40B4-BE49-F238E27FC236}">
                <a16:creationId xmlns:a16="http://schemas.microsoft.com/office/drawing/2014/main" id="{92B6A0F8-ABAC-7C4D-A8E3-824F5755D0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05960" y="2368811"/>
            <a:ext cx="242583" cy="242583"/>
          </a:xfrm>
          <a:prstGeom prst="rect">
            <a:avLst/>
          </a:prstGeom>
        </p:spPr>
      </p:pic>
      <p:pic>
        <p:nvPicPr>
          <p:cNvPr id="49" name="Picture 48" descr="A picture containing gauge&#10;&#10;Description automatically generated">
            <a:extLst>
              <a:ext uri="{FF2B5EF4-FFF2-40B4-BE49-F238E27FC236}">
                <a16:creationId xmlns:a16="http://schemas.microsoft.com/office/drawing/2014/main" id="{DA55A257-8DE1-474E-AFA8-6EE817FADD6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05960" y="2785371"/>
            <a:ext cx="242583" cy="242583"/>
          </a:xfrm>
          <a:prstGeom prst="rect">
            <a:avLst/>
          </a:prstGeom>
        </p:spPr>
      </p:pic>
      <p:pic>
        <p:nvPicPr>
          <p:cNvPr id="50" name="Picture 49" descr="A picture containing gauge&#10;&#10;Description automatically generated">
            <a:extLst>
              <a:ext uri="{FF2B5EF4-FFF2-40B4-BE49-F238E27FC236}">
                <a16:creationId xmlns:a16="http://schemas.microsoft.com/office/drawing/2014/main" id="{6CC48700-A227-E74C-B6C2-A0C13FEE3C8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05960" y="3171451"/>
            <a:ext cx="242583" cy="242583"/>
          </a:xfrm>
          <a:prstGeom prst="rect">
            <a:avLst/>
          </a:prstGeom>
        </p:spPr>
      </p:pic>
      <p:pic>
        <p:nvPicPr>
          <p:cNvPr id="51" name="Picture 50" descr="A picture containing gauge&#10;&#10;Description automatically generated">
            <a:extLst>
              <a:ext uri="{FF2B5EF4-FFF2-40B4-BE49-F238E27FC236}">
                <a16:creationId xmlns:a16="http://schemas.microsoft.com/office/drawing/2014/main" id="{DEB2F918-CCB7-C94A-A582-7FE3FD50B33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05960" y="3567691"/>
            <a:ext cx="242583" cy="242583"/>
          </a:xfrm>
          <a:prstGeom prst="rect">
            <a:avLst/>
          </a:prstGeom>
        </p:spPr>
      </p:pic>
      <p:pic>
        <p:nvPicPr>
          <p:cNvPr id="52" name="Picture 51" descr="A picture containing gauge&#10;&#10;Description automatically generated">
            <a:extLst>
              <a:ext uri="{FF2B5EF4-FFF2-40B4-BE49-F238E27FC236}">
                <a16:creationId xmlns:a16="http://schemas.microsoft.com/office/drawing/2014/main" id="{C75F0B51-A721-3F4D-A5DF-79984F647D2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05960" y="4189014"/>
            <a:ext cx="242583" cy="242583"/>
          </a:xfrm>
          <a:prstGeom prst="rect">
            <a:avLst/>
          </a:prstGeom>
        </p:spPr>
      </p:pic>
      <p:sp>
        <p:nvSpPr>
          <p:cNvPr id="10" name="TextBox 9">
            <a:extLst>
              <a:ext uri="{FF2B5EF4-FFF2-40B4-BE49-F238E27FC236}">
                <a16:creationId xmlns:a16="http://schemas.microsoft.com/office/drawing/2014/main" id="{8246CE6F-03A0-404C-9DB5-18A573D75C2E}"/>
              </a:ext>
            </a:extLst>
          </p:cNvPr>
          <p:cNvSpPr txBox="1"/>
          <p:nvPr/>
        </p:nvSpPr>
        <p:spPr>
          <a:xfrm>
            <a:off x="5239875" y="2212993"/>
            <a:ext cx="4058933" cy="3693319"/>
          </a:xfrm>
          <a:prstGeom prst="rect">
            <a:avLst/>
          </a:prstGeom>
          <a:noFill/>
        </p:spPr>
        <p:txBody>
          <a:bodyPr wrap="square" lIns="91440" tIns="45720" rIns="91440" bIns="45720" rtlCol="0" anchor="t">
            <a:spAutoFit/>
          </a:bodyPr>
          <a:lstStyle/>
          <a:p>
            <a:pPr>
              <a:spcBef>
                <a:spcPts val="200"/>
              </a:spcBef>
              <a:spcAft>
                <a:spcPts val="800"/>
              </a:spcAft>
            </a:pPr>
            <a:r>
              <a:rPr lang="en-GB" sz="2000">
                <a:solidFill>
                  <a:srgbClr val="E32D91"/>
                </a:solidFill>
                <a:latin typeface="Kristen ITC" panose="03050502040202030202" pitchFamily="66" charset="0"/>
                <a:ea typeface="Chewy" panose="02000000000000000000" pitchFamily="2" charset="0"/>
                <a:cs typeface="Simplified Arabic Fixed" panose="02070309020205020404" pitchFamily="49" charset="-78"/>
              </a:rPr>
              <a:t>Poor formatting</a:t>
            </a:r>
          </a:p>
          <a:p>
            <a:pPr>
              <a:spcBef>
                <a:spcPts val="200"/>
              </a:spcBef>
              <a:spcAft>
                <a:spcPts val="800"/>
              </a:spcAft>
            </a:pPr>
            <a:r>
              <a:rPr lang="en-GB" sz="1600">
                <a:latin typeface="Arial" panose="020B0604020202020204" pitchFamily="34" charset="0"/>
                <a:cs typeface="Simplified Arabic Fixed"/>
              </a:rPr>
              <a:t>Not relevant </a:t>
            </a:r>
            <a:r>
              <a:rPr lang="en-GB" sz="1600">
                <a:latin typeface="Simplified Arabic Fixed"/>
                <a:cs typeface="Simplified Arabic Fixed"/>
              </a:rPr>
              <a:t>to the job you are </a:t>
            </a:r>
            <a:br>
              <a:rPr lang="en-GB" sz="1600">
                <a:latin typeface="Simplified Arabic Fixed"/>
                <a:cs typeface="Simplified Arabic Fixed" panose="02070309020205020404" pitchFamily="49" charset="-78"/>
              </a:rPr>
            </a:br>
            <a:r>
              <a:rPr lang="en-GB" sz="1600">
                <a:latin typeface="Simplified Arabic Fixed"/>
                <a:cs typeface="Simplified Arabic Fixed"/>
              </a:rPr>
              <a:t>applying for</a:t>
            </a:r>
          </a:p>
          <a:p>
            <a:pPr>
              <a:spcBef>
                <a:spcPts val="200"/>
              </a:spcBef>
              <a:spcAft>
                <a:spcPts val="800"/>
              </a:spcAft>
            </a:pPr>
            <a:r>
              <a:rPr lang="en-GB" sz="1600">
                <a:latin typeface="Simplified Arabic Fixed"/>
                <a:cs typeface="Simplified Arabic Fixed"/>
              </a:rPr>
              <a:t>Making it too</a:t>
            </a:r>
            <a:r>
              <a:rPr lang="en-GB" sz="1600">
                <a:latin typeface="Century Gothic"/>
                <a:cs typeface="Simplified Arabic Fixed"/>
              </a:rPr>
              <a:t> </a:t>
            </a:r>
            <a:r>
              <a:rPr lang="en-GB" sz="2800" b="1">
                <a:solidFill>
                  <a:srgbClr val="00B0F0"/>
                </a:solidFill>
                <a:latin typeface="Curlz MT"/>
                <a:cs typeface="Simplified Arabic Fixed"/>
              </a:rPr>
              <a:t>wordy</a:t>
            </a:r>
          </a:p>
          <a:p>
            <a:pPr>
              <a:spcBef>
                <a:spcPts val="200"/>
              </a:spcBef>
              <a:spcAft>
                <a:spcPts val="800"/>
              </a:spcAft>
            </a:pPr>
            <a:r>
              <a:rPr lang="en-GB" sz="1600" err="1">
                <a:latin typeface="Simplified Arabic Fixed"/>
                <a:cs typeface="Simplified Arabic Fixed"/>
              </a:rPr>
              <a:t>SPellLing</a:t>
            </a:r>
            <a:r>
              <a:rPr lang="en-GB" sz="1600">
                <a:latin typeface="Simplified Arabic Fixed"/>
                <a:cs typeface="Simplified Arabic Fixed"/>
              </a:rPr>
              <a:t> </a:t>
            </a:r>
            <a:r>
              <a:rPr lang="en-GB" sz="1600" err="1">
                <a:latin typeface="Simplified Arabic Fixed"/>
                <a:cs typeface="Simplified Arabic Fixed"/>
              </a:rPr>
              <a:t>erors</a:t>
            </a:r>
            <a:endParaRPr lang="en-GB" sz="1600">
              <a:latin typeface="Simplified Arabic Fixed"/>
              <a:cs typeface="Simplified Arabic Fixed"/>
            </a:endParaRPr>
          </a:p>
          <a:p>
            <a:pPr>
              <a:spcBef>
                <a:spcPts val="200"/>
              </a:spcBef>
              <a:spcAft>
                <a:spcPts val="800"/>
              </a:spcAft>
            </a:pPr>
            <a:r>
              <a:rPr lang="en-GB" sz="2800">
                <a:solidFill>
                  <a:srgbClr val="00B050"/>
                </a:solidFill>
                <a:latin typeface="Accent SF" pitchFamily="2" charset="0"/>
                <a:cs typeface="Simplified Arabic Fixed" panose="02070309020205020404" pitchFamily="49" charset="-78"/>
              </a:rPr>
              <a:t>Lying</a:t>
            </a:r>
          </a:p>
          <a:p>
            <a:pPr>
              <a:spcBef>
                <a:spcPts val="200"/>
              </a:spcBef>
              <a:spcAft>
                <a:spcPts val="800"/>
              </a:spcAft>
            </a:pPr>
            <a:r>
              <a:rPr lang="en-GB" sz="1600">
                <a:latin typeface="Simplified Arabic Fixed"/>
                <a:cs typeface="Simplified Arabic Fixed"/>
              </a:rPr>
              <a:t>Not explaining</a:t>
            </a:r>
            <a:r>
              <a:rPr lang="en-GB" sz="1600">
                <a:latin typeface="Century Gothic"/>
                <a:cs typeface="Simplified Arabic Fixed"/>
              </a:rPr>
              <a:t>  </a:t>
            </a:r>
            <a:r>
              <a:rPr lang="en-GB" sz="2000">
                <a:highlight>
                  <a:srgbClr val="CC99FF"/>
                </a:highlight>
                <a:latin typeface="High Tower Text"/>
                <a:cs typeface="Simplified Arabic Fixed"/>
              </a:rPr>
              <a:t>G</a:t>
            </a:r>
            <a:r>
              <a:rPr lang="en-GB" sz="2000">
                <a:latin typeface="High Tower Text"/>
                <a:cs typeface="Simplified Arabic Fixed"/>
              </a:rPr>
              <a:t>   </a:t>
            </a:r>
            <a:r>
              <a:rPr lang="en-GB" sz="2000">
                <a:highlight>
                  <a:srgbClr val="CC99FF"/>
                </a:highlight>
                <a:latin typeface="High Tower Text"/>
                <a:cs typeface="Simplified Arabic Fixed"/>
              </a:rPr>
              <a:t> A</a:t>
            </a:r>
            <a:r>
              <a:rPr lang="en-GB" sz="2000">
                <a:latin typeface="High Tower Text"/>
                <a:cs typeface="Simplified Arabic Fixed"/>
              </a:rPr>
              <a:t> </a:t>
            </a:r>
            <a:r>
              <a:rPr lang="en-GB" sz="2000">
                <a:highlight>
                  <a:srgbClr val="CC99FF"/>
                </a:highlight>
                <a:latin typeface="High Tower Text"/>
                <a:cs typeface="Simplified Arabic Fixed"/>
              </a:rPr>
              <a:t> P</a:t>
            </a:r>
            <a:r>
              <a:rPr lang="en-GB" sz="2000">
                <a:latin typeface="High Tower Text"/>
                <a:cs typeface="Simplified Arabic Fixed"/>
              </a:rPr>
              <a:t>    </a:t>
            </a:r>
            <a:r>
              <a:rPr lang="en-GB" sz="2000">
                <a:highlight>
                  <a:srgbClr val="CC99FF"/>
                </a:highlight>
                <a:latin typeface="High Tower Text"/>
                <a:cs typeface="Simplified Arabic Fixed"/>
              </a:rPr>
              <a:t> S </a:t>
            </a:r>
            <a:r>
              <a:rPr lang="en-GB" sz="2000">
                <a:latin typeface="High Tower Text"/>
                <a:cs typeface="Simplified Arabic Fixed"/>
              </a:rPr>
              <a:t>  </a:t>
            </a:r>
            <a:br>
              <a:rPr lang="en-GB" sz="2000">
                <a:latin typeface="High Tower Text"/>
                <a:cs typeface="Simplified Arabic Fixed"/>
              </a:rPr>
            </a:br>
            <a:r>
              <a:rPr lang="en-GB" sz="1600">
                <a:latin typeface="Simplified Arabic Fixed"/>
                <a:cs typeface="Simplified Arabic Fixed"/>
              </a:rPr>
              <a:t>in employment</a:t>
            </a:r>
          </a:p>
          <a:p>
            <a:pPr>
              <a:spcBef>
                <a:spcPts val="200"/>
              </a:spcBef>
              <a:spcAft>
                <a:spcPts val="800"/>
              </a:spcAft>
            </a:pPr>
            <a:r>
              <a:rPr lang="en-GB" sz="1600">
                <a:solidFill>
                  <a:srgbClr val="FF0000"/>
                </a:solidFill>
                <a:latin typeface="Lucida Sans Typewriter" panose="020B0509030504030204" pitchFamily="49" charset="0"/>
                <a:cs typeface="Simplified Arabic Fixed" panose="02070309020205020404" pitchFamily="49" charset="-78"/>
              </a:rPr>
              <a:t>Incorrect</a:t>
            </a:r>
            <a:r>
              <a:rPr lang="en-GB" sz="1600">
                <a:latin typeface="Lucida Sans Typewriter" panose="020B0509030504030204" pitchFamily="49" charset="0"/>
                <a:cs typeface="Simplified Arabic Fixed" panose="02070309020205020404" pitchFamily="49" charset="-78"/>
              </a:rPr>
              <a:t> personal details</a:t>
            </a:r>
          </a:p>
        </p:txBody>
      </p:sp>
      <p:grpSp>
        <p:nvGrpSpPr>
          <p:cNvPr id="5" name="Group 4"/>
          <p:cNvGrpSpPr/>
          <p:nvPr/>
        </p:nvGrpSpPr>
        <p:grpSpPr>
          <a:xfrm>
            <a:off x="4866838" y="1188575"/>
            <a:ext cx="2788705" cy="4535712"/>
            <a:chOff x="4335897" y="1271695"/>
            <a:chExt cx="2788705" cy="4535712"/>
          </a:xfrm>
        </p:grpSpPr>
        <p:pic>
          <p:nvPicPr>
            <p:cNvPr id="7" name="Picture 6" descr="A picture containing text, clock, red, tableware&#10;&#10;Description automatically generated">
              <a:extLst>
                <a:ext uri="{FF2B5EF4-FFF2-40B4-BE49-F238E27FC236}">
                  <a16:creationId xmlns:a16="http://schemas.microsoft.com/office/drawing/2014/main" id="{1B0F16E6-BA99-4D4A-9CEF-2BCFA05373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35897" y="1271695"/>
              <a:ext cx="2788705" cy="747300"/>
            </a:xfrm>
            <a:prstGeom prst="rect">
              <a:avLst/>
            </a:prstGeom>
          </p:spPr>
        </p:pic>
        <p:pic>
          <p:nvPicPr>
            <p:cNvPr id="26" name="Picture 25" descr="A picture containing clipart&#10;&#10;Description automatically generated">
              <a:extLst>
                <a:ext uri="{FF2B5EF4-FFF2-40B4-BE49-F238E27FC236}">
                  <a16:creationId xmlns:a16="http://schemas.microsoft.com/office/drawing/2014/main" id="{CCC62E13-5BAA-5E4F-8421-03855DDBB02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35897" y="2366759"/>
              <a:ext cx="239888" cy="233575"/>
            </a:xfrm>
            <a:prstGeom prst="rect">
              <a:avLst/>
            </a:prstGeom>
          </p:spPr>
        </p:pic>
        <p:pic>
          <p:nvPicPr>
            <p:cNvPr id="54" name="Picture 53" descr="A picture containing clipart&#10;&#10;Description automatically generated">
              <a:extLst>
                <a:ext uri="{FF2B5EF4-FFF2-40B4-BE49-F238E27FC236}">
                  <a16:creationId xmlns:a16="http://schemas.microsoft.com/office/drawing/2014/main" id="{9997AF0D-15B1-484C-82F3-A13DD23FC83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51374" y="2815557"/>
              <a:ext cx="239888" cy="233575"/>
            </a:xfrm>
            <a:prstGeom prst="rect">
              <a:avLst/>
            </a:prstGeom>
          </p:spPr>
        </p:pic>
        <p:pic>
          <p:nvPicPr>
            <p:cNvPr id="55" name="Picture 54" descr="A picture containing clipart&#10;&#10;Description automatically generated">
              <a:extLst>
                <a:ext uri="{FF2B5EF4-FFF2-40B4-BE49-F238E27FC236}">
                  <a16:creationId xmlns:a16="http://schemas.microsoft.com/office/drawing/2014/main" id="{8FB52212-4793-2D42-B7FD-BDF2EB6FA8C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51374" y="3539239"/>
              <a:ext cx="239888" cy="233575"/>
            </a:xfrm>
            <a:prstGeom prst="rect">
              <a:avLst/>
            </a:prstGeom>
          </p:spPr>
        </p:pic>
        <p:pic>
          <p:nvPicPr>
            <p:cNvPr id="56" name="Picture 55" descr="A picture containing clipart&#10;&#10;Description automatically generated">
              <a:extLst>
                <a:ext uri="{FF2B5EF4-FFF2-40B4-BE49-F238E27FC236}">
                  <a16:creationId xmlns:a16="http://schemas.microsoft.com/office/drawing/2014/main" id="{1DB23B60-2658-9140-9A07-CA6081E6F55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51374" y="3933648"/>
              <a:ext cx="239888" cy="233575"/>
            </a:xfrm>
            <a:prstGeom prst="rect">
              <a:avLst/>
            </a:prstGeom>
          </p:spPr>
        </p:pic>
        <p:pic>
          <p:nvPicPr>
            <p:cNvPr id="57" name="Picture 56" descr="A picture containing clipart&#10;&#10;Description automatically generated">
              <a:extLst>
                <a:ext uri="{FF2B5EF4-FFF2-40B4-BE49-F238E27FC236}">
                  <a16:creationId xmlns:a16="http://schemas.microsoft.com/office/drawing/2014/main" id="{099709F7-4E9B-6549-B4E7-D05D95FE352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51374" y="4399930"/>
              <a:ext cx="239888" cy="233575"/>
            </a:xfrm>
            <a:prstGeom prst="rect">
              <a:avLst/>
            </a:prstGeom>
          </p:spPr>
        </p:pic>
        <p:pic>
          <p:nvPicPr>
            <p:cNvPr id="58" name="Picture 57" descr="A picture containing clipart&#10;&#10;Description automatically generated">
              <a:extLst>
                <a:ext uri="{FF2B5EF4-FFF2-40B4-BE49-F238E27FC236}">
                  <a16:creationId xmlns:a16="http://schemas.microsoft.com/office/drawing/2014/main" id="{D10CC87A-5DF2-4A4C-B9B6-38E4A7BC11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51374" y="4923381"/>
              <a:ext cx="239888" cy="233575"/>
            </a:xfrm>
            <a:prstGeom prst="rect">
              <a:avLst/>
            </a:prstGeom>
          </p:spPr>
        </p:pic>
        <p:pic>
          <p:nvPicPr>
            <p:cNvPr id="59" name="Picture 58" descr="A picture containing clipart&#10;&#10;Description automatically generated">
              <a:extLst>
                <a:ext uri="{FF2B5EF4-FFF2-40B4-BE49-F238E27FC236}">
                  <a16:creationId xmlns:a16="http://schemas.microsoft.com/office/drawing/2014/main" id="{B85976A3-A6D0-C447-A245-393C826216D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51374" y="5573832"/>
              <a:ext cx="239888" cy="233575"/>
            </a:xfrm>
            <a:prstGeom prst="rect">
              <a:avLst/>
            </a:prstGeom>
          </p:spPr>
        </p:pic>
      </p:grpSp>
      <p:pic>
        <p:nvPicPr>
          <p:cNvPr id="4" name="Picture 4">
            <a:extLst>
              <a:ext uri="{FF2B5EF4-FFF2-40B4-BE49-F238E27FC236}">
                <a16:creationId xmlns:a16="http://schemas.microsoft.com/office/drawing/2014/main" id="{88723CEF-8053-E37D-5633-7E0B319C2E0F}"/>
              </a:ext>
            </a:extLst>
          </p:cNvPr>
          <p:cNvPicPr>
            <a:picLocks noChangeAspect="1"/>
          </p:cNvPicPr>
          <p:nvPr/>
        </p:nvPicPr>
        <p:blipFill>
          <a:blip r:embed="rId12"/>
          <a:stretch>
            <a:fillRect/>
          </a:stretch>
        </p:blipFill>
        <p:spPr>
          <a:xfrm>
            <a:off x="7515061" y="6263837"/>
            <a:ext cx="1247775" cy="400050"/>
          </a:xfrm>
          <a:prstGeom prst="rect">
            <a:avLst/>
          </a:prstGeom>
        </p:spPr>
      </p:pic>
      <p:grpSp>
        <p:nvGrpSpPr>
          <p:cNvPr id="37" name="Group 36">
            <a:extLst>
              <a:ext uri="{FF2B5EF4-FFF2-40B4-BE49-F238E27FC236}">
                <a16:creationId xmlns:a16="http://schemas.microsoft.com/office/drawing/2014/main" id="{1BDDDFFA-D97D-3EFA-8363-D9CFA0886ED7}"/>
              </a:ext>
            </a:extLst>
          </p:cNvPr>
          <p:cNvGrpSpPr/>
          <p:nvPr/>
        </p:nvGrpSpPr>
        <p:grpSpPr>
          <a:xfrm rot="21440613">
            <a:off x="1111587" y="4689085"/>
            <a:ext cx="2775898" cy="1673870"/>
            <a:chOff x="8602601" y="1119689"/>
            <a:chExt cx="2222500" cy="1340170"/>
          </a:xfrm>
        </p:grpSpPr>
        <p:pic>
          <p:nvPicPr>
            <p:cNvPr id="38" name="Picture 37">
              <a:extLst>
                <a:ext uri="{FF2B5EF4-FFF2-40B4-BE49-F238E27FC236}">
                  <a16:creationId xmlns:a16="http://schemas.microsoft.com/office/drawing/2014/main" id="{9EEC8E8C-D849-33B5-6569-B7CC948B26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02601" y="1119689"/>
              <a:ext cx="2222500" cy="1340170"/>
            </a:xfrm>
            <a:prstGeom prst="rect">
              <a:avLst/>
            </a:prstGeom>
            <a:effectLst>
              <a:outerShdw blurRad="50800" dist="50800" dir="5400000" algn="ctr" rotWithShape="0">
                <a:schemeClr val="tx1">
                  <a:lumMod val="75000"/>
                  <a:lumOff val="25000"/>
                </a:schemeClr>
              </a:outerShdw>
            </a:effectLst>
          </p:spPr>
        </p:pic>
        <p:sp>
          <p:nvSpPr>
            <p:cNvPr id="39" name="TextBox 38">
              <a:extLst>
                <a:ext uri="{FF2B5EF4-FFF2-40B4-BE49-F238E27FC236}">
                  <a16:creationId xmlns:a16="http://schemas.microsoft.com/office/drawing/2014/main" id="{CF5EDF64-FE00-D2DC-488E-42886999D8EB}"/>
                </a:ext>
              </a:extLst>
            </p:cNvPr>
            <p:cNvSpPr txBox="1"/>
            <p:nvPr/>
          </p:nvSpPr>
          <p:spPr>
            <a:xfrm>
              <a:off x="8739653" y="1396790"/>
              <a:ext cx="1956034" cy="271060"/>
            </a:xfrm>
            <a:prstGeom prst="rect">
              <a:avLst/>
            </a:prstGeom>
            <a:noFill/>
          </p:spPr>
          <p:txBody>
            <a:bodyPr wrap="square" lIns="91440" tIns="45720" rIns="91440" bIns="45720" rtlCol="0" anchor="t">
              <a:spAutoFit/>
            </a:bodyPr>
            <a:lstStyle/>
            <a:p>
              <a:pPr algn="ctr"/>
              <a:r>
                <a:rPr lang="en-GB" sz="1600" b="1" dirty="0">
                  <a:latin typeface="Comic Sans MS" panose="030F0702030302020204" pitchFamily="66" charset="0"/>
                  <a:cs typeface="Simplified Arabic Fixed"/>
                </a:rPr>
                <a:t>TASK 6</a:t>
              </a:r>
            </a:p>
          </p:txBody>
        </p:sp>
        <p:sp>
          <p:nvSpPr>
            <p:cNvPr id="40" name="TextBox 39">
              <a:extLst>
                <a:ext uri="{FF2B5EF4-FFF2-40B4-BE49-F238E27FC236}">
                  <a16:creationId xmlns:a16="http://schemas.microsoft.com/office/drawing/2014/main" id="{56470D3C-DEF8-0BD8-B213-32CCF9E3F4C9}"/>
                </a:ext>
              </a:extLst>
            </p:cNvPr>
            <p:cNvSpPr txBox="1"/>
            <p:nvPr/>
          </p:nvSpPr>
          <p:spPr>
            <a:xfrm>
              <a:off x="8693568" y="1554949"/>
              <a:ext cx="2040565" cy="276999"/>
            </a:xfrm>
            <a:prstGeom prst="rect">
              <a:avLst/>
            </a:prstGeom>
            <a:noFill/>
          </p:spPr>
          <p:txBody>
            <a:bodyPr wrap="square">
              <a:spAutoFit/>
            </a:bodyPr>
            <a:lstStyle/>
            <a:p>
              <a:pPr algn="ctr"/>
              <a:r>
                <a:rPr lang="en-GB" sz="1200">
                  <a:solidFill>
                    <a:srgbClr val="C00000"/>
                  </a:solidFill>
                  <a:latin typeface="Simplified Arabic Fixed"/>
                  <a:cs typeface="Simplified Arabic Fixed"/>
                </a:rPr>
                <a:t>------------</a:t>
              </a:r>
            </a:p>
          </p:txBody>
        </p:sp>
        <p:sp>
          <p:nvSpPr>
            <p:cNvPr id="41" name="TextBox 40">
              <a:extLst>
                <a:ext uri="{FF2B5EF4-FFF2-40B4-BE49-F238E27FC236}">
                  <a16:creationId xmlns:a16="http://schemas.microsoft.com/office/drawing/2014/main" id="{7593D2F6-C353-B664-8798-5F1EA8BBB8A3}"/>
                </a:ext>
              </a:extLst>
            </p:cNvPr>
            <p:cNvSpPr txBox="1"/>
            <p:nvPr/>
          </p:nvSpPr>
          <p:spPr>
            <a:xfrm>
              <a:off x="8800802" y="1719651"/>
              <a:ext cx="1876301" cy="517480"/>
            </a:xfrm>
            <a:prstGeom prst="rect">
              <a:avLst/>
            </a:prstGeom>
            <a:noFill/>
          </p:spPr>
          <p:txBody>
            <a:bodyPr wrap="square">
              <a:spAutoFit/>
            </a:bodyPr>
            <a:lstStyle/>
            <a:p>
              <a:pPr algn="ctr"/>
              <a:r>
                <a:rPr lang="en-GB" sz="1200" dirty="0">
                  <a:latin typeface="Comic Sans MS" panose="030F0702030302020204" pitchFamily="66" charset="0"/>
                  <a:cs typeface="Simplified Arabic Fixed"/>
                </a:rPr>
                <a:t>What do you think is the most important </a:t>
              </a:r>
              <a:br>
                <a:rPr lang="en-GB" sz="1200" dirty="0">
                  <a:latin typeface="Comic Sans MS" panose="030F0702030302020204" pitchFamily="66" charset="0"/>
                  <a:cs typeface="Simplified Arabic Fixed"/>
                </a:rPr>
              </a:br>
              <a:r>
                <a:rPr lang="en-GB" sz="1200" b="1" dirty="0">
                  <a:latin typeface="Comic Sans MS" panose="030F0702030302020204" pitchFamily="66" charset="0"/>
                  <a:cs typeface="Simplified Arabic Fixed"/>
                </a:rPr>
                <a:t>DO</a:t>
              </a:r>
              <a:r>
                <a:rPr lang="en-GB" sz="1200" dirty="0">
                  <a:latin typeface="Comic Sans MS" panose="030F0702030302020204" pitchFamily="66" charset="0"/>
                  <a:cs typeface="Simplified Arabic Fixed"/>
                </a:rPr>
                <a:t> and </a:t>
              </a:r>
              <a:r>
                <a:rPr lang="en-GB" sz="1200" b="1" dirty="0">
                  <a:latin typeface="Comic Sans MS" panose="030F0702030302020204" pitchFamily="66" charset="0"/>
                  <a:cs typeface="Simplified Arabic Fixed"/>
                </a:rPr>
                <a:t>DON’T</a:t>
              </a:r>
              <a:r>
                <a:rPr lang="en-GB" sz="1200" dirty="0">
                  <a:latin typeface="Comic Sans MS" panose="030F0702030302020204" pitchFamily="66" charset="0"/>
                  <a:cs typeface="Simplified Arabic Fixed"/>
                </a:rPr>
                <a:t>?</a:t>
              </a:r>
              <a:endParaRPr lang="en-GB" sz="1200" dirty="0">
                <a:latin typeface="Comic Sans MS" panose="030F0702030302020204" pitchFamily="66" charset="0"/>
                <a:cs typeface="Simplified Arabic Fixed" panose="02070309020205020404" pitchFamily="49" charset="-78"/>
              </a:endParaRPr>
            </a:p>
          </p:txBody>
        </p:sp>
      </p:grpSp>
    </p:spTree>
    <p:extLst>
      <p:ext uri="{BB962C8B-B14F-4D97-AF65-F5344CB8AC3E}">
        <p14:creationId xmlns:p14="http://schemas.microsoft.com/office/powerpoint/2010/main" val="113262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dark, lit, night sky&#10;&#10;Description automatically generated">
            <a:extLst>
              <a:ext uri="{FF2B5EF4-FFF2-40B4-BE49-F238E27FC236}">
                <a16:creationId xmlns:a16="http://schemas.microsoft.com/office/drawing/2014/main" id="{FB54408D-A735-9540-82B3-AC757CBD0DF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984610">
            <a:off x="3913298" y="1456061"/>
            <a:ext cx="4413449" cy="4386539"/>
          </a:xfrm>
          <a:prstGeom prst="rect">
            <a:avLst/>
          </a:prstGeom>
        </p:spPr>
      </p:pic>
      <p:pic>
        <p:nvPicPr>
          <p:cNvPr id="29" name="Picture 28" descr="A picture containing sunset, nature, flock, bright&#10;&#10;Description automatically generated">
            <a:extLst>
              <a:ext uri="{FF2B5EF4-FFF2-40B4-BE49-F238E27FC236}">
                <a16:creationId xmlns:a16="http://schemas.microsoft.com/office/drawing/2014/main" id="{B51D56EC-366D-4CA5-9958-2F01DAAFEF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7740" y="297172"/>
            <a:ext cx="3608908" cy="516378"/>
          </a:xfrm>
          <a:prstGeom prst="rect">
            <a:avLst/>
          </a:prstGeom>
        </p:spPr>
      </p:pic>
      <p:sp>
        <p:nvSpPr>
          <p:cNvPr id="33" name="TextBox 32">
            <a:extLst>
              <a:ext uri="{FF2B5EF4-FFF2-40B4-BE49-F238E27FC236}">
                <a16:creationId xmlns:a16="http://schemas.microsoft.com/office/drawing/2014/main" id="{45C1386A-3F6A-4638-94F1-B660903D66E4}"/>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2" name="TextBox 1">
            <a:extLst>
              <a:ext uri="{FF2B5EF4-FFF2-40B4-BE49-F238E27FC236}">
                <a16:creationId xmlns:a16="http://schemas.microsoft.com/office/drawing/2014/main" id="{C4DA91DE-2165-443B-98FF-7B6FC1F1D179}"/>
              </a:ext>
            </a:extLst>
          </p:cNvPr>
          <p:cNvSpPr txBox="1"/>
          <p:nvPr/>
        </p:nvSpPr>
        <p:spPr>
          <a:xfrm>
            <a:off x="1850315" y="370695"/>
            <a:ext cx="3516333" cy="400110"/>
          </a:xfrm>
          <a:prstGeom prst="rect">
            <a:avLst/>
          </a:prstGeom>
          <a:noFill/>
        </p:spPr>
        <p:txBody>
          <a:bodyPr wrap="square" rtlCol="0">
            <a:spAutoFit/>
          </a:bodyPr>
          <a:lstStyle/>
          <a:p>
            <a:pPr algn="ctr"/>
            <a:r>
              <a:rPr lang="en-GB" sz="2000" b="1">
                <a:solidFill>
                  <a:schemeClr val="bg1"/>
                </a:solidFill>
                <a:latin typeface="Simplified Arabic Fixed" panose="02070309020205020404" pitchFamily="49" charset="-78"/>
                <a:cs typeface="Simplified Arabic Fixed" panose="02070309020205020404" pitchFamily="49" charset="-78"/>
              </a:rPr>
              <a:t>Creating a CV</a:t>
            </a:r>
          </a:p>
        </p:txBody>
      </p:sp>
      <p:pic>
        <p:nvPicPr>
          <p:cNvPr id="7" name="Picture 6" descr="A picture containing sunset, nature, flock, bright&#10;&#10;Description automatically generated">
            <a:extLst>
              <a:ext uri="{FF2B5EF4-FFF2-40B4-BE49-F238E27FC236}">
                <a16:creationId xmlns:a16="http://schemas.microsoft.com/office/drawing/2014/main" id="{479ED4DC-518C-CD4A-A7EE-EB36249AC6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4644"/>
          <a:stretch/>
        </p:blipFill>
        <p:spPr>
          <a:xfrm>
            <a:off x="1427831" y="1753550"/>
            <a:ext cx="2958976" cy="461873"/>
          </a:xfrm>
          <a:prstGeom prst="rect">
            <a:avLst/>
          </a:prstGeom>
        </p:spPr>
      </p:pic>
      <p:sp>
        <p:nvSpPr>
          <p:cNvPr id="8" name="Rounded Rectangle 29">
            <a:extLst>
              <a:ext uri="{FF2B5EF4-FFF2-40B4-BE49-F238E27FC236}">
                <a16:creationId xmlns:a16="http://schemas.microsoft.com/office/drawing/2014/main" id="{14E92307-08B7-C647-BA54-26ACB152D6C3}"/>
              </a:ext>
            </a:extLst>
          </p:cNvPr>
          <p:cNvSpPr/>
          <p:nvPr/>
        </p:nvSpPr>
        <p:spPr>
          <a:xfrm>
            <a:off x="652941" y="1548122"/>
            <a:ext cx="3919059" cy="807568"/>
          </a:xfrm>
          <a:prstGeom prst="roundRect">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TextBox 30">
            <a:extLst>
              <a:ext uri="{FF2B5EF4-FFF2-40B4-BE49-F238E27FC236}">
                <a16:creationId xmlns:a16="http://schemas.microsoft.com/office/drawing/2014/main" id="{BA2D50D1-D4D7-2E48-A0D8-033031F522A1}"/>
              </a:ext>
            </a:extLst>
          </p:cNvPr>
          <p:cNvSpPr txBox="1"/>
          <p:nvPr/>
        </p:nvSpPr>
        <p:spPr>
          <a:xfrm>
            <a:off x="1476650" y="1825315"/>
            <a:ext cx="2910156"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a:solidFill>
                  <a:schemeClr val="bg1"/>
                </a:solidFill>
                <a:latin typeface="Simplified Arabic Fixed" panose="02070309020205020404" pitchFamily="49" charset="-78"/>
              </a:rPr>
              <a:t>Activity 1: Creating a CV</a:t>
            </a:r>
          </a:p>
        </p:txBody>
      </p:sp>
      <p:pic>
        <p:nvPicPr>
          <p:cNvPr id="10" name="Picture 9" descr="Icon&#10;&#10;Description automatically generated">
            <a:extLst>
              <a:ext uri="{FF2B5EF4-FFF2-40B4-BE49-F238E27FC236}">
                <a16:creationId xmlns:a16="http://schemas.microsoft.com/office/drawing/2014/main" id="{4EFC94A3-F3DB-F541-BC7B-B9C4768E7F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2941" y="1672149"/>
            <a:ext cx="823015" cy="823015"/>
          </a:xfrm>
          <a:prstGeom prst="rect">
            <a:avLst/>
          </a:prstGeom>
        </p:spPr>
      </p:pic>
      <p:pic>
        <p:nvPicPr>
          <p:cNvPr id="11" name="Picture 10" descr="A picture containing text, light, dark&#10;&#10;Description automatically generated">
            <a:extLst>
              <a:ext uri="{FF2B5EF4-FFF2-40B4-BE49-F238E27FC236}">
                <a16:creationId xmlns:a16="http://schemas.microsoft.com/office/drawing/2014/main" id="{5B15A278-7FF0-704C-990B-115DD9A6CAE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9535" y="195722"/>
            <a:ext cx="772851" cy="766668"/>
          </a:xfrm>
          <a:prstGeom prst="rect">
            <a:avLst/>
          </a:prstGeom>
        </p:spPr>
      </p:pic>
      <p:pic>
        <p:nvPicPr>
          <p:cNvPr id="12" name="Graphic 11" descr="Ribbon with solid fill">
            <a:extLst>
              <a:ext uri="{FF2B5EF4-FFF2-40B4-BE49-F238E27FC236}">
                <a16:creationId xmlns:a16="http://schemas.microsoft.com/office/drawing/2014/main" id="{94DA0816-DA6B-F14B-AAE4-0FBA5F0555A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45002" y="312670"/>
            <a:ext cx="530954" cy="530954"/>
          </a:xfrm>
          <a:prstGeom prst="rect">
            <a:avLst/>
          </a:prstGeom>
        </p:spPr>
      </p:pic>
      <p:sp>
        <p:nvSpPr>
          <p:cNvPr id="17" name="Rectangle 4">
            <a:extLst>
              <a:ext uri="{FF2B5EF4-FFF2-40B4-BE49-F238E27FC236}">
                <a16:creationId xmlns:a16="http://schemas.microsoft.com/office/drawing/2014/main" id="{6ED64BB9-5070-724F-A5DE-1FC878C3FDC0}"/>
              </a:ext>
            </a:extLst>
          </p:cNvPr>
          <p:cNvSpPr/>
          <p:nvPr/>
        </p:nvSpPr>
        <p:spPr>
          <a:xfrm rot="21131727">
            <a:off x="781334" y="4623253"/>
            <a:ext cx="327337" cy="347948"/>
          </a:xfrm>
          <a:custGeom>
            <a:avLst/>
            <a:gdLst>
              <a:gd name="connsiteX0" fmla="*/ 0 w 501805"/>
              <a:gd name="connsiteY0" fmla="*/ 0 h 501805"/>
              <a:gd name="connsiteX1" fmla="*/ 501805 w 501805"/>
              <a:gd name="connsiteY1" fmla="*/ 0 h 501805"/>
              <a:gd name="connsiteX2" fmla="*/ 501805 w 501805"/>
              <a:gd name="connsiteY2" fmla="*/ 501805 h 501805"/>
              <a:gd name="connsiteX3" fmla="*/ 0 w 501805"/>
              <a:gd name="connsiteY3" fmla="*/ 501805 h 501805"/>
              <a:gd name="connsiteX4" fmla="*/ 0 w 501805"/>
              <a:gd name="connsiteY4" fmla="*/ 0 h 501805"/>
              <a:gd name="connsiteX0" fmla="*/ 0 w 512563"/>
              <a:gd name="connsiteY0" fmla="*/ 0 h 544836"/>
              <a:gd name="connsiteX1" fmla="*/ 512563 w 512563"/>
              <a:gd name="connsiteY1" fmla="*/ 43031 h 544836"/>
              <a:gd name="connsiteX2" fmla="*/ 512563 w 512563"/>
              <a:gd name="connsiteY2" fmla="*/ 544836 h 544836"/>
              <a:gd name="connsiteX3" fmla="*/ 10758 w 512563"/>
              <a:gd name="connsiteY3" fmla="*/ 544836 h 544836"/>
              <a:gd name="connsiteX4" fmla="*/ 0 w 512563"/>
              <a:gd name="connsiteY4" fmla="*/ 0 h 54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63" h="544836">
                <a:moveTo>
                  <a:pt x="0" y="0"/>
                </a:moveTo>
                <a:lnTo>
                  <a:pt x="512563" y="43031"/>
                </a:lnTo>
                <a:lnTo>
                  <a:pt x="512563" y="544836"/>
                </a:lnTo>
                <a:lnTo>
                  <a:pt x="10758" y="544836"/>
                </a:lnTo>
                <a:lnTo>
                  <a:pt x="0" y="0"/>
                </a:lnTo>
                <a:close/>
              </a:path>
            </a:pathLst>
          </a:custGeom>
          <a:solidFill>
            <a:schemeClr val="bg1"/>
          </a:solidFill>
          <a:ln>
            <a:solidFill>
              <a:schemeClr val="accent2"/>
            </a:solidFill>
          </a:ln>
          <a:effectLst>
            <a:outerShdw blurRad="50800" dist="12912"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4">
            <a:extLst>
              <a:ext uri="{FF2B5EF4-FFF2-40B4-BE49-F238E27FC236}">
                <a16:creationId xmlns:a16="http://schemas.microsoft.com/office/drawing/2014/main" id="{A61CCB16-8A2E-9845-9E36-747263EC2D85}"/>
              </a:ext>
            </a:extLst>
          </p:cNvPr>
          <p:cNvSpPr/>
          <p:nvPr/>
        </p:nvSpPr>
        <p:spPr>
          <a:xfrm>
            <a:off x="1451620" y="4579944"/>
            <a:ext cx="1330359" cy="400311"/>
          </a:xfrm>
          <a:custGeom>
            <a:avLst/>
            <a:gdLst>
              <a:gd name="connsiteX0" fmla="*/ 0 w 501805"/>
              <a:gd name="connsiteY0" fmla="*/ 0 h 501805"/>
              <a:gd name="connsiteX1" fmla="*/ 501805 w 501805"/>
              <a:gd name="connsiteY1" fmla="*/ 0 h 501805"/>
              <a:gd name="connsiteX2" fmla="*/ 501805 w 501805"/>
              <a:gd name="connsiteY2" fmla="*/ 501805 h 501805"/>
              <a:gd name="connsiteX3" fmla="*/ 0 w 501805"/>
              <a:gd name="connsiteY3" fmla="*/ 501805 h 501805"/>
              <a:gd name="connsiteX4" fmla="*/ 0 w 501805"/>
              <a:gd name="connsiteY4" fmla="*/ 0 h 501805"/>
              <a:gd name="connsiteX0" fmla="*/ 0 w 512563"/>
              <a:gd name="connsiteY0" fmla="*/ 0 h 544836"/>
              <a:gd name="connsiteX1" fmla="*/ 512563 w 512563"/>
              <a:gd name="connsiteY1" fmla="*/ 43031 h 544836"/>
              <a:gd name="connsiteX2" fmla="*/ 512563 w 512563"/>
              <a:gd name="connsiteY2" fmla="*/ 544836 h 544836"/>
              <a:gd name="connsiteX3" fmla="*/ 10758 w 512563"/>
              <a:gd name="connsiteY3" fmla="*/ 544836 h 544836"/>
              <a:gd name="connsiteX4" fmla="*/ 0 w 512563"/>
              <a:gd name="connsiteY4" fmla="*/ 0 h 544836"/>
              <a:gd name="connsiteX0" fmla="*/ 0 w 2366641"/>
              <a:gd name="connsiteY0" fmla="*/ 0 h 544836"/>
              <a:gd name="connsiteX1" fmla="*/ 2366642 w 2366641"/>
              <a:gd name="connsiteY1" fmla="*/ 161140 h 544836"/>
              <a:gd name="connsiteX2" fmla="*/ 512563 w 2366641"/>
              <a:gd name="connsiteY2" fmla="*/ 544836 h 544836"/>
              <a:gd name="connsiteX3" fmla="*/ 10758 w 2366641"/>
              <a:gd name="connsiteY3" fmla="*/ 544836 h 544836"/>
              <a:gd name="connsiteX4" fmla="*/ 0 w 2366641"/>
              <a:gd name="connsiteY4" fmla="*/ 0 h 544836"/>
              <a:gd name="connsiteX0" fmla="*/ 0 w 2978879"/>
              <a:gd name="connsiteY0" fmla="*/ 0 h 661848"/>
              <a:gd name="connsiteX1" fmla="*/ 2366642 w 2978879"/>
              <a:gd name="connsiteY1" fmla="*/ 161140 h 661848"/>
              <a:gd name="connsiteX2" fmla="*/ 2978879 w 2978879"/>
              <a:gd name="connsiteY2" fmla="*/ 661848 h 661848"/>
              <a:gd name="connsiteX3" fmla="*/ 10758 w 2978879"/>
              <a:gd name="connsiteY3" fmla="*/ 544836 h 661848"/>
              <a:gd name="connsiteX4" fmla="*/ 0 w 2978879"/>
              <a:gd name="connsiteY4" fmla="*/ 0 h 661848"/>
              <a:gd name="connsiteX0" fmla="*/ 0 w 3193549"/>
              <a:gd name="connsiteY0" fmla="*/ 0 h 661848"/>
              <a:gd name="connsiteX1" fmla="*/ 3193548 w 3193549"/>
              <a:gd name="connsiteY1" fmla="*/ 206468 h 661848"/>
              <a:gd name="connsiteX2" fmla="*/ 2978879 w 3193549"/>
              <a:gd name="connsiteY2" fmla="*/ 661848 h 661848"/>
              <a:gd name="connsiteX3" fmla="*/ 10758 w 3193549"/>
              <a:gd name="connsiteY3" fmla="*/ 544836 h 661848"/>
              <a:gd name="connsiteX4" fmla="*/ 0 w 3193549"/>
              <a:gd name="connsiteY4" fmla="*/ 0 h 661848"/>
              <a:gd name="connsiteX0" fmla="*/ 0 w 3326349"/>
              <a:gd name="connsiteY0" fmla="*/ 0 h 1021184"/>
              <a:gd name="connsiteX1" fmla="*/ 3193548 w 3326349"/>
              <a:gd name="connsiteY1" fmla="*/ 206468 h 1021184"/>
              <a:gd name="connsiteX2" fmla="*/ 3326350 w 3326349"/>
              <a:gd name="connsiteY2" fmla="*/ 1021184 h 1021184"/>
              <a:gd name="connsiteX3" fmla="*/ 10758 w 3326349"/>
              <a:gd name="connsiteY3" fmla="*/ 544836 h 1021184"/>
              <a:gd name="connsiteX4" fmla="*/ 0 w 3326349"/>
              <a:gd name="connsiteY4" fmla="*/ 0 h 1021184"/>
              <a:gd name="connsiteX0" fmla="*/ 98247 w 3424597"/>
              <a:gd name="connsiteY0" fmla="*/ 0 h 1021184"/>
              <a:gd name="connsiteX1" fmla="*/ 3291795 w 3424597"/>
              <a:gd name="connsiteY1" fmla="*/ 206468 h 1021184"/>
              <a:gd name="connsiteX2" fmla="*/ 3424597 w 3424597"/>
              <a:gd name="connsiteY2" fmla="*/ 1021184 h 1021184"/>
              <a:gd name="connsiteX3" fmla="*/ 1 w 3424597"/>
              <a:gd name="connsiteY3" fmla="*/ 926621 h 1021184"/>
              <a:gd name="connsiteX4" fmla="*/ 98247 w 3424597"/>
              <a:gd name="connsiteY4" fmla="*/ 0 h 1021184"/>
              <a:gd name="connsiteX0" fmla="*/ 26239 w 3352589"/>
              <a:gd name="connsiteY0" fmla="*/ 0 h 1021502"/>
              <a:gd name="connsiteX1" fmla="*/ 3219787 w 3352589"/>
              <a:gd name="connsiteY1" fmla="*/ 206468 h 1021502"/>
              <a:gd name="connsiteX2" fmla="*/ 3352589 w 3352589"/>
              <a:gd name="connsiteY2" fmla="*/ 1021184 h 1021502"/>
              <a:gd name="connsiteX3" fmla="*/ 0 w 3352589"/>
              <a:gd name="connsiteY3" fmla="*/ 1021502 h 1021502"/>
              <a:gd name="connsiteX4" fmla="*/ 26239 w 3352589"/>
              <a:gd name="connsiteY4" fmla="*/ 0 h 1021502"/>
              <a:gd name="connsiteX0" fmla="*/ 4905 w 3352589"/>
              <a:gd name="connsiteY0" fmla="*/ 0 h 881128"/>
              <a:gd name="connsiteX1" fmla="*/ 3219787 w 3352589"/>
              <a:gd name="connsiteY1" fmla="*/ 66094 h 881128"/>
              <a:gd name="connsiteX2" fmla="*/ 3352589 w 3352589"/>
              <a:gd name="connsiteY2" fmla="*/ 880810 h 881128"/>
              <a:gd name="connsiteX3" fmla="*/ 0 w 3352589"/>
              <a:gd name="connsiteY3" fmla="*/ 881128 h 881128"/>
              <a:gd name="connsiteX4" fmla="*/ 4905 w 3352589"/>
              <a:gd name="connsiteY4" fmla="*/ 0 h 881128"/>
              <a:gd name="connsiteX0" fmla="*/ 4905 w 3219787"/>
              <a:gd name="connsiteY0" fmla="*/ 0 h 881128"/>
              <a:gd name="connsiteX1" fmla="*/ 3219787 w 3219787"/>
              <a:gd name="connsiteY1" fmla="*/ 66094 h 881128"/>
              <a:gd name="connsiteX2" fmla="*/ 3139250 w 3219787"/>
              <a:gd name="connsiteY2" fmla="*/ 824660 h 881128"/>
              <a:gd name="connsiteX3" fmla="*/ 0 w 3219787"/>
              <a:gd name="connsiteY3" fmla="*/ 881128 h 881128"/>
              <a:gd name="connsiteX4" fmla="*/ 4905 w 3219787"/>
              <a:gd name="connsiteY4" fmla="*/ 0 h 881128"/>
              <a:gd name="connsiteX0" fmla="*/ 4905 w 3219787"/>
              <a:gd name="connsiteY0" fmla="*/ 0 h 853052"/>
              <a:gd name="connsiteX1" fmla="*/ 3219787 w 3219787"/>
              <a:gd name="connsiteY1" fmla="*/ 66094 h 853052"/>
              <a:gd name="connsiteX2" fmla="*/ 3139250 w 3219787"/>
              <a:gd name="connsiteY2" fmla="*/ 824660 h 853052"/>
              <a:gd name="connsiteX3" fmla="*/ 0 w 3219787"/>
              <a:gd name="connsiteY3" fmla="*/ 853052 h 853052"/>
              <a:gd name="connsiteX4" fmla="*/ 4905 w 3219787"/>
              <a:gd name="connsiteY4" fmla="*/ 0 h 85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787" h="853052">
                <a:moveTo>
                  <a:pt x="4905" y="0"/>
                </a:moveTo>
                <a:lnTo>
                  <a:pt x="3219787" y="66094"/>
                </a:lnTo>
                <a:lnTo>
                  <a:pt x="3139250" y="824660"/>
                </a:lnTo>
                <a:lnTo>
                  <a:pt x="0" y="853052"/>
                </a:lnTo>
                <a:lnTo>
                  <a:pt x="4905" y="0"/>
                </a:lnTo>
                <a:close/>
              </a:path>
            </a:pathLst>
          </a:custGeom>
          <a:solidFill>
            <a:schemeClr val="bg1"/>
          </a:solidFill>
          <a:ln>
            <a:solidFill>
              <a:schemeClr val="accent2"/>
            </a:solidFill>
          </a:ln>
          <a:effectLst>
            <a:outerShdw blurRad="50800" dist="12912"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9976027-20C8-8C4A-B46F-18279ADD78A3}"/>
              </a:ext>
            </a:extLst>
          </p:cNvPr>
          <p:cNvSpPr txBox="1"/>
          <p:nvPr/>
        </p:nvSpPr>
        <p:spPr>
          <a:xfrm>
            <a:off x="1599042" y="4651127"/>
            <a:ext cx="1002360" cy="307777"/>
          </a:xfrm>
          <a:prstGeom prst="rect">
            <a:avLst/>
          </a:prstGeom>
          <a:noFill/>
        </p:spPr>
        <p:txBody>
          <a:bodyPr wrap="square" rtlCol="0">
            <a:spAutoFit/>
          </a:bodyPr>
          <a:lstStyle/>
          <a:p>
            <a:r>
              <a:rPr lang="en-US" sz="1400" b="1">
                <a:latin typeface="Bradley Hand ITC" panose="03070402050302030203" pitchFamily="66" charset="77"/>
                <a:cs typeface="Simplified Arabic Fixed" panose="02070309020205020404" pitchFamily="49" charset="-78"/>
              </a:rPr>
              <a:t>EASY CV</a:t>
            </a:r>
          </a:p>
        </p:txBody>
      </p:sp>
      <p:pic>
        <p:nvPicPr>
          <p:cNvPr id="20" name="Graphic 19" descr="Tick with solid fill">
            <a:extLst>
              <a:ext uri="{FF2B5EF4-FFF2-40B4-BE49-F238E27FC236}">
                <a16:creationId xmlns:a16="http://schemas.microsoft.com/office/drawing/2014/main" id="{A5200FFC-EFC6-DA41-9CD1-8B3DFA91C79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34408" y="4530150"/>
            <a:ext cx="461665" cy="461665"/>
          </a:xfrm>
          <a:prstGeom prst="rect">
            <a:avLst/>
          </a:prstGeom>
        </p:spPr>
      </p:pic>
      <p:sp>
        <p:nvSpPr>
          <p:cNvPr id="21" name="Rectangle 4">
            <a:extLst>
              <a:ext uri="{FF2B5EF4-FFF2-40B4-BE49-F238E27FC236}">
                <a16:creationId xmlns:a16="http://schemas.microsoft.com/office/drawing/2014/main" id="{F9F942DA-FBFF-3540-A777-421F299C51A8}"/>
              </a:ext>
            </a:extLst>
          </p:cNvPr>
          <p:cNvSpPr/>
          <p:nvPr/>
        </p:nvSpPr>
        <p:spPr>
          <a:xfrm rot="21131727">
            <a:off x="781334" y="5456631"/>
            <a:ext cx="327337" cy="347948"/>
          </a:xfrm>
          <a:custGeom>
            <a:avLst/>
            <a:gdLst>
              <a:gd name="connsiteX0" fmla="*/ 0 w 501805"/>
              <a:gd name="connsiteY0" fmla="*/ 0 h 501805"/>
              <a:gd name="connsiteX1" fmla="*/ 501805 w 501805"/>
              <a:gd name="connsiteY1" fmla="*/ 0 h 501805"/>
              <a:gd name="connsiteX2" fmla="*/ 501805 w 501805"/>
              <a:gd name="connsiteY2" fmla="*/ 501805 h 501805"/>
              <a:gd name="connsiteX3" fmla="*/ 0 w 501805"/>
              <a:gd name="connsiteY3" fmla="*/ 501805 h 501805"/>
              <a:gd name="connsiteX4" fmla="*/ 0 w 501805"/>
              <a:gd name="connsiteY4" fmla="*/ 0 h 501805"/>
              <a:gd name="connsiteX0" fmla="*/ 0 w 512563"/>
              <a:gd name="connsiteY0" fmla="*/ 0 h 544836"/>
              <a:gd name="connsiteX1" fmla="*/ 512563 w 512563"/>
              <a:gd name="connsiteY1" fmla="*/ 43031 h 544836"/>
              <a:gd name="connsiteX2" fmla="*/ 512563 w 512563"/>
              <a:gd name="connsiteY2" fmla="*/ 544836 h 544836"/>
              <a:gd name="connsiteX3" fmla="*/ 10758 w 512563"/>
              <a:gd name="connsiteY3" fmla="*/ 544836 h 544836"/>
              <a:gd name="connsiteX4" fmla="*/ 0 w 512563"/>
              <a:gd name="connsiteY4" fmla="*/ 0 h 544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63" h="544836">
                <a:moveTo>
                  <a:pt x="0" y="0"/>
                </a:moveTo>
                <a:lnTo>
                  <a:pt x="512563" y="43031"/>
                </a:lnTo>
                <a:lnTo>
                  <a:pt x="512563" y="544836"/>
                </a:lnTo>
                <a:lnTo>
                  <a:pt x="10758" y="544836"/>
                </a:lnTo>
                <a:lnTo>
                  <a:pt x="0" y="0"/>
                </a:lnTo>
                <a:close/>
              </a:path>
            </a:pathLst>
          </a:custGeom>
          <a:solidFill>
            <a:schemeClr val="bg1"/>
          </a:solidFill>
          <a:ln>
            <a:solidFill>
              <a:schemeClr val="accent2"/>
            </a:solidFill>
          </a:ln>
          <a:effectLst>
            <a:outerShdw blurRad="50800" dist="12912"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4">
            <a:extLst>
              <a:ext uri="{FF2B5EF4-FFF2-40B4-BE49-F238E27FC236}">
                <a16:creationId xmlns:a16="http://schemas.microsoft.com/office/drawing/2014/main" id="{82996A35-49A3-E74D-B0C5-FD9C5243C898}"/>
              </a:ext>
            </a:extLst>
          </p:cNvPr>
          <p:cNvSpPr/>
          <p:nvPr/>
        </p:nvSpPr>
        <p:spPr>
          <a:xfrm>
            <a:off x="1451620" y="5413322"/>
            <a:ext cx="2146042" cy="400311"/>
          </a:xfrm>
          <a:custGeom>
            <a:avLst/>
            <a:gdLst>
              <a:gd name="connsiteX0" fmla="*/ 0 w 501805"/>
              <a:gd name="connsiteY0" fmla="*/ 0 h 501805"/>
              <a:gd name="connsiteX1" fmla="*/ 501805 w 501805"/>
              <a:gd name="connsiteY1" fmla="*/ 0 h 501805"/>
              <a:gd name="connsiteX2" fmla="*/ 501805 w 501805"/>
              <a:gd name="connsiteY2" fmla="*/ 501805 h 501805"/>
              <a:gd name="connsiteX3" fmla="*/ 0 w 501805"/>
              <a:gd name="connsiteY3" fmla="*/ 501805 h 501805"/>
              <a:gd name="connsiteX4" fmla="*/ 0 w 501805"/>
              <a:gd name="connsiteY4" fmla="*/ 0 h 501805"/>
              <a:gd name="connsiteX0" fmla="*/ 0 w 512563"/>
              <a:gd name="connsiteY0" fmla="*/ 0 h 544836"/>
              <a:gd name="connsiteX1" fmla="*/ 512563 w 512563"/>
              <a:gd name="connsiteY1" fmla="*/ 43031 h 544836"/>
              <a:gd name="connsiteX2" fmla="*/ 512563 w 512563"/>
              <a:gd name="connsiteY2" fmla="*/ 544836 h 544836"/>
              <a:gd name="connsiteX3" fmla="*/ 10758 w 512563"/>
              <a:gd name="connsiteY3" fmla="*/ 544836 h 544836"/>
              <a:gd name="connsiteX4" fmla="*/ 0 w 512563"/>
              <a:gd name="connsiteY4" fmla="*/ 0 h 544836"/>
              <a:gd name="connsiteX0" fmla="*/ 0 w 2366641"/>
              <a:gd name="connsiteY0" fmla="*/ 0 h 544836"/>
              <a:gd name="connsiteX1" fmla="*/ 2366642 w 2366641"/>
              <a:gd name="connsiteY1" fmla="*/ 161140 h 544836"/>
              <a:gd name="connsiteX2" fmla="*/ 512563 w 2366641"/>
              <a:gd name="connsiteY2" fmla="*/ 544836 h 544836"/>
              <a:gd name="connsiteX3" fmla="*/ 10758 w 2366641"/>
              <a:gd name="connsiteY3" fmla="*/ 544836 h 544836"/>
              <a:gd name="connsiteX4" fmla="*/ 0 w 2366641"/>
              <a:gd name="connsiteY4" fmla="*/ 0 h 544836"/>
              <a:gd name="connsiteX0" fmla="*/ 0 w 2978879"/>
              <a:gd name="connsiteY0" fmla="*/ 0 h 661848"/>
              <a:gd name="connsiteX1" fmla="*/ 2366642 w 2978879"/>
              <a:gd name="connsiteY1" fmla="*/ 161140 h 661848"/>
              <a:gd name="connsiteX2" fmla="*/ 2978879 w 2978879"/>
              <a:gd name="connsiteY2" fmla="*/ 661848 h 661848"/>
              <a:gd name="connsiteX3" fmla="*/ 10758 w 2978879"/>
              <a:gd name="connsiteY3" fmla="*/ 544836 h 661848"/>
              <a:gd name="connsiteX4" fmla="*/ 0 w 2978879"/>
              <a:gd name="connsiteY4" fmla="*/ 0 h 661848"/>
              <a:gd name="connsiteX0" fmla="*/ 0 w 3193549"/>
              <a:gd name="connsiteY0" fmla="*/ 0 h 661848"/>
              <a:gd name="connsiteX1" fmla="*/ 3193548 w 3193549"/>
              <a:gd name="connsiteY1" fmla="*/ 206468 h 661848"/>
              <a:gd name="connsiteX2" fmla="*/ 2978879 w 3193549"/>
              <a:gd name="connsiteY2" fmla="*/ 661848 h 661848"/>
              <a:gd name="connsiteX3" fmla="*/ 10758 w 3193549"/>
              <a:gd name="connsiteY3" fmla="*/ 544836 h 661848"/>
              <a:gd name="connsiteX4" fmla="*/ 0 w 3193549"/>
              <a:gd name="connsiteY4" fmla="*/ 0 h 661848"/>
              <a:gd name="connsiteX0" fmla="*/ 0 w 3326349"/>
              <a:gd name="connsiteY0" fmla="*/ 0 h 1021184"/>
              <a:gd name="connsiteX1" fmla="*/ 3193548 w 3326349"/>
              <a:gd name="connsiteY1" fmla="*/ 206468 h 1021184"/>
              <a:gd name="connsiteX2" fmla="*/ 3326350 w 3326349"/>
              <a:gd name="connsiteY2" fmla="*/ 1021184 h 1021184"/>
              <a:gd name="connsiteX3" fmla="*/ 10758 w 3326349"/>
              <a:gd name="connsiteY3" fmla="*/ 544836 h 1021184"/>
              <a:gd name="connsiteX4" fmla="*/ 0 w 3326349"/>
              <a:gd name="connsiteY4" fmla="*/ 0 h 1021184"/>
              <a:gd name="connsiteX0" fmla="*/ 98247 w 3424597"/>
              <a:gd name="connsiteY0" fmla="*/ 0 h 1021184"/>
              <a:gd name="connsiteX1" fmla="*/ 3291795 w 3424597"/>
              <a:gd name="connsiteY1" fmla="*/ 206468 h 1021184"/>
              <a:gd name="connsiteX2" fmla="*/ 3424597 w 3424597"/>
              <a:gd name="connsiteY2" fmla="*/ 1021184 h 1021184"/>
              <a:gd name="connsiteX3" fmla="*/ 1 w 3424597"/>
              <a:gd name="connsiteY3" fmla="*/ 926621 h 1021184"/>
              <a:gd name="connsiteX4" fmla="*/ 98247 w 3424597"/>
              <a:gd name="connsiteY4" fmla="*/ 0 h 1021184"/>
              <a:gd name="connsiteX0" fmla="*/ 26239 w 3352589"/>
              <a:gd name="connsiteY0" fmla="*/ 0 h 1021502"/>
              <a:gd name="connsiteX1" fmla="*/ 3219787 w 3352589"/>
              <a:gd name="connsiteY1" fmla="*/ 206468 h 1021502"/>
              <a:gd name="connsiteX2" fmla="*/ 3352589 w 3352589"/>
              <a:gd name="connsiteY2" fmla="*/ 1021184 h 1021502"/>
              <a:gd name="connsiteX3" fmla="*/ 0 w 3352589"/>
              <a:gd name="connsiteY3" fmla="*/ 1021502 h 1021502"/>
              <a:gd name="connsiteX4" fmla="*/ 26239 w 3352589"/>
              <a:gd name="connsiteY4" fmla="*/ 0 h 1021502"/>
              <a:gd name="connsiteX0" fmla="*/ 4905 w 3352589"/>
              <a:gd name="connsiteY0" fmla="*/ 0 h 881128"/>
              <a:gd name="connsiteX1" fmla="*/ 3219787 w 3352589"/>
              <a:gd name="connsiteY1" fmla="*/ 66094 h 881128"/>
              <a:gd name="connsiteX2" fmla="*/ 3352589 w 3352589"/>
              <a:gd name="connsiteY2" fmla="*/ 880810 h 881128"/>
              <a:gd name="connsiteX3" fmla="*/ 0 w 3352589"/>
              <a:gd name="connsiteY3" fmla="*/ 881128 h 881128"/>
              <a:gd name="connsiteX4" fmla="*/ 4905 w 3352589"/>
              <a:gd name="connsiteY4" fmla="*/ 0 h 881128"/>
              <a:gd name="connsiteX0" fmla="*/ 4905 w 3219787"/>
              <a:gd name="connsiteY0" fmla="*/ 0 h 881128"/>
              <a:gd name="connsiteX1" fmla="*/ 3219787 w 3219787"/>
              <a:gd name="connsiteY1" fmla="*/ 66094 h 881128"/>
              <a:gd name="connsiteX2" fmla="*/ 3139250 w 3219787"/>
              <a:gd name="connsiteY2" fmla="*/ 824660 h 881128"/>
              <a:gd name="connsiteX3" fmla="*/ 0 w 3219787"/>
              <a:gd name="connsiteY3" fmla="*/ 881128 h 881128"/>
              <a:gd name="connsiteX4" fmla="*/ 4905 w 3219787"/>
              <a:gd name="connsiteY4" fmla="*/ 0 h 881128"/>
              <a:gd name="connsiteX0" fmla="*/ 4905 w 3219787"/>
              <a:gd name="connsiteY0" fmla="*/ 0 h 853052"/>
              <a:gd name="connsiteX1" fmla="*/ 3219787 w 3219787"/>
              <a:gd name="connsiteY1" fmla="*/ 66094 h 853052"/>
              <a:gd name="connsiteX2" fmla="*/ 3139250 w 3219787"/>
              <a:gd name="connsiteY2" fmla="*/ 824660 h 853052"/>
              <a:gd name="connsiteX3" fmla="*/ 0 w 3219787"/>
              <a:gd name="connsiteY3" fmla="*/ 853052 h 853052"/>
              <a:gd name="connsiteX4" fmla="*/ 4905 w 3219787"/>
              <a:gd name="connsiteY4" fmla="*/ 0 h 853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787" h="853052">
                <a:moveTo>
                  <a:pt x="4905" y="0"/>
                </a:moveTo>
                <a:lnTo>
                  <a:pt x="3219787" y="66094"/>
                </a:lnTo>
                <a:lnTo>
                  <a:pt x="3139250" y="824660"/>
                </a:lnTo>
                <a:lnTo>
                  <a:pt x="0" y="853052"/>
                </a:lnTo>
                <a:lnTo>
                  <a:pt x="4905" y="0"/>
                </a:lnTo>
                <a:close/>
              </a:path>
            </a:pathLst>
          </a:custGeom>
          <a:solidFill>
            <a:schemeClr val="bg1"/>
          </a:solidFill>
          <a:ln>
            <a:solidFill>
              <a:schemeClr val="accent2"/>
            </a:solidFill>
          </a:ln>
          <a:effectLst>
            <a:outerShdw blurRad="50800" dist="12912" dir="5400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DBECD00-988D-4E4F-B951-C2FF9795C414}"/>
              </a:ext>
            </a:extLst>
          </p:cNvPr>
          <p:cNvSpPr txBox="1"/>
          <p:nvPr/>
        </p:nvSpPr>
        <p:spPr>
          <a:xfrm>
            <a:off x="1599042" y="5484505"/>
            <a:ext cx="1956276" cy="307777"/>
          </a:xfrm>
          <a:prstGeom prst="rect">
            <a:avLst/>
          </a:prstGeom>
          <a:noFill/>
        </p:spPr>
        <p:txBody>
          <a:bodyPr wrap="square" rtlCol="0">
            <a:spAutoFit/>
          </a:bodyPr>
          <a:lstStyle/>
          <a:p>
            <a:r>
              <a:rPr lang="en-US" sz="1400" b="1">
                <a:latin typeface="Bradley Hand ITC" panose="03070402050302030203" pitchFamily="66" charset="77"/>
                <a:cs typeface="Simplified Arabic Fixed" panose="02070309020205020404" pitchFamily="49" charset="-78"/>
              </a:rPr>
              <a:t>CREATE YOUR OWN</a:t>
            </a:r>
          </a:p>
        </p:txBody>
      </p:sp>
      <p:pic>
        <p:nvPicPr>
          <p:cNvPr id="24" name="Graphic 23" descr="Tick with solid fill">
            <a:extLst>
              <a:ext uri="{FF2B5EF4-FFF2-40B4-BE49-F238E27FC236}">
                <a16:creationId xmlns:a16="http://schemas.microsoft.com/office/drawing/2014/main" id="{099AC4AF-DFBA-A14F-BA0A-B4BBC2119D32}"/>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34408" y="5363528"/>
            <a:ext cx="461665" cy="461665"/>
          </a:xfrm>
          <a:prstGeom prst="rect">
            <a:avLst/>
          </a:prstGeom>
        </p:spPr>
      </p:pic>
      <p:pic>
        <p:nvPicPr>
          <p:cNvPr id="14" name="Picture 13" descr="Icon&#10;&#10;Description automatically generated">
            <a:extLst>
              <a:ext uri="{FF2B5EF4-FFF2-40B4-BE49-F238E27FC236}">
                <a16:creationId xmlns:a16="http://schemas.microsoft.com/office/drawing/2014/main" id="{69E161EE-9F9D-3B41-813F-860628782B9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49187" y="3194494"/>
            <a:ext cx="872031" cy="808610"/>
          </a:xfrm>
          <a:prstGeom prst="rect">
            <a:avLst/>
          </a:prstGeom>
        </p:spPr>
      </p:pic>
      <p:pic>
        <p:nvPicPr>
          <p:cNvPr id="16" name="Picture 15" descr="Logo&#10;&#10;Description automatically generated">
            <a:extLst>
              <a:ext uri="{FF2B5EF4-FFF2-40B4-BE49-F238E27FC236}">
                <a16:creationId xmlns:a16="http://schemas.microsoft.com/office/drawing/2014/main" id="{2768096A-85D8-B64E-AA84-446F2288B92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000212" y="3259292"/>
            <a:ext cx="1956276" cy="626008"/>
          </a:xfrm>
          <a:prstGeom prst="rect">
            <a:avLst/>
          </a:prstGeom>
        </p:spPr>
      </p:pic>
      <p:sp>
        <p:nvSpPr>
          <p:cNvPr id="25" name="TextBox 24">
            <a:extLst>
              <a:ext uri="{FF2B5EF4-FFF2-40B4-BE49-F238E27FC236}">
                <a16:creationId xmlns:a16="http://schemas.microsoft.com/office/drawing/2014/main" id="{4189B72A-D933-EB4B-9C06-FB22F83263D9}"/>
              </a:ext>
            </a:extLst>
          </p:cNvPr>
          <p:cNvSpPr txBox="1"/>
          <p:nvPr/>
        </p:nvSpPr>
        <p:spPr>
          <a:xfrm>
            <a:off x="2035385" y="3730707"/>
            <a:ext cx="1797620" cy="369332"/>
          </a:xfrm>
          <a:prstGeom prst="rect">
            <a:avLst/>
          </a:prstGeom>
          <a:noFill/>
        </p:spPr>
        <p:txBody>
          <a:bodyPr wrap="square" rtlCol="0">
            <a:spAutoFit/>
          </a:bodyPr>
          <a:lstStyle/>
          <a:p>
            <a:r>
              <a:rPr lang="en-US" b="1"/>
              <a:t>PORTFOLIO</a:t>
            </a:r>
          </a:p>
        </p:txBody>
      </p:sp>
      <p:sp>
        <p:nvSpPr>
          <p:cNvPr id="30" name="TextBox 29">
            <a:extLst>
              <a:ext uri="{FF2B5EF4-FFF2-40B4-BE49-F238E27FC236}">
                <a16:creationId xmlns:a16="http://schemas.microsoft.com/office/drawing/2014/main" id="{9ED5E4B8-6592-1C4F-A3DD-7917D0236EBA}"/>
              </a:ext>
            </a:extLst>
          </p:cNvPr>
          <p:cNvSpPr txBox="1"/>
          <p:nvPr/>
        </p:nvSpPr>
        <p:spPr>
          <a:xfrm>
            <a:off x="1755994" y="5055987"/>
            <a:ext cx="1002360" cy="369332"/>
          </a:xfrm>
          <a:prstGeom prst="rect">
            <a:avLst/>
          </a:prstGeom>
          <a:noFill/>
        </p:spPr>
        <p:txBody>
          <a:bodyPr wrap="square" rtlCol="0">
            <a:spAutoFit/>
          </a:bodyPr>
          <a:lstStyle/>
          <a:p>
            <a:r>
              <a:rPr lang="en-US" b="1">
                <a:solidFill>
                  <a:srgbClr val="C00000"/>
                </a:solidFill>
                <a:latin typeface="Bradley Hand ITC" panose="03070402050302030203" pitchFamily="66" charset="77"/>
                <a:cs typeface="Simplified Arabic Fixed" panose="02070309020205020404" pitchFamily="49" charset="-78"/>
              </a:rPr>
              <a:t>OR:</a:t>
            </a:r>
          </a:p>
        </p:txBody>
      </p:sp>
      <p:pic>
        <p:nvPicPr>
          <p:cNvPr id="4" name="Picture 4">
            <a:extLst>
              <a:ext uri="{FF2B5EF4-FFF2-40B4-BE49-F238E27FC236}">
                <a16:creationId xmlns:a16="http://schemas.microsoft.com/office/drawing/2014/main" id="{92805C14-FD6C-8AE4-A8AD-80A50A90E387}"/>
              </a:ext>
            </a:extLst>
          </p:cNvPr>
          <p:cNvPicPr>
            <a:picLocks noChangeAspect="1"/>
          </p:cNvPicPr>
          <p:nvPr/>
        </p:nvPicPr>
        <p:blipFill>
          <a:blip r:embed="rId15"/>
          <a:stretch>
            <a:fillRect/>
          </a:stretch>
        </p:blipFill>
        <p:spPr>
          <a:xfrm>
            <a:off x="7515061" y="6263837"/>
            <a:ext cx="1247775" cy="400050"/>
          </a:xfrm>
          <a:prstGeom prst="rect">
            <a:avLst/>
          </a:prstGeom>
        </p:spPr>
      </p:pic>
    </p:spTree>
    <p:extLst>
      <p:ext uri="{BB962C8B-B14F-4D97-AF65-F5344CB8AC3E}">
        <p14:creationId xmlns:p14="http://schemas.microsoft.com/office/powerpoint/2010/main" val="149290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6A9C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1" descr="Icon&#10;&#10;Description automatically generated">
            <a:extLst>
              <a:ext uri="{FF2B5EF4-FFF2-40B4-BE49-F238E27FC236}">
                <a16:creationId xmlns:a16="http://schemas.microsoft.com/office/drawing/2014/main" id="{952D1F5F-C373-4177-9CE7-E3C26944EACE}"/>
              </a:ext>
            </a:extLst>
          </p:cNvPr>
          <p:cNvPicPr>
            <a:picLocks noChangeAspect="1"/>
          </p:cNvPicPr>
          <p:nvPr/>
        </p:nvPicPr>
        <p:blipFill>
          <a:blip r:embed="rId3"/>
          <a:stretch>
            <a:fillRect/>
          </a:stretch>
        </p:blipFill>
        <p:spPr>
          <a:xfrm>
            <a:off x="511834" y="2114910"/>
            <a:ext cx="4339086" cy="4353464"/>
          </a:xfrm>
          <a:prstGeom prst="rect">
            <a:avLst/>
          </a:prstGeom>
        </p:spPr>
      </p:pic>
      <p:sp>
        <p:nvSpPr>
          <p:cNvPr id="14" name="TextBox 13">
            <a:extLst>
              <a:ext uri="{FF2B5EF4-FFF2-40B4-BE49-F238E27FC236}">
                <a16:creationId xmlns:a16="http://schemas.microsoft.com/office/drawing/2014/main" id="{EBE8E1F0-334A-45C7-96CF-A2F218BC441A}"/>
              </a:ext>
            </a:extLst>
          </p:cNvPr>
          <p:cNvSpPr txBox="1"/>
          <p:nvPr/>
        </p:nvSpPr>
        <p:spPr>
          <a:xfrm>
            <a:off x="502697" y="6263445"/>
            <a:ext cx="3094965" cy="461665"/>
          </a:xfrm>
          <a:prstGeom prst="rect">
            <a:avLst/>
          </a:prstGeom>
          <a:noFill/>
        </p:spPr>
        <p:txBody>
          <a:bodyPr wrap="square" rtlCol="0">
            <a:spAutoFit/>
          </a:bodyPr>
          <a:lstStyle/>
          <a:p>
            <a:r>
              <a:rPr lang="en-US" sz="2400">
                <a:solidFill>
                  <a:schemeClr val="bg1"/>
                </a:solidFill>
                <a:latin typeface="Maximus" pitchFamily="2" charset="0"/>
              </a:rPr>
              <a:t>JOB SEEKING SKILLS</a:t>
            </a:r>
          </a:p>
        </p:txBody>
      </p:sp>
      <p:sp>
        <p:nvSpPr>
          <p:cNvPr id="10" name="Rounded Rectangle 8">
            <a:extLst>
              <a:ext uri="{FF2B5EF4-FFF2-40B4-BE49-F238E27FC236}">
                <a16:creationId xmlns:a16="http://schemas.microsoft.com/office/drawing/2014/main" id="{699C01D9-2A59-A24C-ACC2-2A87ED88144B}"/>
              </a:ext>
            </a:extLst>
          </p:cNvPr>
          <p:cNvSpPr/>
          <p:nvPr/>
        </p:nvSpPr>
        <p:spPr>
          <a:xfrm>
            <a:off x="4356094" y="1451627"/>
            <a:ext cx="3815255" cy="3954746"/>
          </a:xfrm>
          <a:prstGeom prst="roundRect">
            <a:avLst/>
          </a:prstGeom>
          <a:noFill/>
          <a:ln w="66675">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1">
            <a:extLst>
              <a:ext uri="{FF2B5EF4-FFF2-40B4-BE49-F238E27FC236}">
                <a16:creationId xmlns:a16="http://schemas.microsoft.com/office/drawing/2014/main" id="{0DE7926A-0FFF-1F44-A70E-15E43190A0BD}"/>
              </a:ext>
            </a:extLst>
          </p:cNvPr>
          <p:cNvSpPr txBox="1"/>
          <p:nvPr/>
        </p:nvSpPr>
        <p:spPr>
          <a:xfrm>
            <a:off x="972652" y="2846621"/>
            <a:ext cx="2810431" cy="76944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4400">
                <a:solidFill>
                  <a:srgbClr val="FFFF00"/>
                </a:solidFill>
                <a:latin typeface="Reprise Title Std" panose="02000000000000000000" pitchFamily="2" charset="77"/>
              </a:rPr>
              <a:t>Questions ?</a:t>
            </a:r>
          </a:p>
        </p:txBody>
      </p:sp>
      <p:pic>
        <p:nvPicPr>
          <p:cNvPr id="15" name="Graphic 16" descr="Thought with solid fill">
            <a:extLst>
              <a:ext uri="{FF2B5EF4-FFF2-40B4-BE49-F238E27FC236}">
                <a16:creationId xmlns:a16="http://schemas.microsoft.com/office/drawing/2014/main" id="{9D0546ED-994B-9A43-AF8C-C9CF374CA01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27620" y="2151881"/>
            <a:ext cx="2772102" cy="2772102"/>
          </a:xfrm>
          <a:prstGeom prst="rect">
            <a:avLst/>
          </a:prstGeom>
        </p:spPr>
      </p:pic>
      <p:pic>
        <p:nvPicPr>
          <p:cNvPr id="16" name="Graphic 17" descr="Question Mark with solid fill">
            <a:extLst>
              <a:ext uri="{FF2B5EF4-FFF2-40B4-BE49-F238E27FC236}">
                <a16:creationId xmlns:a16="http://schemas.microsoft.com/office/drawing/2014/main" id="{F5D89418-BD7B-5845-946F-F9A6CAF52CB8}"/>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60772" y="2567371"/>
            <a:ext cx="735725" cy="735725"/>
          </a:xfrm>
          <a:prstGeom prst="rect">
            <a:avLst/>
          </a:prstGeom>
        </p:spPr>
      </p:pic>
      <p:pic>
        <p:nvPicPr>
          <p:cNvPr id="3" name="Picture 4">
            <a:extLst>
              <a:ext uri="{FF2B5EF4-FFF2-40B4-BE49-F238E27FC236}">
                <a16:creationId xmlns:a16="http://schemas.microsoft.com/office/drawing/2014/main" id="{E6E43F19-B794-F671-E23D-BC32407BAF0A}"/>
              </a:ext>
            </a:extLst>
          </p:cNvPr>
          <p:cNvPicPr>
            <a:picLocks noChangeAspect="1"/>
          </p:cNvPicPr>
          <p:nvPr/>
        </p:nvPicPr>
        <p:blipFill>
          <a:blip r:embed="rId8"/>
          <a:stretch>
            <a:fillRect/>
          </a:stretch>
        </p:blipFill>
        <p:spPr>
          <a:xfrm>
            <a:off x="7515061" y="6263837"/>
            <a:ext cx="1247775" cy="400050"/>
          </a:xfrm>
          <a:prstGeom prst="rect">
            <a:avLst/>
          </a:prstGeom>
        </p:spPr>
      </p:pic>
    </p:spTree>
    <p:extLst>
      <p:ext uri="{BB962C8B-B14F-4D97-AF65-F5344CB8AC3E}">
        <p14:creationId xmlns:p14="http://schemas.microsoft.com/office/powerpoint/2010/main" val="37911160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SSPresentation_JobMarketToday" id="{7227EB5B-F5B9-BC44-8FA9-802197C2CDEF}" vid="{5B9AEA26-FBEB-D14B-B405-126719A9FE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72b28c-77ff-4c28-a70b-2fb5f59c378a" xsi:nil="true"/>
    <lcf76f155ced4ddcb4097134ff3c332f xmlns="50bbd1c0-476f-492f-837b-8878e2dd1eb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D4B49E15B1BE47974D400D412D1E04" ma:contentTypeVersion="14" ma:contentTypeDescription="Create a new document." ma:contentTypeScope="" ma:versionID="993c8b081e81884be6bdf5c7d8ec8def">
  <xsd:schema xmlns:xsd="http://www.w3.org/2001/XMLSchema" xmlns:xs="http://www.w3.org/2001/XMLSchema" xmlns:p="http://schemas.microsoft.com/office/2006/metadata/properties" xmlns:ns2="50bbd1c0-476f-492f-837b-8878e2dd1eba" xmlns:ns3="3072b28c-77ff-4c28-a70b-2fb5f59c378a" targetNamespace="http://schemas.microsoft.com/office/2006/metadata/properties" ma:root="true" ma:fieldsID="2e9f348fa0cb86e5790a06c5847a43d1" ns2:_="" ns3:_="">
    <xsd:import namespace="50bbd1c0-476f-492f-837b-8878e2dd1eba"/>
    <xsd:import namespace="3072b28c-77ff-4c28-a70b-2fb5f59c37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bd1c0-476f-492f-837b-8878e2dd1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3344052-c457-464f-8eab-fba48515b80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72b28c-77ff-4c28-a70b-2fb5f59c37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2d35652-4b9a-44a3-a7b8-db18bfd0a65c}" ma:internalName="TaxCatchAll" ma:showField="CatchAllData" ma:web="3072b28c-77ff-4c28-a70b-2fb5f59c378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A634E-7ACB-4CEB-A015-32D6A70E2AA7}">
  <ds:schemaRefs>
    <ds:schemaRef ds:uri="http://schemas.microsoft.com/office/2006/documentManagement/types"/>
    <ds:schemaRef ds:uri="http://schemas.microsoft.com/office/infopath/2007/PartnerControls"/>
    <ds:schemaRef ds:uri="50bbd1c0-476f-492f-837b-8878e2dd1eba"/>
    <ds:schemaRef ds:uri="http://purl.org/dc/elements/1.1/"/>
    <ds:schemaRef ds:uri="http://schemas.microsoft.com/office/2006/metadata/properties"/>
    <ds:schemaRef ds:uri="http://purl.org/dc/terms/"/>
    <ds:schemaRef ds:uri="http://schemas.openxmlformats.org/package/2006/metadata/core-properties"/>
    <ds:schemaRef ds:uri="3072b28c-77ff-4c28-a70b-2fb5f59c378a"/>
    <ds:schemaRef ds:uri="http://www.w3.org/XML/1998/namespace"/>
    <ds:schemaRef ds:uri="http://purl.org/dc/dcmitype/"/>
  </ds:schemaRefs>
</ds:datastoreItem>
</file>

<file path=customXml/itemProps2.xml><?xml version="1.0" encoding="utf-8"?>
<ds:datastoreItem xmlns:ds="http://schemas.openxmlformats.org/officeDocument/2006/customXml" ds:itemID="{C73F614A-E661-486E-94CD-919FE973C1AC}">
  <ds:schemaRefs>
    <ds:schemaRef ds:uri="http://schemas.microsoft.com/sharepoint/v3/contenttype/forms"/>
  </ds:schemaRefs>
</ds:datastoreItem>
</file>

<file path=customXml/itemProps3.xml><?xml version="1.0" encoding="utf-8"?>
<ds:datastoreItem xmlns:ds="http://schemas.openxmlformats.org/officeDocument/2006/customXml" ds:itemID="{5E3325BD-B26C-453F-BD7D-F4B3C335C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bbd1c0-476f-492f-837b-8878e2dd1eba"/>
    <ds:schemaRef ds:uri="3072b28c-77ff-4c28-a70b-2fb5f59c3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21</TotalTime>
  <Words>3257</Words>
  <Application>Microsoft Office PowerPoint</Application>
  <PresentationFormat>On-screen Show (4:3)</PresentationFormat>
  <Paragraphs>310</Paragraphs>
  <Slides>9</Slides>
  <Notes>9</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9</vt:i4>
      </vt:variant>
    </vt:vector>
  </HeadingPairs>
  <TitlesOfParts>
    <vt:vector size="29" baseType="lpstr">
      <vt:lpstr>Bradley Hand ITC</vt:lpstr>
      <vt:lpstr>Comic Sans MS</vt:lpstr>
      <vt:lpstr>High Tower Text</vt:lpstr>
      <vt:lpstr>Calibri</vt:lpstr>
      <vt:lpstr>Simplified Arabic Fixed</vt:lpstr>
      <vt:lpstr>Lucida Sans Typewriter</vt:lpstr>
      <vt:lpstr>Arial</vt:lpstr>
      <vt:lpstr>Maximus</vt:lpstr>
      <vt:lpstr>Accent SF</vt:lpstr>
      <vt:lpstr>Kristen ITC</vt:lpstr>
      <vt:lpstr>Calibri Light</vt:lpstr>
      <vt:lpstr>Wingdings,Sans-Serif</vt:lpstr>
      <vt:lpstr>Stencil</vt:lpstr>
      <vt:lpstr>Arial,Sans-Serif</vt:lpstr>
      <vt:lpstr>Curlz MT</vt:lpstr>
      <vt:lpstr>Century Gothic</vt:lpstr>
      <vt:lpstr>Wingdings</vt:lpstr>
      <vt:lpstr>Reprise Title Std</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Marian Hester</dc:creator>
  <cp:keywords/>
  <dc:description/>
  <cp:lastModifiedBy>Nicola Welch</cp:lastModifiedBy>
  <cp:revision>15</cp:revision>
  <dcterms:created xsi:type="dcterms:W3CDTF">2022-02-25T12:28:03Z</dcterms:created>
  <dcterms:modified xsi:type="dcterms:W3CDTF">2025-01-28T13:10:00Z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0x01010076D4B49E15B1BE47974D400D412D1E04</vt:lpwstr>
  </property>
  <property fmtid="{D5CDD505-2E9C-101B-9397-08002B2CF9AE}" pid="3" name="MediaServiceImageTags">
    <vt:lpwstr/>
  </property>
</Properties>
</file>