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21"/>
  </p:notesMasterIdLst>
  <p:sldIdLst>
    <p:sldId id="259" r:id="rId5"/>
    <p:sldId id="269" r:id="rId6"/>
    <p:sldId id="314" r:id="rId7"/>
    <p:sldId id="306" r:id="rId8"/>
    <p:sldId id="307" r:id="rId9"/>
    <p:sldId id="308" r:id="rId10"/>
    <p:sldId id="309" r:id="rId11"/>
    <p:sldId id="310" r:id="rId12"/>
    <p:sldId id="324" r:id="rId13"/>
    <p:sldId id="317" r:id="rId14"/>
    <p:sldId id="319" r:id="rId15"/>
    <p:sldId id="321" r:id="rId16"/>
    <p:sldId id="322" r:id="rId17"/>
    <p:sldId id="323" r:id="rId18"/>
    <p:sldId id="312" r:id="rId19"/>
    <p:sldId id="267" r:id="rId20"/>
  </p:sldIdLst>
  <p:sldSz cx="9144000" cy="6858000" type="screen4x3"/>
  <p:notesSz cx="6858000" cy="9144000"/>
  <p:embeddedFontLst>
    <p:embeddedFont>
      <p:font typeface="Bradley Hand ITC" panose="03070402050302030203" pitchFamily="66" charset="0"/>
      <p:regular r:id="rId22"/>
    </p:embeddedFont>
    <p:embeddedFont>
      <p:font typeface="Century Gothic" panose="020B0502020202020204" pitchFamily="34" charset="0"/>
      <p:regular r:id="rId23"/>
      <p:bold r:id="rId24"/>
      <p:italic r:id="rId25"/>
      <p:boldItalic r:id="rId26"/>
    </p:embeddedFont>
    <p:embeddedFont>
      <p:font typeface="Comic Sans MS" panose="030F0702030302020204" pitchFamily="66" charset="0"/>
      <p:regular r:id="rId27"/>
      <p:bold r:id="rId28"/>
      <p:italic r:id="rId29"/>
      <p:boldItalic r:id="rId30"/>
    </p:embeddedFont>
    <p:embeddedFont>
      <p:font typeface="Gadugi" panose="020B0502040204020203" pitchFamily="34" charset="0"/>
      <p:regular r:id="rId31"/>
      <p:bold r:id="rId32"/>
    </p:embeddedFont>
    <p:embeddedFont>
      <p:font typeface="Maximus" pitchFamily="2" charset="0"/>
      <p:regular r:id="rId33"/>
    </p:embeddedFont>
    <p:embeddedFont>
      <p:font typeface="Reprise Title Std" panose="02000000000000000000" charset="0"/>
      <p:regular r:id="rId34"/>
    </p:embeddedFont>
    <p:embeddedFont>
      <p:font typeface="Segoe UI" panose="020B0502040204020203" pitchFamily="34" charset="0"/>
      <p:regular r:id="rId35"/>
      <p:bold r:id="rId36"/>
      <p:italic r:id="rId37"/>
      <p:boldItalic r:id="rId38"/>
    </p:embeddedFont>
    <p:embeddedFont>
      <p:font typeface="Simplified Arabic Fixed" panose="02070309020205020404" pitchFamily="49" charset="-78"/>
      <p:regular r:id="rId39"/>
    </p:embeddedFont>
    <p:embeddedFont>
      <p:font typeface="Stencil" panose="040409050D0802020404" pitchFamily="82"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FA70C8"/>
    <a:srgbClr val="85358B"/>
    <a:srgbClr val="F781CC"/>
    <a:srgbClr val="F23C4D"/>
    <a:srgbClr val="FFCCFF"/>
    <a:srgbClr val="CC99FF"/>
    <a:srgbClr val="A31D43"/>
    <a:srgbClr val="259D9D"/>
    <a:srgbClr val="FFEC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24" autoAdjust="0"/>
    <p:restoredTop sz="91404" autoAdjust="0"/>
  </p:normalViewPr>
  <p:slideViewPr>
    <p:cSldViewPr snapToGrid="0">
      <p:cViewPr varScale="1">
        <p:scale>
          <a:sx n="101" d="100"/>
          <a:sy n="101" d="100"/>
        </p:scale>
        <p:origin x="2346"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8:48.888"/>
    </inkml:context>
    <inkml:brush xml:id="br0">
      <inkml:brushProperty name="width" value="0.1" units="cm"/>
      <inkml:brushProperty name="height" value="0.1" units="cm"/>
    </inkml:brush>
  </inkml:definitions>
  <inkml:trace contextRef="#ctx0" brushRef="#br0">214 675 24575,'-5'-7'0,"0"-4"0,0-2 0,1-5 0,0 0 0,1 2 0,-2-2 0,0-4 0,-1-2 0,0 3 0,2 7 0,1 3 0,0 0 0,0-1 0,0 1 0,1 3 0,0 3 0,0-2 0,-3-8 0,-1-5 0,0-3 0,1 3 0,0 3 0,-2 0 0,0-2 0,1 2 0,-1 0 0,1 1 0,0 1 0,3 4 0,-2-4 0,0-2 0,-2-6 0,-1-3 0,2 6 0,3 7 0,-1 3 0,0-1 0,-3-1 0,1-1 0,1 4 0,3 3 0,0-3 0,-1-2 0,0-2 0,1 6 0,0 2 0,1 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37.941"/>
    </inkml:context>
    <inkml:brush xml:id="br0">
      <inkml:brushProperty name="width" value="0.1" units="cm"/>
      <inkml:brushProperty name="height" value="0.1" units="cm"/>
    </inkml:brush>
  </inkml:definitions>
  <inkml:trace contextRef="#ctx0" brushRef="#br0">0 1 24575,'3'27'0,"8"12"0,8 11 0,5 0 0,-2-13 0,-8-15 0,-7-12 0,-2-1 0,9 15 0,15 18 0,16 14 0,5-1 0,-9-15 0,-12-13 0,-9-8 0,-4 0 0,2 1 0,0 2 0,3 2 0,2 4 0,3 2 0,-1 0 0,-4-4 0,-1 0 0,0-2 0,-3-3 0,-2-1 0,-4-5 0,-2-4 0,1 2 0,1 0 0,2 3 0,0 1 0,-3-3 0,0-1 0,-1-2 0,-1-1 0,0-2 0,-3-2 0,-2-3 0,-3-2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44.748"/>
    </inkml:context>
    <inkml:brush xml:id="br0">
      <inkml:brushProperty name="width" value="0.1" units="cm"/>
      <inkml:brushProperty name="height" value="0.1" units="cm"/>
    </inkml:brush>
  </inkml:definitions>
  <inkml:trace contextRef="#ctx0" brushRef="#br0">24 0 24575,'-10'40'0,"4"3"0,1 9 0,3-8 0,2-11 0,0-12 0,0-8 0,0-1 0,0 1 0,1-1 0,0 2 0,-1 0 0,1 2 0,0 2 0,3 2 0,2 2 0,1 0 0,1-1 0,-4-9 0,0 0 0,0-3 0,3 4 0,1 0 0,-2-5 0,-4-5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46.483"/>
    </inkml:context>
    <inkml:brush xml:id="br0">
      <inkml:brushProperty name="width" value="0.1" units="cm"/>
      <inkml:brushProperty name="height" value="0.1" units="cm"/>
    </inkml:brush>
  </inkml:definitions>
  <inkml:trace contextRef="#ctx0" brushRef="#br0">1 1 24575,'14'0'0,"-1"2"0,-3 0 0,-3 1 0,-4-1 0,2-1 0,9 5 0,25 7 0,33 11 0,16 3-6784,-8-4 6784,-31-9 0,-31-10 0,-15-3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49.987"/>
    </inkml:context>
    <inkml:brush xml:id="br0">
      <inkml:brushProperty name="width" value="0.1" units="cm"/>
      <inkml:brushProperty name="height" value="0.1" units="cm"/>
    </inkml:brush>
  </inkml:definitions>
  <inkml:trace contextRef="#ctx0" brushRef="#br0">40 0 24575,'-6'53'0,"1"5"0,1 4 0,1-11 0,1-22 0,-1-9 0,1-5 0,1 0 0,0 2 0,0 1 0,1 0 0,-1-2 0,1 0 0,-1-1 0,0 4 0,1 5 0,0 4 0,0 0 0,0-4 0,-1-4 0,-1 6 0,1 11 0,-1 11 0,1-3 0,1-14 0,0-13 0,-1-1 0,1 7 0,0 7 0,1-5 0,0-10 0,-1-8 0,0-3 0,-1-1 0,0-1 0,0-3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56.177"/>
    </inkml:context>
    <inkml:brush xml:id="br0">
      <inkml:brushProperty name="width" value="0.1" units="cm"/>
      <inkml:brushProperty name="height" value="0.1" units="cm"/>
    </inkml:brush>
  </inkml:definitions>
  <inkml:trace contextRef="#ctx0" brushRef="#br0">1 293 24575,'16'-22'0,"2"1"0,4-1 0,-3 4 0,-2 4 0,-3 3 0,-2 2 0,0-1 0,-3 0 0,0-1 0,0-2 0,2-2 0,0 1 0,-4 4 0,0 0 0,0 0 0,2-3 0,-1 1 0,1-2 0,-1 2 0,-1 1 0,-1 3 0,-4 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58.814"/>
    </inkml:context>
    <inkml:brush xml:id="br0">
      <inkml:brushProperty name="width" value="0.1" units="cm"/>
      <inkml:brushProperty name="height" value="0.1" units="cm"/>
    </inkml:brush>
  </inkml:definitions>
  <inkml:trace contextRef="#ctx0" brushRef="#br0">174 417 24575,'-9'-34'0,"-7"-7"0,-8-9 0,-1 9 0,8 18 0,8 11 0,8 6 0,0-3 0,-1-2 0,0 0 0,0 3 0,0 2 0,1 1 0,0-1 0,-1-4 0,-1-1 0,0 1 0,1 3 0,1 1 0,0 2 0,1-1 0,-2 2 0,1 0 0,0-1 0,-3-7 0,-2-6 0,-1-1 0,1 5 0,2 5 0,-3-2 0,3 5 0,-3-4 0,7 10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10:08.407"/>
    </inkml:context>
    <inkml:brush xml:id="br0">
      <inkml:brushProperty name="width" value="0.1" units="cm"/>
      <inkml:brushProperty name="height" value="0.1" units="cm"/>
    </inkml:brush>
  </inkml:definitions>
  <inkml:trace contextRef="#ctx0" brushRef="#br0">0 810 24575,'3'-16'0,"4"-2"0,6-6 0,5-3 0,4-1 0,5-8 0,-8 12 0,-2-3 0,-7 10 0,2-5 0,4-2 0,0 2 0,-6 8 0,2-1 0,4-8 0,9-7 0,8-5 0,-3 6 0,-5 5 0,-4 3 0,-1 0 0,-2-1 0,2 1 0,0-2 0,-1 2 0,-2 0 0,-1 0 0,-2 1 0,2 0 0,-2 2 0,0 1 0,-1 1 0,-1 1 0,0 0 0,-2 2 0,0 0 0,-1 0 0,1 1 0,-4 5 0,-1 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10:10.093"/>
    </inkml:context>
    <inkml:brush xml:id="br0">
      <inkml:brushProperty name="width" value="0.1" units="cm"/>
      <inkml:brushProperty name="height" value="0.1" units="cm"/>
    </inkml:brush>
  </inkml:definitions>
  <inkml:trace contextRef="#ctx0" brushRef="#br0">0 595 24575,'1'-16'0,"1"-11"0,3-10 0,2-13 0,0 1 0,0 4 0,-2 7 0,-2 7 0,0 3 0,-2 4 0,-1 1 0,0 2 0,0 0 0,0-1 0,0 3 0,0-1 0,0-2 0,1-5 0,0 0 0,0 3 0,-1 10 0,0 7 0,0 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10:12.011"/>
    </inkml:context>
    <inkml:brush xml:id="br0">
      <inkml:brushProperty name="width" value="0.1" units="cm"/>
      <inkml:brushProperty name="height" value="0.1" units="cm"/>
    </inkml:brush>
  </inkml:definitions>
  <inkml:trace contextRef="#ctx0" brushRef="#br0">0 261 24575,'22'-18'0,"11"-6"0,16-9 0,5-2-8503,-9 8 8503,-16 10 1719,-12 8-1719,-2-1 0,4-3 0,7-2 0,-3 3 0,-8 4 6784,-2 1-6784,-1-2 0,3 0 0,-1 3 0,-4 2 0,-6 2 0,-3 1 0,-1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10:15.131"/>
    </inkml:context>
    <inkml:brush xml:id="br0">
      <inkml:brushProperty name="width" value="0.1" units="cm"/>
      <inkml:brushProperty name="height" value="0.1" units="cm"/>
    </inkml:brush>
  </inkml:definitions>
  <inkml:trace contextRef="#ctx0" brushRef="#br0">1 1 24575,'28'2'0,"35"3"0,-5 1 0,6 0 0,19 0 0,5 1 0,4 1 0,-2-2-4252,-14-1 1,-8-1 4251,16 0 1719,-49-3-1719,0 0 0,38 3 0,-14 1 0,6-1 0,9 1 0,0 1 0,-5-2 0,-7 0 6784,14 1-6784,-42-4 0,-32-1 0,-1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8:54.276"/>
    </inkml:context>
    <inkml:brush xml:id="br0">
      <inkml:brushProperty name="width" value="0.1" units="cm"/>
      <inkml:brushProperty name="height" value="0.1" units="cm"/>
    </inkml:brush>
  </inkml:definitions>
  <inkml:trace contextRef="#ctx0" brushRef="#br0">0 425 24575,'3'-28'0,"2"1"0,0-2 0,0 5 0,-2 5 0,-2 4 0,0 3 0,-1 5 0,0 1 0,1-6 0,1-5 0,0-3 0,-1 3 0,0 5 0,0 3 0,-1-1 0,1 1 0,0 2 0,-1-3 0,0-2 0,1-1 0,0 2 0,-1 5 0,2-4 0,-1 0 0,0 0 0,1 0 0,0 3 0,0-4 0,3-2 0,3-5 0,-2 15 0,8 10 0,-1 15 0,3 4 0,-1-7 0,-1-4 0,8-1 0,9 0 0,7-2 0,-1-4 0,-13-4 0,-12-3 0,-6 0 0,-4-1 0,1 1 0,1 2 0,0-1 0,2 1 0,-1-1 0,-2 0 0,1 2 0,4 2 0,2 1 0,1-2 0,-2 0 0,-2-2 0,2 0 0,-1-1 0,-2-1 0,-3-1 0,-2 0 0,0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10:18.568"/>
    </inkml:context>
    <inkml:brush xml:id="br0">
      <inkml:brushProperty name="width" value="0.1" units="cm"/>
      <inkml:brushProperty name="height" value="0.1" units="cm"/>
    </inkml:brush>
  </inkml:definitions>
  <inkml:trace contextRef="#ctx0" brushRef="#br0">703 1 24575,'-45'14'0,"-17"5"0,-27 8 0,-7-2 0,13-5 0,18-4 0,16-1 0,2 4 0,-10 3 0,7-5 0,12-7 0,18-3 0,19 1 0,12 5 0,7 4 0,2-1 0,-5-6 0,-7-3 0,11 6 0,26 12 0,30 13 0,-29-17 0,0 0 0,33 11 0,-34-12-6784,-25-7 6784,-20-8 0,0 1 0,0-3 0,0-1 0,0 1 0,0 2 0,0 0 0,0-2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10:21.505"/>
    </inkml:context>
    <inkml:brush xml:id="br0">
      <inkml:brushProperty name="width" value="0.1" units="cm"/>
      <inkml:brushProperty name="height" value="0.1" units="cm"/>
    </inkml:brush>
  </inkml:definitions>
  <inkml:trace contextRef="#ctx0" brushRef="#br0">1093 368 24575,'-45'-17'0,"-21"-10"0,-21-8 0,-5 0-8503,23 11 8503,28 12 1719,24 6-1719,-19-10 0,-44-15 0,19 9 0,-6 0 0,-10-3 0,-1 1 0,9 4 0,5 2 0,-24-4 6784,47 13-6784,29 7 0,10 2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10:23.291"/>
    </inkml:context>
    <inkml:brush xml:id="br0">
      <inkml:brushProperty name="width" value="0.1" units="cm"/>
      <inkml:brushProperty name="height" value="0.1" units="cm"/>
    </inkml:brush>
  </inkml:definitions>
  <inkml:trace contextRef="#ctx0" brushRef="#br0">0 0 24575,'13'52'0,"5"-5"0,2 2 0,-4-19 0,-10-16 0,-5-4 0,0 7 0,1 4 0,-1 5 0,1 0 0,0 4 0,3-3 0,1 0 0,-2-12 0,-1-9 0,2-10 0,1-11 0,0 6 0,-2-4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10:25.559"/>
    </inkml:context>
    <inkml:brush xml:id="br0">
      <inkml:brushProperty name="width" value="0.1" units="cm"/>
      <inkml:brushProperty name="height" value="0.1" units="cm"/>
    </inkml:brush>
  </inkml:definitions>
  <inkml:trace contextRef="#ctx0" brushRef="#br0">0 228 24575,'19'-9'0,"10"-2"0,8-1 0,0 2 0,-11 3 0,-10 1 0,-3-3 0,2-4 0,2-2 0,-2 0 0,-5 5 0,-6 4 0,-1 4 0,0-1 0,2-1 0,1-1 0,2-3 0,-2 1 0,0 1 0,-1 2 0,-2 1 0,-1-1 0,1-1 0,1-1 0,1 1 0,-2 2 0,-1 1 0,2-2 0,3-2 0,2 0 0,-1 1 0,-2 2 0,-3 1 0,-2 1 0,-1-4 0,0 3 0,-1-2 0,0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00.333"/>
    </inkml:context>
    <inkml:brush xml:id="br0">
      <inkml:brushProperty name="width" value="0.1" units="cm"/>
      <inkml:brushProperty name="height" value="0.1" units="cm"/>
    </inkml:brush>
  </inkml:definitions>
  <inkml:trace contextRef="#ctx0" brushRef="#br0">1 1317 24575,'1'-15'0,"1"-2"0,2-3 0,0-4 0,2-3 0,1-2 0,-2 3 0,2 2 0,-1-1 0,-1 2 0,1 0 0,-2 2 0,1-2 0,1-4 0,1-5 0,-1-4 0,1 2 0,-2 6 0,-1 10 0,0 5 0,0-8 0,2-6 0,2-10 0,1-2 0,-3 8 0,-1 4 0,-2 7 0,-1 5 0,0 4 0,0 1 0,0-4 0,2-5 0,-1-4 0,2-1 0,-1 4 0,0 3 0,-1 3 0,-1 3 0,0 0 0,0-1 0,0-1 0,1-5 0,-1 0 0,1 2 0,-1 5 0,-1-5 0,1-5 0,1-7 0,0-2 0,-1 10 0,-1 5 0,0 5 0,-1 4 0,1-5 0,0-5 0,1-6 0,-1-2 0,0 5 0,0 5 0,-1 5 0,1-5 0,2-8 0,0-3 0,0 7 0,-1 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01.785"/>
    </inkml:context>
    <inkml:brush xml:id="br0">
      <inkml:brushProperty name="width" value="0.1" units="cm"/>
      <inkml:brushProperty name="height" value="0.1" units="cm"/>
    </inkml:brush>
  </inkml:definitions>
  <inkml:trace contextRef="#ctx0" brushRef="#br0">256 0 24575,'-19'18'0,"1"1"0,-4 3 0,4-4 0,4-5 0,1 0 0,5-4 0,-6 8 0,-2 4 0,-5 5 0,-2 0 0,6-7 0,7-8 0,4-5 0,5-4 0,-5 7 0,-2 4 0,-1 0 0,2-2 0,4-7 0,1-4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03.820"/>
    </inkml:context>
    <inkml:brush xml:id="br0">
      <inkml:brushProperty name="width" value="0.1" units="cm"/>
      <inkml:brushProperty name="height" value="0.1" units="cm"/>
    </inkml:brush>
  </inkml:definitions>
  <inkml:trace contextRef="#ctx0" brushRef="#br0">0 0 24575,'3'19'0,"5"8"0,4 9 0,3 0 0,0-6 0,-7-14 0,1 1 0,-2-1 0,1 3 0,-1-2 0,-3-9 0,-3 1 0,1 2 0,0 1 0,0-2 0,-1-4 0,-1-2 0,1 4 0,0 3 0,2 2 0,-2-2 0,1-3 0,-2-3 0,0 0 0,2 2 0,1 3 0,1 3 0,0-2 0,-1-2 0,-1-2 0,0-3 0,-2-1 0,2-2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07.657"/>
    </inkml:context>
    <inkml:brush xml:id="br0">
      <inkml:brushProperty name="width" value="0.1" units="cm"/>
      <inkml:brushProperty name="height" value="0.1" units="cm"/>
    </inkml:brush>
  </inkml:definitions>
  <inkml:trace contextRef="#ctx0" brushRef="#br0">0 317 24575,'22'-13'0,"18"-6"0,30-9 0,14 0 0,-9 5 0,-25 9 0,-25 6 0,-7-1 0,10-6 0,11-4 0,2 2 0,-11 5 0,-12 6 0,-12 4 0,11-3 0,24-6 0,29-6 0,20-2 0,-8 5 0,-34 7 0,-21 3 0,-19 1 0,6 0 0,12-3 0,-10 2 0,3 0 0,-16 1 0,-1 1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10.861"/>
    </inkml:context>
    <inkml:brush xml:id="br0">
      <inkml:brushProperty name="width" value="0.1" units="cm"/>
      <inkml:brushProperty name="height" value="0.1" units="cm"/>
    </inkml:brush>
  </inkml:definitions>
  <inkml:trace contextRef="#ctx0" brushRef="#br0">1 1 24575,'37'23'0,"12"2"0,17 2 0,-4-8 0,-17-7 0,-22-7 0,-10 1 0,6 2 0,9 2 0,4-1 0,-5-4 0,-12-1 0,-8-3 0,-6 0 0,1 0 0,0 1 0,-3 7 0,-4 7 0,-2 3 0,-2 4 0,1-4 0,1-2 0,2-6 0,-2 1 0,-1 4 0,-2 3 0,-1 0 0,4-7 0,0-2 0,1-1 0,-1 2 0,0 1 0,-1 1 0,2-3 0,1-4 0,1 2 0,-1 1 0,-2 2 0,-1 0 0,1-2 0,1-3 0,2-1 0,0 0 0,0 0 0,0 2 0,-2 2 0,-1 3 0,-1-2 0,4-2 0,0-2 0,4-5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18.019"/>
    </inkml:context>
    <inkml:brush xml:id="br0">
      <inkml:brushProperty name="width" value="0.1" units="cm"/>
      <inkml:brushProperty name="height" value="0.1" units="cm"/>
    </inkml:brush>
  </inkml:definitions>
  <inkml:trace contextRef="#ctx0" brushRef="#br0">0 0 24575,'24'4'0,"15"2"0,15 4 0,9 2 0,-6 0 0,-17-4 0,-18-3 0,-10-1 0,6 4 0,19 7 0,20 5 0,10 1 0,-7-5 0,-19-6 0,-17-4 0,-10-3 0,-4-1 0,6 2 0,9 1 0,11 4 0,9 0 0,-1 0 0,-9-3 0,-14-3 0,-13-2 0,-7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30T08:09:20.872"/>
    </inkml:context>
    <inkml:brush xml:id="br0">
      <inkml:brushProperty name="width" value="0.1" units="cm"/>
      <inkml:brushProperty name="height" value="0.1" units="cm"/>
    </inkml:brush>
  </inkml:definitions>
  <inkml:trace contextRef="#ctx0" brushRef="#br0">225 0 24575,'4'26'0,"0"-9"0,7 18 0,-2-14 0,0 2 0,-3-7 0,-2-5 0,-1-4 0,-1 2 0,2 1 0,-1 3 0,1 0 0,-1-2 0,-1-4 0,1 3 0,4 8 0,3 5 0,3 1 0,-3-5 0,-5-8 0,0-2 0,-1-2 0,-1-3 0,6 5 0,7 3 0,10 6 0,5-1 0,-6-5 0,-20-4 0,-22 1 0,-20 1 0,-15 4 0,1-2 0,15-3 0,12-3 0,6 1 0,-6 4 0,-12 3 0,-2 0 0,12-6 0,2 1 0,5 0 0,-3 0 0,0 0 0,10-5 0,6-1 0,6-2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cas.org.uk/advic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gov.uk/workplace-bullying-and-harassmen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Introduce lesson …… </a:t>
            </a:r>
          </a:p>
          <a:p>
            <a:pPr algn="l" rtl="0" fontAlgn="base"/>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Example text has been added to all slides to help you plan the lesson, adapt to suit your own presenting style.</a:t>
            </a:r>
            <a:r>
              <a:rPr lang="en-US" sz="18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Example text:</a:t>
            </a:r>
            <a:r>
              <a:rPr lang="en-US" sz="18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This module helps you understand how employers expect you to behave in the workplace. This covers appropriate and inappropriate behaviour, how to make a good impression when you start a new job and defines what is classed as bullying and harassment at work, and how to resolve these issues.</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By the end of this session, you should be able to: </a:t>
            </a:r>
            <a:br>
              <a:rPr lang="en-US" sz="1800" b="0" i="0" dirty="0">
                <a:solidFill>
                  <a:srgbClr val="000000"/>
                </a:solidFill>
                <a:effectLst/>
                <a:latin typeface="Calibri" panose="020F0502020204030204" pitchFamily="34" charset="0"/>
              </a:rPr>
            </a:b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understand what is acceptable and unacceptable behaviour in the workplace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learn the difference between bullying and harassment, and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learn how to make a good impression when starting work.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r" fontAlgn="base"/>
            <a:r>
              <a:rPr lang="en-US" sz="1800" b="1" i="0" dirty="0">
                <a:solidFill>
                  <a:srgbClr val="000000"/>
                </a:solidFill>
                <a:effectLst/>
                <a:latin typeface="Calibri"/>
                <a:cs typeface="Calibri"/>
              </a:rPr>
              <a:t>Timing:</a:t>
            </a:r>
            <a:r>
              <a:rPr lang="en-US" sz="1800" b="1" dirty="0">
                <a:solidFill>
                  <a:srgbClr val="000000"/>
                </a:solidFill>
                <a:latin typeface="Calibri"/>
                <a:cs typeface="Calibri"/>
              </a:rPr>
              <a:t> 0:38</a:t>
            </a:r>
            <a:endParaRPr lang="en-US" b="0" i="0" dirty="0">
              <a:solidFill>
                <a:srgbClr val="000000"/>
              </a:solidFill>
              <a:effectLst/>
              <a:latin typeface="Segoe UI" panose="020B0502040204020203" pitchFamily="34" charset="0"/>
            </a:endParaRPr>
          </a:p>
          <a:p>
            <a:pPr rtl="0" fontAlgn="base"/>
            <a:endParaRPr lang="en-GB" dirty="0"/>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1" dirty="0" err="1">
                <a:solidFill>
                  <a:srgbClr val="000000"/>
                </a:solidFill>
                <a:latin typeface="Calibri"/>
                <a:cs typeface="Calibri"/>
              </a:rPr>
              <a:t>Behaviour</a:t>
            </a:r>
            <a:r>
              <a:rPr lang="en-US" sz="1800" b="1" dirty="0">
                <a:solidFill>
                  <a:srgbClr val="000000"/>
                </a:solidFill>
                <a:latin typeface="Calibri"/>
                <a:cs typeface="Calibri"/>
              </a:rPr>
              <a:t> quiz</a:t>
            </a:r>
            <a:endParaRPr lang="en-US" sz="1800" b="1" i="0" dirty="0">
              <a:solidFill>
                <a:srgbClr val="000000"/>
              </a:solidFill>
              <a:effectLst/>
              <a:latin typeface="Calibri" panose="020F0502020204030204" pitchFamily="34" charset="0"/>
              <a:cs typeface="Calibri"/>
            </a:endParaRPr>
          </a:p>
          <a:p>
            <a:endParaRPr lang="en-US" dirty="0">
              <a:cs typeface="Calibri"/>
            </a:endParaRPr>
          </a:p>
          <a:p>
            <a:pPr>
              <a:spcAft>
                <a:spcPts val="600"/>
              </a:spcAft>
            </a:pPr>
            <a:r>
              <a:rPr lang="en-GB" b="1" dirty="0">
                <a:cs typeface="Calibri"/>
              </a:rPr>
              <a:t>Question 3. </a:t>
            </a:r>
            <a:r>
              <a:rPr lang="en-GB" sz="1200" dirty="0">
                <a:latin typeface="Calibri" panose="020F0502020204030204" pitchFamily="34" charset="0"/>
                <a:ea typeface="Gadugi"/>
                <a:cs typeface="Calibri" panose="020F0502020204030204" pitchFamily="34" charset="0"/>
              </a:rPr>
              <a:t>There is a bit of a personality clash between you and another worker. What would you do? </a:t>
            </a:r>
            <a:r>
              <a:rPr lang="en-GB" b="1" i="1" dirty="0">
                <a:cs typeface="Calibri"/>
              </a:rPr>
              <a:t>(Leave for 15 seconds)</a:t>
            </a:r>
          </a:p>
          <a:p>
            <a:endParaRPr lang="en-GB" b="1" dirty="0">
              <a:cs typeface="Calibri"/>
            </a:endParaRPr>
          </a:p>
          <a:p>
            <a:pPr marL="228600" indent="-228600">
              <a:buAutoNum type="alphaLcPeriod"/>
            </a:pPr>
            <a:r>
              <a:rPr lang="en-GB" b="0" dirty="0">
                <a:cs typeface="Calibri"/>
              </a:rPr>
              <a:t>Avoid them as far as possible</a:t>
            </a:r>
          </a:p>
          <a:p>
            <a:pPr marL="228600" indent="-228600">
              <a:buAutoNum type="alphaLcPeriod"/>
            </a:pPr>
            <a:r>
              <a:rPr lang="en-GB" sz="1200" dirty="0">
                <a:latin typeface="Calibri" panose="020F0502020204030204" pitchFamily="34" charset="0"/>
                <a:ea typeface="Gadugi"/>
                <a:cs typeface="Calibri" panose="020F0502020204030204" pitchFamily="34" charset="0"/>
              </a:rPr>
              <a:t>Speak to them on your own. Tell them you feel you’re not getting on very well and ask them if you can sort it out together</a:t>
            </a:r>
            <a:r>
              <a:rPr lang="en-GB" b="0" dirty="0">
                <a:cs typeface="Calibri"/>
              </a:rPr>
              <a:t>, or</a:t>
            </a:r>
          </a:p>
          <a:p>
            <a:pPr marL="228600" indent="-228600">
              <a:buAutoNum type="alphaLcPeriod"/>
            </a:pPr>
            <a:r>
              <a:rPr lang="en-GB" sz="1200" dirty="0">
                <a:latin typeface="Calibri" panose="020F0502020204030204" pitchFamily="34" charset="0"/>
                <a:ea typeface="Gadugi"/>
                <a:cs typeface="Calibri" panose="020F0502020204030204" pitchFamily="34" charset="0"/>
              </a:rPr>
              <a:t>Have an argument in the middle of the workplace</a:t>
            </a:r>
            <a:r>
              <a:rPr lang="en-GB" b="0" dirty="0">
                <a:cs typeface="Calibri"/>
              </a:rPr>
              <a:t>?</a:t>
            </a:r>
          </a:p>
          <a:p>
            <a:pPr marL="228600" indent="-228600">
              <a:buAutoNum type="alphaLcPeriod"/>
            </a:pPr>
            <a:endParaRPr lang="en-GB" b="1" dirty="0">
              <a:cs typeface="Calibri"/>
            </a:endParaRPr>
          </a:p>
          <a:p>
            <a:endParaRPr lang="en-GB" dirty="0"/>
          </a:p>
          <a:p>
            <a:r>
              <a:rPr lang="en-GB" dirty="0"/>
              <a:t>The answer is B – Speak to them on your own. It’s better to have an informal discussion with someone on your own rather than letting matters fester.</a:t>
            </a:r>
          </a:p>
          <a:p>
            <a:endParaRPr lang="en-US" sz="1800" dirty="0">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b="1" dirty="0">
                <a:cs typeface="Calibri"/>
              </a:rPr>
              <a:t>Question 4. </a:t>
            </a:r>
            <a:r>
              <a:rPr lang="en-GB" sz="1800" dirty="0">
                <a:effectLst/>
                <a:latin typeface="Calibri" panose="020F0502020204030204" pitchFamily="34" charset="0"/>
              </a:rPr>
              <a:t>Which of the following is NOT a protected characteristic</a:t>
            </a:r>
            <a:r>
              <a:rPr lang="en-GB" sz="1800" dirty="0">
                <a:latin typeface="Calibri" panose="020F0502020204030204" pitchFamily="34" charset="0"/>
                <a:ea typeface="Gadugi"/>
                <a:cs typeface="Calibri" panose="020F0502020204030204" pitchFamily="34" charset="0"/>
              </a:rPr>
              <a:t>? </a:t>
            </a:r>
            <a:r>
              <a:rPr lang="en-GB" sz="1800" b="1" i="1" dirty="0">
                <a:cs typeface="Calibri"/>
              </a:rPr>
              <a:t>(Leave for 15 seconds)</a:t>
            </a:r>
          </a:p>
          <a:p>
            <a:endParaRPr lang="en-GB" sz="1800" b="1" dirty="0">
              <a:cs typeface="Calibri"/>
            </a:endParaRPr>
          </a:p>
          <a:p>
            <a:pPr marL="228600" indent="-228600">
              <a:buAutoNum type="alphaLcPeriod"/>
            </a:pPr>
            <a:r>
              <a:rPr lang="en-GB" sz="1800" b="0" dirty="0">
                <a:cs typeface="Calibri"/>
              </a:rPr>
              <a:t>Gender</a:t>
            </a:r>
          </a:p>
          <a:p>
            <a:pPr marL="228600" indent="-228600">
              <a:buAutoNum type="alphaLcPeriod"/>
            </a:pPr>
            <a:r>
              <a:rPr lang="en-GB" sz="1800" dirty="0">
                <a:latin typeface="Calibri" panose="020F0502020204030204" pitchFamily="34" charset="0"/>
                <a:ea typeface="Gadugi"/>
                <a:cs typeface="Calibri" panose="020F0502020204030204" pitchFamily="34" charset="0"/>
              </a:rPr>
              <a:t>Religion, or</a:t>
            </a:r>
            <a:endParaRPr lang="en-GB" sz="1800" b="0" dirty="0">
              <a:cs typeface="Calibri"/>
            </a:endParaRPr>
          </a:p>
          <a:p>
            <a:pPr marL="228600" indent="-228600">
              <a:buAutoNum type="alphaLcPeriod"/>
            </a:pPr>
            <a:r>
              <a:rPr lang="en-GB" sz="1800" dirty="0">
                <a:latin typeface="Calibri" panose="020F0502020204030204" pitchFamily="34" charset="0"/>
                <a:ea typeface="Gadugi"/>
                <a:cs typeface="Calibri" panose="020F0502020204030204" pitchFamily="34" charset="0"/>
              </a:rPr>
              <a:t>Musical taste?</a:t>
            </a:r>
            <a:endParaRPr lang="en-GB" sz="1800" b="0" dirty="0">
              <a:cs typeface="Calibri"/>
            </a:endParaRPr>
          </a:p>
          <a:p>
            <a:pPr marL="228600" indent="-228600">
              <a:buAutoNum type="alphaLcPeriod"/>
            </a:pPr>
            <a:endParaRPr lang="en-GB" sz="1800" b="1" dirty="0">
              <a:cs typeface="Calibri"/>
            </a:endParaRPr>
          </a:p>
          <a:p>
            <a:endParaRPr lang="en-GB" sz="1800" dirty="0"/>
          </a:p>
          <a:p>
            <a:r>
              <a:rPr lang="en-GB" sz="1800" dirty="0"/>
              <a:t>The answer is C – Musical taste.</a:t>
            </a:r>
            <a:endParaRPr lang="en-US" sz="1800" dirty="0">
              <a:solidFill>
                <a:srgbClr val="000000"/>
              </a:solidFill>
              <a:latin typeface="Calibri"/>
              <a:cs typeface="Calibri"/>
            </a:endParaRPr>
          </a:p>
          <a:p>
            <a:endParaRPr lang="en-US" sz="1800" dirty="0">
              <a:solidFill>
                <a:srgbClr val="000000"/>
              </a:solidFill>
              <a:latin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cs typeface="Calibri"/>
              </a:rPr>
              <a:t>Timing: 40:00</a:t>
            </a:r>
          </a:p>
          <a:p>
            <a:endParaRPr lang="en-US" sz="1800"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10</a:t>
            </a:fld>
            <a:endParaRPr lang="en-US"/>
          </a:p>
        </p:txBody>
      </p:sp>
    </p:spTree>
    <p:extLst>
      <p:ext uri="{BB962C8B-B14F-4D97-AF65-F5344CB8AC3E}">
        <p14:creationId xmlns:p14="http://schemas.microsoft.com/office/powerpoint/2010/main" val="171089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1" dirty="0" err="1">
                <a:solidFill>
                  <a:srgbClr val="000000"/>
                </a:solidFill>
                <a:latin typeface="Calibri"/>
                <a:cs typeface="Calibri"/>
              </a:rPr>
              <a:t>Behaviour</a:t>
            </a:r>
            <a:r>
              <a:rPr lang="en-US" sz="1800" b="1" dirty="0">
                <a:solidFill>
                  <a:srgbClr val="000000"/>
                </a:solidFill>
                <a:latin typeface="Calibri"/>
                <a:cs typeface="Calibri"/>
              </a:rPr>
              <a:t> quiz</a:t>
            </a:r>
            <a:endParaRPr lang="en-US" sz="1800" b="1" i="0" dirty="0">
              <a:solidFill>
                <a:srgbClr val="000000"/>
              </a:solidFill>
              <a:effectLst/>
              <a:latin typeface="Calibri" panose="020F0502020204030204" pitchFamily="34" charset="0"/>
              <a:cs typeface="Calibri"/>
            </a:endParaRPr>
          </a:p>
          <a:p>
            <a:endParaRPr lang="en-US" dirty="0">
              <a:cs typeface="Calibri"/>
            </a:endParaRPr>
          </a:p>
          <a:p>
            <a:r>
              <a:rPr lang="en-GB" b="1" dirty="0">
                <a:cs typeface="Calibri"/>
              </a:rPr>
              <a:t>Question 5. </a:t>
            </a:r>
            <a:r>
              <a:rPr lang="en-GB" dirty="0">
                <a:effectLst/>
                <a:latin typeface="Calibri" panose="020F0502020204030204" pitchFamily="34" charset="0"/>
              </a:rPr>
              <a:t>Whose feelings are important for something to be considered bullying or harassment? Is it: </a:t>
            </a:r>
            <a:r>
              <a:rPr lang="en-GB" b="1" i="1" dirty="0">
                <a:cs typeface="Calibri"/>
              </a:rPr>
              <a:t>(Leave for 15 seconds)</a:t>
            </a:r>
          </a:p>
          <a:p>
            <a:endParaRPr lang="en-GB" b="1" dirty="0">
              <a:cs typeface="Calibri"/>
            </a:endParaRPr>
          </a:p>
          <a:p>
            <a:pPr marL="228600" indent="-228600">
              <a:buAutoNum type="alphaLcPeriod"/>
            </a:pPr>
            <a:r>
              <a:rPr lang="en-GB" b="0" dirty="0">
                <a:cs typeface="Calibri"/>
              </a:rPr>
              <a:t>The person being bullied or </a:t>
            </a:r>
            <a:r>
              <a:rPr lang="en-GB" b="0" dirty="0" err="1">
                <a:cs typeface="Calibri"/>
              </a:rPr>
              <a:t>harrassed</a:t>
            </a:r>
            <a:endParaRPr lang="en-GB" b="0" dirty="0">
              <a:cs typeface="Calibri"/>
            </a:endParaRPr>
          </a:p>
          <a:p>
            <a:pPr marL="228600" indent="-228600">
              <a:buAutoNum type="alphaLcPeriod"/>
            </a:pPr>
            <a:r>
              <a:rPr lang="en-GB" sz="1200" dirty="0">
                <a:latin typeface="Calibri" panose="020F0502020204030204" pitchFamily="34" charset="0"/>
                <a:ea typeface="Gadugi"/>
                <a:cs typeface="Calibri" panose="020F0502020204030204" pitchFamily="34" charset="0"/>
              </a:rPr>
              <a:t>The manager, or</a:t>
            </a:r>
            <a:endParaRPr lang="en-GB" b="0" dirty="0">
              <a:cs typeface="Calibri"/>
            </a:endParaRPr>
          </a:p>
          <a:p>
            <a:pPr marL="228600" indent="-228600">
              <a:buAutoNum type="alphaLcPeriod"/>
            </a:pPr>
            <a:r>
              <a:rPr lang="en-GB" sz="1200" dirty="0">
                <a:latin typeface="Calibri" panose="020F0502020204030204" pitchFamily="34" charset="0"/>
                <a:ea typeface="Gadugi"/>
                <a:cs typeface="Calibri" panose="020F0502020204030204" pitchFamily="34" charset="0"/>
              </a:rPr>
              <a:t>The person who is behaving inappropriately?</a:t>
            </a:r>
            <a:endParaRPr lang="en-GB" b="0" dirty="0">
              <a:cs typeface="Calibri"/>
            </a:endParaRPr>
          </a:p>
          <a:p>
            <a:pPr marL="228600" indent="-228600">
              <a:buAutoNum type="alphaLcPeriod"/>
            </a:pPr>
            <a:endParaRPr lang="en-GB" b="1" dirty="0">
              <a:cs typeface="Calibri"/>
            </a:endParaRPr>
          </a:p>
          <a:p>
            <a:endParaRPr lang="en-GB" dirty="0"/>
          </a:p>
          <a:p>
            <a:r>
              <a:rPr lang="en-GB" dirty="0"/>
              <a:t>The answer is A – The person who is being bullied or harassed.</a:t>
            </a:r>
          </a:p>
          <a:p>
            <a:endParaRPr lang="en-US" sz="1800" dirty="0">
              <a:solidFill>
                <a:srgbClr val="000000"/>
              </a:solidFill>
              <a:latin typeface="Calibri"/>
              <a:cs typeface="Calibri"/>
            </a:endParaRPr>
          </a:p>
          <a:p>
            <a:endParaRPr lang="en-US" sz="1800" dirty="0">
              <a:solidFill>
                <a:srgbClr val="000000"/>
              </a:solidFill>
              <a:latin typeface="Calibri"/>
              <a:cs typeface="Calibri"/>
            </a:endParaRPr>
          </a:p>
          <a:p>
            <a:r>
              <a:rPr lang="en-GB" sz="1800" b="1" dirty="0">
                <a:cs typeface="Calibri"/>
              </a:rPr>
              <a:t>Question 6. </a:t>
            </a:r>
            <a:r>
              <a:rPr lang="en-GB" sz="1800" dirty="0">
                <a:effectLst/>
                <a:latin typeface="Calibri" panose="020F0502020204030204" pitchFamily="34" charset="0"/>
                <a:cs typeface="Calibri"/>
              </a:rPr>
              <a:t>Do you have to tell the other person to ‘stop’ their behaviour before it counts as harassment?</a:t>
            </a:r>
            <a:r>
              <a:rPr lang="en-GB" sz="1800" dirty="0">
                <a:effectLst/>
                <a:latin typeface="Calibri" panose="020F0502020204030204" pitchFamily="34" charset="0"/>
              </a:rPr>
              <a:t> </a:t>
            </a:r>
            <a:r>
              <a:rPr lang="en-GB" sz="1800" b="1" i="1" dirty="0">
                <a:cs typeface="Calibri"/>
              </a:rPr>
              <a:t>(Leave for 15 seconds)</a:t>
            </a:r>
          </a:p>
          <a:p>
            <a:endParaRPr lang="en-GB" sz="1800" b="1" dirty="0">
              <a:cs typeface="Calibri"/>
            </a:endParaRPr>
          </a:p>
          <a:p>
            <a:pPr marL="228600" indent="-228600">
              <a:buAutoNum type="alphaLcPeriod"/>
            </a:pPr>
            <a:r>
              <a:rPr lang="en-GB" sz="1800" b="0" dirty="0">
                <a:cs typeface="Calibri"/>
              </a:rPr>
              <a:t>Yes</a:t>
            </a:r>
          </a:p>
          <a:p>
            <a:pPr marL="228600" indent="-228600">
              <a:buAutoNum type="alphaLcPeriod"/>
            </a:pPr>
            <a:r>
              <a:rPr lang="en-GB" sz="1800" b="0" dirty="0">
                <a:latin typeface="Calibri" panose="020F0502020204030204" pitchFamily="34" charset="0"/>
                <a:ea typeface="Gadugi"/>
                <a:cs typeface="Calibri" panose="020F0502020204030204" pitchFamily="34" charset="0"/>
              </a:rPr>
              <a:t>No</a:t>
            </a:r>
            <a:endParaRPr lang="en-GB" sz="1800" b="0" dirty="0">
              <a:cs typeface="Calibri"/>
            </a:endParaRPr>
          </a:p>
          <a:p>
            <a:endParaRPr lang="en-GB" sz="1800" dirty="0"/>
          </a:p>
          <a:p>
            <a:r>
              <a:rPr lang="en-GB" sz="1800" dirty="0"/>
              <a:t>The answer is B – No</a:t>
            </a:r>
          </a:p>
          <a:p>
            <a:endParaRPr lang="en-US" sz="1800" dirty="0">
              <a:solidFill>
                <a:srgbClr val="000000"/>
              </a:solidFill>
              <a:latin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cs typeface="Calibri"/>
              </a:rPr>
              <a:t>Timing: 42:00</a:t>
            </a:r>
          </a:p>
          <a:p>
            <a:endParaRPr lang="en-US" sz="1800"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11</a:t>
            </a:fld>
            <a:endParaRPr lang="en-US"/>
          </a:p>
        </p:txBody>
      </p:sp>
    </p:spTree>
    <p:extLst>
      <p:ext uri="{BB962C8B-B14F-4D97-AF65-F5344CB8AC3E}">
        <p14:creationId xmlns:p14="http://schemas.microsoft.com/office/powerpoint/2010/main" val="3713682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1" dirty="0" err="1">
                <a:solidFill>
                  <a:srgbClr val="000000"/>
                </a:solidFill>
                <a:latin typeface="Calibri"/>
                <a:cs typeface="Calibri"/>
              </a:rPr>
              <a:t>Behaviour</a:t>
            </a:r>
            <a:r>
              <a:rPr lang="en-US" sz="1800" b="1" dirty="0">
                <a:solidFill>
                  <a:srgbClr val="000000"/>
                </a:solidFill>
                <a:latin typeface="Calibri"/>
                <a:cs typeface="Calibri"/>
              </a:rPr>
              <a:t> quiz</a:t>
            </a:r>
            <a:endParaRPr lang="en-US" sz="1800" b="1" i="0" dirty="0">
              <a:solidFill>
                <a:srgbClr val="000000"/>
              </a:solidFill>
              <a:effectLst/>
              <a:latin typeface="Calibri" panose="020F0502020204030204" pitchFamily="34" charset="0"/>
              <a:cs typeface="Calibri"/>
            </a:endParaRPr>
          </a:p>
          <a:p>
            <a:endParaRPr lang="en-US" dirty="0">
              <a:cs typeface="Calibri"/>
            </a:endParaRPr>
          </a:p>
          <a:p>
            <a:r>
              <a:rPr lang="en-GB" b="1" dirty="0">
                <a:cs typeface="Calibri"/>
              </a:rPr>
              <a:t>Question 7. </a:t>
            </a:r>
            <a:r>
              <a:rPr lang="en-GB" dirty="0">
                <a:effectLst/>
                <a:latin typeface="Calibri" panose="020F0502020204030204" pitchFamily="34" charset="0"/>
              </a:rPr>
              <a:t>If everybody thinks that telling certain types of jokes (for example, sexist or racist jokes) is all right, can we do it? </a:t>
            </a:r>
            <a:r>
              <a:rPr lang="en-GB" b="1" i="1" dirty="0">
                <a:cs typeface="Calibri"/>
              </a:rPr>
              <a:t>(Leave for 15 seconds)</a:t>
            </a:r>
          </a:p>
          <a:p>
            <a:endParaRPr lang="en-GB" b="1" dirty="0">
              <a:cs typeface="Calibri"/>
            </a:endParaRPr>
          </a:p>
          <a:p>
            <a:pPr marL="228600" indent="-228600">
              <a:buAutoNum type="alphaLcPeriod"/>
            </a:pPr>
            <a:r>
              <a:rPr lang="en-GB" b="0" dirty="0">
                <a:cs typeface="Calibri"/>
              </a:rPr>
              <a:t>Yes</a:t>
            </a:r>
          </a:p>
          <a:p>
            <a:pPr marL="228600" indent="-228600">
              <a:buAutoNum type="alphaLcPeriod"/>
            </a:pPr>
            <a:r>
              <a:rPr lang="en-GB" sz="1200" b="0" dirty="0">
                <a:latin typeface="Calibri" panose="020F0502020204030204" pitchFamily="34" charset="0"/>
                <a:ea typeface="Gadugi"/>
                <a:cs typeface="Calibri" panose="020F0502020204030204" pitchFamily="34" charset="0"/>
              </a:rPr>
              <a:t>No</a:t>
            </a:r>
            <a:endParaRPr lang="en-GB" b="0" dirty="0">
              <a:cs typeface="Calibri"/>
            </a:endParaRPr>
          </a:p>
          <a:p>
            <a:endParaRPr lang="en-GB" dirty="0"/>
          </a:p>
          <a:p>
            <a:r>
              <a:rPr lang="en-GB" dirty="0"/>
              <a:t>The answer is B – No.</a:t>
            </a:r>
          </a:p>
          <a:p>
            <a:endParaRPr lang="en-US" sz="1800" dirty="0">
              <a:solidFill>
                <a:srgbClr val="000000"/>
              </a:solidFill>
              <a:latin typeface="Calibri"/>
              <a:cs typeface="Calibri"/>
            </a:endParaRPr>
          </a:p>
          <a:p>
            <a:endParaRPr lang="en-US" sz="1800" dirty="0">
              <a:solidFill>
                <a:srgbClr val="000000"/>
              </a:solidFill>
              <a:latin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cs typeface="Calibri"/>
              </a:rPr>
              <a:t>Timing: 43:00</a:t>
            </a:r>
          </a:p>
          <a:p>
            <a:endParaRPr lang="en-US" sz="1800"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12</a:t>
            </a:fld>
            <a:endParaRPr lang="en-US"/>
          </a:p>
        </p:txBody>
      </p:sp>
    </p:spTree>
    <p:extLst>
      <p:ext uri="{BB962C8B-B14F-4D97-AF65-F5344CB8AC3E}">
        <p14:creationId xmlns:p14="http://schemas.microsoft.com/office/powerpoint/2010/main" val="85213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1" i="0" dirty="0">
                <a:solidFill>
                  <a:srgbClr val="000000"/>
                </a:solidFill>
                <a:effectLst/>
                <a:latin typeface="Calibri"/>
                <a:cs typeface="Calibri"/>
              </a:rPr>
              <a:t>Make a good first impression! </a:t>
            </a:r>
            <a:endParaRPr lang="en-US" b="0" i="0" dirty="0">
              <a:solidFill>
                <a:srgbClr val="000000"/>
              </a:solidFill>
              <a:effectLst/>
              <a:latin typeface="Segoe UI" panose="020B0502040204020203" pitchFamily="34" charset="0"/>
            </a:endParaRPr>
          </a:p>
          <a:p>
            <a:endParaRPr lang="en-US" dirty="0">
              <a:solidFill>
                <a:srgbClr val="000000"/>
              </a:solidFill>
              <a:latin typeface="Segoe UI"/>
              <a:cs typeface="Segoe UI"/>
            </a:endParaRPr>
          </a:p>
          <a:p>
            <a:r>
              <a:rPr lang="en-US" dirty="0">
                <a:solidFill>
                  <a:srgbClr val="000000"/>
                </a:solidFill>
                <a:latin typeface="Segoe UI"/>
                <a:cs typeface="Segoe UI"/>
              </a:rPr>
              <a:t>You now should have an expectation of what will be expected of you in the workplace.  So now let’s talk about how you give a great first impression when you start your new job.  </a:t>
            </a:r>
            <a:r>
              <a:rPr lang="en-US" sz="1800" b="0" i="0" dirty="0">
                <a:solidFill>
                  <a:srgbClr val="000000"/>
                </a:solidFill>
                <a:effectLst/>
                <a:latin typeface="Calibri"/>
                <a:cs typeface="Calibri"/>
              </a:rPr>
              <a:t>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If there is one important fact to remember, it is that </a:t>
            </a:r>
            <a:r>
              <a:rPr lang="en-US" sz="1800" b="1" i="0" dirty="0">
                <a:solidFill>
                  <a:srgbClr val="000000"/>
                </a:solidFill>
                <a:effectLst/>
                <a:latin typeface="Calibri" panose="020F0502020204030204" pitchFamily="34" charset="0"/>
              </a:rPr>
              <a:t>first impressions last</a:t>
            </a:r>
            <a:r>
              <a:rPr lang="en-US" sz="18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Making a good first impression with your new bosses and colleagues is very important, as </a:t>
            </a:r>
            <a:r>
              <a:rPr lang="en-US" sz="1800" b="1" i="0" dirty="0">
                <a:solidFill>
                  <a:srgbClr val="000000"/>
                </a:solidFill>
                <a:effectLst/>
                <a:latin typeface="Calibri" panose="020F0502020204030204" pitchFamily="34" charset="0"/>
              </a:rPr>
              <a:t>making a bad first impression can be very hard to repair!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Starting a new job is daunting, as you’re the new kid on the block, and you don’t know how to do anything. Everyone else already knows each other and knows what they’re doing.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However, because you are new, people make allowances. You will be introduced to everyone and expected to ask questions. So, now is the time to ask anything you want to know!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Here are some tips that will help you make a great impression - and the good thing is they’re not hard to do, mainly common sense. </a:t>
            </a:r>
            <a:r>
              <a:rPr lang="en-US" sz="1800" b="1" i="1" dirty="0">
                <a:solidFill>
                  <a:srgbClr val="000000"/>
                </a:solidFill>
                <a:effectLst/>
                <a:latin typeface="Calibri" panose="020F0502020204030204" pitchFamily="34" charset="0"/>
              </a:rPr>
              <a:t>[*Press for each point in turn].</a:t>
            </a:r>
          </a:p>
          <a:p>
            <a:pPr algn="l" rtl="0" fontAlgn="base"/>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Be punctual </a:t>
            </a:r>
            <a:r>
              <a:rPr lang="en-US" sz="1800" b="0" i="0" dirty="0">
                <a:solidFill>
                  <a:srgbClr val="000000"/>
                </a:solidFill>
                <a:effectLst/>
                <a:latin typeface="Calibri" panose="020F0502020204030204" pitchFamily="34" charset="0"/>
              </a:rPr>
              <a:t>– Find out how to get to work and check bus/train timetables. Try to arrive at least 15 mins before starting time.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Smile and the world smiles with you</a:t>
            </a:r>
            <a:r>
              <a:rPr lang="en-US" sz="1800" b="0" i="0" dirty="0">
                <a:solidFill>
                  <a:srgbClr val="000000"/>
                </a:solidFill>
                <a:effectLst/>
                <a:latin typeface="Calibri" panose="020F0502020204030204" pitchFamily="34" charset="0"/>
              </a:rPr>
              <a:t> – Look as if you’re pleased to be there. If other people moan, don’t join in.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Keep a notebook</a:t>
            </a:r>
            <a:r>
              <a:rPr lang="en-US" sz="1800" b="0" i="0" dirty="0">
                <a:solidFill>
                  <a:srgbClr val="000000"/>
                </a:solidFill>
                <a:effectLst/>
                <a:latin typeface="Calibri" panose="020F0502020204030204" pitchFamily="34" charset="0"/>
              </a:rPr>
              <a:t> – If you’re working for a big company find out everything about the company. Note down the names of the different departments and their managers. Note the names of the people you work beside, their job titles and what they do. Note any company rules.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Dress to impress </a:t>
            </a:r>
            <a:r>
              <a:rPr lang="en-US" sz="1800" b="0" i="0" dirty="0">
                <a:solidFill>
                  <a:srgbClr val="000000"/>
                </a:solidFill>
                <a:effectLst/>
                <a:latin typeface="Calibri" panose="020F0502020204030204" pitchFamily="34" charset="0"/>
              </a:rPr>
              <a:t>– Dress matters depending on the sort of job you’re going to be doing and where you’ll be working. For example, a new suit won’t be much use to an apprentice plumber on a building site! PPE, such as a hard hat, boiler suit, work boots and (in winter) thermal underwear might be a better idea! (Your new employer may supply these for you anyway).</a:t>
            </a:r>
            <a:r>
              <a:rPr lang="en-US" sz="1800" dirty="0">
                <a:solidFill>
                  <a:srgbClr val="000000"/>
                </a:solidFill>
                <a:effectLst/>
                <a:latin typeface="Comic Sans MS" panose="030F0902030302020204" pitchFamily="66" charset="0"/>
              </a:rPr>
              <a:t> </a:t>
            </a:r>
            <a:br>
              <a:rPr lang="en-US" sz="1800" dirty="0">
                <a:solidFill>
                  <a:srgbClr val="000000"/>
                </a:solidFill>
                <a:effectLst/>
                <a:latin typeface="Comic Sans MS" panose="030F0902030302020204" pitchFamily="66" charset="0"/>
              </a:rPr>
            </a:br>
            <a:br>
              <a:rPr lang="en-US" sz="1800" dirty="0">
                <a:solidFill>
                  <a:srgbClr val="000000"/>
                </a:solidFill>
                <a:effectLst/>
                <a:latin typeface="Comic Sans MS" panose="030F0902030302020204" pitchFamily="66" charset="0"/>
              </a:rPr>
            </a:br>
            <a:r>
              <a:rPr lang="en-US" sz="1800" b="0" i="0" dirty="0">
                <a:solidFill>
                  <a:srgbClr val="000000"/>
                </a:solidFill>
                <a:effectLst/>
                <a:latin typeface="Calibri" panose="020F0502020204030204" pitchFamily="34" charset="0"/>
              </a:rPr>
              <a:t>So, it’s important to ask, before you start, if there is a ‘dress code’ (a policy on how staff are expected to dress). If working in an office or shop, you will usually be expected to be smart. Even if the dress code is casual, go reasonably smart to start with until you see what other people are wearing. Avoid extreme or unusual fashions.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Learn names </a:t>
            </a:r>
            <a:r>
              <a:rPr lang="en-US" sz="1800" b="0" i="0" dirty="0">
                <a:solidFill>
                  <a:srgbClr val="000000"/>
                </a:solidFill>
                <a:effectLst/>
                <a:latin typeface="Calibri" panose="020F0502020204030204" pitchFamily="34" charset="0"/>
              </a:rPr>
              <a:t>– In the first few days, you’ll meet many new faces. If you can’t remember names, write them in your notebook or use their name whenever you speak to the person. This will help you remember it and shows the other person that you’re interested in them. When an unfamiliar name crops up in discussion, ask who it is.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Pay close attention </a:t>
            </a:r>
            <a:r>
              <a:rPr lang="en-US" sz="1800" b="0" i="0" dirty="0">
                <a:solidFill>
                  <a:srgbClr val="000000"/>
                </a:solidFill>
                <a:effectLst/>
                <a:latin typeface="Calibri" panose="020F0502020204030204" pitchFamily="34" charset="0"/>
              </a:rPr>
              <a:t>when somebody shows you the ropes, take notes if you think it will help. Say thank you at the end of the session.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Respect others </a:t>
            </a:r>
            <a:r>
              <a:rPr lang="en-US" sz="1800" b="0" i="0" dirty="0">
                <a:solidFill>
                  <a:srgbClr val="000000"/>
                </a:solidFill>
                <a:effectLst/>
                <a:latin typeface="Calibri" panose="020F0502020204030204" pitchFamily="34" charset="0"/>
              </a:rPr>
              <a:t>– Remember that how you treat people is what matters, not how you look. </a:t>
            </a:r>
            <a:r>
              <a:rPr lang="en-US" sz="1800" dirty="0">
                <a:solidFill>
                  <a:srgbClr val="000000"/>
                </a:solidFill>
                <a:effectLst/>
                <a:latin typeface="Comic Sans MS" panose="030F0902030302020204" pitchFamily="66" charset="0"/>
              </a:rPr>
              <a:t> </a:t>
            </a:r>
            <a:br>
              <a:rPr lang="en-US" sz="1800" dirty="0">
                <a:solidFill>
                  <a:srgbClr val="000000"/>
                </a:solidFill>
                <a:effectLst/>
                <a:latin typeface="Comic Sans MS" panose="030F0902030302020204" pitchFamily="66" charset="0"/>
              </a:rPr>
            </a:br>
            <a:r>
              <a:rPr lang="en-US" sz="1800" b="0" i="0" dirty="0">
                <a:solidFill>
                  <a:srgbClr val="000000"/>
                </a:solidFill>
                <a:effectLst/>
                <a:latin typeface="Calibri" panose="020F0502020204030204" pitchFamily="34" charset="0"/>
              </a:rPr>
              <a:t>What you say to people, and how you say it, has a big impact on what people think about you. Think about what makes you feel good when you meet someone. Do they listen, show that they are interested in what you have to say or look at you as if you don’t matter?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Use initiative </a:t>
            </a:r>
            <a:r>
              <a:rPr lang="en-US" sz="1800" b="0" i="0" dirty="0">
                <a:solidFill>
                  <a:srgbClr val="000000"/>
                </a:solidFill>
                <a:effectLst/>
                <a:latin typeface="Calibri" panose="020F0502020204030204" pitchFamily="34" charset="0"/>
              </a:rPr>
              <a:t>– Volunteer to help with tasks. This makes you look keen and gives you an overall idea of the whole </a:t>
            </a:r>
            <a:r>
              <a:rPr lang="en-US" sz="1800" b="0" i="0" dirty="0" err="1">
                <a:solidFill>
                  <a:srgbClr val="000000"/>
                </a:solidFill>
                <a:effectLst/>
                <a:latin typeface="Calibri" panose="020F0502020204030204" pitchFamily="34" charset="0"/>
              </a:rPr>
              <a:t>organisation</a:t>
            </a:r>
            <a:r>
              <a:rPr lang="en-US" sz="1800" b="0" i="0" dirty="0">
                <a:solidFill>
                  <a:srgbClr val="000000"/>
                </a:solidFill>
                <a:effectLst/>
                <a:latin typeface="Calibri" panose="020F0502020204030204" pitchFamily="34" charset="0"/>
              </a:rPr>
              <a:t>. If you have finished your task, ask the boss if there’s anything else you can do or ask a workmate if you can be of help. Always keep busy.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Don’t gossip</a:t>
            </a:r>
            <a:r>
              <a:rPr lang="en-US" sz="1800" b="0" i="0" dirty="0">
                <a:solidFill>
                  <a:srgbClr val="000000"/>
                </a:solidFill>
                <a:effectLst/>
                <a:latin typeface="Calibri" panose="020F0502020204030204" pitchFamily="34" charset="0"/>
              </a:rPr>
              <a:t> or get drawn into workplace politics - stay neutral. If your workmates are gossiping about other people in the company, stay out of it - for the first few weeks at least, until you get to know people and understand situations. That includes getting involved in conversations on social media.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Don’t do personal business on company time. </a:t>
            </a:r>
            <a:r>
              <a:rPr lang="en-US" sz="1800" b="0" i="0" dirty="0">
                <a:solidFill>
                  <a:srgbClr val="000000"/>
                </a:solidFill>
                <a:effectLst/>
                <a:latin typeface="Calibri" panose="020F0502020204030204" pitchFamily="34" charset="0"/>
              </a:rPr>
              <a:t>This applies to emails, phone calls and social media.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Don’t skive </a:t>
            </a:r>
            <a:r>
              <a:rPr lang="en-US" sz="1800" b="0" i="0" dirty="0">
                <a:solidFill>
                  <a:srgbClr val="000000"/>
                </a:solidFill>
                <a:effectLst/>
                <a:latin typeface="Calibri" panose="020F0502020204030204" pitchFamily="34" charset="0"/>
              </a:rPr>
              <a:t>– During these early days, be punctual and work hard. Don’t go over the time you have been given for your lunch break or finish earlier than your finish time.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algn="l" rtl="0" fontAlgn="base">
              <a:spcAft>
                <a:spcPts val="200"/>
              </a:spcAft>
              <a:buFont typeface="+mj-lt"/>
              <a:buAutoNum type="arabicPeriod"/>
            </a:pPr>
            <a:r>
              <a:rPr lang="en-US" sz="1800" b="1" i="0" dirty="0">
                <a:solidFill>
                  <a:srgbClr val="000000"/>
                </a:solidFill>
                <a:effectLst/>
                <a:latin typeface="Calibri" panose="020F0502020204030204" pitchFamily="34" charset="0"/>
              </a:rPr>
              <a:t>No ‘sickies’ </a:t>
            </a:r>
            <a:r>
              <a:rPr lang="en-US" sz="1800" b="0" i="0" dirty="0">
                <a:solidFill>
                  <a:srgbClr val="000000"/>
                </a:solidFill>
                <a:effectLst/>
                <a:latin typeface="Calibri" panose="020F0502020204030204" pitchFamily="34" charset="0"/>
              </a:rPr>
              <a:t>– Don’t be off sick unless it’s absolutely necessary. </a:t>
            </a:r>
          </a:p>
          <a:p>
            <a:pPr marL="342900" indent="-342900" algn="l" rtl="0" fontAlgn="base">
              <a:spcAft>
                <a:spcPts val="200"/>
              </a:spcAft>
              <a:buFont typeface="+mj-lt"/>
              <a:buAutoNum type="arabicPeriod"/>
            </a:pPr>
            <a:endParaRPr lang="en-US" b="0" i="0" dirty="0">
              <a:solidFill>
                <a:srgbClr val="000000"/>
              </a:solidFill>
              <a:effectLst/>
              <a:latin typeface="Segoe UI" panose="020B0502040204020203" pitchFamily="34" charset="0"/>
            </a:endParaRPr>
          </a:p>
          <a:p>
            <a:pPr marL="342900" indent="-342900" fontAlgn="base">
              <a:spcAft>
                <a:spcPts val="200"/>
              </a:spcAft>
              <a:buFont typeface="+mj-lt"/>
              <a:buAutoNum type="arabicPeriod"/>
            </a:pPr>
            <a:r>
              <a:rPr lang="en-US" sz="1800" b="1" i="0" dirty="0">
                <a:solidFill>
                  <a:srgbClr val="000000"/>
                </a:solidFill>
                <a:effectLst/>
                <a:latin typeface="Calibri"/>
                <a:cs typeface="Calibri"/>
              </a:rPr>
              <a:t>Record progress </a:t>
            </a:r>
            <a:r>
              <a:rPr lang="en-US" sz="1800" b="0" i="0" dirty="0">
                <a:solidFill>
                  <a:srgbClr val="000000"/>
                </a:solidFill>
                <a:effectLst/>
                <a:latin typeface="Calibri"/>
                <a:cs typeface="Calibri"/>
              </a:rPr>
              <a:t>– Keep track of projects you do and new skills you learn. Keep any material evidence, such as thank you letters from customers, certificates from courses or reports you’ve produced. All this will be useful when your boss discusses your progress with you, or if you want to apply for promotion or another job, and need to update your CV.</a:t>
            </a:r>
            <a:endParaRPr lang="en-US" sz="1800" dirty="0">
              <a:solidFill>
                <a:srgbClr val="000000"/>
              </a:solidFill>
              <a:latin typeface="Calibri"/>
              <a:cs typeface="Calibri"/>
            </a:endParaRPr>
          </a:p>
          <a:p>
            <a:pPr marL="0" indent="0">
              <a:spcAft>
                <a:spcPts val="200"/>
              </a:spcAft>
              <a:buNone/>
            </a:pPr>
            <a:endParaRPr lang="en-US" sz="1800" dirty="0">
              <a:solidFill>
                <a:srgbClr val="000000"/>
              </a:solidFill>
              <a:latin typeface="Calibri"/>
              <a:cs typeface="Calibri"/>
            </a:endParaRPr>
          </a:p>
          <a:p>
            <a:pPr>
              <a:spcAft>
                <a:spcPts val="200"/>
              </a:spcAft>
            </a:pPr>
            <a:r>
              <a:rPr lang="en-US" sz="1800" dirty="0">
                <a:solidFill>
                  <a:srgbClr val="000000"/>
                </a:solidFill>
                <a:latin typeface="Calibri"/>
                <a:cs typeface="Calibri"/>
              </a:rPr>
              <a:t>Now we've covered all the things you can to in order to make the best impression on your first day. </a:t>
            </a:r>
            <a:r>
              <a:rPr lang="en-US" sz="1800" b="1" i="1" dirty="0">
                <a:solidFill>
                  <a:srgbClr val="000000"/>
                </a:solidFill>
                <a:latin typeface="Calibri"/>
                <a:cs typeface="Calibri"/>
              </a:rPr>
              <a:t>[Click for next slide] </a:t>
            </a:r>
          </a:p>
          <a:p>
            <a:pPr>
              <a:spcAft>
                <a:spcPts val="200"/>
              </a:spcAft>
            </a:pPr>
            <a:endParaRPr lang="en-US" sz="1800" dirty="0">
              <a:solidFill>
                <a:srgbClr val="000000"/>
              </a:solidFill>
              <a:latin typeface="Calibri"/>
              <a:cs typeface="Calibri"/>
            </a:endParaRPr>
          </a:p>
          <a:p>
            <a:pPr marL="0" marR="0" lvl="0" indent="0" algn="r" defTabSz="914400" rtl="0" eaLnBrk="1" fontAlgn="auto" latinLnBrk="0" hangingPunct="1">
              <a:lnSpc>
                <a:spcPct val="100000"/>
              </a:lnSpc>
              <a:spcBef>
                <a:spcPts val="0"/>
              </a:spcBef>
              <a:spcAft>
                <a:spcPts val="200"/>
              </a:spcAft>
              <a:buClrTx/>
              <a:buSzTx/>
              <a:buFontTx/>
              <a:buNone/>
              <a:tabLst/>
              <a:defRPr/>
            </a:pPr>
            <a:r>
              <a:rPr lang="en-US" sz="1200" b="1" dirty="0">
                <a:solidFill>
                  <a:srgbClr val="000000"/>
                </a:solidFill>
                <a:latin typeface="+mn-lt"/>
                <a:cs typeface="Calibri"/>
              </a:rPr>
              <a:t>Timing: 50:00</a:t>
            </a:r>
          </a:p>
          <a:p>
            <a:pPr>
              <a:spcAft>
                <a:spcPts val="200"/>
              </a:spcAft>
            </a:pPr>
            <a:endParaRPr lang="en-US" dirty="0">
              <a:cs typeface="Calibri" panose="020F0502020204030204"/>
            </a:endParaRPr>
          </a:p>
          <a:p>
            <a:pPr algn="l" rtl="0" fontAlgn="base"/>
            <a:endParaRPr lang="en-US" b="0" i="0" dirty="0">
              <a:solidFill>
                <a:srgbClr val="000000"/>
              </a:solidFill>
              <a:effectLst/>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13</a:t>
            </a:fld>
            <a:endParaRPr lang="en-US"/>
          </a:p>
        </p:txBody>
      </p:sp>
    </p:spTree>
    <p:extLst>
      <p:ext uri="{BB962C8B-B14F-4D97-AF65-F5344CB8AC3E}">
        <p14:creationId xmlns:p14="http://schemas.microsoft.com/office/powerpoint/2010/main" val="295752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Calibri"/>
                <a:cs typeface="Calibri"/>
              </a:rPr>
              <a:t>Make a first good impression</a:t>
            </a:r>
          </a:p>
          <a:p>
            <a:endParaRPr lang="en-US" sz="1800" dirty="0">
              <a:solidFill>
                <a:srgbClr val="000000"/>
              </a:solidFill>
              <a:latin typeface="Calibri"/>
              <a:cs typeface="Calibri"/>
            </a:endParaRPr>
          </a:p>
          <a:p>
            <a:r>
              <a:rPr lang="en-US" sz="1800" dirty="0">
                <a:solidFill>
                  <a:srgbClr val="000000"/>
                </a:solidFill>
                <a:latin typeface="Calibri"/>
                <a:cs typeface="Calibri"/>
              </a:rPr>
              <a:t>Just to recap, here you can see the full list of all the things that will help you make an excellent impression on your first day!</a:t>
            </a:r>
          </a:p>
          <a:p>
            <a:endParaRPr lang="en-US" sz="1800" dirty="0">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cs typeface="Calibri"/>
              </a:rPr>
              <a:t>Timing: 55:00</a:t>
            </a:r>
          </a:p>
          <a:p>
            <a:endParaRPr lang="en-US" sz="1800"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14</a:t>
            </a:fld>
            <a:endParaRPr lang="en-US"/>
          </a:p>
        </p:txBody>
      </p:sp>
    </p:spTree>
    <p:extLst>
      <p:ext uri="{BB962C8B-B14F-4D97-AF65-F5344CB8AC3E}">
        <p14:creationId xmlns:p14="http://schemas.microsoft.com/office/powerpoint/2010/main" val="120333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Where to find out more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a:cs typeface="Calibri"/>
              </a:rPr>
              <a:t>This is a lot of information to take in and some of it sounds very serious.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It is serious, as it is important you understand how you are expected to behave at work. This will make your move into working life much smoother.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Also, remember that employers will provide information and support whenever you need it.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You can also explore more information on the topics covered in your own time. Here are two links to start with: </a:t>
            </a:r>
          </a:p>
          <a:p>
            <a:pPr algn="l" rtl="0" fontAlgn="base"/>
            <a:endParaRPr lang="en-US" b="0" i="0" dirty="0">
              <a:solidFill>
                <a:srgbClr val="000000"/>
              </a:solidFill>
              <a:effectLst/>
              <a:latin typeface="Segoe UI" panose="020B0502040204020203" pitchFamily="34" charset="0"/>
            </a:endParaRPr>
          </a:p>
          <a:p>
            <a:pPr algn="l" rtl="0" fontAlgn="base"/>
            <a:r>
              <a:rPr lang="en-US" sz="1800" b="0" i="0" u="sng" strike="noStrike" dirty="0">
                <a:solidFill>
                  <a:srgbClr val="0563C1"/>
                </a:solidFill>
                <a:effectLst/>
                <a:latin typeface="Calibri" panose="020F0502020204030204" pitchFamily="34" charset="0"/>
                <a:hlinkClick r:id="rId3"/>
              </a:rPr>
              <a:t>Acas – Your first job</a:t>
            </a:r>
            <a:r>
              <a:rPr lang="en-US" sz="1800" b="0" i="0" dirty="0">
                <a:solidFill>
                  <a:srgbClr val="000000"/>
                </a:solidFill>
                <a:effectLst/>
                <a:latin typeface="Calibri" panose="020F0502020204030204" pitchFamily="34" charset="0"/>
              </a:rPr>
              <a:t> (</a:t>
            </a:r>
            <a:r>
              <a:rPr lang="en-GB" dirty="0">
                <a:hlinkClick r:id="rId3"/>
              </a:rPr>
              <a:t>https://www.acas.org.uk/advice</a:t>
            </a:r>
            <a:r>
              <a:rPr lang="en-GB" dirty="0"/>
              <a:t>)</a:t>
            </a:r>
            <a:endParaRPr lang="en-US" b="0" i="0" dirty="0">
              <a:solidFill>
                <a:srgbClr val="000000"/>
              </a:solidFill>
              <a:effectLst/>
              <a:latin typeface="Segoe UI" panose="020B0502040204020203" pitchFamily="34" charset="0"/>
            </a:endParaRPr>
          </a:p>
          <a:p>
            <a:pPr algn="l" rtl="0" fontAlgn="base"/>
            <a:r>
              <a:rPr lang="en-US" sz="1800" b="0" i="0" u="sng" strike="noStrike" dirty="0">
                <a:solidFill>
                  <a:srgbClr val="0563C1"/>
                </a:solidFill>
                <a:effectLst/>
                <a:latin typeface="Calibri" panose="020F0502020204030204" pitchFamily="34" charset="0"/>
                <a:hlinkClick r:id="rId4"/>
              </a:rPr>
              <a:t>GOV.UK - Bullying and harassment</a:t>
            </a:r>
            <a:r>
              <a:rPr lang="en-US" sz="1800" b="0" i="0" u="sng" strike="noStrike" dirty="0">
                <a:solidFill>
                  <a:srgbClr val="000000"/>
                </a:solidFill>
                <a:effectLst/>
                <a:latin typeface="Calibri" panose="020F0502020204030204" pitchFamily="34" charset="0"/>
              </a:rPr>
              <a:t> (</a:t>
            </a:r>
            <a:r>
              <a:rPr lang="en-GB" dirty="0">
                <a:hlinkClick r:id="rId4"/>
              </a:rPr>
              <a:t>https://www.gov.uk/workplace-bullying-and-harassment</a:t>
            </a:r>
            <a:r>
              <a:rPr lang="en-GB" dirty="0"/>
              <a:t>)</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fontAlgn="base"/>
            <a:r>
              <a:rPr lang="en-US" sz="1800" b="0" i="0" dirty="0">
                <a:solidFill>
                  <a:srgbClr val="000000"/>
                </a:solidFill>
                <a:effectLst/>
                <a:latin typeface="Calibri"/>
                <a:cs typeface="Calibri"/>
              </a:rPr>
              <a:t>Finally, </a:t>
            </a:r>
            <a:r>
              <a:rPr lang="en-US" sz="1800" dirty="0">
                <a:solidFill>
                  <a:srgbClr val="000000"/>
                </a:solidFill>
                <a:latin typeface="Calibri"/>
                <a:cs typeface="Calibri"/>
              </a:rPr>
              <a:t>there is another activity for you to try.  </a:t>
            </a:r>
            <a:endParaRPr lang="en-US" sz="1800" b="0" i="0" dirty="0">
              <a:solidFill>
                <a:srgbClr val="000000"/>
              </a:solidFill>
              <a:effectLst/>
              <a:latin typeface="Calibri"/>
              <a:cs typeface="Calibri"/>
            </a:endParaRPr>
          </a:p>
          <a:p>
            <a:endParaRPr lang="en-US" sz="1800" dirty="0">
              <a:solidFill>
                <a:srgbClr val="000000"/>
              </a:solidFill>
              <a:latin typeface="Calibri"/>
              <a:cs typeface="Calibri"/>
            </a:endParaRPr>
          </a:p>
          <a:p>
            <a:pPr fontAlgn="base"/>
            <a:r>
              <a:rPr lang="en-US" sz="1800" b="1" i="0" dirty="0">
                <a:solidFill>
                  <a:srgbClr val="000000"/>
                </a:solidFill>
                <a:effectLst/>
                <a:latin typeface="Calibri"/>
                <a:cs typeface="Calibri"/>
              </a:rPr>
              <a:t>Activity </a:t>
            </a:r>
            <a:r>
              <a:rPr lang="en-US" sz="1800" b="1" dirty="0">
                <a:solidFill>
                  <a:srgbClr val="000000"/>
                </a:solidFill>
                <a:latin typeface="Calibri"/>
                <a:cs typeface="Calibri"/>
              </a:rPr>
              <a:t>2</a:t>
            </a:r>
            <a:r>
              <a:rPr lang="en-US" sz="1800" b="1" i="0" dirty="0">
                <a:solidFill>
                  <a:srgbClr val="000000"/>
                </a:solidFill>
                <a:effectLst/>
                <a:latin typeface="Calibri"/>
                <a:cs typeface="Calibri"/>
              </a:rPr>
              <a:t>: </a:t>
            </a:r>
            <a:r>
              <a:rPr lang="en-US" sz="1800" b="0" i="0" dirty="0">
                <a:solidFill>
                  <a:srgbClr val="000000"/>
                </a:solidFill>
                <a:effectLst/>
                <a:latin typeface="Calibri"/>
                <a:cs typeface="Calibri"/>
              </a:rPr>
              <a:t>Appropriate or Inappropriate? </a:t>
            </a:r>
            <a:r>
              <a:rPr lang="en-US" sz="1800" b="1" i="1" dirty="0">
                <a:solidFill>
                  <a:srgbClr val="000000"/>
                </a:solidFill>
                <a:latin typeface="Calibri"/>
                <a:cs typeface="Calibri"/>
              </a:rPr>
              <a:t>(optional activity to be completed after lesson)</a:t>
            </a:r>
            <a:endParaRPr lang="en-US" sz="1800" b="1" i="1" dirty="0">
              <a:solidFill>
                <a:srgbClr val="000000"/>
              </a:solidFill>
              <a:effectLst/>
              <a:latin typeface="Calibri"/>
              <a:cs typeface="Calibri"/>
            </a:endParaRPr>
          </a:p>
          <a:p>
            <a:pPr algn="l" rtl="0" fontAlgn="base"/>
            <a:endParaRPr lang="en-US" b="0" i="0" dirty="0">
              <a:solidFill>
                <a:srgbClr val="000000"/>
              </a:solidFill>
              <a:effectLst/>
              <a:latin typeface="Segoe UI" panose="020B0502040204020203" pitchFamily="34"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en-US" sz="1200" b="1" dirty="0">
                <a:solidFill>
                  <a:srgbClr val="000000"/>
                </a:solidFill>
                <a:latin typeface="+mn-lt"/>
                <a:cs typeface="Calibri"/>
              </a:rPr>
              <a:t>Timing: 60:00</a:t>
            </a:r>
          </a:p>
          <a:p>
            <a:pPr algn="l" rtl="0" fontAlgn="base"/>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15</a:t>
            </a:fld>
            <a:endParaRPr lang="en-US"/>
          </a:p>
        </p:txBody>
      </p:sp>
    </p:spTree>
    <p:extLst>
      <p:ext uri="{BB962C8B-B14F-4D97-AF65-F5344CB8AC3E}">
        <p14:creationId xmlns:p14="http://schemas.microsoft.com/office/powerpoint/2010/main" val="58665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Any questions?</a:t>
            </a: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16</a:t>
            </a:fld>
            <a:endParaRPr lang="en-US"/>
          </a:p>
        </p:txBody>
      </p:sp>
    </p:spTree>
    <p:extLst>
      <p:ext uri="{BB962C8B-B14F-4D97-AF65-F5344CB8AC3E}">
        <p14:creationId xmlns:p14="http://schemas.microsoft.com/office/powerpoint/2010/main" val="266501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err="1">
                <a:effectLst/>
              </a:rPr>
              <a:t>Organisational</a:t>
            </a:r>
            <a:r>
              <a:rPr lang="en-US" b="1" i="0" dirty="0">
                <a:effectLst/>
              </a:rPr>
              <a:t> culture and Work </a:t>
            </a:r>
            <a:r>
              <a:rPr lang="en-US" b="1" i="0" dirty="0" err="1">
                <a:effectLst/>
              </a:rPr>
              <a:t>behaviour</a:t>
            </a:r>
            <a:endParaRPr lang="en-US" i="0" dirty="0" err="1">
              <a:effectLst/>
            </a:endParaRPr>
          </a:p>
          <a:p>
            <a:pPr algn="l"/>
            <a:endParaRPr lang="en-US" b="0" i="0" dirty="0">
              <a:effectLst/>
            </a:endParaRPr>
          </a:p>
          <a:p>
            <a:r>
              <a:rPr lang="en-US" dirty="0"/>
              <a:t>Starting work for the first time is exciting! But you need to understand that it is different from school, college or university. Employers will have certain expectations of how you should behave when at work, and today we will give you the information you need to know to help you be successful in your new workplace.    </a:t>
            </a:r>
            <a:endParaRPr lang="en-US" dirty="0">
              <a:cs typeface="Calibri" panose="020F0502020204030204"/>
            </a:endParaRPr>
          </a:p>
          <a:p>
            <a:endParaRPr lang="en-US" dirty="0"/>
          </a:p>
          <a:p>
            <a:r>
              <a:rPr lang="en-US" dirty="0"/>
              <a:t>Every place of work has a different atmosphere, environment, and ethos. This is often referred to as workplace or </a:t>
            </a:r>
            <a:r>
              <a:rPr lang="en-US" dirty="0" err="1"/>
              <a:t>organisational</a:t>
            </a:r>
            <a:r>
              <a:rPr lang="en-US" dirty="0"/>
              <a:t> culture. When you are offered a job, you will receive a contract which will cover your rights and the employer’s expectations – but it will not cover how to behave – your employer will expect you to behave appropriately. In school there are lots of adults who will speak to you and check your </a:t>
            </a:r>
            <a:r>
              <a:rPr lang="en-US" dirty="0" err="1"/>
              <a:t>behaviour</a:t>
            </a:r>
            <a:r>
              <a:rPr lang="en-US" dirty="0"/>
              <a:t>, lots </a:t>
            </a:r>
            <a:r>
              <a:rPr lang="en-US" b="0" i="0" dirty="0">
                <a:effectLst/>
              </a:rPr>
              <a:t>of </a:t>
            </a:r>
            <a:r>
              <a:rPr lang="en-US" dirty="0"/>
              <a:t>rules where</a:t>
            </a:r>
            <a:r>
              <a:rPr lang="en-US" b="0" i="0" dirty="0">
                <a:effectLst/>
              </a:rPr>
              <a:t>, </a:t>
            </a:r>
            <a:r>
              <a:rPr lang="en-US" dirty="0"/>
              <a:t>in the main</a:t>
            </a:r>
            <a:r>
              <a:rPr lang="en-US" b="0" i="0" dirty="0">
                <a:effectLst/>
              </a:rPr>
              <a:t>,</a:t>
            </a:r>
            <a:r>
              <a:rPr lang="en-US" dirty="0"/>
              <a:t> you are not treated</a:t>
            </a:r>
            <a:r>
              <a:rPr lang="en-US" b="0" i="0" dirty="0">
                <a:effectLst/>
              </a:rPr>
              <a:t> as </a:t>
            </a:r>
            <a:r>
              <a:rPr lang="en-US" dirty="0"/>
              <a:t>an adult.  The </a:t>
            </a:r>
            <a:r>
              <a:rPr lang="en-US" b="0" i="0" dirty="0">
                <a:effectLst/>
              </a:rPr>
              <a:t>workplace </a:t>
            </a:r>
            <a:r>
              <a:rPr lang="en-US" dirty="0"/>
              <a:t>is different – you are an employee.</a:t>
            </a:r>
          </a:p>
          <a:p>
            <a:endParaRPr lang="en-US" dirty="0"/>
          </a:p>
          <a:p>
            <a:r>
              <a:rPr lang="en-US" dirty="0"/>
              <a:t>On this slide we can see the official definitions of both </a:t>
            </a:r>
            <a:r>
              <a:rPr lang="en-US" b="0" i="0" dirty="0" err="1">
                <a:effectLst/>
              </a:rPr>
              <a:t>organisational</a:t>
            </a:r>
            <a:r>
              <a:rPr lang="en-US" b="0" i="0" dirty="0">
                <a:effectLst/>
              </a:rPr>
              <a:t> culture and </a:t>
            </a:r>
            <a:r>
              <a:rPr lang="en-US" dirty="0"/>
              <a:t>workplace </a:t>
            </a:r>
            <a:r>
              <a:rPr lang="en-US" dirty="0" err="1"/>
              <a:t>behaviour</a:t>
            </a:r>
            <a:r>
              <a:rPr lang="en-US" dirty="0"/>
              <a:t> and the areas that you should find out about to help </a:t>
            </a:r>
            <a:r>
              <a:rPr lang="en-US" b="0" i="0" dirty="0">
                <a:effectLst/>
              </a:rPr>
              <a:t>you to </a:t>
            </a:r>
            <a:r>
              <a:rPr lang="en-US" dirty="0"/>
              <a:t>understand the </a:t>
            </a:r>
            <a:r>
              <a:rPr lang="en-US" dirty="0" err="1"/>
              <a:t>organisation</a:t>
            </a:r>
            <a:r>
              <a:rPr lang="en-US" dirty="0"/>
              <a:t> that you belong to</a:t>
            </a:r>
            <a:r>
              <a:rPr lang="en-US" b="0" i="0" dirty="0">
                <a:effectLst/>
              </a:rPr>
              <a:t>.</a:t>
            </a:r>
            <a:endParaRPr lang="en-US" b="0" i="0" dirty="0">
              <a:effectLst/>
              <a:cs typeface="Calibri"/>
            </a:endParaRPr>
          </a:p>
          <a:p>
            <a:pPr algn="l"/>
            <a:endParaRPr lang="en-US" b="0" i="0" noProof="0" dirty="0">
              <a:effectLst/>
            </a:endParaRPr>
          </a:p>
          <a:p>
            <a:endParaRPr lang="en-GB" dirty="0"/>
          </a:p>
          <a:p>
            <a:r>
              <a:rPr lang="en-US" b="1" i="0" dirty="0" err="1">
                <a:effectLst/>
              </a:rPr>
              <a:t>Organisational</a:t>
            </a:r>
            <a:r>
              <a:rPr lang="en-US" b="1" dirty="0"/>
              <a:t> </a:t>
            </a:r>
            <a:r>
              <a:rPr lang="en-US" b="1" i="0" dirty="0">
                <a:effectLst/>
              </a:rPr>
              <a:t>culture</a:t>
            </a:r>
            <a:r>
              <a:rPr lang="en-US" b="1" dirty="0"/>
              <a:t> - </a:t>
            </a:r>
            <a:r>
              <a:rPr lang="en-US" b="0" i="0" dirty="0">
                <a:effectLst/>
              </a:rPr>
              <a:t>Like people, companies are </a:t>
            </a:r>
            <a:r>
              <a:rPr lang="en-US" dirty="0"/>
              <a:t>unique </a:t>
            </a:r>
            <a:r>
              <a:rPr lang="en-US" b="0" i="0" dirty="0">
                <a:effectLst/>
              </a:rPr>
              <a:t>- their values and priorities are different. For example, a public sector </a:t>
            </a:r>
            <a:r>
              <a:rPr lang="en-US" dirty="0" err="1"/>
              <a:t>organisation</a:t>
            </a:r>
            <a:r>
              <a:rPr lang="en-US" dirty="0"/>
              <a:t> </a:t>
            </a:r>
            <a:r>
              <a:rPr lang="en-US" b="0" i="0" dirty="0">
                <a:effectLst/>
              </a:rPr>
              <a:t>is not motivated by profit but by delivering services that benefit the community.  </a:t>
            </a:r>
            <a:endParaRPr lang="en-US" b="0" i="0" dirty="0">
              <a:effectLst/>
              <a:cs typeface="Calibri"/>
            </a:endParaRPr>
          </a:p>
          <a:p>
            <a:pPr algn="l"/>
            <a:endParaRPr lang="en-US" b="0" i="0" dirty="0">
              <a:effectLst/>
            </a:endParaRPr>
          </a:p>
          <a:p>
            <a:r>
              <a:rPr lang="en-US" b="1" i="0" dirty="0">
                <a:effectLst/>
              </a:rPr>
              <a:t>Work</a:t>
            </a:r>
            <a:r>
              <a:rPr lang="en-US" b="1" dirty="0"/>
              <a:t> </a:t>
            </a:r>
            <a:r>
              <a:rPr lang="en-US" b="1" i="0" dirty="0" err="1">
                <a:effectLst/>
              </a:rPr>
              <a:t>behaviour</a:t>
            </a:r>
            <a:r>
              <a:rPr lang="en-US" dirty="0"/>
              <a:t> </a:t>
            </a:r>
            <a:r>
              <a:rPr lang="en-US" b="0" i="0" dirty="0">
                <a:effectLst/>
              </a:rPr>
              <a:t>is normally more formal than other types of human</a:t>
            </a:r>
            <a:r>
              <a:rPr lang="en-US" dirty="0"/>
              <a:t> </a:t>
            </a:r>
            <a:r>
              <a:rPr lang="en-US" b="0" i="0" dirty="0" err="1">
                <a:effectLst/>
              </a:rPr>
              <a:t>behaviour</a:t>
            </a:r>
            <a:r>
              <a:rPr lang="en-US" b="0" i="0" dirty="0">
                <a:effectLst/>
              </a:rPr>
              <a:t>. It is influenced by an</a:t>
            </a:r>
            <a:r>
              <a:rPr lang="en-US" dirty="0"/>
              <a:t> </a:t>
            </a:r>
            <a:r>
              <a:rPr lang="en-US" b="0" i="0" dirty="0" err="1">
                <a:effectLst/>
              </a:rPr>
              <a:t>organisation’s</a:t>
            </a:r>
            <a:r>
              <a:rPr lang="en-US" dirty="0"/>
              <a:t> </a:t>
            </a:r>
            <a:r>
              <a:rPr lang="en-US" b="0" i="0" dirty="0">
                <a:effectLst/>
              </a:rPr>
              <a:t>culture. This can vary from business to business, and some can be far more casual than others. For example, working in a bank you might have to be more formal in your</a:t>
            </a:r>
            <a:r>
              <a:rPr lang="en-US" dirty="0"/>
              <a:t> </a:t>
            </a:r>
            <a:r>
              <a:rPr lang="en-US" b="0" i="0" dirty="0" err="1">
                <a:effectLst/>
              </a:rPr>
              <a:t>behaviour</a:t>
            </a:r>
            <a:r>
              <a:rPr lang="en-US" dirty="0"/>
              <a:t> </a:t>
            </a:r>
            <a:r>
              <a:rPr lang="en-US" b="0" i="0" dirty="0">
                <a:effectLst/>
              </a:rPr>
              <a:t>and dress than working in a hairdressing salon. But in the salon, you would have to be more aware of the health and safety of others. </a:t>
            </a:r>
            <a:endParaRPr lang="en-US" b="0" i="0" dirty="0">
              <a:effectLst/>
              <a:cs typeface="Calibri"/>
            </a:endParaRPr>
          </a:p>
          <a:p>
            <a:endParaRPr lang="en-US" dirty="0"/>
          </a:p>
          <a:p>
            <a:pPr algn="r"/>
            <a:r>
              <a:rPr lang="en-US" b="1" dirty="0"/>
              <a:t>Timing 02:32</a:t>
            </a:r>
            <a:endParaRPr lang="en-US" dirty="0"/>
          </a:p>
          <a:p>
            <a:pPr algn="l" rtl="0" fontAlgn="base"/>
            <a:endParaRPr lang="en-US" sz="1800" b="0" i="0" dirty="0">
              <a:solidFill>
                <a:srgbClr val="000000"/>
              </a:solidFill>
              <a:effectLst/>
              <a:latin typeface="Calibri" panose="020F0502020204030204" pitchFamily="34" charset="0"/>
            </a:endParaRPr>
          </a:p>
          <a:p>
            <a:pPr algn="l" rtl="0" fontAlgn="base"/>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65046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t>
            </a:r>
            <a:r>
              <a:rPr lang="en-US" b="1" i="0" dirty="0" err="1">
                <a:effectLst/>
              </a:rPr>
              <a:t>Organisational</a:t>
            </a:r>
            <a:r>
              <a:rPr lang="en-US" b="1" dirty="0"/>
              <a:t> Culture?</a:t>
            </a:r>
            <a:endParaRPr lang="en-US" b="1" i="0" dirty="0">
              <a:effectLst/>
              <a:cs typeface="Calibri"/>
            </a:endParaRPr>
          </a:p>
          <a:p>
            <a:pPr algn="l"/>
            <a:endParaRPr lang="en-US" b="0" i="0" dirty="0">
              <a:effectLst/>
              <a:cs typeface="Calibri"/>
            </a:endParaRPr>
          </a:p>
          <a:p>
            <a:r>
              <a:rPr lang="en-US" dirty="0"/>
              <a:t>On the last slide we talked about </a:t>
            </a:r>
            <a:r>
              <a:rPr lang="en-US" dirty="0" err="1"/>
              <a:t>organisational</a:t>
            </a:r>
            <a:r>
              <a:rPr lang="en-US" dirty="0"/>
              <a:t> culture but as a new employee how do you find out what the culture is?</a:t>
            </a:r>
          </a:p>
          <a:p>
            <a:endParaRPr lang="en-US" dirty="0">
              <a:cs typeface="Calibri"/>
            </a:endParaRPr>
          </a:p>
          <a:p>
            <a:pPr marL="228600" indent="-228600">
              <a:buFont typeface="+mj-lt"/>
              <a:buAutoNum type="arabicPeriod"/>
            </a:pPr>
            <a:r>
              <a:rPr lang="en-US" dirty="0"/>
              <a:t>The first thing to know – What is the </a:t>
            </a:r>
            <a:r>
              <a:rPr lang="en-US" dirty="0" err="1"/>
              <a:t>organisation's</a:t>
            </a:r>
            <a:r>
              <a:rPr lang="en-US" dirty="0"/>
              <a:t> purpose? Most companies fall into one of 3 sectors:</a:t>
            </a:r>
          </a:p>
          <a:p>
            <a:pPr marL="685800" lvl="1" indent="-228600">
              <a:buFont typeface="+mj-lt"/>
              <a:buAutoNum type="arabicPeriod"/>
            </a:pPr>
            <a:endParaRPr lang="en-US" dirty="0">
              <a:cs typeface="Calibri" panose="020F0502020204030204"/>
            </a:endParaRPr>
          </a:p>
          <a:p>
            <a:pPr marL="685800" lvl="1" indent="-228600">
              <a:buFont typeface="Arial" panose="020B0604020202020204" pitchFamily="34" charset="0"/>
              <a:buChar char="•"/>
            </a:pPr>
            <a:r>
              <a:rPr lang="en-US" dirty="0"/>
              <a:t>Private – privately owned and exists to make a profit – motivated by money</a:t>
            </a:r>
            <a:endParaRPr lang="en-US" dirty="0">
              <a:cs typeface="Calibri" panose="020F0502020204030204"/>
            </a:endParaRPr>
          </a:p>
          <a:p>
            <a:pPr marL="685800" lvl="1" indent="-228600">
              <a:buFont typeface="Arial" panose="020B0604020202020204" pitchFamily="34" charset="0"/>
              <a:buChar char="•"/>
            </a:pPr>
            <a:r>
              <a:rPr lang="en-US" dirty="0"/>
              <a:t>Public – owned by the Government and exists to provide services that are considered essential for the wellbeing of society – motivated to deliver best value for money</a:t>
            </a:r>
            <a:endParaRPr lang="en-US" dirty="0">
              <a:cs typeface="Calibri" panose="020F0502020204030204"/>
            </a:endParaRPr>
          </a:p>
          <a:p>
            <a:pPr marL="685800" lvl="1" indent="-228600">
              <a:buFont typeface="Arial" panose="020B0604020202020204" pitchFamily="34" charset="0"/>
              <a:buChar char="•"/>
            </a:pPr>
            <a:r>
              <a:rPr lang="en-US" dirty="0"/>
              <a:t>Third - not for profit such as charities or social enterprises, funded through grants, funding and charity and exists to deliver essential services to improve people's wellbeing. Motivated to do good by raising money to support people.</a:t>
            </a:r>
            <a:br>
              <a:rPr lang="en-US" dirty="0"/>
            </a:br>
            <a:br>
              <a:rPr lang="en-US" dirty="0"/>
            </a:br>
            <a:r>
              <a:rPr lang="en-US" dirty="0"/>
              <a:t>Why the </a:t>
            </a:r>
            <a:r>
              <a:rPr lang="en-US" dirty="0" err="1"/>
              <a:t>organisation</a:t>
            </a:r>
            <a:r>
              <a:rPr lang="en-US" dirty="0"/>
              <a:t> exists will help you to understand what the culture might be.</a:t>
            </a:r>
          </a:p>
          <a:p>
            <a:pPr marL="228600" indent="-228600">
              <a:buFont typeface="+mj-lt"/>
              <a:buAutoNum type="arabicPeriod"/>
            </a:pPr>
            <a:endParaRPr lang="en-US" dirty="0"/>
          </a:p>
          <a:p>
            <a:pPr marL="228600" indent="-228600">
              <a:buFont typeface="+mj-lt"/>
              <a:buAutoNum type="arabicPeriod"/>
            </a:pPr>
            <a:r>
              <a:rPr lang="en-US" dirty="0"/>
              <a:t>Next thing to find out about is the vision or mission statement. This is </a:t>
            </a:r>
            <a:r>
              <a:rPr lang="en-US" i="1" dirty="0"/>
              <a:t>a single sentence or short paragraph that is used by an </a:t>
            </a:r>
            <a:r>
              <a:rPr lang="en-US" i="1" dirty="0" err="1"/>
              <a:t>organisation</a:t>
            </a:r>
            <a:r>
              <a:rPr lang="en-US" i="1" dirty="0"/>
              <a:t> to explain its existence</a:t>
            </a:r>
            <a:r>
              <a:rPr lang="en-US" dirty="0"/>
              <a:t>.</a:t>
            </a:r>
            <a:br>
              <a:rPr lang="en-US" dirty="0"/>
            </a:br>
            <a:endParaRPr lang="en-US" dirty="0"/>
          </a:p>
          <a:p>
            <a:pPr marL="457200" lvl="1" indent="0">
              <a:buFont typeface="Arial" panose="020B0604020202020204" pitchFamily="34" charset="0"/>
              <a:buNone/>
            </a:pPr>
            <a:r>
              <a:rPr lang="en-US" dirty="0"/>
              <a:t>An example of this is </a:t>
            </a:r>
            <a:r>
              <a:rPr lang="en-US" b="1" dirty="0"/>
              <a:t>Google</a:t>
            </a:r>
            <a:r>
              <a:rPr lang="en-US" dirty="0"/>
              <a:t>: To </a:t>
            </a:r>
            <a:r>
              <a:rPr lang="en-US" dirty="0" err="1"/>
              <a:t>organise</a:t>
            </a:r>
            <a:r>
              <a:rPr lang="en-US" dirty="0"/>
              <a:t> the world’s information and make it universally accessible and useful.</a:t>
            </a:r>
            <a:endParaRPr lang="en-US" dirty="0">
              <a:cs typeface="Calibri" panose="020F0502020204030204"/>
            </a:endParaRPr>
          </a:p>
          <a:p>
            <a:pPr marL="0" indent="0">
              <a:buFont typeface="Arial" panose="020B0604020202020204" pitchFamily="34" charset="0"/>
              <a:buNone/>
            </a:pPr>
            <a:endParaRPr lang="en-US" dirty="0"/>
          </a:p>
          <a:p>
            <a:pPr marL="457200" lvl="1" indent="0">
              <a:buFont typeface="Arial" panose="020B0604020202020204" pitchFamily="34" charset="0"/>
              <a:buNone/>
            </a:pPr>
            <a:r>
              <a:rPr lang="en-US" dirty="0"/>
              <a:t>OK – next have a look at the mission statement in</a:t>
            </a:r>
            <a:r>
              <a:rPr lang="en-US" b="1" dirty="0"/>
              <a:t> Task 1.</a:t>
            </a:r>
            <a:r>
              <a:rPr lang="en-US" dirty="0"/>
              <a:t>  Which </a:t>
            </a:r>
            <a:r>
              <a:rPr lang="en-US" dirty="0" err="1"/>
              <a:t>organisation</a:t>
            </a:r>
            <a:r>
              <a:rPr lang="en-US" dirty="0"/>
              <a:t> does this belong to? I will give you a couple of minutes to guess the answer.  Answer - Nike</a:t>
            </a:r>
            <a:endParaRPr lang="en-US" dirty="0">
              <a:cs typeface="Calibri"/>
            </a:endParaRPr>
          </a:p>
          <a:p>
            <a:pPr marL="228600" indent="-228600">
              <a:buFont typeface="+mj-lt"/>
              <a:buAutoNum type="arabicPeriod"/>
            </a:pPr>
            <a:endParaRPr lang="en-US" dirty="0"/>
          </a:p>
          <a:p>
            <a:pPr marL="228600" indent="-228600">
              <a:buFont typeface="+mj-lt"/>
              <a:buAutoNum type="arabicPeriod" startAt="3"/>
            </a:pPr>
            <a:r>
              <a:rPr lang="en-US" dirty="0"/>
              <a:t>The last thing to find out about is the </a:t>
            </a:r>
            <a:r>
              <a:rPr lang="en-US" dirty="0" err="1"/>
              <a:t>organisation's</a:t>
            </a:r>
            <a:r>
              <a:rPr lang="en-US" dirty="0"/>
              <a:t> values and beliefs. These are the views that the </a:t>
            </a:r>
            <a:r>
              <a:rPr lang="en-US" dirty="0" err="1"/>
              <a:t>organisation</a:t>
            </a:r>
            <a:r>
              <a:rPr lang="en-US" dirty="0"/>
              <a:t> hold to be true and influence all employees’ actions. They can relate to how people should behave, the way managers should act, how decisions get made, how work should be done and how staff should treat each other at work. You should be given information about this during your induction period and there may be an employee code of conduct or a handbook to help you.</a:t>
            </a:r>
          </a:p>
          <a:p>
            <a:r>
              <a:rPr lang="en-US" dirty="0"/>
              <a:t>   </a:t>
            </a:r>
            <a:br>
              <a:rPr lang="en-US" dirty="0">
                <a:cs typeface="Calibri" panose="020F0502020204030204"/>
              </a:rPr>
            </a:br>
            <a:r>
              <a:rPr lang="en-US" b="1" dirty="0"/>
              <a:t>You should think of the culture as – The way things get done.</a:t>
            </a:r>
            <a:endParaRPr lang="en-US" b="1" dirty="0">
              <a:cs typeface="Calibri"/>
            </a:endParaRPr>
          </a:p>
          <a:p>
            <a:endParaRPr lang="en-US" dirty="0"/>
          </a:p>
          <a:p>
            <a:pPr algn="r"/>
            <a:r>
              <a:rPr lang="en-US" b="1" dirty="0"/>
              <a:t> Timing:  08:00</a:t>
            </a:r>
            <a:endParaRPr lang="en-US" b="1"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369776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Workplace behaviour </a:t>
            </a:r>
          </a:p>
          <a:p>
            <a:pPr algn="l" rtl="0" fontAlgn="base"/>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a:cs typeface="Calibri"/>
              </a:rPr>
              <a:t>There aren’t as many stringent rules in the workplace as at school, but as mentioned earlier, there are certain </a:t>
            </a:r>
            <a:r>
              <a:rPr lang="en-US" sz="1800" b="0" i="0" u="none" strike="noStrike" dirty="0" err="1">
                <a:solidFill>
                  <a:srgbClr val="000000"/>
                </a:solidFill>
                <a:effectLst/>
                <a:latin typeface="Calibri"/>
                <a:cs typeface="Calibri"/>
              </a:rPr>
              <a:t>behaviours</a:t>
            </a:r>
            <a:r>
              <a:rPr lang="en-US" sz="1800" b="0" i="0" u="none" strike="noStrike" dirty="0">
                <a:solidFill>
                  <a:srgbClr val="000000"/>
                </a:solidFill>
                <a:effectLst/>
                <a:latin typeface="Calibri"/>
                <a:cs typeface="Calibri"/>
              </a:rPr>
              <a:t> that are expected of employees, and things that are considered inappropriate. This doesn’t mean that you can’t be yourself, but you must have an awareness of what is acceptable and what isn’t.</a:t>
            </a:r>
            <a:r>
              <a:rPr lang="en-US" sz="1800" b="0" i="0" dirty="0">
                <a:solidFill>
                  <a:srgbClr val="000000"/>
                </a:solidFill>
                <a:effectLst/>
                <a:latin typeface="Calibri"/>
                <a:cs typeface="Calibri"/>
              </a:rPr>
              <a:t>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Most businesses have an </a:t>
            </a:r>
            <a:r>
              <a:rPr lang="en-US" sz="1800" b="1" i="0" dirty="0">
                <a:solidFill>
                  <a:srgbClr val="000000"/>
                </a:solidFill>
                <a:effectLst/>
                <a:latin typeface="Calibri" panose="020F0502020204030204" pitchFamily="34" charset="0"/>
              </a:rPr>
              <a:t>employee code of conduct </a:t>
            </a:r>
            <a:r>
              <a:rPr lang="en-US" sz="1800" b="0" i="0" dirty="0">
                <a:solidFill>
                  <a:srgbClr val="000000"/>
                </a:solidFill>
                <a:effectLst/>
                <a:latin typeface="Calibri" panose="020F0502020204030204" pitchFamily="34" charset="0"/>
              </a:rPr>
              <a:t>or </a:t>
            </a:r>
            <a:r>
              <a:rPr lang="en-US" sz="1800" b="1" i="0" dirty="0">
                <a:solidFill>
                  <a:srgbClr val="000000"/>
                </a:solidFill>
                <a:effectLst/>
                <a:latin typeface="Calibri" panose="020F0502020204030204" pitchFamily="34" charset="0"/>
              </a:rPr>
              <a:t>employee handbook </a:t>
            </a:r>
            <a:r>
              <a:rPr lang="en-US" sz="1800" b="0" i="0" dirty="0">
                <a:solidFill>
                  <a:srgbClr val="000000"/>
                </a:solidFill>
                <a:effectLst/>
                <a:latin typeface="Calibri" panose="020F0502020204030204" pitchFamily="34" charset="0"/>
              </a:rPr>
              <a:t>which explains their organisational culture and provides their workers with a guide to how they should behave within the workplace.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These cover a variety of things and are individual to the </a:t>
            </a:r>
            <a:r>
              <a:rPr lang="en-US" sz="1800" b="0" i="0" u="none" strike="noStrike" dirty="0" err="1">
                <a:solidFill>
                  <a:srgbClr val="000000"/>
                </a:solidFill>
                <a:effectLst/>
                <a:latin typeface="Calibri" panose="020F0502020204030204" pitchFamily="34" charset="0"/>
              </a:rPr>
              <a:t>organisation</a:t>
            </a:r>
            <a:r>
              <a:rPr lang="en-US" sz="1800" b="0" i="0" u="none" strike="noStrike" dirty="0">
                <a:solidFill>
                  <a:srgbClr val="000000"/>
                </a:solidFill>
                <a:effectLst/>
                <a:latin typeface="Calibri" panose="020F0502020204030204" pitchFamily="34" charset="0"/>
              </a:rPr>
              <a:t>, most have common themes, such as the ones displayed here. </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1" i="1" u="none" strike="noStrike" dirty="0">
                <a:solidFill>
                  <a:srgbClr val="000000"/>
                </a:solidFill>
                <a:effectLst/>
                <a:latin typeface="Calibri" panose="020F0502020204030204" pitchFamily="34" charset="0"/>
              </a:rPr>
              <a:t>[* Press to reveal next points in turn]</a:t>
            </a:r>
          </a:p>
          <a:p>
            <a:pPr algn="l"/>
            <a:endParaRPr lang="en-US" sz="1800" b="0" i="0" dirty="0">
              <a:solidFill>
                <a:srgbClr val="000000"/>
              </a:solidFill>
              <a:effectLst/>
              <a:latin typeface="Calibri"/>
              <a:cs typeface="Calibri"/>
            </a:endParaRPr>
          </a:p>
          <a:p>
            <a:pPr fontAlgn="base"/>
            <a:r>
              <a:rPr lang="en-US" sz="1800" b="1" dirty="0">
                <a:solidFill>
                  <a:srgbClr val="000000"/>
                </a:solidFill>
                <a:latin typeface="Calibri"/>
                <a:cs typeface="Calibri"/>
              </a:rPr>
              <a:t>Task 2</a:t>
            </a:r>
            <a:r>
              <a:rPr lang="en-US" sz="1800" b="1" i="0" u="none" strike="noStrike" dirty="0">
                <a:solidFill>
                  <a:srgbClr val="000000"/>
                </a:solidFill>
                <a:effectLst/>
                <a:latin typeface="Calibri"/>
                <a:cs typeface="Calibri"/>
              </a:rPr>
              <a:t>:</a:t>
            </a:r>
            <a:r>
              <a:rPr lang="en-US" sz="1800" b="0" i="0" u="none" strike="noStrike" dirty="0">
                <a:solidFill>
                  <a:srgbClr val="000000"/>
                </a:solidFill>
                <a:effectLst/>
                <a:latin typeface="Calibri"/>
                <a:cs typeface="Calibri"/>
              </a:rPr>
              <a:t> </a:t>
            </a:r>
            <a:r>
              <a:rPr lang="en-US" sz="1800" dirty="0">
                <a:solidFill>
                  <a:srgbClr val="000000"/>
                </a:solidFill>
                <a:latin typeface="Calibri"/>
                <a:cs typeface="Calibri"/>
              </a:rPr>
              <a:t>Can you think of what kind of rules there might be in a code of conduct?</a:t>
            </a:r>
            <a:endParaRPr lang="en-US" sz="1800" b="0" i="0" dirty="0">
              <a:solidFill>
                <a:srgbClr val="000000"/>
              </a:solidFill>
              <a:effectLst/>
              <a:latin typeface="Calibri"/>
              <a:cs typeface="Calibri"/>
            </a:endParaRPr>
          </a:p>
          <a:p>
            <a:endParaRPr lang="en-US" sz="1800" dirty="0">
              <a:solidFill>
                <a:srgbClr val="000000"/>
              </a:solidFill>
              <a:latin typeface="Calibri"/>
              <a:cs typeface="Calibri"/>
            </a:endParaRPr>
          </a:p>
          <a:p>
            <a:pPr algn="l" rtl="0" fontAlgn="base"/>
            <a:r>
              <a:rPr lang="en-US" sz="1800" b="1" i="0" dirty="0">
                <a:solidFill>
                  <a:srgbClr val="000000"/>
                </a:solidFill>
                <a:effectLst/>
                <a:latin typeface="Calibri" panose="020F0502020204030204" pitchFamily="34" charset="0"/>
              </a:rPr>
              <a:t>1. Attendance and punctuality</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Attend when you are expected </a:t>
            </a:r>
          </a:p>
          <a:p>
            <a:pPr marL="285750" indent="-285750" fontAlgn="base">
              <a:buFont typeface="Arial" panose="020B0604020202020204" pitchFamily="34" charset="0"/>
              <a:buChar char="•"/>
            </a:pPr>
            <a:r>
              <a:rPr lang="en-US" sz="1800" b="0" i="0" dirty="0">
                <a:solidFill>
                  <a:srgbClr val="000000"/>
                </a:solidFill>
                <a:effectLst/>
                <a:latin typeface="Calibri"/>
                <a:cs typeface="Calibri"/>
              </a:rPr>
              <a:t>Be punctual – start work and arrive at meetings on time</a:t>
            </a:r>
            <a:r>
              <a:rPr lang="en-US" sz="1800" dirty="0">
                <a:solidFill>
                  <a:srgbClr val="000000"/>
                </a:solidFill>
                <a:latin typeface="Calibri"/>
                <a:cs typeface="Calibri"/>
              </a:rPr>
              <a:t> </a:t>
            </a:r>
            <a:endParaRPr lang="en-US" sz="1800" b="0" i="0" dirty="0">
              <a:solidFill>
                <a:srgbClr val="000000"/>
              </a:solidFill>
              <a:effectLst/>
              <a:latin typeface="Calibri"/>
              <a:cs typeface="Calibri"/>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Return from breaks on time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Contact your line manager if you can’t come in to work for any reason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Leave the workplace at finishing time. </a:t>
            </a:r>
          </a:p>
          <a:p>
            <a:pPr marL="285750" indent="-285750"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1" i="0" dirty="0">
                <a:solidFill>
                  <a:srgbClr val="000000"/>
                </a:solidFill>
                <a:effectLst/>
                <a:latin typeface="Calibri" panose="020F0502020204030204" pitchFamily="34" charset="0"/>
              </a:rPr>
              <a:t>2. Personal appearance</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Look clean and tidy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Wear a uniform if required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Use PPE or personal protective equipment if required.</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1" i="0" dirty="0">
                <a:solidFill>
                  <a:srgbClr val="000000"/>
                </a:solidFill>
                <a:effectLst/>
                <a:latin typeface="Calibri" panose="020F0502020204030204" pitchFamily="34" charset="0"/>
              </a:rPr>
              <a:t>3. Working environment</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Keep your work area clean and tidy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Keep noise to an acceptable level for the environment you work in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Use storage provided to store belongings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Ensure paperwork and files are cleared from your desk overnight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Clean up after using shared facilities, for example kitchen equipment or in breakout areas.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1" i="0" dirty="0">
                <a:solidFill>
                  <a:srgbClr val="000000"/>
                </a:solidFill>
                <a:effectLst/>
                <a:latin typeface="Calibri" panose="020F0502020204030204" pitchFamily="34" charset="0"/>
              </a:rPr>
              <a:t>4. Language and behaviour</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Be courteous and polite to others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Treat colleagues with dignity and respect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Communicate appropriately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Be supportive of your colleagues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Have a positive attitude to colleagues and tasks.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1" i="0" dirty="0">
                <a:solidFill>
                  <a:srgbClr val="000000"/>
                </a:solidFill>
                <a:effectLst/>
                <a:latin typeface="Calibri" panose="020F0502020204030204" pitchFamily="34" charset="0"/>
              </a:rPr>
              <a:t>5. Use of equipment (including ICT and equipment)</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Adhere to your company’s ICT policy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Use company equipment for business purpose only.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1" i="0" dirty="0">
                <a:solidFill>
                  <a:srgbClr val="000000"/>
                </a:solidFill>
                <a:effectLst/>
                <a:latin typeface="Calibri" panose="020F0502020204030204" pitchFamily="34" charset="0"/>
              </a:rPr>
              <a:t>6. Use of personal mobile phones/social media</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Keep your mobile phone away from your workspace during working hours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Only make personal calls, message friends, or use social media during breaks.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1" i="0" dirty="0">
                <a:solidFill>
                  <a:srgbClr val="000000"/>
                </a:solidFill>
                <a:effectLst/>
                <a:latin typeface="Calibri" panose="020F0502020204030204" pitchFamily="34" charset="0"/>
              </a:rPr>
              <a:t>7. Honesty and integrity</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Act honestly.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1" i="0" dirty="0">
                <a:solidFill>
                  <a:srgbClr val="000000"/>
                </a:solidFill>
                <a:effectLst/>
                <a:latin typeface="Calibri" panose="020F0502020204030204" pitchFamily="34" charset="0"/>
              </a:rPr>
              <a:t>8. Confidentiality and information security</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Keep passwords confidential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Secure or lock away confidential information at the end of your shift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Shred or securely dispose of confidential information when it is no longer needed.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1" i="0" dirty="0">
                <a:solidFill>
                  <a:srgbClr val="000000"/>
                </a:solidFill>
                <a:effectLst/>
                <a:latin typeface="Calibri" panose="020F0502020204030204" pitchFamily="34" charset="0"/>
              </a:rPr>
              <a:t>9. Following instructions/procedures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Complete tasks as instructed by your manager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Complete tasks within deadlines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Ensure you follow procedures. </a:t>
            </a:r>
          </a:p>
          <a:p>
            <a:pPr marL="285750" indent="-285750"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marL="0" indent="0" algn="r" rtl="0" fontAlgn="base">
              <a:buFont typeface="Arial" panose="020B0604020202020204" pitchFamily="34" charset="0"/>
              <a:buNone/>
            </a:pPr>
            <a:r>
              <a:rPr lang="en-US" sz="1800" b="1" i="0" dirty="0">
                <a:solidFill>
                  <a:srgbClr val="000000"/>
                </a:solidFill>
                <a:effectLst/>
                <a:latin typeface="Calibri" panose="020F0502020204030204" pitchFamily="34" charset="0"/>
              </a:rPr>
              <a:t>Timing: 15:00</a:t>
            </a: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273446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What is inappropriate </a:t>
            </a:r>
            <a:r>
              <a:rPr lang="en-US" sz="1800" b="1" i="0" dirty="0" err="1">
                <a:solidFill>
                  <a:srgbClr val="000000"/>
                </a:solidFill>
                <a:effectLst/>
                <a:latin typeface="Calibri"/>
                <a:cs typeface="Calibri"/>
              </a:rPr>
              <a:t>behaviour</a:t>
            </a:r>
            <a:r>
              <a:rPr lang="en-US" sz="1800" b="1" i="0" dirty="0">
                <a:solidFill>
                  <a:srgbClr val="000000"/>
                </a:solidFill>
                <a:effectLst/>
                <a:latin typeface="Calibri"/>
                <a:cs typeface="Calibri"/>
              </a:rPr>
              <a:t>? </a:t>
            </a:r>
          </a:p>
          <a:p>
            <a:pPr algn="l"/>
            <a:endParaRPr lang="en-US" sz="1800" b="1" i="0" dirty="0">
              <a:solidFill>
                <a:srgbClr val="000000"/>
              </a:solidFill>
              <a:effectLst/>
              <a:latin typeface="Calibri"/>
              <a:cs typeface="Calibri"/>
            </a:endParaRPr>
          </a:p>
          <a:p>
            <a:r>
              <a:rPr lang="en-US" sz="1800" dirty="0">
                <a:solidFill>
                  <a:srgbClr val="000000"/>
                </a:solidFill>
                <a:latin typeface="Calibri"/>
                <a:cs typeface="Calibri"/>
              </a:rPr>
              <a:t>So, you should now understand what </a:t>
            </a:r>
            <a:r>
              <a:rPr lang="en-US" sz="1800" dirty="0" err="1">
                <a:solidFill>
                  <a:srgbClr val="000000"/>
                </a:solidFill>
                <a:latin typeface="Calibri"/>
                <a:cs typeface="Calibri"/>
              </a:rPr>
              <a:t>behaviour</a:t>
            </a:r>
            <a:r>
              <a:rPr lang="en-US" sz="1800" dirty="0">
                <a:solidFill>
                  <a:srgbClr val="000000"/>
                </a:solidFill>
                <a:latin typeface="Calibri"/>
                <a:cs typeface="Calibri"/>
              </a:rPr>
              <a:t> is expected within the workplace – so let’s talk about inappropriate </a:t>
            </a:r>
            <a:r>
              <a:rPr lang="en-US" sz="1800" dirty="0" err="1">
                <a:solidFill>
                  <a:srgbClr val="000000"/>
                </a:solidFill>
                <a:latin typeface="Calibri"/>
                <a:cs typeface="Calibri"/>
              </a:rPr>
              <a:t>behaviour</a:t>
            </a:r>
            <a:r>
              <a:rPr lang="en-US" sz="1800" dirty="0">
                <a:solidFill>
                  <a:srgbClr val="000000"/>
                </a:solidFill>
                <a:latin typeface="Calibri"/>
                <a:cs typeface="Calibri"/>
              </a:rPr>
              <a:t>. </a:t>
            </a:r>
          </a:p>
          <a:p>
            <a:pPr fontAlgn="base"/>
            <a:endParaRPr lang="en-US" dirty="0">
              <a:solidFill>
                <a:srgbClr val="000000"/>
              </a:solidFill>
              <a:latin typeface="Segoe UI" panose="020B0502040204020203" pitchFamily="34" charset="0"/>
              <a:cs typeface="Segoe UI" panose="020B0502040204020203" pitchFamily="34" charset="0"/>
            </a:endParaRPr>
          </a:p>
          <a:p>
            <a:pPr fontAlgn="base"/>
            <a:r>
              <a:rPr lang="en-US" sz="1800" dirty="0">
                <a:solidFill>
                  <a:srgbClr val="000000"/>
                </a:solidFill>
                <a:latin typeface="Calibri"/>
                <a:cs typeface="Calibri"/>
              </a:rPr>
              <a:t>This can </a:t>
            </a:r>
            <a:r>
              <a:rPr lang="en-US" sz="1800" b="0" i="0" dirty="0">
                <a:solidFill>
                  <a:srgbClr val="000000"/>
                </a:solidFill>
                <a:effectLst/>
                <a:latin typeface="Calibri"/>
                <a:cs typeface="Calibri"/>
              </a:rPr>
              <a:t>range from being too chatty during working time or talking too loudly to more serious actions which don’t comply with the </a:t>
            </a:r>
            <a:r>
              <a:rPr lang="en-US" sz="1800" b="0" i="0" dirty="0" err="1">
                <a:solidFill>
                  <a:srgbClr val="000000"/>
                </a:solidFill>
                <a:effectLst/>
                <a:latin typeface="Calibri"/>
                <a:cs typeface="Calibri"/>
              </a:rPr>
              <a:t>organisation’s</a:t>
            </a:r>
            <a:r>
              <a:rPr lang="en-US" sz="1800" b="0" i="0" dirty="0">
                <a:solidFill>
                  <a:srgbClr val="000000"/>
                </a:solidFill>
                <a:effectLst/>
                <a:latin typeface="Calibri"/>
                <a:cs typeface="Calibri"/>
              </a:rPr>
              <a:t> code of conduct. This could be something that could cause offense, have a negative impact on an individual, or even be illegal.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This includes behaviour such as: </a:t>
            </a:r>
          </a:p>
          <a:p>
            <a:pPr algn="l" rtl="0" fontAlgn="base"/>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Lack of co-operation with others in your team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Not following procedures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Swearing or offensive language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Poor time keeping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Frequent absence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Dishonesty, for example fraud or theft, or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Bullying and harassment.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a:cs typeface="Calibri"/>
              </a:rPr>
              <a:t>Consequences depend on the seriousness of someone’s actions and can be split into 2 categories – unsatisfactory conduct or gross misconduct. </a:t>
            </a:r>
          </a:p>
          <a:p>
            <a:pPr algn="l" rtl="0" fontAlgn="base"/>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Unsatisfactory conduct </a:t>
            </a:r>
            <a:r>
              <a:rPr lang="en-US" sz="1800" b="0" i="0" dirty="0">
                <a:solidFill>
                  <a:srgbClr val="000000"/>
                </a:solidFill>
                <a:effectLst/>
                <a:latin typeface="Calibri" panose="020F0502020204030204" pitchFamily="34" charset="0"/>
              </a:rPr>
              <a:t>is</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minor breaches, such as being late or using your phone during work time. This could entail a chat with a manager initially, but if it continues could lead to a disciplinary action.  </a:t>
            </a:r>
          </a:p>
          <a:p>
            <a:pPr algn="l" rtl="0" fontAlgn="base"/>
            <a:endParaRPr lang="en-US" b="0" i="0" dirty="0">
              <a:solidFill>
                <a:srgbClr val="000000"/>
              </a:solidFill>
              <a:effectLst/>
              <a:latin typeface="Segoe UI" panose="020B0502040204020203" pitchFamily="34" charset="0"/>
            </a:endParaRPr>
          </a:p>
          <a:p>
            <a:pPr fontAlgn="base"/>
            <a:r>
              <a:rPr lang="en-US" sz="1800" b="1" i="0" dirty="0">
                <a:solidFill>
                  <a:srgbClr val="000000"/>
                </a:solidFill>
                <a:effectLst/>
                <a:latin typeface="Calibri"/>
                <a:cs typeface="Calibri"/>
              </a:rPr>
              <a:t>Gross misconduct </a:t>
            </a:r>
            <a:r>
              <a:rPr lang="en-US" sz="1800" b="0" i="0" dirty="0">
                <a:solidFill>
                  <a:srgbClr val="000000"/>
                </a:solidFill>
                <a:effectLst/>
                <a:latin typeface="Calibri"/>
                <a:cs typeface="Calibri"/>
              </a:rPr>
              <a:t>is more serious and would involve disciplinary proceedings. For example, being drunk in the workplace, violence or taking time off without getting authority. Disciplinary proceeding would involve an investigation, and the following outcome of the investigation could result in warnings, removal of benefits, dismissal or even prosecution.</a:t>
            </a:r>
            <a:endParaRPr lang="en-US" sz="1800" dirty="0">
              <a:solidFill>
                <a:srgbClr val="000000"/>
              </a:solidFill>
              <a:latin typeface="Calibri"/>
              <a:cs typeface="Calibri"/>
            </a:endParaRPr>
          </a:p>
          <a:p>
            <a:endParaRPr lang="en-US" sz="1800" dirty="0">
              <a:solidFill>
                <a:srgbClr val="000000"/>
              </a:solidFill>
              <a:latin typeface="Calibri"/>
              <a:cs typeface="Calibri"/>
            </a:endParaRPr>
          </a:p>
          <a:p>
            <a:pPr algn="r"/>
            <a:r>
              <a:rPr lang="en-US" sz="1800" b="1" dirty="0">
                <a:solidFill>
                  <a:srgbClr val="000000"/>
                </a:solidFill>
                <a:latin typeface="Calibri"/>
                <a:cs typeface="Calibri"/>
              </a:rPr>
              <a:t>Timing:</a:t>
            </a:r>
            <a:r>
              <a:rPr lang="en-US" sz="1800" b="1" i="0" dirty="0">
                <a:solidFill>
                  <a:srgbClr val="000000"/>
                </a:solidFill>
                <a:effectLst/>
                <a:latin typeface="Calibri"/>
                <a:cs typeface="Calibri"/>
              </a:rPr>
              <a:t> 17:00</a:t>
            </a:r>
            <a:endParaRPr lang="en-US" b="1" dirty="0"/>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258616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Bullying and Harassment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Everyone has the right to be treated with dignity and respect at work.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Bullying and harassment is an example of gross misconduct. Unfortunately, this can sometimes happen in the workplace, and like school, companies will have bullying and harassment policies to avoid it happening and outlining what procedures should be followed if someone is a victim.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Employers are responsible for preventing behaviour which could be classed as such. Employees are protected by a combination of employers’ policies and legislation. Bullying and harassment is behaviour that makes someone feel intimidated or offended.  </a:t>
            </a:r>
          </a:p>
          <a:p>
            <a:pPr algn="l" rtl="0" fontAlgn="base"/>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a:cs typeface="Calibri"/>
              </a:rPr>
              <a:t>The slide shows the definitions of </a:t>
            </a:r>
            <a:r>
              <a:rPr lang="en-US" sz="1800" dirty="0">
                <a:solidFill>
                  <a:srgbClr val="000000"/>
                </a:solidFill>
                <a:latin typeface="Calibri"/>
                <a:cs typeface="Calibri"/>
              </a:rPr>
              <a:t>bullying</a:t>
            </a:r>
            <a:r>
              <a:rPr lang="en-US" sz="1800" b="0" i="0" u="none" strike="noStrike" dirty="0">
                <a:solidFill>
                  <a:srgbClr val="000000"/>
                </a:solidFill>
                <a:effectLst/>
                <a:latin typeface="Calibri"/>
                <a:cs typeface="Calibri"/>
              </a:rPr>
              <a:t> and harassment. These terms are often used interchangeably but there is a key difference Harassment is against the law. </a:t>
            </a:r>
            <a:r>
              <a:rPr lang="en-US" sz="1800" b="0" i="0" dirty="0">
                <a:solidFill>
                  <a:srgbClr val="000000"/>
                </a:solidFill>
                <a:effectLst/>
                <a:latin typeface="Calibri"/>
                <a:cs typeface="Calibri"/>
              </a:rPr>
              <a:t> </a:t>
            </a:r>
            <a:endParaRPr lang="en-US" b="0" i="0" dirty="0">
              <a:solidFill>
                <a:srgbClr val="000000"/>
              </a:solidFill>
              <a:effectLst/>
              <a:latin typeface="Calibri"/>
              <a:cs typeface="Calibri"/>
            </a:endParaRPr>
          </a:p>
          <a:p>
            <a:pPr algn="l" rtl="0" fontAlgn="base"/>
            <a:r>
              <a:rPr lang="en-US" sz="1800" b="0" i="0" u="none" strike="noStrike" dirty="0">
                <a:solidFill>
                  <a:srgbClr val="000000"/>
                </a:solidFill>
                <a:effectLst/>
                <a:latin typeface="Calibri" panose="020F0502020204030204" pitchFamily="34" charset="0"/>
              </a:rPr>
              <a:t>Bullying and harassment behaviour could include:</a:t>
            </a:r>
            <a:r>
              <a:rPr lang="en-US" sz="18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spreading malicious (nasty) </a:t>
            </a:r>
            <a:r>
              <a:rPr lang="en-US" sz="1800" b="0" i="0" dirty="0" err="1">
                <a:solidFill>
                  <a:srgbClr val="000000"/>
                </a:solidFill>
                <a:effectLst/>
                <a:latin typeface="Calibri" panose="020F0502020204030204" pitchFamily="34" charset="0"/>
              </a:rPr>
              <a:t>rumours</a:t>
            </a:r>
            <a:r>
              <a:rPr lang="en-US" sz="1800" b="0" i="0" dirty="0">
                <a:solidFill>
                  <a:srgbClr val="000000"/>
                </a:solidFill>
                <a:effectLst/>
                <a:latin typeface="Calibri" panose="020F0502020204030204" pitchFamily="34" charset="0"/>
              </a:rPr>
              <a:t>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picking on or regularly undermining someone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denying someone training or promotion opportunities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cyberbullying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exclusion of a person, or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threats, shouting and abusive comments.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This can happen face to face, on social media, by email or phone.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Any of these factors caused by harassment or bullying can lead to job insecurity, illness, absence from work, and even resignation.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Job performance is almost always affected and relations in the workplace suffer. </a:t>
            </a:r>
          </a:p>
          <a:p>
            <a:pPr algn="l" rtl="0" fontAlgn="base"/>
            <a:endParaRPr lang="en-US" b="0" i="0" dirty="0">
              <a:solidFill>
                <a:srgbClr val="000000"/>
              </a:solidFill>
              <a:effectLst/>
              <a:latin typeface="Segoe UI" panose="020B0502040204020203" pitchFamily="34" charset="0"/>
            </a:endParaRPr>
          </a:p>
          <a:p>
            <a:pPr fontAlgn="base"/>
            <a:r>
              <a:rPr lang="en-US" sz="1800" b="1" dirty="0">
                <a:solidFill>
                  <a:srgbClr val="000000"/>
                </a:solidFill>
                <a:latin typeface="Calibri"/>
                <a:cs typeface="Calibri"/>
              </a:rPr>
              <a:t>Task 3 - </a:t>
            </a:r>
            <a:r>
              <a:rPr lang="en-US" dirty="0"/>
              <a:t>What do </a:t>
            </a:r>
            <a:r>
              <a:rPr lang="en-US" b="0" i="0" dirty="0">
                <a:effectLst/>
              </a:rPr>
              <a:t>you think the</a:t>
            </a:r>
            <a:r>
              <a:rPr lang="en-US" dirty="0"/>
              <a:t> main difference is between </a:t>
            </a:r>
            <a:r>
              <a:rPr lang="en-US" b="0" i="0" dirty="0">
                <a:effectLst/>
              </a:rPr>
              <a:t>bullying and</a:t>
            </a:r>
            <a:r>
              <a:rPr lang="en-US" dirty="0"/>
              <a:t> harassment</a:t>
            </a:r>
            <a:r>
              <a:rPr lang="en-US" sz="1800" b="0" i="0" dirty="0">
                <a:solidFill>
                  <a:srgbClr val="000000"/>
                </a:solidFill>
                <a:effectLst/>
                <a:latin typeface="Calibri"/>
                <a:cs typeface="Calibri"/>
              </a:rPr>
              <a:t>?</a:t>
            </a:r>
            <a:r>
              <a:rPr lang="en-US" sz="1800" dirty="0">
                <a:solidFill>
                  <a:srgbClr val="000000"/>
                </a:solidFill>
                <a:latin typeface="Calibri"/>
                <a:cs typeface="Calibri"/>
              </a:rPr>
              <a:t> </a:t>
            </a:r>
            <a:r>
              <a:rPr lang="en-US" sz="1800" b="1" i="1" dirty="0">
                <a:solidFill>
                  <a:srgbClr val="000000"/>
                </a:solidFill>
                <a:latin typeface="Calibri"/>
                <a:cs typeface="Calibri"/>
              </a:rPr>
              <a:t>Give pupils a couple of minutes to come up with an answer.</a:t>
            </a:r>
            <a:endParaRPr lang="en-US" b="1" i="1" dirty="0">
              <a:latin typeface="Calibri"/>
              <a:cs typeface="Calibri"/>
            </a:endParaRPr>
          </a:p>
          <a:p>
            <a:pPr algn="l"/>
            <a:endParaRPr lang="en-US" sz="1800" b="0" i="0" dirty="0">
              <a:solidFill>
                <a:srgbClr val="000000"/>
              </a:solidFill>
              <a:effectLst/>
              <a:latin typeface="Calibri"/>
              <a:cs typeface="Calibri"/>
            </a:endParaRPr>
          </a:p>
          <a:p>
            <a:r>
              <a:rPr lang="en-US" sz="1800" dirty="0">
                <a:solidFill>
                  <a:srgbClr val="000000"/>
                </a:solidFill>
                <a:latin typeface="Calibri"/>
                <a:cs typeface="Calibri"/>
              </a:rPr>
              <a:t>Answer – On next slide</a:t>
            </a:r>
            <a:endParaRPr lang="en-US" sz="1800" b="0" i="0" dirty="0">
              <a:solidFill>
                <a:srgbClr val="000000"/>
              </a:solidFill>
              <a:effectLst/>
              <a:latin typeface="Calibri"/>
              <a:cs typeface="Calibri"/>
            </a:endParaRPr>
          </a:p>
          <a:p>
            <a:pPr algn="l"/>
            <a:endParaRPr lang="en-US" sz="1800" b="0" i="0" dirty="0">
              <a:solidFill>
                <a:srgbClr val="000000"/>
              </a:solidFill>
              <a:effectLst/>
              <a:latin typeface="Calibri"/>
              <a:cs typeface="Calibri"/>
            </a:endParaRPr>
          </a:p>
          <a:p>
            <a:pPr algn="r"/>
            <a:r>
              <a:rPr lang="en-US" sz="1800" b="1" dirty="0">
                <a:solidFill>
                  <a:srgbClr val="000000"/>
                </a:solidFill>
                <a:latin typeface="Calibri"/>
                <a:cs typeface="Calibri"/>
              </a:rPr>
              <a:t>Timing: 25:00</a:t>
            </a:r>
          </a:p>
          <a:p>
            <a:pPr fontAlgn="base"/>
            <a:endParaRPr lang="en-US" dirty="0">
              <a:solidFill>
                <a:srgbClr val="000000"/>
              </a:solidFill>
              <a:latin typeface="Segoe UI" panose="020B0502040204020203" pitchFamily="34" charset="0"/>
              <a:cs typeface="Segoe UI" panose="020B0502040204020203" pitchFamily="34" charset="0"/>
            </a:endParaRPr>
          </a:p>
          <a:p>
            <a:pPr fontAlgn="base"/>
            <a:endParaRPr lang="en-US" sz="1800" dirty="0">
              <a:solidFill>
                <a:srgbClr val="000000"/>
              </a:solidFill>
              <a:latin typeface="Calibri" panose="020F0502020204030204" pitchFamily="34" charset="0"/>
              <a:cs typeface="Calibri" panose="020F0502020204030204" pitchFamily="34" charset="0"/>
            </a:endParaRPr>
          </a:p>
          <a:p>
            <a:pPr fontAlgn="base"/>
            <a:endParaRPr lang="en-US" dirty="0">
              <a:solidFill>
                <a:srgbClr val="0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376483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Protected Characteristics </a:t>
            </a:r>
          </a:p>
          <a:p>
            <a:pPr fontAlgn="base"/>
            <a:endParaRPr lang="en-US" sz="1800" dirty="0">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difference between bullying and harassment, is that harassment is illegal.</a:t>
            </a:r>
          </a:p>
          <a:p>
            <a:endParaRPr lang="en-US" dirty="0"/>
          </a:p>
          <a:p>
            <a:r>
              <a:rPr lang="en-US" dirty="0"/>
              <a:t>Bullying is not acceptable at any time but if someone chooses to single you out due to your own personal characteristics – this may be harassment. The government has created legislation - the Equality Act 2010, to ensure that everyone is treated equally, regardless of your personal characteristics. Somone, for example, may create an atmosphere that makes you feel uncomfortable - this could be because you feel offended, intimidated or humiliated.</a:t>
            </a:r>
          </a:p>
          <a:p>
            <a:endParaRPr lang="en-US" dirty="0">
              <a:cs typeface="Calibri"/>
            </a:endParaRPr>
          </a:p>
          <a:p>
            <a:r>
              <a:rPr lang="en-US" dirty="0"/>
              <a:t>If you’re being bullied, your situation might also be harassment under the Equality Act 2010. If it is, you can take action under that law.</a:t>
            </a:r>
          </a:p>
          <a:p>
            <a:endParaRPr lang="en-US" dirty="0">
              <a:cs typeface="Calibri"/>
            </a:endParaRPr>
          </a:p>
          <a:p>
            <a:r>
              <a:rPr lang="en-US" dirty="0"/>
              <a:t>If the bullying isn't harassment under the Equality Act, you might be able to deal with the problem another way.</a:t>
            </a:r>
            <a:br>
              <a:rPr lang="en-US" dirty="0"/>
            </a:br>
            <a:endParaRPr lang="en-US" dirty="0">
              <a:cs typeface="Calibri"/>
            </a:endParaRPr>
          </a:p>
          <a:p>
            <a:r>
              <a:rPr lang="en-US" dirty="0"/>
              <a:t>It might be harassment if someone’s:</a:t>
            </a:r>
            <a:br>
              <a:rPr lang="en-US" dirty="0"/>
            </a:br>
            <a:endParaRPr lang="en-US" dirty="0">
              <a:cs typeface="Calibri"/>
            </a:endParaRPr>
          </a:p>
          <a:p>
            <a:pPr marL="285750" indent="-285750">
              <a:buFont typeface="Arial"/>
              <a:buChar char="•"/>
            </a:pPr>
            <a:r>
              <a:rPr lang="en-US" dirty="0"/>
              <a:t>verbally abused you</a:t>
            </a:r>
            <a:endParaRPr lang="en-US" dirty="0">
              <a:cs typeface="Calibri"/>
            </a:endParaRPr>
          </a:p>
          <a:p>
            <a:pPr marL="285750" indent="-285750">
              <a:buFont typeface="Arial"/>
              <a:buChar char="•"/>
            </a:pPr>
            <a:r>
              <a:rPr lang="en-US" dirty="0"/>
              <a:t>asked very personal questions, for example about your disability or religion</a:t>
            </a:r>
            <a:endParaRPr lang="en-US" dirty="0">
              <a:cs typeface="Calibri"/>
            </a:endParaRPr>
          </a:p>
          <a:p>
            <a:pPr marL="285750" indent="-285750">
              <a:buFont typeface="Arial"/>
              <a:buChar char="•"/>
            </a:pPr>
            <a:r>
              <a:rPr lang="en-US" dirty="0"/>
              <a:t>put up posters that make you feel uncomfortable</a:t>
            </a:r>
            <a:endParaRPr lang="en-US" dirty="0">
              <a:cs typeface="Calibri"/>
            </a:endParaRPr>
          </a:p>
          <a:p>
            <a:pPr marL="285750" indent="-285750">
              <a:buFont typeface="Arial"/>
              <a:buChar char="•"/>
            </a:pPr>
            <a:r>
              <a:rPr lang="en-US" dirty="0"/>
              <a:t>made rude physical gestures or facial expressions towards you</a:t>
            </a:r>
            <a:endParaRPr lang="en-US" dirty="0">
              <a:cs typeface="Calibri"/>
            </a:endParaRPr>
          </a:p>
          <a:p>
            <a:pPr marL="285750" indent="-285750">
              <a:buFont typeface="Arial"/>
              <a:buChar char="•"/>
            </a:pPr>
            <a:r>
              <a:rPr lang="en-US" dirty="0"/>
              <a:t>told you jokes of a sexual nature</a:t>
            </a:r>
            <a:endParaRPr lang="en-US" dirty="0">
              <a:cs typeface="Calibri"/>
            </a:endParaRPr>
          </a:p>
          <a:p>
            <a:pPr marL="285750" indent="-285750">
              <a:buFont typeface="Arial"/>
              <a:buChar char="•"/>
            </a:pPr>
            <a:r>
              <a:rPr lang="en-US" dirty="0"/>
              <a:t>made comments you find offensive, for example on social media.</a:t>
            </a:r>
          </a:p>
          <a:p>
            <a:pPr marL="285750" indent="-285750">
              <a:buFont typeface="Arial"/>
              <a:buChar char="•"/>
            </a:pPr>
            <a:endParaRPr lang="en-US" dirty="0">
              <a:cs typeface="Calibri"/>
            </a:endParaRPr>
          </a:p>
          <a:p>
            <a:r>
              <a:rPr lang="en-US" dirty="0"/>
              <a:t>If your colleagues say the </a:t>
            </a:r>
            <a:r>
              <a:rPr lang="en-US" dirty="0" err="1"/>
              <a:t>behaviour</a:t>
            </a:r>
            <a:r>
              <a:rPr lang="en-US" dirty="0"/>
              <a:t> was just friendly banter, it might still be harassment if it meets the definition of harassment in the Equality Act. If the harassment is very serious, it might also be a crime. </a:t>
            </a:r>
          </a:p>
          <a:p>
            <a:endParaRPr lang="en-US" sz="1800" dirty="0">
              <a:solidFill>
                <a:srgbClr val="000000"/>
              </a:solidFill>
              <a:latin typeface="Calibri"/>
              <a:cs typeface="Calibri"/>
            </a:endParaRPr>
          </a:p>
          <a:p>
            <a:r>
              <a:rPr lang="en-US" sz="1800" dirty="0">
                <a:solidFill>
                  <a:srgbClr val="000000"/>
                </a:solidFill>
                <a:latin typeface="Calibri"/>
                <a:cs typeface="Calibri"/>
              </a:rPr>
              <a:t>Protected</a:t>
            </a:r>
            <a:r>
              <a:rPr lang="en-US" sz="1800" b="0" i="0" dirty="0">
                <a:solidFill>
                  <a:srgbClr val="000000"/>
                </a:solidFill>
                <a:effectLst/>
                <a:latin typeface="Calibri"/>
                <a:cs typeface="Calibri"/>
              </a:rPr>
              <a:t> characteristics ensure that everyone is treated equally regardless of race, religion, gender, ability or sexual orientation. </a:t>
            </a:r>
            <a:endParaRPr lang="en-US" b="0" i="0" dirty="0">
              <a:solidFill>
                <a:srgbClr val="000000"/>
              </a:solidFill>
              <a:effectLst/>
              <a:latin typeface="Segoe UI" panose="020B0502040204020203" pitchFamily="34" charset="0"/>
              <a:cs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Equalities Act 2010 makes it clear that:  </a:t>
            </a:r>
          </a:p>
          <a:p>
            <a:pPr algn="l" rtl="0" fontAlgn="base"/>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harassment should always be considered by the impact it has on someone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conduct which is intended to be friendly could also amount to harassment if the recipient considers it offensive </a:t>
            </a:r>
          </a:p>
          <a:p>
            <a:pPr marL="285750" indent="-285750" algn="l" rtl="0" fontAlgn="base">
              <a:buFont typeface="Arial" panose="020B0604020202020204" pitchFamily="34" charset="0"/>
              <a:buChar char="•"/>
            </a:pPr>
            <a:r>
              <a:rPr lang="en-US" sz="1800" b="0" i="0" dirty="0">
                <a:solidFill>
                  <a:srgbClr val="000000"/>
                </a:solidFill>
                <a:effectLst/>
                <a:latin typeface="Calibri"/>
                <a:cs typeface="Calibri"/>
              </a:rPr>
              <a:t>the recipient of the behaviour decides whether it is unwanted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unwanted conduct does not need to be directed at a person. It can be witnessed or overheard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it doesn’t matter whether other people find the conduct acceptable, or it is common in the workplace.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sz="1800" b="1" i="1" dirty="0">
                <a:solidFill>
                  <a:srgbClr val="000000"/>
                </a:solidFill>
                <a:effectLst/>
                <a:latin typeface="Calibri" panose="020F0502020204030204" pitchFamily="34" charset="0"/>
              </a:rPr>
              <a:t>[* Press for each point in turn]</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a:cs typeface="Calibri"/>
              </a:rPr>
              <a:t>Age </a:t>
            </a:r>
          </a:p>
          <a:p>
            <a:pPr algn="l" rtl="0" fontAlgn="base"/>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Considering someone too young or old for promotion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Age related remarks or jokes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Being excluded from activities.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Disability </a:t>
            </a:r>
          </a:p>
          <a:p>
            <a:pPr algn="l" rtl="0" fontAlgn="base"/>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Derogatory (insulting or offensive) remarks, mocking, mimicking, staring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Making assumptions about someone’s ability because of their disability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Unreasonably highlighting someone’s disability.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Gender </a:t>
            </a:r>
          </a:p>
          <a:p>
            <a:pPr algn="l" rtl="0" fontAlgn="base"/>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Sexual comments, jokes or gestures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Posting sexual comments on social media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Unwanted or derogatory comments about a person’s appearance.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Gender reassignment/ trans identity </a:t>
            </a:r>
          </a:p>
          <a:p>
            <a:pPr algn="l" rtl="0" fontAlgn="base"/>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Transphobic comments, jokes and name calling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Verbal or physical abuse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Refusing to treat a person as their new gender when they transition.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Race </a:t>
            </a:r>
          </a:p>
          <a:p>
            <a:pPr algn="l" rtl="0" fontAlgn="base"/>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a:cs typeface="Calibri"/>
              </a:rPr>
              <a:t>Isolating someone because of their race, colour or ethnic origin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Remarking on a person’s skin </a:t>
            </a:r>
            <a:r>
              <a:rPr lang="en-US" sz="1800" b="0" i="0" dirty="0" err="1">
                <a:solidFill>
                  <a:srgbClr val="000000"/>
                </a:solidFill>
                <a:effectLst/>
                <a:latin typeface="Calibri" panose="020F0502020204030204" pitchFamily="34" charset="0"/>
              </a:rPr>
              <a:t>colour</a:t>
            </a:r>
            <a:r>
              <a:rPr lang="en-US" sz="1800" b="0" i="0" dirty="0">
                <a:solidFill>
                  <a:srgbClr val="000000"/>
                </a:solidFill>
                <a:effectLst/>
                <a:latin typeface="Calibri" panose="020F0502020204030204" pitchFamily="34" charset="0"/>
              </a:rPr>
              <a:t> or other cultural traits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Discussing harmful racial stereotypes.</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Religion or belief</a:t>
            </a:r>
          </a:p>
          <a:p>
            <a:pPr algn="l" rtl="0" fontAlgn="base"/>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Mocking people because of their religious beliefs </a:t>
            </a:r>
          </a:p>
          <a:p>
            <a:pPr marL="285750" indent="-285750" algn="l" rtl="0" fontAlgn="base">
              <a:buFont typeface="Arial" panose="020B0604020202020204" pitchFamily="34" charset="0"/>
              <a:buChar char="•"/>
            </a:pPr>
            <a:r>
              <a:rPr lang="en-US" sz="1800" b="0" i="0" dirty="0">
                <a:solidFill>
                  <a:srgbClr val="000000"/>
                </a:solidFill>
                <a:effectLst/>
                <a:latin typeface="Calibri"/>
                <a:cs typeface="Calibri"/>
              </a:rPr>
              <a:t>Pressurising others to participate in religious/political groups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Making unwanted comments on dress.</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Sexual orientation </a:t>
            </a:r>
          </a:p>
          <a:p>
            <a:pPr algn="l" rtl="0" fontAlgn="base"/>
            <a:endParaRPr lang="en-US"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Making homophobic insults or threats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Asking a lesbian, gay or bisexual colleague intrusive personal questions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Outing a person as lesbian, gay or bisexual without their permission.</a:t>
            </a:r>
          </a:p>
          <a:p>
            <a:pPr marL="285750" indent="-285750"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marL="0" indent="0" algn="r" rtl="0" fontAlgn="base">
              <a:buFont typeface="Arial" panose="020B0604020202020204" pitchFamily="34" charset="0"/>
              <a:buNone/>
            </a:pPr>
            <a:r>
              <a:rPr lang="en-US" sz="1800" b="1" i="0" dirty="0">
                <a:solidFill>
                  <a:srgbClr val="000000"/>
                </a:solidFill>
                <a:effectLst/>
                <a:latin typeface="Calibri" panose="020F0502020204030204" pitchFamily="34" charset="0"/>
              </a:rPr>
              <a:t>Timing: 33:00</a:t>
            </a: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129536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What should I do about bullying or harassment?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a:cs typeface="Calibri"/>
              </a:rPr>
              <a:t>If you can you should try and resolve it informally. It may be that the person doesn’t </a:t>
            </a:r>
            <a:r>
              <a:rPr lang="en-US" sz="1800" dirty="0" err="1">
                <a:solidFill>
                  <a:srgbClr val="000000"/>
                </a:solidFill>
                <a:latin typeface="Calibri"/>
                <a:cs typeface="Calibri"/>
              </a:rPr>
              <a:t>realise</a:t>
            </a:r>
            <a:r>
              <a:rPr lang="en-US" sz="1800" b="0" i="0" dirty="0">
                <a:solidFill>
                  <a:srgbClr val="000000"/>
                </a:solidFill>
                <a:effectLst/>
                <a:latin typeface="Calibri"/>
                <a:cs typeface="Calibri"/>
              </a:rPr>
              <a:t> their </a:t>
            </a:r>
            <a:r>
              <a:rPr lang="en-US" sz="1800" b="0" i="0" dirty="0" err="1">
                <a:solidFill>
                  <a:srgbClr val="000000"/>
                </a:solidFill>
                <a:effectLst/>
                <a:latin typeface="Calibri"/>
                <a:cs typeface="Calibri"/>
              </a:rPr>
              <a:t>behaviour</a:t>
            </a:r>
            <a:r>
              <a:rPr lang="en-US" sz="1800" b="0" i="0" dirty="0">
                <a:solidFill>
                  <a:srgbClr val="000000"/>
                </a:solidFill>
                <a:effectLst/>
                <a:latin typeface="Calibri"/>
                <a:cs typeface="Calibri"/>
              </a:rPr>
              <a:t> is offensive to you – talk to the person and explain how they are making you feel and that their behaviour isn’t appropriate - make them </a:t>
            </a:r>
            <a:r>
              <a:rPr lang="en-US" sz="1800" b="0" i="0" dirty="0" err="1">
                <a:solidFill>
                  <a:srgbClr val="000000"/>
                </a:solidFill>
                <a:effectLst/>
                <a:latin typeface="Calibri"/>
                <a:cs typeface="Calibri"/>
              </a:rPr>
              <a:t>realise</a:t>
            </a:r>
            <a:r>
              <a:rPr lang="en-US" sz="1800" b="0" i="0" dirty="0">
                <a:solidFill>
                  <a:srgbClr val="000000"/>
                </a:solidFill>
                <a:effectLst/>
                <a:latin typeface="Calibri"/>
                <a:cs typeface="Calibri"/>
              </a:rPr>
              <a:t> its impact and why it’s intimidating.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However, this isn’t always possible - you may feel too scared or nervous, and if this is the case, talk to :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1" i="1" dirty="0">
                <a:solidFill>
                  <a:srgbClr val="000000"/>
                </a:solidFill>
                <a:effectLst/>
                <a:latin typeface="Calibri" panose="020F0502020204030204" pitchFamily="34" charset="0"/>
              </a:rPr>
              <a:t>[* Press for each point]</a:t>
            </a:r>
          </a:p>
          <a:p>
            <a:pPr algn="l" rtl="0" fontAlgn="base"/>
            <a:endParaRPr lang="en-US" sz="18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your manager</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HR or Human Resources department,</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or Trade Union rep, who will be able to provide advice on what do next and arbitrate on your behalf.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Often, they may advise that a formal complaint is necessary, which will mean that an investigation may be conducted and following the outcome, disciplinary measures will be taken against the bully.  </a:t>
            </a:r>
          </a:p>
          <a:p>
            <a:pPr algn="l" rtl="0" fontAlgn="base"/>
            <a:endParaRPr lang="en-US" sz="1800" b="0" i="0" dirty="0">
              <a:solidFill>
                <a:srgbClr val="000000"/>
              </a:solidFill>
              <a:effectLst/>
              <a:latin typeface="Calibri" panose="020F0502020204030204" pitchFamily="34" charset="0"/>
            </a:endParaRPr>
          </a:p>
          <a:p>
            <a:pPr algn="l" rtl="0" fontAlgn="base"/>
            <a:r>
              <a:rPr lang="en-US" sz="1800" b="1" i="1" dirty="0">
                <a:solidFill>
                  <a:srgbClr val="000000"/>
                </a:solidFill>
                <a:effectLst/>
                <a:latin typeface="Calibri" panose="020F0502020204030204" pitchFamily="34" charset="0"/>
              </a:rPr>
              <a:t>[* Press]</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If none of this resolves the solution to your satisfaction, then the final measure would be legal action - this is a costly and lengthy process and should only be used when all other measure fail or in extreme cases. </a:t>
            </a:r>
          </a:p>
          <a:p>
            <a:endParaRPr lang="en-US" sz="1800" dirty="0">
              <a:solidFill>
                <a:srgbClr val="000000"/>
              </a:solidFill>
              <a:latin typeface="Calibri" panose="020F0502020204030204" pitchFamily="34" charset="0"/>
              <a:cs typeface="Calibri"/>
            </a:endParaRPr>
          </a:p>
          <a:p>
            <a:r>
              <a:rPr lang="en-US" sz="1800" dirty="0">
                <a:solidFill>
                  <a:srgbClr val="000000"/>
                </a:solidFill>
                <a:latin typeface="Calibri"/>
                <a:cs typeface="Calibri"/>
              </a:rPr>
              <a:t>Next, we're going to take a look at what you would do in various work scenarios in the </a:t>
            </a:r>
            <a:r>
              <a:rPr lang="en-US" sz="1800" dirty="0" err="1">
                <a:solidFill>
                  <a:srgbClr val="000000"/>
                </a:solidFill>
                <a:latin typeface="Calibri"/>
                <a:cs typeface="Calibri"/>
              </a:rPr>
              <a:t>Behaviour</a:t>
            </a:r>
            <a:r>
              <a:rPr lang="en-US" sz="1800" dirty="0">
                <a:solidFill>
                  <a:srgbClr val="000000"/>
                </a:solidFill>
                <a:latin typeface="Calibri"/>
                <a:cs typeface="Calibri"/>
              </a:rPr>
              <a:t> Quiz!</a:t>
            </a:r>
          </a:p>
          <a:p>
            <a:endParaRPr lang="en-US" sz="1800" dirty="0">
              <a:solidFill>
                <a:srgbClr val="000000"/>
              </a:solidFill>
              <a:latin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cs typeface="Calibri"/>
              </a:rPr>
              <a:t>Timing: 35:00</a:t>
            </a:r>
          </a:p>
          <a:p>
            <a:pPr algn="r"/>
            <a:endParaRPr lang="en-US" sz="1800" dirty="0">
              <a:solidFill>
                <a:srgbClr val="000000"/>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143126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1 – </a:t>
            </a:r>
            <a:r>
              <a:rPr lang="en-US" b="1" dirty="0" err="1"/>
              <a:t>Behaviour</a:t>
            </a:r>
            <a:r>
              <a:rPr lang="en-US" b="1" dirty="0"/>
              <a:t> quiz</a:t>
            </a:r>
            <a:endParaRPr lang="en-US" i="0" dirty="0">
              <a:effectLst/>
            </a:endParaRPr>
          </a:p>
          <a:p>
            <a:pPr algn="l"/>
            <a:endParaRPr lang="en-US" b="0" i="0" dirty="0">
              <a:effectLst/>
            </a:endParaRPr>
          </a:p>
          <a:p>
            <a:r>
              <a:rPr lang="en-US" dirty="0"/>
              <a:t>Try our simple quiz and see how much </a:t>
            </a:r>
            <a:r>
              <a:rPr lang="en-US" b="0" i="0" dirty="0">
                <a:effectLst/>
              </a:rPr>
              <a:t>you </a:t>
            </a:r>
            <a:r>
              <a:rPr lang="en-US" dirty="0"/>
              <a:t>know</a:t>
            </a:r>
            <a:r>
              <a:rPr lang="en-US" b="0" i="0" dirty="0">
                <a:effectLst/>
              </a:rPr>
              <a:t>. </a:t>
            </a:r>
            <a:r>
              <a:rPr lang="en-US" dirty="0"/>
              <a:t>You will see multiple choices for each of </a:t>
            </a:r>
            <a:r>
              <a:rPr lang="en-US" b="0" i="0" dirty="0">
                <a:effectLst/>
              </a:rPr>
              <a:t>the </a:t>
            </a:r>
            <a:r>
              <a:rPr lang="en-US" dirty="0"/>
              <a:t>7 questions. Select </a:t>
            </a:r>
            <a:r>
              <a:rPr lang="en-US" b="0" i="0" dirty="0">
                <a:effectLst/>
              </a:rPr>
              <a:t>the </a:t>
            </a:r>
            <a:r>
              <a:rPr lang="en-US" dirty="0"/>
              <a:t>one </a:t>
            </a:r>
            <a:r>
              <a:rPr lang="en-US" b="0" i="0" dirty="0">
                <a:effectLst/>
              </a:rPr>
              <a:t>you </a:t>
            </a:r>
            <a:r>
              <a:rPr lang="en-US" dirty="0"/>
              <a:t>think is right</a:t>
            </a:r>
            <a:r>
              <a:rPr lang="en-US" b="0" i="0" dirty="0">
                <a:effectLst/>
              </a:rPr>
              <a:t>.</a:t>
            </a:r>
            <a:endParaRPr lang="en-US" b="0" i="0" dirty="0">
              <a:effectLst/>
              <a:cs typeface="Calibri" panose="020F0502020204030204"/>
            </a:endParaRPr>
          </a:p>
          <a:p>
            <a:pPr algn="l"/>
            <a:endParaRPr lang="en-US" b="0" i="0" dirty="0">
              <a:effectLst/>
            </a:endParaRPr>
          </a:p>
          <a:p>
            <a:r>
              <a:rPr lang="en-GB" b="1" dirty="0"/>
              <a:t>Question 1. Which of these will make </a:t>
            </a:r>
            <a:r>
              <a:rPr lang="en-GB" b="1" i="0" dirty="0">
                <a:effectLst/>
              </a:rPr>
              <a:t>the </a:t>
            </a:r>
            <a:r>
              <a:rPr lang="en-GB" b="1" dirty="0"/>
              <a:t>best impression </a:t>
            </a:r>
            <a:r>
              <a:rPr lang="en-GB" b="1" i="0" dirty="0">
                <a:effectLst/>
              </a:rPr>
              <a:t>on your </a:t>
            </a:r>
            <a:r>
              <a:rPr lang="en-GB" b="1" dirty="0"/>
              <a:t>first day? </a:t>
            </a:r>
            <a:r>
              <a:rPr lang="en-GB" b="1" i="1" dirty="0"/>
              <a:t>(Leave for 15 seconds)</a:t>
            </a:r>
            <a:endParaRPr lang="en-US" b="0" i="0" dirty="0">
              <a:effectLst/>
            </a:endParaRPr>
          </a:p>
          <a:p>
            <a:pPr algn="l"/>
            <a:endParaRPr lang="en-GB" b="0" i="0" dirty="0">
              <a:effectLst/>
            </a:endParaRPr>
          </a:p>
          <a:p>
            <a:pPr marL="228600" indent="-228600">
              <a:buAutoNum type="alphaLcPeriod"/>
            </a:pPr>
            <a:r>
              <a:rPr lang="en-GB" dirty="0"/>
              <a:t>A positive</a:t>
            </a:r>
            <a:r>
              <a:rPr lang="en-GB" b="0" i="0" dirty="0">
                <a:effectLst/>
              </a:rPr>
              <a:t>,</a:t>
            </a:r>
            <a:r>
              <a:rPr lang="en-GB" dirty="0"/>
              <a:t> enthusiastic attitude</a:t>
            </a:r>
          </a:p>
          <a:p>
            <a:pPr marL="228600" indent="-228600">
              <a:buAutoNum type="alphaLcPeriod"/>
            </a:pPr>
            <a:r>
              <a:rPr lang="en-GB" dirty="0"/>
              <a:t>Wearing</a:t>
            </a:r>
            <a:r>
              <a:rPr lang="en-GB" b="0" i="0" dirty="0">
                <a:effectLst/>
              </a:rPr>
              <a:t> a </a:t>
            </a:r>
            <a:r>
              <a:rPr lang="en-GB" dirty="0"/>
              <a:t>new outfit</a:t>
            </a:r>
            <a:r>
              <a:rPr lang="en-GB" b="0" i="0" dirty="0">
                <a:effectLst/>
              </a:rPr>
              <a:t>, </a:t>
            </a:r>
            <a:r>
              <a:rPr lang="en-GB" dirty="0"/>
              <a:t>or</a:t>
            </a:r>
            <a:endParaRPr lang="en-US" dirty="0"/>
          </a:p>
          <a:p>
            <a:pPr marL="228600" indent="-228600">
              <a:buAutoNum type="alphaLcPeriod"/>
            </a:pPr>
            <a:r>
              <a:rPr lang="en-GB" dirty="0"/>
              <a:t>Your extensive knowledge of Netflix?</a:t>
            </a:r>
            <a:endParaRPr lang="en-US" dirty="0"/>
          </a:p>
          <a:p>
            <a:pPr marL="228600" indent="-228600" algn="l">
              <a:buAutoNum type="alphaLcPeriod"/>
            </a:pPr>
            <a:endParaRPr lang="en-GB" b="0" i="0" dirty="0">
              <a:effectLst/>
            </a:endParaRPr>
          </a:p>
          <a:p>
            <a:pPr algn="l"/>
            <a:endParaRPr lang="en-GB" b="0" i="0" dirty="0">
              <a:effectLst/>
            </a:endParaRPr>
          </a:p>
          <a:p>
            <a:r>
              <a:rPr lang="en-GB" dirty="0"/>
              <a:t>The answer </a:t>
            </a:r>
            <a:r>
              <a:rPr lang="en-GB" b="0" i="0" dirty="0">
                <a:effectLst/>
              </a:rPr>
              <a:t>is </a:t>
            </a:r>
            <a:r>
              <a:rPr lang="en-GB" dirty="0"/>
              <a:t>A – </a:t>
            </a:r>
            <a:r>
              <a:rPr lang="en-GB" b="0" i="0" dirty="0">
                <a:effectLst/>
              </a:rPr>
              <a:t>a </a:t>
            </a:r>
            <a:r>
              <a:rPr lang="en-GB" dirty="0"/>
              <a:t>positive </a:t>
            </a:r>
            <a:r>
              <a:rPr lang="en-GB" b="0" i="0" dirty="0">
                <a:effectLst/>
              </a:rPr>
              <a:t>and </a:t>
            </a:r>
            <a:r>
              <a:rPr lang="en-GB" dirty="0"/>
              <a:t>enthusiastic attitude</a:t>
            </a:r>
          </a:p>
          <a:p>
            <a:endParaRPr lang="en-US" dirty="0"/>
          </a:p>
          <a:p>
            <a:endParaRPr lang="en-US" sz="1800" b="1" dirty="0">
              <a:solidFill>
                <a:srgbClr val="000000"/>
              </a:solidFill>
              <a:latin typeface="Calibri" panose="020F0502020204030204" pitchFamily="34" charset="0"/>
              <a:cs typeface="Calibri"/>
            </a:endParaRPr>
          </a:p>
          <a:p>
            <a:r>
              <a:rPr lang="en-GB" sz="1800" b="1" dirty="0">
                <a:cs typeface="Calibri"/>
              </a:rPr>
              <a:t>Question 2. Someone tells you a piece of gossip about one of your new workmates. What would you do? </a:t>
            </a:r>
            <a:r>
              <a:rPr lang="en-GB" sz="1800" b="1" i="1" dirty="0">
                <a:cs typeface="Calibri"/>
              </a:rPr>
              <a:t>(Leave for 15 seconds)</a:t>
            </a:r>
          </a:p>
          <a:p>
            <a:endParaRPr lang="en-GB" sz="1800" b="1" dirty="0">
              <a:cs typeface="Calibri"/>
            </a:endParaRPr>
          </a:p>
          <a:p>
            <a:pPr marL="228600" indent="-228600">
              <a:buAutoNum type="alphaLcPeriod"/>
            </a:pPr>
            <a:r>
              <a:rPr lang="en-GB" sz="1800" b="0" dirty="0">
                <a:cs typeface="Calibri"/>
              </a:rPr>
              <a:t>Tell the next person you meet at work</a:t>
            </a:r>
          </a:p>
          <a:p>
            <a:pPr marL="228600" indent="-228600">
              <a:buAutoNum type="alphaLcPeriod"/>
            </a:pPr>
            <a:r>
              <a:rPr lang="en-GB" sz="1800" b="0" dirty="0">
                <a:cs typeface="Calibri"/>
              </a:rPr>
              <a:t>Say nothing but don’t repeat it, or</a:t>
            </a:r>
          </a:p>
          <a:p>
            <a:pPr marL="228600" indent="-228600">
              <a:buAutoNum type="alphaLcPeriod"/>
            </a:pPr>
            <a:r>
              <a:rPr lang="en-GB" sz="1800" b="0" dirty="0">
                <a:cs typeface="Calibri"/>
              </a:rPr>
              <a:t>Post it on social media?</a:t>
            </a:r>
          </a:p>
          <a:p>
            <a:pPr marL="228600" indent="-228600">
              <a:buAutoNum type="alphaLcPeriod"/>
            </a:pPr>
            <a:endParaRPr lang="en-GB" sz="1800" b="1" dirty="0">
              <a:cs typeface="Calibri"/>
            </a:endParaRPr>
          </a:p>
          <a:p>
            <a:endParaRPr lang="en-GB" sz="1800" dirty="0"/>
          </a:p>
          <a:p>
            <a:r>
              <a:rPr lang="en-GB" sz="1800" dirty="0"/>
              <a:t>The answer is B – say nothing but don’t repeat it.</a:t>
            </a:r>
          </a:p>
          <a:p>
            <a:endParaRPr lang="en-US" sz="1800" b="1" dirty="0">
              <a:solidFill>
                <a:srgbClr val="000000"/>
              </a:solidFill>
              <a:latin typeface="Calibri" panose="020F0502020204030204" pitchFamily="34" charset="0"/>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cs typeface="Calibri"/>
              </a:rPr>
              <a:t>Timing: 37:00</a:t>
            </a:r>
          </a:p>
          <a:p>
            <a:endParaRPr lang="en-US" sz="1800" b="1" dirty="0">
              <a:solidFill>
                <a:srgbClr val="000000"/>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324857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6.png"/><Relationship Id="rId4" Type="http://schemas.openxmlformats.org/officeDocument/2006/relationships/image" Target="../media/image10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8.png"/><Relationship Id="rId4" Type="http://schemas.openxmlformats.org/officeDocument/2006/relationships/image" Target="../media/image10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13.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svg"/><Relationship Id="rId18" Type="http://schemas.openxmlformats.org/officeDocument/2006/relationships/image" Target="../media/image120.png"/><Relationship Id="rId26" Type="http://schemas.openxmlformats.org/officeDocument/2006/relationships/image" Target="../media/image126.png"/><Relationship Id="rId3" Type="http://schemas.openxmlformats.org/officeDocument/2006/relationships/image" Target="../media/image6.jpeg"/><Relationship Id="rId21" Type="http://schemas.openxmlformats.org/officeDocument/2006/relationships/image" Target="../media/image47.svg"/><Relationship Id="rId34" Type="http://schemas.openxmlformats.org/officeDocument/2006/relationships/image" Target="../media/image134.png"/><Relationship Id="rId7" Type="http://schemas.openxmlformats.org/officeDocument/2006/relationships/image" Target="../media/image10.png"/><Relationship Id="rId12" Type="http://schemas.openxmlformats.org/officeDocument/2006/relationships/image" Target="../media/image114.png"/><Relationship Id="rId17" Type="http://schemas.openxmlformats.org/officeDocument/2006/relationships/image" Target="../media/image119.svg"/><Relationship Id="rId25" Type="http://schemas.openxmlformats.org/officeDocument/2006/relationships/image" Target="../media/image125.svg"/><Relationship Id="rId33" Type="http://schemas.openxmlformats.org/officeDocument/2006/relationships/image" Target="../media/image133.svg"/><Relationship Id="rId2" Type="http://schemas.openxmlformats.org/officeDocument/2006/relationships/notesSlide" Target="../notesSlides/notesSlide13.xml"/><Relationship Id="rId16" Type="http://schemas.openxmlformats.org/officeDocument/2006/relationships/image" Target="../media/image118.png"/><Relationship Id="rId20" Type="http://schemas.openxmlformats.org/officeDocument/2006/relationships/image" Target="../media/image46.png"/><Relationship Id="rId29" Type="http://schemas.openxmlformats.org/officeDocument/2006/relationships/image" Target="../media/image129.sv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13.svg"/><Relationship Id="rId24" Type="http://schemas.openxmlformats.org/officeDocument/2006/relationships/image" Target="../media/image124.png"/><Relationship Id="rId32" Type="http://schemas.openxmlformats.org/officeDocument/2006/relationships/image" Target="../media/image132.png"/><Relationship Id="rId5" Type="http://schemas.openxmlformats.org/officeDocument/2006/relationships/image" Target="../media/image3.png"/><Relationship Id="rId15" Type="http://schemas.openxmlformats.org/officeDocument/2006/relationships/image" Target="../media/image117.svg"/><Relationship Id="rId23" Type="http://schemas.openxmlformats.org/officeDocument/2006/relationships/image" Target="../media/image123.svg"/><Relationship Id="rId28" Type="http://schemas.openxmlformats.org/officeDocument/2006/relationships/image" Target="../media/image128.png"/><Relationship Id="rId10" Type="http://schemas.openxmlformats.org/officeDocument/2006/relationships/image" Target="../media/image112.png"/><Relationship Id="rId19" Type="http://schemas.openxmlformats.org/officeDocument/2006/relationships/image" Target="../media/image121.svg"/><Relationship Id="rId31" Type="http://schemas.openxmlformats.org/officeDocument/2006/relationships/image" Target="../media/image131.svg"/><Relationship Id="rId4" Type="http://schemas.openxmlformats.org/officeDocument/2006/relationships/image" Target="../media/image8.png"/><Relationship Id="rId9" Type="http://schemas.openxmlformats.org/officeDocument/2006/relationships/image" Target="../media/image111.svg"/><Relationship Id="rId14" Type="http://schemas.openxmlformats.org/officeDocument/2006/relationships/image" Target="../media/image116.png"/><Relationship Id="rId22" Type="http://schemas.openxmlformats.org/officeDocument/2006/relationships/image" Target="../media/image122.png"/><Relationship Id="rId27" Type="http://schemas.openxmlformats.org/officeDocument/2006/relationships/image" Target="../media/image127.svg"/><Relationship Id="rId30" Type="http://schemas.openxmlformats.org/officeDocument/2006/relationships/image" Target="../media/image130.png"/></Relationships>
</file>

<file path=ppt/slides/_rels/slide14.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svg"/><Relationship Id="rId18" Type="http://schemas.openxmlformats.org/officeDocument/2006/relationships/image" Target="../media/image120.png"/><Relationship Id="rId26" Type="http://schemas.openxmlformats.org/officeDocument/2006/relationships/image" Target="../media/image126.png"/><Relationship Id="rId3" Type="http://schemas.openxmlformats.org/officeDocument/2006/relationships/image" Target="../media/image6.jpeg"/><Relationship Id="rId21" Type="http://schemas.openxmlformats.org/officeDocument/2006/relationships/image" Target="../media/image47.svg"/><Relationship Id="rId34" Type="http://schemas.openxmlformats.org/officeDocument/2006/relationships/image" Target="../media/image135.png"/><Relationship Id="rId7" Type="http://schemas.openxmlformats.org/officeDocument/2006/relationships/image" Target="../media/image10.png"/><Relationship Id="rId12" Type="http://schemas.openxmlformats.org/officeDocument/2006/relationships/image" Target="../media/image114.png"/><Relationship Id="rId17" Type="http://schemas.openxmlformats.org/officeDocument/2006/relationships/image" Target="../media/image119.svg"/><Relationship Id="rId25" Type="http://schemas.openxmlformats.org/officeDocument/2006/relationships/image" Target="../media/image125.svg"/><Relationship Id="rId33" Type="http://schemas.openxmlformats.org/officeDocument/2006/relationships/image" Target="../media/image133.svg"/><Relationship Id="rId2" Type="http://schemas.openxmlformats.org/officeDocument/2006/relationships/notesSlide" Target="../notesSlides/notesSlide14.xml"/><Relationship Id="rId16" Type="http://schemas.openxmlformats.org/officeDocument/2006/relationships/image" Target="../media/image118.png"/><Relationship Id="rId20" Type="http://schemas.openxmlformats.org/officeDocument/2006/relationships/image" Target="../media/image46.png"/><Relationship Id="rId29" Type="http://schemas.openxmlformats.org/officeDocument/2006/relationships/image" Target="../media/image129.sv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13.svg"/><Relationship Id="rId24" Type="http://schemas.openxmlformats.org/officeDocument/2006/relationships/image" Target="../media/image124.png"/><Relationship Id="rId32" Type="http://schemas.openxmlformats.org/officeDocument/2006/relationships/image" Target="../media/image132.png"/><Relationship Id="rId5" Type="http://schemas.openxmlformats.org/officeDocument/2006/relationships/image" Target="../media/image3.png"/><Relationship Id="rId15" Type="http://schemas.openxmlformats.org/officeDocument/2006/relationships/image" Target="../media/image117.svg"/><Relationship Id="rId23" Type="http://schemas.openxmlformats.org/officeDocument/2006/relationships/image" Target="../media/image123.svg"/><Relationship Id="rId28" Type="http://schemas.openxmlformats.org/officeDocument/2006/relationships/image" Target="../media/image128.png"/><Relationship Id="rId10" Type="http://schemas.openxmlformats.org/officeDocument/2006/relationships/image" Target="../media/image112.png"/><Relationship Id="rId19" Type="http://schemas.openxmlformats.org/officeDocument/2006/relationships/image" Target="../media/image121.svg"/><Relationship Id="rId31" Type="http://schemas.openxmlformats.org/officeDocument/2006/relationships/image" Target="../media/image131.svg"/><Relationship Id="rId4" Type="http://schemas.openxmlformats.org/officeDocument/2006/relationships/image" Target="../media/image8.png"/><Relationship Id="rId9" Type="http://schemas.openxmlformats.org/officeDocument/2006/relationships/image" Target="../media/image111.svg"/><Relationship Id="rId14" Type="http://schemas.openxmlformats.org/officeDocument/2006/relationships/image" Target="../media/image116.png"/><Relationship Id="rId22" Type="http://schemas.openxmlformats.org/officeDocument/2006/relationships/image" Target="../media/image122.png"/><Relationship Id="rId27" Type="http://schemas.openxmlformats.org/officeDocument/2006/relationships/image" Target="../media/image127.svg"/><Relationship Id="rId30" Type="http://schemas.openxmlformats.org/officeDocument/2006/relationships/image" Target="../media/image130.png"/></Relationships>
</file>

<file path=ppt/slides/_rels/slide15.xml.rels><?xml version="1.0" encoding="UTF-8" standalone="yes"?>
<Relationships xmlns="http://schemas.openxmlformats.org/package/2006/relationships"><Relationship Id="rId8" Type="http://schemas.openxmlformats.org/officeDocument/2006/relationships/hyperlink" Target="https://www.acas.org.uk/advice" TargetMode="External"/><Relationship Id="rId13" Type="http://schemas.openxmlformats.org/officeDocument/2006/relationships/image" Target="../media/image139.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3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7.png"/><Relationship Id="rId5" Type="http://schemas.openxmlformats.org/officeDocument/2006/relationships/image" Target="../media/image3.png"/><Relationship Id="rId15" Type="http://schemas.openxmlformats.org/officeDocument/2006/relationships/image" Target="../media/image141.png"/><Relationship Id="rId10" Type="http://schemas.openxmlformats.org/officeDocument/2006/relationships/hyperlink" Target="https://www.gov.uk/workplace-bullying-and-harassment" TargetMode="External"/><Relationship Id="rId4" Type="http://schemas.openxmlformats.org/officeDocument/2006/relationships/image" Target="../media/image8.png"/><Relationship Id="rId9" Type="http://schemas.openxmlformats.org/officeDocument/2006/relationships/image" Target="../media/image136.jpg"/><Relationship Id="rId14" Type="http://schemas.openxmlformats.org/officeDocument/2006/relationships/image" Target="../media/image140.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4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svg"/><Relationship Id="rId4" Type="http://schemas.openxmlformats.org/officeDocument/2006/relationships/image" Target="../media/image14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 Type="http://schemas.openxmlformats.org/officeDocument/2006/relationships/image" Target="../media/image6.jpeg"/><Relationship Id="rId21" Type="http://schemas.openxmlformats.org/officeDocument/2006/relationships/image" Target="../media/image23.png"/><Relationship Id="rId7" Type="http://schemas.openxmlformats.org/officeDocument/2006/relationships/image" Target="../media/image3.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24" Type="http://schemas.openxmlformats.org/officeDocument/2006/relationships/image" Target="../media/image26.svg"/><Relationship Id="rId5"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 Id="rId27"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10"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13" Type="http://schemas.openxmlformats.org/officeDocument/2006/relationships/customXml" Target="../ink/ink2.xml"/><Relationship Id="rId18" Type="http://schemas.openxmlformats.org/officeDocument/2006/relationships/image" Target="../media/image39.png"/><Relationship Id="rId26" Type="http://schemas.openxmlformats.org/officeDocument/2006/relationships/image" Target="../media/image44.png"/><Relationship Id="rId39" Type="http://schemas.openxmlformats.org/officeDocument/2006/relationships/customXml" Target="../ink/ink11.xml"/><Relationship Id="rId21" Type="http://schemas.openxmlformats.org/officeDocument/2006/relationships/customXml" Target="../ink/ink5.xml"/><Relationship Id="rId34" Type="http://schemas.openxmlformats.org/officeDocument/2006/relationships/image" Target="../media/image49.png"/><Relationship Id="rId42" Type="http://schemas.openxmlformats.org/officeDocument/2006/relationships/image" Target="../media/image54.png"/><Relationship Id="rId47" Type="http://schemas.openxmlformats.org/officeDocument/2006/relationships/customXml" Target="../ink/ink14.xml"/><Relationship Id="rId50" Type="http://schemas.openxmlformats.org/officeDocument/2006/relationships/image" Target="../media/image59.png"/><Relationship Id="rId55" Type="http://schemas.openxmlformats.org/officeDocument/2006/relationships/customXml" Target="../ink/ink17.xml"/><Relationship Id="rId63" Type="http://schemas.openxmlformats.org/officeDocument/2006/relationships/customXml" Target="../ink/ink20.xml"/><Relationship Id="rId68" Type="http://schemas.openxmlformats.org/officeDocument/2006/relationships/image" Target="../media/image71.png"/><Relationship Id="rId7" Type="http://schemas.openxmlformats.org/officeDocument/2006/relationships/image" Target="../media/image9.png"/><Relationship Id="rId71" Type="http://schemas.openxmlformats.org/officeDocument/2006/relationships/customXml" Target="../ink/ink23.xml"/><Relationship Id="rId2" Type="http://schemas.openxmlformats.org/officeDocument/2006/relationships/notesSlide" Target="../notesSlides/notesSlide4.xml"/><Relationship Id="rId16" Type="http://schemas.openxmlformats.org/officeDocument/2006/relationships/image" Target="../media/image38.svg"/><Relationship Id="rId29" Type="http://schemas.openxmlformats.org/officeDocument/2006/relationships/image" Target="../media/image46.png"/><Relationship Id="rId11" Type="http://schemas.openxmlformats.org/officeDocument/2006/relationships/image" Target="../media/image34.png"/><Relationship Id="rId24" Type="http://schemas.openxmlformats.org/officeDocument/2006/relationships/image" Target="../media/image43.svg"/><Relationship Id="rId32" Type="http://schemas.openxmlformats.org/officeDocument/2006/relationships/image" Target="../media/image48.png"/><Relationship Id="rId37" Type="http://schemas.openxmlformats.org/officeDocument/2006/relationships/customXml" Target="../ink/ink10.xml"/><Relationship Id="rId40" Type="http://schemas.openxmlformats.org/officeDocument/2006/relationships/image" Target="../media/image53.png"/><Relationship Id="rId45" Type="http://schemas.openxmlformats.org/officeDocument/2006/relationships/image" Target="../media/image56.png"/><Relationship Id="rId53" Type="http://schemas.openxmlformats.org/officeDocument/2006/relationships/customXml" Target="../ink/ink16.xml"/><Relationship Id="rId58" Type="http://schemas.openxmlformats.org/officeDocument/2006/relationships/image" Target="../media/image64.png"/><Relationship Id="rId66" Type="http://schemas.openxmlformats.org/officeDocument/2006/relationships/image" Target="../media/image70.svg"/><Relationship Id="rId74" Type="http://schemas.openxmlformats.org/officeDocument/2006/relationships/image" Target="../media/image30.png"/><Relationship Id="rId5" Type="http://schemas.openxmlformats.org/officeDocument/2006/relationships/image" Target="../media/image8.png"/><Relationship Id="rId15" Type="http://schemas.openxmlformats.org/officeDocument/2006/relationships/image" Target="../media/image37.png"/><Relationship Id="rId23" Type="http://schemas.openxmlformats.org/officeDocument/2006/relationships/image" Target="../media/image42.png"/><Relationship Id="rId28" Type="http://schemas.openxmlformats.org/officeDocument/2006/relationships/image" Target="../media/image45.png"/><Relationship Id="rId36" Type="http://schemas.openxmlformats.org/officeDocument/2006/relationships/image" Target="../media/image51.svg"/><Relationship Id="rId49" Type="http://schemas.openxmlformats.org/officeDocument/2006/relationships/customXml" Target="../ink/ink15.xml"/><Relationship Id="rId57" Type="http://schemas.openxmlformats.org/officeDocument/2006/relationships/customXml" Target="../ink/ink18.xml"/><Relationship Id="rId61" Type="http://schemas.openxmlformats.org/officeDocument/2006/relationships/customXml" Target="../ink/ink19.xml"/><Relationship Id="rId10" Type="http://schemas.openxmlformats.org/officeDocument/2006/relationships/image" Target="../media/image330.png"/><Relationship Id="rId19" Type="http://schemas.openxmlformats.org/officeDocument/2006/relationships/customXml" Target="../ink/ink4.xml"/><Relationship Id="rId31" Type="http://schemas.openxmlformats.org/officeDocument/2006/relationships/customXml" Target="../ink/ink8.xml"/><Relationship Id="rId44" Type="http://schemas.openxmlformats.org/officeDocument/2006/relationships/image" Target="../media/image55.png"/><Relationship Id="rId52" Type="http://schemas.openxmlformats.org/officeDocument/2006/relationships/image" Target="../media/image61.svg"/><Relationship Id="rId60" Type="http://schemas.openxmlformats.org/officeDocument/2006/relationships/image" Target="../media/image66.svg"/><Relationship Id="rId65" Type="http://schemas.openxmlformats.org/officeDocument/2006/relationships/image" Target="../media/image69.png"/><Relationship Id="rId73" Type="http://schemas.openxmlformats.org/officeDocument/2006/relationships/image" Target="../media/image31.png"/><Relationship Id="rId4" Type="http://schemas.openxmlformats.org/officeDocument/2006/relationships/image" Target="../media/image33.png"/><Relationship Id="rId9" Type="http://schemas.openxmlformats.org/officeDocument/2006/relationships/customXml" Target="../ink/ink1.xml"/><Relationship Id="rId14" Type="http://schemas.openxmlformats.org/officeDocument/2006/relationships/image" Target="../media/image36.png"/><Relationship Id="rId22" Type="http://schemas.openxmlformats.org/officeDocument/2006/relationships/image" Target="../media/image41.png"/><Relationship Id="rId27" Type="http://schemas.openxmlformats.org/officeDocument/2006/relationships/customXml" Target="../ink/ink7.xml"/><Relationship Id="rId30" Type="http://schemas.openxmlformats.org/officeDocument/2006/relationships/image" Target="../media/image47.svg"/><Relationship Id="rId35" Type="http://schemas.openxmlformats.org/officeDocument/2006/relationships/image" Target="../media/image50.png"/><Relationship Id="rId43" Type="http://schemas.openxmlformats.org/officeDocument/2006/relationships/customXml" Target="../ink/ink13.xml"/><Relationship Id="rId48" Type="http://schemas.openxmlformats.org/officeDocument/2006/relationships/image" Target="../media/image58.png"/><Relationship Id="rId56" Type="http://schemas.openxmlformats.org/officeDocument/2006/relationships/image" Target="../media/image63.png"/><Relationship Id="rId64" Type="http://schemas.openxmlformats.org/officeDocument/2006/relationships/image" Target="../media/image68.png"/><Relationship Id="rId69" Type="http://schemas.openxmlformats.org/officeDocument/2006/relationships/customXml" Target="../ink/ink22.xml"/><Relationship Id="rId8" Type="http://schemas.openxmlformats.org/officeDocument/2006/relationships/image" Target="../media/image10.png"/><Relationship Id="rId51" Type="http://schemas.openxmlformats.org/officeDocument/2006/relationships/image" Target="../media/image60.png"/><Relationship Id="rId72" Type="http://schemas.openxmlformats.org/officeDocument/2006/relationships/image" Target="../media/image73.png"/><Relationship Id="rId3" Type="http://schemas.openxmlformats.org/officeDocument/2006/relationships/image" Target="../media/image6.jpeg"/><Relationship Id="rId12" Type="http://schemas.openxmlformats.org/officeDocument/2006/relationships/image" Target="../media/image35.svg"/><Relationship Id="rId17" Type="http://schemas.openxmlformats.org/officeDocument/2006/relationships/customXml" Target="../ink/ink3.xml"/><Relationship Id="rId25" Type="http://schemas.openxmlformats.org/officeDocument/2006/relationships/customXml" Target="../ink/ink6.xml"/><Relationship Id="rId33" Type="http://schemas.openxmlformats.org/officeDocument/2006/relationships/customXml" Target="../ink/ink9.xml"/><Relationship Id="rId38" Type="http://schemas.openxmlformats.org/officeDocument/2006/relationships/image" Target="../media/image52.png"/><Relationship Id="rId46" Type="http://schemas.openxmlformats.org/officeDocument/2006/relationships/image" Target="../media/image57.svg"/><Relationship Id="rId59" Type="http://schemas.openxmlformats.org/officeDocument/2006/relationships/image" Target="../media/image65.png"/><Relationship Id="rId67" Type="http://schemas.openxmlformats.org/officeDocument/2006/relationships/customXml" Target="../ink/ink21.xml"/><Relationship Id="rId20" Type="http://schemas.openxmlformats.org/officeDocument/2006/relationships/image" Target="../media/image40.png"/><Relationship Id="rId41" Type="http://schemas.openxmlformats.org/officeDocument/2006/relationships/customXml" Target="../ink/ink12.xml"/><Relationship Id="rId54" Type="http://schemas.openxmlformats.org/officeDocument/2006/relationships/image" Target="../media/image62.png"/><Relationship Id="rId62" Type="http://schemas.openxmlformats.org/officeDocument/2006/relationships/image" Target="../media/image67.png"/><Relationship Id="rId70" Type="http://schemas.openxmlformats.org/officeDocument/2006/relationships/image" Target="../media/image72.png"/><Relationship Id="rId75"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5.png"/><Relationship Id="rId9" Type="http://schemas.openxmlformats.org/officeDocument/2006/relationships/image" Target="../media/image7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74.png"/><Relationship Id="rId4" Type="http://schemas.openxmlformats.org/officeDocument/2006/relationships/image" Target="../media/image77.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18" Type="http://schemas.openxmlformats.org/officeDocument/2006/relationships/image" Target="../media/image88.png"/><Relationship Id="rId3" Type="http://schemas.openxmlformats.org/officeDocument/2006/relationships/image" Target="../media/image6.jpeg"/><Relationship Id="rId21" Type="http://schemas.openxmlformats.org/officeDocument/2006/relationships/image" Target="../media/image91.svg"/><Relationship Id="rId7" Type="http://schemas.openxmlformats.org/officeDocument/2006/relationships/image" Target="../media/image10.png"/><Relationship Id="rId12" Type="http://schemas.openxmlformats.org/officeDocument/2006/relationships/image" Target="../media/image82.png"/><Relationship Id="rId17" Type="http://schemas.openxmlformats.org/officeDocument/2006/relationships/image" Target="../media/image87.svg"/><Relationship Id="rId2" Type="http://schemas.openxmlformats.org/officeDocument/2006/relationships/notesSlide" Target="../notesSlides/notesSlide7.xml"/><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81.svg"/><Relationship Id="rId5" Type="http://schemas.openxmlformats.org/officeDocument/2006/relationships/image" Target="../media/image3.png"/><Relationship Id="rId15" Type="http://schemas.openxmlformats.org/officeDocument/2006/relationships/image" Target="../media/image85.svg"/><Relationship Id="rId10" Type="http://schemas.openxmlformats.org/officeDocument/2006/relationships/image" Target="../media/image80.png"/><Relationship Id="rId19" Type="http://schemas.openxmlformats.org/officeDocument/2006/relationships/image" Target="../media/image89.svg"/><Relationship Id="rId4" Type="http://schemas.openxmlformats.org/officeDocument/2006/relationships/image" Target="../media/image8.png"/><Relationship Id="rId9" Type="http://schemas.openxmlformats.org/officeDocument/2006/relationships/image" Target="../media/image79.svg"/><Relationship Id="rId14" Type="http://schemas.openxmlformats.org/officeDocument/2006/relationships/image" Target="../media/image84.png"/><Relationship Id="rId22" Type="http://schemas.openxmlformats.org/officeDocument/2006/relationships/image" Target="../media/image9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8.png"/><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image" Target="../media/image97.png"/><Relationship Id="rId17" Type="http://schemas.openxmlformats.org/officeDocument/2006/relationships/image" Target="../media/image102.png"/><Relationship Id="rId2" Type="http://schemas.openxmlformats.org/officeDocument/2006/relationships/notesSlide" Target="../notesSlides/notesSlide8.xml"/><Relationship Id="rId16"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96.png"/><Relationship Id="rId5" Type="http://schemas.openxmlformats.org/officeDocument/2006/relationships/image" Target="../media/image94.png"/><Relationship Id="rId15" Type="http://schemas.openxmlformats.org/officeDocument/2006/relationships/image" Target="../media/image100.svg"/><Relationship Id="rId10" Type="http://schemas.openxmlformats.org/officeDocument/2006/relationships/image" Target="../media/image10.png"/><Relationship Id="rId4" Type="http://schemas.openxmlformats.org/officeDocument/2006/relationships/image" Target="../media/image93.png"/><Relationship Id="rId9" Type="http://schemas.openxmlformats.org/officeDocument/2006/relationships/image" Target="../media/image9.png"/><Relationship Id="rId14" Type="http://schemas.openxmlformats.org/officeDocument/2006/relationships/image" Target="../media/image9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4.png"/><Relationship Id="rId4" Type="http://schemas.openxmlformats.org/officeDocument/2006/relationships/image" Target="../media/image10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0" y="526529"/>
            <a:ext cx="3633393" cy="487018"/>
          </a:xfrm>
          <a:prstGeom prst="rect">
            <a:avLst/>
          </a:prstGeom>
          <a:solidFill>
            <a:srgbClr val="E3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2619946" cy="584775"/>
          </a:xfrm>
          <a:prstGeom prst="rect">
            <a:avLst/>
          </a:prstGeom>
          <a:noFill/>
        </p:spPr>
        <p:txBody>
          <a:bodyPr wrap="square" rtlCol="0">
            <a:spAutoFit/>
          </a:bodyPr>
          <a:lstStyle/>
          <a:p>
            <a:r>
              <a:rPr lang="en-GB" sz="3200" dirty="0">
                <a:solidFill>
                  <a:schemeClr val="bg1"/>
                </a:solidFill>
                <a:latin typeface="Maximus" panose="020B0604020202020204"/>
              </a:rPr>
              <a:t>WORKING LIFE</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9" name="Picture 18" descr="Logo&#10;&#10;Description automatically generated">
            <a:extLst>
              <a:ext uri="{FF2B5EF4-FFF2-40B4-BE49-F238E27FC236}">
                <a16:creationId xmlns:a16="http://schemas.microsoft.com/office/drawing/2014/main" id="{E0896E4E-B222-8949-A4BB-C691250D2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2" name="Picture 11">
            <a:extLst>
              <a:ext uri="{FF2B5EF4-FFF2-40B4-BE49-F238E27FC236}">
                <a16:creationId xmlns:a16="http://schemas.microsoft.com/office/drawing/2014/main" id="{A2F71CF2-8DBE-284A-8F4C-4CF46971ACF1}"/>
              </a:ext>
            </a:extLst>
          </p:cNvPr>
          <p:cNvPicPr>
            <a:picLocks noChangeAspect="1"/>
          </p:cNvPicPr>
          <p:nvPr/>
        </p:nvPicPr>
        <p:blipFill>
          <a:blip r:embed="rId6"/>
          <a:stretch>
            <a:fillRect/>
          </a:stretch>
        </p:blipFill>
        <p:spPr>
          <a:xfrm>
            <a:off x="714653" y="2547717"/>
            <a:ext cx="3094966" cy="403064"/>
          </a:xfrm>
          <a:prstGeom prst="rect">
            <a:avLst/>
          </a:prstGeom>
        </p:spPr>
      </p:pic>
      <p:sp>
        <p:nvSpPr>
          <p:cNvPr id="13" name="TextBox 2">
            <a:extLst>
              <a:ext uri="{FF2B5EF4-FFF2-40B4-BE49-F238E27FC236}">
                <a16:creationId xmlns:a16="http://schemas.microsoft.com/office/drawing/2014/main" id="{8A3C91AB-5050-C348-8668-C40F21EE1B04}"/>
              </a:ext>
            </a:extLst>
          </p:cNvPr>
          <p:cNvSpPr txBox="1"/>
          <p:nvPr/>
        </p:nvSpPr>
        <p:spPr>
          <a:xfrm>
            <a:off x="883863" y="2993684"/>
            <a:ext cx="3688673" cy="181588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FFFF00"/>
                </a:solidFill>
                <a:latin typeface="Reprise Title Std"/>
              </a:rPr>
              <a:t>Employee </a:t>
            </a:r>
            <a:br>
              <a:rPr lang="en-US" sz="2800" dirty="0">
                <a:solidFill>
                  <a:srgbClr val="FFFF00"/>
                </a:solidFill>
                <a:latin typeface="Reprise Title Std"/>
              </a:rPr>
            </a:br>
            <a:r>
              <a:rPr lang="en-US" sz="2800" dirty="0">
                <a:solidFill>
                  <a:srgbClr val="FFFF00"/>
                </a:solidFill>
                <a:latin typeface="Reprise Title Std"/>
              </a:rPr>
              <a:t>behaviour </a:t>
            </a:r>
          </a:p>
          <a:p>
            <a:r>
              <a:rPr lang="en-US" sz="2800" dirty="0">
                <a:solidFill>
                  <a:srgbClr val="FFFF00"/>
                </a:solidFill>
                <a:latin typeface="Reprise Title Std"/>
              </a:rPr>
              <a:t>in the </a:t>
            </a:r>
          </a:p>
          <a:p>
            <a:r>
              <a:rPr lang="en-US" sz="2800" dirty="0">
                <a:solidFill>
                  <a:srgbClr val="FFFF00"/>
                </a:solidFill>
                <a:latin typeface="Reprise Title Std"/>
              </a:rPr>
              <a:t>workplace</a:t>
            </a:r>
          </a:p>
        </p:txBody>
      </p:sp>
      <p:sp>
        <p:nvSpPr>
          <p:cNvPr id="16" name="TextBox 3">
            <a:extLst>
              <a:ext uri="{FF2B5EF4-FFF2-40B4-BE49-F238E27FC236}">
                <a16:creationId xmlns:a16="http://schemas.microsoft.com/office/drawing/2014/main" id="{2C84A372-D426-C143-86D5-0C4697A5839C}"/>
              </a:ext>
            </a:extLst>
          </p:cNvPr>
          <p:cNvSpPr txBox="1"/>
          <p:nvPr/>
        </p:nvSpPr>
        <p:spPr>
          <a:xfrm>
            <a:off x="814377" y="2336630"/>
            <a:ext cx="2806656"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 module 19:</a:t>
            </a:r>
          </a:p>
        </p:txBody>
      </p:sp>
      <p:pic>
        <p:nvPicPr>
          <p:cNvPr id="6" name="Picture 5" descr="Icon&#10;&#10;Description automatically generated">
            <a:extLst>
              <a:ext uri="{FF2B5EF4-FFF2-40B4-BE49-F238E27FC236}">
                <a16:creationId xmlns:a16="http://schemas.microsoft.com/office/drawing/2014/main" id="{FBF52A4B-B440-E090-0336-F2E0AC4D57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4617" y="1795013"/>
            <a:ext cx="4279900" cy="3505200"/>
          </a:xfrm>
          <a:prstGeom prst="rect">
            <a:avLst/>
          </a:prstGeom>
        </p:spPr>
      </p:pic>
      <p:sp>
        <p:nvSpPr>
          <p:cNvPr id="3" name="Footer Placeholder 3">
            <a:extLst>
              <a:ext uri="{FF2B5EF4-FFF2-40B4-BE49-F238E27FC236}">
                <a16:creationId xmlns:a16="http://schemas.microsoft.com/office/drawing/2014/main" id="{F019BA98-5854-ABE7-8A3A-35AC351F25A6}"/>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1372D6E-7A8F-47A1-840A-07C24EF48D08}"/>
              </a:ext>
            </a:extLst>
          </p:cNvPr>
          <p:cNvSpPr/>
          <p:nvPr/>
        </p:nvSpPr>
        <p:spPr>
          <a:xfrm>
            <a:off x="1260763" y="1708296"/>
            <a:ext cx="3837830" cy="4179886"/>
          </a:xfrm>
          <a:prstGeom prst="roundRect">
            <a:avLst/>
          </a:prstGeom>
          <a:solidFill>
            <a:srgbClr val="85358B"/>
          </a:solidFill>
          <a:ln w="60325">
            <a:solidFill>
              <a:srgbClr val="FA7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16" name="TextBox 1">
            <a:extLst>
              <a:ext uri="{FF2B5EF4-FFF2-40B4-BE49-F238E27FC236}">
                <a16:creationId xmlns:a16="http://schemas.microsoft.com/office/drawing/2014/main" id="{D9CB0C08-1388-2D69-7212-FB9EE0C24DE2}"/>
              </a:ext>
            </a:extLst>
          </p:cNvPr>
          <p:cNvSpPr txBox="1"/>
          <p:nvPr/>
        </p:nvSpPr>
        <p:spPr>
          <a:xfrm>
            <a:off x="1447440" y="2107729"/>
            <a:ext cx="3474498" cy="81560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1400" b="1" dirty="0">
                <a:solidFill>
                  <a:schemeClr val="bg1"/>
                </a:solidFill>
                <a:latin typeface="Century Gothic" panose="020B0502020202020204" pitchFamily="34" charset="0"/>
                <a:ea typeface="Gadugi"/>
                <a:cs typeface="Calibri" panose="020F0502020204030204" pitchFamily="34" charset="0"/>
              </a:rPr>
              <a:t>There is a bit of a personality clash between you and another worker.</a:t>
            </a:r>
            <a:endParaRPr lang="en-GB" sz="1400" b="1" dirty="0">
              <a:solidFill>
                <a:schemeClr val="bg1"/>
              </a:solidFill>
              <a:effectLst/>
              <a:latin typeface="Century Gothic" panose="020B0502020202020204" pitchFamily="34" charset="0"/>
              <a:ea typeface="Gadugi"/>
              <a:cs typeface="Calibri" panose="020F0502020204030204" pitchFamily="34" charset="0"/>
            </a:endParaRPr>
          </a:p>
          <a:p>
            <a:pPr>
              <a:spcAft>
                <a:spcPts val="600"/>
              </a:spcAft>
            </a:pPr>
            <a:r>
              <a:rPr lang="en-GB" sz="1400" b="1" dirty="0">
                <a:solidFill>
                  <a:schemeClr val="bg1"/>
                </a:solidFill>
                <a:latin typeface="Century Gothic" panose="020B0502020202020204" pitchFamily="34" charset="0"/>
                <a:ea typeface="Gadugi"/>
                <a:cs typeface="Calibri" panose="020F0502020204030204" pitchFamily="34" charset="0"/>
              </a:rPr>
              <a:t>Your best bet is to:</a:t>
            </a:r>
            <a:endParaRPr lang="en-GB" sz="1400" b="1" dirty="0">
              <a:solidFill>
                <a:schemeClr val="bg1"/>
              </a:solidFill>
              <a:effectLst/>
              <a:latin typeface="Century Gothic" panose="020B0502020202020204" pitchFamily="34" charset="0"/>
              <a:ea typeface="Gadugi" panose="020B0502040204020203" pitchFamily="34" charset="0"/>
              <a:cs typeface="Calibri" panose="020F0502020204030204" pitchFamily="34" charset="0"/>
            </a:endParaRPr>
          </a:p>
        </p:txBody>
      </p:sp>
      <p:sp>
        <p:nvSpPr>
          <p:cNvPr id="17" name="TextBox 2">
            <a:extLst>
              <a:ext uri="{FF2B5EF4-FFF2-40B4-BE49-F238E27FC236}">
                <a16:creationId xmlns:a16="http://schemas.microsoft.com/office/drawing/2014/main" id="{256D8F8C-26C2-B5BA-E99B-7BF8D7D124D2}"/>
              </a:ext>
            </a:extLst>
          </p:cNvPr>
          <p:cNvSpPr txBox="1"/>
          <p:nvPr/>
        </p:nvSpPr>
        <p:spPr>
          <a:xfrm>
            <a:off x="3087506" y="2997651"/>
            <a:ext cx="1783586"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a. Avoid them as far</a:t>
            </a:r>
            <a:br>
              <a:rPr lang="en-GB" sz="1200" dirty="0">
                <a:solidFill>
                  <a:schemeClr val="bg1"/>
                </a:solidFill>
                <a:latin typeface="Century Gothic" panose="020B0502020202020204" pitchFamily="34" charset="0"/>
                <a:ea typeface="Gadugi"/>
                <a:cs typeface="Calibri" panose="020F0502020204030204" pitchFamily="34" charset="0"/>
              </a:rPr>
            </a:br>
            <a:r>
              <a:rPr lang="en-GB" sz="1200" dirty="0">
                <a:solidFill>
                  <a:schemeClr val="bg1"/>
                </a:solidFill>
                <a:latin typeface="Century Gothic" panose="020B0502020202020204" pitchFamily="34" charset="0"/>
                <a:ea typeface="Gadugi"/>
                <a:cs typeface="Calibri" panose="020F0502020204030204" pitchFamily="34" charset="0"/>
              </a:rPr>
              <a:t>    as possible</a:t>
            </a:r>
            <a:endParaRPr lang="en-US" sz="1200" dirty="0" err="1">
              <a:solidFill>
                <a:schemeClr val="bg1"/>
              </a:solidFill>
              <a:latin typeface="Century Gothic" panose="020B0502020202020204" pitchFamily="34" charset="0"/>
              <a:ea typeface="Gadugi"/>
              <a:cs typeface="Calibri" panose="020F0502020204030204"/>
            </a:endParaRPr>
          </a:p>
        </p:txBody>
      </p:sp>
      <p:sp>
        <p:nvSpPr>
          <p:cNvPr id="23" name="TextBox 2">
            <a:extLst>
              <a:ext uri="{FF2B5EF4-FFF2-40B4-BE49-F238E27FC236}">
                <a16:creationId xmlns:a16="http://schemas.microsoft.com/office/drawing/2014/main" id="{C4F53405-F504-06DA-E038-FD13E2583C3F}"/>
              </a:ext>
            </a:extLst>
          </p:cNvPr>
          <p:cNvSpPr txBox="1"/>
          <p:nvPr/>
        </p:nvSpPr>
        <p:spPr>
          <a:xfrm>
            <a:off x="3129349" y="3567172"/>
            <a:ext cx="1786582" cy="138499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b. Speak to them on</a:t>
            </a:r>
            <a:br>
              <a:rPr lang="en-GB" sz="1200" dirty="0">
                <a:solidFill>
                  <a:schemeClr val="bg1"/>
                </a:solidFill>
                <a:latin typeface="Century Gothic" panose="020B0502020202020204" pitchFamily="34" charset="0"/>
                <a:ea typeface="Gadugi"/>
                <a:cs typeface="Calibri" panose="020F0502020204030204" pitchFamily="34" charset="0"/>
              </a:rPr>
            </a:br>
            <a:r>
              <a:rPr lang="en-GB" sz="1200" dirty="0">
                <a:solidFill>
                  <a:schemeClr val="bg1"/>
                </a:solidFill>
                <a:latin typeface="Century Gothic" panose="020B0502020202020204" pitchFamily="34" charset="0"/>
                <a:ea typeface="Gadugi"/>
                <a:cs typeface="Calibri" panose="020F0502020204030204" pitchFamily="34" charset="0"/>
              </a:rPr>
              <a:t>    your own. Tell them</a:t>
            </a:r>
            <a:br>
              <a:rPr lang="en-GB" sz="1200" dirty="0">
                <a:solidFill>
                  <a:schemeClr val="bg1"/>
                </a:solidFill>
                <a:latin typeface="Century Gothic" panose="020B0502020202020204" pitchFamily="34" charset="0"/>
                <a:ea typeface="Gadugi"/>
                <a:cs typeface="Calibri" panose="020F0502020204030204" pitchFamily="34" charset="0"/>
              </a:rPr>
            </a:br>
            <a:r>
              <a:rPr lang="en-GB" sz="1200" dirty="0">
                <a:solidFill>
                  <a:schemeClr val="bg1"/>
                </a:solidFill>
                <a:latin typeface="Century Gothic" panose="020B0502020202020204" pitchFamily="34" charset="0"/>
                <a:ea typeface="Gadugi"/>
                <a:cs typeface="Calibri" panose="020F0502020204030204" pitchFamily="34" charset="0"/>
              </a:rPr>
              <a:t>    you feel you’re not</a:t>
            </a:r>
            <a:br>
              <a:rPr lang="en-GB" sz="1200" dirty="0">
                <a:solidFill>
                  <a:schemeClr val="bg1"/>
                </a:solidFill>
                <a:latin typeface="Century Gothic" panose="020B0502020202020204" pitchFamily="34" charset="0"/>
                <a:ea typeface="Gadugi"/>
                <a:cs typeface="Calibri" panose="020F0502020204030204" pitchFamily="34" charset="0"/>
              </a:rPr>
            </a:br>
            <a:r>
              <a:rPr lang="en-GB" sz="1200" dirty="0">
                <a:solidFill>
                  <a:schemeClr val="bg1"/>
                </a:solidFill>
                <a:latin typeface="Century Gothic" panose="020B0502020202020204" pitchFamily="34" charset="0"/>
                <a:ea typeface="Gadugi"/>
                <a:cs typeface="Calibri" panose="020F0502020204030204" pitchFamily="34" charset="0"/>
              </a:rPr>
              <a:t>    getting on very</a:t>
            </a:r>
            <a:br>
              <a:rPr lang="en-GB" sz="1200" dirty="0">
                <a:solidFill>
                  <a:schemeClr val="bg1"/>
                </a:solidFill>
                <a:latin typeface="Century Gothic" panose="020B0502020202020204" pitchFamily="34" charset="0"/>
                <a:ea typeface="Gadugi"/>
                <a:cs typeface="Calibri" panose="020F0502020204030204" pitchFamily="34" charset="0"/>
              </a:rPr>
            </a:br>
            <a:r>
              <a:rPr lang="en-GB" sz="1200" dirty="0">
                <a:solidFill>
                  <a:schemeClr val="bg1"/>
                </a:solidFill>
                <a:latin typeface="Century Gothic" panose="020B0502020202020204" pitchFamily="34" charset="0"/>
                <a:ea typeface="Gadugi"/>
                <a:cs typeface="Calibri" panose="020F0502020204030204" pitchFamily="34" charset="0"/>
              </a:rPr>
              <a:t>    well and ask them</a:t>
            </a:r>
            <a:br>
              <a:rPr lang="en-GB" sz="1200" dirty="0">
                <a:solidFill>
                  <a:schemeClr val="bg1"/>
                </a:solidFill>
                <a:latin typeface="Century Gothic" panose="020B0502020202020204" pitchFamily="34" charset="0"/>
                <a:ea typeface="Gadugi"/>
                <a:cs typeface="Calibri" panose="020F0502020204030204" pitchFamily="34" charset="0"/>
              </a:rPr>
            </a:br>
            <a:r>
              <a:rPr lang="en-GB" sz="1200" dirty="0">
                <a:solidFill>
                  <a:schemeClr val="bg1"/>
                </a:solidFill>
                <a:latin typeface="Century Gothic" panose="020B0502020202020204" pitchFamily="34" charset="0"/>
                <a:ea typeface="Gadugi"/>
                <a:cs typeface="Calibri" panose="020F0502020204030204" pitchFamily="34" charset="0"/>
              </a:rPr>
              <a:t>    if you can sort it</a:t>
            </a:r>
            <a:br>
              <a:rPr lang="en-GB" sz="1200" dirty="0">
                <a:solidFill>
                  <a:schemeClr val="bg1"/>
                </a:solidFill>
                <a:latin typeface="Century Gothic" panose="020B0502020202020204" pitchFamily="34" charset="0"/>
                <a:ea typeface="Gadugi"/>
                <a:cs typeface="Calibri" panose="020F0502020204030204" pitchFamily="34" charset="0"/>
              </a:rPr>
            </a:br>
            <a:r>
              <a:rPr lang="en-GB" sz="1200" dirty="0">
                <a:solidFill>
                  <a:schemeClr val="bg1"/>
                </a:solidFill>
                <a:latin typeface="Century Gothic" panose="020B0502020202020204" pitchFamily="34" charset="0"/>
                <a:ea typeface="Gadugi"/>
                <a:cs typeface="Calibri" panose="020F0502020204030204" pitchFamily="34" charset="0"/>
              </a:rPr>
              <a:t>    out together</a:t>
            </a:r>
            <a:endParaRPr lang="en-US" sz="1200" dirty="0">
              <a:solidFill>
                <a:schemeClr val="bg1"/>
              </a:solidFill>
              <a:latin typeface="Century Gothic" panose="020B0502020202020204" pitchFamily="34" charset="0"/>
            </a:endParaRPr>
          </a:p>
        </p:txBody>
      </p:sp>
      <p:sp>
        <p:nvSpPr>
          <p:cNvPr id="24" name="TextBox 2">
            <a:extLst>
              <a:ext uri="{FF2B5EF4-FFF2-40B4-BE49-F238E27FC236}">
                <a16:creationId xmlns:a16="http://schemas.microsoft.com/office/drawing/2014/main" id="{EF93491E-B43C-9CDB-06B9-BAC01D041C6B}"/>
              </a:ext>
            </a:extLst>
          </p:cNvPr>
          <p:cNvSpPr txBox="1"/>
          <p:nvPr/>
        </p:nvSpPr>
        <p:spPr>
          <a:xfrm>
            <a:off x="3110534" y="4989570"/>
            <a:ext cx="1852969" cy="64633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c. Have an argument</a:t>
            </a:r>
            <a:br>
              <a:rPr lang="en-GB" sz="1200" dirty="0">
                <a:solidFill>
                  <a:schemeClr val="bg1"/>
                </a:solidFill>
                <a:latin typeface="Century Gothic" panose="020B0502020202020204" pitchFamily="34" charset="0"/>
                <a:ea typeface="Gadugi"/>
                <a:cs typeface="Calibri" panose="020F0502020204030204" pitchFamily="34" charset="0"/>
              </a:rPr>
            </a:br>
            <a:r>
              <a:rPr lang="en-GB" sz="1200" dirty="0">
                <a:solidFill>
                  <a:schemeClr val="bg1"/>
                </a:solidFill>
                <a:latin typeface="Century Gothic" panose="020B0502020202020204" pitchFamily="34" charset="0"/>
                <a:ea typeface="Gadugi"/>
                <a:cs typeface="Calibri" panose="020F0502020204030204" pitchFamily="34" charset="0"/>
              </a:rPr>
              <a:t>    in the middle of the</a:t>
            </a:r>
            <a:br>
              <a:rPr lang="en-GB" sz="1200" dirty="0">
                <a:solidFill>
                  <a:schemeClr val="bg1"/>
                </a:solidFill>
                <a:latin typeface="Century Gothic" panose="020B0502020202020204" pitchFamily="34" charset="0"/>
                <a:ea typeface="Gadugi"/>
                <a:cs typeface="Calibri" panose="020F0502020204030204" pitchFamily="34" charset="0"/>
              </a:rPr>
            </a:br>
            <a:r>
              <a:rPr lang="en-GB" sz="1200" dirty="0">
                <a:solidFill>
                  <a:schemeClr val="bg1"/>
                </a:solidFill>
                <a:latin typeface="Century Gothic" panose="020B0502020202020204" pitchFamily="34" charset="0"/>
                <a:ea typeface="Gadugi"/>
                <a:cs typeface="Calibri" panose="020F0502020204030204" pitchFamily="34" charset="0"/>
              </a:rPr>
              <a:t>    workplace</a:t>
            </a:r>
            <a:endParaRPr lang="en-US" sz="1200" dirty="0">
              <a:solidFill>
                <a:schemeClr val="bg1"/>
              </a:solidFill>
              <a:latin typeface="Century Gothic" panose="020B0502020202020204" pitchFamily="34" charset="0"/>
            </a:endParaRPr>
          </a:p>
        </p:txBody>
      </p:sp>
      <p:pic>
        <p:nvPicPr>
          <p:cNvPr id="4" name="Picture 3" descr="Shape, arrow&#10;&#10;Description automatically generated">
            <a:extLst>
              <a:ext uri="{FF2B5EF4-FFF2-40B4-BE49-F238E27FC236}">
                <a16:creationId xmlns:a16="http://schemas.microsoft.com/office/drawing/2014/main" id="{88A13976-9105-9330-96DB-7AE20BBDF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97" y="2656916"/>
            <a:ext cx="2911690" cy="3231266"/>
          </a:xfrm>
          <a:prstGeom prst="rect">
            <a:avLst/>
          </a:prstGeom>
        </p:spPr>
      </p:pic>
      <p:sp>
        <p:nvSpPr>
          <p:cNvPr id="22" name="TextBox 1">
            <a:extLst>
              <a:ext uri="{FF2B5EF4-FFF2-40B4-BE49-F238E27FC236}">
                <a16:creationId xmlns:a16="http://schemas.microsoft.com/office/drawing/2014/main" id="{3C9B3D15-26D0-4615-8B27-60B4B3837CD2}"/>
              </a:ext>
            </a:extLst>
          </p:cNvPr>
          <p:cNvSpPr txBox="1"/>
          <p:nvPr/>
        </p:nvSpPr>
        <p:spPr>
          <a:xfrm>
            <a:off x="5386995" y="2080455"/>
            <a:ext cx="3076318"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1400" b="1" dirty="0">
                <a:latin typeface="Century Gothic"/>
                <a:ea typeface="Gadugi"/>
                <a:cs typeface="Calibri"/>
              </a:rPr>
              <a:t>Which of the following is NOT a protected characteristic?</a:t>
            </a:r>
            <a:endParaRPr lang="en-GB" sz="1400" b="1" dirty="0">
              <a:effectLst/>
              <a:latin typeface="Century Gothic"/>
              <a:ea typeface="Gadugi" panose="020B0502040204020203" pitchFamily="34" charset="0"/>
              <a:cs typeface="Calibri"/>
            </a:endParaRPr>
          </a:p>
        </p:txBody>
      </p:sp>
      <p:sp>
        <p:nvSpPr>
          <p:cNvPr id="25" name="TextBox 2">
            <a:extLst>
              <a:ext uri="{FF2B5EF4-FFF2-40B4-BE49-F238E27FC236}">
                <a16:creationId xmlns:a16="http://schemas.microsoft.com/office/drawing/2014/main" id="{D8E4A3A4-9A70-4FAD-817C-51F60D5DE550}"/>
              </a:ext>
            </a:extLst>
          </p:cNvPr>
          <p:cNvSpPr txBox="1"/>
          <p:nvPr/>
        </p:nvSpPr>
        <p:spPr>
          <a:xfrm>
            <a:off x="5862421" y="2667504"/>
            <a:ext cx="1834139"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latin typeface="Century Gothic" panose="020B0502020202020204" pitchFamily="34" charset="0"/>
                <a:ea typeface="Gadugi"/>
                <a:cs typeface="Calibri" panose="020F0502020204030204" pitchFamily="34" charset="0"/>
              </a:rPr>
              <a:t>a. Gender</a:t>
            </a:r>
            <a:endParaRPr lang="en-US" sz="1200" dirty="0" err="1">
              <a:latin typeface="Century Gothic" panose="020B0502020202020204" pitchFamily="34" charset="0"/>
              <a:ea typeface="Gadugi"/>
              <a:cs typeface="Calibri" panose="020F0502020204030204"/>
            </a:endParaRPr>
          </a:p>
        </p:txBody>
      </p:sp>
      <p:sp>
        <p:nvSpPr>
          <p:cNvPr id="26" name="TextBox 2">
            <a:extLst>
              <a:ext uri="{FF2B5EF4-FFF2-40B4-BE49-F238E27FC236}">
                <a16:creationId xmlns:a16="http://schemas.microsoft.com/office/drawing/2014/main" id="{DCE7CD95-EEE8-4FE6-A90D-B0F81AEE97D8}"/>
              </a:ext>
            </a:extLst>
          </p:cNvPr>
          <p:cNvSpPr txBox="1"/>
          <p:nvPr/>
        </p:nvSpPr>
        <p:spPr>
          <a:xfrm>
            <a:off x="5862421" y="2939664"/>
            <a:ext cx="1283951"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latin typeface="Century Gothic" panose="020B0502020202020204" pitchFamily="34" charset="0"/>
                <a:ea typeface="Gadugi"/>
                <a:cs typeface="Calibri" panose="020F0502020204030204" pitchFamily="34" charset="0"/>
              </a:rPr>
              <a:t>b. Religion</a:t>
            </a:r>
            <a:endParaRPr lang="en-US" sz="1200" dirty="0">
              <a:latin typeface="Century Gothic" panose="020B0502020202020204" pitchFamily="34" charset="0"/>
            </a:endParaRPr>
          </a:p>
        </p:txBody>
      </p:sp>
      <p:sp>
        <p:nvSpPr>
          <p:cNvPr id="27" name="TextBox 2">
            <a:extLst>
              <a:ext uri="{FF2B5EF4-FFF2-40B4-BE49-F238E27FC236}">
                <a16:creationId xmlns:a16="http://schemas.microsoft.com/office/drawing/2014/main" id="{1BEB59F6-205A-45E0-9CB4-F2022B405F61}"/>
              </a:ext>
            </a:extLst>
          </p:cNvPr>
          <p:cNvSpPr txBox="1"/>
          <p:nvPr/>
        </p:nvSpPr>
        <p:spPr>
          <a:xfrm>
            <a:off x="5862422" y="3189339"/>
            <a:ext cx="1629584"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latin typeface="Century Gothic" panose="020B0502020202020204" pitchFamily="34" charset="0"/>
                <a:ea typeface="Gadugi"/>
                <a:cs typeface="Calibri" panose="020F0502020204030204" pitchFamily="34" charset="0"/>
              </a:rPr>
              <a:t>c. Musical taste</a:t>
            </a:r>
            <a:endParaRPr lang="en-US" sz="1200" dirty="0">
              <a:latin typeface="Century Gothic" panose="020B0502020202020204" pitchFamily="34" charset="0"/>
            </a:endParaRPr>
          </a:p>
        </p:txBody>
      </p:sp>
      <p:pic>
        <p:nvPicPr>
          <p:cNvPr id="28" name="Picture 27" descr="Icon&#10;&#10;Description automatically generated">
            <a:extLst>
              <a:ext uri="{FF2B5EF4-FFF2-40B4-BE49-F238E27FC236}">
                <a16:creationId xmlns:a16="http://schemas.microsoft.com/office/drawing/2014/main" id="{4A466548-4367-4198-9C6F-D187DA47A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7985" y="3641338"/>
            <a:ext cx="2874337" cy="2378172"/>
          </a:xfrm>
          <a:prstGeom prst="rect">
            <a:avLst/>
          </a:prstGeom>
        </p:spPr>
      </p:pic>
      <p:sp>
        <p:nvSpPr>
          <p:cNvPr id="29" name="Rectangle: Rounded Corners 28">
            <a:extLst>
              <a:ext uri="{FF2B5EF4-FFF2-40B4-BE49-F238E27FC236}">
                <a16:creationId xmlns:a16="http://schemas.microsoft.com/office/drawing/2014/main" id="{5CB961DD-41DF-45DE-919C-1898F449A5E1}"/>
              </a:ext>
            </a:extLst>
          </p:cNvPr>
          <p:cNvSpPr/>
          <p:nvPr/>
        </p:nvSpPr>
        <p:spPr>
          <a:xfrm>
            <a:off x="695524" y="1517073"/>
            <a:ext cx="2619176" cy="439012"/>
          </a:xfrm>
          <a:prstGeom prst="roundRect">
            <a:avLst/>
          </a:prstGeom>
          <a:solidFill>
            <a:srgbClr val="FA70C8"/>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1">
            <a:extLst>
              <a:ext uri="{FF2B5EF4-FFF2-40B4-BE49-F238E27FC236}">
                <a16:creationId xmlns:a16="http://schemas.microsoft.com/office/drawing/2014/main" id="{2150A45D-27FA-49A0-A4F1-1A3C1ECC5812}"/>
              </a:ext>
            </a:extLst>
          </p:cNvPr>
          <p:cNvSpPr txBox="1"/>
          <p:nvPr/>
        </p:nvSpPr>
        <p:spPr>
          <a:xfrm>
            <a:off x="740366" y="1569460"/>
            <a:ext cx="2574334"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GB" sz="1600" b="1" dirty="0">
                <a:solidFill>
                  <a:schemeClr val="bg1"/>
                </a:solidFill>
                <a:latin typeface="Century Gothic"/>
                <a:ea typeface="Gadugi"/>
                <a:cs typeface="Calibri"/>
              </a:rPr>
              <a:t>Question 3</a:t>
            </a:r>
            <a:endParaRPr lang="en-GB" sz="1600" b="1" dirty="0">
              <a:solidFill>
                <a:schemeClr val="bg1"/>
              </a:solidFill>
              <a:effectLst/>
              <a:latin typeface="Century Gothic"/>
              <a:ea typeface="Gadugi" panose="020B0502040204020203" pitchFamily="34" charset="0"/>
              <a:cs typeface="Calibri"/>
            </a:endParaRPr>
          </a:p>
        </p:txBody>
      </p:sp>
      <p:sp>
        <p:nvSpPr>
          <p:cNvPr id="31" name="TextBox 1">
            <a:extLst>
              <a:ext uri="{FF2B5EF4-FFF2-40B4-BE49-F238E27FC236}">
                <a16:creationId xmlns:a16="http://schemas.microsoft.com/office/drawing/2014/main" id="{EC719588-AEED-42EE-B79A-979511245E59}"/>
              </a:ext>
            </a:extLst>
          </p:cNvPr>
          <p:cNvSpPr txBox="1"/>
          <p:nvPr/>
        </p:nvSpPr>
        <p:spPr>
          <a:xfrm>
            <a:off x="639282" y="448388"/>
            <a:ext cx="7401173" cy="83099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4800" dirty="0">
                <a:solidFill>
                  <a:schemeClr val="bg1"/>
                </a:solidFill>
                <a:latin typeface="Stencil"/>
                <a:ea typeface="Gadugi"/>
                <a:cs typeface="Times New Roman"/>
              </a:rPr>
              <a:t>Behaviour quiz</a:t>
            </a:r>
            <a:endParaRPr lang="en-US" dirty="0">
              <a:solidFill>
                <a:schemeClr val="bg1"/>
              </a:solidFill>
              <a:cs typeface="Calibri"/>
            </a:endParaRPr>
          </a:p>
        </p:txBody>
      </p:sp>
      <p:sp>
        <p:nvSpPr>
          <p:cNvPr id="32" name="Rectangle: Rounded Corners 31">
            <a:extLst>
              <a:ext uri="{FF2B5EF4-FFF2-40B4-BE49-F238E27FC236}">
                <a16:creationId xmlns:a16="http://schemas.microsoft.com/office/drawing/2014/main" id="{80CCA4FE-C2FD-4958-84C5-7C4596C999F7}"/>
              </a:ext>
            </a:extLst>
          </p:cNvPr>
          <p:cNvSpPr/>
          <p:nvPr/>
        </p:nvSpPr>
        <p:spPr>
          <a:xfrm>
            <a:off x="5342153" y="1517073"/>
            <a:ext cx="2619176" cy="439012"/>
          </a:xfrm>
          <a:prstGeom prst="roundRect">
            <a:avLst/>
          </a:prstGeom>
          <a:solidFill>
            <a:srgbClr val="E32D9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1">
            <a:extLst>
              <a:ext uri="{FF2B5EF4-FFF2-40B4-BE49-F238E27FC236}">
                <a16:creationId xmlns:a16="http://schemas.microsoft.com/office/drawing/2014/main" id="{32282218-87AD-46B7-8E74-CD4E9082C213}"/>
              </a:ext>
            </a:extLst>
          </p:cNvPr>
          <p:cNvSpPr txBox="1"/>
          <p:nvPr/>
        </p:nvSpPr>
        <p:spPr>
          <a:xfrm>
            <a:off x="5386995" y="1569460"/>
            <a:ext cx="2574334" cy="338554"/>
          </a:xfrm>
          <a:prstGeom prst="rect">
            <a:avLst/>
          </a:prstGeom>
          <a:noFill/>
          <a:ln>
            <a:no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GB" sz="1600" b="1" dirty="0">
                <a:solidFill>
                  <a:schemeClr val="bg1"/>
                </a:solidFill>
                <a:latin typeface="Century Gothic"/>
                <a:ea typeface="Gadugi"/>
                <a:cs typeface="Calibri"/>
              </a:rPr>
              <a:t>Question 4</a:t>
            </a:r>
            <a:endParaRPr lang="en-GB" sz="1600" b="1" dirty="0">
              <a:solidFill>
                <a:schemeClr val="bg1"/>
              </a:solidFill>
              <a:effectLst/>
              <a:latin typeface="Century Gothic"/>
              <a:ea typeface="Gadugi" panose="020B0502040204020203" pitchFamily="34" charset="0"/>
              <a:cs typeface="Calibri"/>
            </a:endParaRPr>
          </a:p>
        </p:txBody>
      </p:sp>
    </p:spTree>
    <p:extLst>
      <p:ext uri="{BB962C8B-B14F-4D97-AF65-F5344CB8AC3E}">
        <p14:creationId xmlns:p14="http://schemas.microsoft.com/office/powerpoint/2010/main" val="263172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5358B"/>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F5658CEB-AAC9-49E1-8E03-E15E40225890}"/>
              </a:ext>
            </a:extLst>
          </p:cNvPr>
          <p:cNvSpPr/>
          <p:nvPr/>
        </p:nvSpPr>
        <p:spPr>
          <a:xfrm>
            <a:off x="4957703" y="1708296"/>
            <a:ext cx="3539675" cy="2932530"/>
          </a:xfrm>
          <a:prstGeom prst="roundRect">
            <a:avLst/>
          </a:prstGeom>
          <a:solidFill>
            <a:srgbClr val="00B0F0"/>
          </a:solidFill>
          <a:ln w="603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47743C15-816C-427B-9FCA-5C2B533A8664}"/>
              </a:ext>
            </a:extLst>
          </p:cNvPr>
          <p:cNvSpPr/>
          <p:nvPr/>
        </p:nvSpPr>
        <p:spPr>
          <a:xfrm>
            <a:off x="4392464" y="1517073"/>
            <a:ext cx="2619176" cy="439012"/>
          </a:xfrm>
          <a:prstGeom prst="roundRect">
            <a:avLst/>
          </a:prstGeom>
          <a:solidFill>
            <a:srgbClr val="FA70C8"/>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1">
            <a:extLst>
              <a:ext uri="{FF2B5EF4-FFF2-40B4-BE49-F238E27FC236}">
                <a16:creationId xmlns:a16="http://schemas.microsoft.com/office/drawing/2014/main" id="{2196290C-0924-40AA-B5E4-04A3F5EB54D5}"/>
              </a:ext>
            </a:extLst>
          </p:cNvPr>
          <p:cNvSpPr txBox="1"/>
          <p:nvPr/>
        </p:nvSpPr>
        <p:spPr>
          <a:xfrm>
            <a:off x="4437306" y="1569460"/>
            <a:ext cx="2574334"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GB" sz="1600" b="1" dirty="0">
                <a:solidFill>
                  <a:schemeClr val="bg1"/>
                </a:solidFill>
                <a:latin typeface="Century Gothic"/>
                <a:ea typeface="Gadugi"/>
                <a:cs typeface="Calibri"/>
              </a:rPr>
              <a:t>Question 6</a:t>
            </a:r>
            <a:endParaRPr lang="en-GB" sz="1600" b="1" dirty="0">
              <a:solidFill>
                <a:schemeClr val="bg1"/>
              </a:solidFill>
              <a:effectLst/>
              <a:latin typeface="Century Gothic"/>
              <a:ea typeface="Gadugi" panose="020B0502040204020203" pitchFamily="34" charset="0"/>
              <a:cs typeface="Calibri"/>
            </a:endParaRPr>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16" name="TextBox 1">
            <a:extLst>
              <a:ext uri="{FF2B5EF4-FFF2-40B4-BE49-F238E27FC236}">
                <a16:creationId xmlns:a16="http://schemas.microsoft.com/office/drawing/2014/main" id="{D9CB0C08-1388-2D69-7212-FB9EE0C24DE2}"/>
              </a:ext>
            </a:extLst>
          </p:cNvPr>
          <p:cNvSpPr txBox="1"/>
          <p:nvPr/>
        </p:nvSpPr>
        <p:spPr>
          <a:xfrm>
            <a:off x="740366" y="4353124"/>
            <a:ext cx="3396083" cy="73866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solidFill>
                  <a:schemeClr val="bg1"/>
                </a:solidFill>
                <a:effectLst/>
                <a:latin typeface="Century Gothic" panose="020B0502020202020204" pitchFamily="34" charset="0"/>
              </a:rPr>
              <a:t>Whose feelings are important for something to be considered bullying or harassment?</a:t>
            </a:r>
          </a:p>
        </p:txBody>
      </p:sp>
      <p:sp>
        <p:nvSpPr>
          <p:cNvPr id="17" name="TextBox 2">
            <a:extLst>
              <a:ext uri="{FF2B5EF4-FFF2-40B4-BE49-F238E27FC236}">
                <a16:creationId xmlns:a16="http://schemas.microsoft.com/office/drawing/2014/main" id="{256D8F8C-26C2-B5BA-E99B-7BF8D7D124D2}"/>
              </a:ext>
            </a:extLst>
          </p:cNvPr>
          <p:cNvSpPr txBox="1"/>
          <p:nvPr/>
        </p:nvSpPr>
        <p:spPr>
          <a:xfrm>
            <a:off x="1132180" y="5091788"/>
            <a:ext cx="3282504"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a. The person being bullied or harassed</a:t>
            </a:r>
            <a:endParaRPr lang="en-US" sz="1200" dirty="0" err="1">
              <a:solidFill>
                <a:schemeClr val="bg1"/>
              </a:solidFill>
              <a:latin typeface="Century Gothic" panose="020B0502020202020204" pitchFamily="34" charset="0"/>
              <a:ea typeface="Gadugi"/>
              <a:cs typeface="Calibri" panose="020F0502020204030204"/>
            </a:endParaRPr>
          </a:p>
        </p:txBody>
      </p:sp>
      <p:sp>
        <p:nvSpPr>
          <p:cNvPr id="23" name="TextBox 2">
            <a:extLst>
              <a:ext uri="{FF2B5EF4-FFF2-40B4-BE49-F238E27FC236}">
                <a16:creationId xmlns:a16="http://schemas.microsoft.com/office/drawing/2014/main" id="{C4F53405-F504-06DA-E038-FD13E2583C3F}"/>
              </a:ext>
            </a:extLst>
          </p:cNvPr>
          <p:cNvSpPr txBox="1"/>
          <p:nvPr/>
        </p:nvSpPr>
        <p:spPr>
          <a:xfrm>
            <a:off x="1132180" y="5394082"/>
            <a:ext cx="2191124"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b. The manager</a:t>
            </a:r>
            <a:endParaRPr lang="en-US" sz="1200" dirty="0">
              <a:solidFill>
                <a:schemeClr val="bg1"/>
              </a:solidFill>
              <a:latin typeface="Century Gothic" panose="020B0502020202020204" pitchFamily="34" charset="0"/>
            </a:endParaRPr>
          </a:p>
        </p:txBody>
      </p:sp>
      <p:sp>
        <p:nvSpPr>
          <p:cNvPr id="24" name="TextBox 2">
            <a:extLst>
              <a:ext uri="{FF2B5EF4-FFF2-40B4-BE49-F238E27FC236}">
                <a16:creationId xmlns:a16="http://schemas.microsoft.com/office/drawing/2014/main" id="{EF93491E-B43C-9CDB-06B9-BAC01D041C6B}"/>
              </a:ext>
            </a:extLst>
          </p:cNvPr>
          <p:cNvSpPr txBox="1"/>
          <p:nvPr/>
        </p:nvSpPr>
        <p:spPr>
          <a:xfrm>
            <a:off x="1132179" y="5696375"/>
            <a:ext cx="3663407"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c. The person who is behaving inappropriately</a:t>
            </a:r>
            <a:endParaRPr lang="en-US" sz="1200" dirty="0">
              <a:solidFill>
                <a:schemeClr val="bg1"/>
              </a:solidFill>
              <a:latin typeface="Century Gothic" panose="020B0502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9D31551A-504A-84A0-D977-98B5F5FEC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24" y="2052452"/>
            <a:ext cx="3217715" cy="2213460"/>
          </a:xfrm>
          <a:prstGeom prst="rect">
            <a:avLst/>
          </a:prstGeom>
        </p:spPr>
      </p:pic>
      <p:sp>
        <p:nvSpPr>
          <p:cNvPr id="12" name="TextBox 1">
            <a:extLst>
              <a:ext uri="{FF2B5EF4-FFF2-40B4-BE49-F238E27FC236}">
                <a16:creationId xmlns:a16="http://schemas.microsoft.com/office/drawing/2014/main" id="{FB87518B-6EEE-4EEB-AF06-158710D78825}"/>
              </a:ext>
            </a:extLst>
          </p:cNvPr>
          <p:cNvSpPr txBox="1"/>
          <p:nvPr/>
        </p:nvSpPr>
        <p:spPr>
          <a:xfrm>
            <a:off x="5325045" y="2181516"/>
            <a:ext cx="3199523" cy="73866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solidFill>
                  <a:schemeClr val="bg1"/>
                </a:solidFill>
                <a:effectLst/>
                <a:latin typeface="Century Gothic" panose="020B0502020202020204" pitchFamily="34" charset="0"/>
              </a:rPr>
              <a:t>Do you have to tell the other person to ‘stop’ their behaviour before it counts as harassment?</a:t>
            </a:r>
          </a:p>
        </p:txBody>
      </p:sp>
      <p:sp>
        <p:nvSpPr>
          <p:cNvPr id="13" name="TextBox 2">
            <a:extLst>
              <a:ext uri="{FF2B5EF4-FFF2-40B4-BE49-F238E27FC236}">
                <a16:creationId xmlns:a16="http://schemas.microsoft.com/office/drawing/2014/main" id="{0679E912-A023-4EB5-8E69-5A9878C48CDF}"/>
              </a:ext>
            </a:extLst>
          </p:cNvPr>
          <p:cNvSpPr txBox="1"/>
          <p:nvPr/>
        </p:nvSpPr>
        <p:spPr>
          <a:xfrm>
            <a:off x="5929254" y="3003653"/>
            <a:ext cx="104947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a. Yes</a:t>
            </a:r>
            <a:endParaRPr lang="en-US" sz="1200" dirty="0" err="1">
              <a:solidFill>
                <a:schemeClr val="bg1"/>
              </a:solidFill>
              <a:latin typeface="Century Gothic" panose="020B0502020202020204" pitchFamily="34" charset="0"/>
              <a:ea typeface="Gadugi"/>
              <a:cs typeface="Calibri" panose="020F0502020204030204"/>
            </a:endParaRPr>
          </a:p>
        </p:txBody>
      </p:sp>
      <p:sp>
        <p:nvSpPr>
          <p:cNvPr id="14" name="TextBox 2">
            <a:extLst>
              <a:ext uri="{FF2B5EF4-FFF2-40B4-BE49-F238E27FC236}">
                <a16:creationId xmlns:a16="http://schemas.microsoft.com/office/drawing/2014/main" id="{E441628A-CA62-4586-8C2E-5DD654E885D5}"/>
              </a:ext>
            </a:extLst>
          </p:cNvPr>
          <p:cNvSpPr txBox="1"/>
          <p:nvPr/>
        </p:nvSpPr>
        <p:spPr>
          <a:xfrm>
            <a:off x="5929254" y="3314492"/>
            <a:ext cx="119695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b. No</a:t>
            </a:r>
            <a:endParaRPr lang="en-US" sz="1200" dirty="0">
              <a:solidFill>
                <a:schemeClr val="bg1"/>
              </a:solidFill>
              <a:latin typeface="Century Gothic" panose="020B0502020202020204" pitchFamily="34" charset="0"/>
            </a:endParaRPr>
          </a:p>
        </p:txBody>
      </p:sp>
      <p:pic>
        <p:nvPicPr>
          <p:cNvPr id="18" name="Picture 17" descr="A picture containing text, dryer&#10;&#10;Description automatically generated">
            <a:extLst>
              <a:ext uri="{FF2B5EF4-FFF2-40B4-BE49-F238E27FC236}">
                <a16:creationId xmlns:a16="http://schemas.microsoft.com/office/drawing/2014/main" id="{46C4ACAE-529D-4BA7-B7C2-232FA6586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8977" y="3674964"/>
            <a:ext cx="3396556" cy="2130816"/>
          </a:xfrm>
          <a:prstGeom prst="rect">
            <a:avLst/>
          </a:prstGeom>
        </p:spPr>
      </p:pic>
      <p:sp>
        <p:nvSpPr>
          <p:cNvPr id="22" name="TextBox 1">
            <a:extLst>
              <a:ext uri="{FF2B5EF4-FFF2-40B4-BE49-F238E27FC236}">
                <a16:creationId xmlns:a16="http://schemas.microsoft.com/office/drawing/2014/main" id="{C6680AED-D6BA-47B9-8E02-E815928C5362}"/>
              </a:ext>
            </a:extLst>
          </p:cNvPr>
          <p:cNvSpPr txBox="1"/>
          <p:nvPr/>
        </p:nvSpPr>
        <p:spPr>
          <a:xfrm>
            <a:off x="639282" y="448388"/>
            <a:ext cx="7401173" cy="83099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4800" dirty="0">
                <a:solidFill>
                  <a:schemeClr val="bg1"/>
                </a:solidFill>
                <a:latin typeface="Stencil"/>
                <a:ea typeface="Gadugi"/>
                <a:cs typeface="Times New Roman"/>
              </a:rPr>
              <a:t>Behaviour quiz</a:t>
            </a:r>
            <a:endParaRPr lang="en-US" dirty="0">
              <a:solidFill>
                <a:schemeClr val="bg1"/>
              </a:solidFill>
              <a:cs typeface="Calibri"/>
            </a:endParaRPr>
          </a:p>
        </p:txBody>
      </p:sp>
      <p:sp>
        <p:nvSpPr>
          <p:cNvPr id="25" name="Rectangle: Rounded Corners 24">
            <a:extLst>
              <a:ext uri="{FF2B5EF4-FFF2-40B4-BE49-F238E27FC236}">
                <a16:creationId xmlns:a16="http://schemas.microsoft.com/office/drawing/2014/main" id="{018A7A8F-4D1B-46C8-B33C-D32243675259}"/>
              </a:ext>
            </a:extLst>
          </p:cNvPr>
          <p:cNvSpPr/>
          <p:nvPr/>
        </p:nvSpPr>
        <p:spPr>
          <a:xfrm>
            <a:off x="695524" y="1517073"/>
            <a:ext cx="2619176" cy="439012"/>
          </a:xfrm>
          <a:prstGeom prst="roundRect">
            <a:avLst/>
          </a:prstGeom>
          <a:solidFill>
            <a:srgbClr val="FA70C8"/>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1">
            <a:extLst>
              <a:ext uri="{FF2B5EF4-FFF2-40B4-BE49-F238E27FC236}">
                <a16:creationId xmlns:a16="http://schemas.microsoft.com/office/drawing/2014/main" id="{C4406017-140C-4CF2-AFD9-24E46C2E3CF0}"/>
              </a:ext>
            </a:extLst>
          </p:cNvPr>
          <p:cNvSpPr txBox="1"/>
          <p:nvPr/>
        </p:nvSpPr>
        <p:spPr>
          <a:xfrm>
            <a:off x="740366" y="1569460"/>
            <a:ext cx="2574334"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GB" sz="1600" b="1" dirty="0">
                <a:solidFill>
                  <a:schemeClr val="bg1"/>
                </a:solidFill>
                <a:latin typeface="Century Gothic"/>
                <a:ea typeface="Gadugi"/>
                <a:cs typeface="Calibri"/>
              </a:rPr>
              <a:t>Question 5</a:t>
            </a:r>
            <a:endParaRPr lang="en-GB" sz="1600" b="1" dirty="0">
              <a:solidFill>
                <a:schemeClr val="bg1"/>
              </a:solidFill>
              <a:effectLst/>
              <a:latin typeface="Century Gothic"/>
              <a:ea typeface="Gadugi" panose="020B0502040204020203" pitchFamily="34" charset="0"/>
              <a:cs typeface="Calibri"/>
            </a:endParaRPr>
          </a:p>
        </p:txBody>
      </p:sp>
    </p:spTree>
    <p:extLst>
      <p:ext uri="{BB962C8B-B14F-4D97-AF65-F5344CB8AC3E}">
        <p14:creationId xmlns:p14="http://schemas.microsoft.com/office/powerpoint/2010/main" val="944125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16" name="TextBox 1">
            <a:extLst>
              <a:ext uri="{FF2B5EF4-FFF2-40B4-BE49-F238E27FC236}">
                <a16:creationId xmlns:a16="http://schemas.microsoft.com/office/drawing/2014/main" id="{D9CB0C08-1388-2D69-7212-FB9EE0C24DE2}"/>
              </a:ext>
            </a:extLst>
          </p:cNvPr>
          <p:cNvSpPr txBox="1"/>
          <p:nvPr/>
        </p:nvSpPr>
        <p:spPr>
          <a:xfrm>
            <a:off x="639282" y="2610375"/>
            <a:ext cx="3617925" cy="107721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b="1" dirty="0">
                <a:solidFill>
                  <a:schemeClr val="bg1"/>
                </a:solidFill>
                <a:effectLst/>
                <a:latin typeface="Century Gothic" panose="020B0502020202020204" pitchFamily="34" charset="0"/>
              </a:rPr>
              <a:t>If everybody thinks that telling certain types of joke </a:t>
            </a:r>
            <a:br>
              <a:rPr lang="en-GB" sz="1600" b="1" dirty="0">
                <a:solidFill>
                  <a:schemeClr val="bg1"/>
                </a:solidFill>
                <a:effectLst/>
                <a:latin typeface="Century Gothic" panose="020B0502020202020204" pitchFamily="34" charset="0"/>
              </a:rPr>
            </a:br>
            <a:r>
              <a:rPr lang="en-GB" sz="1600" b="1" dirty="0">
                <a:solidFill>
                  <a:schemeClr val="bg1"/>
                </a:solidFill>
                <a:latin typeface="Century Gothic" panose="020B0502020202020204" pitchFamily="34" charset="0"/>
              </a:rPr>
              <a:t>(for example, sexist or racist jokes) is all right, can we do it?</a:t>
            </a:r>
            <a:endParaRPr lang="en-GB" sz="1600" b="1" dirty="0">
              <a:solidFill>
                <a:schemeClr val="bg1"/>
              </a:solidFill>
              <a:effectLst/>
              <a:latin typeface="Century Gothic" panose="020B0502020202020204" pitchFamily="34" charset="0"/>
            </a:endParaRPr>
          </a:p>
        </p:txBody>
      </p:sp>
      <p:sp>
        <p:nvSpPr>
          <p:cNvPr id="17" name="TextBox 2">
            <a:extLst>
              <a:ext uri="{FF2B5EF4-FFF2-40B4-BE49-F238E27FC236}">
                <a16:creationId xmlns:a16="http://schemas.microsoft.com/office/drawing/2014/main" id="{256D8F8C-26C2-B5BA-E99B-7BF8D7D124D2}"/>
              </a:ext>
            </a:extLst>
          </p:cNvPr>
          <p:cNvSpPr txBox="1"/>
          <p:nvPr/>
        </p:nvSpPr>
        <p:spPr>
          <a:xfrm>
            <a:off x="939954" y="3937152"/>
            <a:ext cx="1592231"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400" dirty="0">
                <a:solidFill>
                  <a:schemeClr val="bg1"/>
                </a:solidFill>
                <a:latin typeface="Century Gothic" panose="020B0502020202020204" pitchFamily="34" charset="0"/>
                <a:ea typeface="Gadugi"/>
                <a:cs typeface="Calibri" panose="020F0502020204030204" pitchFamily="34" charset="0"/>
              </a:rPr>
              <a:t>a. Yes</a:t>
            </a:r>
            <a:endParaRPr lang="en-US" dirty="0" err="1">
              <a:solidFill>
                <a:schemeClr val="bg1"/>
              </a:solidFill>
              <a:latin typeface="Century Gothic" panose="020B0502020202020204" pitchFamily="34" charset="0"/>
              <a:ea typeface="Gadugi"/>
              <a:cs typeface="Calibri" panose="020F0502020204030204"/>
            </a:endParaRPr>
          </a:p>
        </p:txBody>
      </p:sp>
      <p:sp>
        <p:nvSpPr>
          <p:cNvPr id="23" name="TextBox 2">
            <a:extLst>
              <a:ext uri="{FF2B5EF4-FFF2-40B4-BE49-F238E27FC236}">
                <a16:creationId xmlns:a16="http://schemas.microsoft.com/office/drawing/2014/main" id="{C4F53405-F504-06DA-E038-FD13E2583C3F}"/>
              </a:ext>
            </a:extLst>
          </p:cNvPr>
          <p:cNvSpPr txBox="1"/>
          <p:nvPr/>
        </p:nvSpPr>
        <p:spPr>
          <a:xfrm>
            <a:off x="939954" y="4297798"/>
            <a:ext cx="1592231"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400" dirty="0">
                <a:solidFill>
                  <a:schemeClr val="bg1"/>
                </a:solidFill>
                <a:latin typeface="Century Gothic" panose="020B0502020202020204" pitchFamily="34" charset="0"/>
                <a:ea typeface="Gadugi"/>
                <a:cs typeface="Calibri" panose="020F0502020204030204" pitchFamily="34" charset="0"/>
              </a:rPr>
              <a:t>b. No</a:t>
            </a:r>
            <a:endParaRPr lang="en-US" dirty="0">
              <a:solidFill>
                <a:schemeClr val="bg1"/>
              </a:solidFill>
              <a:latin typeface="Century Gothic" panose="020B0502020202020204" pitchFamily="34" charset="0"/>
            </a:endParaRPr>
          </a:p>
        </p:txBody>
      </p:sp>
      <p:pic>
        <p:nvPicPr>
          <p:cNvPr id="3" name="Picture 2" descr="A group of people posing for the camera&#10;&#10;Description automatically generated with medium confidence">
            <a:extLst>
              <a:ext uri="{FF2B5EF4-FFF2-40B4-BE49-F238E27FC236}">
                <a16:creationId xmlns:a16="http://schemas.microsoft.com/office/drawing/2014/main" id="{D520F7D4-9269-B8FF-1608-91AEE5F43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255" y="1598757"/>
            <a:ext cx="3960221" cy="4251414"/>
          </a:xfrm>
          <a:prstGeom prst="rect">
            <a:avLst/>
          </a:prstGeom>
        </p:spPr>
      </p:pic>
      <p:sp>
        <p:nvSpPr>
          <p:cNvPr id="12" name="TextBox 1">
            <a:extLst>
              <a:ext uri="{FF2B5EF4-FFF2-40B4-BE49-F238E27FC236}">
                <a16:creationId xmlns:a16="http://schemas.microsoft.com/office/drawing/2014/main" id="{2408521D-F5A2-4D9B-8129-D21AD2FB615F}"/>
              </a:ext>
            </a:extLst>
          </p:cNvPr>
          <p:cNvSpPr txBox="1"/>
          <p:nvPr/>
        </p:nvSpPr>
        <p:spPr>
          <a:xfrm>
            <a:off x="639282" y="448388"/>
            <a:ext cx="7401173" cy="83099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4800" dirty="0">
                <a:solidFill>
                  <a:schemeClr val="bg1"/>
                </a:solidFill>
                <a:latin typeface="Stencil"/>
                <a:ea typeface="Gadugi"/>
                <a:cs typeface="Times New Roman"/>
              </a:rPr>
              <a:t>Behaviour quiz</a:t>
            </a:r>
            <a:endParaRPr lang="en-US" dirty="0">
              <a:solidFill>
                <a:schemeClr val="bg1"/>
              </a:solidFill>
              <a:cs typeface="Calibri"/>
            </a:endParaRPr>
          </a:p>
        </p:txBody>
      </p:sp>
      <p:sp>
        <p:nvSpPr>
          <p:cNvPr id="13" name="Rectangle: Rounded Corners 12">
            <a:extLst>
              <a:ext uri="{FF2B5EF4-FFF2-40B4-BE49-F238E27FC236}">
                <a16:creationId xmlns:a16="http://schemas.microsoft.com/office/drawing/2014/main" id="{CCC17C3F-235C-4643-A870-7EC71395B10F}"/>
              </a:ext>
            </a:extLst>
          </p:cNvPr>
          <p:cNvSpPr/>
          <p:nvPr/>
        </p:nvSpPr>
        <p:spPr>
          <a:xfrm>
            <a:off x="695524" y="1921804"/>
            <a:ext cx="2619176" cy="439012"/>
          </a:xfrm>
          <a:prstGeom prst="roundRect">
            <a:avLst/>
          </a:prstGeom>
          <a:solidFill>
            <a:srgbClr val="FFC000"/>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
            <a:extLst>
              <a:ext uri="{FF2B5EF4-FFF2-40B4-BE49-F238E27FC236}">
                <a16:creationId xmlns:a16="http://schemas.microsoft.com/office/drawing/2014/main" id="{1D100B50-5AD8-4F86-A13C-C8B5B99B8074}"/>
              </a:ext>
            </a:extLst>
          </p:cNvPr>
          <p:cNvSpPr txBox="1"/>
          <p:nvPr/>
        </p:nvSpPr>
        <p:spPr>
          <a:xfrm>
            <a:off x="740366" y="1974191"/>
            <a:ext cx="2574334"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GB" sz="1600" b="1" dirty="0">
                <a:latin typeface="Century Gothic"/>
                <a:ea typeface="Gadugi"/>
                <a:cs typeface="Calibri"/>
              </a:rPr>
              <a:t>Question 5</a:t>
            </a:r>
            <a:endParaRPr lang="en-GB" sz="1600" b="1" dirty="0">
              <a:effectLst/>
              <a:latin typeface="Century Gothic"/>
              <a:ea typeface="Gadugi" panose="020B0502040204020203" pitchFamily="34" charset="0"/>
              <a:cs typeface="Calibri"/>
            </a:endParaRPr>
          </a:p>
        </p:txBody>
      </p:sp>
    </p:spTree>
    <p:extLst>
      <p:ext uri="{BB962C8B-B14F-4D97-AF65-F5344CB8AC3E}">
        <p14:creationId xmlns:p14="http://schemas.microsoft.com/office/powerpoint/2010/main" val="164421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41683" y="600205"/>
            <a:ext cx="5658523"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Make a first good impression</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 name="Picture 1" descr="A picture containing text, light, dark&#10;&#10;Description automatically generated">
            <a:extLst>
              <a:ext uri="{FF2B5EF4-FFF2-40B4-BE49-F238E27FC236}">
                <a16:creationId xmlns:a16="http://schemas.microsoft.com/office/drawing/2014/main" id="{0A844EDF-CFB9-FD88-D230-F8EBE5C13E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3" name="Picture 2">
            <a:extLst>
              <a:ext uri="{FF2B5EF4-FFF2-40B4-BE49-F238E27FC236}">
                <a16:creationId xmlns:a16="http://schemas.microsoft.com/office/drawing/2014/main" id="{E299805C-308B-3AB5-678D-A0C63260C5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391" y="553503"/>
            <a:ext cx="533089" cy="473856"/>
          </a:xfrm>
          <a:prstGeom prst="rect">
            <a:avLst/>
          </a:prstGeom>
        </p:spPr>
      </p:pic>
      <p:pic>
        <p:nvPicPr>
          <p:cNvPr id="9" name="Graphic 8" descr="Alarm Ringing with solid fill">
            <a:extLst>
              <a:ext uri="{FF2B5EF4-FFF2-40B4-BE49-F238E27FC236}">
                <a16:creationId xmlns:a16="http://schemas.microsoft.com/office/drawing/2014/main" id="{C5250D99-0B2E-F897-8E34-3CDF67B69A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57510" y="3540496"/>
            <a:ext cx="613349" cy="613349"/>
          </a:xfrm>
          <a:prstGeom prst="rect">
            <a:avLst/>
          </a:prstGeom>
        </p:spPr>
      </p:pic>
      <p:pic>
        <p:nvPicPr>
          <p:cNvPr id="11" name="Graphic 10" descr="Smiling face with solid fill with solid fill">
            <a:extLst>
              <a:ext uri="{FF2B5EF4-FFF2-40B4-BE49-F238E27FC236}">
                <a16:creationId xmlns:a16="http://schemas.microsoft.com/office/drawing/2014/main" id="{1CAFE858-5D9C-4097-F94D-4984475DEA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6665" y="3589923"/>
            <a:ext cx="554194" cy="554194"/>
          </a:xfrm>
          <a:prstGeom prst="rect">
            <a:avLst/>
          </a:prstGeom>
        </p:spPr>
      </p:pic>
      <p:pic>
        <p:nvPicPr>
          <p:cNvPr id="13" name="Graphic 12" descr="Clipboard with solid fill">
            <a:extLst>
              <a:ext uri="{FF2B5EF4-FFF2-40B4-BE49-F238E27FC236}">
                <a16:creationId xmlns:a16="http://schemas.microsoft.com/office/drawing/2014/main" id="{948E6F37-6EC0-E110-BEDF-A11AB326384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57510" y="3589923"/>
            <a:ext cx="613349" cy="613349"/>
          </a:xfrm>
          <a:prstGeom prst="rect">
            <a:avLst/>
          </a:prstGeom>
        </p:spPr>
      </p:pic>
      <p:pic>
        <p:nvPicPr>
          <p:cNvPr id="7" name="Graphic 6" descr="Suit with solid fill">
            <a:extLst>
              <a:ext uri="{FF2B5EF4-FFF2-40B4-BE49-F238E27FC236}">
                <a16:creationId xmlns:a16="http://schemas.microsoft.com/office/drawing/2014/main" id="{4477B151-1704-4AE4-3954-237667C79E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34187" y="3582368"/>
            <a:ext cx="613349" cy="613349"/>
          </a:xfrm>
          <a:prstGeom prst="rect">
            <a:avLst/>
          </a:prstGeom>
        </p:spPr>
      </p:pic>
      <p:pic>
        <p:nvPicPr>
          <p:cNvPr id="29" name="Graphic 28" descr="Employee badge with solid fill">
            <a:extLst>
              <a:ext uri="{FF2B5EF4-FFF2-40B4-BE49-F238E27FC236}">
                <a16:creationId xmlns:a16="http://schemas.microsoft.com/office/drawing/2014/main" id="{94791FE6-377A-DFF2-5E3D-1406E3AEE8C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080833" y="3597478"/>
            <a:ext cx="613349" cy="613349"/>
          </a:xfrm>
          <a:prstGeom prst="rect">
            <a:avLst/>
          </a:prstGeom>
        </p:spPr>
      </p:pic>
      <p:pic>
        <p:nvPicPr>
          <p:cNvPr id="31" name="Graphic 30" descr="Magnifying glass with solid fill">
            <a:extLst>
              <a:ext uri="{FF2B5EF4-FFF2-40B4-BE49-F238E27FC236}">
                <a16:creationId xmlns:a16="http://schemas.microsoft.com/office/drawing/2014/main" id="{59BD346E-1806-0EDD-754D-3245A2D4D64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80832" y="3582368"/>
            <a:ext cx="613349" cy="613349"/>
          </a:xfrm>
          <a:prstGeom prst="rect">
            <a:avLst/>
          </a:prstGeom>
        </p:spPr>
      </p:pic>
      <p:pic>
        <p:nvPicPr>
          <p:cNvPr id="19" name="Graphic 18" descr="Handshake with solid fill">
            <a:extLst>
              <a:ext uri="{FF2B5EF4-FFF2-40B4-BE49-F238E27FC236}">
                <a16:creationId xmlns:a16="http://schemas.microsoft.com/office/drawing/2014/main" id="{F60D8703-8379-12A5-F4BE-FD442C41D50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15606" y="3597478"/>
            <a:ext cx="778575" cy="778575"/>
          </a:xfrm>
          <a:prstGeom prst="rect">
            <a:avLst/>
          </a:prstGeom>
        </p:spPr>
      </p:pic>
      <p:pic>
        <p:nvPicPr>
          <p:cNvPr id="15" name="Graphic 14" descr="Target with solid fill">
            <a:extLst>
              <a:ext uri="{FF2B5EF4-FFF2-40B4-BE49-F238E27FC236}">
                <a16:creationId xmlns:a16="http://schemas.microsoft.com/office/drawing/2014/main" id="{4D5CD087-4C78-EE04-C447-A8FBEFBEEC7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069171" y="3582078"/>
            <a:ext cx="613349" cy="613349"/>
          </a:xfrm>
          <a:prstGeom prst="rect">
            <a:avLst/>
          </a:prstGeom>
        </p:spPr>
      </p:pic>
      <p:pic>
        <p:nvPicPr>
          <p:cNvPr id="17" name="Graphic 16" descr="Deaf with solid fill">
            <a:extLst>
              <a:ext uri="{FF2B5EF4-FFF2-40B4-BE49-F238E27FC236}">
                <a16:creationId xmlns:a16="http://schemas.microsoft.com/office/drawing/2014/main" id="{6C621B18-DEDD-426A-F217-A39DBA3FCA8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080832" y="3574813"/>
            <a:ext cx="613349" cy="613349"/>
          </a:xfrm>
          <a:prstGeom prst="rect">
            <a:avLst/>
          </a:prstGeom>
        </p:spPr>
      </p:pic>
      <p:pic>
        <p:nvPicPr>
          <p:cNvPr id="36" name="Graphic 35" descr="No Phones with solid fill">
            <a:extLst>
              <a:ext uri="{FF2B5EF4-FFF2-40B4-BE49-F238E27FC236}">
                <a16:creationId xmlns:a16="http://schemas.microsoft.com/office/drawing/2014/main" id="{8EF92845-C118-18AC-8F1D-7F2F21EFCB5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595540" y="3332839"/>
            <a:ext cx="563758" cy="563758"/>
          </a:xfrm>
          <a:prstGeom prst="rect">
            <a:avLst/>
          </a:prstGeom>
        </p:spPr>
      </p:pic>
      <p:pic>
        <p:nvPicPr>
          <p:cNvPr id="43" name="Graphic 42" descr="Diploma roll with solid fill">
            <a:extLst>
              <a:ext uri="{FF2B5EF4-FFF2-40B4-BE49-F238E27FC236}">
                <a16:creationId xmlns:a16="http://schemas.microsoft.com/office/drawing/2014/main" id="{2BFAC9FE-4D55-4597-D33D-348A821E498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265543" y="3350842"/>
            <a:ext cx="778575" cy="778575"/>
          </a:xfrm>
          <a:prstGeom prst="rect">
            <a:avLst/>
          </a:prstGeom>
        </p:spPr>
      </p:pic>
      <p:grpSp>
        <p:nvGrpSpPr>
          <p:cNvPr id="4" name="Group 3">
            <a:extLst>
              <a:ext uri="{FF2B5EF4-FFF2-40B4-BE49-F238E27FC236}">
                <a16:creationId xmlns:a16="http://schemas.microsoft.com/office/drawing/2014/main" id="{8946A3C4-D727-447F-B5AE-71433628C2BE}"/>
              </a:ext>
            </a:extLst>
          </p:cNvPr>
          <p:cNvGrpSpPr/>
          <p:nvPr/>
        </p:nvGrpSpPr>
        <p:grpSpPr>
          <a:xfrm>
            <a:off x="3415934" y="3378086"/>
            <a:ext cx="613349" cy="613349"/>
            <a:chOff x="9043061" y="4959665"/>
            <a:chExt cx="613349" cy="613349"/>
          </a:xfrm>
        </p:grpSpPr>
        <p:pic>
          <p:nvPicPr>
            <p:cNvPr id="38" name="Graphic 37" descr="Sloth with solid fill">
              <a:extLst>
                <a:ext uri="{FF2B5EF4-FFF2-40B4-BE49-F238E27FC236}">
                  <a16:creationId xmlns:a16="http://schemas.microsoft.com/office/drawing/2014/main" id="{CB785447-B9B6-4CC0-F67A-802732AC4C6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043061" y="4959665"/>
              <a:ext cx="613349" cy="613349"/>
            </a:xfrm>
            <a:prstGeom prst="rect">
              <a:avLst/>
            </a:prstGeom>
          </p:spPr>
        </p:pic>
        <p:cxnSp>
          <p:nvCxnSpPr>
            <p:cNvPr id="12" name="Straight Connector 11">
              <a:extLst>
                <a:ext uri="{FF2B5EF4-FFF2-40B4-BE49-F238E27FC236}">
                  <a16:creationId xmlns:a16="http://schemas.microsoft.com/office/drawing/2014/main" id="{5C293DDB-1651-E12A-E7A3-9CCF9C0A7FD9}"/>
                </a:ext>
              </a:extLst>
            </p:cNvPr>
            <p:cNvCxnSpPr>
              <a:cxnSpLocks/>
            </p:cNvCxnSpPr>
            <p:nvPr/>
          </p:nvCxnSpPr>
          <p:spPr>
            <a:xfrm flipH="1">
              <a:off x="9043061" y="5035372"/>
              <a:ext cx="599902" cy="510398"/>
            </a:xfrm>
            <a:prstGeom prst="line">
              <a:avLst/>
            </a:prstGeom>
            <a:ln w="38100">
              <a:solidFill>
                <a:srgbClr val="A31D43"/>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F1BCE8F-E810-454F-BEB5-5663530F127D}"/>
              </a:ext>
            </a:extLst>
          </p:cNvPr>
          <p:cNvGrpSpPr/>
          <p:nvPr/>
        </p:nvGrpSpPr>
        <p:grpSpPr>
          <a:xfrm>
            <a:off x="3322368" y="3331481"/>
            <a:ext cx="613349" cy="613349"/>
            <a:chOff x="8933938" y="5932859"/>
            <a:chExt cx="613349" cy="613349"/>
          </a:xfrm>
        </p:grpSpPr>
        <p:pic>
          <p:nvPicPr>
            <p:cNvPr id="40" name="Graphic 39" descr="Medical with solid fill">
              <a:extLst>
                <a:ext uri="{FF2B5EF4-FFF2-40B4-BE49-F238E27FC236}">
                  <a16:creationId xmlns:a16="http://schemas.microsoft.com/office/drawing/2014/main" id="{17D13B0E-996E-488E-0C20-C14BF7A72A0B}"/>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8933938" y="5932859"/>
              <a:ext cx="613349" cy="613349"/>
            </a:xfrm>
            <a:prstGeom prst="rect">
              <a:avLst/>
            </a:prstGeom>
          </p:spPr>
        </p:pic>
        <p:cxnSp>
          <p:nvCxnSpPr>
            <p:cNvPr id="108" name="Straight Connector 107">
              <a:extLst>
                <a:ext uri="{FF2B5EF4-FFF2-40B4-BE49-F238E27FC236}">
                  <a16:creationId xmlns:a16="http://schemas.microsoft.com/office/drawing/2014/main" id="{88ECA11B-2998-9026-0406-E6AEE20CE1BC}"/>
                </a:ext>
              </a:extLst>
            </p:cNvPr>
            <p:cNvCxnSpPr>
              <a:cxnSpLocks/>
            </p:cNvCxnSpPr>
            <p:nvPr/>
          </p:nvCxnSpPr>
          <p:spPr>
            <a:xfrm flipH="1">
              <a:off x="8977464" y="5993912"/>
              <a:ext cx="535688" cy="4950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Picture 5" descr="A picture containing text, vector graphics&#10;&#10;Description automatically generated">
            <a:extLst>
              <a:ext uri="{FF2B5EF4-FFF2-40B4-BE49-F238E27FC236}">
                <a16:creationId xmlns:a16="http://schemas.microsoft.com/office/drawing/2014/main" id="{583AC24E-F53B-8EDF-6995-11AA0A7B61A2}"/>
              </a:ext>
            </a:extLst>
          </p:cNvPr>
          <p:cNvPicPr>
            <a:picLocks noChangeAspect="1"/>
          </p:cNvPicPr>
          <p:nvPr/>
        </p:nvPicPr>
        <p:blipFill>
          <a:blip r:embed="rId34"/>
          <a:stretch>
            <a:fillRect/>
          </a:stretch>
        </p:blipFill>
        <p:spPr>
          <a:xfrm>
            <a:off x="3597662" y="3631795"/>
            <a:ext cx="2743200" cy="2839606"/>
          </a:xfrm>
          <a:prstGeom prst="rect">
            <a:avLst/>
          </a:prstGeom>
        </p:spPr>
      </p:pic>
    </p:spTree>
    <p:extLst>
      <p:ext uri="{BB962C8B-B14F-4D97-AF65-F5344CB8AC3E}">
        <p14:creationId xmlns:p14="http://schemas.microsoft.com/office/powerpoint/2010/main" val="18931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7" presetClass="path" presetSubtype="0" accel="50000" decel="50000" fill="hold" nodeType="withEffect">
                                  <p:stCondLst>
                                    <p:cond delay="0"/>
                                  </p:stCondLst>
                                  <p:childTnLst>
                                    <p:animMotion origin="layout" path="M -0.00104 -0.00116 C 0.07152 -0.10741 0.06093 -0.15324 0.02534 -0.26829 C -0.01771 -0.35718 -0.1783 -0.40903 -0.26841 -0.40764 C -0.35868 -0.40648 -0.46736 -0.3787 -0.51389 -0.25949 C -0.54688 -0.13079 -0.52639 0.07917 -0.42952 0.18981 " pathEditMode="relative" rAng="11760000" ptsTypes="AAAAA">
                                      <p:cBhvr>
                                        <p:cTn id="8" dur="2000" fill="hold"/>
                                        <p:tgtEl>
                                          <p:spTgt spid="9"/>
                                        </p:tgtEl>
                                        <p:attrNameLst>
                                          <p:attrName>ppt_x</p:attrName>
                                          <p:attrName>ppt_y</p:attrName>
                                        </p:attrNameLst>
                                      </p:cBhvr>
                                      <p:rCtr x="-25226" y="-847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37" presetClass="path" presetSubtype="0" accel="50000" decel="50000" fill="hold" nodeType="withEffect">
                                  <p:stCondLst>
                                    <p:cond delay="0"/>
                                  </p:stCondLst>
                                  <p:childTnLst>
                                    <p:animMotion origin="layout" path="M -0.00035 -0.0007 C 0.05886 -0.12153 0.04479 -0.25625 -0.00017 -0.3375 C -0.02812 -0.39329 -0.19757 -0.41273 -0.28212 -0.4051 C -0.3342 -0.40371 -0.44097 -0.3338 -0.4691 -0.27824 C -0.51441 -0.1963 -0.52118 -0.06389 -0.48073 0.04722 " pathEditMode="relative" rAng="10800000" ptsTypes="AAAAA">
                                      <p:cBhvr>
                                        <p:cTn id="14" dur="2000" fill="hold"/>
                                        <p:tgtEl>
                                          <p:spTgt spid="11"/>
                                        </p:tgtEl>
                                        <p:attrNameLst>
                                          <p:attrName>ppt_x</p:attrName>
                                          <p:attrName>ppt_y</p:attrName>
                                        </p:attrNameLst>
                                      </p:cBhvr>
                                      <p:rCtr x="-23385" y="-17894"/>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37" presetClass="path" presetSubtype="0" accel="50000" decel="50000" fill="hold" nodeType="withEffect">
                                  <p:stCondLst>
                                    <p:cond delay="0"/>
                                  </p:stCondLst>
                                  <p:childTnLst>
                                    <p:animMotion origin="layout" path="M -0.00052 4.44444E-6 C 0.01423 -0.12801 -0.00295 -0.20903 -0.03663 -0.30348 C -0.05782 -0.3676 -0.11389 -0.39167 -0.17934 -0.40232 C -0.24445 -0.41274 -0.35816 -0.41968 -0.42795 -0.36667 C -0.48351 -0.3176 -0.53386 -0.23334 -0.49879 -0.11412 " pathEditMode="relative" rAng="11220000" ptsTypes="AAAAA">
                                      <p:cBhvr>
                                        <p:cTn id="20" dur="2000" fill="hold"/>
                                        <p:tgtEl>
                                          <p:spTgt spid="13"/>
                                        </p:tgtEl>
                                        <p:attrNameLst>
                                          <p:attrName>ppt_x</p:attrName>
                                          <p:attrName>ppt_y</p:attrName>
                                        </p:attrNameLst>
                                      </p:cBhvr>
                                      <p:rCtr x="-24323" y="-22639"/>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37" presetClass="path" presetSubtype="0" accel="50000" decel="50000" fill="hold" nodeType="withEffect">
                                  <p:stCondLst>
                                    <p:cond delay="0"/>
                                  </p:stCondLst>
                                  <p:childTnLst>
                                    <p:animMotion origin="layout" path="M -1.11111E-6 3.7037E-6 C 0.02431 -0.13334 0.02327 -0.16667 -0.01423 -0.27153 C -0.0816 -0.35417 -0.13316 -0.36551 -0.19097 -0.38774 C -0.24878 -0.40973 -0.32899 -0.4125 -0.36146 -0.40394 C -0.43194 -0.37176 -0.42691 -0.35533 -0.48316 -0.26528 " pathEditMode="relative" rAng="11220000" ptsTypes="AAAAA">
                                      <p:cBhvr>
                                        <p:cTn id="26" dur="2000" fill="hold"/>
                                        <p:tgtEl>
                                          <p:spTgt spid="7"/>
                                        </p:tgtEl>
                                        <p:attrNameLst>
                                          <p:attrName>ppt_x</p:attrName>
                                          <p:attrName>ppt_y</p:attrName>
                                        </p:attrNameLst>
                                      </p:cBhvr>
                                      <p:rCtr x="-23073" y="-21875"/>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37" presetClass="path" presetSubtype="0" accel="50000" decel="50000" fill="hold" nodeType="withEffect">
                                  <p:stCondLst>
                                    <p:cond delay="0"/>
                                  </p:stCondLst>
                                  <p:childTnLst>
                                    <p:animMotion origin="layout" path="M -0.00052 -0.00023 C 0.03038 -0.0912 0.02118 -0.13958 0.01632 -0.1706 C 0.01354 -0.19051 -0.02969 -0.28935 -0.06632 -0.32708 C -0.10295 -0.36551 -0.15434 -0.38356 -0.20382 -0.39815 C -0.26702 -0.40902 -0.3467 -0.37963 -0.38212 -0.32801 " pathEditMode="relative" rAng="14040000" ptsTypes="AAAAA">
                                      <p:cBhvr>
                                        <p:cTn id="32" dur="2000" fill="hold"/>
                                        <p:tgtEl>
                                          <p:spTgt spid="29"/>
                                        </p:tgtEl>
                                        <p:attrNameLst>
                                          <p:attrName>ppt_x</p:attrName>
                                          <p:attrName>ppt_y</p:attrName>
                                        </p:attrNameLst>
                                      </p:cBhvr>
                                      <p:rCtr x="-15191" y="-20324"/>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37" presetClass="path" presetSubtype="0" accel="50000" decel="50000" fill="hold" nodeType="withEffect">
                                  <p:stCondLst>
                                    <p:cond delay="0"/>
                                  </p:stCondLst>
                                  <p:childTnLst>
                                    <p:animMotion origin="layout" path="M -0.00052 -0.00023 C -0.0007 -0.03194 0.00573 -0.08218 0.0059 -0.11551 C 0.00642 -0.13565 0.00573 -0.19491 -0.01111 -0.23287 C -0.0283 -0.27083 -0.03993 -0.30301 -0.09636 -0.34213 C -0.15174 -0.37616 -0.17622 -0.38935 -0.28629 -0.33495 " pathEditMode="relative" rAng="14760000" ptsTypes="AAAAA">
                                      <p:cBhvr>
                                        <p:cTn id="38" dur="2000" fill="hold"/>
                                        <p:tgtEl>
                                          <p:spTgt spid="31"/>
                                        </p:tgtEl>
                                        <p:attrNameLst>
                                          <p:attrName>ppt_x</p:attrName>
                                          <p:attrName>ppt_y</p:attrName>
                                        </p:attrNameLst>
                                      </p:cBhvr>
                                      <p:rCtr x="-11458" y="-18403"/>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37" presetClass="path" presetSubtype="0" accel="50000" decel="50000" fill="hold" nodeType="withEffect">
                                  <p:stCondLst>
                                    <p:cond delay="0"/>
                                  </p:stCondLst>
                                  <p:childTnLst>
                                    <p:animMotion origin="layout" path="M -0.00035 -0.00023 C 0.0349 -0.02037 0.05122 -0.03657 0.06736 -0.07361 C 0.08368 -0.11134 0.10417 -0.17569 0.0967 -0.22616 C 0.08941 -0.27616 0.0599 -0.34444 0.02326 -0.37546 C -0.03056 -0.41273 -0.11111 -0.42014 -0.17899 -0.36713 " pathEditMode="relative" rAng="16740000" ptsTypes="AAAAA">
                                      <p:cBhvr>
                                        <p:cTn id="44" dur="2000" fill="hold"/>
                                        <p:tgtEl>
                                          <p:spTgt spid="19"/>
                                        </p:tgtEl>
                                        <p:attrNameLst>
                                          <p:attrName>ppt_x</p:attrName>
                                          <p:attrName>ppt_y</p:attrName>
                                        </p:attrNameLst>
                                      </p:cBhvr>
                                      <p:rCtr x="-4861" y="-20694"/>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37" presetClass="path" presetSubtype="0" accel="50000" decel="50000" fill="hold" nodeType="withEffect">
                                  <p:stCondLst>
                                    <p:cond delay="0"/>
                                  </p:stCondLst>
                                  <p:childTnLst>
                                    <p:animMotion origin="layout" path="M -2.22222E-6 1.85185E-6 C 0.0441 -0.02361 0.05868 -0.03681 0.09063 -0.0882 C 0.09705 -0.12546 0.09688 -0.1331 0.09514 -0.20533 C 0.0882 -0.25903 0.07934 -0.27917 0.03577 -0.31482 C -0.02135 -0.3382 -0.03611 -0.3544 -0.09028 -0.33982 " pathEditMode="relative" rAng="17820000" ptsTypes="AAAAA">
                                      <p:cBhvr>
                                        <p:cTn id="50" dur="2000" fill="hold"/>
                                        <p:tgtEl>
                                          <p:spTgt spid="15"/>
                                        </p:tgtEl>
                                        <p:attrNameLst>
                                          <p:attrName>ppt_x</p:attrName>
                                          <p:attrName>ppt_y</p:attrName>
                                        </p:attrNameLst>
                                      </p:cBhvr>
                                      <p:rCtr x="-1337" y="-17847"/>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37" presetClass="path" presetSubtype="0" accel="50000" decel="50000" fill="hold" nodeType="withEffect">
                                  <p:stCondLst>
                                    <p:cond delay="0"/>
                                  </p:stCondLst>
                                  <p:childTnLst>
                                    <p:animMotion origin="layout" path="M -0.00018 -0.00069 C 0.04045 -0.01389 0.04462 -0.02315 0.06337 -0.04375 C 0.07656 -0.05717 0.09288 -0.08588 0.0993 -0.1162 C 0.10121 -0.16852 0.10555 -0.1706 0.09149 -0.23333 C 0.0618 -0.29051 0.03038 -0.29791 -0.01736 -0.30278 " pathEditMode="relative" rAng="17760000" ptsTypes="AAAAA">
                                      <p:cBhvr>
                                        <p:cTn id="56" dur="2000" fill="hold"/>
                                        <p:tgtEl>
                                          <p:spTgt spid="17"/>
                                        </p:tgtEl>
                                        <p:attrNameLst>
                                          <p:attrName>ppt_x</p:attrName>
                                          <p:attrName>ppt_y</p:attrName>
                                        </p:attrNameLst>
                                      </p:cBhvr>
                                      <p:rCtr x="1875" y="-14560"/>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37" presetClass="path" presetSubtype="0" accel="50000" decel="50000" fill="hold" nodeType="withEffect">
                                  <p:stCondLst>
                                    <p:cond delay="0"/>
                                  </p:stCondLst>
                                  <p:childTnLst>
                                    <p:animMotion origin="layout" path="M 0.33958 -0.20787 C 0.29531 -0.31713 0.19618 -0.3574 0.1283 -0.35671 C 0.05451 -0.35115 0.0217 -0.33773 -0.01476 -0.30671 C -0.05139 -0.27546 -0.08073 -0.225 -0.09115 -0.16967 C -0.09288 -0.08102 -0.08559 -0.04189 -0.00018 -0.00023 " pathEditMode="relative" rAng="6180000" ptsTypes="AAAAA">
                                      <p:cBhvr>
                                        <p:cTn id="62" dur="2000" spd="-100000" fill="hold"/>
                                        <p:tgtEl>
                                          <p:spTgt spid="36"/>
                                        </p:tgtEl>
                                        <p:attrNameLst>
                                          <p:attrName>ppt_x</p:attrName>
                                          <p:attrName>ppt_y</p:attrName>
                                        </p:attrNameLst>
                                      </p:cBhvr>
                                      <p:rCtr x="-21927" y="4190"/>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par>
                                <p:cTn id="67" presetID="37" presetClass="path" presetSubtype="0" accel="50000" decel="50000" fill="hold" nodeType="withEffect">
                                  <p:stCondLst>
                                    <p:cond delay="0"/>
                                  </p:stCondLst>
                                  <p:childTnLst>
                                    <p:animMotion origin="layout" path="M 0.36285 -0.09838 C 0.3809 -0.22894 0.29444 -0.31158 0.22726 -0.34769 C 0.15833 -0.38935 0.09965 -0.4007 0.00816 -0.38033 C -0.07274 -0.35417 -0.08941 -0.32755 -0.12327 -0.22755 C -0.14167 -0.11759 -0.11459 -0.00139 -0.00018 -0.00093 " pathEditMode="relative" rAng="11880000" ptsTypes="AAAAA">
                                      <p:cBhvr>
                                        <p:cTn id="68" dur="2000" spd="-100000" fill="hold"/>
                                        <p:tgtEl>
                                          <p:spTgt spid="4"/>
                                        </p:tgtEl>
                                        <p:attrNameLst>
                                          <p:attrName>ppt_x</p:attrName>
                                          <p:attrName>ppt_y</p:attrName>
                                        </p:attrNameLst>
                                      </p:cBhvr>
                                      <p:rCtr x="-24201" y="-6852"/>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childTnLst>
                                </p:cTn>
                              </p:par>
                              <p:par>
                                <p:cTn id="73" presetID="37" presetClass="path" presetSubtype="0" accel="50000" decel="50000" fill="hold" nodeType="withEffect">
                                  <p:stCondLst>
                                    <p:cond delay="0"/>
                                  </p:stCondLst>
                                  <p:childTnLst>
                                    <p:animMotion origin="layout" path="M 0.40903 0.01921 C 0.46494 -0.05695 0.43455 -0.20533 0.3941 -0.27014 C 0.34775 -0.32917 0.25191 -0.37732 0.17379 -0.37362 C 0.09584 -0.36968 -0.04462 -0.31945 -0.0743 -0.24792 C -0.10209 -0.14723 -0.08455 -0.05278 -0.00017 -0.0007 " pathEditMode="relative" rAng="10980000" ptsTypes="AAAAA">
                                      <p:cBhvr>
                                        <p:cTn id="74" dur="2000" spd="-100000" fill="hold"/>
                                        <p:tgtEl>
                                          <p:spTgt spid="6"/>
                                        </p:tgtEl>
                                        <p:attrNameLst>
                                          <p:attrName>ppt_x</p:attrName>
                                          <p:attrName>ppt_y</p:attrName>
                                        </p:attrNameLst>
                                      </p:cBhvr>
                                      <p:rCtr x="-23056" y="-20046"/>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37" presetClass="path" presetSubtype="0" accel="50000" decel="50000" fill="hold" nodeType="withEffect">
                                  <p:stCondLst>
                                    <p:cond delay="0"/>
                                  </p:stCondLst>
                                  <p:childTnLst>
                                    <p:animMotion origin="layout" path="M 2.5E-6 1.11111E-6 C -0.17587 -0.02986 -0.15573 -0.17963 -0.11823 -0.28171 C -0.05556 -0.38634 0.08003 -0.37755 0.15052 -0.36505 C 0.21857 -0.35278 0.25104 -0.34213 0.30625 -0.27593 C 0.34774 -0.19792 0.36562 -0.14028 0.32309 0.03426 " pathEditMode="relative" rAng="0" ptsTypes="AAAAA">
                                      <p:cBhvr>
                                        <p:cTn id="80" dur="2000" fill="hold"/>
                                        <p:tgtEl>
                                          <p:spTgt spid="43"/>
                                        </p:tgtEl>
                                        <p:attrNameLst>
                                          <p:attrName>ppt_x</p:attrName>
                                          <p:attrName>ppt_y</p:attrName>
                                        </p:attrNameLst>
                                      </p:cBhvr>
                                      <p:rCtr x="10191" y="-1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41683" y="600205"/>
            <a:ext cx="5658523"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Make a first good impression</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 name="Picture 1" descr="A picture containing text, light, dark&#10;&#10;Description automatically generated">
            <a:extLst>
              <a:ext uri="{FF2B5EF4-FFF2-40B4-BE49-F238E27FC236}">
                <a16:creationId xmlns:a16="http://schemas.microsoft.com/office/drawing/2014/main" id="{0A844EDF-CFB9-FD88-D230-F8EBE5C13E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3" name="Picture 2">
            <a:extLst>
              <a:ext uri="{FF2B5EF4-FFF2-40B4-BE49-F238E27FC236}">
                <a16:creationId xmlns:a16="http://schemas.microsoft.com/office/drawing/2014/main" id="{E299805C-308B-3AB5-678D-A0C63260C5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391" y="553503"/>
            <a:ext cx="533089" cy="473856"/>
          </a:xfrm>
          <a:prstGeom prst="rect">
            <a:avLst/>
          </a:prstGeom>
        </p:spPr>
      </p:pic>
      <p:grpSp>
        <p:nvGrpSpPr>
          <p:cNvPr id="21" name="Group 20">
            <a:extLst>
              <a:ext uri="{FF2B5EF4-FFF2-40B4-BE49-F238E27FC236}">
                <a16:creationId xmlns:a16="http://schemas.microsoft.com/office/drawing/2014/main" id="{FBE4C966-7D51-472F-D237-7C97F2FA91AE}"/>
              </a:ext>
            </a:extLst>
          </p:cNvPr>
          <p:cNvGrpSpPr/>
          <p:nvPr/>
        </p:nvGrpSpPr>
        <p:grpSpPr>
          <a:xfrm>
            <a:off x="615706" y="1343222"/>
            <a:ext cx="2370382" cy="613349"/>
            <a:chOff x="615706" y="1343222"/>
            <a:chExt cx="2370382" cy="613349"/>
          </a:xfrm>
        </p:grpSpPr>
        <p:pic>
          <p:nvPicPr>
            <p:cNvPr id="9" name="Graphic 8" descr="Alarm Ringing with solid fill">
              <a:extLst>
                <a:ext uri="{FF2B5EF4-FFF2-40B4-BE49-F238E27FC236}">
                  <a16:creationId xmlns:a16="http://schemas.microsoft.com/office/drawing/2014/main" id="{C5250D99-0B2E-F897-8E34-3CDF67B69A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706" y="1343222"/>
              <a:ext cx="613349" cy="613349"/>
            </a:xfrm>
            <a:prstGeom prst="rect">
              <a:avLst/>
            </a:prstGeom>
          </p:spPr>
        </p:pic>
        <p:sp>
          <p:nvSpPr>
            <p:cNvPr id="8" name="Rectangle 7">
              <a:extLst>
                <a:ext uri="{FF2B5EF4-FFF2-40B4-BE49-F238E27FC236}">
                  <a16:creationId xmlns:a16="http://schemas.microsoft.com/office/drawing/2014/main" id="{C259E177-7F40-2C6E-0FC3-C4FCCA0863D2}"/>
                </a:ext>
              </a:extLst>
            </p:cNvPr>
            <p:cNvSpPr/>
            <p:nvPr/>
          </p:nvSpPr>
          <p:spPr>
            <a:xfrm>
              <a:off x="1308807" y="1401467"/>
              <a:ext cx="1677281"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5E3EED1D-6A88-1C32-0B48-2DCA9C488AA4}"/>
                </a:ext>
              </a:extLst>
            </p:cNvPr>
            <p:cNvSpPr txBox="1"/>
            <p:nvPr/>
          </p:nvSpPr>
          <p:spPr>
            <a:xfrm>
              <a:off x="1413271" y="1489785"/>
              <a:ext cx="1444405"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Be Punctual</a:t>
              </a:r>
            </a:p>
          </p:txBody>
        </p:sp>
      </p:grpSp>
      <p:grpSp>
        <p:nvGrpSpPr>
          <p:cNvPr id="22" name="Group 21">
            <a:extLst>
              <a:ext uri="{FF2B5EF4-FFF2-40B4-BE49-F238E27FC236}">
                <a16:creationId xmlns:a16="http://schemas.microsoft.com/office/drawing/2014/main" id="{DCBC682B-E944-AC5D-D8DD-9C9E307F51C0}"/>
              </a:ext>
            </a:extLst>
          </p:cNvPr>
          <p:cNvGrpSpPr/>
          <p:nvPr/>
        </p:nvGrpSpPr>
        <p:grpSpPr>
          <a:xfrm>
            <a:off x="658141" y="2146862"/>
            <a:ext cx="2237696" cy="554194"/>
            <a:chOff x="658141" y="2146862"/>
            <a:chExt cx="2237696" cy="554194"/>
          </a:xfrm>
        </p:grpSpPr>
        <p:pic>
          <p:nvPicPr>
            <p:cNvPr id="11" name="Graphic 10" descr="Smiling face with solid fill with solid fill">
              <a:extLst>
                <a:ext uri="{FF2B5EF4-FFF2-40B4-BE49-F238E27FC236}">
                  <a16:creationId xmlns:a16="http://schemas.microsoft.com/office/drawing/2014/main" id="{1CAFE858-5D9C-4097-F94D-4984475DEA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8141" y="2146862"/>
              <a:ext cx="554194" cy="554194"/>
            </a:xfrm>
            <a:prstGeom prst="rect">
              <a:avLst/>
            </a:prstGeom>
          </p:spPr>
        </p:pic>
        <p:sp>
          <p:nvSpPr>
            <p:cNvPr id="80" name="Rectangle 7">
              <a:extLst>
                <a:ext uri="{FF2B5EF4-FFF2-40B4-BE49-F238E27FC236}">
                  <a16:creationId xmlns:a16="http://schemas.microsoft.com/office/drawing/2014/main" id="{6B2069FF-F0BB-41F9-E76C-4039348D1524}"/>
                </a:ext>
              </a:extLst>
            </p:cNvPr>
            <p:cNvSpPr/>
            <p:nvPr/>
          </p:nvSpPr>
          <p:spPr>
            <a:xfrm>
              <a:off x="1346968" y="2190451"/>
              <a:ext cx="1548869"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072DBB3-302B-EB7B-2A4C-11A2EE8CC25B}"/>
                </a:ext>
              </a:extLst>
            </p:cNvPr>
            <p:cNvSpPr txBox="1"/>
            <p:nvPr/>
          </p:nvSpPr>
          <p:spPr>
            <a:xfrm>
              <a:off x="1371388" y="2272980"/>
              <a:ext cx="1524449"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Smile!</a:t>
              </a:r>
            </a:p>
          </p:txBody>
        </p:sp>
      </p:grpSp>
      <p:grpSp>
        <p:nvGrpSpPr>
          <p:cNvPr id="24" name="Group 23">
            <a:extLst>
              <a:ext uri="{FF2B5EF4-FFF2-40B4-BE49-F238E27FC236}">
                <a16:creationId xmlns:a16="http://schemas.microsoft.com/office/drawing/2014/main" id="{65697BC9-1EFE-9C5E-BD44-600FA29BC8A6}"/>
              </a:ext>
            </a:extLst>
          </p:cNvPr>
          <p:cNvGrpSpPr/>
          <p:nvPr/>
        </p:nvGrpSpPr>
        <p:grpSpPr>
          <a:xfrm>
            <a:off x="658141" y="2895690"/>
            <a:ext cx="2520017" cy="613349"/>
            <a:chOff x="658141" y="2895690"/>
            <a:chExt cx="2520017" cy="613349"/>
          </a:xfrm>
        </p:grpSpPr>
        <p:pic>
          <p:nvPicPr>
            <p:cNvPr id="13" name="Graphic 12" descr="Clipboard with solid fill">
              <a:extLst>
                <a:ext uri="{FF2B5EF4-FFF2-40B4-BE49-F238E27FC236}">
                  <a16:creationId xmlns:a16="http://schemas.microsoft.com/office/drawing/2014/main" id="{948E6F37-6EC0-E110-BEDF-A11AB326384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8141" y="2895690"/>
              <a:ext cx="613349" cy="613349"/>
            </a:xfrm>
            <a:prstGeom prst="rect">
              <a:avLst/>
            </a:prstGeom>
          </p:spPr>
        </p:pic>
        <p:sp>
          <p:nvSpPr>
            <p:cNvPr id="81" name="Rectangle 7">
              <a:extLst>
                <a:ext uri="{FF2B5EF4-FFF2-40B4-BE49-F238E27FC236}">
                  <a16:creationId xmlns:a16="http://schemas.microsoft.com/office/drawing/2014/main" id="{A11229FA-6EA7-C9C2-453F-2134D6ADB4CC}"/>
                </a:ext>
              </a:extLst>
            </p:cNvPr>
            <p:cNvSpPr/>
            <p:nvPr/>
          </p:nvSpPr>
          <p:spPr>
            <a:xfrm>
              <a:off x="1318210" y="2958491"/>
              <a:ext cx="1859948"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E7FE1328-2951-2BE5-9FDA-B5B620018392}"/>
                </a:ext>
              </a:extLst>
            </p:cNvPr>
            <p:cNvSpPr txBox="1"/>
            <p:nvPr/>
          </p:nvSpPr>
          <p:spPr>
            <a:xfrm>
              <a:off x="1325941" y="3028359"/>
              <a:ext cx="1805497"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Keep a Notebook</a:t>
              </a:r>
            </a:p>
          </p:txBody>
        </p:sp>
      </p:grpSp>
      <p:grpSp>
        <p:nvGrpSpPr>
          <p:cNvPr id="109" name="Group 108">
            <a:extLst>
              <a:ext uri="{FF2B5EF4-FFF2-40B4-BE49-F238E27FC236}">
                <a16:creationId xmlns:a16="http://schemas.microsoft.com/office/drawing/2014/main" id="{EE002528-87FF-33C9-6387-AEF1A4E9ECFE}"/>
              </a:ext>
            </a:extLst>
          </p:cNvPr>
          <p:cNvGrpSpPr/>
          <p:nvPr/>
        </p:nvGrpSpPr>
        <p:grpSpPr>
          <a:xfrm>
            <a:off x="688800" y="3731423"/>
            <a:ext cx="2489358" cy="613349"/>
            <a:chOff x="688800" y="3731423"/>
            <a:chExt cx="2489358" cy="613349"/>
          </a:xfrm>
        </p:grpSpPr>
        <p:pic>
          <p:nvPicPr>
            <p:cNvPr id="7" name="Graphic 6" descr="Suit with solid fill">
              <a:extLst>
                <a:ext uri="{FF2B5EF4-FFF2-40B4-BE49-F238E27FC236}">
                  <a16:creationId xmlns:a16="http://schemas.microsoft.com/office/drawing/2014/main" id="{4477B151-1704-4AE4-3954-237667C79E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8800" y="3731423"/>
              <a:ext cx="613349" cy="613349"/>
            </a:xfrm>
            <a:prstGeom prst="rect">
              <a:avLst/>
            </a:prstGeom>
          </p:spPr>
        </p:pic>
        <p:sp>
          <p:nvSpPr>
            <p:cNvPr id="82" name="Rectangle 7">
              <a:extLst>
                <a:ext uri="{FF2B5EF4-FFF2-40B4-BE49-F238E27FC236}">
                  <a16:creationId xmlns:a16="http://schemas.microsoft.com/office/drawing/2014/main" id="{B63F85DF-80FD-A484-82EF-93CE2A69A800}"/>
                </a:ext>
              </a:extLst>
            </p:cNvPr>
            <p:cNvSpPr/>
            <p:nvPr/>
          </p:nvSpPr>
          <p:spPr>
            <a:xfrm>
              <a:off x="1308807" y="3800444"/>
              <a:ext cx="1869351"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B7AB7E55-B65A-2743-70D7-8C4843161559}"/>
                </a:ext>
              </a:extLst>
            </p:cNvPr>
            <p:cNvSpPr txBox="1"/>
            <p:nvPr/>
          </p:nvSpPr>
          <p:spPr>
            <a:xfrm>
              <a:off x="1336958" y="3868051"/>
              <a:ext cx="1805497"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Dress to impress</a:t>
              </a:r>
            </a:p>
          </p:txBody>
        </p:sp>
      </p:grpSp>
      <p:grpSp>
        <p:nvGrpSpPr>
          <p:cNvPr id="110" name="Group 109">
            <a:extLst>
              <a:ext uri="{FF2B5EF4-FFF2-40B4-BE49-F238E27FC236}">
                <a16:creationId xmlns:a16="http://schemas.microsoft.com/office/drawing/2014/main" id="{9254DFA9-AEFD-A1E8-D049-1BDA11FFB248}"/>
              </a:ext>
            </a:extLst>
          </p:cNvPr>
          <p:cNvGrpSpPr/>
          <p:nvPr/>
        </p:nvGrpSpPr>
        <p:grpSpPr>
          <a:xfrm>
            <a:off x="682671" y="4522800"/>
            <a:ext cx="2371905" cy="613349"/>
            <a:chOff x="682671" y="4466355"/>
            <a:chExt cx="2371905" cy="613349"/>
          </a:xfrm>
        </p:grpSpPr>
        <p:pic>
          <p:nvPicPr>
            <p:cNvPr id="29" name="Graphic 28" descr="Employee badge with solid fill">
              <a:extLst>
                <a:ext uri="{FF2B5EF4-FFF2-40B4-BE49-F238E27FC236}">
                  <a16:creationId xmlns:a16="http://schemas.microsoft.com/office/drawing/2014/main" id="{94791FE6-377A-DFF2-5E3D-1406E3AEE8C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2671" y="4466355"/>
              <a:ext cx="613349" cy="613349"/>
            </a:xfrm>
            <a:prstGeom prst="rect">
              <a:avLst/>
            </a:prstGeom>
          </p:spPr>
        </p:pic>
        <p:sp>
          <p:nvSpPr>
            <p:cNvPr id="83" name="Rectangle 7">
              <a:extLst>
                <a:ext uri="{FF2B5EF4-FFF2-40B4-BE49-F238E27FC236}">
                  <a16:creationId xmlns:a16="http://schemas.microsoft.com/office/drawing/2014/main" id="{54B7D5CD-73CD-5833-7E95-0456B08AEB2B}"/>
                </a:ext>
              </a:extLst>
            </p:cNvPr>
            <p:cNvSpPr/>
            <p:nvPr/>
          </p:nvSpPr>
          <p:spPr>
            <a:xfrm>
              <a:off x="1377295" y="4568189"/>
              <a:ext cx="1677281"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A11319C-CD2B-5BDC-ADAA-EC42E1F51463}"/>
                </a:ext>
              </a:extLst>
            </p:cNvPr>
            <p:cNvSpPr txBox="1"/>
            <p:nvPr/>
          </p:nvSpPr>
          <p:spPr>
            <a:xfrm>
              <a:off x="1370009" y="4640099"/>
              <a:ext cx="1684567"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Learn names</a:t>
              </a:r>
            </a:p>
          </p:txBody>
        </p:sp>
      </p:grpSp>
      <p:grpSp>
        <p:nvGrpSpPr>
          <p:cNvPr id="111" name="Group 110">
            <a:extLst>
              <a:ext uri="{FF2B5EF4-FFF2-40B4-BE49-F238E27FC236}">
                <a16:creationId xmlns:a16="http://schemas.microsoft.com/office/drawing/2014/main" id="{044C6C5B-F239-FB03-D45B-D630E8ABC0B7}"/>
              </a:ext>
            </a:extLst>
          </p:cNvPr>
          <p:cNvGrpSpPr/>
          <p:nvPr/>
        </p:nvGrpSpPr>
        <p:grpSpPr>
          <a:xfrm>
            <a:off x="597535" y="5422556"/>
            <a:ext cx="2745321" cy="613349"/>
            <a:chOff x="597535" y="5422556"/>
            <a:chExt cx="2745321" cy="613349"/>
          </a:xfrm>
        </p:grpSpPr>
        <p:pic>
          <p:nvPicPr>
            <p:cNvPr id="31" name="Graphic 30" descr="Magnifying glass with solid fill">
              <a:extLst>
                <a:ext uri="{FF2B5EF4-FFF2-40B4-BE49-F238E27FC236}">
                  <a16:creationId xmlns:a16="http://schemas.microsoft.com/office/drawing/2014/main" id="{59BD346E-1806-0EDD-754D-3245A2D4D64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7535" y="5422556"/>
              <a:ext cx="613349" cy="613349"/>
            </a:xfrm>
            <a:prstGeom prst="rect">
              <a:avLst/>
            </a:prstGeom>
          </p:spPr>
        </p:pic>
        <p:sp>
          <p:nvSpPr>
            <p:cNvPr id="84" name="Rectangle 7">
              <a:extLst>
                <a:ext uri="{FF2B5EF4-FFF2-40B4-BE49-F238E27FC236}">
                  <a16:creationId xmlns:a16="http://schemas.microsoft.com/office/drawing/2014/main" id="{1942DDC9-0500-3A3D-954D-7026749855F0}"/>
                </a:ext>
              </a:extLst>
            </p:cNvPr>
            <p:cNvSpPr/>
            <p:nvPr/>
          </p:nvSpPr>
          <p:spPr>
            <a:xfrm>
              <a:off x="1226118" y="5458928"/>
              <a:ext cx="2085795"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5365348D-5182-D35B-8BCE-3714E884F7D6}"/>
                </a:ext>
              </a:extLst>
            </p:cNvPr>
            <p:cNvSpPr txBox="1"/>
            <p:nvPr/>
          </p:nvSpPr>
          <p:spPr>
            <a:xfrm>
              <a:off x="1257061" y="5533147"/>
              <a:ext cx="2085795"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Pay close attention</a:t>
              </a:r>
            </a:p>
          </p:txBody>
        </p:sp>
      </p:grpSp>
      <p:grpSp>
        <p:nvGrpSpPr>
          <p:cNvPr id="112" name="Group 111">
            <a:extLst>
              <a:ext uri="{FF2B5EF4-FFF2-40B4-BE49-F238E27FC236}">
                <a16:creationId xmlns:a16="http://schemas.microsoft.com/office/drawing/2014/main" id="{846EE277-2658-ED17-4B54-CD30D4BC2B82}"/>
              </a:ext>
            </a:extLst>
          </p:cNvPr>
          <p:cNvGrpSpPr/>
          <p:nvPr/>
        </p:nvGrpSpPr>
        <p:grpSpPr>
          <a:xfrm>
            <a:off x="3316158" y="1286936"/>
            <a:ext cx="2624657" cy="778575"/>
            <a:chOff x="3316158" y="1286936"/>
            <a:chExt cx="2624657" cy="778575"/>
          </a:xfrm>
        </p:grpSpPr>
        <p:pic>
          <p:nvPicPr>
            <p:cNvPr id="19" name="Graphic 18" descr="Handshake with solid fill">
              <a:extLst>
                <a:ext uri="{FF2B5EF4-FFF2-40B4-BE49-F238E27FC236}">
                  <a16:creationId xmlns:a16="http://schemas.microsoft.com/office/drawing/2014/main" id="{F60D8703-8379-12A5-F4BE-FD442C41D50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316158" y="1286936"/>
              <a:ext cx="778575" cy="778575"/>
            </a:xfrm>
            <a:prstGeom prst="rect">
              <a:avLst/>
            </a:prstGeom>
          </p:spPr>
        </p:pic>
        <p:sp>
          <p:nvSpPr>
            <p:cNvPr id="85" name="Rectangle 7">
              <a:extLst>
                <a:ext uri="{FF2B5EF4-FFF2-40B4-BE49-F238E27FC236}">
                  <a16:creationId xmlns:a16="http://schemas.microsoft.com/office/drawing/2014/main" id="{90AFAD4F-B42B-4D76-12A7-D7F80E19378C}"/>
                </a:ext>
              </a:extLst>
            </p:cNvPr>
            <p:cNvSpPr/>
            <p:nvPr/>
          </p:nvSpPr>
          <p:spPr>
            <a:xfrm>
              <a:off x="4165245" y="1364442"/>
              <a:ext cx="1775570"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EB3CE681-42AE-A2C9-5E09-668B3E8FD778}"/>
                </a:ext>
              </a:extLst>
            </p:cNvPr>
            <p:cNvSpPr txBox="1"/>
            <p:nvPr/>
          </p:nvSpPr>
          <p:spPr>
            <a:xfrm>
              <a:off x="4199333" y="1446921"/>
              <a:ext cx="1741482"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Respect others</a:t>
              </a:r>
            </a:p>
          </p:txBody>
        </p:sp>
      </p:grpSp>
      <p:grpSp>
        <p:nvGrpSpPr>
          <p:cNvPr id="113" name="Group 112">
            <a:extLst>
              <a:ext uri="{FF2B5EF4-FFF2-40B4-BE49-F238E27FC236}">
                <a16:creationId xmlns:a16="http://schemas.microsoft.com/office/drawing/2014/main" id="{1BED6947-8B0C-447C-65A3-3713A4EF424D}"/>
              </a:ext>
            </a:extLst>
          </p:cNvPr>
          <p:cNvGrpSpPr/>
          <p:nvPr/>
        </p:nvGrpSpPr>
        <p:grpSpPr>
          <a:xfrm>
            <a:off x="3457709" y="2192649"/>
            <a:ext cx="2418905" cy="613349"/>
            <a:chOff x="3457709" y="2192649"/>
            <a:chExt cx="2418905" cy="613349"/>
          </a:xfrm>
        </p:grpSpPr>
        <p:pic>
          <p:nvPicPr>
            <p:cNvPr id="15" name="Graphic 14" descr="Target with solid fill">
              <a:extLst>
                <a:ext uri="{FF2B5EF4-FFF2-40B4-BE49-F238E27FC236}">
                  <a16:creationId xmlns:a16="http://schemas.microsoft.com/office/drawing/2014/main" id="{4D5CD087-4C78-EE04-C447-A8FBEFBEEC7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457709" y="2192649"/>
              <a:ext cx="613349" cy="613349"/>
            </a:xfrm>
            <a:prstGeom prst="rect">
              <a:avLst/>
            </a:prstGeom>
          </p:spPr>
        </p:pic>
        <p:sp>
          <p:nvSpPr>
            <p:cNvPr id="86" name="Rectangle 7">
              <a:extLst>
                <a:ext uri="{FF2B5EF4-FFF2-40B4-BE49-F238E27FC236}">
                  <a16:creationId xmlns:a16="http://schemas.microsoft.com/office/drawing/2014/main" id="{8B713EDE-7D7D-CB41-408B-4142D0BF2775}"/>
                </a:ext>
              </a:extLst>
            </p:cNvPr>
            <p:cNvSpPr/>
            <p:nvPr/>
          </p:nvSpPr>
          <p:spPr>
            <a:xfrm>
              <a:off x="4188480" y="2258751"/>
              <a:ext cx="1677281"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08D0FE5E-E502-2D24-0C69-ADA43204EEA2}"/>
                </a:ext>
              </a:extLst>
            </p:cNvPr>
            <p:cNvSpPr txBox="1"/>
            <p:nvPr/>
          </p:nvSpPr>
          <p:spPr>
            <a:xfrm>
              <a:off x="4199333" y="2328270"/>
              <a:ext cx="1677281"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Use initiative</a:t>
              </a:r>
            </a:p>
          </p:txBody>
        </p:sp>
      </p:grpSp>
      <p:grpSp>
        <p:nvGrpSpPr>
          <p:cNvPr id="114" name="Group 113">
            <a:extLst>
              <a:ext uri="{FF2B5EF4-FFF2-40B4-BE49-F238E27FC236}">
                <a16:creationId xmlns:a16="http://schemas.microsoft.com/office/drawing/2014/main" id="{E3F01C55-45A2-EFD6-DE3C-E9516CF1FF64}"/>
              </a:ext>
            </a:extLst>
          </p:cNvPr>
          <p:cNvGrpSpPr/>
          <p:nvPr/>
        </p:nvGrpSpPr>
        <p:grpSpPr>
          <a:xfrm>
            <a:off x="3496507" y="2950192"/>
            <a:ext cx="2380107" cy="613349"/>
            <a:chOff x="3496507" y="2950192"/>
            <a:chExt cx="2380107" cy="613349"/>
          </a:xfrm>
        </p:grpSpPr>
        <p:pic>
          <p:nvPicPr>
            <p:cNvPr id="17" name="Graphic 16" descr="Deaf with solid fill">
              <a:extLst>
                <a:ext uri="{FF2B5EF4-FFF2-40B4-BE49-F238E27FC236}">
                  <a16:creationId xmlns:a16="http://schemas.microsoft.com/office/drawing/2014/main" id="{6C621B18-DEDD-426A-F217-A39DBA3FCA8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496507" y="2950192"/>
              <a:ext cx="613349" cy="613349"/>
            </a:xfrm>
            <a:prstGeom prst="rect">
              <a:avLst/>
            </a:prstGeom>
          </p:spPr>
        </p:pic>
        <p:sp>
          <p:nvSpPr>
            <p:cNvPr id="87" name="Rectangle 7">
              <a:extLst>
                <a:ext uri="{FF2B5EF4-FFF2-40B4-BE49-F238E27FC236}">
                  <a16:creationId xmlns:a16="http://schemas.microsoft.com/office/drawing/2014/main" id="{C78D921A-4887-B570-3FA2-06F60392027E}"/>
                </a:ext>
              </a:extLst>
            </p:cNvPr>
            <p:cNvSpPr/>
            <p:nvPr/>
          </p:nvSpPr>
          <p:spPr>
            <a:xfrm>
              <a:off x="4188481" y="2994714"/>
              <a:ext cx="1677281"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rgbClr val="FFEC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AD00054-8BAC-5078-97FE-0CFBBF2C7681}"/>
                </a:ext>
              </a:extLst>
            </p:cNvPr>
            <p:cNvSpPr txBox="1"/>
            <p:nvPr/>
          </p:nvSpPr>
          <p:spPr>
            <a:xfrm>
              <a:off x="4199333" y="3075696"/>
              <a:ext cx="1677281"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Don’t gossip</a:t>
              </a:r>
            </a:p>
          </p:txBody>
        </p:sp>
      </p:grpSp>
      <p:grpSp>
        <p:nvGrpSpPr>
          <p:cNvPr id="115" name="Group 114">
            <a:extLst>
              <a:ext uri="{FF2B5EF4-FFF2-40B4-BE49-F238E27FC236}">
                <a16:creationId xmlns:a16="http://schemas.microsoft.com/office/drawing/2014/main" id="{466C3304-2D43-4CA6-178D-A02471B0C297}"/>
              </a:ext>
            </a:extLst>
          </p:cNvPr>
          <p:cNvGrpSpPr/>
          <p:nvPr/>
        </p:nvGrpSpPr>
        <p:grpSpPr>
          <a:xfrm>
            <a:off x="3554766" y="3781193"/>
            <a:ext cx="2909641" cy="563758"/>
            <a:chOff x="3554766" y="3781193"/>
            <a:chExt cx="2909641" cy="563758"/>
          </a:xfrm>
        </p:grpSpPr>
        <p:pic>
          <p:nvPicPr>
            <p:cNvPr id="36" name="Graphic 35" descr="No Phones with solid fill">
              <a:extLst>
                <a:ext uri="{FF2B5EF4-FFF2-40B4-BE49-F238E27FC236}">
                  <a16:creationId xmlns:a16="http://schemas.microsoft.com/office/drawing/2014/main" id="{8EF92845-C118-18AC-8F1D-7F2F21EFCB5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554766" y="3781193"/>
              <a:ext cx="563758" cy="563758"/>
            </a:xfrm>
            <a:prstGeom prst="rect">
              <a:avLst/>
            </a:prstGeom>
          </p:spPr>
        </p:pic>
        <p:sp>
          <p:nvSpPr>
            <p:cNvPr id="88" name="Rectangle 7">
              <a:extLst>
                <a:ext uri="{FF2B5EF4-FFF2-40B4-BE49-F238E27FC236}">
                  <a16:creationId xmlns:a16="http://schemas.microsoft.com/office/drawing/2014/main" id="{6CFD3240-C198-669C-C548-A127D8457A8C}"/>
                </a:ext>
              </a:extLst>
            </p:cNvPr>
            <p:cNvSpPr/>
            <p:nvPr/>
          </p:nvSpPr>
          <p:spPr>
            <a:xfrm>
              <a:off x="4188480" y="3830181"/>
              <a:ext cx="2245268"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D6948B91-3B44-57B6-6236-6BBFA7567C05}"/>
                </a:ext>
              </a:extLst>
            </p:cNvPr>
            <p:cNvSpPr txBox="1"/>
            <p:nvPr/>
          </p:nvSpPr>
          <p:spPr>
            <a:xfrm>
              <a:off x="4199332" y="3911163"/>
              <a:ext cx="2265075"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No personal business</a:t>
              </a:r>
            </a:p>
          </p:txBody>
        </p:sp>
      </p:grpSp>
      <p:grpSp>
        <p:nvGrpSpPr>
          <p:cNvPr id="118" name="Group 117">
            <a:extLst>
              <a:ext uri="{FF2B5EF4-FFF2-40B4-BE49-F238E27FC236}">
                <a16:creationId xmlns:a16="http://schemas.microsoft.com/office/drawing/2014/main" id="{1A2AFAFE-C093-49B1-E693-80573ED3013E}"/>
              </a:ext>
            </a:extLst>
          </p:cNvPr>
          <p:cNvGrpSpPr/>
          <p:nvPr/>
        </p:nvGrpSpPr>
        <p:grpSpPr>
          <a:xfrm>
            <a:off x="6093719" y="1345583"/>
            <a:ext cx="2720050" cy="778575"/>
            <a:chOff x="6093719" y="1345583"/>
            <a:chExt cx="2720050" cy="778575"/>
          </a:xfrm>
        </p:grpSpPr>
        <p:pic>
          <p:nvPicPr>
            <p:cNvPr id="43" name="Graphic 42" descr="Diploma roll with solid fill">
              <a:extLst>
                <a:ext uri="{FF2B5EF4-FFF2-40B4-BE49-F238E27FC236}">
                  <a16:creationId xmlns:a16="http://schemas.microsoft.com/office/drawing/2014/main" id="{2BFAC9FE-4D55-4597-D33D-348A821E498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093719" y="1345583"/>
              <a:ext cx="778575" cy="778575"/>
            </a:xfrm>
            <a:prstGeom prst="rect">
              <a:avLst/>
            </a:prstGeom>
          </p:spPr>
        </p:pic>
        <p:sp>
          <p:nvSpPr>
            <p:cNvPr id="91" name="Rectangle 7">
              <a:extLst>
                <a:ext uri="{FF2B5EF4-FFF2-40B4-BE49-F238E27FC236}">
                  <a16:creationId xmlns:a16="http://schemas.microsoft.com/office/drawing/2014/main" id="{0F48D9CC-CA32-B646-D865-D9887705E536}"/>
                </a:ext>
              </a:extLst>
            </p:cNvPr>
            <p:cNvSpPr/>
            <p:nvPr/>
          </p:nvSpPr>
          <p:spPr>
            <a:xfrm>
              <a:off x="6906583" y="1401467"/>
              <a:ext cx="1907186"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91755DEC-17AE-2606-5A7C-FDD9113CE8E0}"/>
                </a:ext>
              </a:extLst>
            </p:cNvPr>
            <p:cNvSpPr txBox="1"/>
            <p:nvPr/>
          </p:nvSpPr>
          <p:spPr>
            <a:xfrm>
              <a:off x="6906583" y="1468919"/>
              <a:ext cx="1894001"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Record progress</a:t>
              </a:r>
            </a:p>
          </p:txBody>
        </p:sp>
      </p:grpSp>
      <p:grpSp>
        <p:nvGrpSpPr>
          <p:cNvPr id="116" name="Group 115">
            <a:extLst>
              <a:ext uri="{FF2B5EF4-FFF2-40B4-BE49-F238E27FC236}">
                <a16:creationId xmlns:a16="http://schemas.microsoft.com/office/drawing/2014/main" id="{3B4ABC7F-FB57-D61C-A0D9-E2AB4628AED8}"/>
              </a:ext>
            </a:extLst>
          </p:cNvPr>
          <p:cNvGrpSpPr/>
          <p:nvPr/>
        </p:nvGrpSpPr>
        <p:grpSpPr>
          <a:xfrm>
            <a:off x="3771042" y="4589185"/>
            <a:ext cx="2423454" cy="613349"/>
            <a:chOff x="3771042" y="4544029"/>
            <a:chExt cx="2423454" cy="613349"/>
          </a:xfrm>
        </p:grpSpPr>
        <p:pic>
          <p:nvPicPr>
            <p:cNvPr id="38" name="Graphic 37" descr="Sloth with solid fill">
              <a:extLst>
                <a:ext uri="{FF2B5EF4-FFF2-40B4-BE49-F238E27FC236}">
                  <a16:creationId xmlns:a16="http://schemas.microsoft.com/office/drawing/2014/main" id="{CB785447-B9B6-4CC0-F67A-802732AC4C6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771042" y="4544029"/>
              <a:ext cx="613349" cy="613349"/>
            </a:xfrm>
            <a:prstGeom prst="rect">
              <a:avLst/>
            </a:prstGeom>
          </p:spPr>
        </p:pic>
        <p:sp>
          <p:nvSpPr>
            <p:cNvPr id="89" name="Rectangle 7">
              <a:extLst>
                <a:ext uri="{FF2B5EF4-FFF2-40B4-BE49-F238E27FC236}">
                  <a16:creationId xmlns:a16="http://schemas.microsoft.com/office/drawing/2014/main" id="{290C2D1C-2027-76E7-7677-B6194103072D}"/>
                </a:ext>
              </a:extLst>
            </p:cNvPr>
            <p:cNvSpPr/>
            <p:nvPr/>
          </p:nvSpPr>
          <p:spPr>
            <a:xfrm>
              <a:off x="4506363" y="4594322"/>
              <a:ext cx="1677281"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rgbClr val="FFEC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18ECA94D-83B9-D116-DDC0-2243706C3D31}"/>
                </a:ext>
              </a:extLst>
            </p:cNvPr>
            <p:cNvSpPr txBox="1"/>
            <p:nvPr/>
          </p:nvSpPr>
          <p:spPr>
            <a:xfrm>
              <a:off x="4517215" y="4659812"/>
              <a:ext cx="1677281"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Don’t skive!</a:t>
              </a:r>
            </a:p>
          </p:txBody>
        </p:sp>
        <p:cxnSp>
          <p:nvCxnSpPr>
            <p:cNvPr id="12" name="Straight Connector 11">
              <a:extLst>
                <a:ext uri="{FF2B5EF4-FFF2-40B4-BE49-F238E27FC236}">
                  <a16:creationId xmlns:a16="http://schemas.microsoft.com/office/drawing/2014/main" id="{5C293DDB-1651-E12A-E7A3-9CCF9C0A7FD9}"/>
                </a:ext>
              </a:extLst>
            </p:cNvPr>
            <p:cNvCxnSpPr>
              <a:cxnSpLocks/>
            </p:cNvCxnSpPr>
            <p:nvPr/>
          </p:nvCxnSpPr>
          <p:spPr>
            <a:xfrm flipH="1">
              <a:off x="3771042" y="4619736"/>
              <a:ext cx="599902" cy="510398"/>
            </a:xfrm>
            <a:prstGeom prst="line">
              <a:avLst/>
            </a:prstGeom>
            <a:ln w="38100">
              <a:solidFill>
                <a:srgbClr val="A31D43"/>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859981AE-CC0A-EA02-32DA-C925548F6456}"/>
              </a:ext>
            </a:extLst>
          </p:cNvPr>
          <p:cNvGrpSpPr/>
          <p:nvPr/>
        </p:nvGrpSpPr>
        <p:grpSpPr>
          <a:xfrm>
            <a:off x="3661919" y="5517223"/>
            <a:ext cx="2388919" cy="613349"/>
            <a:chOff x="3661919" y="5517223"/>
            <a:chExt cx="2388919" cy="613349"/>
          </a:xfrm>
        </p:grpSpPr>
        <p:pic>
          <p:nvPicPr>
            <p:cNvPr id="40" name="Graphic 39" descr="Medical with solid fill">
              <a:extLst>
                <a:ext uri="{FF2B5EF4-FFF2-40B4-BE49-F238E27FC236}">
                  <a16:creationId xmlns:a16="http://schemas.microsoft.com/office/drawing/2014/main" id="{17D13B0E-996E-488E-0C20-C14BF7A72A0B}"/>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661919" y="5517223"/>
              <a:ext cx="613349" cy="613349"/>
            </a:xfrm>
            <a:prstGeom prst="rect">
              <a:avLst/>
            </a:prstGeom>
          </p:spPr>
        </p:pic>
        <p:sp>
          <p:nvSpPr>
            <p:cNvPr id="90" name="Rectangle 7">
              <a:extLst>
                <a:ext uri="{FF2B5EF4-FFF2-40B4-BE49-F238E27FC236}">
                  <a16:creationId xmlns:a16="http://schemas.microsoft.com/office/drawing/2014/main" id="{9856D8A4-3463-2AFC-C9CF-C4DABC51FC5B}"/>
                </a:ext>
              </a:extLst>
            </p:cNvPr>
            <p:cNvSpPr/>
            <p:nvPr/>
          </p:nvSpPr>
          <p:spPr>
            <a:xfrm>
              <a:off x="4373557" y="5542257"/>
              <a:ext cx="1677281" cy="461665"/>
            </a:xfrm>
            <a:custGeom>
              <a:avLst/>
              <a:gdLst>
                <a:gd name="connsiteX0" fmla="*/ 0 w 2059088"/>
                <a:gd name="connsiteY0" fmla="*/ 0 h 461665"/>
                <a:gd name="connsiteX1" fmla="*/ 2059088 w 2059088"/>
                <a:gd name="connsiteY1" fmla="*/ 0 h 461665"/>
                <a:gd name="connsiteX2" fmla="*/ 2059088 w 2059088"/>
                <a:gd name="connsiteY2" fmla="*/ 461665 h 461665"/>
                <a:gd name="connsiteX3" fmla="*/ 0 w 2059088"/>
                <a:gd name="connsiteY3" fmla="*/ 461665 h 461665"/>
                <a:gd name="connsiteX4" fmla="*/ 0 w 2059088"/>
                <a:gd name="connsiteY4" fmla="*/ 0 h 461665"/>
                <a:gd name="connsiteX0" fmla="*/ 0 w 2059088"/>
                <a:gd name="connsiteY0" fmla="*/ 0 h 461665"/>
                <a:gd name="connsiteX1" fmla="*/ 2059088 w 2059088"/>
                <a:gd name="connsiteY1" fmla="*/ 0 h 461665"/>
                <a:gd name="connsiteX2" fmla="*/ 2059088 w 2059088"/>
                <a:gd name="connsiteY2" fmla="*/ 461665 h 461665"/>
                <a:gd name="connsiteX3" fmla="*/ 28575 w 2059088"/>
                <a:gd name="connsiteY3" fmla="*/ 433090 h 461665"/>
                <a:gd name="connsiteX4" fmla="*/ 0 w 2059088"/>
                <a:gd name="connsiteY4" fmla="*/ 0 h 461665"/>
                <a:gd name="connsiteX0" fmla="*/ 0 w 2073375"/>
                <a:gd name="connsiteY0" fmla="*/ 57150 h 461665"/>
                <a:gd name="connsiteX1" fmla="*/ 2073375 w 2073375"/>
                <a:gd name="connsiteY1" fmla="*/ 0 h 461665"/>
                <a:gd name="connsiteX2" fmla="*/ 2073375 w 2073375"/>
                <a:gd name="connsiteY2" fmla="*/ 461665 h 461665"/>
                <a:gd name="connsiteX3" fmla="*/ 42862 w 2073375"/>
                <a:gd name="connsiteY3" fmla="*/ 433090 h 461665"/>
                <a:gd name="connsiteX4" fmla="*/ 0 w 2073375"/>
                <a:gd name="connsiteY4" fmla="*/ 5715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75" h="461665">
                  <a:moveTo>
                    <a:pt x="0" y="57150"/>
                  </a:moveTo>
                  <a:lnTo>
                    <a:pt x="2073375" y="0"/>
                  </a:lnTo>
                  <a:lnTo>
                    <a:pt x="2073375" y="461665"/>
                  </a:lnTo>
                  <a:lnTo>
                    <a:pt x="42862" y="433090"/>
                  </a:lnTo>
                  <a:lnTo>
                    <a:pt x="0" y="57150"/>
                  </a:lnTo>
                  <a:close/>
                </a:path>
              </a:pathLst>
            </a:cu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56F6BF46-5E60-168A-5E3E-9AFC4A7E1FFE}"/>
                </a:ext>
              </a:extLst>
            </p:cNvPr>
            <p:cNvSpPr txBox="1"/>
            <p:nvPr/>
          </p:nvSpPr>
          <p:spPr>
            <a:xfrm>
              <a:off x="4384390" y="5618134"/>
              <a:ext cx="1666447" cy="338554"/>
            </a:xfrm>
            <a:prstGeom prst="rect">
              <a:avLst/>
            </a:prstGeom>
            <a:noFill/>
          </p:spPr>
          <p:txBody>
            <a:bodyPr wrap="square" lIns="91440" tIns="45720" rIns="91440" bIns="45720" rtlCol="0" anchor="t">
              <a:spAutoFit/>
            </a:bodyPr>
            <a:lstStyle/>
            <a:p>
              <a:pPr algn="ctr"/>
              <a:r>
                <a:rPr lang="en-GB" sz="1600" dirty="0">
                  <a:latin typeface="Comic Sans MS" panose="030F0902030302020204" pitchFamily="66" charset="0"/>
                  <a:cs typeface="Simplified Arabic Fixed"/>
                </a:rPr>
                <a:t>No ’sickies’</a:t>
              </a:r>
            </a:p>
          </p:txBody>
        </p:sp>
        <p:cxnSp>
          <p:nvCxnSpPr>
            <p:cNvPr id="108" name="Straight Connector 107">
              <a:extLst>
                <a:ext uri="{FF2B5EF4-FFF2-40B4-BE49-F238E27FC236}">
                  <a16:creationId xmlns:a16="http://schemas.microsoft.com/office/drawing/2014/main" id="{88ECA11B-2998-9026-0406-E6AEE20CE1BC}"/>
                </a:ext>
              </a:extLst>
            </p:cNvPr>
            <p:cNvCxnSpPr>
              <a:cxnSpLocks/>
            </p:cNvCxnSpPr>
            <p:nvPr/>
          </p:nvCxnSpPr>
          <p:spPr>
            <a:xfrm flipH="1">
              <a:off x="3705445" y="5578276"/>
              <a:ext cx="535688" cy="4950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 name="Picture 5" descr="Icon&#10;&#10;Description automatically generated">
            <a:extLst>
              <a:ext uri="{FF2B5EF4-FFF2-40B4-BE49-F238E27FC236}">
                <a16:creationId xmlns:a16="http://schemas.microsoft.com/office/drawing/2014/main" id="{71AE53EB-6E85-442A-3558-33C748691B38}"/>
              </a:ext>
            </a:extLst>
          </p:cNvPr>
          <p:cNvPicPr>
            <a:picLocks noChangeAspect="1"/>
          </p:cNvPicPr>
          <p:nvPr/>
        </p:nvPicPr>
        <p:blipFill>
          <a:blip r:embed="rId34"/>
          <a:stretch>
            <a:fillRect/>
          </a:stretch>
        </p:blipFill>
        <p:spPr>
          <a:xfrm>
            <a:off x="6407751" y="2263861"/>
            <a:ext cx="2609850" cy="3771900"/>
          </a:xfrm>
          <a:prstGeom prst="rect">
            <a:avLst/>
          </a:prstGeom>
        </p:spPr>
      </p:pic>
    </p:spTree>
    <p:extLst>
      <p:ext uri="{BB962C8B-B14F-4D97-AF65-F5344CB8AC3E}">
        <p14:creationId xmlns:p14="http://schemas.microsoft.com/office/powerpoint/2010/main" val="200205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87B25022-48CB-E427-3B18-A26F93362D25}"/>
              </a:ext>
            </a:extLst>
          </p:cNvPr>
          <p:cNvSpPr/>
          <p:nvPr/>
        </p:nvSpPr>
        <p:spPr>
          <a:xfrm>
            <a:off x="2129310" y="1806594"/>
            <a:ext cx="5571479" cy="2016259"/>
          </a:xfrm>
          <a:prstGeom prst="roundRect">
            <a:avLst/>
          </a:prstGeom>
          <a:solidFill>
            <a:schemeClr val="accent5">
              <a:lumMod val="20000"/>
              <a:lumOff val="80000"/>
              <a:alpha val="52000"/>
            </a:schemeClr>
          </a:solid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474161" y="600205"/>
            <a:ext cx="5751097"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Where to find out more</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 name="Picture 1" descr="A picture containing text, light, dark&#10;&#10;Description automatically generated">
            <a:extLst>
              <a:ext uri="{FF2B5EF4-FFF2-40B4-BE49-F238E27FC236}">
                <a16:creationId xmlns:a16="http://schemas.microsoft.com/office/drawing/2014/main" id="{DC0C2579-3795-739E-D92C-2777A6289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3" name="Picture 2">
            <a:extLst>
              <a:ext uri="{FF2B5EF4-FFF2-40B4-BE49-F238E27FC236}">
                <a16:creationId xmlns:a16="http://schemas.microsoft.com/office/drawing/2014/main" id="{37E731F5-3DB1-5C92-34DB-E3D7F503BE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391" y="553503"/>
            <a:ext cx="533089" cy="473856"/>
          </a:xfrm>
          <a:prstGeom prst="rect">
            <a:avLst/>
          </a:prstGeom>
        </p:spPr>
      </p:pic>
      <p:pic>
        <p:nvPicPr>
          <p:cNvPr id="5" name="Picture 4" descr="Logo, company name&#10;&#10;Description automatically generated">
            <a:hlinkClick r:id="rId8"/>
            <a:extLst>
              <a:ext uri="{FF2B5EF4-FFF2-40B4-BE49-F238E27FC236}">
                <a16:creationId xmlns:a16="http://schemas.microsoft.com/office/drawing/2014/main" id="{FDB867CD-43F3-60DC-3867-8E8FEBEA18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4482" y="1986458"/>
            <a:ext cx="1524952" cy="903316"/>
          </a:xfrm>
          <a:prstGeom prst="rect">
            <a:avLst/>
          </a:prstGeom>
        </p:spPr>
      </p:pic>
      <p:pic>
        <p:nvPicPr>
          <p:cNvPr id="7" name="Picture 6" descr="A black background with white text&#10;&#10;Description automatically generated with low confidence">
            <a:hlinkClick r:id="rId10"/>
            <a:extLst>
              <a:ext uri="{FF2B5EF4-FFF2-40B4-BE49-F238E27FC236}">
                <a16:creationId xmlns:a16="http://schemas.microsoft.com/office/drawing/2014/main" id="{5A5D0FC2-47D4-5C8F-E70A-5D79404E1F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91473" y="3067285"/>
            <a:ext cx="1910969" cy="521790"/>
          </a:xfrm>
          <a:prstGeom prst="rect">
            <a:avLst/>
          </a:prstGeom>
        </p:spPr>
      </p:pic>
      <p:grpSp>
        <p:nvGrpSpPr>
          <p:cNvPr id="9" name="Group 8">
            <a:extLst>
              <a:ext uri="{FF2B5EF4-FFF2-40B4-BE49-F238E27FC236}">
                <a16:creationId xmlns:a16="http://schemas.microsoft.com/office/drawing/2014/main" id="{E887D4EE-939D-0C7E-DF9A-EC588B2898D6}"/>
              </a:ext>
            </a:extLst>
          </p:cNvPr>
          <p:cNvGrpSpPr/>
          <p:nvPr/>
        </p:nvGrpSpPr>
        <p:grpSpPr>
          <a:xfrm>
            <a:off x="2415562" y="5082588"/>
            <a:ext cx="4193872" cy="945601"/>
            <a:chOff x="4363600" y="1732732"/>
            <a:chExt cx="3733798" cy="916847"/>
          </a:xfrm>
        </p:grpSpPr>
        <p:pic>
          <p:nvPicPr>
            <p:cNvPr id="12" name="Picture 11" descr="A picture containing sunset, nature, flock, bright&#10;&#10;Description automatically generated">
              <a:extLst>
                <a:ext uri="{FF2B5EF4-FFF2-40B4-BE49-F238E27FC236}">
                  <a16:creationId xmlns:a16="http://schemas.microsoft.com/office/drawing/2014/main" id="{74896494-A45A-F123-CDFA-D453DF8D75DD}"/>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165828" y="1896629"/>
              <a:ext cx="2755302" cy="523220"/>
            </a:xfrm>
            <a:prstGeom prst="rect">
              <a:avLst/>
            </a:prstGeom>
          </p:spPr>
        </p:pic>
        <p:sp>
          <p:nvSpPr>
            <p:cNvPr id="13" name="Rounded Rectangle 37">
              <a:extLst>
                <a:ext uri="{FF2B5EF4-FFF2-40B4-BE49-F238E27FC236}">
                  <a16:creationId xmlns:a16="http://schemas.microsoft.com/office/drawing/2014/main" id="{28E4BF7C-2844-B623-649E-B59C601DEB48}"/>
                </a:ext>
              </a:extLst>
            </p:cNvPr>
            <p:cNvSpPr/>
            <p:nvPr/>
          </p:nvSpPr>
          <p:spPr>
            <a:xfrm>
              <a:off x="4363600" y="1732732"/>
              <a:ext cx="3733798" cy="82301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8ECB8FE-7300-D929-4BF1-DBDE62828368}"/>
                </a:ext>
              </a:extLst>
            </p:cNvPr>
            <p:cNvSpPr txBox="1"/>
            <p:nvPr/>
          </p:nvSpPr>
          <p:spPr>
            <a:xfrm>
              <a:off x="5218727" y="1929905"/>
              <a:ext cx="2702402" cy="523220"/>
            </a:xfrm>
            <a:prstGeom prst="rect">
              <a:avLst/>
            </a:prstGeom>
            <a:noFill/>
          </p:spPr>
          <p:txBody>
            <a:bodyPr wrap="square" lIns="91440" tIns="45720" rIns="91440" bIns="45720" rtlCol="0" anchor="t">
              <a:spAutoFit/>
            </a:bodyPr>
            <a:lstStyle/>
            <a:p>
              <a:r>
                <a:rPr lang="en-US" sz="1400" dirty="0">
                  <a:solidFill>
                    <a:schemeClr val="bg1"/>
                  </a:solidFill>
                  <a:latin typeface="Simplified Arabic Fixed"/>
                  <a:cs typeface="Simplified Arabic Fixed"/>
                </a:rPr>
                <a:t>Activity 2: Appropriate </a:t>
              </a:r>
              <a:br>
                <a:rPr lang="en-US" sz="1400" dirty="0">
                  <a:latin typeface="Simplified Arabic Fixed" panose="02070309020205020404" pitchFamily="49" charset="-78"/>
                </a:rPr>
              </a:br>
              <a:r>
                <a:rPr lang="en-US" sz="1400" dirty="0">
                  <a:solidFill>
                    <a:schemeClr val="bg1"/>
                  </a:solidFill>
                  <a:latin typeface="Simplified Arabic Fixed"/>
                  <a:cs typeface="Simplified Arabic Fixed"/>
                </a:rPr>
                <a:t>or Inappropriate?</a:t>
              </a:r>
            </a:p>
          </p:txBody>
        </p:sp>
        <p:pic>
          <p:nvPicPr>
            <p:cNvPr id="15" name="Picture 14" descr="Icon&#10;&#10;Description automatically generated">
              <a:extLst>
                <a:ext uri="{FF2B5EF4-FFF2-40B4-BE49-F238E27FC236}">
                  <a16:creationId xmlns:a16="http://schemas.microsoft.com/office/drawing/2014/main" id="{5C862BFA-81BF-A257-0CE6-19AB06DCC33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4556" y="1826564"/>
              <a:ext cx="823015" cy="823015"/>
            </a:xfrm>
            <a:prstGeom prst="rect">
              <a:avLst/>
            </a:prstGeom>
          </p:spPr>
        </p:pic>
      </p:grpSp>
      <p:pic>
        <p:nvPicPr>
          <p:cNvPr id="23" name="Picture 22" descr="A picture containing text&#10;&#10;Description automatically generated">
            <a:extLst>
              <a:ext uri="{FF2B5EF4-FFF2-40B4-BE49-F238E27FC236}">
                <a16:creationId xmlns:a16="http://schemas.microsoft.com/office/drawing/2014/main" id="{97B7F3F7-0A43-68E9-B491-39F284C21B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64911" y="2259191"/>
            <a:ext cx="1263193" cy="975377"/>
          </a:xfrm>
          <a:prstGeom prst="rect">
            <a:avLst/>
          </a:prstGeom>
        </p:spPr>
      </p:pic>
      <p:pic>
        <p:nvPicPr>
          <p:cNvPr id="6" name="Picture 5" descr="A picture containing vector graphics&#10;&#10;Description automatically generated">
            <a:extLst>
              <a:ext uri="{FF2B5EF4-FFF2-40B4-BE49-F238E27FC236}">
                <a16:creationId xmlns:a16="http://schemas.microsoft.com/office/drawing/2014/main" id="{0E5EE37C-4274-E58F-62CA-317BC61997E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539" y="1247140"/>
            <a:ext cx="2313348" cy="3473603"/>
          </a:xfrm>
          <a:prstGeom prst="rect">
            <a:avLst/>
          </a:prstGeom>
        </p:spPr>
      </p:pic>
    </p:spTree>
    <p:extLst>
      <p:ext uri="{BB962C8B-B14F-4D97-AF65-F5344CB8AC3E}">
        <p14:creationId xmlns:p14="http://schemas.microsoft.com/office/powerpoint/2010/main" val="122339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10" name="Picture 9" descr="Logo&#10;&#10;Description automatically generated">
            <a:extLst>
              <a:ext uri="{FF2B5EF4-FFF2-40B4-BE49-F238E27FC236}">
                <a16:creationId xmlns:a16="http://schemas.microsoft.com/office/drawing/2014/main" id="{36057661-3D18-0348-81E8-E852C59320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0817" y="6263445"/>
            <a:ext cx="1220486" cy="390556"/>
          </a:xfrm>
          <a:prstGeom prst="rect">
            <a:avLst/>
          </a:prstGeom>
        </p:spPr>
      </p:pic>
      <p:sp>
        <p:nvSpPr>
          <p:cNvPr id="2" name="Footer Placeholder 3">
            <a:extLst>
              <a:ext uri="{FF2B5EF4-FFF2-40B4-BE49-F238E27FC236}">
                <a16:creationId xmlns:a16="http://schemas.microsoft.com/office/drawing/2014/main" id="{F468FF24-1CCD-19AA-66E4-C580BC6559CE}"/>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Picture 22" descr="A picture containing text, clipart&#10;&#10;Description automatically generated">
            <a:extLst>
              <a:ext uri="{FF2B5EF4-FFF2-40B4-BE49-F238E27FC236}">
                <a16:creationId xmlns:a16="http://schemas.microsoft.com/office/drawing/2014/main" id="{A7A6A77E-1881-649D-CFF9-E815C4649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035784" y="1146681"/>
            <a:ext cx="2981371" cy="688009"/>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6674416"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648924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Organisational culture and Work behaviour</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Picture 3">
            <a:extLst>
              <a:ext uri="{FF2B5EF4-FFF2-40B4-BE49-F238E27FC236}">
                <a16:creationId xmlns:a16="http://schemas.microsoft.com/office/drawing/2014/main" id="{0A882B67-C732-57D5-7AE3-895E4256A9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391" y="553503"/>
            <a:ext cx="533089" cy="473856"/>
          </a:xfrm>
          <a:prstGeom prst="rect">
            <a:avLst/>
          </a:prstGeom>
        </p:spPr>
      </p:pic>
      <p:sp>
        <p:nvSpPr>
          <p:cNvPr id="2" name="Rectangle: Rounded Corners 1">
            <a:extLst>
              <a:ext uri="{FF2B5EF4-FFF2-40B4-BE49-F238E27FC236}">
                <a16:creationId xmlns:a16="http://schemas.microsoft.com/office/drawing/2014/main" id="{A2C50680-82C3-C610-3C63-E19E015ABB50}"/>
              </a:ext>
            </a:extLst>
          </p:cNvPr>
          <p:cNvSpPr/>
          <p:nvPr/>
        </p:nvSpPr>
        <p:spPr>
          <a:xfrm>
            <a:off x="1474161" y="1444125"/>
            <a:ext cx="5371209" cy="1353278"/>
          </a:xfrm>
          <a:prstGeom prst="roundRect">
            <a:avLst/>
          </a:prstGeom>
          <a:solidFill>
            <a:srgbClr val="33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FF4BA1AF-4CAA-B334-E661-D3B986C25067}"/>
              </a:ext>
            </a:extLst>
          </p:cNvPr>
          <p:cNvSpPr/>
          <p:nvPr/>
        </p:nvSpPr>
        <p:spPr>
          <a:xfrm>
            <a:off x="1533153" y="1574541"/>
            <a:ext cx="5371209" cy="1353278"/>
          </a:xfrm>
          <a:prstGeom prst="roundRect">
            <a:avLst/>
          </a:prstGeom>
          <a:noFill/>
          <a:ln w="317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A89291C-C646-AB7E-6A0E-9611E98C67F4}"/>
              </a:ext>
            </a:extLst>
          </p:cNvPr>
          <p:cNvSpPr/>
          <p:nvPr/>
        </p:nvSpPr>
        <p:spPr>
          <a:xfrm>
            <a:off x="6253085" y="3111288"/>
            <a:ext cx="2505928" cy="25078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34245FF-369A-316E-D87B-9045592BE80A}"/>
              </a:ext>
            </a:extLst>
          </p:cNvPr>
          <p:cNvSpPr/>
          <p:nvPr/>
        </p:nvSpPr>
        <p:spPr>
          <a:xfrm>
            <a:off x="6422063" y="3054127"/>
            <a:ext cx="2505928" cy="2507848"/>
          </a:xfrm>
          <a:prstGeom prst="ellipse">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D64F9A-7B9A-EE10-F37A-A441F1942EDB}"/>
              </a:ext>
            </a:extLst>
          </p:cNvPr>
          <p:cNvSpPr txBox="1"/>
          <p:nvPr/>
        </p:nvSpPr>
        <p:spPr>
          <a:xfrm>
            <a:off x="1989615" y="1650665"/>
            <a:ext cx="4661910" cy="1107996"/>
          </a:xfrm>
          <a:prstGeom prst="rect">
            <a:avLst/>
          </a:prstGeom>
          <a:noFill/>
        </p:spPr>
        <p:txBody>
          <a:bodyPr wrap="square">
            <a:spAutoFit/>
          </a:bodyPr>
          <a:lstStyle/>
          <a:p>
            <a:pPr lvl="0" algn="ctr"/>
            <a:r>
              <a:rPr lang="en-GB" b="1" dirty="0">
                <a:effectLst/>
                <a:latin typeface="Gadugi" panose="020B0502040204020203" pitchFamily="34" charset="0"/>
                <a:ea typeface="Calibri" panose="020F0502020204030204" pitchFamily="34" charset="0"/>
                <a:cs typeface="Times New Roman" panose="02020603050405020304" pitchFamily="18" charset="0"/>
              </a:rPr>
              <a:t>Organisational culture</a:t>
            </a:r>
            <a:r>
              <a:rPr lang="en-GB" dirty="0">
                <a:effectLst/>
                <a:latin typeface="Gadugi" panose="020B0502040204020203" pitchFamily="34" charset="0"/>
                <a:ea typeface="Calibri" panose="020F0502020204030204" pitchFamily="34" charset="0"/>
                <a:cs typeface="Times New Roman" panose="02020603050405020304" pitchFamily="18" charset="0"/>
              </a:rPr>
              <a:t> </a:t>
            </a:r>
            <a:br>
              <a:rPr lang="en-GB" dirty="0">
                <a:effectLst/>
                <a:latin typeface="Gadugi" panose="020B0502040204020203" pitchFamily="34" charset="0"/>
                <a:ea typeface="Calibri" panose="020F0502020204030204" pitchFamily="34" charset="0"/>
                <a:cs typeface="Times New Roman" panose="02020603050405020304" pitchFamily="18" charset="0"/>
              </a:rPr>
            </a:br>
            <a:r>
              <a:rPr lang="en-GB" sz="1600" dirty="0">
                <a:effectLst/>
                <a:latin typeface="Gadugi" panose="020B0502040204020203" pitchFamily="34" charset="0"/>
                <a:ea typeface="Calibri" panose="020F0502020204030204" pitchFamily="34" charset="0"/>
                <a:cs typeface="Times New Roman" panose="02020603050405020304" pitchFamily="18" charset="0"/>
              </a:rPr>
              <a:t>the shared assumptions, values and </a:t>
            </a:r>
            <a:br>
              <a:rPr lang="en-GB" sz="1600" dirty="0">
                <a:effectLst/>
                <a:latin typeface="Gadugi" panose="020B0502040204020203" pitchFamily="34" charset="0"/>
                <a:ea typeface="Calibri" panose="020F0502020204030204" pitchFamily="34" charset="0"/>
                <a:cs typeface="Times New Roman" panose="02020603050405020304" pitchFamily="18" charset="0"/>
              </a:rPr>
            </a:br>
            <a:r>
              <a:rPr lang="en-GB" sz="1600" dirty="0">
                <a:effectLst/>
                <a:latin typeface="Gadugi" panose="020B0502040204020203" pitchFamily="34" charset="0"/>
                <a:ea typeface="Calibri" panose="020F0502020204030204" pitchFamily="34" charset="0"/>
                <a:cs typeface="Times New Roman" panose="02020603050405020304" pitchFamily="18" charset="0"/>
              </a:rPr>
              <a:t>beliefs which govern how people </a:t>
            </a:r>
            <a:br>
              <a:rPr lang="en-GB" sz="1600" dirty="0">
                <a:effectLst/>
                <a:latin typeface="Gadugi" panose="020B0502040204020203" pitchFamily="34" charset="0"/>
                <a:ea typeface="Calibri" panose="020F0502020204030204" pitchFamily="34" charset="0"/>
                <a:cs typeface="Times New Roman" panose="02020603050405020304" pitchFamily="18" charset="0"/>
              </a:rPr>
            </a:br>
            <a:r>
              <a:rPr lang="en-GB" sz="1600" dirty="0">
                <a:effectLst/>
                <a:latin typeface="Gadugi" panose="020B0502040204020203" pitchFamily="34" charset="0"/>
                <a:ea typeface="Calibri" panose="020F0502020204030204" pitchFamily="34" charset="0"/>
                <a:cs typeface="Times New Roman" panose="02020603050405020304" pitchFamily="18" charset="0"/>
              </a:rPr>
              <a:t>behave in organisations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E2552A9-A0C4-6337-F0BB-B3FEF0648FDF}"/>
              </a:ext>
            </a:extLst>
          </p:cNvPr>
          <p:cNvSpPr txBox="1"/>
          <p:nvPr/>
        </p:nvSpPr>
        <p:spPr>
          <a:xfrm>
            <a:off x="6574760" y="3837614"/>
            <a:ext cx="2035533" cy="1107996"/>
          </a:xfrm>
          <a:prstGeom prst="rect">
            <a:avLst/>
          </a:prstGeom>
          <a:noFill/>
        </p:spPr>
        <p:txBody>
          <a:bodyPr wrap="square">
            <a:spAutoFit/>
          </a:bodyPr>
          <a:lstStyle/>
          <a:p>
            <a:pPr algn="ctr"/>
            <a:r>
              <a:rPr lang="en-GB" sz="1800" b="1" dirty="0">
                <a:effectLst/>
                <a:latin typeface="Gadugi" panose="020B0502040204020203" pitchFamily="34" charset="0"/>
                <a:ea typeface="Calibri" panose="020F0502020204030204" pitchFamily="34" charset="0"/>
                <a:cs typeface="Times New Roman" panose="02020603050405020304" pitchFamily="18" charset="0"/>
              </a:rPr>
              <a:t>Work behaviour</a:t>
            </a:r>
            <a:br>
              <a:rPr lang="en-GB" sz="1800" dirty="0">
                <a:effectLst/>
                <a:latin typeface="Gadugi" panose="020B0502040204020203" pitchFamily="34" charset="0"/>
                <a:ea typeface="Calibri" panose="020F0502020204030204" pitchFamily="34" charset="0"/>
                <a:cs typeface="Times New Roman" panose="02020603050405020304" pitchFamily="18" charset="0"/>
              </a:rPr>
            </a:br>
            <a:r>
              <a:rPr lang="en-GB" sz="1600" dirty="0">
                <a:effectLst/>
                <a:latin typeface="Gadugi" panose="020B0502040204020203" pitchFamily="34" charset="0"/>
                <a:ea typeface="Calibri" panose="020F0502020204030204" pitchFamily="34" charset="0"/>
                <a:cs typeface="Times New Roman" panose="02020603050405020304" pitchFamily="18" charset="0"/>
              </a:rPr>
              <a:t>the behaviour a person uses </a:t>
            </a:r>
            <a:br>
              <a:rPr lang="en-GB" sz="1600" dirty="0">
                <a:effectLst/>
                <a:latin typeface="Gadugi" panose="020B0502040204020203" pitchFamily="34" charset="0"/>
                <a:ea typeface="Calibri" panose="020F0502020204030204" pitchFamily="34" charset="0"/>
                <a:cs typeface="Times New Roman" panose="02020603050405020304" pitchFamily="18" charset="0"/>
              </a:rPr>
            </a:br>
            <a:r>
              <a:rPr lang="en-GB" sz="1600" dirty="0">
                <a:effectLst/>
                <a:latin typeface="Gadugi" panose="020B0502040204020203" pitchFamily="34" charset="0"/>
                <a:ea typeface="Calibri" panose="020F0502020204030204" pitchFamily="34" charset="0"/>
                <a:cs typeface="Times New Roman" panose="02020603050405020304" pitchFamily="18" charset="0"/>
              </a:rPr>
              <a:t>in the workplace</a:t>
            </a:r>
            <a:endParaRPr lang="en-GB" sz="1600" dirty="0"/>
          </a:p>
        </p:txBody>
      </p:sp>
      <p:grpSp>
        <p:nvGrpSpPr>
          <p:cNvPr id="13" name="Group 12">
            <a:extLst>
              <a:ext uri="{FF2B5EF4-FFF2-40B4-BE49-F238E27FC236}">
                <a16:creationId xmlns:a16="http://schemas.microsoft.com/office/drawing/2014/main" id="{6E38F947-6220-5D94-5D7E-7569E2B49D48}"/>
              </a:ext>
            </a:extLst>
          </p:cNvPr>
          <p:cNvGrpSpPr/>
          <p:nvPr/>
        </p:nvGrpSpPr>
        <p:grpSpPr>
          <a:xfrm>
            <a:off x="1883374" y="3164627"/>
            <a:ext cx="4200738" cy="2989217"/>
            <a:chOff x="3800558" y="256302"/>
            <a:chExt cx="5047816" cy="3591995"/>
          </a:xfrm>
        </p:grpSpPr>
        <p:pic>
          <p:nvPicPr>
            <p:cNvPr id="14" name="Graphic 13">
              <a:extLst>
                <a:ext uri="{FF2B5EF4-FFF2-40B4-BE49-F238E27FC236}">
                  <a16:creationId xmlns:a16="http://schemas.microsoft.com/office/drawing/2014/main" id="{1F04F9B1-4EC0-EE66-244C-A287925C17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00558" y="261354"/>
              <a:ext cx="985561" cy="1216055"/>
            </a:xfrm>
            <a:prstGeom prst="rect">
              <a:avLst/>
            </a:prstGeom>
          </p:spPr>
        </p:pic>
        <p:pic>
          <p:nvPicPr>
            <p:cNvPr id="15" name="Graphic 14">
              <a:extLst>
                <a:ext uri="{FF2B5EF4-FFF2-40B4-BE49-F238E27FC236}">
                  <a16:creationId xmlns:a16="http://schemas.microsoft.com/office/drawing/2014/main" id="{F5F68DA5-A2B3-946C-289D-1902988644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54643" y="256302"/>
              <a:ext cx="985561" cy="1216055"/>
            </a:xfrm>
            <a:prstGeom prst="rect">
              <a:avLst/>
            </a:prstGeom>
          </p:spPr>
        </p:pic>
        <p:pic>
          <p:nvPicPr>
            <p:cNvPr id="16" name="Graphic 15">
              <a:extLst>
                <a:ext uri="{FF2B5EF4-FFF2-40B4-BE49-F238E27FC236}">
                  <a16:creationId xmlns:a16="http://schemas.microsoft.com/office/drawing/2014/main" id="{CA36FE1A-34DF-1BAF-3EF0-C63BC1E7DA5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08728" y="288094"/>
              <a:ext cx="985561" cy="1247847"/>
            </a:xfrm>
            <a:prstGeom prst="rect">
              <a:avLst/>
            </a:prstGeom>
          </p:spPr>
        </p:pic>
        <p:pic>
          <p:nvPicPr>
            <p:cNvPr id="17" name="Graphic 16">
              <a:extLst>
                <a:ext uri="{FF2B5EF4-FFF2-40B4-BE49-F238E27FC236}">
                  <a16:creationId xmlns:a16="http://schemas.microsoft.com/office/drawing/2014/main" id="{008A581C-08C9-07B0-BCF1-E3FE9C5AEE1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62813" y="288095"/>
              <a:ext cx="985561" cy="1263744"/>
            </a:xfrm>
            <a:prstGeom prst="rect">
              <a:avLst/>
            </a:prstGeom>
          </p:spPr>
        </p:pic>
        <p:pic>
          <p:nvPicPr>
            <p:cNvPr id="18" name="Graphic 17">
              <a:extLst>
                <a:ext uri="{FF2B5EF4-FFF2-40B4-BE49-F238E27FC236}">
                  <a16:creationId xmlns:a16="http://schemas.microsoft.com/office/drawing/2014/main" id="{4A656F97-883D-598D-6A9C-E70DC36F25D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392155" y="1467293"/>
              <a:ext cx="948370" cy="1216055"/>
            </a:xfrm>
            <a:prstGeom prst="rect">
              <a:avLst/>
            </a:prstGeom>
          </p:spPr>
        </p:pic>
        <p:pic>
          <p:nvPicPr>
            <p:cNvPr id="19" name="Graphic 18">
              <a:extLst>
                <a:ext uri="{FF2B5EF4-FFF2-40B4-BE49-F238E27FC236}">
                  <a16:creationId xmlns:a16="http://schemas.microsoft.com/office/drawing/2014/main" id="{FFEC6758-3C2F-A6C8-8A44-799DB21E8E2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861686" y="1476590"/>
              <a:ext cx="948370" cy="1216055"/>
            </a:xfrm>
            <a:prstGeom prst="rect">
              <a:avLst/>
            </a:prstGeom>
          </p:spPr>
        </p:pic>
        <p:pic>
          <p:nvPicPr>
            <p:cNvPr id="20" name="Graphic 19">
              <a:extLst>
                <a:ext uri="{FF2B5EF4-FFF2-40B4-BE49-F238E27FC236}">
                  <a16:creationId xmlns:a16="http://schemas.microsoft.com/office/drawing/2014/main" id="{0917B0A1-1867-A26A-505C-412AF9864ED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272263" y="1523261"/>
              <a:ext cx="948370" cy="1162518"/>
            </a:xfrm>
            <a:prstGeom prst="rect">
              <a:avLst/>
            </a:prstGeom>
          </p:spPr>
        </p:pic>
        <p:pic>
          <p:nvPicPr>
            <p:cNvPr id="21" name="Graphic 20">
              <a:extLst>
                <a:ext uri="{FF2B5EF4-FFF2-40B4-BE49-F238E27FC236}">
                  <a16:creationId xmlns:a16="http://schemas.microsoft.com/office/drawing/2014/main" id="{79F2CBA6-DA7D-5C0E-8075-EFC239724DE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54643" y="2685779"/>
              <a:ext cx="948370" cy="1162518"/>
            </a:xfrm>
            <a:prstGeom prst="rect">
              <a:avLst/>
            </a:prstGeom>
          </p:spPr>
        </p:pic>
        <p:pic>
          <p:nvPicPr>
            <p:cNvPr id="22" name="Graphic 21">
              <a:extLst>
                <a:ext uri="{FF2B5EF4-FFF2-40B4-BE49-F238E27FC236}">
                  <a16:creationId xmlns:a16="http://schemas.microsoft.com/office/drawing/2014/main" id="{95681CF6-44A7-25BB-11B8-89AAA22BE27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568419" y="2683349"/>
              <a:ext cx="925870" cy="1157338"/>
            </a:xfrm>
            <a:prstGeom prst="rect">
              <a:avLst/>
            </a:prstGeom>
          </p:spPr>
        </p:pic>
      </p:grpSp>
      <p:pic>
        <p:nvPicPr>
          <p:cNvPr id="26" name="Picture 25" descr="Icon&#10;&#10;Description automatically generated">
            <a:extLst>
              <a:ext uri="{FF2B5EF4-FFF2-40B4-BE49-F238E27FC236}">
                <a16:creationId xmlns:a16="http://schemas.microsoft.com/office/drawing/2014/main" id="{9C9EE42E-8584-68C4-F7AD-1659B382429B}"/>
              </a:ext>
            </a:extLst>
          </p:cNvPr>
          <p:cNvPicPr>
            <a:picLocks noChangeAspect="1"/>
          </p:cNvPicPr>
          <p:nvPr/>
        </p:nvPicPr>
        <p:blipFill rotWithShape="1">
          <a:blip r:embed="rId27">
            <a:extLst>
              <a:ext uri="{28A0092B-C50C-407E-A947-70E740481C1C}">
                <a14:useLocalDpi xmlns:a14="http://schemas.microsoft.com/office/drawing/2010/main" val="0"/>
              </a:ext>
            </a:extLst>
          </a:blip>
          <a:srcRect l="7741"/>
          <a:stretch/>
        </p:blipFill>
        <p:spPr>
          <a:xfrm>
            <a:off x="-1" y="1259556"/>
            <a:ext cx="2412921" cy="3336525"/>
          </a:xfrm>
          <a:prstGeom prst="rect">
            <a:avLst/>
          </a:prstGeom>
        </p:spPr>
      </p:pic>
    </p:spTree>
    <p:extLst>
      <p:ext uri="{BB962C8B-B14F-4D97-AF65-F5344CB8AC3E}">
        <p14:creationId xmlns:p14="http://schemas.microsoft.com/office/powerpoint/2010/main" val="16074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4056578"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3760794"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Workplace culture</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Picture 3">
            <a:extLst>
              <a:ext uri="{FF2B5EF4-FFF2-40B4-BE49-F238E27FC236}">
                <a16:creationId xmlns:a16="http://schemas.microsoft.com/office/drawing/2014/main" id="{0A882B67-C732-57D5-7AE3-895E4256A9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391" y="553503"/>
            <a:ext cx="533089" cy="473856"/>
          </a:xfrm>
          <a:prstGeom prst="rect">
            <a:avLst/>
          </a:prstGeom>
        </p:spPr>
      </p:pic>
      <p:sp>
        <p:nvSpPr>
          <p:cNvPr id="6" name="TextBox 5">
            <a:extLst>
              <a:ext uri="{FF2B5EF4-FFF2-40B4-BE49-F238E27FC236}">
                <a16:creationId xmlns:a16="http://schemas.microsoft.com/office/drawing/2014/main" id="{A411E5D6-27E2-CAED-8CEE-46C28D2E34AA}"/>
              </a:ext>
            </a:extLst>
          </p:cNvPr>
          <p:cNvSpPr txBox="1"/>
          <p:nvPr/>
        </p:nvSpPr>
        <p:spPr>
          <a:xfrm>
            <a:off x="534347" y="2320849"/>
            <a:ext cx="1315020" cy="400110"/>
          </a:xfrm>
          <a:prstGeom prst="rect">
            <a:avLst/>
          </a:prstGeom>
          <a:noFill/>
        </p:spPr>
        <p:txBody>
          <a:bodyPr wrap="square" lIns="91440" tIns="45720" rIns="91440" bIns="45720" rtlCol="0" anchor="t">
            <a:spAutoFit/>
          </a:bodyPr>
          <a:lstStyle/>
          <a:p>
            <a:pPr algn="ctr"/>
            <a:r>
              <a:rPr lang="en-GB" sz="2000" b="1" dirty="0">
                <a:latin typeface="Calibri"/>
                <a:cs typeface="Simplified Arabic Fixed"/>
              </a:rPr>
              <a:t>3rd Sector</a:t>
            </a:r>
          </a:p>
        </p:txBody>
      </p:sp>
      <p:sp>
        <p:nvSpPr>
          <p:cNvPr id="9" name="TextBox 8">
            <a:extLst>
              <a:ext uri="{FF2B5EF4-FFF2-40B4-BE49-F238E27FC236}">
                <a16:creationId xmlns:a16="http://schemas.microsoft.com/office/drawing/2014/main" id="{766109A0-B060-7318-4EA2-6CD381C7F64B}"/>
              </a:ext>
            </a:extLst>
          </p:cNvPr>
          <p:cNvSpPr txBox="1"/>
          <p:nvPr/>
        </p:nvSpPr>
        <p:spPr>
          <a:xfrm>
            <a:off x="522057" y="3463848"/>
            <a:ext cx="1315020" cy="400110"/>
          </a:xfrm>
          <a:prstGeom prst="rect">
            <a:avLst/>
          </a:prstGeom>
          <a:noFill/>
        </p:spPr>
        <p:txBody>
          <a:bodyPr wrap="square" lIns="91440" tIns="45720" rIns="91440" bIns="45720" rtlCol="0" anchor="t">
            <a:spAutoFit/>
          </a:bodyPr>
          <a:lstStyle/>
          <a:p>
            <a:pPr algn="ctr"/>
            <a:r>
              <a:rPr lang="en-GB" sz="2000" b="1" dirty="0">
                <a:latin typeface="Calibri"/>
                <a:cs typeface="Simplified Arabic Fixed"/>
              </a:rPr>
              <a:t>Public</a:t>
            </a:r>
            <a:endParaRPr lang="en-US" dirty="0"/>
          </a:p>
        </p:txBody>
      </p:sp>
      <p:sp>
        <p:nvSpPr>
          <p:cNvPr id="11" name="TextBox 10">
            <a:extLst>
              <a:ext uri="{FF2B5EF4-FFF2-40B4-BE49-F238E27FC236}">
                <a16:creationId xmlns:a16="http://schemas.microsoft.com/office/drawing/2014/main" id="{F6EC64E5-2515-55FB-F2DD-B4BD945A805C}"/>
              </a:ext>
            </a:extLst>
          </p:cNvPr>
          <p:cNvSpPr txBox="1"/>
          <p:nvPr/>
        </p:nvSpPr>
        <p:spPr>
          <a:xfrm>
            <a:off x="558927" y="4619138"/>
            <a:ext cx="1315020" cy="400110"/>
          </a:xfrm>
          <a:prstGeom prst="rect">
            <a:avLst/>
          </a:prstGeom>
          <a:noFill/>
        </p:spPr>
        <p:txBody>
          <a:bodyPr wrap="square" lIns="91440" tIns="45720" rIns="91440" bIns="45720" rtlCol="0" anchor="t">
            <a:spAutoFit/>
          </a:bodyPr>
          <a:lstStyle/>
          <a:p>
            <a:pPr algn="ctr"/>
            <a:r>
              <a:rPr lang="en-GB" sz="2000" b="1" dirty="0">
                <a:latin typeface="Calibri"/>
                <a:cs typeface="Simplified Arabic Fixed"/>
              </a:rPr>
              <a:t>Private</a:t>
            </a:r>
            <a:endParaRPr lang="en-US" dirty="0"/>
          </a:p>
        </p:txBody>
      </p:sp>
      <p:pic>
        <p:nvPicPr>
          <p:cNvPr id="24" name="Picture 23" descr="Background pattern&#10;&#10;Description automatically generated">
            <a:extLst>
              <a:ext uri="{FF2B5EF4-FFF2-40B4-BE49-F238E27FC236}">
                <a16:creationId xmlns:a16="http://schemas.microsoft.com/office/drawing/2014/main" id="{1477997E-6B78-C93E-C5E8-318D9EECA8C1}"/>
              </a:ext>
            </a:extLst>
          </p:cNvPr>
          <p:cNvPicPr>
            <a:picLocks noChangeAspect="1"/>
          </p:cNvPicPr>
          <p:nvPr/>
        </p:nvPicPr>
        <p:blipFill rotWithShape="1">
          <a:blip r:embed="rId8">
            <a:extLst>
              <a:ext uri="{28A0092B-C50C-407E-A947-70E740481C1C}">
                <a14:useLocalDpi xmlns:a14="http://schemas.microsoft.com/office/drawing/2010/main" val="0"/>
              </a:ext>
            </a:extLst>
          </a:blip>
          <a:srcRect t="39784" r="3021" b="-382"/>
          <a:stretch/>
        </p:blipFill>
        <p:spPr>
          <a:xfrm>
            <a:off x="7726966" y="12290"/>
            <a:ext cx="824287" cy="1961204"/>
          </a:xfrm>
          <a:prstGeom prst="rect">
            <a:avLst/>
          </a:prstGeom>
        </p:spPr>
      </p:pic>
      <p:pic>
        <p:nvPicPr>
          <p:cNvPr id="25" name="Picture 24" descr="A picture containing outdoor object, night sky&#10;&#10;Description automatically generated">
            <a:extLst>
              <a:ext uri="{FF2B5EF4-FFF2-40B4-BE49-F238E27FC236}">
                <a16:creationId xmlns:a16="http://schemas.microsoft.com/office/drawing/2014/main" id="{7732132C-7367-4E97-2E86-80CE5FF49A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9053" y="2100541"/>
            <a:ext cx="910539" cy="925589"/>
          </a:xfrm>
          <a:prstGeom prst="rect">
            <a:avLst/>
          </a:prstGeom>
        </p:spPr>
      </p:pic>
      <p:sp>
        <p:nvSpPr>
          <p:cNvPr id="29" name="Rectangle 28">
            <a:extLst>
              <a:ext uri="{FF2B5EF4-FFF2-40B4-BE49-F238E27FC236}">
                <a16:creationId xmlns:a16="http://schemas.microsoft.com/office/drawing/2014/main" id="{8412456D-B669-5F76-300B-EC2DAF31F745}"/>
              </a:ext>
            </a:extLst>
          </p:cNvPr>
          <p:cNvSpPr/>
          <p:nvPr/>
        </p:nvSpPr>
        <p:spPr>
          <a:xfrm>
            <a:off x="7484805" y="3195484"/>
            <a:ext cx="1565163" cy="2480821"/>
          </a:xfrm>
          <a:prstGeom prst="rect">
            <a:avLst/>
          </a:prstGeom>
          <a:solidFill>
            <a:srgbClr val="F781CC">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dirty="0">
              <a:solidFill>
                <a:srgbClr val="000000"/>
              </a:solidFill>
              <a:cs typeface="Calibri"/>
            </a:endParaRPr>
          </a:p>
        </p:txBody>
      </p:sp>
      <p:sp>
        <p:nvSpPr>
          <p:cNvPr id="28" name="TextBox 4">
            <a:extLst>
              <a:ext uri="{FF2B5EF4-FFF2-40B4-BE49-F238E27FC236}">
                <a16:creationId xmlns:a16="http://schemas.microsoft.com/office/drawing/2014/main" id="{478A50CC-ACA3-7092-D8E6-BE448D93A762}"/>
              </a:ext>
            </a:extLst>
          </p:cNvPr>
          <p:cNvSpPr txBox="1"/>
          <p:nvPr/>
        </p:nvSpPr>
        <p:spPr>
          <a:xfrm>
            <a:off x="7536271" y="3289181"/>
            <a:ext cx="1411237" cy="224676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b="1" dirty="0">
                <a:latin typeface="Comic Sans MS"/>
                <a:cs typeface="Simplified Arabic Fixed"/>
              </a:rPr>
              <a:t>TASK 1</a:t>
            </a:r>
            <a:r>
              <a:rPr lang="en-GB" sz="1400" dirty="0">
                <a:latin typeface="Comic Sans MS"/>
                <a:cs typeface="Simplified Arabic Fixed"/>
              </a:rPr>
              <a:t>:</a:t>
            </a:r>
            <a:br>
              <a:rPr lang="en-GB" sz="1400" dirty="0">
                <a:latin typeface="Comic Sans MS"/>
                <a:cs typeface="Simplified Arabic Fixed"/>
              </a:rPr>
            </a:br>
            <a:r>
              <a:rPr lang="en-GB" sz="1400" dirty="0">
                <a:latin typeface="Comic Sans MS"/>
                <a:cs typeface="Simplified Arabic Fixed"/>
              </a:rPr>
              <a:t>Whose mission statement is this?</a:t>
            </a:r>
          </a:p>
          <a:p>
            <a:pPr algn="ctr"/>
            <a:endParaRPr lang="en-GB" sz="1400" dirty="0">
              <a:latin typeface="Comic Sans MS"/>
              <a:cs typeface="Simplified Arabic Fixed"/>
            </a:endParaRPr>
          </a:p>
          <a:p>
            <a:pPr algn="ctr"/>
            <a:r>
              <a:rPr lang="en-GB" sz="1400" dirty="0">
                <a:latin typeface="Comic Sans MS"/>
                <a:cs typeface="Simplified Arabic Fixed"/>
              </a:rPr>
              <a:t>'To bring inspiration and innovation to every athlete in the world'</a:t>
            </a:r>
          </a:p>
        </p:txBody>
      </p:sp>
      <p:pic>
        <p:nvPicPr>
          <p:cNvPr id="30" name="Picture 30" descr="Diagram&#10;&#10;Description automatically generated">
            <a:extLst>
              <a:ext uri="{FF2B5EF4-FFF2-40B4-BE49-F238E27FC236}">
                <a16:creationId xmlns:a16="http://schemas.microsoft.com/office/drawing/2014/main" id="{CABA8275-54BF-3AF5-BF50-6ACF052BB1FD}"/>
              </a:ext>
            </a:extLst>
          </p:cNvPr>
          <p:cNvPicPr>
            <a:picLocks noChangeAspect="1"/>
          </p:cNvPicPr>
          <p:nvPr/>
        </p:nvPicPr>
        <p:blipFill>
          <a:blip r:embed="rId10"/>
          <a:stretch>
            <a:fillRect/>
          </a:stretch>
        </p:blipFill>
        <p:spPr>
          <a:xfrm>
            <a:off x="1676400" y="1121679"/>
            <a:ext cx="5742038" cy="5204577"/>
          </a:xfrm>
          <a:prstGeom prst="rect">
            <a:avLst/>
          </a:prstGeom>
        </p:spPr>
      </p:pic>
    </p:spTree>
    <p:extLst>
      <p:ext uri="{BB962C8B-B14F-4D97-AF65-F5344CB8AC3E}">
        <p14:creationId xmlns:p14="http://schemas.microsoft.com/office/powerpoint/2010/main" val="117209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5" descr="A picture containing text, night sky&#10;&#10;Description automatically generated">
            <a:extLst>
              <a:ext uri="{FF2B5EF4-FFF2-40B4-BE49-F238E27FC236}">
                <a16:creationId xmlns:a16="http://schemas.microsoft.com/office/drawing/2014/main" id="{8F38941A-7E59-0720-FB8E-AB50D103FDCA}"/>
              </a:ext>
            </a:extLst>
          </p:cNvPr>
          <p:cNvPicPr>
            <a:picLocks noChangeAspect="1"/>
          </p:cNvPicPr>
          <p:nvPr/>
        </p:nvPicPr>
        <p:blipFill>
          <a:blip r:embed="rId4"/>
          <a:stretch>
            <a:fillRect/>
          </a:stretch>
        </p:blipFill>
        <p:spPr>
          <a:xfrm>
            <a:off x="2479590" y="2641809"/>
            <a:ext cx="3711145" cy="204219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5535523"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Workplace behaviour</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 name="Picture 1" descr="A picture containing text, light, dark&#10;&#10;Description automatically generated">
            <a:extLst>
              <a:ext uri="{FF2B5EF4-FFF2-40B4-BE49-F238E27FC236}">
                <a16:creationId xmlns:a16="http://schemas.microsoft.com/office/drawing/2014/main" id="{C8FF597C-A25A-0F54-B299-2836B43110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3" name="Picture 2">
            <a:extLst>
              <a:ext uri="{FF2B5EF4-FFF2-40B4-BE49-F238E27FC236}">
                <a16:creationId xmlns:a16="http://schemas.microsoft.com/office/drawing/2014/main" id="{1805BD14-F2A2-C632-E9F0-78C622C6B6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391" y="553503"/>
            <a:ext cx="533089" cy="473856"/>
          </a:xfrm>
          <a:prstGeom prst="rect">
            <a:avLst/>
          </a:prstGeom>
        </p:spPr>
      </p:pic>
      <p:sp>
        <p:nvSpPr>
          <p:cNvPr id="8" name="TextBox 7">
            <a:extLst>
              <a:ext uri="{FF2B5EF4-FFF2-40B4-BE49-F238E27FC236}">
                <a16:creationId xmlns:a16="http://schemas.microsoft.com/office/drawing/2014/main" id="{238EC3E2-2C0F-B245-8409-90D923956397}"/>
              </a:ext>
            </a:extLst>
          </p:cNvPr>
          <p:cNvSpPr txBox="1"/>
          <p:nvPr/>
        </p:nvSpPr>
        <p:spPr>
          <a:xfrm>
            <a:off x="2614450" y="3508854"/>
            <a:ext cx="3664560" cy="738664"/>
          </a:xfrm>
          <a:prstGeom prst="rect">
            <a:avLst/>
          </a:prstGeom>
          <a:noFill/>
        </p:spPr>
        <p:txBody>
          <a:bodyPr wrap="square" lIns="91440" tIns="45720" rIns="91440" bIns="45720" rtlCol="0" anchor="t">
            <a:spAutoFit/>
          </a:bodyPr>
          <a:lstStyle/>
          <a:p>
            <a:pPr algn="ctr"/>
            <a:r>
              <a:rPr lang="en-GB" sz="1400" dirty="0">
                <a:latin typeface="Comic Sans MS" panose="030F0702030302020204" pitchFamily="66" charset="0"/>
                <a:cs typeface="Simplified Arabic Fixed"/>
              </a:rPr>
              <a:t>A code of conduct will outline what </a:t>
            </a:r>
            <a:br>
              <a:rPr lang="en-GB" sz="1400" dirty="0">
                <a:latin typeface="Comic Sans MS" panose="030F0702030302020204" pitchFamily="66" charset="0"/>
                <a:cs typeface="Simplified Arabic Fixed"/>
              </a:rPr>
            </a:br>
            <a:r>
              <a:rPr lang="en-GB" sz="1400" dirty="0">
                <a:latin typeface="Comic Sans MS" panose="030F0702030302020204" pitchFamily="66" charset="0"/>
                <a:cs typeface="Simplified Arabic Fixed"/>
              </a:rPr>
              <a:t>an employer expects </a:t>
            </a:r>
            <a:br>
              <a:rPr lang="en-GB" sz="1400" dirty="0">
                <a:latin typeface="Comic Sans MS" panose="030F0702030302020204" pitchFamily="66" charset="0"/>
                <a:cs typeface="Simplified Arabic Fixed"/>
              </a:rPr>
            </a:br>
            <a:r>
              <a:rPr lang="en-GB" sz="1400" dirty="0">
                <a:latin typeface="Comic Sans MS" panose="030F0702030302020204" pitchFamily="66" charset="0"/>
                <a:cs typeface="Simplified Arabic Fixed"/>
              </a:rPr>
              <a:t>from its employees</a:t>
            </a:r>
          </a:p>
        </p:txBody>
      </p:sp>
      <p:grpSp>
        <p:nvGrpSpPr>
          <p:cNvPr id="97" name="Group 96">
            <a:extLst>
              <a:ext uri="{FF2B5EF4-FFF2-40B4-BE49-F238E27FC236}">
                <a16:creationId xmlns:a16="http://schemas.microsoft.com/office/drawing/2014/main" id="{A1BE037B-2E14-379D-8043-EA975EE519F7}"/>
              </a:ext>
            </a:extLst>
          </p:cNvPr>
          <p:cNvGrpSpPr/>
          <p:nvPr/>
        </p:nvGrpSpPr>
        <p:grpSpPr>
          <a:xfrm>
            <a:off x="2529635" y="1289680"/>
            <a:ext cx="1906710" cy="1173375"/>
            <a:chOff x="1984438" y="1347069"/>
            <a:chExt cx="1906710" cy="1173375"/>
          </a:xfrm>
        </p:grpSpPr>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7E1A3288-E545-9EEC-A76F-5B37561849BC}"/>
                    </a:ext>
                  </a:extLst>
                </p14:cNvPr>
                <p14:cNvContentPartPr/>
                <p14:nvPr/>
              </p14:nvContentPartPr>
              <p14:xfrm>
                <a:off x="3622563" y="2277444"/>
                <a:ext cx="77400" cy="243000"/>
              </p14:xfrm>
            </p:contentPart>
          </mc:Choice>
          <mc:Fallback xmlns="">
            <p:pic>
              <p:nvPicPr>
                <p:cNvPr id="31" name="Ink 30">
                  <a:extLst>
                    <a:ext uri="{FF2B5EF4-FFF2-40B4-BE49-F238E27FC236}">
                      <a16:creationId xmlns:a16="http://schemas.microsoft.com/office/drawing/2014/main" id="{7E1A3288-E545-9EEC-A76F-5B37561849BC}"/>
                    </a:ext>
                  </a:extLst>
                </p:cNvPr>
                <p:cNvPicPr/>
                <p:nvPr/>
              </p:nvPicPr>
              <p:blipFill>
                <a:blip r:embed="rId10"/>
                <a:stretch>
                  <a:fillRect/>
                </a:stretch>
              </p:blipFill>
              <p:spPr>
                <a:xfrm>
                  <a:off x="3604563" y="2259444"/>
                  <a:ext cx="113040" cy="278640"/>
                </a:xfrm>
                <a:prstGeom prst="rect">
                  <a:avLst/>
                </a:prstGeom>
              </p:spPr>
            </p:pic>
          </mc:Fallback>
        </mc:AlternateContent>
        <p:grpSp>
          <p:nvGrpSpPr>
            <p:cNvPr id="86" name="Group 85">
              <a:extLst>
                <a:ext uri="{FF2B5EF4-FFF2-40B4-BE49-F238E27FC236}">
                  <a16:creationId xmlns:a16="http://schemas.microsoft.com/office/drawing/2014/main" id="{FC137ED2-0BAF-7802-1B45-F9681ACED541}"/>
                </a:ext>
              </a:extLst>
            </p:cNvPr>
            <p:cNvGrpSpPr/>
            <p:nvPr/>
          </p:nvGrpSpPr>
          <p:grpSpPr>
            <a:xfrm>
              <a:off x="1984438" y="1347069"/>
              <a:ext cx="1906710" cy="1046655"/>
              <a:chOff x="1984438" y="1347069"/>
              <a:chExt cx="1906710" cy="1046655"/>
            </a:xfrm>
          </p:grpSpPr>
          <p:grpSp>
            <p:nvGrpSpPr>
              <p:cNvPr id="84" name="Group 83">
                <a:extLst>
                  <a:ext uri="{FF2B5EF4-FFF2-40B4-BE49-F238E27FC236}">
                    <a16:creationId xmlns:a16="http://schemas.microsoft.com/office/drawing/2014/main" id="{46A26F01-4B56-F646-BC5B-5150ACA8B863}"/>
                  </a:ext>
                </a:extLst>
              </p:cNvPr>
              <p:cNvGrpSpPr/>
              <p:nvPr/>
            </p:nvGrpSpPr>
            <p:grpSpPr>
              <a:xfrm>
                <a:off x="1984438" y="1347069"/>
                <a:ext cx="1906710" cy="714700"/>
                <a:chOff x="1984438" y="1347069"/>
                <a:chExt cx="1906710" cy="714700"/>
              </a:xfrm>
            </p:grpSpPr>
            <p:sp>
              <p:nvSpPr>
                <p:cNvPr id="47" name="TextBox 46">
                  <a:extLst>
                    <a:ext uri="{FF2B5EF4-FFF2-40B4-BE49-F238E27FC236}">
                      <a16:creationId xmlns:a16="http://schemas.microsoft.com/office/drawing/2014/main" id="{CDFF3B3D-9311-F9C7-79EB-10A050477618}"/>
                    </a:ext>
                  </a:extLst>
                </p:cNvPr>
                <p:cNvSpPr txBox="1"/>
                <p:nvPr/>
              </p:nvSpPr>
              <p:spPr>
                <a:xfrm>
                  <a:off x="1984438" y="1390450"/>
                  <a:ext cx="1387578" cy="523220"/>
                </a:xfrm>
                <a:prstGeom prst="rect">
                  <a:avLst/>
                </a:prstGeom>
                <a:noFill/>
              </p:spPr>
              <p:txBody>
                <a:bodyPr wrap="square" lIns="91440" tIns="45720" rIns="91440" bIns="45720" rtlCol="0" anchor="t">
                  <a:spAutoFit/>
                </a:bodyPr>
                <a:lstStyle/>
                <a:p>
                  <a:pPr algn="ctr"/>
                  <a:r>
                    <a:rPr lang="en-GB" sz="1400" dirty="0">
                      <a:latin typeface="Comic Sans MS" panose="030F0702030302020204" pitchFamily="66" charset="0"/>
                      <a:cs typeface="Simplified Arabic Fixed"/>
                    </a:rPr>
                    <a:t>Attendance &amp; Punctuality</a:t>
                  </a:r>
                </a:p>
              </p:txBody>
            </p:sp>
            <p:pic>
              <p:nvPicPr>
                <p:cNvPr id="29" name="Graphic 28" descr="Watch with solid fill">
                  <a:extLst>
                    <a:ext uri="{FF2B5EF4-FFF2-40B4-BE49-F238E27FC236}">
                      <a16:creationId xmlns:a16="http://schemas.microsoft.com/office/drawing/2014/main" id="{7236145A-B791-F8BB-0CC0-BDCB78F2B3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76448" y="1347069"/>
                  <a:ext cx="714700" cy="714700"/>
                </a:xfrm>
                <a:prstGeom prst="rect">
                  <a:avLst/>
                </a:prstGeom>
              </p:spPr>
            </p:pic>
          </p:grpSp>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C8650233-0CDB-25FD-C95B-28D672288471}"/>
                      </a:ext>
                    </a:extLst>
                  </p14:cNvPr>
                  <p14:cNvContentPartPr/>
                  <p14:nvPr/>
                </p14:nvContentPartPr>
                <p14:xfrm>
                  <a:off x="3581523" y="2241084"/>
                  <a:ext cx="147960" cy="152640"/>
                </p14:xfrm>
              </p:contentPart>
            </mc:Choice>
            <mc:Fallback xmlns="">
              <p:pic>
                <p:nvPicPr>
                  <p:cNvPr id="34" name="Ink 33">
                    <a:extLst>
                      <a:ext uri="{FF2B5EF4-FFF2-40B4-BE49-F238E27FC236}">
                        <a16:creationId xmlns:a16="http://schemas.microsoft.com/office/drawing/2014/main" id="{C8650233-0CDB-25FD-C95B-28D672288471}"/>
                      </a:ext>
                    </a:extLst>
                  </p:cNvPr>
                  <p:cNvPicPr/>
                  <p:nvPr/>
                </p:nvPicPr>
                <p:blipFill>
                  <a:blip r:embed="rId14"/>
                  <a:stretch>
                    <a:fillRect/>
                  </a:stretch>
                </p:blipFill>
                <p:spPr>
                  <a:xfrm>
                    <a:off x="3563523" y="2223126"/>
                    <a:ext cx="183600" cy="188196"/>
                  </a:xfrm>
                  <a:prstGeom prst="rect">
                    <a:avLst/>
                  </a:prstGeom>
                </p:spPr>
              </p:pic>
            </mc:Fallback>
          </mc:AlternateContent>
        </p:grpSp>
      </p:grpSp>
      <p:grpSp>
        <p:nvGrpSpPr>
          <p:cNvPr id="87" name="Group 86">
            <a:extLst>
              <a:ext uri="{FF2B5EF4-FFF2-40B4-BE49-F238E27FC236}">
                <a16:creationId xmlns:a16="http://schemas.microsoft.com/office/drawing/2014/main" id="{EE28C662-737C-7856-77F8-9D3A87DFA3E3}"/>
              </a:ext>
            </a:extLst>
          </p:cNvPr>
          <p:cNvGrpSpPr/>
          <p:nvPr/>
        </p:nvGrpSpPr>
        <p:grpSpPr>
          <a:xfrm>
            <a:off x="4776139" y="1292924"/>
            <a:ext cx="3092539" cy="1349460"/>
            <a:chOff x="4843093" y="1331184"/>
            <a:chExt cx="3092539" cy="1349460"/>
          </a:xfrm>
        </p:grpSpPr>
        <p:grpSp>
          <p:nvGrpSpPr>
            <p:cNvPr id="83" name="Group 82">
              <a:extLst>
                <a:ext uri="{FF2B5EF4-FFF2-40B4-BE49-F238E27FC236}">
                  <a16:creationId xmlns:a16="http://schemas.microsoft.com/office/drawing/2014/main" id="{D5BE0A6F-2818-7B7E-8DFE-EDD9E9594F8A}"/>
                </a:ext>
              </a:extLst>
            </p:cNvPr>
            <p:cNvGrpSpPr/>
            <p:nvPr/>
          </p:nvGrpSpPr>
          <p:grpSpPr>
            <a:xfrm>
              <a:off x="4843093" y="1331184"/>
              <a:ext cx="3092539" cy="714700"/>
              <a:chOff x="4843093" y="1331184"/>
              <a:chExt cx="3092539" cy="714700"/>
            </a:xfrm>
          </p:grpSpPr>
          <p:sp>
            <p:nvSpPr>
              <p:cNvPr id="54" name="TextBox 53">
                <a:extLst>
                  <a:ext uri="{FF2B5EF4-FFF2-40B4-BE49-F238E27FC236}">
                    <a16:creationId xmlns:a16="http://schemas.microsoft.com/office/drawing/2014/main" id="{337711AF-8BFF-523E-7BAE-A38C40527D64}"/>
                  </a:ext>
                </a:extLst>
              </p:cNvPr>
              <p:cNvSpPr txBox="1"/>
              <p:nvPr/>
            </p:nvSpPr>
            <p:spPr>
              <a:xfrm>
                <a:off x="5369786" y="1434396"/>
                <a:ext cx="2565846" cy="523220"/>
              </a:xfrm>
              <a:prstGeom prst="rect">
                <a:avLst/>
              </a:prstGeom>
              <a:noFill/>
            </p:spPr>
            <p:txBody>
              <a:bodyPr wrap="square" lIns="91440" tIns="45720" rIns="91440" bIns="45720" rtlCol="0" anchor="t">
                <a:spAutoFit/>
              </a:bodyPr>
              <a:lstStyle/>
              <a:p>
                <a:pPr algn="ctr"/>
                <a:r>
                  <a:rPr lang="en-GB" sz="1400" dirty="0">
                    <a:latin typeface="Comic Sans MS" panose="030F0702030302020204" pitchFamily="66" charset="0"/>
                    <a:cs typeface="Simplified Arabic Fixed"/>
                  </a:rPr>
                  <a:t>Following </a:t>
                </a:r>
                <a:br>
                  <a:rPr lang="en-GB" sz="1400" dirty="0">
                    <a:latin typeface="Comic Sans MS" panose="030F0702030302020204" pitchFamily="66" charset="0"/>
                    <a:cs typeface="Simplified Arabic Fixed"/>
                  </a:rPr>
                </a:br>
                <a:r>
                  <a:rPr lang="en-GB" sz="1400" dirty="0">
                    <a:latin typeface="Comic Sans MS" panose="030F0702030302020204" pitchFamily="66" charset="0"/>
                    <a:cs typeface="Simplified Arabic Fixed"/>
                  </a:rPr>
                  <a:t>Instructions/ Procedures</a:t>
                </a:r>
              </a:p>
            </p:txBody>
          </p:sp>
          <p:pic>
            <p:nvPicPr>
              <p:cNvPr id="10" name="Graphic 9" descr="Inbox Check with solid fill">
                <a:extLst>
                  <a:ext uri="{FF2B5EF4-FFF2-40B4-BE49-F238E27FC236}">
                    <a16:creationId xmlns:a16="http://schemas.microsoft.com/office/drawing/2014/main" id="{E69CB6D2-A715-5985-296A-391D76E2F7F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43093" y="1331184"/>
                <a:ext cx="714700" cy="714700"/>
              </a:xfrm>
              <a:prstGeom prst="rect">
                <a:avLst/>
              </a:prstGeom>
            </p:spPr>
          </p:pic>
        </p:grpSp>
        <p:grpSp>
          <p:nvGrpSpPr>
            <p:cNvPr id="40" name="Group 39">
              <a:extLst>
                <a:ext uri="{FF2B5EF4-FFF2-40B4-BE49-F238E27FC236}">
                  <a16:creationId xmlns:a16="http://schemas.microsoft.com/office/drawing/2014/main" id="{28956D0E-4290-5A11-DC99-7B7263ED35B6}"/>
                </a:ext>
              </a:extLst>
            </p:cNvPr>
            <p:cNvGrpSpPr/>
            <p:nvPr/>
          </p:nvGrpSpPr>
          <p:grpSpPr>
            <a:xfrm>
              <a:off x="5094603" y="2190684"/>
              <a:ext cx="154080" cy="489960"/>
              <a:chOff x="5094603" y="2190684"/>
              <a:chExt cx="154080" cy="489960"/>
            </a:xfrm>
          </p:grpSpPr>
          <mc:AlternateContent xmlns:mc="http://schemas.openxmlformats.org/markup-compatibility/2006" xmlns:p14="http://schemas.microsoft.com/office/powerpoint/2010/main">
            <mc:Choice Requires="p14">
              <p:contentPart p14:bwMode="auto" r:id="rId17">
                <p14:nvContentPartPr>
                  <p14:cNvPr id="36" name="Ink 35">
                    <a:extLst>
                      <a:ext uri="{FF2B5EF4-FFF2-40B4-BE49-F238E27FC236}">
                        <a16:creationId xmlns:a16="http://schemas.microsoft.com/office/drawing/2014/main" id="{F13F77E3-7FAA-6997-42AD-5BA6DAD9F08B}"/>
                      </a:ext>
                    </a:extLst>
                  </p14:cNvPr>
                  <p14:cNvContentPartPr/>
                  <p14:nvPr/>
                </p14:nvContentPartPr>
                <p14:xfrm>
                  <a:off x="5100723" y="2206524"/>
                  <a:ext cx="80640" cy="474120"/>
                </p14:xfrm>
              </p:contentPart>
            </mc:Choice>
            <mc:Fallback xmlns="">
              <p:pic>
                <p:nvPicPr>
                  <p:cNvPr id="36" name="Ink 35">
                    <a:extLst>
                      <a:ext uri="{FF2B5EF4-FFF2-40B4-BE49-F238E27FC236}">
                        <a16:creationId xmlns:a16="http://schemas.microsoft.com/office/drawing/2014/main" id="{F13F77E3-7FAA-6997-42AD-5BA6DAD9F08B}"/>
                      </a:ext>
                    </a:extLst>
                  </p:cNvPr>
                  <p:cNvPicPr/>
                  <p:nvPr/>
                </p:nvPicPr>
                <p:blipFill>
                  <a:blip r:embed="rId18"/>
                  <a:stretch>
                    <a:fillRect/>
                  </a:stretch>
                </p:blipFill>
                <p:spPr>
                  <a:xfrm>
                    <a:off x="5082723" y="2188524"/>
                    <a:ext cx="11628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a:extLst>
                      <a:ext uri="{FF2B5EF4-FFF2-40B4-BE49-F238E27FC236}">
                        <a16:creationId xmlns:a16="http://schemas.microsoft.com/office/drawing/2014/main" id="{D30BC446-048B-0F0A-4325-034D91D67626}"/>
                      </a:ext>
                    </a:extLst>
                  </p14:cNvPr>
                  <p14:cNvContentPartPr/>
                  <p14:nvPr/>
                </p14:nvContentPartPr>
                <p14:xfrm>
                  <a:off x="5094603" y="2190684"/>
                  <a:ext cx="92160" cy="104760"/>
                </p14:xfrm>
              </p:contentPart>
            </mc:Choice>
            <mc:Fallback xmlns="">
              <p:pic>
                <p:nvPicPr>
                  <p:cNvPr id="37" name="Ink 36">
                    <a:extLst>
                      <a:ext uri="{FF2B5EF4-FFF2-40B4-BE49-F238E27FC236}">
                        <a16:creationId xmlns:a16="http://schemas.microsoft.com/office/drawing/2014/main" id="{D30BC446-048B-0F0A-4325-034D91D67626}"/>
                      </a:ext>
                    </a:extLst>
                  </p:cNvPr>
                  <p:cNvPicPr/>
                  <p:nvPr/>
                </p:nvPicPr>
                <p:blipFill>
                  <a:blip r:embed="rId20"/>
                  <a:stretch>
                    <a:fillRect/>
                  </a:stretch>
                </p:blipFill>
                <p:spPr>
                  <a:xfrm>
                    <a:off x="5076673" y="2172684"/>
                    <a:ext cx="127661"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Ink 38">
                    <a:extLst>
                      <a:ext uri="{FF2B5EF4-FFF2-40B4-BE49-F238E27FC236}">
                        <a16:creationId xmlns:a16="http://schemas.microsoft.com/office/drawing/2014/main" id="{BC7A7942-1E68-0B7C-60BD-5BF8CDE76497}"/>
                      </a:ext>
                    </a:extLst>
                  </p14:cNvPr>
                  <p14:cNvContentPartPr/>
                  <p14:nvPr/>
                </p14:nvContentPartPr>
                <p14:xfrm>
                  <a:off x="5200443" y="2195364"/>
                  <a:ext cx="48240" cy="150840"/>
                </p14:xfrm>
              </p:contentPart>
            </mc:Choice>
            <mc:Fallback xmlns="">
              <p:pic>
                <p:nvPicPr>
                  <p:cNvPr id="39" name="Ink 38">
                    <a:extLst>
                      <a:ext uri="{FF2B5EF4-FFF2-40B4-BE49-F238E27FC236}">
                        <a16:creationId xmlns:a16="http://schemas.microsoft.com/office/drawing/2014/main" id="{BC7A7942-1E68-0B7C-60BD-5BF8CDE76497}"/>
                      </a:ext>
                    </a:extLst>
                  </p:cNvPr>
                  <p:cNvPicPr/>
                  <p:nvPr/>
                </p:nvPicPr>
                <p:blipFill>
                  <a:blip r:embed="rId22"/>
                  <a:stretch>
                    <a:fillRect/>
                  </a:stretch>
                </p:blipFill>
                <p:spPr>
                  <a:xfrm>
                    <a:off x="5182576" y="2177407"/>
                    <a:ext cx="83616" cy="186395"/>
                  </a:xfrm>
                  <a:prstGeom prst="rect">
                    <a:avLst/>
                  </a:prstGeom>
                </p:spPr>
              </p:pic>
            </mc:Fallback>
          </mc:AlternateContent>
        </p:grpSp>
      </p:grpSp>
      <p:grpSp>
        <p:nvGrpSpPr>
          <p:cNvPr id="96" name="Group 95">
            <a:extLst>
              <a:ext uri="{FF2B5EF4-FFF2-40B4-BE49-F238E27FC236}">
                <a16:creationId xmlns:a16="http://schemas.microsoft.com/office/drawing/2014/main" id="{48E0043D-311C-CD83-2C84-33A66B076274}"/>
              </a:ext>
            </a:extLst>
          </p:cNvPr>
          <p:cNvGrpSpPr/>
          <p:nvPr/>
        </p:nvGrpSpPr>
        <p:grpSpPr>
          <a:xfrm>
            <a:off x="5702619" y="2191093"/>
            <a:ext cx="2793551" cy="823166"/>
            <a:chOff x="6122043" y="2595364"/>
            <a:chExt cx="2793551" cy="738664"/>
          </a:xfrm>
        </p:grpSpPr>
        <p:grpSp>
          <p:nvGrpSpPr>
            <p:cNvPr id="88" name="Group 87">
              <a:extLst>
                <a:ext uri="{FF2B5EF4-FFF2-40B4-BE49-F238E27FC236}">
                  <a16:creationId xmlns:a16="http://schemas.microsoft.com/office/drawing/2014/main" id="{B1E8C107-4B1E-AFD0-F8C1-ECE07F49CB60}"/>
                </a:ext>
              </a:extLst>
            </p:cNvPr>
            <p:cNvGrpSpPr/>
            <p:nvPr/>
          </p:nvGrpSpPr>
          <p:grpSpPr>
            <a:xfrm>
              <a:off x="6122043" y="2595364"/>
              <a:ext cx="2793551" cy="738664"/>
              <a:chOff x="6122043" y="2595364"/>
              <a:chExt cx="2793551" cy="738664"/>
            </a:xfrm>
          </p:grpSpPr>
          <p:sp>
            <p:nvSpPr>
              <p:cNvPr id="53" name="TextBox 52">
                <a:extLst>
                  <a:ext uri="{FF2B5EF4-FFF2-40B4-BE49-F238E27FC236}">
                    <a16:creationId xmlns:a16="http://schemas.microsoft.com/office/drawing/2014/main" id="{EA1BB18C-05BB-3BF2-256E-DFF79DC8E5FC}"/>
                  </a:ext>
                </a:extLst>
              </p:cNvPr>
              <p:cNvSpPr txBox="1"/>
              <p:nvPr/>
            </p:nvSpPr>
            <p:spPr>
              <a:xfrm>
                <a:off x="7030906" y="2595364"/>
                <a:ext cx="1884688" cy="738664"/>
              </a:xfrm>
              <a:prstGeom prst="rect">
                <a:avLst/>
              </a:prstGeom>
              <a:noFill/>
            </p:spPr>
            <p:txBody>
              <a:bodyPr wrap="square" lIns="91440" tIns="45720" rIns="91440" bIns="45720" rtlCol="0" anchor="t">
                <a:spAutoFit/>
              </a:bodyPr>
              <a:lstStyle/>
              <a:p>
                <a:pPr algn="ctr"/>
                <a:r>
                  <a:rPr lang="en-GB" sz="1400" dirty="0">
                    <a:latin typeface="Comic Sans MS" panose="030F0702030302020204" pitchFamily="66" charset="0"/>
                    <a:cs typeface="Simplified Arabic Fixed"/>
                  </a:rPr>
                  <a:t>Confidentiality &amp; </a:t>
                </a:r>
                <a:br>
                  <a:rPr lang="en-GB" sz="1400" dirty="0">
                    <a:latin typeface="Comic Sans MS" panose="030F0702030302020204" pitchFamily="66" charset="0"/>
                    <a:cs typeface="Simplified Arabic Fixed"/>
                  </a:rPr>
                </a:br>
                <a:r>
                  <a:rPr lang="en-GB" sz="1400" dirty="0">
                    <a:latin typeface="Comic Sans MS" panose="030F0702030302020204" pitchFamily="66" charset="0"/>
                    <a:cs typeface="Simplified Arabic Fixed"/>
                  </a:rPr>
                  <a:t>Information Security</a:t>
                </a:r>
              </a:p>
            </p:txBody>
          </p:sp>
          <p:pic>
            <p:nvPicPr>
              <p:cNvPr id="15" name="Graphic 14" descr="Folder Search with solid fill">
                <a:extLst>
                  <a:ext uri="{FF2B5EF4-FFF2-40B4-BE49-F238E27FC236}">
                    <a16:creationId xmlns:a16="http://schemas.microsoft.com/office/drawing/2014/main" id="{4025F241-4F4B-12E9-E780-DFD1627351B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583262" y="2600646"/>
                <a:ext cx="714700" cy="714700"/>
              </a:xfrm>
              <a:prstGeom prst="rect">
                <a:avLst/>
              </a:prstGeom>
            </p:spPr>
          </p:pic>
          <mc:AlternateContent xmlns:mc="http://schemas.openxmlformats.org/markup-compatibility/2006" xmlns:p14="http://schemas.microsoft.com/office/powerpoint/2010/main">
            <mc:Choice Requires="p14">
              <p:contentPart p14:bwMode="auto" r:id="rId25">
                <p14:nvContentPartPr>
                  <p14:cNvPr id="41" name="Ink 40">
                    <a:extLst>
                      <a:ext uri="{FF2B5EF4-FFF2-40B4-BE49-F238E27FC236}">
                        <a16:creationId xmlns:a16="http://schemas.microsoft.com/office/drawing/2014/main" id="{314333E1-3F6B-2C7E-9D8B-2277751AF8DE}"/>
                      </a:ext>
                    </a:extLst>
                  </p14:cNvPr>
                  <p14:cNvContentPartPr/>
                  <p14:nvPr/>
                </p14:nvContentPartPr>
                <p14:xfrm>
                  <a:off x="6122043" y="2999244"/>
                  <a:ext cx="363600" cy="102600"/>
                </p14:xfrm>
              </p:contentPart>
            </mc:Choice>
            <mc:Fallback xmlns="">
              <p:pic>
                <p:nvPicPr>
                  <p:cNvPr id="41" name="Ink 40">
                    <a:extLst>
                      <a:ext uri="{FF2B5EF4-FFF2-40B4-BE49-F238E27FC236}">
                        <a16:creationId xmlns:a16="http://schemas.microsoft.com/office/drawing/2014/main" id="{314333E1-3F6B-2C7E-9D8B-2277751AF8DE}"/>
                      </a:ext>
                    </a:extLst>
                  </p:cNvPr>
                  <p:cNvPicPr/>
                  <p:nvPr/>
                </p:nvPicPr>
                <p:blipFill>
                  <a:blip r:embed="rId26"/>
                  <a:stretch>
                    <a:fillRect/>
                  </a:stretch>
                </p:blipFill>
                <p:spPr>
                  <a:xfrm>
                    <a:off x="6104061" y="2981244"/>
                    <a:ext cx="399205" cy="13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43" name="Ink 42">
                  <a:extLst>
                    <a:ext uri="{FF2B5EF4-FFF2-40B4-BE49-F238E27FC236}">
                      <a16:creationId xmlns:a16="http://schemas.microsoft.com/office/drawing/2014/main" id="{092FD5C7-B3B4-DFAB-708E-63B96E67F117}"/>
                    </a:ext>
                  </a:extLst>
                </p14:cNvPr>
                <p14:cNvContentPartPr/>
                <p14:nvPr/>
              </p14:nvContentPartPr>
              <p14:xfrm>
                <a:off x="6349203" y="2944524"/>
                <a:ext cx="154440" cy="176040"/>
              </p14:xfrm>
            </p:contentPart>
          </mc:Choice>
          <mc:Fallback xmlns="">
            <p:pic>
              <p:nvPicPr>
                <p:cNvPr id="43" name="Ink 42">
                  <a:extLst>
                    <a:ext uri="{FF2B5EF4-FFF2-40B4-BE49-F238E27FC236}">
                      <a16:creationId xmlns:a16="http://schemas.microsoft.com/office/drawing/2014/main" id="{092FD5C7-B3B4-DFAB-708E-63B96E67F117}"/>
                    </a:ext>
                  </a:extLst>
                </p:cNvPr>
                <p:cNvPicPr/>
                <p:nvPr/>
              </p:nvPicPr>
              <p:blipFill>
                <a:blip r:embed="rId28"/>
                <a:stretch>
                  <a:fillRect/>
                </a:stretch>
              </p:blipFill>
              <p:spPr>
                <a:xfrm>
                  <a:off x="6331203" y="2926524"/>
                  <a:ext cx="190080" cy="211680"/>
                </a:xfrm>
                <a:prstGeom prst="rect">
                  <a:avLst/>
                </a:prstGeom>
              </p:spPr>
            </p:pic>
          </mc:Fallback>
        </mc:AlternateContent>
      </p:grpSp>
      <p:grpSp>
        <p:nvGrpSpPr>
          <p:cNvPr id="89" name="Group 88">
            <a:extLst>
              <a:ext uri="{FF2B5EF4-FFF2-40B4-BE49-F238E27FC236}">
                <a16:creationId xmlns:a16="http://schemas.microsoft.com/office/drawing/2014/main" id="{5BDA33AF-7525-CB9B-BE2D-65D55093E54B}"/>
              </a:ext>
            </a:extLst>
          </p:cNvPr>
          <p:cNvGrpSpPr/>
          <p:nvPr/>
        </p:nvGrpSpPr>
        <p:grpSpPr>
          <a:xfrm>
            <a:off x="6154101" y="3227886"/>
            <a:ext cx="2559111" cy="714700"/>
            <a:chOff x="6354963" y="3916557"/>
            <a:chExt cx="2559111" cy="714700"/>
          </a:xfrm>
        </p:grpSpPr>
        <p:sp>
          <p:nvSpPr>
            <p:cNvPr id="52" name="TextBox 51">
              <a:extLst>
                <a:ext uri="{FF2B5EF4-FFF2-40B4-BE49-F238E27FC236}">
                  <a16:creationId xmlns:a16="http://schemas.microsoft.com/office/drawing/2014/main" id="{9643601D-010E-8B2F-A5C6-ABBA8C475771}"/>
                </a:ext>
              </a:extLst>
            </p:cNvPr>
            <p:cNvSpPr txBox="1"/>
            <p:nvPr/>
          </p:nvSpPr>
          <p:spPr>
            <a:xfrm>
              <a:off x="7480767" y="3985908"/>
              <a:ext cx="1433307" cy="523220"/>
            </a:xfrm>
            <a:prstGeom prst="rect">
              <a:avLst/>
            </a:prstGeom>
            <a:noFill/>
          </p:spPr>
          <p:txBody>
            <a:bodyPr wrap="square" lIns="91440" tIns="45720" rIns="91440" bIns="45720" rtlCol="0" anchor="t">
              <a:spAutoFit/>
            </a:bodyPr>
            <a:lstStyle/>
            <a:p>
              <a:pPr algn="ctr"/>
              <a:r>
                <a:rPr lang="en-GB" sz="1400" dirty="0">
                  <a:latin typeface="Comic Sans MS" panose="030F0702030302020204" pitchFamily="66" charset="0"/>
                  <a:cs typeface="Simplified Arabic Fixed"/>
                </a:rPr>
                <a:t>Honesty &amp; </a:t>
              </a:r>
            </a:p>
            <a:p>
              <a:pPr algn="ctr"/>
              <a:r>
                <a:rPr lang="en-GB" sz="1400" dirty="0">
                  <a:latin typeface="Comic Sans MS" panose="030F0702030302020204" pitchFamily="66" charset="0"/>
                  <a:cs typeface="Simplified Arabic Fixed"/>
                </a:rPr>
                <a:t>Integrity</a:t>
              </a:r>
            </a:p>
          </p:txBody>
        </p:sp>
        <p:pic>
          <p:nvPicPr>
            <p:cNvPr id="17" name="Graphic 16" descr="Handshake with solid fill">
              <a:extLst>
                <a:ext uri="{FF2B5EF4-FFF2-40B4-BE49-F238E27FC236}">
                  <a16:creationId xmlns:a16="http://schemas.microsoft.com/office/drawing/2014/main" id="{125D431D-E330-3DA5-0E47-32B90B0279D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921013" y="3916557"/>
              <a:ext cx="714700" cy="714700"/>
            </a:xfrm>
            <a:prstGeom prst="rect">
              <a:avLst/>
            </a:prstGeom>
          </p:spPr>
        </p:pic>
        <p:grpSp>
          <p:nvGrpSpPr>
            <p:cNvPr id="56" name="Group 55">
              <a:extLst>
                <a:ext uri="{FF2B5EF4-FFF2-40B4-BE49-F238E27FC236}">
                  <a16:creationId xmlns:a16="http://schemas.microsoft.com/office/drawing/2014/main" id="{0698E4CF-14FF-2358-DC83-275CC0A4B703}"/>
                </a:ext>
              </a:extLst>
            </p:cNvPr>
            <p:cNvGrpSpPr/>
            <p:nvPr/>
          </p:nvGrpSpPr>
          <p:grpSpPr>
            <a:xfrm>
              <a:off x="6354963" y="3982404"/>
              <a:ext cx="351000" cy="208440"/>
              <a:chOff x="6354963" y="3982404"/>
              <a:chExt cx="351000" cy="208440"/>
            </a:xfrm>
          </p:grpSpPr>
          <mc:AlternateContent xmlns:mc="http://schemas.openxmlformats.org/markup-compatibility/2006" xmlns:p14="http://schemas.microsoft.com/office/powerpoint/2010/main">
            <mc:Choice Requires="p14">
              <p:contentPart p14:bwMode="auto" r:id="rId31">
                <p14:nvContentPartPr>
                  <p14:cNvPr id="45" name="Ink 44">
                    <a:extLst>
                      <a:ext uri="{FF2B5EF4-FFF2-40B4-BE49-F238E27FC236}">
                        <a16:creationId xmlns:a16="http://schemas.microsoft.com/office/drawing/2014/main" id="{8A5E7613-B865-DC5C-1374-A8D7C2E55E9C}"/>
                      </a:ext>
                    </a:extLst>
                  </p14:cNvPr>
                  <p14:cNvContentPartPr/>
                  <p14:nvPr/>
                </p14:nvContentPartPr>
                <p14:xfrm>
                  <a:off x="6354963" y="4017684"/>
                  <a:ext cx="313560" cy="75600"/>
                </p14:xfrm>
              </p:contentPart>
            </mc:Choice>
            <mc:Fallback xmlns="">
              <p:pic>
                <p:nvPicPr>
                  <p:cNvPr id="45" name="Ink 44">
                    <a:extLst>
                      <a:ext uri="{FF2B5EF4-FFF2-40B4-BE49-F238E27FC236}">
                        <a16:creationId xmlns:a16="http://schemas.microsoft.com/office/drawing/2014/main" id="{8A5E7613-B865-DC5C-1374-A8D7C2E55E9C}"/>
                      </a:ext>
                    </a:extLst>
                  </p:cNvPr>
                  <p:cNvPicPr/>
                  <p:nvPr/>
                </p:nvPicPr>
                <p:blipFill>
                  <a:blip r:embed="rId32"/>
                  <a:stretch>
                    <a:fillRect/>
                  </a:stretch>
                </p:blipFill>
                <p:spPr>
                  <a:xfrm>
                    <a:off x="6336963" y="3999684"/>
                    <a:ext cx="349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6" name="Ink 45">
                    <a:extLst>
                      <a:ext uri="{FF2B5EF4-FFF2-40B4-BE49-F238E27FC236}">
                        <a16:creationId xmlns:a16="http://schemas.microsoft.com/office/drawing/2014/main" id="{64DFDAA7-BA41-0A62-E113-1CD5C3919E5B}"/>
                      </a:ext>
                    </a:extLst>
                  </p14:cNvPr>
                  <p14:cNvContentPartPr/>
                  <p14:nvPr/>
                </p14:nvContentPartPr>
                <p14:xfrm>
                  <a:off x="6538563" y="3982404"/>
                  <a:ext cx="167400" cy="208440"/>
                </p14:xfrm>
              </p:contentPart>
            </mc:Choice>
            <mc:Fallback xmlns="">
              <p:pic>
                <p:nvPicPr>
                  <p:cNvPr id="46" name="Ink 45">
                    <a:extLst>
                      <a:ext uri="{FF2B5EF4-FFF2-40B4-BE49-F238E27FC236}">
                        <a16:creationId xmlns:a16="http://schemas.microsoft.com/office/drawing/2014/main" id="{64DFDAA7-BA41-0A62-E113-1CD5C3919E5B}"/>
                      </a:ext>
                    </a:extLst>
                  </p:cNvPr>
                  <p:cNvPicPr/>
                  <p:nvPr/>
                </p:nvPicPr>
                <p:blipFill>
                  <a:blip r:embed="rId34"/>
                  <a:stretch>
                    <a:fillRect/>
                  </a:stretch>
                </p:blipFill>
                <p:spPr>
                  <a:xfrm>
                    <a:off x="6520563" y="3964404"/>
                    <a:ext cx="203040" cy="244080"/>
                  </a:xfrm>
                  <a:prstGeom prst="rect">
                    <a:avLst/>
                  </a:prstGeom>
                </p:spPr>
              </p:pic>
            </mc:Fallback>
          </mc:AlternateContent>
        </p:grpSp>
      </p:grpSp>
      <p:grpSp>
        <p:nvGrpSpPr>
          <p:cNvPr id="98" name="Group 97">
            <a:extLst>
              <a:ext uri="{FF2B5EF4-FFF2-40B4-BE49-F238E27FC236}">
                <a16:creationId xmlns:a16="http://schemas.microsoft.com/office/drawing/2014/main" id="{062E3EB2-67F2-B837-221F-8D0D8EEA6A9F}"/>
              </a:ext>
            </a:extLst>
          </p:cNvPr>
          <p:cNvGrpSpPr/>
          <p:nvPr/>
        </p:nvGrpSpPr>
        <p:grpSpPr>
          <a:xfrm>
            <a:off x="6163809" y="4034223"/>
            <a:ext cx="3021985" cy="979302"/>
            <a:chOff x="5710095" y="4688505"/>
            <a:chExt cx="3021985" cy="979302"/>
          </a:xfrm>
        </p:grpSpPr>
        <p:grpSp>
          <p:nvGrpSpPr>
            <p:cNvPr id="90" name="Group 89">
              <a:extLst>
                <a:ext uri="{FF2B5EF4-FFF2-40B4-BE49-F238E27FC236}">
                  <a16:creationId xmlns:a16="http://schemas.microsoft.com/office/drawing/2014/main" id="{314B3F3D-C94E-BDA6-D255-6D32A09A0B8D}"/>
                </a:ext>
              </a:extLst>
            </p:cNvPr>
            <p:cNvGrpSpPr/>
            <p:nvPr/>
          </p:nvGrpSpPr>
          <p:grpSpPr>
            <a:xfrm>
              <a:off x="5710095" y="4688505"/>
              <a:ext cx="3021985" cy="979302"/>
              <a:chOff x="5710095" y="4688505"/>
              <a:chExt cx="3021985" cy="979302"/>
            </a:xfrm>
          </p:grpSpPr>
          <p:sp>
            <p:nvSpPr>
              <p:cNvPr id="55" name="TextBox 54">
                <a:extLst>
                  <a:ext uri="{FF2B5EF4-FFF2-40B4-BE49-F238E27FC236}">
                    <a16:creationId xmlns:a16="http://schemas.microsoft.com/office/drawing/2014/main" id="{BE6039DE-E2BE-6160-2E24-327A4EDB28D6}"/>
                  </a:ext>
                </a:extLst>
              </p:cNvPr>
              <p:cNvSpPr txBox="1"/>
              <p:nvPr/>
            </p:nvSpPr>
            <p:spPr>
              <a:xfrm>
                <a:off x="6527640" y="5079601"/>
                <a:ext cx="2204440" cy="523220"/>
              </a:xfrm>
              <a:prstGeom prst="rect">
                <a:avLst/>
              </a:prstGeom>
              <a:noFill/>
            </p:spPr>
            <p:txBody>
              <a:bodyPr wrap="square" lIns="91440" tIns="45720" rIns="91440" bIns="45720" rtlCol="0" anchor="t">
                <a:spAutoFit/>
              </a:bodyPr>
              <a:lstStyle/>
              <a:p>
                <a:pPr algn="ctr"/>
                <a:r>
                  <a:rPr lang="en-GB" sz="1400" dirty="0">
                    <a:latin typeface="Comic Sans MS" panose="030F0702030302020204" pitchFamily="66" charset="0"/>
                    <a:cs typeface="Simplified Arabic Fixed"/>
                  </a:rPr>
                  <a:t>Use of personal mobile phones/social media</a:t>
                </a:r>
              </a:p>
            </p:txBody>
          </p:sp>
          <p:pic>
            <p:nvPicPr>
              <p:cNvPr id="19" name="Graphic 18" descr="No Phones with solid fill">
                <a:extLst>
                  <a:ext uri="{FF2B5EF4-FFF2-40B4-BE49-F238E27FC236}">
                    <a16:creationId xmlns:a16="http://schemas.microsoft.com/office/drawing/2014/main" id="{98F2D761-8277-24D9-D639-60D5C4DA86B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6017714" y="4953107"/>
                <a:ext cx="714700" cy="714700"/>
              </a:xfrm>
              <a:prstGeom prst="rect">
                <a:avLst/>
              </a:prstGeom>
            </p:spPr>
          </p:pic>
          <mc:AlternateContent xmlns:mc="http://schemas.openxmlformats.org/markup-compatibility/2006" xmlns:p14="http://schemas.microsoft.com/office/powerpoint/2010/main">
            <mc:Choice Requires="p14">
              <p:contentPart p14:bwMode="auto" r:id="rId37">
                <p14:nvContentPartPr>
                  <p14:cNvPr id="58" name="Ink 57">
                    <a:extLst>
                      <a:ext uri="{FF2B5EF4-FFF2-40B4-BE49-F238E27FC236}">
                        <a16:creationId xmlns:a16="http://schemas.microsoft.com/office/drawing/2014/main" id="{5A111892-32D8-213D-1DFC-5BA194DA1FD1}"/>
                      </a:ext>
                    </a:extLst>
                  </p14:cNvPr>
                  <p14:cNvContentPartPr/>
                  <p14:nvPr/>
                </p14:nvContentPartPr>
                <p14:xfrm rot="20061739">
                  <a:off x="5710095" y="4688505"/>
                  <a:ext cx="249840" cy="342000"/>
                </p14:xfrm>
              </p:contentPart>
            </mc:Choice>
            <mc:Fallback xmlns="">
              <p:pic>
                <p:nvPicPr>
                  <p:cNvPr id="58" name="Ink 57">
                    <a:extLst>
                      <a:ext uri="{FF2B5EF4-FFF2-40B4-BE49-F238E27FC236}">
                        <a16:creationId xmlns:a16="http://schemas.microsoft.com/office/drawing/2014/main" id="{5A111892-32D8-213D-1DFC-5BA194DA1FD1}"/>
                      </a:ext>
                    </a:extLst>
                  </p:cNvPr>
                  <p:cNvPicPr/>
                  <p:nvPr/>
                </p:nvPicPr>
                <p:blipFill>
                  <a:blip r:embed="rId38"/>
                  <a:stretch>
                    <a:fillRect/>
                  </a:stretch>
                </p:blipFill>
                <p:spPr>
                  <a:xfrm rot="20061739">
                    <a:off x="5692095" y="4670505"/>
                    <a:ext cx="285480" cy="377640"/>
                  </a:xfrm>
                  <a:prstGeom prst="rect">
                    <a:avLst/>
                  </a:prstGeom>
                </p:spPr>
              </p:pic>
            </mc:Fallback>
          </mc:AlternateContent>
        </p:grpSp>
        <p:grpSp>
          <p:nvGrpSpPr>
            <p:cNvPr id="62" name="Group 61">
              <a:extLst>
                <a:ext uri="{FF2B5EF4-FFF2-40B4-BE49-F238E27FC236}">
                  <a16:creationId xmlns:a16="http://schemas.microsoft.com/office/drawing/2014/main" id="{EF2BDA39-F821-D684-88BD-8271A91A8270}"/>
                </a:ext>
              </a:extLst>
            </p:cNvPr>
            <p:cNvGrpSpPr/>
            <p:nvPr/>
          </p:nvGrpSpPr>
          <p:grpSpPr>
            <a:xfrm>
              <a:off x="5870341" y="4779903"/>
              <a:ext cx="154525" cy="246239"/>
              <a:chOff x="5870341" y="4779903"/>
              <a:chExt cx="154525" cy="246239"/>
            </a:xfrm>
          </p:grpSpPr>
          <mc:AlternateContent xmlns:mc="http://schemas.openxmlformats.org/markup-compatibility/2006" xmlns:p14="http://schemas.microsoft.com/office/powerpoint/2010/main">
            <mc:Choice Requires="p14">
              <p:contentPart p14:bwMode="auto" r:id="rId39">
                <p14:nvContentPartPr>
                  <p14:cNvPr id="60" name="Ink 59">
                    <a:extLst>
                      <a:ext uri="{FF2B5EF4-FFF2-40B4-BE49-F238E27FC236}">
                        <a16:creationId xmlns:a16="http://schemas.microsoft.com/office/drawing/2014/main" id="{7920B906-94AD-022C-8003-D8A451E2D3BE}"/>
                      </a:ext>
                    </a:extLst>
                  </p14:cNvPr>
                  <p14:cNvContentPartPr/>
                  <p14:nvPr/>
                </p14:nvContentPartPr>
                <p14:xfrm>
                  <a:off x="6001466" y="4779903"/>
                  <a:ext cx="23400" cy="180360"/>
                </p14:xfrm>
              </p:contentPart>
            </mc:Choice>
            <mc:Fallback xmlns="">
              <p:pic>
                <p:nvPicPr>
                  <p:cNvPr id="60" name="Ink 59">
                    <a:extLst>
                      <a:ext uri="{FF2B5EF4-FFF2-40B4-BE49-F238E27FC236}">
                        <a16:creationId xmlns:a16="http://schemas.microsoft.com/office/drawing/2014/main" id="{7920B906-94AD-022C-8003-D8A451E2D3BE}"/>
                      </a:ext>
                    </a:extLst>
                  </p:cNvPr>
                  <p:cNvPicPr/>
                  <p:nvPr/>
                </p:nvPicPr>
                <p:blipFill>
                  <a:blip r:embed="rId40"/>
                  <a:stretch>
                    <a:fillRect/>
                  </a:stretch>
                </p:blipFill>
                <p:spPr>
                  <a:xfrm>
                    <a:off x="5983466" y="4761903"/>
                    <a:ext cx="59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 name="Ink 60">
                    <a:extLst>
                      <a:ext uri="{FF2B5EF4-FFF2-40B4-BE49-F238E27FC236}">
                        <a16:creationId xmlns:a16="http://schemas.microsoft.com/office/drawing/2014/main" id="{22792E5B-A63C-1F3F-8C26-9D93F7CF6D96}"/>
                      </a:ext>
                    </a:extLst>
                  </p14:cNvPr>
                  <p14:cNvContentPartPr/>
                  <p14:nvPr/>
                </p14:nvContentPartPr>
                <p14:xfrm rot="19879184">
                  <a:off x="5870341" y="4981502"/>
                  <a:ext cx="149760" cy="44640"/>
                </p14:xfrm>
              </p:contentPart>
            </mc:Choice>
            <mc:Fallback xmlns="">
              <p:pic>
                <p:nvPicPr>
                  <p:cNvPr id="61" name="Ink 60">
                    <a:extLst>
                      <a:ext uri="{FF2B5EF4-FFF2-40B4-BE49-F238E27FC236}">
                        <a16:creationId xmlns:a16="http://schemas.microsoft.com/office/drawing/2014/main" id="{22792E5B-A63C-1F3F-8C26-9D93F7CF6D96}"/>
                      </a:ext>
                    </a:extLst>
                  </p:cNvPr>
                  <p:cNvPicPr/>
                  <p:nvPr/>
                </p:nvPicPr>
                <p:blipFill>
                  <a:blip r:embed="rId42"/>
                  <a:stretch>
                    <a:fillRect/>
                  </a:stretch>
                </p:blipFill>
                <p:spPr>
                  <a:xfrm rot="19879184">
                    <a:off x="5852341" y="4963356"/>
                    <a:ext cx="185400" cy="80570"/>
                  </a:xfrm>
                  <a:prstGeom prst="rect">
                    <a:avLst/>
                  </a:prstGeom>
                </p:spPr>
              </p:pic>
            </mc:Fallback>
          </mc:AlternateContent>
        </p:grpSp>
      </p:grpSp>
      <p:grpSp>
        <p:nvGrpSpPr>
          <p:cNvPr id="94" name="Group 93">
            <a:extLst>
              <a:ext uri="{FF2B5EF4-FFF2-40B4-BE49-F238E27FC236}">
                <a16:creationId xmlns:a16="http://schemas.microsoft.com/office/drawing/2014/main" id="{FB600287-FA1F-A18A-A768-018D7030B28C}"/>
              </a:ext>
            </a:extLst>
          </p:cNvPr>
          <p:cNvGrpSpPr/>
          <p:nvPr/>
        </p:nvGrpSpPr>
        <p:grpSpPr>
          <a:xfrm>
            <a:off x="2447344" y="4446747"/>
            <a:ext cx="3228539" cy="866440"/>
            <a:chOff x="4389009" y="5164110"/>
            <a:chExt cx="3228539" cy="866440"/>
          </a:xfrm>
        </p:grpSpPr>
        <mc:AlternateContent xmlns:mc="http://schemas.openxmlformats.org/markup-compatibility/2006" xmlns:p14="http://schemas.microsoft.com/office/powerpoint/2010/main">
          <mc:Choice Requires="p14">
            <p:contentPart p14:bwMode="auto" r:id="rId43">
              <p14:nvContentPartPr>
                <p14:cNvPr id="63" name="Ink 62">
                  <a:extLst>
                    <a:ext uri="{FF2B5EF4-FFF2-40B4-BE49-F238E27FC236}">
                      <a16:creationId xmlns:a16="http://schemas.microsoft.com/office/drawing/2014/main" id="{53EC4B04-8859-A3E5-5F9A-B8EBA385E0F5}"/>
                    </a:ext>
                  </a:extLst>
                </p14:cNvPr>
                <p14:cNvContentPartPr/>
                <p14:nvPr/>
              </p14:nvContentPartPr>
              <p14:xfrm>
                <a:off x="5169504" y="5164110"/>
                <a:ext cx="14760" cy="318960"/>
              </p14:xfrm>
            </p:contentPart>
          </mc:Choice>
          <mc:Fallback xmlns="">
            <p:pic>
              <p:nvPicPr>
                <p:cNvPr id="63" name="Ink 62">
                  <a:extLst>
                    <a:ext uri="{FF2B5EF4-FFF2-40B4-BE49-F238E27FC236}">
                      <a16:creationId xmlns:a16="http://schemas.microsoft.com/office/drawing/2014/main" id="{53EC4B04-8859-A3E5-5F9A-B8EBA385E0F5}"/>
                    </a:ext>
                  </a:extLst>
                </p:cNvPr>
                <p:cNvPicPr/>
                <p:nvPr/>
              </p:nvPicPr>
              <p:blipFill>
                <a:blip r:embed="rId44"/>
                <a:stretch>
                  <a:fillRect/>
                </a:stretch>
              </p:blipFill>
              <p:spPr>
                <a:xfrm>
                  <a:off x="5151504" y="5146110"/>
                  <a:ext cx="50400" cy="354600"/>
                </a:xfrm>
                <a:prstGeom prst="rect">
                  <a:avLst/>
                </a:prstGeom>
              </p:spPr>
            </p:pic>
          </mc:Fallback>
        </mc:AlternateContent>
        <p:grpSp>
          <p:nvGrpSpPr>
            <p:cNvPr id="91" name="Group 90">
              <a:extLst>
                <a:ext uri="{FF2B5EF4-FFF2-40B4-BE49-F238E27FC236}">
                  <a16:creationId xmlns:a16="http://schemas.microsoft.com/office/drawing/2014/main" id="{BC26FFF2-653A-A17C-67AE-A509B7B0237D}"/>
                </a:ext>
              </a:extLst>
            </p:cNvPr>
            <p:cNvGrpSpPr/>
            <p:nvPr/>
          </p:nvGrpSpPr>
          <p:grpSpPr>
            <a:xfrm>
              <a:off x="4389009" y="5315850"/>
              <a:ext cx="3228539" cy="714700"/>
              <a:chOff x="4389009" y="5315850"/>
              <a:chExt cx="3228539" cy="714700"/>
            </a:xfrm>
          </p:grpSpPr>
          <p:sp>
            <p:nvSpPr>
              <p:cNvPr id="51" name="TextBox 50">
                <a:extLst>
                  <a:ext uri="{FF2B5EF4-FFF2-40B4-BE49-F238E27FC236}">
                    <a16:creationId xmlns:a16="http://schemas.microsoft.com/office/drawing/2014/main" id="{131CB990-0772-EA46-1CF1-7017CCC76B31}"/>
                  </a:ext>
                </a:extLst>
              </p:cNvPr>
              <p:cNvSpPr txBox="1"/>
              <p:nvPr/>
            </p:nvSpPr>
            <p:spPr>
              <a:xfrm>
                <a:off x="5023854" y="5439843"/>
                <a:ext cx="2593694" cy="523220"/>
              </a:xfrm>
              <a:prstGeom prst="rect">
                <a:avLst/>
              </a:prstGeom>
              <a:noFill/>
            </p:spPr>
            <p:txBody>
              <a:bodyPr wrap="square" lIns="91440" tIns="45720" rIns="91440" bIns="45720" rtlCol="0" anchor="t">
                <a:spAutoFit/>
              </a:bodyPr>
              <a:lstStyle/>
              <a:p>
                <a:pPr algn="ctr"/>
                <a:r>
                  <a:rPr lang="en-GB" sz="1400" dirty="0">
                    <a:latin typeface="Comic Sans MS" panose="030F0702030302020204" pitchFamily="66" charset="0"/>
                    <a:cs typeface="Simplified Arabic Fixed"/>
                  </a:rPr>
                  <a:t>Use of equipment </a:t>
                </a:r>
                <a:br>
                  <a:rPr lang="en-GB" sz="1400" dirty="0">
                    <a:latin typeface="Comic Sans MS" panose="030F0702030302020204" pitchFamily="66" charset="0"/>
                    <a:cs typeface="Simplified Arabic Fixed"/>
                  </a:rPr>
                </a:br>
                <a:r>
                  <a:rPr lang="en-GB" sz="1400" dirty="0">
                    <a:latin typeface="Comic Sans MS" panose="030F0702030302020204" pitchFamily="66" charset="0"/>
                    <a:cs typeface="Simplified Arabic Fixed"/>
                  </a:rPr>
                  <a:t>(including ICT &amp; equipment)</a:t>
                </a:r>
              </a:p>
            </p:txBody>
          </p:sp>
          <p:pic>
            <p:nvPicPr>
              <p:cNvPr id="21" name="Graphic 20" descr="Programmer female with solid fill">
                <a:extLst>
                  <a:ext uri="{FF2B5EF4-FFF2-40B4-BE49-F238E27FC236}">
                    <a16:creationId xmlns:a16="http://schemas.microsoft.com/office/drawing/2014/main" id="{36238069-CAC7-C07C-FCBD-BC378EACB9F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4389009" y="5315850"/>
                <a:ext cx="714700" cy="714700"/>
              </a:xfrm>
              <a:prstGeom prst="rect">
                <a:avLst/>
              </a:prstGeom>
            </p:spPr>
          </p:pic>
          <p:grpSp>
            <p:nvGrpSpPr>
              <p:cNvPr id="67" name="Group 66">
                <a:extLst>
                  <a:ext uri="{FF2B5EF4-FFF2-40B4-BE49-F238E27FC236}">
                    <a16:creationId xmlns:a16="http://schemas.microsoft.com/office/drawing/2014/main" id="{C1389290-E434-7120-5721-DE6A089B664A}"/>
                  </a:ext>
                </a:extLst>
              </p:cNvPr>
              <p:cNvGrpSpPr/>
              <p:nvPr/>
            </p:nvGrpSpPr>
            <p:grpSpPr>
              <a:xfrm>
                <a:off x="5080945" y="5370385"/>
                <a:ext cx="210136" cy="150480"/>
                <a:chOff x="5080945" y="5370385"/>
                <a:chExt cx="210136" cy="150480"/>
              </a:xfrm>
            </p:grpSpPr>
            <mc:AlternateContent xmlns:mc="http://schemas.openxmlformats.org/markup-compatibility/2006" xmlns:p14="http://schemas.microsoft.com/office/powerpoint/2010/main">
              <mc:Choice Requires="p14">
                <p:contentPart p14:bwMode="auto" r:id="rId47">
                  <p14:nvContentPartPr>
                    <p14:cNvPr id="65" name="Ink 64">
                      <a:extLst>
                        <a:ext uri="{FF2B5EF4-FFF2-40B4-BE49-F238E27FC236}">
                          <a16:creationId xmlns:a16="http://schemas.microsoft.com/office/drawing/2014/main" id="{53C691BF-4C75-C42C-9F8E-BF8F3797E52C}"/>
                        </a:ext>
                      </a:extLst>
                    </p14:cNvPr>
                    <p14:cNvContentPartPr/>
                    <p14:nvPr/>
                  </p14:nvContentPartPr>
                  <p14:xfrm>
                    <a:off x="5200721" y="5415145"/>
                    <a:ext cx="90360" cy="105480"/>
                  </p14:xfrm>
                </p:contentPart>
              </mc:Choice>
              <mc:Fallback xmlns="">
                <p:pic>
                  <p:nvPicPr>
                    <p:cNvPr id="65" name="Ink 64">
                      <a:extLst>
                        <a:ext uri="{FF2B5EF4-FFF2-40B4-BE49-F238E27FC236}">
                          <a16:creationId xmlns:a16="http://schemas.microsoft.com/office/drawing/2014/main" id="{53C691BF-4C75-C42C-9F8E-BF8F3797E52C}"/>
                        </a:ext>
                      </a:extLst>
                    </p:cNvPr>
                    <p:cNvPicPr/>
                    <p:nvPr/>
                  </p:nvPicPr>
                  <p:blipFill>
                    <a:blip r:embed="rId48"/>
                    <a:stretch>
                      <a:fillRect/>
                    </a:stretch>
                  </p:blipFill>
                  <p:spPr>
                    <a:xfrm>
                      <a:off x="5182649" y="5397206"/>
                      <a:ext cx="126143" cy="14099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6" name="Ink 65">
                      <a:extLst>
                        <a:ext uri="{FF2B5EF4-FFF2-40B4-BE49-F238E27FC236}">
                          <a16:creationId xmlns:a16="http://schemas.microsoft.com/office/drawing/2014/main" id="{DBC9CF21-DC01-C55C-972C-08CD8826115D}"/>
                        </a:ext>
                      </a:extLst>
                    </p14:cNvPr>
                    <p14:cNvContentPartPr/>
                    <p14:nvPr/>
                  </p14:nvContentPartPr>
                  <p14:xfrm rot="20884248">
                    <a:off x="5080945" y="5370385"/>
                    <a:ext cx="63000" cy="150480"/>
                  </p14:xfrm>
                </p:contentPart>
              </mc:Choice>
              <mc:Fallback xmlns="">
                <p:pic>
                  <p:nvPicPr>
                    <p:cNvPr id="66" name="Ink 65">
                      <a:extLst>
                        <a:ext uri="{FF2B5EF4-FFF2-40B4-BE49-F238E27FC236}">
                          <a16:creationId xmlns:a16="http://schemas.microsoft.com/office/drawing/2014/main" id="{DBC9CF21-DC01-C55C-972C-08CD8826115D}"/>
                        </a:ext>
                      </a:extLst>
                    </p:cNvPr>
                    <p:cNvPicPr/>
                    <p:nvPr/>
                  </p:nvPicPr>
                  <p:blipFill>
                    <a:blip r:embed="rId50"/>
                    <a:stretch>
                      <a:fillRect/>
                    </a:stretch>
                  </p:blipFill>
                  <p:spPr>
                    <a:xfrm rot="20884248">
                      <a:off x="5062945" y="5352385"/>
                      <a:ext cx="98640" cy="186120"/>
                    </a:xfrm>
                    <a:prstGeom prst="rect">
                      <a:avLst/>
                    </a:prstGeom>
                  </p:spPr>
                </p:pic>
              </mc:Fallback>
            </mc:AlternateContent>
          </p:grpSp>
        </p:grpSp>
      </p:grpSp>
      <p:grpSp>
        <p:nvGrpSpPr>
          <p:cNvPr id="92" name="Group 91">
            <a:extLst>
              <a:ext uri="{FF2B5EF4-FFF2-40B4-BE49-F238E27FC236}">
                <a16:creationId xmlns:a16="http://schemas.microsoft.com/office/drawing/2014/main" id="{E6021139-ADA6-DB35-68A2-234C29A1A63A}"/>
              </a:ext>
            </a:extLst>
          </p:cNvPr>
          <p:cNvGrpSpPr/>
          <p:nvPr/>
        </p:nvGrpSpPr>
        <p:grpSpPr>
          <a:xfrm>
            <a:off x="687950" y="3957872"/>
            <a:ext cx="1884313" cy="1176851"/>
            <a:chOff x="1443572" y="4809144"/>
            <a:chExt cx="1884313" cy="1176851"/>
          </a:xfrm>
        </p:grpSpPr>
        <p:sp>
          <p:nvSpPr>
            <p:cNvPr id="50" name="TextBox 49">
              <a:extLst>
                <a:ext uri="{FF2B5EF4-FFF2-40B4-BE49-F238E27FC236}">
                  <a16:creationId xmlns:a16="http://schemas.microsoft.com/office/drawing/2014/main" id="{25126ADB-8AD3-CEC4-D061-AE82A3A82993}"/>
                </a:ext>
              </a:extLst>
            </p:cNvPr>
            <p:cNvSpPr txBox="1"/>
            <p:nvPr/>
          </p:nvSpPr>
          <p:spPr>
            <a:xfrm>
              <a:off x="1443572" y="5462775"/>
              <a:ext cx="1884313" cy="523220"/>
            </a:xfrm>
            <a:prstGeom prst="rect">
              <a:avLst/>
            </a:prstGeom>
            <a:noFill/>
          </p:spPr>
          <p:txBody>
            <a:bodyPr wrap="square" lIns="91440" tIns="45720" rIns="91440" bIns="45720" rtlCol="0" anchor="t">
              <a:spAutoFit/>
            </a:bodyPr>
            <a:lstStyle/>
            <a:p>
              <a:pPr algn="ctr"/>
              <a:r>
                <a:rPr lang="en-GB" sz="1400" dirty="0">
                  <a:latin typeface="Comic Sans MS" panose="030F0702030302020204" pitchFamily="66" charset="0"/>
                  <a:cs typeface="Simplified Arabic Fixed"/>
                </a:rPr>
                <a:t>Language &amp; Behaviour</a:t>
              </a:r>
            </a:p>
          </p:txBody>
        </p:sp>
        <p:pic>
          <p:nvPicPr>
            <p:cNvPr id="23" name="Graphic 22" descr="Subtitles with solid fill">
              <a:extLst>
                <a:ext uri="{FF2B5EF4-FFF2-40B4-BE49-F238E27FC236}">
                  <a16:creationId xmlns:a16="http://schemas.microsoft.com/office/drawing/2014/main" id="{AE65DDB2-46D6-FE2D-3DDF-252CC10BECF1}"/>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2089540" y="4809144"/>
              <a:ext cx="714700" cy="800589"/>
            </a:xfrm>
            <a:prstGeom prst="rect">
              <a:avLst/>
            </a:prstGeom>
          </p:spPr>
        </p:pic>
        <p:grpSp>
          <p:nvGrpSpPr>
            <p:cNvPr id="74" name="Group 73">
              <a:extLst>
                <a:ext uri="{FF2B5EF4-FFF2-40B4-BE49-F238E27FC236}">
                  <a16:creationId xmlns:a16="http://schemas.microsoft.com/office/drawing/2014/main" id="{EF2D402F-6608-7239-D4BA-7C624E68914D}"/>
                </a:ext>
              </a:extLst>
            </p:cNvPr>
            <p:cNvGrpSpPr/>
            <p:nvPr/>
          </p:nvGrpSpPr>
          <p:grpSpPr>
            <a:xfrm>
              <a:off x="3023983" y="4857655"/>
              <a:ext cx="243321" cy="291600"/>
              <a:chOff x="3023983" y="4857655"/>
              <a:chExt cx="243321" cy="291600"/>
            </a:xfrm>
          </p:grpSpPr>
          <mc:AlternateContent xmlns:mc="http://schemas.openxmlformats.org/markup-compatibility/2006" xmlns:p14="http://schemas.microsoft.com/office/powerpoint/2010/main">
            <mc:Choice Requires="p14">
              <p:contentPart p14:bwMode="auto" r:id="rId53">
                <p14:nvContentPartPr>
                  <p14:cNvPr id="70" name="Ink 69">
                    <a:extLst>
                      <a:ext uri="{FF2B5EF4-FFF2-40B4-BE49-F238E27FC236}">
                        <a16:creationId xmlns:a16="http://schemas.microsoft.com/office/drawing/2014/main" id="{52352B0F-BE7D-FE96-79A2-81A9759E380F}"/>
                      </a:ext>
                    </a:extLst>
                  </p14:cNvPr>
                  <p14:cNvContentPartPr/>
                  <p14:nvPr/>
                </p14:nvContentPartPr>
                <p14:xfrm rot="1504247">
                  <a:off x="3041584" y="4857655"/>
                  <a:ext cx="225720" cy="291600"/>
                </p14:xfrm>
              </p:contentPart>
            </mc:Choice>
            <mc:Fallback xmlns="">
              <p:pic>
                <p:nvPicPr>
                  <p:cNvPr id="70" name="Ink 69">
                    <a:extLst>
                      <a:ext uri="{FF2B5EF4-FFF2-40B4-BE49-F238E27FC236}">
                        <a16:creationId xmlns:a16="http://schemas.microsoft.com/office/drawing/2014/main" id="{52352B0F-BE7D-FE96-79A2-81A9759E380F}"/>
                      </a:ext>
                    </a:extLst>
                  </p:cNvPr>
                  <p:cNvPicPr/>
                  <p:nvPr/>
                </p:nvPicPr>
                <p:blipFill>
                  <a:blip r:embed="rId54"/>
                  <a:stretch>
                    <a:fillRect/>
                  </a:stretch>
                </p:blipFill>
                <p:spPr>
                  <a:xfrm rot="1504247">
                    <a:off x="3023613" y="4839677"/>
                    <a:ext cx="261303" cy="32719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1" name="Ink 70">
                    <a:extLst>
                      <a:ext uri="{FF2B5EF4-FFF2-40B4-BE49-F238E27FC236}">
                        <a16:creationId xmlns:a16="http://schemas.microsoft.com/office/drawing/2014/main" id="{AE022F86-4544-1828-E8E1-3992799D0ED0}"/>
                      </a:ext>
                    </a:extLst>
                  </p14:cNvPr>
                  <p14:cNvContentPartPr/>
                  <p14:nvPr/>
                </p14:nvContentPartPr>
                <p14:xfrm rot="757098">
                  <a:off x="3030520" y="4860737"/>
                  <a:ext cx="15840" cy="214200"/>
                </p14:xfrm>
              </p:contentPart>
            </mc:Choice>
            <mc:Fallback xmlns="">
              <p:pic>
                <p:nvPicPr>
                  <p:cNvPr id="71" name="Ink 70">
                    <a:extLst>
                      <a:ext uri="{FF2B5EF4-FFF2-40B4-BE49-F238E27FC236}">
                        <a16:creationId xmlns:a16="http://schemas.microsoft.com/office/drawing/2014/main" id="{AE022F86-4544-1828-E8E1-3992799D0ED0}"/>
                      </a:ext>
                    </a:extLst>
                  </p:cNvPr>
                  <p:cNvPicPr/>
                  <p:nvPr/>
                </p:nvPicPr>
                <p:blipFill>
                  <a:blip r:embed="rId56"/>
                  <a:stretch>
                    <a:fillRect/>
                  </a:stretch>
                </p:blipFill>
                <p:spPr>
                  <a:xfrm rot="757098">
                    <a:off x="3012920" y="4842737"/>
                    <a:ext cx="50688"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3" name="Ink 72">
                    <a:extLst>
                      <a:ext uri="{FF2B5EF4-FFF2-40B4-BE49-F238E27FC236}">
                        <a16:creationId xmlns:a16="http://schemas.microsoft.com/office/drawing/2014/main" id="{5BD05C52-9BDD-4BEC-33AC-8FDD2A93B94E}"/>
                      </a:ext>
                    </a:extLst>
                  </p14:cNvPr>
                  <p14:cNvContentPartPr/>
                  <p14:nvPr/>
                </p14:nvContentPartPr>
                <p14:xfrm rot="2215855">
                  <a:off x="3023983" y="5049565"/>
                  <a:ext cx="149760" cy="93960"/>
                </p14:xfrm>
              </p:contentPart>
            </mc:Choice>
            <mc:Fallback xmlns="">
              <p:pic>
                <p:nvPicPr>
                  <p:cNvPr id="73" name="Ink 72">
                    <a:extLst>
                      <a:ext uri="{FF2B5EF4-FFF2-40B4-BE49-F238E27FC236}">
                        <a16:creationId xmlns:a16="http://schemas.microsoft.com/office/drawing/2014/main" id="{5BD05C52-9BDD-4BEC-33AC-8FDD2A93B94E}"/>
                      </a:ext>
                    </a:extLst>
                  </p:cNvPr>
                  <p:cNvPicPr/>
                  <p:nvPr/>
                </p:nvPicPr>
                <p:blipFill>
                  <a:blip r:embed="rId58"/>
                  <a:stretch>
                    <a:fillRect/>
                  </a:stretch>
                </p:blipFill>
                <p:spPr>
                  <a:xfrm rot="2215855">
                    <a:off x="3006026" y="5031565"/>
                    <a:ext cx="185315" cy="129600"/>
                  </a:xfrm>
                  <a:prstGeom prst="rect">
                    <a:avLst/>
                  </a:prstGeom>
                </p:spPr>
              </p:pic>
            </mc:Fallback>
          </mc:AlternateContent>
        </p:grpSp>
      </p:grpSp>
      <p:grpSp>
        <p:nvGrpSpPr>
          <p:cNvPr id="93" name="Group 92">
            <a:extLst>
              <a:ext uri="{FF2B5EF4-FFF2-40B4-BE49-F238E27FC236}">
                <a16:creationId xmlns:a16="http://schemas.microsoft.com/office/drawing/2014/main" id="{32497238-14A9-176D-C910-EDEB88BB75C1}"/>
              </a:ext>
            </a:extLst>
          </p:cNvPr>
          <p:cNvGrpSpPr/>
          <p:nvPr/>
        </p:nvGrpSpPr>
        <p:grpSpPr>
          <a:xfrm>
            <a:off x="924125" y="2528524"/>
            <a:ext cx="1796509" cy="1225615"/>
            <a:chOff x="627614" y="3418054"/>
            <a:chExt cx="1796509" cy="1225615"/>
          </a:xfrm>
        </p:grpSpPr>
        <p:sp>
          <p:nvSpPr>
            <p:cNvPr id="49" name="TextBox 48">
              <a:extLst>
                <a:ext uri="{FF2B5EF4-FFF2-40B4-BE49-F238E27FC236}">
                  <a16:creationId xmlns:a16="http://schemas.microsoft.com/office/drawing/2014/main" id="{7587D3CE-8EC0-693B-B917-6B4A123F7AC7}"/>
                </a:ext>
              </a:extLst>
            </p:cNvPr>
            <p:cNvSpPr txBox="1"/>
            <p:nvPr/>
          </p:nvSpPr>
          <p:spPr>
            <a:xfrm>
              <a:off x="627614" y="4120449"/>
              <a:ext cx="1385014" cy="523220"/>
            </a:xfrm>
            <a:prstGeom prst="rect">
              <a:avLst/>
            </a:prstGeom>
            <a:noFill/>
          </p:spPr>
          <p:txBody>
            <a:bodyPr wrap="square" lIns="91440" tIns="45720" rIns="91440" bIns="45720" rtlCol="0" anchor="t">
              <a:spAutoFit/>
            </a:bodyPr>
            <a:lstStyle/>
            <a:p>
              <a:pPr algn="ctr"/>
              <a:r>
                <a:rPr lang="en-GB" sz="1400" dirty="0">
                  <a:latin typeface="Comic Sans MS" panose="030F0702030302020204" pitchFamily="66" charset="0"/>
                  <a:cs typeface="Simplified Arabic Fixed"/>
                </a:rPr>
                <a:t>Working Environment</a:t>
              </a:r>
            </a:p>
          </p:txBody>
        </p:sp>
        <p:pic>
          <p:nvPicPr>
            <p:cNvPr id="25" name="Graphic 24" descr="Work from home desk with solid fill">
              <a:extLst>
                <a:ext uri="{FF2B5EF4-FFF2-40B4-BE49-F238E27FC236}">
                  <a16:creationId xmlns:a16="http://schemas.microsoft.com/office/drawing/2014/main" id="{E913CE7F-27B5-1CF5-7DE5-4881C913D6C5}"/>
                </a:ext>
              </a:extLst>
            </p:cNvPr>
            <p:cNvPicPr>
              <a:picLocks noChangeAspect="1"/>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a:off x="946579" y="3418054"/>
              <a:ext cx="714700" cy="714700"/>
            </a:xfrm>
            <a:prstGeom prst="rect">
              <a:avLst/>
            </a:prstGeom>
          </p:spPr>
        </p:pic>
        <mc:AlternateContent xmlns:mc="http://schemas.openxmlformats.org/markup-compatibility/2006" xmlns:p14="http://schemas.microsoft.com/office/powerpoint/2010/main">
          <mc:Choice Requires="p14">
            <p:contentPart p14:bwMode="auto" r:id="rId61">
              <p14:nvContentPartPr>
                <p14:cNvPr id="75" name="Ink 74">
                  <a:extLst>
                    <a:ext uri="{FF2B5EF4-FFF2-40B4-BE49-F238E27FC236}">
                      <a16:creationId xmlns:a16="http://schemas.microsoft.com/office/drawing/2014/main" id="{B0AE898B-33C7-D19B-C972-F61FD5297FDD}"/>
                    </a:ext>
                  </a:extLst>
                </p14:cNvPr>
                <p14:cNvContentPartPr/>
                <p14:nvPr/>
              </p14:nvContentPartPr>
              <p14:xfrm>
                <a:off x="1900323" y="3775404"/>
                <a:ext cx="523800" cy="36360"/>
              </p14:xfrm>
            </p:contentPart>
          </mc:Choice>
          <mc:Fallback xmlns="">
            <p:pic>
              <p:nvPicPr>
                <p:cNvPr id="75" name="Ink 74">
                  <a:extLst>
                    <a:ext uri="{FF2B5EF4-FFF2-40B4-BE49-F238E27FC236}">
                      <a16:creationId xmlns:a16="http://schemas.microsoft.com/office/drawing/2014/main" id="{B0AE898B-33C7-D19B-C972-F61FD5297FDD}"/>
                    </a:ext>
                  </a:extLst>
                </p:cNvPr>
                <p:cNvPicPr/>
                <p:nvPr/>
              </p:nvPicPr>
              <p:blipFill>
                <a:blip r:embed="rId62"/>
                <a:stretch>
                  <a:fillRect/>
                </a:stretch>
              </p:blipFill>
              <p:spPr>
                <a:xfrm>
                  <a:off x="1882323" y="3757224"/>
                  <a:ext cx="559440" cy="72356"/>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6" name="Ink 75">
                  <a:extLst>
                    <a:ext uri="{FF2B5EF4-FFF2-40B4-BE49-F238E27FC236}">
                      <a16:creationId xmlns:a16="http://schemas.microsoft.com/office/drawing/2014/main" id="{F8BE2012-CCC1-632D-98BD-C68A40E474EA}"/>
                    </a:ext>
                  </a:extLst>
                </p14:cNvPr>
                <p14:cNvContentPartPr/>
                <p14:nvPr/>
              </p14:nvContentPartPr>
              <p14:xfrm>
                <a:off x="1853163" y="3716004"/>
                <a:ext cx="253080" cy="180360"/>
              </p14:xfrm>
            </p:contentPart>
          </mc:Choice>
          <mc:Fallback xmlns="">
            <p:pic>
              <p:nvPicPr>
                <p:cNvPr id="76" name="Ink 75">
                  <a:extLst>
                    <a:ext uri="{FF2B5EF4-FFF2-40B4-BE49-F238E27FC236}">
                      <a16:creationId xmlns:a16="http://schemas.microsoft.com/office/drawing/2014/main" id="{F8BE2012-CCC1-632D-98BD-C68A40E474EA}"/>
                    </a:ext>
                  </a:extLst>
                </p:cNvPr>
                <p:cNvPicPr/>
                <p:nvPr/>
              </p:nvPicPr>
              <p:blipFill>
                <a:blip r:embed="rId64"/>
                <a:stretch>
                  <a:fillRect/>
                </a:stretch>
              </p:blipFill>
              <p:spPr>
                <a:xfrm>
                  <a:off x="1835163" y="3698004"/>
                  <a:ext cx="288720" cy="216000"/>
                </a:xfrm>
                <a:prstGeom prst="rect">
                  <a:avLst/>
                </a:prstGeom>
              </p:spPr>
            </p:pic>
          </mc:Fallback>
        </mc:AlternateContent>
      </p:grpSp>
      <p:grpSp>
        <p:nvGrpSpPr>
          <p:cNvPr id="95" name="Group 94">
            <a:extLst>
              <a:ext uri="{FF2B5EF4-FFF2-40B4-BE49-F238E27FC236}">
                <a16:creationId xmlns:a16="http://schemas.microsoft.com/office/drawing/2014/main" id="{A941D21A-835C-5A6E-3A1A-B7A05CC6BB0D}"/>
              </a:ext>
            </a:extLst>
          </p:cNvPr>
          <p:cNvGrpSpPr/>
          <p:nvPr/>
        </p:nvGrpSpPr>
        <p:grpSpPr>
          <a:xfrm>
            <a:off x="1189431" y="1886132"/>
            <a:ext cx="2330273" cy="764668"/>
            <a:chOff x="596410" y="2287856"/>
            <a:chExt cx="2330273" cy="764668"/>
          </a:xfrm>
        </p:grpSpPr>
        <p:grpSp>
          <p:nvGrpSpPr>
            <p:cNvPr id="85" name="Group 84">
              <a:extLst>
                <a:ext uri="{FF2B5EF4-FFF2-40B4-BE49-F238E27FC236}">
                  <a16:creationId xmlns:a16="http://schemas.microsoft.com/office/drawing/2014/main" id="{F7B8D836-8F3C-A199-317A-9B9EB4B7C346}"/>
                </a:ext>
              </a:extLst>
            </p:cNvPr>
            <p:cNvGrpSpPr/>
            <p:nvPr/>
          </p:nvGrpSpPr>
          <p:grpSpPr>
            <a:xfrm>
              <a:off x="596410" y="2287856"/>
              <a:ext cx="1798380" cy="717204"/>
              <a:chOff x="596410" y="2287856"/>
              <a:chExt cx="1798380" cy="717204"/>
            </a:xfrm>
          </p:grpSpPr>
          <p:sp>
            <p:nvSpPr>
              <p:cNvPr id="48" name="TextBox 47">
                <a:extLst>
                  <a:ext uri="{FF2B5EF4-FFF2-40B4-BE49-F238E27FC236}">
                    <a16:creationId xmlns:a16="http://schemas.microsoft.com/office/drawing/2014/main" id="{D27C4033-FC86-2CB5-6181-01508F86FE39}"/>
                  </a:ext>
                </a:extLst>
              </p:cNvPr>
              <p:cNvSpPr txBox="1"/>
              <p:nvPr/>
            </p:nvSpPr>
            <p:spPr>
              <a:xfrm>
                <a:off x="596410" y="2287856"/>
                <a:ext cx="1283339" cy="523220"/>
              </a:xfrm>
              <a:prstGeom prst="rect">
                <a:avLst/>
              </a:prstGeom>
              <a:noFill/>
            </p:spPr>
            <p:txBody>
              <a:bodyPr wrap="square" lIns="91440" tIns="45720" rIns="91440" bIns="45720" rtlCol="0" anchor="t">
                <a:spAutoFit/>
              </a:bodyPr>
              <a:lstStyle/>
              <a:p>
                <a:pPr algn="ctr"/>
                <a:r>
                  <a:rPr lang="en-GB" sz="1400" dirty="0">
                    <a:latin typeface="Comic Sans MS" panose="030F0702030302020204" pitchFamily="66" charset="0"/>
                    <a:cs typeface="Simplified Arabic Fixed"/>
                  </a:rPr>
                  <a:t>Personal </a:t>
                </a:r>
                <a:br>
                  <a:rPr lang="en-GB" sz="1400" dirty="0">
                    <a:latin typeface="Comic Sans MS" panose="030F0702030302020204" pitchFamily="66" charset="0"/>
                    <a:cs typeface="Simplified Arabic Fixed"/>
                  </a:rPr>
                </a:br>
                <a:r>
                  <a:rPr lang="en-GB" sz="1400" dirty="0">
                    <a:latin typeface="Comic Sans MS" panose="030F0702030302020204" pitchFamily="66" charset="0"/>
                    <a:cs typeface="Simplified Arabic Fixed"/>
                  </a:rPr>
                  <a:t>Appearance</a:t>
                </a:r>
              </a:p>
            </p:txBody>
          </p:sp>
          <p:pic>
            <p:nvPicPr>
              <p:cNvPr id="27" name="Graphic 26" descr="Suit with solid fill">
                <a:extLst>
                  <a:ext uri="{FF2B5EF4-FFF2-40B4-BE49-F238E27FC236}">
                    <a16:creationId xmlns:a16="http://schemas.microsoft.com/office/drawing/2014/main" id="{3BD726D7-DBA6-E029-D3D9-1D9BC588A2F1}"/>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680090" y="2290360"/>
                <a:ext cx="714700" cy="714700"/>
              </a:xfrm>
              <a:prstGeom prst="rect">
                <a:avLst/>
              </a:prstGeom>
            </p:spPr>
          </p:pic>
        </p:grpSp>
        <p:grpSp>
          <p:nvGrpSpPr>
            <p:cNvPr id="81" name="Group 80">
              <a:extLst>
                <a:ext uri="{FF2B5EF4-FFF2-40B4-BE49-F238E27FC236}">
                  <a16:creationId xmlns:a16="http://schemas.microsoft.com/office/drawing/2014/main" id="{67EA9069-9D6C-2EE7-A2F0-7CB2D8083B3A}"/>
                </a:ext>
              </a:extLst>
            </p:cNvPr>
            <p:cNvGrpSpPr/>
            <p:nvPr/>
          </p:nvGrpSpPr>
          <p:grpSpPr>
            <a:xfrm>
              <a:off x="2507643" y="2826804"/>
              <a:ext cx="419040" cy="225720"/>
              <a:chOff x="2507643" y="2826804"/>
              <a:chExt cx="419040" cy="225720"/>
            </a:xfrm>
          </p:grpSpPr>
          <mc:AlternateContent xmlns:mc="http://schemas.openxmlformats.org/markup-compatibility/2006" xmlns:p14="http://schemas.microsoft.com/office/powerpoint/2010/main">
            <mc:Choice Requires="p14">
              <p:contentPart p14:bwMode="auto" r:id="rId67">
                <p14:nvContentPartPr>
                  <p14:cNvPr id="77" name="Ink 76">
                    <a:extLst>
                      <a:ext uri="{FF2B5EF4-FFF2-40B4-BE49-F238E27FC236}">
                        <a16:creationId xmlns:a16="http://schemas.microsoft.com/office/drawing/2014/main" id="{64CB0872-F515-8112-1C03-FCDA9B948FE0}"/>
                      </a:ext>
                    </a:extLst>
                  </p14:cNvPr>
                  <p14:cNvContentPartPr/>
                  <p14:nvPr/>
                </p14:nvContentPartPr>
                <p14:xfrm>
                  <a:off x="2532843" y="2916084"/>
                  <a:ext cx="393840" cy="132480"/>
                </p14:xfrm>
              </p:contentPart>
            </mc:Choice>
            <mc:Fallback xmlns="">
              <p:pic>
                <p:nvPicPr>
                  <p:cNvPr id="77" name="Ink 76">
                    <a:extLst>
                      <a:ext uri="{FF2B5EF4-FFF2-40B4-BE49-F238E27FC236}">
                        <a16:creationId xmlns:a16="http://schemas.microsoft.com/office/drawing/2014/main" id="{64CB0872-F515-8112-1C03-FCDA9B948FE0}"/>
                      </a:ext>
                    </a:extLst>
                  </p:cNvPr>
                  <p:cNvPicPr/>
                  <p:nvPr/>
                </p:nvPicPr>
                <p:blipFill>
                  <a:blip r:embed="rId68"/>
                  <a:stretch>
                    <a:fillRect/>
                  </a:stretch>
                </p:blipFill>
                <p:spPr>
                  <a:xfrm>
                    <a:off x="2514843" y="2898084"/>
                    <a:ext cx="429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8" name="Ink 77">
                    <a:extLst>
                      <a:ext uri="{FF2B5EF4-FFF2-40B4-BE49-F238E27FC236}">
                        <a16:creationId xmlns:a16="http://schemas.microsoft.com/office/drawing/2014/main" id="{20B0C88E-8783-545A-FDBF-1E7640FE3100}"/>
                      </a:ext>
                    </a:extLst>
                  </p14:cNvPr>
                  <p14:cNvContentPartPr/>
                  <p14:nvPr/>
                </p14:nvContentPartPr>
                <p14:xfrm>
                  <a:off x="2517363" y="2909604"/>
                  <a:ext cx="43920" cy="142920"/>
                </p14:xfrm>
              </p:contentPart>
            </mc:Choice>
            <mc:Fallback xmlns="">
              <p:pic>
                <p:nvPicPr>
                  <p:cNvPr id="78" name="Ink 77">
                    <a:extLst>
                      <a:ext uri="{FF2B5EF4-FFF2-40B4-BE49-F238E27FC236}">
                        <a16:creationId xmlns:a16="http://schemas.microsoft.com/office/drawing/2014/main" id="{20B0C88E-8783-545A-FDBF-1E7640FE3100}"/>
                      </a:ext>
                    </a:extLst>
                  </p:cNvPr>
                  <p:cNvPicPr/>
                  <p:nvPr/>
                </p:nvPicPr>
                <p:blipFill>
                  <a:blip r:embed="rId70"/>
                  <a:stretch>
                    <a:fillRect/>
                  </a:stretch>
                </p:blipFill>
                <p:spPr>
                  <a:xfrm>
                    <a:off x="2499363" y="2891649"/>
                    <a:ext cx="79560" cy="17847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0" name="Ink 79">
                    <a:extLst>
                      <a:ext uri="{FF2B5EF4-FFF2-40B4-BE49-F238E27FC236}">
                        <a16:creationId xmlns:a16="http://schemas.microsoft.com/office/drawing/2014/main" id="{33160A95-D30A-C13C-2134-EC33C23AE2ED}"/>
                      </a:ext>
                    </a:extLst>
                  </p14:cNvPr>
                  <p14:cNvContentPartPr/>
                  <p14:nvPr/>
                </p14:nvContentPartPr>
                <p14:xfrm>
                  <a:off x="2507643" y="2826804"/>
                  <a:ext cx="122760" cy="82440"/>
                </p14:xfrm>
              </p:contentPart>
            </mc:Choice>
            <mc:Fallback xmlns="">
              <p:pic>
                <p:nvPicPr>
                  <p:cNvPr id="80" name="Ink 79">
                    <a:extLst>
                      <a:ext uri="{FF2B5EF4-FFF2-40B4-BE49-F238E27FC236}">
                        <a16:creationId xmlns:a16="http://schemas.microsoft.com/office/drawing/2014/main" id="{33160A95-D30A-C13C-2134-EC33C23AE2ED}"/>
                      </a:ext>
                    </a:extLst>
                  </p:cNvPr>
                  <p:cNvPicPr/>
                  <p:nvPr/>
                </p:nvPicPr>
                <p:blipFill>
                  <a:blip r:embed="rId72"/>
                  <a:stretch>
                    <a:fillRect/>
                  </a:stretch>
                </p:blipFill>
                <p:spPr>
                  <a:xfrm>
                    <a:off x="2489643" y="2808804"/>
                    <a:ext cx="158400" cy="118080"/>
                  </a:xfrm>
                  <a:prstGeom prst="rect">
                    <a:avLst/>
                  </a:prstGeom>
                </p:spPr>
              </p:pic>
            </mc:Fallback>
          </mc:AlternateContent>
        </p:grpSp>
      </p:grpSp>
      <p:sp>
        <p:nvSpPr>
          <p:cNvPr id="82" name="TextBox 81">
            <a:extLst>
              <a:ext uri="{FF2B5EF4-FFF2-40B4-BE49-F238E27FC236}">
                <a16:creationId xmlns:a16="http://schemas.microsoft.com/office/drawing/2014/main" id="{27A56F86-E906-EF2D-1EE2-D88927BD6F90}"/>
              </a:ext>
            </a:extLst>
          </p:cNvPr>
          <p:cNvSpPr txBox="1"/>
          <p:nvPr/>
        </p:nvSpPr>
        <p:spPr>
          <a:xfrm>
            <a:off x="2606943" y="3188372"/>
            <a:ext cx="3664560" cy="400110"/>
          </a:xfrm>
          <a:prstGeom prst="rect">
            <a:avLst/>
          </a:prstGeom>
          <a:noFill/>
        </p:spPr>
        <p:txBody>
          <a:bodyPr wrap="square" lIns="91440" tIns="45720" rIns="91440" bIns="45720" rtlCol="0" anchor="t">
            <a:spAutoFit/>
          </a:bodyPr>
          <a:lstStyle/>
          <a:p>
            <a:pPr algn="ctr"/>
            <a:r>
              <a:rPr lang="en-GB" sz="2000" dirty="0">
                <a:solidFill>
                  <a:schemeClr val="accent2"/>
                </a:solidFill>
                <a:latin typeface="Stencil" pitchFamily="82" charset="77"/>
                <a:cs typeface="Simplified Arabic Fixed"/>
              </a:rPr>
              <a:t>Code of Conduct</a:t>
            </a:r>
          </a:p>
        </p:txBody>
      </p:sp>
      <p:grpSp>
        <p:nvGrpSpPr>
          <p:cNvPr id="14" name="Group 13">
            <a:extLst>
              <a:ext uri="{FF2B5EF4-FFF2-40B4-BE49-F238E27FC236}">
                <a16:creationId xmlns:a16="http://schemas.microsoft.com/office/drawing/2014/main" id="{3E86381F-ABFC-44D9-9225-B7B868B6392F}"/>
              </a:ext>
            </a:extLst>
          </p:cNvPr>
          <p:cNvGrpSpPr/>
          <p:nvPr/>
        </p:nvGrpSpPr>
        <p:grpSpPr>
          <a:xfrm>
            <a:off x="-7549" y="5248911"/>
            <a:ext cx="8007817" cy="1805296"/>
            <a:chOff x="-1466336" y="1101638"/>
            <a:chExt cx="9990953" cy="1805296"/>
          </a:xfrm>
        </p:grpSpPr>
        <p:pic>
          <p:nvPicPr>
            <p:cNvPr id="7" name="Picture 6">
              <a:extLst>
                <a:ext uri="{FF2B5EF4-FFF2-40B4-BE49-F238E27FC236}">
                  <a16:creationId xmlns:a16="http://schemas.microsoft.com/office/drawing/2014/main" id="{5A47167C-8EE6-4611-B1C4-F7E2DCB0C8FD}"/>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122920" y="1220715"/>
              <a:ext cx="1433272" cy="1108734"/>
            </a:xfrm>
            <a:prstGeom prst="rect">
              <a:avLst/>
            </a:prstGeom>
          </p:spPr>
        </p:pic>
        <p:pic>
          <p:nvPicPr>
            <p:cNvPr id="11" name="Picture 10">
              <a:extLst>
                <a:ext uri="{FF2B5EF4-FFF2-40B4-BE49-F238E27FC236}">
                  <a16:creationId xmlns:a16="http://schemas.microsoft.com/office/drawing/2014/main" id="{68B6DF10-8C95-4B48-BD63-BBE283B5FA84}"/>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rot="16200000">
              <a:off x="201416" y="-566114"/>
              <a:ext cx="999831" cy="4335336"/>
            </a:xfrm>
            <a:prstGeom prst="rect">
              <a:avLst/>
            </a:prstGeom>
          </p:spPr>
        </p:pic>
        <p:pic>
          <p:nvPicPr>
            <p:cNvPr id="13" name="Picture 12">
              <a:extLst>
                <a:ext uri="{FF2B5EF4-FFF2-40B4-BE49-F238E27FC236}">
                  <a16:creationId xmlns:a16="http://schemas.microsoft.com/office/drawing/2014/main" id="{CE9F1F9C-40C2-4F23-ACF7-A06D54CEAA05}"/>
                </a:ext>
              </a:extLst>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4613669" y="1115416"/>
              <a:ext cx="3910948" cy="1791518"/>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85A1A436-1A8D-4295-92C6-3E7A1534FB07}"/>
                </a:ext>
              </a:extLst>
            </p:cNvPr>
            <p:cNvSpPr/>
            <p:nvPr/>
          </p:nvSpPr>
          <p:spPr>
            <a:xfrm>
              <a:off x="5024678" y="1441424"/>
              <a:ext cx="3174288" cy="954107"/>
            </a:xfrm>
            <a:prstGeom prst="rect">
              <a:avLst/>
            </a:prstGeom>
          </p:spPr>
          <p:txBody>
            <a:bodyPr wrap="square">
              <a:spAutoFit/>
            </a:bodyPr>
            <a:lstStyle/>
            <a:p>
              <a:pPr algn="ctr" fontAlgn="base"/>
              <a:r>
                <a:rPr lang="en-US" sz="1400" b="1" dirty="0">
                  <a:solidFill>
                    <a:srgbClr val="000000"/>
                  </a:solidFill>
                  <a:latin typeface="Comic Sans MS" panose="030F0702030302020204" pitchFamily="66" charset="0"/>
                  <a:cs typeface="Calibri"/>
                </a:rPr>
                <a:t>Task 2:</a:t>
              </a:r>
              <a:r>
                <a:rPr lang="en-US" sz="1400" dirty="0">
                  <a:solidFill>
                    <a:srgbClr val="000000"/>
                  </a:solidFill>
                  <a:latin typeface="Comic Sans MS" panose="030F0702030302020204" pitchFamily="66" charset="0"/>
                  <a:cs typeface="Calibri"/>
                </a:rPr>
                <a:t> </a:t>
              </a:r>
            </a:p>
            <a:p>
              <a:pPr algn="ctr" fontAlgn="base"/>
              <a:r>
                <a:rPr lang="en-US" sz="1400" dirty="0">
                  <a:solidFill>
                    <a:srgbClr val="000000"/>
                  </a:solidFill>
                  <a:latin typeface="Comic Sans MS" panose="030F0702030302020204" pitchFamily="66" charset="0"/>
                  <a:cs typeface="Calibri"/>
                </a:rPr>
                <a:t>Can you think of what kind of rules there might be in a code of conduct?</a:t>
              </a:r>
            </a:p>
          </p:txBody>
        </p:sp>
      </p:grpSp>
    </p:spTree>
    <p:extLst>
      <p:ext uri="{BB962C8B-B14F-4D97-AF65-F5344CB8AC3E}">
        <p14:creationId xmlns:p14="http://schemas.microsoft.com/office/powerpoint/2010/main" val="4261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descr="Shape, square&#10;&#10;Description automatically generated">
            <a:extLst>
              <a:ext uri="{FF2B5EF4-FFF2-40B4-BE49-F238E27FC236}">
                <a16:creationId xmlns:a16="http://schemas.microsoft.com/office/drawing/2014/main" id="{8EE20E24-AAC3-76DD-52F7-B34A48D3AF3C}"/>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47168">
            <a:off x="6313354" y="1524743"/>
            <a:ext cx="2564102" cy="4025480"/>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6" y="600205"/>
            <a:ext cx="5510470"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What is inappropriate behaviour?</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 name="Picture 1" descr="A picture containing text, light, dark&#10;&#10;Description automatically generated">
            <a:extLst>
              <a:ext uri="{FF2B5EF4-FFF2-40B4-BE49-F238E27FC236}">
                <a16:creationId xmlns:a16="http://schemas.microsoft.com/office/drawing/2014/main" id="{4EA11A8B-42CE-5B7B-C8AE-A52E1DABA4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3" name="Picture 2">
            <a:extLst>
              <a:ext uri="{FF2B5EF4-FFF2-40B4-BE49-F238E27FC236}">
                <a16:creationId xmlns:a16="http://schemas.microsoft.com/office/drawing/2014/main" id="{4AB5D490-4CA1-5F94-8160-94681A84B2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391" y="553503"/>
            <a:ext cx="533089" cy="473856"/>
          </a:xfrm>
          <a:prstGeom prst="rect">
            <a:avLst/>
          </a:prstGeom>
        </p:spPr>
      </p:pic>
      <p:sp>
        <p:nvSpPr>
          <p:cNvPr id="6" name="TextBox 5">
            <a:extLst>
              <a:ext uri="{FF2B5EF4-FFF2-40B4-BE49-F238E27FC236}">
                <a16:creationId xmlns:a16="http://schemas.microsoft.com/office/drawing/2014/main" id="{1B339644-1196-0829-644E-3FEC26B93D87}"/>
              </a:ext>
            </a:extLst>
          </p:cNvPr>
          <p:cNvSpPr txBox="1"/>
          <p:nvPr/>
        </p:nvSpPr>
        <p:spPr>
          <a:xfrm rot="247168">
            <a:off x="6577646" y="1718541"/>
            <a:ext cx="2215317" cy="856901"/>
          </a:xfrm>
          <a:prstGeom prst="rect">
            <a:avLst/>
          </a:prstGeom>
          <a:noFill/>
        </p:spPr>
        <p:txBody>
          <a:bodyPr wrap="square">
            <a:spAutoFit/>
          </a:bodyPr>
          <a:lstStyle/>
          <a:p>
            <a:pPr algn="ctr">
              <a:lnSpc>
                <a:spcPct val="130000"/>
              </a:lnSpc>
              <a:spcAft>
                <a:spcPts val="1000"/>
              </a:spcAft>
            </a:pPr>
            <a:r>
              <a:rPr lang="en-GB" sz="2000" b="1" dirty="0">
                <a:effectLst/>
                <a:latin typeface="Comic Sans MS" panose="030F0902030302020204" pitchFamily="66" charset="0"/>
                <a:ea typeface="Gadugi" panose="020B0502040204020203" pitchFamily="34" charset="0"/>
                <a:cs typeface="Times New Roman" panose="02020603050405020304" pitchFamily="18" charset="0"/>
              </a:rPr>
              <a:t>Inappropriate Behaviour…</a:t>
            </a:r>
          </a:p>
        </p:txBody>
      </p:sp>
      <p:pic>
        <p:nvPicPr>
          <p:cNvPr id="5" name="Picture 4" descr="A picture containing text, silhouette&#10;&#10;Description automatically generated">
            <a:extLst>
              <a:ext uri="{FF2B5EF4-FFF2-40B4-BE49-F238E27FC236}">
                <a16:creationId xmlns:a16="http://schemas.microsoft.com/office/drawing/2014/main" id="{9AC09CA7-BE0C-920F-B1C1-EC513CC346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335" y="1524743"/>
            <a:ext cx="5392840" cy="4140931"/>
          </a:xfrm>
          <a:prstGeom prst="rect">
            <a:avLst/>
          </a:prstGeom>
        </p:spPr>
      </p:pic>
      <p:sp>
        <p:nvSpPr>
          <p:cNvPr id="18" name="TextBox 17">
            <a:extLst>
              <a:ext uri="{FF2B5EF4-FFF2-40B4-BE49-F238E27FC236}">
                <a16:creationId xmlns:a16="http://schemas.microsoft.com/office/drawing/2014/main" id="{F1656BFE-A299-3728-463A-BF6D6C13D872}"/>
              </a:ext>
            </a:extLst>
          </p:cNvPr>
          <p:cNvSpPr txBox="1"/>
          <p:nvPr/>
        </p:nvSpPr>
        <p:spPr>
          <a:xfrm rot="247168">
            <a:off x="6495436" y="2670271"/>
            <a:ext cx="2199937" cy="2585323"/>
          </a:xfrm>
          <a:prstGeom prst="rect">
            <a:avLst/>
          </a:prstGeom>
          <a:noFill/>
        </p:spPr>
        <p:txBody>
          <a:bodyPr wrap="square">
            <a:spAutoFit/>
          </a:bodyPr>
          <a:lstStyle/>
          <a:p>
            <a:pPr algn="ctr"/>
            <a:r>
              <a:rPr lang="en-GB" sz="1600" dirty="0">
                <a:effectLst/>
                <a:latin typeface="Comic Sans MS" panose="030F0902030302020204" pitchFamily="66" charset="0"/>
                <a:ea typeface="Gadugi" panose="020B0502040204020203" pitchFamily="34" charset="0"/>
                <a:cs typeface="Times New Roman" panose="02020603050405020304" pitchFamily="18" charset="0"/>
              </a:rPr>
              <a:t>can range from being </a:t>
            </a:r>
            <a:br>
              <a:rPr lang="en-GB" sz="1600" dirty="0">
                <a:effectLst/>
                <a:latin typeface="Comic Sans MS" panose="030F0902030302020204" pitchFamily="66" charset="0"/>
                <a:ea typeface="Gadugi" panose="020B0502040204020203" pitchFamily="34" charset="0"/>
                <a:cs typeface="Times New Roman" panose="02020603050405020304" pitchFamily="18" charset="0"/>
              </a:rPr>
            </a:br>
            <a:r>
              <a:rPr lang="en-GB" dirty="0">
                <a:solidFill>
                  <a:schemeClr val="accent6">
                    <a:lumMod val="75000"/>
                  </a:schemeClr>
                </a:solidFill>
                <a:effectLst/>
                <a:latin typeface="Comic Sans MS" panose="030F0902030302020204" pitchFamily="66" charset="0"/>
                <a:ea typeface="Gadugi" panose="020B0502040204020203" pitchFamily="34" charset="0"/>
                <a:cs typeface="Times New Roman" panose="02020603050405020304" pitchFamily="18" charset="0"/>
              </a:rPr>
              <a:t>too chatty </a:t>
            </a:r>
            <a:br>
              <a:rPr lang="en-GB" sz="1600" dirty="0">
                <a:solidFill>
                  <a:srgbClr val="00B050"/>
                </a:solidFill>
                <a:effectLst/>
                <a:latin typeface="Comic Sans MS" panose="030F0902030302020204" pitchFamily="66" charset="0"/>
                <a:ea typeface="Gadugi" panose="020B0502040204020203" pitchFamily="34" charset="0"/>
                <a:cs typeface="Times New Roman" panose="02020603050405020304" pitchFamily="18" charset="0"/>
              </a:rPr>
            </a:br>
            <a:r>
              <a:rPr lang="en-GB" sz="1600" dirty="0">
                <a:effectLst/>
                <a:latin typeface="Comic Sans MS" panose="030F0902030302020204" pitchFamily="66" charset="0"/>
                <a:ea typeface="Gadugi" panose="020B0502040204020203" pitchFamily="34" charset="0"/>
                <a:cs typeface="Times New Roman" panose="02020603050405020304" pitchFamily="18" charset="0"/>
              </a:rPr>
              <a:t>during working </a:t>
            </a:r>
            <a:br>
              <a:rPr lang="en-GB" sz="1600" dirty="0">
                <a:effectLst/>
                <a:latin typeface="Comic Sans MS" panose="030F0902030302020204" pitchFamily="66" charset="0"/>
                <a:ea typeface="Gadugi" panose="020B0502040204020203" pitchFamily="34" charset="0"/>
                <a:cs typeface="Times New Roman" panose="02020603050405020304" pitchFamily="18" charset="0"/>
              </a:rPr>
            </a:br>
            <a:r>
              <a:rPr lang="en-GB" sz="1600" dirty="0">
                <a:effectLst/>
                <a:latin typeface="Comic Sans MS" panose="030F0902030302020204" pitchFamily="66" charset="0"/>
                <a:ea typeface="Gadugi" panose="020B0502040204020203" pitchFamily="34" charset="0"/>
                <a:cs typeface="Times New Roman" panose="02020603050405020304" pitchFamily="18" charset="0"/>
              </a:rPr>
              <a:t>time or </a:t>
            </a:r>
            <a:br>
              <a:rPr lang="en-GB" sz="1600" dirty="0">
                <a:effectLst/>
                <a:latin typeface="Comic Sans MS" panose="030F0902030302020204" pitchFamily="66" charset="0"/>
                <a:ea typeface="Gadugi" panose="020B0502040204020203" pitchFamily="34" charset="0"/>
                <a:cs typeface="Times New Roman" panose="02020603050405020304" pitchFamily="18" charset="0"/>
              </a:rPr>
            </a:br>
            <a:r>
              <a:rPr lang="en-GB" sz="1600" dirty="0">
                <a:solidFill>
                  <a:srgbClr val="0070C0"/>
                </a:solidFill>
                <a:effectLst/>
                <a:latin typeface="Comic Sans MS" panose="030F0902030302020204" pitchFamily="66" charset="0"/>
                <a:ea typeface="Gadugi" panose="020B0502040204020203" pitchFamily="34" charset="0"/>
                <a:cs typeface="Times New Roman" panose="02020603050405020304" pitchFamily="18" charset="0"/>
              </a:rPr>
              <a:t>talking too loudly, </a:t>
            </a:r>
            <a:br>
              <a:rPr lang="en-GB" sz="1600" dirty="0">
                <a:effectLst/>
                <a:latin typeface="Comic Sans MS" panose="030F0902030302020204" pitchFamily="66" charset="0"/>
                <a:ea typeface="Gadugi" panose="020B0502040204020203" pitchFamily="34" charset="0"/>
                <a:cs typeface="Times New Roman" panose="02020603050405020304" pitchFamily="18" charset="0"/>
              </a:rPr>
            </a:br>
            <a:r>
              <a:rPr lang="en-GB" sz="1600" dirty="0">
                <a:effectLst/>
                <a:latin typeface="Comic Sans MS" panose="030F0902030302020204" pitchFamily="66" charset="0"/>
                <a:ea typeface="Gadugi" panose="020B0502040204020203" pitchFamily="34" charset="0"/>
                <a:cs typeface="Times New Roman" panose="02020603050405020304" pitchFamily="18" charset="0"/>
              </a:rPr>
              <a:t>to </a:t>
            </a:r>
            <a:br>
              <a:rPr lang="en-GB" sz="1600" dirty="0">
                <a:effectLst/>
                <a:latin typeface="Comic Sans MS" panose="030F0902030302020204" pitchFamily="66" charset="0"/>
                <a:ea typeface="Gadugi" panose="020B0502040204020203" pitchFamily="34" charset="0"/>
                <a:cs typeface="Times New Roman" panose="02020603050405020304" pitchFamily="18" charset="0"/>
              </a:rPr>
            </a:br>
            <a:r>
              <a:rPr lang="en-GB" sz="1600" b="1" dirty="0">
                <a:solidFill>
                  <a:srgbClr val="C00000"/>
                </a:solidFill>
                <a:effectLst/>
                <a:latin typeface="Comic Sans MS" panose="030F0902030302020204" pitchFamily="66" charset="0"/>
                <a:ea typeface="Gadugi" panose="020B0502040204020203" pitchFamily="34" charset="0"/>
                <a:cs typeface="Times New Roman" panose="02020603050405020304" pitchFamily="18" charset="0"/>
              </a:rPr>
              <a:t>more serious actions </a:t>
            </a:r>
            <a:r>
              <a:rPr lang="en-GB" sz="1600" dirty="0">
                <a:solidFill>
                  <a:srgbClr val="C00000"/>
                </a:solidFill>
                <a:effectLst/>
                <a:latin typeface="Comic Sans MS" panose="030F0902030302020204" pitchFamily="66" charset="0"/>
                <a:ea typeface="Gadugi" panose="020B0502040204020203" pitchFamily="34" charset="0"/>
                <a:cs typeface="Times New Roman" panose="02020603050405020304" pitchFamily="18" charset="0"/>
              </a:rPr>
              <a:t>which </a:t>
            </a:r>
            <a:br>
              <a:rPr lang="en-GB" sz="1600" dirty="0">
                <a:solidFill>
                  <a:srgbClr val="C00000"/>
                </a:solidFill>
                <a:effectLst/>
                <a:latin typeface="Comic Sans MS" panose="030F0902030302020204" pitchFamily="66" charset="0"/>
                <a:ea typeface="Gadugi" panose="020B0502040204020203" pitchFamily="34" charset="0"/>
                <a:cs typeface="Times New Roman" panose="02020603050405020304" pitchFamily="18" charset="0"/>
              </a:rPr>
            </a:br>
            <a:r>
              <a:rPr lang="en-GB" sz="1600" dirty="0">
                <a:solidFill>
                  <a:srgbClr val="C00000"/>
                </a:solidFill>
                <a:effectLst/>
                <a:latin typeface="Comic Sans MS" panose="030F0902030302020204" pitchFamily="66" charset="0"/>
                <a:ea typeface="Gadugi" panose="020B0502040204020203" pitchFamily="34" charset="0"/>
                <a:cs typeface="Times New Roman" panose="02020603050405020304" pitchFamily="18" charset="0"/>
              </a:rPr>
              <a:t>don’t comply with the code of conduct. </a:t>
            </a:r>
            <a:endParaRPr lang="en-US" sz="1600" dirty="0">
              <a:solidFill>
                <a:srgbClr val="C00000"/>
              </a:solidFill>
              <a:latin typeface="Comic Sans MS" panose="030F0902030302020204" pitchFamily="66" charset="0"/>
            </a:endParaRPr>
          </a:p>
        </p:txBody>
      </p:sp>
    </p:spTree>
    <p:extLst>
      <p:ext uri="{BB962C8B-B14F-4D97-AF65-F5344CB8AC3E}">
        <p14:creationId xmlns:p14="http://schemas.microsoft.com/office/powerpoint/2010/main" val="423268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19" descr="A person wearing a garment&#10;&#10;Description automatically generated with medium confidence">
            <a:extLst>
              <a:ext uri="{FF2B5EF4-FFF2-40B4-BE49-F238E27FC236}">
                <a16:creationId xmlns:a16="http://schemas.microsoft.com/office/drawing/2014/main" id="{CA8D094B-24AE-A544-1CF6-E9421793D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61" y="864765"/>
            <a:ext cx="8390231" cy="4964837"/>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2916" y="257057"/>
            <a:ext cx="7204955" cy="506814"/>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167872" y="355790"/>
            <a:ext cx="712194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Bullying and harassment</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2192" y="6318518"/>
            <a:ext cx="1220486" cy="390556"/>
          </a:xfrm>
          <a:prstGeom prst="rect">
            <a:avLst/>
          </a:prstGeom>
        </p:spPr>
      </p:pic>
      <p:pic>
        <p:nvPicPr>
          <p:cNvPr id="2" name="Picture 1" descr="A picture containing text, light, dark&#10;&#10;Description automatically generated">
            <a:extLst>
              <a:ext uri="{FF2B5EF4-FFF2-40B4-BE49-F238E27FC236}">
                <a16:creationId xmlns:a16="http://schemas.microsoft.com/office/drawing/2014/main" id="{32E06D6E-1C51-D159-D4A1-65FF47A4A6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824" y="69343"/>
            <a:ext cx="830360" cy="881686"/>
          </a:xfrm>
          <a:prstGeom prst="rect">
            <a:avLst/>
          </a:prstGeom>
        </p:spPr>
      </p:pic>
      <p:pic>
        <p:nvPicPr>
          <p:cNvPr id="3" name="Picture 2">
            <a:extLst>
              <a:ext uri="{FF2B5EF4-FFF2-40B4-BE49-F238E27FC236}">
                <a16:creationId xmlns:a16="http://schemas.microsoft.com/office/drawing/2014/main" id="{DDC805D9-CFC1-4253-40D4-3F3019BE10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391" y="280333"/>
            <a:ext cx="533089" cy="473856"/>
          </a:xfrm>
          <a:prstGeom prst="rect">
            <a:avLst/>
          </a:prstGeom>
        </p:spPr>
      </p:pic>
      <p:sp>
        <p:nvSpPr>
          <p:cNvPr id="6" name="TextBox 5">
            <a:extLst>
              <a:ext uri="{FF2B5EF4-FFF2-40B4-BE49-F238E27FC236}">
                <a16:creationId xmlns:a16="http://schemas.microsoft.com/office/drawing/2014/main" id="{841AE785-C748-C121-7010-B05DCE1724EB}"/>
              </a:ext>
            </a:extLst>
          </p:cNvPr>
          <p:cNvSpPr txBox="1"/>
          <p:nvPr/>
        </p:nvSpPr>
        <p:spPr>
          <a:xfrm>
            <a:off x="898200" y="1784942"/>
            <a:ext cx="1995356" cy="3615542"/>
          </a:xfrm>
          <a:prstGeom prst="rect">
            <a:avLst/>
          </a:prstGeom>
          <a:noFill/>
        </p:spPr>
        <p:txBody>
          <a:bodyPr wrap="square" lIns="91440" tIns="45720" rIns="91440" bIns="45720" anchor="t">
            <a:spAutoFit/>
          </a:bodyPr>
          <a:lstStyle/>
          <a:p>
            <a:pPr algn="ctr">
              <a:lnSpc>
                <a:spcPct val="120000"/>
              </a:lnSpc>
            </a:pPr>
            <a:r>
              <a:rPr lang="en-GB" sz="1600" dirty="0">
                <a:solidFill>
                  <a:srgbClr val="FFC000"/>
                </a:solidFill>
                <a:effectLst/>
                <a:latin typeface="Comic Sans MS"/>
                <a:ea typeface="Calibri" panose="020F0502020204030204" pitchFamily="34" charset="0"/>
                <a:cs typeface="Times New Roman"/>
              </a:rPr>
              <a:t>Offensive, intimidating, malicious </a:t>
            </a:r>
            <a:r>
              <a:rPr lang="en-GB" sz="1600" dirty="0">
                <a:solidFill>
                  <a:schemeClr val="bg1"/>
                </a:solidFill>
                <a:effectLst/>
                <a:latin typeface="Comic Sans MS"/>
                <a:ea typeface="Calibri" panose="020F0502020204030204" pitchFamily="34" charset="0"/>
                <a:cs typeface="Times New Roman"/>
              </a:rPr>
              <a:t>or </a:t>
            </a:r>
            <a:r>
              <a:rPr lang="en-GB" sz="1600" dirty="0">
                <a:solidFill>
                  <a:srgbClr val="FFC000"/>
                </a:solidFill>
                <a:effectLst/>
                <a:latin typeface="Comic Sans MS"/>
                <a:ea typeface="Calibri" panose="020F0502020204030204" pitchFamily="34" charset="0"/>
                <a:cs typeface="Times New Roman"/>
              </a:rPr>
              <a:t>insulting behaviour</a:t>
            </a:r>
            <a:r>
              <a:rPr lang="en-GB" sz="1600" dirty="0">
                <a:solidFill>
                  <a:schemeClr val="bg1"/>
                </a:solidFill>
                <a:effectLst/>
                <a:latin typeface="Comic Sans MS"/>
                <a:ea typeface="Calibri" panose="020F0502020204030204" pitchFamily="34" charset="0"/>
                <a:cs typeface="Times New Roman"/>
              </a:rPr>
              <a:t>, an </a:t>
            </a:r>
            <a:r>
              <a:rPr lang="en-GB" sz="1600" dirty="0">
                <a:solidFill>
                  <a:schemeClr val="accent4"/>
                </a:solidFill>
                <a:effectLst/>
                <a:latin typeface="Comic Sans MS"/>
                <a:ea typeface="Calibri" panose="020F0502020204030204" pitchFamily="34" charset="0"/>
                <a:cs typeface="Times New Roman"/>
              </a:rPr>
              <a:t>abuse </a:t>
            </a:r>
            <a:r>
              <a:rPr lang="en-GB" sz="1600" dirty="0">
                <a:solidFill>
                  <a:schemeClr val="bg1"/>
                </a:solidFill>
                <a:effectLst/>
                <a:latin typeface="Comic Sans MS"/>
                <a:ea typeface="Calibri" panose="020F0502020204030204" pitchFamily="34" charset="0"/>
                <a:cs typeface="Times New Roman"/>
              </a:rPr>
              <a:t>or</a:t>
            </a:r>
            <a:r>
              <a:rPr lang="en-GB" sz="1600" dirty="0">
                <a:solidFill>
                  <a:schemeClr val="accent4"/>
                </a:solidFill>
                <a:effectLst/>
                <a:latin typeface="Comic Sans MS"/>
                <a:ea typeface="Calibri" panose="020F0502020204030204" pitchFamily="34" charset="0"/>
                <a:cs typeface="Times New Roman"/>
              </a:rPr>
              <a:t> misuse of power </a:t>
            </a:r>
            <a:r>
              <a:rPr lang="en-GB" sz="1600" dirty="0">
                <a:solidFill>
                  <a:schemeClr val="bg1"/>
                </a:solidFill>
                <a:effectLst/>
                <a:latin typeface="Comic Sans MS"/>
                <a:ea typeface="Calibri" panose="020F0502020204030204" pitchFamily="34" charset="0"/>
                <a:cs typeface="Times New Roman"/>
              </a:rPr>
              <a:t>through means that </a:t>
            </a:r>
            <a:r>
              <a:rPr lang="en-GB" sz="1600" dirty="0">
                <a:solidFill>
                  <a:srgbClr val="FFC000"/>
                </a:solidFill>
                <a:effectLst/>
                <a:latin typeface="Comic Sans MS"/>
                <a:ea typeface="Calibri" panose="020F0502020204030204" pitchFamily="34" charset="0"/>
                <a:cs typeface="Times New Roman"/>
              </a:rPr>
              <a:t>undermine, humiliate, belittle or injure the recipient.</a:t>
            </a:r>
            <a:endParaRPr lang="en-GB" sz="1600" dirty="0">
              <a:solidFill>
                <a:srgbClr val="FFC000"/>
              </a:solidFill>
              <a:latin typeface="Comic Sans MS"/>
              <a:cs typeface="Times New Roman"/>
            </a:endParaRPr>
          </a:p>
        </p:txBody>
      </p:sp>
      <p:sp>
        <p:nvSpPr>
          <p:cNvPr id="9" name="TextBox 8">
            <a:extLst>
              <a:ext uri="{FF2B5EF4-FFF2-40B4-BE49-F238E27FC236}">
                <a16:creationId xmlns:a16="http://schemas.microsoft.com/office/drawing/2014/main" id="{63532BC4-2640-5E9C-1669-BB6981011CF0}"/>
              </a:ext>
            </a:extLst>
          </p:cNvPr>
          <p:cNvSpPr txBox="1"/>
          <p:nvPr/>
        </p:nvSpPr>
        <p:spPr>
          <a:xfrm>
            <a:off x="911529" y="1239366"/>
            <a:ext cx="1966603" cy="539985"/>
          </a:xfrm>
          <a:prstGeom prst="rect">
            <a:avLst/>
          </a:prstGeom>
          <a:noFill/>
        </p:spPr>
        <p:txBody>
          <a:bodyPr wrap="square">
            <a:spAutoFit/>
          </a:bodyPr>
          <a:lstStyle/>
          <a:p>
            <a:pPr algn="ctr">
              <a:lnSpc>
                <a:spcPct val="120000"/>
              </a:lnSpc>
            </a:pPr>
            <a:r>
              <a:rPr lang="en-GB" sz="2800" dirty="0">
                <a:solidFill>
                  <a:srgbClr val="C00000"/>
                </a:solidFill>
                <a:effectLst/>
                <a:latin typeface="Reprise Title Std" panose="02000000000000000000" pitchFamily="2" charset="77"/>
                <a:ea typeface="Calibri" panose="020F0502020204030204" pitchFamily="34" charset="0"/>
                <a:cs typeface="Times New Roman" panose="02020603050405020304" pitchFamily="18" charset="0"/>
              </a:rPr>
              <a:t>Bullying</a:t>
            </a:r>
            <a:endParaRPr lang="en-GB" sz="2800" dirty="0">
              <a:solidFill>
                <a:srgbClr val="C00000"/>
              </a:solidFill>
              <a:latin typeface="Reprise Title Std" panose="02000000000000000000" pitchFamily="2" charset="77"/>
            </a:endParaRPr>
          </a:p>
        </p:txBody>
      </p:sp>
      <p:sp>
        <p:nvSpPr>
          <p:cNvPr id="37" name="TextBox 36">
            <a:extLst>
              <a:ext uri="{FF2B5EF4-FFF2-40B4-BE49-F238E27FC236}">
                <a16:creationId xmlns:a16="http://schemas.microsoft.com/office/drawing/2014/main" id="{9A12F698-C39E-9CF7-E70A-09454CD19377}"/>
              </a:ext>
            </a:extLst>
          </p:cNvPr>
          <p:cNvSpPr txBox="1"/>
          <p:nvPr/>
        </p:nvSpPr>
        <p:spPr>
          <a:xfrm>
            <a:off x="6437222" y="1237688"/>
            <a:ext cx="2096273" cy="527517"/>
          </a:xfrm>
          <a:prstGeom prst="rect">
            <a:avLst/>
          </a:prstGeom>
          <a:noFill/>
        </p:spPr>
        <p:txBody>
          <a:bodyPr wrap="square">
            <a:spAutoFit/>
          </a:bodyPr>
          <a:lstStyle/>
          <a:p>
            <a:pPr algn="ctr">
              <a:lnSpc>
                <a:spcPct val="120000"/>
              </a:lnSpc>
            </a:pPr>
            <a:r>
              <a:rPr lang="en-GB" sz="2800" dirty="0">
                <a:solidFill>
                  <a:srgbClr val="C00000"/>
                </a:solidFill>
                <a:effectLst/>
                <a:latin typeface="Reprise Title Std" panose="02000000000000000000" pitchFamily="2" charset="77"/>
                <a:ea typeface="Calibri" panose="020F0502020204030204" pitchFamily="34" charset="0"/>
                <a:cs typeface="Times New Roman" panose="02020603050405020304" pitchFamily="18" charset="0"/>
              </a:rPr>
              <a:t>harassment</a:t>
            </a:r>
            <a:endParaRPr lang="en-GB" sz="2800" dirty="0">
              <a:solidFill>
                <a:srgbClr val="C00000"/>
              </a:solidFill>
              <a:latin typeface="Reprise Title Std" panose="02000000000000000000" pitchFamily="2" charset="77"/>
            </a:endParaRPr>
          </a:p>
        </p:txBody>
      </p:sp>
      <p:sp>
        <p:nvSpPr>
          <p:cNvPr id="38" name="TextBox 37">
            <a:extLst>
              <a:ext uri="{FF2B5EF4-FFF2-40B4-BE49-F238E27FC236}">
                <a16:creationId xmlns:a16="http://schemas.microsoft.com/office/drawing/2014/main" id="{E3528302-EA53-ADD7-8C7D-C12986814D7B}"/>
              </a:ext>
            </a:extLst>
          </p:cNvPr>
          <p:cNvSpPr txBox="1"/>
          <p:nvPr/>
        </p:nvSpPr>
        <p:spPr>
          <a:xfrm>
            <a:off x="6178558" y="1792626"/>
            <a:ext cx="2470158" cy="3911007"/>
          </a:xfrm>
          <a:prstGeom prst="rect">
            <a:avLst/>
          </a:prstGeom>
          <a:noFill/>
        </p:spPr>
        <p:txBody>
          <a:bodyPr wrap="square" lIns="91440" tIns="45720" rIns="91440" bIns="45720" anchor="t">
            <a:spAutoFit/>
          </a:bodyPr>
          <a:lstStyle/>
          <a:p>
            <a:pPr algn="ctr">
              <a:lnSpc>
                <a:spcPct val="120000"/>
              </a:lnSpc>
              <a:spcAft>
                <a:spcPts val="1000"/>
              </a:spcAft>
            </a:pPr>
            <a:r>
              <a:rPr lang="en-GB" sz="1600" dirty="0">
                <a:solidFill>
                  <a:schemeClr val="bg1"/>
                </a:solidFill>
                <a:effectLst/>
                <a:latin typeface="Comic Sans MS"/>
                <a:ea typeface="Calibri" panose="020F0502020204030204" pitchFamily="34" charset="0"/>
                <a:cs typeface="Times New Roman"/>
              </a:rPr>
              <a:t>Unwanted conduct related to a </a:t>
            </a:r>
            <a:r>
              <a:rPr lang="en-GB" sz="1600" dirty="0">
                <a:solidFill>
                  <a:srgbClr val="CC99FF"/>
                </a:solidFill>
                <a:effectLst/>
                <a:latin typeface="Comic Sans MS"/>
                <a:ea typeface="Calibri" panose="020F0502020204030204" pitchFamily="34" charset="0"/>
                <a:cs typeface="Times New Roman"/>
              </a:rPr>
              <a:t>relevant protected characteristic, </a:t>
            </a:r>
            <a:br>
              <a:rPr lang="en-GB" sz="1600" dirty="0">
                <a:latin typeface="Comic Sans MS" panose="030F0902030302020204" pitchFamily="66" charset="0"/>
                <a:ea typeface="Calibri" panose="020F0502020204030204" pitchFamily="34" charset="0"/>
                <a:cs typeface="Times New Roman"/>
              </a:rPr>
            </a:br>
            <a:r>
              <a:rPr lang="en-GB" sz="1600" dirty="0">
                <a:solidFill>
                  <a:schemeClr val="bg1"/>
                </a:solidFill>
                <a:effectLst/>
                <a:latin typeface="Comic Sans MS"/>
                <a:ea typeface="Calibri" panose="020F0502020204030204" pitchFamily="34" charset="0"/>
                <a:cs typeface="Times New Roman"/>
              </a:rPr>
              <a:t>which has the</a:t>
            </a:r>
            <a:br>
              <a:rPr lang="en-GB" sz="1600" dirty="0">
                <a:latin typeface="Comic Sans MS" panose="030F0902030302020204" pitchFamily="66" charset="0"/>
                <a:ea typeface="Calibri" panose="020F0502020204030204" pitchFamily="34" charset="0"/>
                <a:cs typeface="Times New Roman"/>
              </a:rPr>
            </a:br>
            <a:r>
              <a:rPr lang="en-GB" sz="1600" dirty="0">
                <a:solidFill>
                  <a:schemeClr val="bg1"/>
                </a:solidFill>
                <a:latin typeface="Comic Sans MS"/>
                <a:ea typeface="Calibri" panose="020F0502020204030204" pitchFamily="34" charset="0"/>
                <a:cs typeface="Times New Roman"/>
              </a:rPr>
              <a:t> </a:t>
            </a:r>
            <a:r>
              <a:rPr lang="en-GB" sz="1600" dirty="0">
                <a:solidFill>
                  <a:schemeClr val="bg1"/>
                </a:solidFill>
                <a:effectLst/>
                <a:latin typeface="Comic Sans MS"/>
                <a:ea typeface="Calibri" panose="020F0502020204030204" pitchFamily="34" charset="0"/>
                <a:cs typeface="Times New Roman"/>
              </a:rPr>
              <a:t>purpose or effect of </a:t>
            </a:r>
            <a:r>
              <a:rPr lang="en-GB" sz="1600" dirty="0">
                <a:solidFill>
                  <a:srgbClr val="CC99FF"/>
                </a:solidFill>
                <a:effectLst/>
                <a:latin typeface="Comic Sans MS"/>
                <a:ea typeface="Calibri" panose="020F0502020204030204" pitchFamily="34" charset="0"/>
                <a:cs typeface="Times New Roman"/>
              </a:rPr>
              <a:t>violating an </a:t>
            </a:r>
            <a:r>
              <a:rPr lang="en-GB" sz="1600" dirty="0">
                <a:solidFill>
                  <a:srgbClr val="CC99FF"/>
                </a:solidFill>
                <a:latin typeface="Comic Sans MS"/>
                <a:ea typeface="Calibri" panose="020F0502020204030204" pitchFamily="34" charset="0"/>
                <a:cs typeface="Times New Roman"/>
              </a:rPr>
              <a:t>individual’s dignity</a:t>
            </a:r>
            <a:r>
              <a:rPr lang="en-GB" sz="1600" dirty="0">
                <a:solidFill>
                  <a:srgbClr val="FFC000"/>
                </a:solidFill>
                <a:effectLst/>
                <a:latin typeface="Comic Sans MS"/>
                <a:ea typeface="Calibri" panose="020F0502020204030204" pitchFamily="34" charset="0"/>
                <a:cs typeface="Times New Roman"/>
              </a:rPr>
              <a:t> </a:t>
            </a:r>
            <a:r>
              <a:rPr lang="en-GB" sz="1600" dirty="0">
                <a:solidFill>
                  <a:schemeClr val="bg1"/>
                </a:solidFill>
                <a:effectLst/>
                <a:latin typeface="Comic Sans MS"/>
                <a:ea typeface="Calibri" panose="020F0502020204030204" pitchFamily="34" charset="0"/>
                <a:cs typeface="Times New Roman"/>
              </a:rPr>
              <a:t>or </a:t>
            </a:r>
            <a:r>
              <a:rPr lang="en-GB" sz="1600" dirty="0">
                <a:solidFill>
                  <a:srgbClr val="CC99FF"/>
                </a:solidFill>
                <a:effectLst/>
                <a:latin typeface="Comic Sans MS"/>
                <a:ea typeface="Calibri" panose="020F0502020204030204" pitchFamily="34" charset="0"/>
                <a:cs typeface="Times New Roman"/>
              </a:rPr>
              <a:t>creating an intimidating, hostile, degrading, humiliating or offensive environment for </a:t>
            </a:r>
            <a:br>
              <a:rPr lang="en-GB" sz="1600" dirty="0">
                <a:latin typeface="Comic Sans MS" panose="030F0902030302020204" pitchFamily="66" charset="0"/>
                <a:ea typeface="Calibri" panose="020F0502020204030204" pitchFamily="34" charset="0"/>
                <a:cs typeface="Times New Roman"/>
              </a:rPr>
            </a:br>
            <a:r>
              <a:rPr lang="en-GB" sz="1600" dirty="0">
                <a:solidFill>
                  <a:srgbClr val="CC99FF"/>
                </a:solidFill>
                <a:effectLst/>
                <a:latin typeface="Comic Sans MS"/>
                <a:ea typeface="Calibri" panose="020F0502020204030204" pitchFamily="34" charset="0"/>
                <a:cs typeface="Times New Roman"/>
              </a:rPr>
              <a:t>that individual.</a:t>
            </a:r>
          </a:p>
        </p:txBody>
      </p:sp>
      <p:grpSp>
        <p:nvGrpSpPr>
          <p:cNvPr id="4" name="Group 3">
            <a:extLst>
              <a:ext uri="{FF2B5EF4-FFF2-40B4-BE49-F238E27FC236}">
                <a16:creationId xmlns:a16="http://schemas.microsoft.com/office/drawing/2014/main" id="{BBF986B4-9077-1C29-7F66-DDAE9B59749F}"/>
              </a:ext>
            </a:extLst>
          </p:cNvPr>
          <p:cNvGrpSpPr/>
          <p:nvPr/>
        </p:nvGrpSpPr>
        <p:grpSpPr>
          <a:xfrm>
            <a:off x="1" y="5509846"/>
            <a:ext cx="6168087" cy="1474393"/>
            <a:chOff x="1" y="5509846"/>
            <a:chExt cx="6168087" cy="1474393"/>
          </a:xfrm>
        </p:grpSpPr>
        <p:pic>
          <p:nvPicPr>
            <p:cNvPr id="5" name="Picture 4" descr="A picture containing graphical user interface&#10;&#10;Description automatically generated">
              <a:extLst>
                <a:ext uri="{FF2B5EF4-FFF2-40B4-BE49-F238E27FC236}">
                  <a16:creationId xmlns:a16="http://schemas.microsoft.com/office/drawing/2014/main" id="{FFC8B901-8638-6692-7407-38DBC64E5728}"/>
                </a:ext>
              </a:extLst>
            </p:cNvPr>
            <p:cNvPicPr>
              <a:picLocks noChangeAspect="1"/>
            </p:cNvPicPr>
            <p:nvPr/>
          </p:nvPicPr>
          <p:blipFill>
            <a:blip r:embed="rId9">
              <a:extLst>
                <a:ext uri="{28A0092B-C50C-407E-A947-70E740481C1C}">
                  <a14:useLocalDpi xmlns:a14="http://schemas.microsoft.com/office/drawing/2010/main" val="0"/>
                </a:ext>
              </a:extLst>
            </a:blip>
            <a:srcRect t="14543"/>
            <a:stretch/>
          </p:blipFill>
          <p:spPr>
            <a:xfrm rot="16200000">
              <a:off x="1093312" y="4488023"/>
              <a:ext cx="985454" cy="3172075"/>
            </a:xfrm>
            <a:prstGeom prst="rect">
              <a:avLst/>
            </a:prstGeom>
          </p:spPr>
        </p:pic>
        <p:pic>
          <p:nvPicPr>
            <p:cNvPr id="7" name="Picture 6">
              <a:extLst>
                <a:ext uri="{FF2B5EF4-FFF2-40B4-BE49-F238E27FC236}">
                  <a16:creationId xmlns:a16="http://schemas.microsoft.com/office/drawing/2014/main" id="{7353CA99-BE3D-A6B3-65B2-9FC4100438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6963" y="5509846"/>
              <a:ext cx="2901125" cy="1474393"/>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E54B0639-9D8B-7E90-4161-F034BF50D4B2}"/>
                </a:ext>
              </a:extLst>
            </p:cNvPr>
            <p:cNvSpPr/>
            <p:nvPr/>
          </p:nvSpPr>
          <p:spPr>
            <a:xfrm>
              <a:off x="3456738" y="5646836"/>
              <a:ext cx="2544212" cy="954107"/>
            </a:xfrm>
            <a:prstGeom prst="rect">
              <a:avLst/>
            </a:prstGeom>
          </p:spPr>
          <p:txBody>
            <a:bodyPr wrap="square" lIns="91440" tIns="45720" rIns="91440" bIns="45720" anchor="t">
              <a:spAutoFit/>
            </a:bodyPr>
            <a:lstStyle/>
            <a:p>
              <a:pPr algn="ctr" fontAlgn="base"/>
              <a:r>
                <a:rPr lang="en-US" sz="1400" b="1" dirty="0">
                  <a:solidFill>
                    <a:srgbClr val="000000"/>
                  </a:solidFill>
                  <a:latin typeface="Comic Sans MS"/>
                  <a:cs typeface="Calibri"/>
                </a:rPr>
                <a:t>Task 3:</a:t>
              </a:r>
              <a:r>
                <a:rPr lang="en-US" sz="1400" dirty="0">
                  <a:solidFill>
                    <a:srgbClr val="000000"/>
                  </a:solidFill>
                  <a:latin typeface="Comic Sans MS"/>
                  <a:cs typeface="Calibri"/>
                </a:rPr>
                <a:t> </a:t>
              </a:r>
              <a:endParaRPr lang="en-US" sz="1400" dirty="0">
                <a:solidFill>
                  <a:srgbClr val="000000"/>
                </a:solidFill>
                <a:latin typeface="Comic Sans MS" panose="030F0702030302020204" pitchFamily="66" charset="0"/>
                <a:cs typeface="Calibri"/>
              </a:endParaRPr>
            </a:p>
            <a:p>
              <a:pPr algn="ctr" fontAlgn="base"/>
              <a:r>
                <a:rPr lang="en-US" sz="1400" dirty="0">
                  <a:solidFill>
                    <a:srgbClr val="000000"/>
                  </a:solidFill>
                  <a:latin typeface="Comic Sans MS"/>
                  <a:cs typeface="Calibri"/>
                </a:rPr>
                <a:t>What do you think the main difference is between bullying and harassment?</a:t>
              </a:r>
            </a:p>
          </p:txBody>
        </p:sp>
      </p:grpSp>
    </p:spTree>
    <p:extLst>
      <p:ext uri="{BB962C8B-B14F-4D97-AF65-F5344CB8AC3E}">
        <p14:creationId xmlns:p14="http://schemas.microsoft.com/office/powerpoint/2010/main" val="39252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41683" y="600205"/>
            <a:ext cx="5658523"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Protected characteristics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 name="Picture 1" descr="A picture containing text, light, dark&#10;&#10;Description automatically generated">
            <a:extLst>
              <a:ext uri="{FF2B5EF4-FFF2-40B4-BE49-F238E27FC236}">
                <a16:creationId xmlns:a16="http://schemas.microsoft.com/office/drawing/2014/main" id="{47E7A4E0-AA7B-A26F-9ABD-2F6EF4EA8D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3" name="Picture 2">
            <a:extLst>
              <a:ext uri="{FF2B5EF4-FFF2-40B4-BE49-F238E27FC236}">
                <a16:creationId xmlns:a16="http://schemas.microsoft.com/office/drawing/2014/main" id="{90284215-CE17-7F09-61B2-0DA4C95C30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391" y="553503"/>
            <a:ext cx="533089" cy="473856"/>
          </a:xfrm>
          <a:prstGeom prst="rect">
            <a:avLst/>
          </a:prstGeom>
        </p:spPr>
      </p:pic>
      <p:grpSp>
        <p:nvGrpSpPr>
          <p:cNvPr id="5" name="Group 4">
            <a:extLst>
              <a:ext uri="{FF2B5EF4-FFF2-40B4-BE49-F238E27FC236}">
                <a16:creationId xmlns:a16="http://schemas.microsoft.com/office/drawing/2014/main" id="{5B820A30-1DD3-FC72-121E-5077CB14F0AF}"/>
              </a:ext>
            </a:extLst>
          </p:cNvPr>
          <p:cNvGrpSpPr/>
          <p:nvPr/>
        </p:nvGrpSpPr>
        <p:grpSpPr>
          <a:xfrm rot="20761034">
            <a:off x="6905447" y="1289637"/>
            <a:ext cx="1594057" cy="1543761"/>
            <a:chOff x="9483775" y="1812776"/>
            <a:chExt cx="1594057" cy="1543761"/>
          </a:xfrm>
        </p:grpSpPr>
        <p:pic>
          <p:nvPicPr>
            <p:cNvPr id="6" name="Graphic 5">
              <a:extLst>
                <a:ext uri="{FF2B5EF4-FFF2-40B4-BE49-F238E27FC236}">
                  <a16:creationId xmlns:a16="http://schemas.microsoft.com/office/drawing/2014/main" id="{787307BA-09F9-BEF4-7B8B-D5C559A03A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3775" y="1812776"/>
              <a:ext cx="1594057" cy="1543761"/>
            </a:xfrm>
            <a:prstGeom prst="rect">
              <a:avLst/>
            </a:prstGeom>
          </p:spPr>
        </p:pic>
        <p:sp>
          <p:nvSpPr>
            <p:cNvPr id="7" name="TextBox 6">
              <a:extLst>
                <a:ext uri="{FF2B5EF4-FFF2-40B4-BE49-F238E27FC236}">
                  <a16:creationId xmlns:a16="http://schemas.microsoft.com/office/drawing/2014/main" id="{376E80EB-5514-A144-2CD3-66B9155C42BD}"/>
                </a:ext>
              </a:extLst>
            </p:cNvPr>
            <p:cNvSpPr txBox="1"/>
            <p:nvPr/>
          </p:nvSpPr>
          <p:spPr>
            <a:xfrm>
              <a:off x="9578045" y="2152654"/>
              <a:ext cx="1280391" cy="369332"/>
            </a:xfrm>
            <a:prstGeom prst="rect">
              <a:avLst/>
            </a:prstGeom>
            <a:noFill/>
          </p:spPr>
          <p:txBody>
            <a:bodyPr wrap="square">
              <a:spAutoFit/>
            </a:bodyPr>
            <a:lstStyle/>
            <a:p>
              <a:pPr lvl="0" algn="ctr"/>
              <a:r>
                <a:rPr lang="en-GB" b="1" dirty="0">
                  <a:solidFill>
                    <a:srgbClr val="00B050"/>
                  </a:solidFill>
                  <a:effectLst/>
                  <a:latin typeface="Gadugi" panose="020B0502040204020203" pitchFamily="34" charset="0"/>
                  <a:ea typeface="Gadugi" panose="020B0502040204020203" pitchFamily="34" charset="0"/>
                  <a:cs typeface="Times New Roman" panose="02020603050405020304" pitchFamily="18" charset="0"/>
                </a:rPr>
                <a:t>Race</a:t>
              </a:r>
            </a:p>
          </p:txBody>
        </p:sp>
      </p:grpSp>
      <p:grpSp>
        <p:nvGrpSpPr>
          <p:cNvPr id="11" name="Group 10">
            <a:extLst>
              <a:ext uri="{FF2B5EF4-FFF2-40B4-BE49-F238E27FC236}">
                <a16:creationId xmlns:a16="http://schemas.microsoft.com/office/drawing/2014/main" id="{5859A30E-AFAF-F8B4-D74C-678F3AD8B3EA}"/>
              </a:ext>
            </a:extLst>
          </p:cNvPr>
          <p:cNvGrpSpPr/>
          <p:nvPr/>
        </p:nvGrpSpPr>
        <p:grpSpPr>
          <a:xfrm rot="20853487">
            <a:off x="838338" y="1888920"/>
            <a:ext cx="1555531" cy="1215355"/>
            <a:chOff x="6832892" y="3330854"/>
            <a:chExt cx="1748310" cy="1365975"/>
          </a:xfrm>
        </p:grpSpPr>
        <p:pic>
          <p:nvPicPr>
            <p:cNvPr id="12" name="Graphic 11">
              <a:extLst>
                <a:ext uri="{FF2B5EF4-FFF2-40B4-BE49-F238E27FC236}">
                  <a16:creationId xmlns:a16="http://schemas.microsoft.com/office/drawing/2014/main" id="{048ABFC9-2AA7-CACC-8D64-90BE23D331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703297">
              <a:off x="6832892" y="3330854"/>
              <a:ext cx="1748310" cy="1365975"/>
            </a:xfrm>
            <a:prstGeom prst="rect">
              <a:avLst/>
            </a:prstGeom>
          </p:spPr>
        </p:pic>
        <p:sp>
          <p:nvSpPr>
            <p:cNvPr id="13" name="TextBox 12">
              <a:extLst>
                <a:ext uri="{FF2B5EF4-FFF2-40B4-BE49-F238E27FC236}">
                  <a16:creationId xmlns:a16="http://schemas.microsoft.com/office/drawing/2014/main" id="{B0260C3C-606C-DE1F-51F2-C35BD93B72E7}"/>
                </a:ext>
              </a:extLst>
            </p:cNvPr>
            <p:cNvSpPr txBox="1"/>
            <p:nvPr/>
          </p:nvSpPr>
          <p:spPr>
            <a:xfrm rot="703297">
              <a:off x="6955252" y="3669216"/>
              <a:ext cx="1354017" cy="380511"/>
            </a:xfrm>
            <a:prstGeom prst="rect">
              <a:avLst/>
            </a:prstGeom>
            <a:noFill/>
          </p:spPr>
          <p:txBody>
            <a:bodyPr wrap="square">
              <a:spAutoFit/>
            </a:bodyPr>
            <a:lstStyle/>
            <a:p>
              <a:pPr lvl="0" algn="ctr"/>
              <a:r>
                <a:rPr lang="en-GB" sz="1600" b="1" dirty="0">
                  <a:solidFill>
                    <a:srgbClr val="0070C0"/>
                  </a:solidFill>
                  <a:effectLst/>
                  <a:latin typeface="Gadugi" panose="020B0502040204020203" pitchFamily="34" charset="0"/>
                  <a:ea typeface="Gadugi" panose="020B0502040204020203" pitchFamily="34" charset="0"/>
                  <a:cs typeface="Times New Roman" panose="02020603050405020304" pitchFamily="18" charset="0"/>
                </a:rPr>
                <a:t>Disability</a:t>
              </a:r>
            </a:p>
          </p:txBody>
        </p:sp>
      </p:grpSp>
      <p:grpSp>
        <p:nvGrpSpPr>
          <p:cNvPr id="14" name="Group 13">
            <a:extLst>
              <a:ext uri="{FF2B5EF4-FFF2-40B4-BE49-F238E27FC236}">
                <a16:creationId xmlns:a16="http://schemas.microsoft.com/office/drawing/2014/main" id="{CA83DAB3-FD93-960B-F06A-DE113FC1F0F8}"/>
              </a:ext>
            </a:extLst>
          </p:cNvPr>
          <p:cNvGrpSpPr/>
          <p:nvPr/>
        </p:nvGrpSpPr>
        <p:grpSpPr>
          <a:xfrm rot="223730">
            <a:off x="685756" y="4378027"/>
            <a:ext cx="2067505" cy="1462397"/>
            <a:chOff x="3890513" y="5149130"/>
            <a:chExt cx="2217872" cy="1568755"/>
          </a:xfrm>
        </p:grpSpPr>
        <p:pic>
          <p:nvPicPr>
            <p:cNvPr id="15" name="Graphic 14">
              <a:extLst>
                <a:ext uri="{FF2B5EF4-FFF2-40B4-BE49-F238E27FC236}">
                  <a16:creationId xmlns:a16="http://schemas.microsoft.com/office/drawing/2014/main" id="{35B56AA9-F604-D26F-2BFF-732496FFB93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90513" y="5149130"/>
              <a:ext cx="2217872" cy="1568755"/>
            </a:xfrm>
            <a:prstGeom prst="rect">
              <a:avLst/>
            </a:prstGeom>
          </p:spPr>
        </p:pic>
        <p:sp>
          <p:nvSpPr>
            <p:cNvPr id="16" name="TextBox 15">
              <a:extLst>
                <a:ext uri="{FF2B5EF4-FFF2-40B4-BE49-F238E27FC236}">
                  <a16:creationId xmlns:a16="http://schemas.microsoft.com/office/drawing/2014/main" id="{ACB35A8A-3EFC-C201-2AC6-47AED36523CF}"/>
                </a:ext>
              </a:extLst>
            </p:cNvPr>
            <p:cNvSpPr txBox="1"/>
            <p:nvPr/>
          </p:nvSpPr>
          <p:spPr>
            <a:xfrm>
              <a:off x="3935995" y="5427852"/>
              <a:ext cx="1912717" cy="584775"/>
            </a:xfrm>
            <a:prstGeom prst="rect">
              <a:avLst/>
            </a:prstGeom>
            <a:noFill/>
          </p:spPr>
          <p:txBody>
            <a:bodyPr wrap="square">
              <a:spAutoFit/>
            </a:bodyPr>
            <a:lstStyle/>
            <a:p>
              <a:pPr lvl="0" algn="ctr"/>
              <a:r>
                <a:rPr lang="en-GB" sz="1600" b="1" dirty="0">
                  <a:solidFill>
                    <a:schemeClr val="bg1"/>
                  </a:solidFill>
                  <a:effectLst/>
                  <a:latin typeface="Gadugi" panose="020B0502040204020203" pitchFamily="34" charset="0"/>
                  <a:ea typeface="Gadugi" panose="020B0502040204020203" pitchFamily="34" charset="0"/>
                  <a:cs typeface="Times New Roman" panose="02020603050405020304" pitchFamily="18" charset="0"/>
                </a:rPr>
                <a:t>Gender reassignment</a:t>
              </a:r>
            </a:p>
          </p:txBody>
        </p:sp>
      </p:grpSp>
      <p:grpSp>
        <p:nvGrpSpPr>
          <p:cNvPr id="17" name="Group 16">
            <a:extLst>
              <a:ext uri="{FF2B5EF4-FFF2-40B4-BE49-F238E27FC236}">
                <a16:creationId xmlns:a16="http://schemas.microsoft.com/office/drawing/2014/main" id="{423DE114-D156-7D67-6D0D-EEA0FC6F5CAC}"/>
              </a:ext>
            </a:extLst>
          </p:cNvPr>
          <p:cNvGrpSpPr/>
          <p:nvPr/>
        </p:nvGrpSpPr>
        <p:grpSpPr>
          <a:xfrm>
            <a:off x="6998742" y="3208978"/>
            <a:ext cx="1802329" cy="1449836"/>
            <a:chOff x="6295938" y="4908867"/>
            <a:chExt cx="1899185" cy="1527749"/>
          </a:xfrm>
        </p:grpSpPr>
        <p:pic>
          <p:nvPicPr>
            <p:cNvPr id="18" name="Graphic 17">
              <a:extLst>
                <a:ext uri="{FF2B5EF4-FFF2-40B4-BE49-F238E27FC236}">
                  <a16:creationId xmlns:a16="http://schemas.microsoft.com/office/drawing/2014/main" id="{887D7085-0DBC-F39E-AD81-55E5FFC162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015281">
              <a:off x="6295938" y="4908867"/>
              <a:ext cx="1899185" cy="1527749"/>
            </a:xfrm>
            <a:prstGeom prst="rect">
              <a:avLst/>
            </a:prstGeom>
          </p:spPr>
        </p:pic>
        <p:sp>
          <p:nvSpPr>
            <p:cNvPr id="19" name="TextBox 18">
              <a:extLst>
                <a:ext uri="{FF2B5EF4-FFF2-40B4-BE49-F238E27FC236}">
                  <a16:creationId xmlns:a16="http://schemas.microsoft.com/office/drawing/2014/main" id="{6F256B07-A2E9-EB5B-6BEE-079CDC45E863}"/>
                </a:ext>
              </a:extLst>
            </p:cNvPr>
            <p:cNvSpPr txBox="1"/>
            <p:nvPr/>
          </p:nvSpPr>
          <p:spPr>
            <a:xfrm rot="21015281">
              <a:off x="6464665" y="5482390"/>
              <a:ext cx="1537311" cy="338554"/>
            </a:xfrm>
            <a:prstGeom prst="rect">
              <a:avLst/>
            </a:prstGeom>
            <a:noFill/>
          </p:spPr>
          <p:txBody>
            <a:bodyPr wrap="square">
              <a:spAutoFit/>
            </a:bodyPr>
            <a:lstStyle/>
            <a:p>
              <a:pPr lvl="0" algn="ctr">
                <a:spcAft>
                  <a:spcPts val="1000"/>
                </a:spcAft>
              </a:pPr>
              <a:r>
                <a:rPr lang="en-GB" sz="1600" b="1" dirty="0">
                  <a:solidFill>
                    <a:schemeClr val="bg1"/>
                  </a:solidFill>
                  <a:effectLst/>
                  <a:latin typeface="Gadugi" panose="020B0502040204020203" pitchFamily="34" charset="0"/>
                  <a:ea typeface="Gadugi" panose="020B0502040204020203" pitchFamily="34" charset="0"/>
                  <a:cs typeface="Times New Roman" panose="02020603050405020304" pitchFamily="18" charset="0"/>
                </a:rPr>
                <a:t>Gender</a:t>
              </a:r>
            </a:p>
          </p:txBody>
        </p:sp>
      </p:grpSp>
      <p:grpSp>
        <p:nvGrpSpPr>
          <p:cNvPr id="20" name="Group 19">
            <a:extLst>
              <a:ext uri="{FF2B5EF4-FFF2-40B4-BE49-F238E27FC236}">
                <a16:creationId xmlns:a16="http://schemas.microsoft.com/office/drawing/2014/main" id="{D06974ED-69DB-7BDD-8222-4A5B92F6D4A2}"/>
              </a:ext>
            </a:extLst>
          </p:cNvPr>
          <p:cNvGrpSpPr/>
          <p:nvPr/>
        </p:nvGrpSpPr>
        <p:grpSpPr>
          <a:xfrm>
            <a:off x="3597662" y="1342092"/>
            <a:ext cx="1962837" cy="683186"/>
            <a:chOff x="-330225" y="4677923"/>
            <a:chExt cx="2334167" cy="812431"/>
          </a:xfrm>
        </p:grpSpPr>
        <p:pic>
          <p:nvPicPr>
            <p:cNvPr id="21" name="Graphic 20">
              <a:extLst>
                <a:ext uri="{FF2B5EF4-FFF2-40B4-BE49-F238E27FC236}">
                  <a16:creationId xmlns:a16="http://schemas.microsoft.com/office/drawing/2014/main" id="{77DA327B-AACB-26BE-8A68-2669D732F9D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0114" y="4677923"/>
              <a:ext cx="2114056" cy="812431"/>
            </a:xfrm>
            <a:prstGeom prst="rect">
              <a:avLst/>
            </a:prstGeom>
          </p:spPr>
        </p:pic>
        <p:sp>
          <p:nvSpPr>
            <p:cNvPr id="22" name="TextBox 21">
              <a:extLst>
                <a:ext uri="{FF2B5EF4-FFF2-40B4-BE49-F238E27FC236}">
                  <a16:creationId xmlns:a16="http://schemas.microsoft.com/office/drawing/2014/main" id="{F224FA0B-B477-81C9-4EF1-A29277D6AE8E}"/>
                </a:ext>
              </a:extLst>
            </p:cNvPr>
            <p:cNvSpPr txBox="1"/>
            <p:nvPr/>
          </p:nvSpPr>
          <p:spPr>
            <a:xfrm>
              <a:off x="-330225" y="4782251"/>
              <a:ext cx="2150399" cy="351186"/>
            </a:xfrm>
            <a:prstGeom prst="rect">
              <a:avLst/>
            </a:prstGeom>
            <a:noFill/>
          </p:spPr>
          <p:txBody>
            <a:bodyPr wrap="square">
              <a:spAutoFit/>
            </a:bodyPr>
            <a:lstStyle/>
            <a:p>
              <a:pPr lvl="0" algn="ctr">
                <a:lnSpc>
                  <a:spcPct val="115000"/>
                </a:lnSpc>
              </a:pPr>
              <a:r>
                <a:rPr lang="en-GB" sz="1600" b="1" dirty="0">
                  <a:solidFill>
                    <a:schemeClr val="bg1"/>
                  </a:solidFill>
                  <a:effectLst/>
                  <a:latin typeface="Gadugi" panose="020B0502040204020203" pitchFamily="34" charset="0"/>
                  <a:ea typeface="Gadugi" panose="020B0502040204020203" pitchFamily="34" charset="0"/>
                  <a:cs typeface="Times New Roman" panose="02020603050405020304" pitchFamily="18" charset="0"/>
                </a:rPr>
                <a:t>Age</a:t>
              </a:r>
            </a:p>
          </p:txBody>
        </p:sp>
      </p:grpSp>
      <p:grpSp>
        <p:nvGrpSpPr>
          <p:cNvPr id="23" name="Group 22">
            <a:extLst>
              <a:ext uri="{FF2B5EF4-FFF2-40B4-BE49-F238E27FC236}">
                <a16:creationId xmlns:a16="http://schemas.microsoft.com/office/drawing/2014/main" id="{D3462D0F-E085-F8B6-195F-BD0C6350D0D4}"/>
              </a:ext>
            </a:extLst>
          </p:cNvPr>
          <p:cNvGrpSpPr/>
          <p:nvPr/>
        </p:nvGrpSpPr>
        <p:grpSpPr>
          <a:xfrm>
            <a:off x="5990197" y="5052039"/>
            <a:ext cx="1712278" cy="1163129"/>
            <a:chOff x="3878078" y="2156945"/>
            <a:chExt cx="2029127" cy="1378360"/>
          </a:xfrm>
        </p:grpSpPr>
        <p:pic>
          <p:nvPicPr>
            <p:cNvPr id="24" name="Graphic 23">
              <a:extLst>
                <a:ext uri="{FF2B5EF4-FFF2-40B4-BE49-F238E27FC236}">
                  <a16:creationId xmlns:a16="http://schemas.microsoft.com/office/drawing/2014/main" id="{C9AE914D-7B24-A62C-F149-B4748090830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878078" y="2156945"/>
              <a:ext cx="2029127" cy="1378360"/>
            </a:xfrm>
            <a:prstGeom prst="rect">
              <a:avLst/>
            </a:prstGeom>
          </p:spPr>
        </p:pic>
        <p:sp>
          <p:nvSpPr>
            <p:cNvPr id="25" name="TextBox 24">
              <a:extLst>
                <a:ext uri="{FF2B5EF4-FFF2-40B4-BE49-F238E27FC236}">
                  <a16:creationId xmlns:a16="http://schemas.microsoft.com/office/drawing/2014/main" id="{3DAE5B8E-353B-1217-ACF0-281C4F272D77}"/>
                </a:ext>
              </a:extLst>
            </p:cNvPr>
            <p:cNvSpPr txBox="1"/>
            <p:nvPr/>
          </p:nvSpPr>
          <p:spPr>
            <a:xfrm>
              <a:off x="3898408" y="2345029"/>
              <a:ext cx="1884531" cy="584775"/>
            </a:xfrm>
            <a:prstGeom prst="rect">
              <a:avLst/>
            </a:prstGeom>
            <a:noFill/>
          </p:spPr>
          <p:txBody>
            <a:bodyPr wrap="square">
              <a:spAutoFit/>
            </a:bodyPr>
            <a:lstStyle/>
            <a:p>
              <a:pPr lvl="0" algn="ctr"/>
              <a:r>
                <a:rPr lang="en-GB" sz="1600" b="1" dirty="0">
                  <a:solidFill>
                    <a:schemeClr val="bg1"/>
                  </a:solidFill>
                  <a:effectLst/>
                  <a:latin typeface="Gadugi" panose="020B0502040204020203" pitchFamily="34" charset="0"/>
                  <a:ea typeface="Gadugi" panose="020B0502040204020203" pitchFamily="34" charset="0"/>
                  <a:cs typeface="Times New Roman" panose="02020603050405020304" pitchFamily="18" charset="0"/>
                </a:rPr>
                <a:t>Religion </a:t>
              </a:r>
              <a:br>
                <a:rPr lang="en-GB" sz="1600" b="1" dirty="0">
                  <a:solidFill>
                    <a:schemeClr val="bg1"/>
                  </a:solidFill>
                  <a:effectLst/>
                  <a:latin typeface="Gadugi" panose="020B0502040204020203" pitchFamily="34" charset="0"/>
                  <a:ea typeface="Gadugi" panose="020B0502040204020203" pitchFamily="34" charset="0"/>
                  <a:cs typeface="Times New Roman" panose="02020603050405020304" pitchFamily="18" charset="0"/>
                </a:rPr>
              </a:br>
              <a:r>
                <a:rPr lang="en-GB" sz="1600" b="1" dirty="0">
                  <a:solidFill>
                    <a:schemeClr val="bg1"/>
                  </a:solidFill>
                  <a:effectLst/>
                  <a:latin typeface="Gadugi" panose="020B0502040204020203" pitchFamily="34" charset="0"/>
                  <a:ea typeface="Gadugi" panose="020B0502040204020203" pitchFamily="34" charset="0"/>
                  <a:cs typeface="Times New Roman" panose="02020603050405020304" pitchFamily="18" charset="0"/>
                </a:rPr>
                <a:t>or belief</a:t>
              </a:r>
            </a:p>
          </p:txBody>
        </p:sp>
      </p:grpSp>
      <p:grpSp>
        <p:nvGrpSpPr>
          <p:cNvPr id="26" name="Group 25">
            <a:extLst>
              <a:ext uri="{FF2B5EF4-FFF2-40B4-BE49-F238E27FC236}">
                <a16:creationId xmlns:a16="http://schemas.microsoft.com/office/drawing/2014/main" id="{FC3FEC28-67BF-E157-14B3-839C95694A2E}"/>
              </a:ext>
            </a:extLst>
          </p:cNvPr>
          <p:cNvGrpSpPr/>
          <p:nvPr/>
        </p:nvGrpSpPr>
        <p:grpSpPr>
          <a:xfrm rot="20597382">
            <a:off x="3574160" y="4935957"/>
            <a:ext cx="1781491" cy="1302499"/>
            <a:chOff x="5246155" y="2308449"/>
            <a:chExt cx="1781491" cy="1302499"/>
          </a:xfrm>
        </p:grpSpPr>
        <p:pic>
          <p:nvPicPr>
            <p:cNvPr id="27" name="Graphic 26">
              <a:extLst>
                <a:ext uri="{FF2B5EF4-FFF2-40B4-BE49-F238E27FC236}">
                  <a16:creationId xmlns:a16="http://schemas.microsoft.com/office/drawing/2014/main" id="{C87BD538-1743-CD3E-CF3A-605CFA092E4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246155" y="2308449"/>
              <a:ext cx="1781491" cy="1302499"/>
            </a:xfrm>
            <a:prstGeom prst="rect">
              <a:avLst/>
            </a:prstGeom>
          </p:spPr>
        </p:pic>
        <p:sp>
          <p:nvSpPr>
            <p:cNvPr id="28" name="TextBox 27">
              <a:extLst>
                <a:ext uri="{FF2B5EF4-FFF2-40B4-BE49-F238E27FC236}">
                  <a16:creationId xmlns:a16="http://schemas.microsoft.com/office/drawing/2014/main" id="{982F2A6C-2D65-B7B9-2DD3-5AE58D370971}"/>
                </a:ext>
              </a:extLst>
            </p:cNvPr>
            <p:cNvSpPr txBox="1"/>
            <p:nvPr/>
          </p:nvSpPr>
          <p:spPr>
            <a:xfrm>
              <a:off x="5304148" y="2467744"/>
              <a:ext cx="1487795" cy="634341"/>
            </a:xfrm>
            <a:prstGeom prst="rect">
              <a:avLst/>
            </a:prstGeom>
            <a:noFill/>
          </p:spPr>
          <p:txBody>
            <a:bodyPr wrap="square">
              <a:spAutoFit/>
            </a:bodyPr>
            <a:lstStyle/>
            <a:p>
              <a:pPr lvl="0" algn="ctr">
                <a:lnSpc>
                  <a:spcPct val="115000"/>
                </a:lnSpc>
              </a:pPr>
              <a:r>
                <a:rPr lang="en-GB" sz="1600" b="1" dirty="0">
                  <a:solidFill>
                    <a:schemeClr val="bg1"/>
                  </a:solidFill>
                  <a:effectLst/>
                  <a:latin typeface="Gadugi" panose="020B0502040204020203" pitchFamily="34" charset="0"/>
                  <a:ea typeface="Gadugi" panose="020B0502040204020203" pitchFamily="34" charset="0"/>
                  <a:cs typeface="Times New Roman" panose="02020603050405020304" pitchFamily="18" charset="0"/>
                </a:rPr>
                <a:t>Sexual orientation</a:t>
              </a:r>
            </a:p>
          </p:txBody>
        </p:sp>
      </p:grpSp>
      <p:pic>
        <p:nvPicPr>
          <p:cNvPr id="36" name="Picture 35" descr="A picture containing text&#10;&#10;Description automatically generated">
            <a:extLst>
              <a:ext uri="{FF2B5EF4-FFF2-40B4-BE49-F238E27FC236}">
                <a16:creationId xmlns:a16="http://schemas.microsoft.com/office/drawing/2014/main" id="{F51EAF37-9F7F-1311-44B1-DE4335149DD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33064" y="2359062"/>
            <a:ext cx="4615657" cy="1868407"/>
          </a:xfrm>
          <a:prstGeom prst="rect">
            <a:avLst/>
          </a:prstGeom>
        </p:spPr>
      </p:pic>
    </p:spTree>
    <p:extLst>
      <p:ext uri="{BB962C8B-B14F-4D97-AF65-F5344CB8AC3E}">
        <p14:creationId xmlns:p14="http://schemas.microsoft.com/office/powerpoint/2010/main" val="36917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14">
            <a:extLst>
              <a:ext uri="{FF2B5EF4-FFF2-40B4-BE49-F238E27FC236}">
                <a16:creationId xmlns:a16="http://schemas.microsoft.com/office/drawing/2014/main" id="{04FE8CFE-6C03-A7EE-D8B8-4C85B2DEBE27}"/>
              </a:ext>
            </a:extLst>
          </p:cNvPr>
          <p:cNvPicPr>
            <a:picLocks noChangeAspect="1"/>
          </p:cNvPicPr>
          <p:nvPr/>
        </p:nvPicPr>
        <p:blipFill>
          <a:blip r:embed="rId4"/>
          <a:stretch>
            <a:fillRect/>
          </a:stretch>
        </p:blipFill>
        <p:spPr>
          <a:xfrm>
            <a:off x="1469160" y="5569788"/>
            <a:ext cx="2974821" cy="329184"/>
          </a:xfrm>
          <a:prstGeom prst="rect">
            <a:avLst/>
          </a:prstGeom>
        </p:spPr>
      </p:pic>
      <p:grpSp>
        <p:nvGrpSpPr>
          <p:cNvPr id="38" name="Group 37">
            <a:extLst>
              <a:ext uri="{FF2B5EF4-FFF2-40B4-BE49-F238E27FC236}">
                <a16:creationId xmlns:a16="http://schemas.microsoft.com/office/drawing/2014/main" id="{9D6F16FD-7489-333B-AF47-0A4B11F888E5}"/>
              </a:ext>
            </a:extLst>
          </p:cNvPr>
          <p:cNvGrpSpPr/>
          <p:nvPr/>
        </p:nvGrpSpPr>
        <p:grpSpPr>
          <a:xfrm>
            <a:off x="3285179" y="1018505"/>
            <a:ext cx="5732786" cy="3267993"/>
            <a:chOff x="3249874" y="930242"/>
            <a:chExt cx="5732786" cy="3267993"/>
          </a:xfrm>
        </p:grpSpPr>
        <p:pic>
          <p:nvPicPr>
            <p:cNvPr id="8" name="Picture 7">
              <a:extLst>
                <a:ext uri="{FF2B5EF4-FFF2-40B4-BE49-F238E27FC236}">
                  <a16:creationId xmlns:a16="http://schemas.microsoft.com/office/drawing/2014/main" id="{4646DDDC-BB8C-8911-6633-D7F98D3B1974}"/>
                </a:ext>
              </a:extLst>
            </p:cNvPr>
            <p:cNvPicPr>
              <a:picLocks noChangeAspect="1"/>
            </p:cNvPicPr>
            <p:nvPr/>
          </p:nvPicPr>
          <p:blipFill rotWithShape="1">
            <a:blip r:embed="rId5">
              <a:extLst>
                <a:ext uri="{28A0092B-C50C-407E-A947-70E740481C1C}">
                  <a14:useLocalDpi xmlns:a14="http://schemas.microsoft.com/office/drawing/2010/main" val="0"/>
                </a:ext>
              </a:extLst>
            </a:blip>
            <a:srcRect r="11077" b="9394"/>
            <a:stretch/>
          </p:blipFill>
          <p:spPr>
            <a:xfrm>
              <a:off x="4115272" y="930242"/>
              <a:ext cx="4867388" cy="3267993"/>
            </a:xfrm>
            <a:prstGeom prst="rect">
              <a:avLst/>
            </a:prstGeom>
            <a:effectLst>
              <a:outerShdw blurRad="50800" dist="50800" dir="5400000" algn="ctr" rotWithShape="0">
                <a:schemeClr val="tx1">
                  <a:lumMod val="75000"/>
                  <a:lumOff val="25000"/>
                </a:schemeClr>
              </a:outerShdw>
            </a:effectLst>
          </p:spPr>
        </p:pic>
        <p:sp>
          <p:nvSpPr>
            <p:cNvPr id="22" name="TextBox 21">
              <a:extLst>
                <a:ext uri="{FF2B5EF4-FFF2-40B4-BE49-F238E27FC236}">
                  <a16:creationId xmlns:a16="http://schemas.microsoft.com/office/drawing/2014/main" id="{52E64354-B718-9CB0-66DE-FC2C74477AE3}"/>
                </a:ext>
              </a:extLst>
            </p:cNvPr>
            <p:cNvSpPr txBox="1"/>
            <p:nvPr/>
          </p:nvSpPr>
          <p:spPr>
            <a:xfrm>
              <a:off x="4886011" y="1292083"/>
              <a:ext cx="3788927" cy="307777"/>
            </a:xfrm>
            <a:prstGeom prst="rect">
              <a:avLst/>
            </a:prstGeom>
            <a:noFill/>
          </p:spPr>
          <p:txBody>
            <a:bodyPr wrap="square" lIns="91440" tIns="45720" rIns="91440" bIns="45720" anchor="t">
              <a:spAutoFit/>
            </a:bodyPr>
            <a:lstStyle/>
            <a:p>
              <a:pPr algn="ctr"/>
              <a:r>
                <a:rPr lang="en-GB" sz="1400" b="1" dirty="0">
                  <a:effectLst/>
                  <a:latin typeface="Simplified Arabic Fixed"/>
                  <a:ea typeface="Calibri" panose="020F0502020204030204" pitchFamily="34" charset="0"/>
                  <a:cs typeface="Simplified Arabic Fixed"/>
                </a:rPr>
                <a:t>If you cannot,</a:t>
              </a:r>
              <a:r>
                <a:rPr lang="en-GB" sz="1400" b="1" dirty="0">
                  <a:latin typeface="Simplified Arabic Fixed"/>
                  <a:ea typeface="Calibri" panose="020F0502020204030204" pitchFamily="34" charset="0"/>
                  <a:cs typeface="Simplified Arabic Fixed"/>
                </a:rPr>
                <a:t> </a:t>
              </a:r>
              <a:r>
                <a:rPr lang="en-GB" sz="1400" b="1" dirty="0">
                  <a:effectLst/>
                  <a:latin typeface="Simplified Arabic Fixed"/>
                  <a:ea typeface="Calibri" panose="020F0502020204030204" pitchFamily="34" charset="0"/>
                  <a:cs typeface="Simplified Arabic Fixed"/>
                </a:rPr>
                <a:t>talk to your:</a:t>
              </a:r>
            </a:p>
          </p:txBody>
        </p:sp>
        <p:pic>
          <p:nvPicPr>
            <p:cNvPr id="49" name="Picture 48" descr="A picture containing dark&#10;&#10;Description automatically generated">
              <a:extLst>
                <a:ext uri="{FF2B5EF4-FFF2-40B4-BE49-F238E27FC236}">
                  <a16:creationId xmlns:a16="http://schemas.microsoft.com/office/drawing/2014/main" id="{6B329A17-9EED-890C-1243-CE28B7E4F6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9874" y="2363441"/>
              <a:ext cx="796479" cy="724573"/>
            </a:xfrm>
            <a:prstGeom prst="rect">
              <a:avLst/>
            </a:prstGeom>
          </p:spPr>
        </p:pic>
      </p:gr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4160" y="515849"/>
            <a:ext cx="7439479"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474160" y="600205"/>
            <a:ext cx="7439480"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What should I do about bullying or harassment?</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 name="Picture 1" descr="A picture containing text, light, dark&#10;&#10;Description automatically generated">
            <a:extLst>
              <a:ext uri="{FF2B5EF4-FFF2-40B4-BE49-F238E27FC236}">
                <a16:creationId xmlns:a16="http://schemas.microsoft.com/office/drawing/2014/main" id="{B78ED260-BA3D-EA05-BEB1-64E6497B09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3" name="Picture 2">
            <a:extLst>
              <a:ext uri="{FF2B5EF4-FFF2-40B4-BE49-F238E27FC236}">
                <a16:creationId xmlns:a16="http://schemas.microsoft.com/office/drawing/2014/main" id="{5FF7A5D4-3C95-951A-58D7-893546807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391" y="553503"/>
            <a:ext cx="533089" cy="473856"/>
          </a:xfrm>
          <a:prstGeom prst="rect">
            <a:avLst/>
          </a:prstGeom>
        </p:spPr>
      </p:pic>
      <p:sp>
        <p:nvSpPr>
          <p:cNvPr id="4" name="TextBox 3">
            <a:extLst>
              <a:ext uri="{FF2B5EF4-FFF2-40B4-BE49-F238E27FC236}">
                <a16:creationId xmlns:a16="http://schemas.microsoft.com/office/drawing/2014/main" id="{64619287-34B0-704C-017F-B77705624A69}"/>
              </a:ext>
            </a:extLst>
          </p:cNvPr>
          <p:cNvSpPr txBox="1"/>
          <p:nvPr/>
        </p:nvSpPr>
        <p:spPr>
          <a:xfrm>
            <a:off x="1032026" y="3961639"/>
            <a:ext cx="2173532" cy="646331"/>
          </a:xfrm>
          <a:prstGeom prst="rect">
            <a:avLst/>
          </a:prstGeom>
          <a:noFill/>
        </p:spPr>
        <p:txBody>
          <a:bodyPr wrap="square">
            <a:spAutoFit/>
          </a:bodyPr>
          <a:lstStyle/>
          <a:p>
            <a:pPr algn="ctr"/>
            <a:r>
              <a:rPr lang="en-GB" b="1" dirty="0">
                <a:effectLst/>
                <a:latin typeface="Bradley Hand ITC" panose="03070402050302030203" pitchFamily="66" charset="77"/>
                <a:ea typeface="Calibri" panose="020F0502020204030204" pitchFamily="34" charset="0"/>
                <a:cs typeface="Times New Roman" panose="02020603050405020304" pitchFamily="18" charset="0"/>
              </a:rPr>
              <a:t>Try to resolve informally at first</a:t>
            </a:r>
          </a:p>
        </p:txBody>
      </p:sp>
      <p:sp>
        <p:nvSpPr>
          <p:cNvPr id="7" name="TextBox 6">
            <a:extLst>
              <a:ext uri="{FF2B5EF4-FFF2-40B4-BE49-F238E27FC236}">
                <a16:creationId xmlns:a16="http://schemas.microsoft.com/office/drawing/2014/main" id="{D01350B6-7077-8C67-DE53-82EBBB378E1C}"/>
              </a:ext>
            </a:extLst>
          </p:cNvPr>
          <p:cNvSpPr txBox="1"/>
          <p:nvPr/>
        </p:nvSpPr>
        <p:spPr>
          <a:xfrm>
            <a:off x="5211212" y="1890417"/>
            <a:ext cx="2833453" cy="307777"/>
          </a:xfrm>
          <a:prstGeom prst="rect">
            <a:avLst/>
          </a:prstGeom>
          <a:noFill/>
        </p:spPr>
        <p:txBody>
          <a:bodyPr wrap="square">
            <a:spAutoFit/>
          </a:bodyPr>
          <a:lstStyle/>
          <a:p>
            <a:pPr marL="285750" indent="-285750">
              <a:buFont typeface="Wingdings" pitchFamily="2" charset="2"/>
              <a:buChar char="ü"/>
            </a:pPr>
            <a:r>
              <a:rPr lang="en-GB" sz="1400" b="1" dirty="0">
                <a:solidFill>
                  <a:srgbClr val="002060"/>
                </a:solidFill>
                <a:latin typeface="Simplified Arabic Fixed" panose="02070309020205020404" pitchFamily="49" charset="-78"/>
                <a:cs typeface="Simplified Arabic Fixed" panose="02070309020205020404" pitchFamily="49" charset="-78"/>
              </a:rPr>
              <a:t>Manager</a:t>
            </a:r>
          </a:p>
        </p:txBody>
      </p:sp>
      <p:pic>
        <p:nvPicPr>
          <p:cNvPr id="21" name="Picture 20" descr="A picture containing vector graphics&#10;&#10;Description automatically generated">
            <a:extLst>
              <a:ext uri="{FF2B5EF4-FFF2-40B4-BE49-F238E27FC236}">
                <a16:creationId xmlns:a16="http://schemas.microsoft.com/office/drawing/2014/main" id="{FF557920-422F-24FE-D155-D7DD9915F3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7455" y="1741276"/>
            <a:ext cx="1993635" cy="2030126"/>
          </a:xfrm>
          <a:prstGeom prst="rect">
            <a:avLst/>
          </a:prstGeom>
        </p:spPr>
      </p:pic>
      <p:sp>
        <p:nvSpPr>
          <p:cNvPr id="27" name="TextBox 26">
            <a:extLst>
              <a:ext uri="{FF2B5EF4-FFF2-40B4-BE49-F238E27FC236}">
                <a16:creationId xmlns:a16="http://schemas.microsoft.com/office/drawing/2014/main" id="{6A14CB1F-FE13-6158-21D4-D99F808B25E9}"/>
              </a:ext>
            </a:extLst>
          </p:cNvPr>
          <p:cNvSpPr txBox="1"/>
          <p:nvPr/>
        </p:nvSpPr>
        <p:spPr>
          <a:xfrm>
            <a:off x="5206953" y="2145110"/>
            <a:ext cx="3191504" cy="523220"/>
          </a:xfrm>
          <a:prstGeom prst="rect">
            <a:avLst/>
          </a:prstGeom>
          <a:noFill/>
        </p:spPr>
        <p:txBody>
          <a:bodyPr wrap="square">
            <a:spAutoFit/>
          </a:bodyPr>
          <a:lstStyle/>
          <a:p>
            <a:pPr marL="285750" indent="-285750">
              <a:buFont typeface="Wingdings" pitchFamily="2" charset="2"/>
              <a:buChar char="ü"/>
            </a:pPr>
            <a:r>
              <a:rPr lang="en-GB" sz="1400" b="1" dirty="0">
                <a:solidFill>
                  <a:srgbClr val="002060"/>
                </a:solidFill>
                <a:latin typeface="Simplified Arabic Fixed" panose="02070309020205020404" pitchFamily="49" charset="-78"/>
                <a:cs typeface="Simplified Arabic Fixed" panose="02070309020205020404" pitchFamily="49" charset="-78"/>
              </a:rPr>
              <a:t>Human resources (HR) department</a:t>
            </a:r>
          </a:p>
        </p:txBody>
      </p:sp>
      <p:sp>
        <p:nvSpPr>
          <p:cNvPr id="28" name="TextBox 27">
            <a:extLst>
              <a:ext uri="{FF2B5EF4-FFF2-40B4-BE49-F238E27FC236}">
                <a16:creationId xmlns:a16="http://schemas.microsoft.com/office/drawing/2014/main" id="{ED5C7922-FC44-A397-AA63-66BF235BF672}"/>
              </a:ext>
            </a:extLst>
          </p:cNvPr>
          <p:cNvSpPr txBox="1"/>
          <p:nvPr/>
        </p:nvSpPr>
        <p:spPr>
          <a:xfrm>
            <a:off x="5198757" y="2615692"/>
            <a:ext cx="3431696" cy="307777"/>
          </a:xfrm>
          <a:prstGeom prst="rect">
            <a:avLst/>
          </a:prstGeom>
          <a:noFill/>
        </p:spPr>
        <p:txBody>
          <a:bodyPr wrap="square">
            <a:spAutoFit/>
          </a:bodyPr>
          <a:lstStyle/>
          <a:p>
            <a:pPr marL="285750" indent="-285750">
              <a:buFont typeface="Wingdings" pitchFamily="2" charset="2"/>
              <a:buChar char="ü"/>
            </a:pPr>
            <a:r>
              <a:rPr lang="en-GB" sz="1400" b="1" dirty="0">
                <a:solidFill>
                  <a:srgbClr val="002060"/>
                </a:solidFill>
                <a:latin typeface="Simplified Arabic Fixed" panose="02070309020205020404" pitchFamily="49" charset="-78"/>
                <a:cs typeface="Simplified Arabic Fixed" panose="02070309020205020404" pitchFamily="49" charset="-78"/>
              </a:rPr>
              <a:t>Trade Union representative</a:t>
            </a:r>
          </a:p>
        </p:txBody>
      </p:sp>
      <p:grpSp>
        <p:nvGrpSpPr>
          <p:cNvPr id="39" name="Group 38">
            <a:extLst>
              <a:ext uri="{FF2B5EF4-FFF2-40B4-BE49-F238E27FC236}">
                <a16:creationId xmlns:a16="http://schemas.microsoft.com/office/drawing/2014/main" id="{ACFADD8D-8715-D98B-ABCF-B2FFDBAE65D2}"/>
              </a:ext>
            </a:extLst>
          </p:cNvPr>
          <p:cNvGrpSpPr/>
          <p:nvPr/>
        </p:nvGrpSpPr>
        <p:grpSpPr>
          <a:xfrm>
            <a:off x="4845937" y="2930526"/>
            <a:ext cx="3316147" cy="1137065"/>
            <a:chOff x="4614981" y="3126735"/>
            <a:chExt cx="3316147" cy="1137065"/>
          </a:xfrm>
        </p:grpSpPr>
        <p:grpSp>
          <p:nvGrpSpPr>
            <p:cNvPr id="12" name="Group 11">
              <a:extLst>
                <a:ext uri="{FF2B5EF4-FFF2-40B4-BE49-F238E27FC236}">
                  <a16:creationId xmlns:a16="http://schemas.microsoft.com/office/drawing/2014/main" id="{EF1416E8-CE73-0700-CD18-D2A655471006}"/>
                </a:ext>
              </a:extLst>
            </p:cNvPr>
            <p:cNvGrpSpPr/>
            <p:nvPr/>
          </p:nvGrpSpPr>
          <p:grpSpPr>
            <a:xfrm>
              <a:off x="5650414" y="3705023"/>
              <a:ext cx="2280714" cy="558777"/>
              <a:chOff x="5650414" y="3705023"/>
              <a:chExt cx="2280714" cy="558777"/>
            </a:xfrm>
          </p:grpSpPr>
          <p:pic>
            <p:nvPicPr>
              <p:cNvPr id="48" name="Picture 47" descr="A picture containing text, device&#10;&#10;Description automatically generated">
                <a:extLst>
                  <a:ext uri="{FF2B5EF4-FFF2-40B4-BE49-F238E27FC236}">
                    <a16:creationId xmlns:a16="http://schemas.microsoft.com/office/drawing/2014/main" id="{D41C6A00-1240-F326-8F64-71C44D9C79C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50414" y="3705023"/>
                <a:ext cx="2260120" cy="558777"/>
              </a:xfrm>
              <a:prstGeom prst="rect">
                <a:avLst/>
              </a:prstGeom>
            </p:spPr>
          </p:pic>
          <p:sp>
            <p:nvSpPr>
              <p:cNvPr id="14" name="TextBox 13">
                <a:extLst>
                  <a:ext uri="{FF2B5EF4-FFF2-40B4-BE49-F238E27FC236}">
                    <a16:creationId xmlns:a16="http://schemas.microsoft.com/office/drawing/2014/main" id="{FB6FFD94-514C-AF1E-600B-EED993778E82}"/>
                  </a:ext>
                </a:extLst>
              </p:cNvPr>
              <p:cNvSpPr txBox="1"/>
              <p:nvPr/>
            </p:nvSpPr>
            <p:spPr>
              <a:xfrm>
                <a:off x="5671008" y="3767450"/>
                <a:ext cx="2260120" cy="400110"/>
              </a:xfrm>
              <a:prstGeom prst="rect">
                <a:avLst/>
              </a:prstGeom>
              <a:noFill/>
            </p:spPr>
            <p:txBody>
              <a:bodyPr wrap="square">
                <a:spAutoFit/>
              </a:bodyPr>
              <a:lstStyle/>
              <a:p>
                <a:pPr algn="ctr"/>
                <a:r>
                  <a:rPr lang="en-GB" sz="2000" dirty="0">
                    <a:effectLst/>
                    <a:latin typeface="Reprise Title Std" panose="02000000000000000000" pitchFamily="2" charset="77"/>
                    <a:ea typeface="Calibri" panose="020F0502020204030204" pitchFamily="34" charset="0"/>
                    <a:cs typeface="Times New Roman" panose="02020603050405020304" pitchFamily="18" charset="0"/>
                  </a:rPr>
                  <a:t>Formal Complaint</a:t>
                </a:r>
                <a:endParaRPr lang="en-GB" sz="2000" dirty="0">
                  <a:latin typeface="Reprise Title Std" panose="02000000000000000000" pitchFamily="2" charset="77"/>
                </a:endParaRPr>
              </a:p>
            </p:txBody>
          </p:sp>
        </p:grpSp>
        <p:pic>
          <p:nvPicPr>
            <p:cNvPr id="40" name="Picture 39" descr="A picture containing dark&#10;&#10;Description automatically generated">
              <a:extLst>
                <a:ext uri="{FF2B5EF4-FFF2-40B4-BE49-F238E27FC236}">
                  <a16:creationId xmlns:a16="http://schemas.microsoft.com/office/drawing/2014/main" id="{B622F6CF-0EC7-AB94-2745-EE85D8D5A4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498617" y="3197105"/>
              <a:ext cx="435627" cy="396349"/>
            </a:xfrm>
            <a:prstGeom prst="rect">
              <a:avLst/>
            </a:prstGeom>
          </p:spPr>
        </p:pic>
        <p:pic>
          <p:nvPicPr>
            <p:cNvPr id="29" name="Picture 28" descr="A picture containing dark&#10;&#10;Description automatically generated">
              <a:extLst>
                <a:ext uri="{FF2B5EF4-FFF2-40B4-BE49-F238E27FC236}">
                  <a16:creationId xmlns:a16="http://schemas.microsoft.com/office/drawing/2014/main" id="{7C65F547-9651-E00A-2933-08D11629C3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672685">
              <a:off x="4614981" y="3126735"/>
              <a:ext cx="950711" cy="943987"/>
            </a:xfrm>
            <a:prstGeom prst="rect">
              <a:avLst/>
            </a:prstGeom>
          </p:spPr>
        </p:pic>
      </p:grpSp>
      <p:grpSp>
        <p:nvGrpSpPr>
          <p:cNvPr id="13" name="Group 12">
            <a:extLst>
              <a:ext uri="{FF2B5EF4-FFF2-40B4-BE49-F238E27FC236}">
                <a16:creationId xmlns:a16="http://schemas.microsoft.com/office/drawing/2014/main" id="{9525F0CC-35D1-9C8D-A8C7-BBE3F8AB4A32}"/>
              </a:ext>
            </a:extLst>
          </p:cNvPr>
          <p:cNvGrpSpPr/>
          <p:nvPr/>
        </p:nvGrpSpPr>
        <p:grpSpPr>
          <a:xfrm>
            <a:off x="4392511" y="4547992"/>
            <a:ext cx="4612094" cy="1542245"/>
            <a:chOff x="4301545" y="4609147"/>
            <a:chExt cx="4612094" cy="1542245"/>
          </a:xfrm>
        </p:grpSpPr>
        <p:pic>
          <p:nvPicPr>
            <p:cNvPr id="37" name="Picture 36" descr="A picture containing dark&#10;&#10;Description automatically generated">
              <a:extLst>
                <a:ext uri="{FF2B5EF4-FFF2-40B4-BE49-F238E27FC236}">
                  <a16:creationId xmlns:a16="http://schemas.microsoft.com/office/drawing/2014/main" id="{068EE0DB-F516-56BB-5BBB-12B14583CA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393406" y="4981196"/>
              <a:ext cx="435627" cy="396349"/>
            </a:xfrm>
            <a:prstGeom prst="rect">
              <a:avLst/>
            </a:prstGeom>
          </p:spPr>
        </p:pic>
        <p:sp>
          <p:nvSpPr>
            <p:cNvPr id="44" name="TextBox 43">
              <a:extLst>
                <a:ext uri="{FF2B5EF4-FFF2-40B4-BE49-F238E27FC236}">
                  <a16:creationId xmlns:a16="http://schemas.microsoft.com/office/drawing/2014/main" id="{DAA36492-D95C-74A3-CB70-25E5B604192B}"/>
                </a:ext>
              </a:extLst>
            </p:cNvPr>
            <p:cNvSpPr txBox="1"/>
            <p:nvPr/>
          </p:nvSpPr>
          <p:spPr>
            <a:xfrm>
              <a:off x="4301545" y="4609147"/>
              <a:ext cx="4612094" cy="307777"/>
            </a:xfrm>
            <a:prstGeom prst="rect">
              <a:avLst/>
            </a:prstGeom>
            <a:noFill/>
          </p:spPr>
          <p:txBody>
            <a:bodyPr wrap="square">
              <a:spAutoFit/>
            </a:bodyPr>
            <a:lstStyle/>
            <a:p>
              <a:pPr algn="ctr"/>
              <a:r>
                <a:rPr lang="en-GB" sz="1400" b="1" dirty="0">
                  <a:effectLst/>
                  <a:latin typeface="Simplified Arabic Fixed" panose="02070309020205020404" pitchFamily="49" charset="-78"/>
                  <a:ea typeface="Calibri" panose="020F0502020204030204" pitchFamily="34" charset="0"/>
                  <a:cs typeface="Simplified Arabic Fixed" panose="02070309020205020404" pitchFamily="49" charset="-78"/>
                </a:rPr>
                <a:t>If this does not work</a:t>
              </a:r>
            </a:p>
          </p:txBody>
        </p:sp>
        <p:pic>
          <p:nvPicPr>
            <p:cNvPr id="26" name="Graphic 25" descr="Scales of justice with solid fill">
              <a:extLst>
                <a:ext uri="{FF2B5EF4-FFF2-40B4-BE49-F238E27FC236}">
                  <a16:creationId xmlns:a16="http://schemas.microsoft.com/office/drawing/2014/main" id="{DA9B4AF8-815D-B0DF-D526-964BEB76965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28327" y="4828092"/>
              <a:ext cx="758328" cy="739967"/>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8C2877C9-5693-7585-2C62-AFD445D645C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71080" y="5509136"/>
              <a:ext cx="2490700" cy="642256"/>
            </a:xfrm>
            <a:prstGeom prst="rect">
              <a:avLst/>
            </a:prstGeom>
          </p:spPr>
        </p:pic>
      </p:grpSp>
      <p:sp>
        <p:nvSpPr>
          <p:cNvPr id="5" name="Rounded Rectangle 37">
            <a:extLst>
              <a:ext uri="{FF2B5EF4-FFF2-40B4-BE49-F238E27FC236}">
                <a16:creationId xmlns:a16="http://schemas.microsoft.com/office/drawing/2014/main" id="{9C636572-F3B9-27C5-F70B-B67F59C477E0}"/>
              </a:ext>
            </a:extLst>
          </p:cNvPr>
          <p:cNvSpPr/>
          <p:nvPr/>
        </p:nvSpPr>
        <p:spPr>
          <a:xfrm>
            <a:off x="635453" y="5376801"/>
            <a:ext cx="4025786" cy="720259"/>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 name="Picture 8" descr="Icon&#10;&#10;Description automatically generated">
            <a:extLst>
              <a:ext uri="{FF2B5EF4-FFF2-40B4-BE49-F238E27FC236}">
                <a16:creationId xmlns:a16="http://schemas.microsoft.com/office/drawing/2014/main" id="{14823F26-330D-36DA-16BB-C1483A858598}"/>
              </a:ext>
            </a:extLst>
          </p:cNvPr>
          <p:cNvPicPr>
            <a:picLocks noChangeAspect="1"/>
          </p:cNvPicPr>
          <p:nvPr/>
        </p:nvPicPr>
        <p:blipFill>
          <a:blip r:embed="rId17"/>
          <a:stretch>
            <a:fillRect/>
          </a:stretch>
        </p:blipFill>
        <p:spPr>
          <a:xfrm>
            <a:off x="601962" y="5478044"/>
            <a:ext cx="923925" cy="847725"/>
          </a:xfrm>
          <a:prstGeom prst="rect">
            <a:avLst/>
          </a:prstGeom>
        </p:spPr>
      </p:pic>
      <p:sp>
        <p:nvSpPr>
          <p:cNvPr id="9" name="TextBox 1">
            <a:extLst>
              <a:ext uri="{FF2B5EF4-FFF2-40B4-BE49-F238E27FC236}">
                <a16:creationId xmlns:a16="http://schemas.microsoft.com/office/drawing/2014/main" id="{2D08284D-9B78-AE2A-88DA-38FACC9648E5}"/>
              </a:ext>
            </a:extLst>
          </p:cNvPr>
          <p:cNvSpPr txBox="1"/>
          <p:nvPr/>
        </p:nvSpPr>
        <p:spPr>
          <a:xfrm>
            <a:off x="1474270" y="5587479"/>
            <a:ext cx="3006080"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bg1"/>
                </a:solidFill>
                <a:latin typeface="Simplified Arabic Fixed"/>
                <a:cs typeface="Simplified Arabic Fixed"/>
              </a:rPr>
              <a:t>Activity 1: </a:t>
            </a:r>
            <a:r>
              <a:rPr lang="en-US" sz="1400" dirty="0" err="1">
                <a:solidFill>
                  <a:schemeClr val="bg1"/>
                </a:solidFill>
                <a:latin typeface="Simplified Arabic Fixed"/>
                <a:cs typeface="Simplified Arabic Fixed"/>
              </a:rPr>
              <a:t>Behaviour</a:t>
            </a:r>
            <a:r>
              <a:rPr lang="en-US" sz="1400" dirty="0">
                <a:solidFill>
                  <a:schemeClr val="bg1"/>
                </a:solidFill>
                <a:latin typeface="Simplified Arabic Fixed"/>
                <a:cs typeface="Simplified Arabic Fixed"/>
              </a:rPr>
              <a:t> Quiz</a:t>
            </a:r>
          </a:p>
        </p:txBody>
      </p:sp>
    </p:spTree>
    <p:extLst>
      <p:ext uri="{BB962C8B-B14F-4D97-AF65-F5344CB8AC3E}">
        <p14:creationId xmlns:p14="http://schemas.microsoft.com/office/powerpoint/2010/main" val="151286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ssolv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F72C87-CA5F-4C07-8A97-DA522E3DFE2D}"/>
              </a:ext>
            </a:extLst>
          </p:cNvPr>
          <p:cNvSpPr/>
          <p:nvPr/>
        </p:nvSpPr>
        <p:spPr>
          <a:xfrm>
            <a:off x="1152939" y="1696278"/>
            <a:ext cx="3419060" cy="3441407"/>
          </a:xfrm>
          <a:prstGeom prst="roundRect">
            <a:avLst/>
          </a:prstGeom>
          <a:solidFill>
            <a:schemeClr val="bg1"/>
          </a:solid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id="{2EF908FF-721A-4824-A4D0-9D92ACE518A0}"/>
              </a:ext>
            </a:extLst>
          </p:cNvPr>
          <p:cNvSpPr/>
          <p:nvPr/>
        </p:nvSpPr>
        <p:spPr>
          <a:xfrm>
            <a:off x="695524" y="1517073"/>
            <a:ext cx="2619176" cy="439012"/>
          </a:xfrm>
          <a:prstGeom prst="roundRect">
            <a:avLst/>
          </a:prstGeom>
          <a:solidFill>
            <a:srgbClr val="FA70C8"/>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5" name="TextBox 1">
            <a:extLst>
              <a:ext uri="{FF2B5EF4-FFF2-40B4-BE49-F238E27FC236}">
                <a16:creationId xmlns:a16="http://schemas.microsoft.com/office/drawing/2014/main" id="{476A7229-D1D1-71F3-FDCA-2467F3FC8D57}"/>
              </a:ext>
            </a:extLst>
          </p:cNvPr>
          <p:cNvSpPr txBox="1"/>
          <p:nvPr/>
        </p:nvSpPr>
        <p:spPr>
          <a:xfrm>
            <a:off x="2052887" y="2285703"/>
            <a:ext cx="2305472" cy="73866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1400" b="1" dirty="0">
                <a:latin typeface="Century Gothic"/>
                <a:ea typeface="Gadugi"/>
                <a:cs typeface="Calibri"/>
              </a:rPr>
              <a:t>What will make the best impression on your first day?</a:t>
            </a:r>
            <a:endParaRPr lang="en-GB" sz="1400" b="1" dirty="0">
              <a:effectLst/>
              <a:latin typeface="Century Gothic"/>
              <a:ea typeface="Gadugi" panose="020B0502040204020203" pitchFamily="34" charset="0"/>
              <a:cs typeface="Calibri"/>
            </a:endParaRPr>
          </a:p>
        </p:txBody>
      </p:sp>
      <p:sp>
        <p:nvSpPr>
          <p:cNvPr id="10" name="TextBox 2">
            <a:extLst>
              <a:ext uri="{FF2B5EF4-FFF2-40B4-BE49-F238E27FC236}">
                <a16:creationId xmlns:a16="http://schemas.microsoft.com/office/drawing/2014/main" id="{2FA667C6-46F3-9307-96DC-7E560E8D8D4B}"/>
              </a:ext>
            </a:extLst>
          </p:cNvPr>
          <p:cNvSpPr txBox="1"/>
          <p:nvPr/>
        </p:nvSpPr>
        <p:spPr>
          <a:xfrm>
            <a:off x="2262819" y="3166411"/>
            <a:ext cx="2095542"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latin typeface="Century Gothic" panose="020B0502020202020204" pitchFamily="34" charset="0"/>
                <a:ea typeface="Gadugi"/>
                <a:cs typeface="Calibri" panose="020F0502020204030204" pitchFamily="34" charset="0"/>
              </a:rPr>
              <a:t>a. A positive, enthusiastic</a:t>
            </a:r>
            <a:br>
              <a:rPr lang="en-GB" sz="1200" dirty="0">
                <a:latin typeface="Century Gothic" panose="020B0502020202020204" pitchFamily="34" charset="0"/>
                <a:ea typeface="Gadugi"/>
                <a:cs typeface="Calibri" panose="020F0502020204030204" pitchFamily="34" charset="0"/>
              </a:rPr>
            </a:br>
            <a:r>
              <a:rPr lang="en-GB" sz="1200" dirty="0">
                <a:latin typeface="Century Gothic" panose="020B0502020202020204" pitchFamily="34" charset="0"/>
                <a:ea typeface="Gadugi"/>
                <a:cs typeface="Calibri" panose="020F0502020204030204" pitchFamily="34" charset="0"/>
              </a:rPr>
              <a:t>    attitude</a:t>
            </a:r>
            <a:endParaRPr lang="en-US" sz="1200" dirty="0" err="1">
              <a:latin typeface="Century Gothic" panose="020B0502020202020204" pitchFamily="34" charset="0"/>
              <a:ea typeface="Gadugi"/>
              <a:cs typeface="Calibri" panose="020F0502020204030204"/>
            </a:endParaRPr>
          </a:p>
        </p:txBody>
      </p:sp>
      <p:pic>
        <p:nvPicPr>
          <p:cNvPr id="17" name="Picture 16">
            <a:extLst>
              <a:ext uri="{FF2B5EF4-FFF2-40B4-BE49-F238E27FC236}">
                <a16:creationId xmlns:a16="http://schemas.microsoft.com/office/drawing/2014/main" id="{52769A2A-3175-60A0-9FA5-3CF91B9894F9}"/>
              </a:ext>
            </a:extLst>
          </p:cNvPr>
          <p:cNvPicPr>
            <a:picLocks noChangeAspect="1"/>
          </p:cNvPicPr>
          <p:nvPr/>
        </p:nvPicPr>
        <p:blipFill>
          <a:blip r:embed="rId4"/>
          <a:stretch>
            <a:fillRect/>
          </a:stretch>
        </p:blipFill>
        <p:spPr>
          <a:xfrm>
            <a:off x="596558" y="2129429"/>
            <a:ext cx="1618187" cy="4056164"/>
          </a:xfrm>
          <a:prstGeom prst="rect">
            <a:avLst/>
          </a:prstGeom>
        </p:spPr>
      </p:pic>
      <p:sp>
        <p:nvSpPr>
          <p:cNvPr id="18" name="TextBox 2">
            <a:extLst>
              <a:ext uri="{FF2B5EF4-FFF2-40B4-BE49-F238E27FC236}">
                <a16:creationId xmlns:a16="http://schemas.microsoft.com/office/drawing/2014/main" id="{9453D885-D348-0862-954A-300BE9BFD5AF}"/>
              </a:ext>
            </a:extLst>
          </p:cNvPr>
          <p:cNvSpPr txBox="1"/>
          <p:nvPr/>
        </p:nvSpPr>
        <p:spPr>
          <a:xfrm>
            <a:off x="2262818" y="3772090"/>
            <a:ext cx="2095541"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latin typeface="Century Gothic" panose="020B0502020202020204" pitchFamily="34" charset="0"/>
                <a:ea typeface="Gadugi"/>
                <a:cs typeface="Calibri" panose="020F0502020204030204" pitchFamily="34" charset="0"/>
              </a:rPr>
              <a:t>b. Wearing a new outfit</a:t>
            </a:r>
            <a:endParaRPr lang="en-US" sz="1200" dirty="0">
              <a:latin typeface="Century Gothic" panose="020B0502020202020204" pitchFamily="34" charset="0"/>
            </a:endParaRPr>
          </a:p>
        </p:txBody>
      </p:sp>
      <p:sp>
        <p:nvSpPr>
          <p:cNvPr id="19" name="TextBox 2">
            <a:extLst>
              <a:ext uri="{FF2B5EF4-FFF2-40B4-BE49-F238E27FC236}">
                <a16:creationId xmlns:a16="http://schemas.microsoft.com/office/drawing/2014/main" id="{5D3B2656-B26B-E4A4-E665-84BB447A9D9D}"/>
              </a:ext>
            </a:extLst>
          </p:cNvPr>
          <p:cNvSpPr txBox="1"/>
          <p:nvPr/>
        </p:nvSpPr>
        <p:spPr>
          <a:xfrm>
            <a:off x="2262818" y="4213608"/>
            <a:ext cx="2202361"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latin typeface="Century Gothic" panose="020B0502020202020204" pitchFamily="34" charset="0"/>
                <a:ea typeface="Gadugi"/>
                <a:cs typeface="Calibri" panose="020F0502020204030204" pitchFamily="34" charset="0"/>
              </a:rPr>
              <a:t>c. Your extensive</a:t>
            </a:r>
            <a:br>
              <a:rPr lang="en-GB" sz="1200" dirty="0">
                <a:latin typeface="Century Gothic" panose="020B0502020202020204" pitchFamily="34" charset="0"/>
                <a:ea typeface="Gadugi"/>
                <a:cs typeface="Calibri" panose="020F0502020204030204" pitchFamily="34" charset="0"/>
              </a:rPr>
            </a:br>
            <a:r>
              <a:rPr lang="en-GB" sz="1200" dirty="0">
                <a:latin typeface="Century Gothic" panose="020B0502020202020204" pitchFamily="34" charset="0"/>
                <a:ea typeface="Gadugi"/>
                <a:cs typeface="Calibri" panose="020F0502020204030204" pitchFamily="34" charset="0"/>
              </a:rPr>
              <a:t>     knowledge of Netflix</a:t>
            </a:r>
            <a:endParaRPr lang="en-US" sz="1200" dirty="0">
              <a:latin typeface="Century Gothic" panose="020B0502020202020204" pitchFamily="34" charset="0"/>
            </a:endParaRPr>
          </a:p>
        </p:txBody>
      </p:sp>
      <p:sp>
        <p:nvSpPr>
          <p:cNvPr id="13" name="TextBox 1">
            <a:extLst>
              <a:ext uri="{FF2B5EF4-FFF2-40B4-BE49-F238E27FC236}">
                <a16:creationId xmlns:a16="http://schemas.microsoft.com/office/drawing/2014/main" id="{BB8C5BE5-12FA-4F69-84B3-424323A3981F}"/>
              </a:ext>
            </a:extLst>
          </p:cNvPr>
          <p:cNvSpPr txBox="1"/>
          <p:nvPr/>
        </p:nvSpPr>
        <p:spPr>
          <a:xfrm>
            <a:off x="740366" y="1559935"/>
            <a:ext cx="2574334"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GB" sz="1600" b="1" dirty="0">
                <a:solidFill>
                  <a:schemeClr val="bg1"/>
                </a:solidFill>
                <a:latin typeface="Century Gothic"/>
                <a:ea typeface="Gadugi"/>
                <a:cs typeface="Calibri"/>
              </a:rPr>
              <a:t>Question 1</a:t>
            </a:r>
            <a:endParaRPr lang="en-GB" sz="1600" b="1" dirty="0">
              <a:solidFill>
                <a:schemeClr val="bg1"/>
              </a:solidFill>
              <a:effectLst/>
              <a:latin typeface="Century Gothic"/>
              <a:ea typeface="Gadugi" panose="020B0502040204020203" pitchFamily="34" charset="0"/>
              <a:cs typeface="Calibri"/>
            </a:endParaRPr>
          </a:p>
        </p:txBody>
      </p:sp>
      <p:sp>
        <p:nvSpPr>
          <p:cNvPr id="16" name="TextBox 1">
            <a:extLst>
              <a:ext uri="{FF2B5EF4-FFF2-40B4-BE49-F238E27FC236}">
                <a16:creationId xmlns:a16="http://schemas.microsoft.com/office/drawing/2014/main" id="{2499D44A-AB1F-4E1F-A6C6-8691AEB67144}"/>
              </a:ext>
            </a:extLst>
          </p:cNvPr>
          <p:cNvSpPr txBox="1"/>
          <p:nvPr/>
        </p:nvSpPr>
        <p:spPr>
          <a:xfrm>
            <a:off x="4974841" y="2052556"/>
            <a:ext cx="3826259" cy="81560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1400" b="1" dirty="0">
                <a:solidFill>
                  <a:schemeClr val="bg1"/>
                </a:solidFill>
                <a:latin typeface="Century Gothic"/>
                <a:ea typeface="Gadugi"/>
                <a:cs typeface="Calibri"/>
              </a:rPr>
              <a:t>Someone tells you a piece of gossip about one of your new workmates.</a:t>
            </a:r>
            <a:endParaRPr lang="en-US" sz="1400" dirty="0">
              <a:solidFill>
                <a:schemeClr val="bg1"/>
              </a:solidFill>
              <a:ea typeface="+mn-lt"/>
              <a:cs typeface="+mn-lt"/>
            </a:endParaRPr>
          </a:p>
          <a:p>
            <a:pPr>
              <a:spcAft>
                <a:spcPts val="600"/>
              </a:spcAft>
            </a:pPr>
            <a:r>
              <a:rPr lang="en-GB" sz="1400" b="1" dirty="0">
                <a:solidFill>
                  <a:schemeClr val="bg1"/>
                </a:solidFill>
                <a:latin typeface="Century Gothic"/>
                <a:ea typeface="Gadugi"/>
                <a:cs typeface="Calibri"/>
              </a:rPr>
              <a:t>What would you do?</a:t>
            </a:r>
            <a:endParaRPr lang="en-GB" sz="1400" dirty="0">
              <a:solidFill>
                <a:schemeClr val="bg1"/>
              </a:solidFill>
              <a:ea typeface="+mn-lt"/>
              <a:cs typeface="+mn-lt"/>
            </a:endParaRPr>
          </a:p>
        </p:txBody>
      </p:sp>
      <p:pic>
        <p:nvPicPr>
          <p:cNvPr id="24" name="Picture 23" descr="A group of dolls in front of a clock&#10;&#10;Description automatically generated with medium confidence">
            <a:extLst>
              <a:ext uri="{FF2B5EF4-FFF2-40B4-BE49-F238E27FC236}">
                <a16:creationId xmlns:a16="http://schemas.microsoft.com/office/drawing/2014/main" id="{AD71BD1B-0FDC-4DCC-9505-36C058098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328" y="3761571"/>
            <a:ext cx="2923877" cy="2501874"/>
          </a:xfrm>
          <a:prstGeom prst="rect">
            <a:avLst/>
          </a:prstGeom>
        </p:spPr>
      </p:pic>
      <p:sp>
        <p:nvSpPr>
          <p:cNvPr id="25" name="TextBox 1">
            <a:extLst>
              <a:ext uri="{FF2B5EF4-FFF2-40B4-BE49-F238E27FC236}">
                <a16:creationId xmlns:a16="http://schemas.microsoft.com/office/drawing/2014/main" id="{09B66591-F952-475B-A699-4B4608BA9526}"/>
              </a:ext>
            </a:extLst>
          </p:cNvPr>
          <p:cNvSpPr txBox="1"/>
          <p:nvPr/>
        </p:nvSpPr>
        <p:spPr>
          <a:xfrm>
            <a:off x="639282" y="448388"/>
            <a:ext cx="7401173" cy="83099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4800" dirty="0">
                <a:solidFill>
                  <a:schemeClr val="bg1"/>
                </a:solidFill>
                <a:latin typeface="Stencil"/>
                <a:ea typeface="Gadugi"/>
                <a:cs typeface="Times New Roman"/>
              </a:rPr>
              <a:t>Behaviour quiz</a:t>
            </a:r>
            <a:endParaRPr lang="en-US" dirty="0">
              <a:solidFill>
                <a:schemeClr val="bg1"/>
              </a:solidFill>
              <a:cs typeface="Calibri"/>
            </a:endParaRPr>
          </a:p>
        </p:txBody>
      </p:sp>
      <p:sp>
        <p:nvSpPr>
          <p:cNvPr id="31" name="TextBox 2">
            <a:extLst>
              <a:ext uri="{FF2B5EF4-FFF2-40B4-BE49-F238E27FC236}">
                <a16:creationId xmlns:a16="http://schemas.microsoft.com/office/drawing/2014/main" id="{CCA8746F-3473-4C27-BD79-13E4D513FA02}"/>
              </a:ext>
            </a:extLst>
          </p:cNvPr>
          <p:cNvSpPr txBox="1"/>
          <p:nvPr/>
        </p:nvSpPr>
        <p:spPr>
          <a:xfrm>
            <a:off x="4974841" y="2971750"/>
            <a:ext cx="3337421"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a. Tell the next person you meet at work</a:t>
            </a:r>
            <a:endParaRPr lang="en-US" sz="1200" dirty="0" err="1">
              <a:solidFill>
                <a:schemeClr val="bg1"/>
              </a:solidFill>
              <a:latin typeface="Century Gothic" panose="020B0502020202020204" pitchFamily="34" charset="0"/>
              <a:ea typeface="Gadugi"/>
              <a:cs typeface="Calibri" panose="020F0502020204030204"/>
            </a:endParaRPr>
          </a:p>
        </p:txBody>
      </p:sp>
      <p:sp>
        <p:nvSpPr>
          <p:cNvPr id="34" name="TextBox 2">
            <a:extLst>
              <a:ext uri="{FF2B5EF4-FFF2-40B4-BE49-F238E27FC236}">
                <a16:creationId xmlns:a16="http://schemas.microsoft.com/office/drawing/2014/main" id="{144431C0-2B81-447F-99ED-5F56FB8745FB}"/>
              </a:ext>
            </a:extLst>
          </p:cNvPr>
          <p:cNvSpPr txBox="1"/>
          <p:nvPr/>
        </p:nvSpPr>
        <p:spPr>
          <a:xfrm>
            <a:off x="4974841" y="3334340"/>
            <a:ext cx="3014335"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b. Say nothing but don’t repeat it</a:t>
            </a:r>
            <a:endParaRPr lang="en-US" sz="1200" dirty="0">
              <a:solidFill>
                <a:schemeClr val="bg1"/>
              </a:solidFill>
              <a:latin typeface="Century Gothic" panose="020B0502020202020204" pitchFamily="34" charset="0"/>
            </a:endParaRPr>
          </a:p>
        </p:txBody>
      </p:sp>
      <p:sp>
        <p:nvSpPr>
          <p:cNvPr id="36" name="TextBox 2">
            <a:extLst>
              <a:ext uri="{FF2B5EF4-FFF2-40B4-BE49-F238E27FC236}">
                <a16:creationId xmlns:a16="http://schemas.microsoft.com/office/drawing/2014/main" id="{A43A2B27-D9F2-46D3-954D-627A3CA04466}"/>
              </a:ext>
            </a:extLst>
          </p:cNvPr>
          <p:cNvSpPr txBox="1"/>
          <p:nvPr/>
        </p:nvSpPr>
        <p:spPr>
          <a:xfrm>
            <a:off x="4974842" y="3671392"/>
            <a:ext cx="2847768"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000"/>
              </a:spcAft>
            </a:pPr>
            <a:r>
              <a:rPr lang="en-GB" sz="1200" dirty="0">
                <a:solidFill>
                  <a:schemeClr val="bg1"/>
                </a:solidFill>
                <a:latin typeface="Century Gothic" panose="020B0502020202020204" pitchFamily="34" charset="0"/>
                <a:ea typeface="Gadugi"/>
                <a:cs typeface="Calibri" panose="020F0502020204030204" pitchFamily="34" charset="0"/>
              </a:rPr>
              <a:t>c. Post it on social media</a:t>
            </a:r>
            <a:endParaRPr lang="en-US" sz="1200" dirty="0">
              <a:solidFill>
                <a:schemeClr val="bg1"/>
              </a:solidFill>
              <a:latin typeface="Century Gothic" panose="020B0502020202020204" pitchFamily="34" charset="0"/>
            </a:endParaRPr>
          </a:p>
        </p:txBody>
      </p:sp>
      <p:sp>
        <p:nvSpPr>
          <p:cNvPr id="37" name="Rectangle: Rounded Corners 36">
            <a:extLst>
              <a:ext uri="{FF2B5EF4-FFF2-40B4-BE49-F238E27FC236}">
                <a16:creationId xmlns:a16="http://schemas.microsoft.com/office/drawing/2014/main" id="{3B7868D2-9BC3-4A1C-A710-1D26024EC4A2}"/>
              </a:ext>
            </a:extLst>
          </p:cNvPr>
          <p:cNvSpPr/>
          <p:nvPr/>
        </p:nvSpPr>
        <p:spPr>
          <a:xfrm>
            <a:off x="4871091" y="1517073"/>
            <a:ext cx="2619176" cy="439012"/>
          </a:xfrm>
          <a:prstGeom prst="roundRect">
            <a:avLst/>
          </a:prstGeom>
          <a:solidFill>
            <a:srgbClr val="FFC000"/>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1">
            <a:extLst>
              <a:ext uri="{FF2B5EF4-FFF2-40B4-BE49-F238E27FC236}">
                <a16:creationId xmlns:a16="http://schemas.microsoft.com/office/drawing/2014/main" id="{73A350A2-F47F-4D4D-9750-74615C0FFE12}"/>
              </a:ext>
            </a:extLst>
          </p:cNvPr>
          <p:cNvSpPr txBox="1"/>
          <p:nvPr/>
        </p:nvSpPr>
        <p:spPr>
          <a:xfrm>
            <a:off x="4915933" y="1559935"/>
            <a:ext cx="2574334"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GB" sz="1600" b="1" dirty="0">
                <a:solidFill>
                  <a:schemeClr val="accent1"/>
                </a:solidFill>
                <a:latin typeface="Century Gothic"/>
                <a:ea typeface="Gadugi"/>
                <a:cs typeface="Calibri"/>
              </a:rPr>
              <a:t>Question 2</a:t>
            </a:r>
            <a:endParaRPr lang="en-GB" sz="1600" b="1" dirty="0">
              <a:solidFill>
                <a:schemeClr val="accent1"/>
              </a:solidFill>
              <a:effectLst/>
              <a:latin typeface="Century Gothic"/>
              <a:ea typeface="Gadugi" panose="020B0502040204020203" pitchFamily="34" charset="0"/>
              <a:cs typeface="Calibri"/>
            </a:endParaRPr>
          </a:p>
        </p:txBody>
      </p:sp>
    </p:spTree>
    <p:extLst>
      <p:ext uri="{BB962C8B-B14F-4D97-AF65-F5344CB8AC3E}">
        <p14:creationId xmlns:p14="http://schemas.microsoft.com/office/powerpoint/2010/main" val="33291500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bbd1c0-476f-492f-837b-8878e2dd1eba">
      <Terms xmlns="http://schemas.microsoft.com/office/infopath/2007/PartnerControls"/>
    </lcf76f155ced4ddcb4097134ff3c332f>
    <TaxCatchAll xmlns="3072b28c-77ff-4c28-a70b-2fb5f59c378a" xsi:nil="true"/>
  </documentManagement>
</p:properties>
</file>

<file path=customXml/itemProps1.xml><?xml version="1.0" encoding="utf-8"?>
<ds:datastoreItem xmlns:ds="http://schemas.openxmlformats.org/officeDocument/2006/customXml" ds:itemID="{51D4A6E4-BC0A-405A-BBA5-6A6CFF43A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D853AD-0AD3-4492-A59A-FC492C3EB4BE}">
  <ds:schemaRefs>
    <ds:schemaRef ds:uri="http://schemas.microsoft.com/sharepoint/v3/contenttype/forms"/>
  </ds:schemaRefs>
</ds:datastoreItem>
</file>

<file path=customXml/itemProps3.xml><?xml version="1.0" encoding="utf-8"?>
<ds:datastoreItem xmlns:ds="http://schemas.openxmlformats.org/officeDocument/2006/customXml" ds:itemID="{AB6E6F4A-3DA9-4F61-923E-2309AB9AF519}">
  <ds:schemaRefs>
    <ds:schemaRef ds:uri="http://purl.org/dc/terms/"/>
    <ds:schemaRef ds:uri="http://schemas.microsoft.com/office/2006/documentManagement/types"/>
    <ds:schemaRef ds:uri="50bbd1c0-476f-492f-837b-8878e2dd1eba"/>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072b28c-77ff-4c28-a70b-2fb5f59c37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22</TotalTime>
  <Words>4857</Words>
  <Application>Microsoft Office PowerPoint</Application>
  <PresentationFormat>On-screen Show (4:3)</PresentationFormat>
  <Paragraphs>548</Paragraphs>
  <Slides>16</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Calibri</vt:lpstr>
      <vt:lpstr>Gadugi</vt:lpstr>
      <vt:lpstr>Maximus</vt:lpstr>
      <vt:lpstr>Century Gothic</vt:lpstr>
      <vt:lpstr>Comic Sans MS</vt:lpstr>
      <vt:lpstr>Bradley Hand ITC</vt:lpstr>
      <vt:lpstr>Stencil</vt:lpstr>
      <vt:lpstr>Wingdings</vt:lpstr>
      <vt:lpstr>Reprise Title Std</vt:lpstr>
      <vt:lpstr>Calibri Light</vt:lpstr>
      <vt:lpstr>Arial</vt:lpstr>
      <vt:lpstr>Segoe UI</vt:lpstr>
      <vt:lpstr>Simplified Arabic Fixed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Development Award National 4</dc:title>
  <dc:subject/>
  <dc:creator>Marian Hester</dc:creator>
  <cp:keywords/>
  <dc:description/>
  <cp:lastModifiedBy>Marian Hester</cp:lastModifiedBy>
  <cp:revision>833</cp:revision>
  <dcterms:created xsi:type="dcterms:W3CDTF">2022-04-19T10:35:20Z</dcterms:created>
  <dcterms:modified xsi:type="dcterms:W3CDTF">2025-11-21T14:12:30Z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