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72" r:id="rId4"/>
  </p:sldMasterIdLst>
  <p:notesMasterIdLst>
    <p:notesMasterId r:id="rId21"/>
  </p:notesMasterIdLst>
  <p:sldIdLst>
    <p:sldId id="259" r:id="rId5"/>
    <p:sldId id="269" r:id="rId6"/>
    <p:sldId id="325" r:id="rId7"/>
    <p:sldId id="313" r:id="rId8"/>
    <p:sldId id="314" r:id="rId9"/>
    <p:sldId id="315" r:id="rId10"/>
    <p:sldId id="316" r:id="rId11"/>
    <p:sldId id="317" r:id="rId12"/>
    <p:sldId id="319" r:id="rId13"/>
    <p:sldId id="320" r:id="rId14"/>
    <p:sldId id="321" r:id="rId15"/>
    <p:sldId id="322" r:id="rId16"/>
    <p:sldId id="323" r:id="rId17"/>
    <p:sldId id="312" r:id="rId18"/>
    <p:sldId id="326" r:id="rId19"/>
    <p:sldId id="280" r:id="rId20"/>
  </p:sldIdLst>
  <p:sldSz cx="9144000" cy="6858000" type="screen4x3"/>
  <p:notesSz cx="6858000" cy="9144000"/>
  <p:embeddedFontLst>
    <p:embeddedFont>
      <p:font typeface="Comic Sans MS" panose="030F0702030302020204" pitchFamily="66" charset="0"/>
      <p:regular r:id="rId22"/>
      <p:bold r:id="rId23"/>
      <p:italic r:id="rId24"/>
      <p:boldItalic r:id="rId25"/>
    </p:embeddedFont>
    <p:embeddedFont>
      <p:font typeface="Gadugi" panose="020B0502040204020203" pitchFamily="34" charset="0"/>
      <p:regular r:id="rId26"/>
      <p:bold r:id="rId27"/>
    </p:embeddedFont>
    <p:embeddedFont>
      <p:font typeface="Maximus" pitchFamily="2" charset="0"/>
      <p:regular r:id="rId28"/>
    </p:embeddedFont>
    <p:embeddedFont>
      <p:font typeface="Reprise Title Std" panose="02000000000000000000" charset="0"/>
      <p:regular r:id="rId29"/>
    </p:embeddedFont>
    <p:embeddedFont>
      <p:font typeface="Segoe UI" panose="020B0502040204020203" pitchFamily="34" charset="0"/>
      <p:regular r:id="rId30"/>
      <p:bold r:id="rId31"/>
      <p:italic r:id="rId32"/>
      <p:boldItalic r:id="rId33"/>
    </p:embeddedFont>
    <p:embeddedFont>
      <p:font typeface="Simplified Arabic Fixed" panose="02070309020205020404" pitchFamily="49" charset="-78"/>
      <p:regular r:id="rId34"/>
    </p:embeddedFont>
    <p:embeddedFont>
      <p:font typeface="Stencil" panose="040409050D0802020404" pitchFamily="82" charset="0"/>
      <p:regular r:id="rId35"/>
    </p:embeddedFont>
    <p:embeddedFont>
      <p:font typeface="Stencil ICG" panose="00000400000000000000" pitchFamily="2" charset="0"/>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D9D"/>
    <a:srgbClr val="F23C4D"/>
    <a:srgbClr val="A31D43"/>
    <a:srgbClr val="CC99FF"/>
    <a:srgbClr val="85358B"/>
    <a:srgbClr val="E32D91"/>
    <a:srgbClr val="FFCC00"/>
    <a:srgbClr val="FFECF7"/>
    <a:srgbClr val="FFCCFF"/>
    <a:srgbClr val="33CB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0" autoAdjust="0"/>
    <p:restoredTop sz="61511" autoAdjust="0"/>
  </p:normalViewPr>
  <p:slideViewPr>
    <p:cSldViewPr snapToGrid="0">
      <p:cViewPr varScale="1">
        <p:scale>
          <a:sx n="68" d="100"/>
          <a:sy n="68" d="100"/>
        </p:scale>
        <p:origin x="2076"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1/24/2025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layer.vimeo.com/video/51289897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Introduce module …… </a:t>
            </a:r>
          </a:p>
          <a:p>
            <a:pPr algn="l" rtl="0" fontAlgn="base"/>
            <a:endParaRPr lang="en-US"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Calibri"/>
                <a:cs typeface="Calibri"/>
              </a:rPr>
              <a:t>Example text has been added to all slides to help you plan the lesson, adapt to suit your own presenting style.</a:t>
            </a:r>
            <a:r>
              <a:rPr lang="en-US" sz="1800" b="0" i="0" dirty="0">
                <a:solidFill>
                  <a:srgbClr val="000000"/>
                </a:solidFill>
                <a:effectLst/>
                <a:latin typeface="Calibri"/>
                <a:cs typeface="Calibri"/>
              </a:rPr>
              <a:t> </a:t>
            </a:r>
          </a:p>
          <a:p>
            <a:pPr algn="l" rtl="0" fontAlgn="base"/>
            <a:endParaRPr lang="en-US" b="0" i="0" dirty="0">
              <a:solidFill>
                <a:srgbClr val="000000"/>
              </a:solidFill>
              <a:effectLst/>
              <a:latin typeface="Segoe UI" panose="020B0502040204020203" pitchFamily="34" charset="0"/>
            </a:endParaRPr>
          </a:p>
          <a:p>
            <a:pPr rtl="0" fontAlgn="base"/>
            <a:r>
              <a:rPr lang="en-GB" sz="1800" b="0" i="0" u="none" strike="noStrike" kern="1200" dirty="0">
                <a:solidFill>
                  <a:schemeClr val="tx1"/>
                </a:solidFill>
                <a:effectLst/>
                <a:latin typeface="+mn-lt"/>
                <a:ea typeface="+mn-ea"/>
                <a:cs typeface="+mn-cs"/>
              </a:rPr>
              <a:t>This module helps you understand health and safety in the workplace and gives you an idea of some things you should be aware of.</a:t>
            </a:r>
            <a:r>
              <a:rPr lang="en-US" sz="1800" b="0" i="0" kern="1200" dirty="0">
                <a:solidFill>
                  <a:schemeClr val="tx1"/>
                </a:solidFill>
                <a:effectLst/>
                <a:latin typeface="+mn-lt"/>
                <a:ea typeface="+mn-ea"/>
                <a:cs typeface="+mn-cs"/>
              </a:rPr>
              <a:t>​</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By the end of this session you should be able to understand: </a:t>
            </a:r>
            <a:br>
              <a:rPr lang="en-US" sz="1800" b="0" i="0" dirty="0">
                <a:solidFill>
                  <a:srgbClr val="000000"/>
                </a:solidFill>
                <a:effectLst/>
                <a:latin typeface="Calibri" panose="020F0502020204030204" pitchFamily="34" charset="0"/>
              </a:rPr>
            </a:br>
            <a:endParaRPr lang="en-US" b="0" i="0" dirty="0">
              <a:solidFill>
                <a:srgbClr val="000000"/>
              </a:solidFill>
              <a:effectLst/>
              <a:latin typeface="Segoe UI" panose="020B0502040204020203" pitchFamily="34" charset="0"/>
            </a:endParaRP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your rights as a young person in the workplace</a:t>
            </a:r>
            <a:endParaRPr lang="en-GB" sz="18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your responsibilities in the workplace</a:t>
            </a:r>
            <a:endParaRPr lang="en-GB" sz="18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how to stay safe in the workplace</a:t>
            </a:r>
            <a:endParaRPr lang="en-GB" sz="18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the basics of Hazards, Risk and Control Measures</a:t>
            </a:r>
            <a:endParaRPr lang="en-GB" sz="18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some basic H&amp;S signs and terms</a:t>
            </a:r>
          </a:p>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how to complete a basic risk assessment.</a:t>
            </a:r>
            <a:endParaRPr lang="en-US" dirty="0">
              <a:solidFill>
                <a:srgbClr val="000000"/>
              </a:solidFill>
              <a:latin typeface="Calibri"/>
              <a:cs typeface="Calibri"/>
            </a:endParaRPr>
          </a:p>
          <a:p>
            <a:pPr lvl="0" algn="r"/>
            <a:r>
              <a:rPr lang="en-US" sz="1800" b="1" i="0" dirty="0">
                <a:solidFill>
                  <a:srgbClr val="000000"/>
                </a:solidFill>
                <a:effectLst/>
                <a:latin typeface="Calibri"/>
                <a:cs typeface="Calibri"/>
              </a:rPr>
              <a:t>Timing: 0:30</a:t>
            </a:r>
            <a:endParaRPr lang="en-US" b="0" i="0" dirty="0">
              <a:solidFill>
                <a:srgbClr val="000000"/>
              </a:solidFill>
              <a:effectLst/>
              <a:latin typeface="Calibri"/>
              <a:cs typeface="Calibri"/>
            </a:endParaRPr>
          </a:p>
          <a:p>
            <a:pPr rtl="0" fontAlgn="base"/>
            <a:endParaRPr lang="en-GB" dirty="0"/>
          </a:p>
        </p:txBody>
      </p:sp>
      <p:sp>
        <p:nvSpPr>
          <p:cNvPr id="4" name="Slide Number Placeholder 3"/>
          <p:cNvSpPr>
            <a:spLocks noGrp="1"/>
          </p:cNvSpPr>
          <p:nvPr>
            <p:ph type="sldNum" sz="quarter" idx="5"/>
          </p:nvPr>
        </p:nvSpPr>
        <p:spPr/>
        <p:txBody>
          <a:bodyPr/>
          <a:lstStyle/>
          <a:p>
            <a:fld id="{DA8CE8B9-6A58-4D87-B516-F25D94F6D43A}" type="slidenum">
              <a:rPr lang="en-US" smtClean="0"/>
              <a:t>1</a:t>
            </a:fld>
            <a:endParaRPr lang="en-US"/>
          </a:p>
        </p:txBody>
      </p:sp>
    </p:spTree>
    <p:extLst>
      <p:ext uri="{BB962C8B-B14F-4D97-AF65-F5344CB8AC3E}">
        <p14:creationId xmlns:p14="http://schemas.microsoft.com/office/powerpoint/2010/main" val="227109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a:cs typeface="Calibri"/>
              </a:rPr>
              <a:t>H&amp;S terms and what they mean</a:t>
            </a:r>
          </a:p>
          <a:p>
            <a:pPr algn="l" rtl="0" fontAlgn="base"/>
            <a:endParaRPr lang="en-US"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Calibri" panose="020F0502020204030204" pitchFamily="34" charset="0"/>
              </a:rPr>
              <a:t>Example text:</a:t>
            </a:r>
            <a:r>
              <a:rPr lang="en-US" sz="1800" b="0" i="0" dirty="0">
                <a:solidFill>
                  <a:srgbClr val="000000"/>
                </a:solidFill>
                <a:effectLst/>
                <a:latin typeface="Calibri" panose="020F0502020204030204" pitchFamily="34" charset="0"/>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lot of information was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covered in the video, with references to some things you might not have heard of before. To help you understand some of the terms and situations, here are some examples of them in the workplace.</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rgbClr val="000000"/>
                </a:solidFill>
                <a:effectLst/>
                <a:latin typeface="Calibri" panose="020F0502020204030204" pitchFamily="34" charset="0"/>
                <a:ea typeface="+mn-ea"/>
                <a:cs typeface="+mn-cs"/>
              </a:rPr>
              <a:t>[Press*]</a:t>
            </a:r>
            <a:endParaRPr lang="en-GB" sz="1200" b="0"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COSHH (CONTROL OF SUBSTANCES HAZARDOUS TO HEALTH)</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Say you’re working in a hair salon:</a:t>
            </a:r>
            <a:r>
              <a:rPr lang="en-GB" sz="1200" kern="1200" dirty="0">
                <a:solidFill>
                  <a:schemeClr val="tx1"/>
                </a:solidFill>
                <a:effectLst/>
                <a:latin typeface="+mn-lt"/>
                <a:ea typeface="+mn-ea"/>
                <a:cs typeface="+mn-cs"/>
              </a:rPr>
              <a:t> Hair colouring chemicals can cause skin irritations and burns if you haven't been trained how to use/mix them, so you should never be asked to do this until you have received the appropriate training.</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rgbClr val="000000"/>
                </a:solidFill>
                <a:effectLst/>
                <a:latin typeface="Calibri" panose="020F0502020204030204" pitchFamily="34" charset="0"/>
                <a:ea typeface="+mn-ea"/>
                <a:cs typeface="+mn-cs"/>
              </a:rPr>
              <a:t>[Press*]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Another term is </a:t>
            </a:r>
            <a:r>
              <a:rPr lang="en-US" sz="1200" b="1" kern="1200" dirty="0">
                <a:solidFill>
                  <a:schemeClr val="tx1"/>
                </a:solidFill>
                <a:effectLst/>
                <a:latin typeface="+mn-lt"/>
                <a:ea typeface="+mn-ea"/>
                <a:cs typeface="+mn-cs"/>
              </a:rPr>
              <a:t>Fire Safety.</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This applies to all workplaces:</a:t>
            </a:r>
            <a:r>
              <a:rPr lang="en-GB" sz="1200" kern="1200" dirty="0">
                <a:solidFill>
                  <a:schemeClr val="tx1"/>
                </a:solidFill>
                <a:effectLst/>
                <a:latin typeface="+mn-lt"/>
                <a:ea typeface="+mn-ea"/>
                <a:cs typeface="+mn-cs"/>
              </a:rPr>
              <a:t> When you start a new job, you will get an induction, and as part of this you will be told about the fire safety procedures. This will include evacuation routes and meeting points - and also how to raise the fire alarm. You may also receive some extra training on the use of firefighting equipment, such as extinguishers and blankets.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rgbClr val="000000"/>
                </a:solidFill>
                <a:effectLst/>
                <a:latin typeface="Calibri" panose="020F0502020204030204" pitchFamily="34" charset="0"/>
                <a:ea typeface="+mn-ea"/>
                <a:cs typeface="+mn-cs"/>
              </a:rPr>
              <a:t>[Press*]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We talked about </a:t>
            </a:r>
            <a:r>
              <a:rPr lang="en-US" sz="1200" b="1" kern="1200" dirty="0">
                <a:solidFill>
                  <a:schemeClr val="tx1"/>
                </a:solidFill>
                <a:effectLst/>
                <a:latin typeface="+mn-lt"/>
                <a:ea typeface="+mn-ea"/>
                <a:cs typeface="+mn-cs"/>
              </a:rPr>
              <a:t>PPE </a:t>
            </a:r>
            <a:r>
              <a:rPr lang="en-US" sz="1200" b="0" kern="1200" dirty="0">
                <a:solidFill>
                  <a:schemeClr val="tx1"/>
                </a:solidFill>
                <a:effectLst/>
                <a:latin typeface="+mn-lt"/>
                <a:ea typeface="+mn-ea"/>
                <a:cs typeface="+mn-cs"/>
              </a:rPr>
              <a:t>earlier.</a:t>
            </a:r>
            <a:endParaRPr lang="en-GB" sz="1200" b="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Say you’re working in a garage:</a:t>
            </a:r>
            <a:r>
              <a:rPr lang="en-GB" sz="1200" kern="1200" dirty="0">
                <a:solidFill>
                  <a:schemeClr val="tx1"/>
                </a:solidFill>
                <a:effectLst/>
                <a:latin typeface="+mn-lt"/>
                <a:ea typeface="+mn-ea"/>
                <a:cs typeface="+mn-cs"/>
              </a:rPr>
              <a:t> You need proper safety footwear for this workplace as tools can fall onto your feet or you could step on something that pierces through the sole. You need to check with your employer if they supply the PPE or if you need to provide your own.</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rgbClr val="000000"/>
                </a:solidFill>
                <a:effectLst/>
                <a:latin typeface="Calibri" panose="020F0502020204030204" pitchFamily="34" charset="0"/>
                <a:ea typeface="+mn-ea"/>
                <a:cs typeface="+mn-cs"/>
              </a:rPr>
              <a:t>[Press*]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Another term is </a:t>
            </a:r>
            <a:r>
              <a:rPr lang="en-US" sz="1200" b="1" kern="1200" dirty="0">
                <a:solidFill>
                  <a:schemeClr val="tx1"/>
                </a:solidFill>
                <a:effectLst/>
                <a:latin typeface="+mn-lt"/>
                <a:ea typeface="+mn-ea"/>
                <a:cs typeface="+mn-cs"/>
              </a:rPr>
              <a:t>Electrical Safety.</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This applies in all workplaces:</a:t>
            </a:r>
            <a:r>
              <a:rPr lang="en-GB" sz="1200" kern="1200" dirty="0">
                <a:solidFill>
                  <a:schemeClr val="tx1"/>
                </a:solidFill>
                <a:effectLst/>
                <a:latin typeface="+mn-lt"/>
                <a:ea typeface="+mn-ea"/>
                <a:cs typeface="+mn-cs"/>
              </a:rPr>
              <a:t> All portable appliances in the workplace should be regularly tested to make sure they’re safe to use – this is called PAT, but if you spot something that doesn’t look right, such as a bare wire, you should not use the appliance and tell your supervisor.</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rgbClr val="000000"/>
                </a:solidFill>
                <a:effectLst/>
                <a:latin typeface="Calibri" panose="020F0502020204030204" pitchFamily="34" charset="0"/>
                <a:ea typeface="+mn-ea"/>
                <a:cs typeface="+mn-cs"/>
              </a:rPr>
              <a:t>[Press*]</a:t>
            </a:r>
            <a:endParaRPr lang="en-GB" sz="120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Manual Handling</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This applies to all workplaces: </a:t>
            </a:r>
            <a:r>
              <a:rPr lang="en-GB" sz="1200" kern="1200" dirty="0">
                <a:solidFill>
                  <a:schemeClr val="tx1"/>
                </a:solidFill>
                <a:effectLst/>
                <a:latin typeface="+mn-lt"/>
                <a:ea typeface="+mn-ea"/>
                <a:cs typeface="+mn-cs"/>
              </a:rPr>
              <a:t>Lifting and carrying things doesn’t just apply to boxes. Make sure you have been properly trained in manual handling techniques and, if relevant, the use of lifting aids, like pallet trucks.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algn="r"/>
            <a:r>
              <a:rPr lang="en-GB" sz="1200" kern="1200" dirty="0">
                <a:solidFill>
                  <a:schemeClr val="tx1"/>
                </a:solidFill>
                <a:effectLst/>
                <a:latin typeface="+mn-lt"/>
                <a:ea typeface="+mn-ea"/>
                <a:cs typeface="+mn-cs"/>
              </a:rPr>
              <a:t>T</a:t>
            </a:r>
            <a:r>
              <a:rPr lang="en-GB" sz="1200" b="1" kern="1200" dirty="0">
                <a:solidFill>
                  <a:schemeClr val="tx1"/>
                </a:solidFill>
                <a:effectLst/>
                <a:latin typeface="+mn-lt"/>
                <a:ea typeface="+mn-ea"/>
                <a:cs typeface="+mn-cs"/>
              </a:rPr>
              <a:t>iming: 35:00</a:t>
            </a:r>
            <a:endParaRPr lang="en-GB" b="1" dirty="0"/>
          </a:p>
        </p:txBody>
      </p:sp>
      <p:sp>
        <p:nvSpPr>
          <p:cNvPr id="4" name="Slide Number Placeholder 3"/>
          <p:cNvSpPr>
            <a:spLocks noGrp="1"/>
          </p:cNvSpPr>
          <p:nvPr>
            <p:ph type="sldNum" sz="quarter" idx="5"/>
          </p:nvPr>
        </p:nvSpPr>
        <p:spPr/>
        <p:txBody>
          <a:bodyPr/>
          <a:lstStyle/>
          <a:p>
            <a:fld id="{DA8CE8B9-6A58-4D87-B516-F25D94F6D43A}" type="slidenum">
              <a:rPr lang="en-US"/>
              <a:t>10</a:t>
            </a:fld>
            <a:endParaRPr lang="en-US"/>
          </a:p>
        </p:txBody>
      </p:sp>
    </p:spTree>
    <p:extLst>
      <p:ext uri="{BB962C8B-B14F-4D97-AF65-F5344CB8AC3E}">
        <p14:creationId xmlns:p14="http://schemas.microsoft.com/office/powerpoint/2010/main" val="1412207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a:cs typeface="Calibri"/>
              </a:rPr>
              <a:t>H&amp;S terms and what they mean</a:t>
            </a:r>
          </a:p>
          <a:p>
            <a:pPr algn="l" rtl="0" fontAlgn="base"/>
            <a:endParaRPr lang="en-US" sz="1800" b="0" i="0" dirty="0">
              <a:solidFill>
                <a:srgbClr val="000000"/>
              </a:solidFill>
              <a:effectLst/>
              <a:latin typeface="Calibri" panose="020F0502020204030204" pitchFamily="34" charset="0"/>
              <a:cs typeface="Calibri" panose="020F0502020204030204" pitchFamily="34" charset="0"/>
            </a:endParaRPr>
          </a:p>
          <a:p>
            <a:pPr fontAlgn="base"/>
            <a:r>
              <a:rPr lang="en-US" sz="1800" dirty="0">
                <a:solidFill>
                  <a:srgbClr val="000000"/>
                </a:solidFill>
                <a:latin typeface="Calibri"/>
                <a:cs typeface="Calibri"/>
              </a:rPr>
              <a:t>The last thing we are going to talk about is Signs. There are H&amp;S signs everywhere and if you understand the </a:t>
            </a:r>
            <a:r>
              <a:rPr lang="en-US" sz="1800" dirty="0" err="1">
                <a:solidFill>
                  <a:srgbClr val="000000"/>
                </a:solidFill>
                <a:latin typeface="Calibri"/>
                <a:cs typeface="Calibri"/>
              </a:rPr>
              <a:t>colour</a:t>
            </a:r>
            <a:r>
              <a:rPr lang="en-US" sz="1800" dirty="0">
                <a:solidFill>
                  <a:srgbClr val="000000"/>
                </a:solidFill>
                <a:latin typeface="Calibri"/>
                <a:cs typeface="Calibri"/>
              </a:rPr>
              <a:t> code it will help you to stay safe in the workplace.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Here’s a quick explanation of the different kinds of signs you’ll see in the workplace.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rgbClr val="000000"/>
                </a:solidFill>
                <a:effectLst/>
                <a:latin typeface="Calibri" panose="020F0502020204030204" pitchFamily="34" charset="0"/>
                <a:ea typeface="+mn-ea"/>
                <a:cs typeface="+mn-cs"/>
              </a:rPr>
              <a:t>[Press* for each point]</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Red signs mean ‘do not’ or ‘no’</a:t>
            </a:r>
            <a:r>
              <a:rPr lang="en-GB" sz="1200" kern="1200" dirty="0">
                <a:solidFill>
                  <a:schemeClr val="tx1"/>
                </a:solidFill>
                <a:effectLst/>
                <a:latin typeface="+mn-lt"/>
                <a:ea typeface="+mn-ea"/>
                <a:cs typeface="+mn-cs"/>
              </a:rPr>
              <a:t>: </a:t>
            </a:r>
          </a:p>
          <a:p>
            <a:r>
              <a:rPr lang="en-US" dirty="0"/>
              <a:t>These signs signify the prohibition of a certain act or event. They show workers what they must not do in a workplace and usually have a black safety symbol within a red crossed circle.</a:t>
            </a:r>
            <a:r>
              <a:rPr lang="en-GB" dirty="0"/>
              <a:t> </a:t>
            </a:r>
            <a:endParaRPr lang="en-GB" dirty="0">
              <a:cs typeface="Calibri"/>
            </a:endParaRPr>
          </a:p>
          <a:p>
            <a:r>
              <a:rPr lang="en-GB" sz="1200" kern="1200" dirty="0">
                <a:solidFill>
                  <a:schemeClr val="tx1"/>
                </a:solidFill>
                <a:effectLst/>
                <a:latin typeface="+mn-lt"/>
                <a:ea typeface="+mn-ea"/>
                <a:cs typeface="+mn-cs"/>
              </a:rPr>
              <a:t>Examples are </a:t>
            </a:r>
            <a:r>
              <a:rPr lang="en-GB" sz="1200" b="1" kern="1200" dirty="0">
                <a:solidFill>
                  <a:schemeClr val="tx1"/>
                </a:solidFill>
                <a:effectLst/>
                <a:latin typeface="+mn-lt"/>
                <a:ea typeface="+mn-ea"/>
                <a:cs typeface="+mn-cs"/>
              </a:rPr>
              <a:t>no smoking</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no dogs</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no crossing.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Yellow signs give a warning: </a:t>
            </a:r>
            <a:endParaRPr lang="en-GB" sz="1200" kern="1200" dirty="0">
              <a:solidFill>
                <a:schemeClr val="tx1"/>
              </a:solidFill>
              <a:effectLst/>
              <a:latin typeface="+mn-lt"/>
              <a:ea typeface="+mn-ea"/>
              <a:cs typeface="+mn-cs"/>
            </a:endParaRPr>
          </a:p>
          <a:p>
            <a:r>
              <a:rPr lang="en-US" dirty="0"/>
              <a:t>These signs are used to show a specific danger that may be present within a workplace. They can indicate a general hazard or danger and are sometimes known as hazard or caution signs. They need to be yellow or amber and usually have a black symbol on a yellow background.</a:t>
            </a:r>
            <a:r>
              <a:rPr lang="en-GB" dirty="0"/>
              <a:t> </a:t>
            </a:r>
            <a:endParaRPr lang="en-GB" dirty="0">
              <a:cs typeface="Calibri"/>
            </a:endParaRPr>
          </a:p>
          <a:p>
            <a:r>
              <a:rPr lang="en-GB" sz="1200" kern="1200" dirty="0">
                <a:solidFill>
                  <a:schemeClr val="tx1"/>
                </a:solidFill>
                <a:effectLst/>
                <a:latin typeface="+mn-lt"/>
                <a:ea typeface="+mn-ea"/>
                <a:cs typeface="+mn-cs"/>
              </a:rPr>
              <a:t>Examples </a:t>
            </a:r>
            <a:r>
              <a:rPr lang="en-GB" dirty="0"/>
              <a:t>would be </a:t>
            </a:r>
            <a:r>
              <a:rPr lang="en-GB" sz="1200" b="1" kern="1200" dirty="0">
                <a:solidFill>
                  <a:schemeClr val="tx1"/>
                </a:solidFill>
                <a:effectLst/>
                <a:latin typeface="+mn-lt"/>
                <a:ea typeface="+mn-ea"/>
                <a:cs typeface="+mn-cs"/>
              </a:rPr>
              <a:t>beware of moving vehicles</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wet floor</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warning loud noise</a:t>
            </a:r>
            <a:r>
              <a:rPr lang="en-GB" sz="1200" kern="1200" dirty="0">
                <a:solidFill>
                  <a:schemeClr val="tx1"/>
                </a:solidFill>
                <a:effectLst/>
                <a:latin typeface="+mn-lt"/>
                <a:ea typeface="+mn-ea"/>
                <a:cs typeface="+mn-cs"/>
              </a:rPr>
              <a:t>.</a:t>
            </a:r>
            <a:r>
              <a:rPr lang="en-GB" dirty="0"/>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Blue signs mean mandatory - ‘these are things you must do’: </a:t>
            </a:r>
            <a:endParaRPr lang="en-GB" sz="1200" kern="1200" dirty="0">
              <a:solidFill>
                <a:schemeClr val="tx1"/>
              </a:solidFill>
              <a:effectLst/>
              <a:latin typeface="+mn-lt"/>
              <a:ea typeface="+mn-ea"/>
              <a:cs typeface="+mn-cs"/>
            </a:endParaRPr>
          </a:p>
          <a:p>
            <a:r>
              <a:rPr lang="en-US" dirty="0"/>
              <a:t>These signs signal the need for certain </a:t>
            </a:r>
            <a:r>
              <a:rPr lang="en-US" dirty="0" err="1"/>
              <a:t>behaviours</a:t>
            </a:r>
            <a:r>
              <a:rPr lang="en-US" dirty="0"/>
              <a:t>. It shows information that you must comply with to keep yourself and others safe. These signs must be blue and usually have a white symbol on a blue background. They are often used to notify those of the need to use PPE.</a:t>
            </a:r>
            <a:r>
              <a:rPr lang="en-GB" dirty="0"/>
              <a:t> </a:t>
            </a:r>
            <a:endParaRPr lang="en-GB" dirty="0">
              <a:cs typeface="Calibri"/>
            </a:endParaRPr>
          </a:p>
          <a:p>
            <a:endParaRPr lang="en-GB" dirty="0"/>
          </a:p>
          <a:p>
            <a:r>
              <a:rPr lang="en-GB" sz="1200" kern="1200" dirty="0">
                <a:solidFill>
                  <a:schemeClr val="tx1"/>
                </a:solidFill>
                <a:effectLst/>
                <a:latin typeface="+mn-lt"/>
                <a:ea typeface="+mn-ea"/>
                <a:cs typeface="+mn-cs"/>
              </a:rPr>
              <a:t>Examples are </a:t>
            </a:r>
            <a:r>
              <a:rPr lang="en-GB" sz="1200" b="1" kern="1200" dirty="0">
                <a:solidFill>
                  <a:schemeClr val="tx1"/>
                </a:solidFill>
                <a:effectLst/>
                <a:latin typeface="+mn-lt"/>
                <a:ea typeface="+mn-ea"/>
                <a:cs typeface="+mn-cs"/>
              </a:rPr>
              <a:t>use handrail</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wear safety footwear</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wear safety belt at all times</a:t>
            </a:r>
            <a:r>
              <a:rPr lang="en-GB" sz="1200" kern="1200" dirty="0">
                <a:solidFill>
                  <a:schemeClr val="tx1"/>
                </a:solidFill>
                <a:effectLst/>
                <a:latin typeface="+mn-lt"/>
                <a:ea typeface="+mn-ea"/>
                <a:cs typeface="+mn-cs"/>
              </a:rPr>
              <a:t>.</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Green signs mean good conditions and things to do in an emergency: </a:t>
            </a:r>
            <a:endParaRPr lang="en-GB" sz="1200" kern="1200" dirty="0">
              <a:solidFill>
                <a:schemeClr val="tx1"/>
              </a:solidFill>
              <a:effectLst/>
              <a:latin typeface="+mn-lt"/>
              <a:ea typeface="+mn-ea"/>
              <a:cs typeface="+mn-cs"/>
            </a:endParaRPr>
          </a:p>
          <a:p>
            <a:r>
              <a:rPr lang="en-US" dirty="0"/>
              <a:t>These signs are used to show information that indicates a safe escape route or the route to first aid facilities. They must be green, and usually have a white symbol on a green background.</a:t>
            </a:r>
            <a:r>
              <a:rPr lang="en-GB" dirty="0"/>
              <a:t> </a:t>
            </a:r>
            <a:endParaRPr lang="en-GB" dirty="0">
              <a:cs typeface="Calibri"/>
            </a:endParaRPr>
          </a:p>
          <a:p>
            <a:r>
              <a:rPr lang="en-GB" sz="1200" kern="1200" dirty="0">
                <a:solidFill>
                  <a:schemeClr val="tx1"/>
                </a:solidFill>
                <a:effectLst/>
                <a:latin typeface="+mn-lt"/>
                <a:ea typeface="+mn-ea"/>
                <a:cs typeface="+mn-cs"/>
              </a:rPr>
              <a:t>Examples are </a:t>
            </a:r>
            <a:r>
              <a:rPr lang="en-GB" b="1" dirty="0"/>
              <a:t>fire exits</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emergency telephone</a:t>
            </a:r>
            <a:r>
              <a:rPr lang="en-GB" sz="1200" kern="1200" dirty="0">
                <a:solidFill>
                  <a:schemeClr val="tx1"/>
                </a:solidFill>
                <a:effectLst/>
                <a:latin typeface="+mn-lt"/>
                <a:ea typeface="+mn-ea"/>
                <a:cs typeface="+mn-cs"/>
              </a:rPr>
              <a:t> and </a:t>
            </a:r>
            <a:r>
              <a:rPr lang="en-GB" b="1" dirty="0"/>
              <a:t>first aid kit</a:t>
            </a:r>
            <a:r>
              <a:rPr lang="en-GB" sz="1200" kern="1200" dirty="0">
                <a:solidFill>
                  <a:schemeClr val="tx1"/>
                </a:solidFill>
                <a:effectLst/>
                <a:latin typeface="+mn-lt"/>
                <a:ea typeface="+mn-ea"/>
                <a:cs typeface="+mn-cs"/>
              </a:rPr>
              <a:t>.</a:t>
            </a:r>
            <a:endParaRPr lang="en-GB" sz="1200" kern="1200" dirty="0">
              <a:solidFill>
                <a:schemeClr val="tx1"/>
              </a:solidFill>
              <a:effectLst/>
              <a:latin typeface="+mn-lt"/>
              <a:cs typeface="Calibri"/>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rgbClr val="000000"/>
                </a:solidFill>
                <a:effectLst/>
                <a:latin typeface="Calibri" panose="020F0502020204030204" pitchFamily="34" charset="0"/>
                <a:ea typeface="+mn-ea"/>
                <a:cs typeface="+mn-cs"/>
              </a:rPr>
              <a:t>[Press*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rgbClr val="000000"/>
              </a:solidFill>
              <a:effectLst/>
              <a:latin typeface="Calibri" panose="020F0502020204030204" pitchFamily="34" charset="0"/>
              <a:ea typeface="+mn-ea"/>
              <a:cs typeface="+mn-cs"/>
            </a:endParaRPr>
          </a:p>
          <a:p>
            <a:pPr>
              <a:defRPr/>
            </a:pPr>
            <a:r>
              <a:rPr lang="en-US" b="1" dirty="0">
                <a:solidFill>
                  <a:srgbClr val="000000"/>
                </a:solidFill>
                <a:latin typeface="Calibri"/>
                <a:cs typeface="Calibri"/>
              </a:rPr>
              <a:t>Task 4 </a:t>
            </a:r>
            <a:r>
              <a:rPr lang="en-US" dirty="0">
                <a:solidFill>
                  <a:srgbClr val="000000"/>
                </a:solidFill>
                <a:latin typeface="Calibri"/>
                <a:cs typeface="Calibri"/>
              </a:rPr>
              <a:t>- Next</a:t>
            </a:r>
            <a:r>
              <a:rPr lang="en-US" sz="1200" b="0" i="0" kern="1200" dirty="0">
                <a:solidFill>
                  <a:srgbClr val="000000"/>
                </a:solidFill>
                <a:effectLst/>
                <a:latin typeface="Calibri"/>
                <a:cs typeface="Calibri"/>
              </a:rPr>
              <a:t> we will try a quick quiz on different health and safety signs you might see in the workplace.</a:t>
            </a:r>
            <a:endParaRPr lang="en-GB" sz="1200" i="0" kern="1200" dirty="0">
              <a:solidFill>
                <a:schemeClr val="tx1"/>
              </a:solidFill>
              <a:effectLst/>
              <a:latin typeface="Calibri"/>
              <a:cs typeface="Calibri"/>
            </a:endParaRPr>
          </a:p>
          <a:p>
            <a:endParaRPr lang="en-GB" sz="1200" kern="1200" dirty="0">
              <a:solidFill>
                <a:schemeClr val="tx1"/>
              </a:solidFill>
              <a:effectLst/>
              <a:latin typeface="+mn-lt"/>
              <a:ea typeface="+mn-ea"/>
              <a:cs typeface="+mn-cs"/>
            </a:endParaRPr>
          </a:p>
          <a:p>
            <a:pPr algn="r"/>
            <a:r>
              <a:rPr lang="en-GB" b="1" dirty="0">
                <a:cs typeface="Calibri" panose="020F0502020204030204"/>
              </a:rPr>
              <a:t>Timing: 38:39</a:t>
            </a:r>
          </a:p>
        </p:txBody>
      </p:sp>
      <p:sp>
        <p:nvSpPr>
          <p:cNvPr id="4" name="Slide Number Placeholder 3"/>
          <p:cNvSpPr>
            <a:spLocks noGrp="1"/>
          </p:cNvSpPr>
          <p:nvPr>
            <p:ph type="sldNum" sz="quarter" idx="5"/>
          </p:nvPr>
        </p:nvSpPr>
        <p:spPr/>
        <p:txBody>
          <a:bodyPr/>
          <a:lstStyle/>
          <a:p>
            <a:fld id="{DA8CE8B9-6A58-4D87-B516-F25D94F6D43A}" type="slidenum">
              <a:rPr lang="en-US"/>
              <a:t>11</a:t>
            </a:fld>
            <a:endParaRPr lang="en-US"/>
          </a:p>
        </p:txBody>
      </p:sp>
    </p:spTree>
    <p:extLst>
      <p:ext uri="{BB962C8B-B14F-4D97-AF65-F5344CB8AC3E}">
        <p14:creationId xmlns:p14="http://schemas.microsoft.com/office/powerpoint/2010/main" val="1929373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a:cs typeface="Calibri"/>
              </a:rPr>
              <a:t>Red and Yellow</a:t>
            </a:r>
          </a:p>
          <a:p>
            <a:pPr algn="l" rtl="0" fontAlgn="base"/>
            <a:endParaRPr lang="en-US" b="0" i="0" dirty="0">
              <a:solidFill>
                <a:srgbClr val="000000"/>
              </a:solidFill>
              <a:effectLst/>
              <a:latin typeface="Segoe UI" panose="020B0502040204020203" pitchFamily="34" charset="0"/>
            </a:endParaRPr>
          </a:p>
          <a:p>
            <a:pPr>
              <a:defRPr/>
            </a:pPr>
            <a:r>
              <a:rPr lang="en-US" sz="1800" dirty="0">
                <a:cs typeface="Calibri"/>
              </a:rPr>
              <a:t>Can you work out what each of these signs mean? (Discuss or ask them to write down answers)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a:defRPr/>
            </a:pPr>
            <a:r>
              <a:rPr lang="en-GB" sz="1200" b="1" kern="1200" dirty="0">
                <a:solidFill>
                  <a:schemeClr val="tx1"/>
                </a:solidFill>
                <a:effectLst/>
                <a:latin typeface="+mn-lt"/>
                <a:ea typeface="+mn-ea"/>
                <a:cs typeface="+mn-cs"/>
              </a:rPr>
              <a:t>Answers:</a:t>
            </a:r>
            <a:r>
              <a:rPr lang="en-GB" b="1" dirty="0"/>
              <a:t> </a:t>
            </a:r>
            <a:endParaRPr lang="en-GB" sz="1200" b="1"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rgbClr val="000000"/>
                </a:solidFill>
                <a:effectLst/>
                <a:latin typeface="Calibri" panose="020F0502020204030204" pitchFamily="34" charset="0"/>
                <a:ea typeface="+mn-ea"/>
                <a:cs typeface="+mn-cs"/>
              </a:rPr>
              <a:t>[Press* for each answer in turn]</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 forklift trucks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 not drink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High voltage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Corrosive substance warning</a:t>
            </a:r>
          </a:p>
          <a:p>
            <a:pPr>
              <a:defRPr/>
            </a:pPr>
            <a:endParaRPr lang="en-GB" dirty="0">
              <a:cs typeface="Calibri" panose="020F0502020204030204"/>
            </a:endParaRPr>
          </a:p>
          <a:p>
            <a:pPr>
              <a:defRPr/>
            </a:pPr>
            <a:endParaRPr lang="en-GB" dirty="0">
              <a:cs typeface="Calibri" panose="020F0502020204030204"/>
            </a:endParaRPr>
          </a:p>
          <a:p>
            <a:pPr>
              <a:defRPr/>
            </a:pPr>
            <a:endParaRPr lang="en-GB" dirty="0">
              <a:cs typeface="Calibri" panose="020F0502020204030204"/>
            </a:endParaRPr>
          </a:p>
          <a:p>
            <a:pPr algn="r">
              <a:defRPr/>
            </a:pPr>
            <a:r>
              <a:rPr lang="en-GB" b="1" dirty="0">
                <a:cs typeface="Calibri" panose="020F0502020204030204"/>
              </a:rPr>
              <a:t>Timing: 43:00</a:t>
            </a:r>
          </a:p>
          <a:p>
            <a:pPr>
              <a:defRPr/>
            </a:pPr>
            <a:endParaRPr lang="en-GB" dirty="0">
              <a:cs typeface="Calibri" panose="020F0502020204030204"/>
            </a:endParaRPr>
          </a:p>
          <a:p>
            <a:pPr>
              <a:defRPr/>
            </a:pPr>
            <a:endParaRPr lang="en-GB" dirty="0">
              <a:cs typeface="Calibri" panose="020F0502020204030204"/>
            </a:endParaRPr>
          </a:p>
          <a:p>
            <a:pPr>
              <a:defRPr/>
            </a:pP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a:t>12</a:t>
            </a:fld>
            <a:endParaRPr lang="en-US"/>
          </a:p>
        </p:txBody>
      </p:sp>
    </p:spTree>
    <p:extLst>
      <p:ext uri="{BB962C8B-B14F-4D97-AF65-F5344CB8AC3E}">
        <p14:creationId xmlns:p14="http://schemas.microsoft.com/office/powerpoint/2010/main" val="1503075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a:cs typeface="Calibri"/>
              </a:rPr>
              <a:t>Blue and Green</a:t>
            </a:r>
          </a:p>
          <a:p>
            <a:pPr algn="l" rtl="0" fontAlgn="base"/>
            <a:endParaRPr lang="en-US" b="0" i="0" dirty="0">
              <a:solidFill>
                <a:srgbClr val="000000"/>
              </a:solidFill>
              <a:effectLst/>
              <a:latin typeface="Segoe UI" panose="020B0502040204020203" pitchFamily="34" charset="0"/>
            </a:endParaRPr>
          </a:p>
          <a:p>
            <a:r>
              <a:rPr lang="en-GB" dirty="0"/>
              <a:t>What about these signs?</a:t>
            </a:r>
            <a:endParaRPr lang="en-GB" dirty="0">
              <a:cs typeface="Calibri"/>
            </a:endParaRPr>
          </a:p>
          <a:p>
            <a:endParaRPr lang="en-GB" b="1" dirty="0"/>
          </a:p>
          <a:p>
            <a:r>
              <a:rPr lang="en-GB" b="1" dirty="0"/>
              <a:t>Answers:</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rgbClr val="000000"/>
                </a:solidFill>
                <a:effectLst/>
                <a:latin typeface="Calibri" panose="020F0502020204030204" pitchFamily="34" charset="0"/>
                <a:ea typeface="+mn-ea"/>
                <a:cs typeface="+mn-cs"/>
              </a:rPr>
              <a:t>[Press* for each answer in turn]</a:t>
            </a:r>
            <a:endParaRPr lang="en-GB" sz="1200" kern="1200" dirty="0">
              <a:solidFill>
                <a:schemeClr val="tx1"/>
              </a:solidFill>
              <a:effectLst/>
              <a:latin typeface="+mn-lt"/>
              <a:ea typeface="+mn-ea"/>
              <a:cs typeface="+mn-cs"/>
            </a:endParaRPr>
          </a:p>
          <a:p>
            <a:endParaRPr lang="en-GB" b="1" dirty="0"/>
          </a:p>
          <a:p>
            <a:r>
              <a:rPr lang="en-GB" b="0" dirty="0"/>
              <a:t>Wash your hands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Hard hat area</a:t>
            </a:r>
          </a:p>
          <a:p>
            <a:r>
              <a:rPr lang="en-GB" b="0" dirty="0"/>
              <a:t>Fire exit</a:t>
            </a:r>
          </a:p>
          <a:p>
            <a:r>
              <a:rPr lang="en-GB" b="0" dirty="0"/>
              <a:t>First aid</a:t>
            </a:r>
          </a:p>
          <a:p>
            <a:endParaRPr lang="en-GB" sz="1200" kern="1200" dirty="0">
              <a:solidFill>
                <a:schemeClr val="tx1"/>
              </a:solidFill>
              <a:effectLst/>
              <a:latin typeface="+mn-lt"/>
              <a:cs typeface="Calibri" panose="020F0502020204030204"/>
            </a:endParaRPr>
          </a:p>
          <a:p>
            <a:pPr algn="r"/>
            <a:r>
              <a:rPr lang="en-GB" b="1" dirty="0">
                <a:cs typeface="Calibri" panose="020F0502020204030204"/>
              </a:rPr>
              <a:t>Timing: 48:00</a:t>
            </a:r>
          </a:p>
          <a:p>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a:t>13</a:t>
            </a:fld>
            <a:endParaRPr lang="en-US"/>
          </a:p>
        </p:txBody>
      </p:sp>
    </p:spTree>
    <p:extLst>
      <p:ext uri="{BB962C8B-B14F-4D97-AF65-F5344CB8AC3E}">
        <p14:creationId xmlns:p14="http://schemas.microsoft.com/office/powerpoint/2010/main" val="3406579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Resources and further information</a:t>
            </a:r>
            <a:endParaRPr lang="en-US" sz="1200" b="1" i="0" kern="1200" dirty="0">
              <a:solidFill>
                <a:schemeClr val="tx1"/>
              </a:solidFill>
              <a:effectLst/>
              <a:latin typeface="+mn-lt"/>
              <a:cs typeface="Calibri"/>
            </a:endParaRP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We have now covered the basics of health and safety but you can find out more information at these websites in your own time:</a:t>
            </a:r>
            <a:endParaRPr lang="en-US" sz="1200" b="0" i="0" kern="1200" dirty="0">
              <a:solidFill>
                <a:schemeClr val="tx1"/>
              </a:solidFill>
              <a:effectLst/>
              <a:latin typeface="+mn-lt"/>
              <a:cs typeface="Calibri"/>
            </a:endParaRPr>
          </a:p>
          <a:p>
            <a:pPr rtl="0" fontAlgn="base"/>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1" i="0" kern="1200" dirty="0">
                <a:solidFill>
                  <a:schemeClr val="tx1"/>
                </a:solidFill>
                <a:effectLst/>
                <a:latin typeface="+mn-lt"/>
                <a:ea typeface="+mn-ea"/>
                <a:cs typeface="+mn-cs"/>
              </a:rPr>
              <a:t>Health and Safety Executive </a:t>
            </a:r>
            <a:r>
              <a:rPr lang="en-US" sz="1200" b="0" i="0" kern="1200" dirty="0">
                <a:solidFill>
                  <a:schemeClr val="tx1"/>
                </a:solidFill>
                <a:effectLst/>
                <a:latin typeface="+mn-lt"/>
                <a:ea typeface="+mn-ea"/>
                <a:cs typeface="+mn-cs"/>
              </a:rPr>
              <a:t>– this is the website of the HSE, who are the government agency responsible for regulations and enforcement of workplace health and safety.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https://www.hse.gov.uk/</a:t>
            </a:r>
          </a:p>
          <a:p>
            <a:pPr marL="171450" indent="-171450" rtl="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1" i="0" kern="1200" dirty="0">
                <a:solidFill>
                  <a:schemeClr val="tx1"/>
                </a:solidFill>
                <a:effectLst/>
                <a:latin typeface="+mn-lt"/>
                <a:ea typeface="+mn-ea"/>
                <a:cs typeface="+mn-cs"/>
              </a:rPr>
              <a:t>ROSPA – the Royal Society for the Prevention of Accidents </a:t>
            </a:r>
            <a:r>
              <a:rPr lang="en-US" sz="1200" b="0" i="0" kern="1200" dirty="0">
                <a:solidFill>
                  <a:schemeClr val="tx1"/>
                </a:solidFill>
                <a:effectLst/>
                <a:latin typeface="+mn-lt"/>
                <a:ea typeface="+mn-ea"/>
                <a:cs typeface="+mn-cs"/>
              </a:rPr>
              <a:t>website has lots of useful information about the prevention of accidents. This includes advice on occupational safety for young workers.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https://www.rospa.com/</a:t>
            </a:r>
          </a:p>
          <a:p>
            <a:pPr rtl="0"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There are a couple of activities for you to complete and test some of this new knowledge.</a:t>
            </a:r>
            <a:r>
              <a:rPr lang="en-US" dirty="0"/>
              <a:t>  </a:t>
            </a:r>
          </a:p>
          <a:p>
            <a:endParaRPr lang="en-US" dirty="0">
              <a:cs typeface="Calibri" panose="020F0502020204030204"/>
            </a:endParaRPr>
          </a:p>
          <a:p>
            <a:r>
              <a:rPr lang="en-US" b="1" i="1" dirty="0">
                <a:cs typeface="Calibri" panose="020F0502020204030204"/>
              </a:rPr>
              <a:t>(Do not </a:t>
            </a:r>
            <a:r>
              <a:rPr lang="en-US" b="1" i="1">
                <a:cs typeface="Calibri" panose="020F0502020204030204"/>
              </a:rPr>
              <a:t>click onto </a:t>
            </a:r>
            <a:r>
              <a:rPr lang="en-US" b="1" i="1" dirty="0">
                <a:cs typeface="Calibri" panose="020F0502020204030204"/>
              </a:rPr>
              <a:t>next slide until activities have been completed.)</a:t>
            </a:r>
          </a:p>
          <a:p>
            <a:endParaRPr lang="en-US" dirty="0"/>
          </a:p>
          <a:p>
            <a:endParaRPr lang="en-US" dirty="0"/>
          </a:p>
          <a:p>
            <a:r>
              <a:rPr lang="en-US" dirty="0"/>
              <a:t>N:B. The answers to the activities are on the next slide so that you can go over them once they have completed them.</a:t>
            </a:r>
            <a:endParaRPr lang="en-US" sz="1200" b="0" i="0" kern="1200" dirty="0">
              <a:solidFill>
                <a:schemeClr val="tx1"/>
              </a:solidFill>
              <a:effectLst/>
              <a:latin typeface="+mn-lt"/>
              <a:cs typeface="Calibri"/>
            </a:endParaRPr>
          </a:p>
          <a:p>
            <a:endParaRPr lang="en-US" sz="1200" b="0" i="0" kern="1200" dirty="0">
              <a:solidFill>
                <a:schemeClr val="tx1"/>
              </a:solidFill>
              <a:effectLst/>
              <a:latin typeface="+mn-lt"/>
              <a:cs typeface="Calibri"/>
            </a:endParaRPr>
          </a:p>
          <a:p>
            <a:endParaRPr lang="en-US" dirty="0">
              <a:cs typeface="Calibri"/>
            </a:endParaRPr>
          </a:p>
          <a:p>
            <a:pPr algn="r"/>
            <a:r>
              <a:rPr lang="en-US" b="1" dirty="0">
                <a:cs typeface="Calibri"/>
              </a:rPr>
              <a:t>Timing: 60.00</a:t>
            </a:r>
          </a:p>
          <a:p>
            <a:pPr fontAlgn="base"/>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14</a:t>
            </a:fld>
            <a:endParaRPr lang="en-US"/>
          </a:p>
        </p:txBody>
      </p:sp>
    </p:spTree>
    <p:extLst>
      <p:ext uri="{BB962C8B-B14F-4D97-AF65-F5344CB8AC3E}">
        <p14:creationId xmlns:p14="http://schemas.microsoft.com/office/powerpoint/2010/main" val="586655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sz="1200" b="0" i="0" kern="1200" dirty="0">
              <a:solidFill>
                <a:schemeClr val="tx1"/>
              </a:solidFill>
              <a:effectLst/>
              <a:latin typeface="+mn-lt"/>
              <a:ea typeface="+mn-ea"/>
              <a:cs typeface="+mn-cs"/>
            </a:endParaRPr>
          </a:p>
          <a:p>
            <a:pPr fontAlgn="base"/>
            <a:r>
              <a:rPr lang="en-GB"/>
              <a:t>1. He is throwing a hammer at his workmate + d) It could hit him. </a:t>
            </a:r>
            <a:endParaRPr lang="en-GB" dirty="0"/>
          </a:p>
          <a:p>
            <a:pPr marL="0" indent="0" rtl="0" fontAlgn="base">
              <a:buNone/>
            </a:pPr>
            <a:r>
              <a:rPr lang="en-GB" dirty="0"/>
              <a:t>2. He is smoking while climbing a ladder + j) He should not be smoking at work!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dirty="0"/>
              <a:t>3. He is driving, but he can’t see where he is going because the boxes he is transporting are piled too high + a) He could crash into something. </a:t>
            </a:r>
          </a:p>
          <a:p>
            <a:pPr marL="0" indent="0" rtl="0" fontAlgn="base">
              <a:buNone/>
            </a:pPr>
            <a:r>
              <a:rPr lang="en-GB" dirty="0"/>
              <a:t>4. There is broken glass on the floor + e) Someone could stand on it and cut themselves. </a:t>
            </a:r>
          </a:p>
          <a:p>
            <a:pPr marL="0" indent="0" rtl="0" fontAlgn="base">
              <a:buNone/>
            </a:pPr>
            <a:r>
              <a:rPr lang="en-GB" dirty="0"/>
              <a:t>5. One side of the ladder is propped up + m) It is not secure and he could fall off. </a:t>
            </a:r>
          </a:p>
          <a:p>
            <a:pPr marL="0" indent="0" rtl="0" fontAlgn="base">
              <a:buNone/>
            </a:pPr>
            <a:r>
              <a:rPr lang="en-GB" dirty="0"/>
              <a:t>6. He is standing on two boxes, but they are unevenly balanced + l) He could fall off the boxes. </a:t>
            </a:r>
          </a:p>
          <a:p>
            <a:pPr marL="0" indent="0" rtl="0" fontAlgn="base">
              <a:buNone/>
            </a:pPr>
            <a:r>
              <a:rPr lang="en-GB" dirty="0"/>
              <a:t>7. He is carrying a very long plank + b) It could swing round and hit someone. </a:t>
            </a:r>
          </a:p>
          <a:p>
            <a:pPr marL="0" indent="0" rtl="0" fontAlgn="base">
              <a:buNone/>
            </a:pPr>
            <a:r>
              <a:rPr lang="en-GB" dirty="0"/>
              <a:t>8. Four huge pipes are not properly secured + k) They could fall onto the workman below them. </a:t>
            </a:r>
          </a:p>
          <a:p>
            <a:pPr marL="0" indent="0" rtl="0" fontAlgn="base">
              <a:buNone/>
            </a:pPr>
            <a:r>
              <a:rPr lang="en-GB" dirty="0"/>
              <a:t>9. There are nails in the planks of wood on the floor + c) Someone could stand on it and injure their foot.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dirty="0"/>
              <a:t>10. There is an unguarded flame and head + n) This could burn anybody or the workman himself.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dirty="0"/>
              <a:t>11. He is lifting a box from an uneven stack + o) Some of the boxes on the stack could fall on him.</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dirty="0"/>
              <a:t>12. She is walking towards an open manhole + h) She could fall in and seriously injure herself. </a:t>
            </a:r>
          </a:p>
          <a:p>
            <a:pPr marL="0" indent="0" rtl="0" fontAlgn="base">
              <a:buNone/>
            </a:pPr>
            <a:r>
              <a:rPr lang="en-GB" dirty="0"/>
              <a:t>13. There is a pool of water on the floor + f) Someone might slip on it.</a:t>
            </a:r>
          </a:p>
          <a:p>
            <a:pPr marL="0" indent="0" rtl="0" fontAlgn="base">
              <a:buNone/>
            </a:pPr>
            <a:r>
              <a:rPr lang="en-GB" dirty="0"/>
              <a:t>14. The tools are hanging out of the bag + </a:t>
            </a:r>
            <a:r>
              <a:rPr lang="en-GB" dirty="0" err="1"/>
              <a:t>i</a:t>
            </a:r>
            <a:r>
              <a:rPr lang="en-GB" dirty="0"/>
              <a:t>) The tools could fall onto someone’s head.</a:t>
            </a:r>
          </a:p>
          <a:p>
            <a:pPr marL="0" marR="0" lvl="0" indent="0" algn="l" defTabSz="914400" rtl="0" eaLnBrk="1" fontAlgn="base" latinLnBrk="0" hangingPunct="1">
              <a:lnSpc>
                <a:spcPct val="100000"/>
              </a:lnSpc>
              <a:spcBef>
                <a:spcPts val="0"/>
              </a:spcBef>
              <a:spcAft>
                <a:spcPts val="0"/>
              </a:spcAft>
              <a:buClrTx/>
              <a:buSzTx/>
              <a:buFontTx/>
              <a:buNone/>
              <a:tabLst/>
              <a:defRPr/>
            </a:pPr>
            <a:r>
              <a:rPr lang="en-GB" dirty="0"/>
              <a:t>15. The man with a compressed air gun has no safety goggles on + g) Particles blown by airstream could injure his eyes.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a:t>15</a:t>
            </a:fld>
            <a:endParaRPr lang="en-US"/>
          </a:p>
        </p:txBody>
      </p:sp>
    </p:spTree>
    <p:extLst>
      <p:ext uri="{BB962C8B-B14F-4D97-AF65-F5344CB8AC3E}">
        <p14:creationId xmlns:p14="http://schemas.microsoft.com/office/powerpoint/2010/main" val="599456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Any questions?</a:t>
            </a:r>
          </a:p>
        </p:txBody>
      </p:sp>
      <p:sp>
        <p:nvSpPr>
          <p:cNvPr id="4" name="Slide Number Placeholder 3"/>
          <p:cNvSpPr>
            <a:spLocks noGrp="1"/>
          </p:cNvSpPr>
          <p:nvPr>
            <p:ph type="sldNum" sz="quarter" idx="5"/>
          </p:nvPr>
        </p:nvSpPr>
        <p:spPr/>
        <p:txBody>
          <a:bodyPr/>
          <a:lstStyle/>
          <a:p>
            <a:fld id="{DA8CE8B9-6A58-4D87-B516-F25D94F6D43A}" type="slidenum">
              <a:rPr lang="en-US" smtClean="0"/>
              <a:t>16</a:t>
            </a:fld>
            <a:endParaRPr lang="en-US"/>
          </a:p>
        </p:txBody>
      </p:sp>
    </p:spTree>
    <p:extLst>
      <p:ext uri="{BB962C8B-B14F-4D97-AF65-F5344CB8AC3E}">
        <p14:creationId xmlns:p14="http://schemas.microsoft.com/office/powerpoint/2010/main" val="23405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effectLst/>
              </a:rPr>
              <a:t>Why worry about Health and Safety?</a:t>
            </a:r>
            <a:r>
              <a:rPr lang="en-US" b="1" dirty="0"/>
              <a:t>  </a:t>
            </a:r>
          </a:p>
          <a:p>
            <a:r>
              <a:rPr lang="en-US" dirty="0"/>
              <a:t> </a:t>
            </a:r>
            <a:endParaRPr lang="en-US" dirty="0">
              <a:cs typeface="Calibri"/>
            </a:endParaRPr>
          </a:p>
          <a:p>
            <a:r>
              <a:rPr lang="en-US" dirty="0">
                <a:effectLst/>
              </a:rPr>
              <a:t>H&amp;S is essential in the workplace and everyday life. If you think about it, we each make hundreds of decisions a day which protect us from harm. Think about crossing the road and all the decisions you need to make to do that safely.</a:t>
            </a:r>
            <a:r>
              <a:rPr lang="en-US" dirty="0"/>
              <a:t>  </a:t>
            </a:r>
            <a:endParaRPr lang="en-US" dirty="0">
              <a:cs typeface="Calibri"/>
            </a:endParaRPr>
          </a:p>
          <a:p>
            <a:r>
              <a:rPr lang="en-US" dirty="0"/>
              <a:t> </a:t>
            </a:r>
            <a:endParaRPr lang="en-GB" dirty="0"/>
          </a:p>
          <a:p>
            <a:r>
              <a:rPr lang="en-US" dirty="0">
                <a:effectLst/>
              </a:rPr>
              <a:t>We also see lots of things all around us every day that are in place to try and keep us safe. Think about Pelican crossings and the Green Man and traffic lights, for example, going back to crossing the road.</a:t>
            </a:r>
            <a:r>
              <a:rPr lang="en-US" dirty="0"/>
              <a:t>  </a:t>
            </a:r>
            <a:endParaRPr lang="en-US" dirty="0">
              <a:cs typeface="Calibri"/>
            </a:endParaRPr>
          </a:p>
          <a:p>
            <a:r>
              <a:rPr lang="en-US" dirty="0"/>
              <a:t> </a:t>
            </a:r>
            <a:endParaRPr lang="en-GB" dirty="0"/>
          </a:p>
          <a:p>
            <a:r>
              <a:rPr lang="en-US" dirty="0">
                <a:effectLst/>
              </a:rPr>
              <a:t>Starting a new job is exciting, you’ll spend most of your first day meeting new colleagues, finding out about your new role, and learning workplace policies.</a:t>
            </a:r>
            <a:r>
              <a:rPr lang="en-US" dirty="0"/>
              <a:t>  </a:t>
            </a:r>
            <a:endParaRPr lang="en-GB" dirty="0"/>
          </a:p>
          <a:p>
            <a:r>
              <a:rPr lang="en-US" dirty="0"/>
              <a:t> </a:t>
            </a:r>
            <a:endParaRPr lang="en-GB" dirty="0"/>
          </a:p>
          <a:p>
            <a:r>
              <a:rPr lang="en-US" dirty="0">
                <a:effectLst/>
              </a:rPr>
              <a:t>A key policy that must be covered as soon as you start working is health and safety.</a:t>
            </a:r>
            <a:r>
              <a:rPr lang="en-US" dirty="0"/>
              <a:t>  </a:t>
            </a:r>
            <a:endParaRPr lang="en-GB" dirty="0"/>
          </a:p>
          <a:p>
            <a:r>
              <a:rPr lang="en-US" dirty="0"/>
              <a:t> </a:t>
            </a:r>
            <a:endParaRPr lang="en-GB" dirty="0"/>
          </a:p>
          <a:p>
            <a:r>
              <a:rPr lang="en-US" dirty="0">
                <a:effectLst/>
              </a:rPr>
              <a:t>All employers have a responsibility to ensure that employees are safe in the workplace, but it is also important to remember that, as an employee, you too are also responsible for your own and other people’s safety.</a:t>
            </a:r>
            <a:r>
              <a:rPr lang="en-US" dirty="0"/>
              <a:t>  </a:t>
            </a:r>
            <a:endParaRPr lang="en-GB" dirty="0"/>
          </a:p>
          <a:p>
            <a:r>
              <a:rPr lang="en-US" dirty="0"/>
              <a:t> </a:t>
            </a:r>
            <a:endParaRPr lang="en-GB" dirty="0"/>
          </a:p>
          <a:p>
            <a:r>
              <a:rPr lang="en-US" dirty="0">
                <a:effectLst/>
              </a:rPr>
              <a:t>You should always receive an induction from your employer which includes a health and safety briefing.</a:t>
            </a:r>
            <a:r>
              <a:rPr lang="en-US" dirty="0"/>
              <a:t>  </a:t>
            </a:r>
            <a:endParaRPr lang="en-GB" dirty="0"/>
          </a:p>
          <a:p>
            <a:r>
              <a:rPr lang="en-US" dirty="0"/>
              <a:t> </a:t>
            </a:r>
            <a:endParaRPr lang="en-GB" dirty="0"/>
          </a:p>
          <a:p>
            <a:r>
              <a:rPr lang="en-US" b="1" dirty="0"/>
              <a:t>Task 1 -</a:t>
            </a:r>
            <a:r>
              <a:rPr lang="en-US" dirty="0"/>
              <a:t> </a:t>
            </a:r>
            <a:r>
              <a:rPr lang="en-GB" sz="1200" dirty="0">
                <a:latin typeface="Comic Sans MS" panose="030F0902030302020204" pitchFamily="66" charset="0"/>
                <a:cs typeface="Simplified Arabic Fixed"/>
              </a:rPr>
              <a:t>What do you think is the most reported workplace injury – from lifting heavy objects, or tripping over?</a:t>
            </a:r>
            <a:endParaRPr lang="en-GB" dirty="0"/>
          </a:p>
          <a:p>
            <a:r>
              <a:rPr lang="en-US" dirty="0"/>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effectLst/>
              </a:rPr>
              <a:t>Answer</a:t>
            </a:r>
            <a:r>
              <a:rPr lang="en-US" i="0" dirty="0">
                <a:effectLst/>
              </a:rPr>
              <a:t>: </a:t>
            </a:r>
            <a:r>
              <a:rPr lang="en-GB" sz="1800" dirty="0">
                <a:effectLst/>
                <a:latin typeface="Segoe UI" panose="020B0502040204020203" pitchFamily="34" charset="0"/>
              </a:rPr>
              <a:t>Slips, trips or falls on the same level were the most commonly reported accident in 2023/24, accounting for 31% of all reported workplace accidents.</a:t>
            </a:r>
            <a:r>
              <a:rPr lang="en-US" dirty="0">
                <a:effectLst/>
              </a:rPr>
              <a:t>.</a:t>
            </a:r>
            <a:r>
              <a:rPr lang="en-US" dirty="0"/>
              <a:t>  </a:t>
            </a:r>
            <a:endParaRPr lang="en-US" dirty="0">
              <a:cs typeface="Calibri"/>
            </a:endParaRPr>
          </a:p>
          <a:p>
            <a:r>
              <a:rPr lang="en-US" dirty="0"/>
              <a:t> </a:t>
            </a:r>
            <a:endParaRPr lang="en-US" dirty="0">
              <a:cs typeface="Calibri" panose="020F0502020204030204"/>
            </a:endParaRPr>
          </a:p>
          <a:p>
            <a:r>
              <a:rPr lang="en-US" dirty="0">
                <a:effectLst/>
              </a:rPr>
              <a:t>Whether through lack of training, knowledge, or simply down to having less experience, young people are more likely to be injured at work than those who have been in the job for a long time. </a:t>
            </a:r>
          </a:p>
          <a:p>
            <a:r>
              <a:rPr lang="en-US" dirty="0"/>
              <a:t> </a:t>
            </a:r>
            <a:endParaRPr lang="en-GB" dirty="0"/>
          </a:p>
          <a:p>
            <a:r>
              <a:rPr lang="en-US" dirty="0">
                <a:effectLst/>
              </a:rPr>
              <a:t>Health and safety is not just common sense, you need knowledge to be able to navigate your way safely through the workplace, and we’ll cover some of the information you need in this session.</a:t>
            </a:r>
            <a:r>
              <a:rPr lang="en-US" dirty="0"/>
              <a:t>      </a:t>
            </a:r>
            <a:endParaRPr lang="en-US" dirty="0">
              <a:cs typeface="Calibri"/>
            </a:endParaRPr>
          </a:p>
          <a:p>
            <a:pPr algn="r"/>
            <a:r>
              <a:rPr lang="en-US" dirty="0"/>
              <a:t> </a:t>
            </a:r>
            <a:r>
              <a:rPr lang="en-US" b="1" dirty="0">
                <a:effectLst/>
              </a:rPr>
              <a:t>Timing: 3:50</a:t>
            </a:r>
            <a:r>
              <a:rPr lang="en-US" b="1" dirty="0"/>
              <a:t> </a:t>
            </a:r>
            <a:endParaRPr lang="en-GB" b="1" dirty="0">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a:t>2</a:t>
            </a:fld>
            <a:endParaRPr lang="en-US"/>
          </a:p>
        </p:txBody>
      </p:sp>
    </p:spTree>
    <p:extLst>
      <p:ext uri="{BB962C8B-B14F-4D97-AF65-F5344CB8AC3E}">
        <p14:creationId xmlns:p14="http://schemas.microsoft.com/office/powerpoint/2010/main" val="65046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2800" b="1" i="0" dirty="0">
                <a:solidFill>
                  <a:srgbClr val="000000"/>
                </a:solidFill>
                <a:effectLst/>
                <a:latin typeface="Calibri"/>
                <a:cs typeface="Calibri"/>
              </a:rPr>
              <a:t>Employer and Employee responsibilities</a:t>
            </a:r>
          </a:p>
          <a:p>
            <a:pPr algn="l" rtl="0" fontAlgn="base"/>
            <a:endParaRPr lang="en-US" sz="1800" b="0" i="0" dirty="0">
              <a:solidFill>
                <a:srgbClr val="000000"/>
              </a:solidFill>
              <a:effectLst/>
              <a:latin typeface="Segoe UI" panose="020B0502040204020203" pitchFamily="34" charset="0"/>
            </a:endParaRPr>
          </a:p>
          <a:p>
            <a:r>
              <a:rPr lang="en-GB" sz="1800" kern="1200" dirty="0">
                <a:solidFill>
                  <a:schemeClr val="tx1"/>
                </a:solidFill>
                <a:effectLst/>
                <a:latin typeface="+mn-lt"/>
                <a:ea typeface="+mn-ea"/>
                <a:cs typeface="+mn-cs"/>
              </a:rPr>
              <a:t>Health and safety law states that employers must ensure, as far as they can, the health and safety of all employees. They have a range of responsibilities to meet to fulfil these obligations. It is a criminal offence not to do so and employers face hefty fines, imprisonment or even having their company closed down if they fail to comply. You can find more about this in the workbook that accompanies this presentation.</a:t>
            </a:r>
            <a:endParaRPr lang="en-GB" sz="1800" kern="1200" dirty="0">
              <a:solidFill>
                <a:schemeClr val="tx1"/>
              </a:solidFill>
              <a:effectLst/>
              <a:latin typeface="+mn-lt"/>
              <a:cs typeface="Calibri"/>
            </a:endParaRPr>
          </a:p>
          <a:p>
            <a:r>
              <a:rPr lang="en-GB" sz="1800" kern="1200" dirty="0">
                <a:solidFill>
                  <a:schemeClr val="tx1"/>
                </a:solidFill>
                <a:effectLst/>
                <a:latin typeface="+mn-lt"/>
                <a:ea typeface="+mn-ea"/>
                <a:cs typeface="+mn-cs"/>
              </a:rPr>
              <a:t> </a:t>
            </a:r>
          </a:p>
          <a:p>
            <a:pPr algn="l" rtl="0" fontAlgn="base"/>
            <a:r>
              <a:rPr lang="en-US" sz="1800" b="0" i="0" dirty="0">
                <a:solidFill>
                  <a:srgbClr val="000000"/>
                </a:solidFill>
                <a:effectLst/>
                <a:latin typeface="Calibri" panose="020F0502020204030204" pitchFamily="34" charset="0"/>
              </a:rPr>
              <a:t>Remember j</a:t>
            </a:r>
            <a:r>
              <a:rPr lang="en-US" b="0" i="0" dirty="0">
                <a:solidFill>
                  <a:srgbClr val="000000"/>
                </a:solidFill>
                <a:effectLst/>
                <a:latin typeface="Segoe UI" panose="020B0502040204020203" pitchFamily="34" charset="0"/>
              </a:rPr>
              <a:t>ust as your employer has a duty to keep you safe, you are also responsible for: </a:t>
            </a:r>
          </a:p>
          <a:p>
            <a:pPr algn="l" rtl="0" fontAlgn="base"/>
            <a:endParaRPr lang="en-US" b="0" i="0" dirty="0">
              <a:solidFill>
                <a:srgbClr val="000000"/>
              </a:solidFill>
              <a:effectLst/>
              <a:latin typeface="Segoe UI" panose="020B0502040204020203" pitchFamily="34" charset="0"/>
            </a:endParaRPr>
          </a:p>
          <a:p>
            <a:pPr algn="l" rtl="0" fontAlgn="base"/>
            <a:r>
              <a:rPr lang="en-US" b="0" i="1" dirty="0">
                <a:solidFill>
                  <a:srgbClr val="000000"/>
                </a:solidFill>
                <a:effectLst/>
                <a:latin typeface="Segoe UI" panose="020B0502040204020203" pitchFamily="34" charset="0"/>
              </a:rPr>
              <a:t>[Press* for each point]</a:t>
            </a:r>
          </a:p>
          <a:p>
            <a:pPr algn="l" rtl="0" fontAlgn="base"/>
            <a:endParaRPr lang="en-US"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US" b="0" i="0" dirty="0">
                <a:solidFill>
                  <a:srgbClr val="000000"/>
                </a:solidFill>
                <a:effectLst/>
                <a:latin typeface="Segoe UI" panose="020B0502040204020203" pitchFamily="34" charset="0"/>
              </a:rPr>
              <a:t>following any training you have received, especially when using any equipment</a:t>
            </a:r>
          </a:p>
          <a:p>
            <a:pPr marL="171450" indent="-171450" algn="l" rtl="0" fontAlgn="base">
              <a:buFont typeface="Arial" panose="020B0604020202020204" pitchFamily="34" charset="0"/>
              <a:buChar char="•"/>
            </a:pPr>
            <a:r>
              <a:rPr lang="en-US" b="0" i="0" dirty="0">
                <a:solidFill>
                  <a:srgbClr val="000000"/>
                </a:solidFill>
                <a:effectLst/>
                <a:latin typeface="Segoe UI" panose="020B0502040204020203" pitchFamily="34" charset="0"/>
              </a:rPr>
              <a:t>taking reasonable care of your own, and other people’s, health and safety </a:t>
            </a:r>
          </a:p>
          <a:p>
            <a:pPr marL="171450" indent="-171450" algn="l" rtl="0" fontAlgn="base">
              <a:buFont typeface="Arial" panose="020B0604020202020204" pitchFamily="34" charset="0"/>
              <a:buChar char="•"/>
            </a:pPr>
            <a:r>
              <a:rPr lang="en-US" b="0" i="0" dirty="0">
                <a:solidFill>
                  <a:srgbClr val="000000"/>
                </a:solidFill>
                <a:effectLst/>
                <a:latin typeface="Segoe UI" panose="020B0502040204020203" pitchFamily="34" charset="0"/>
              </a:rPr>
              <a:t>co-operating with your employer on health and safety</a:t>
            </a:r>
          </a:p>
          <a:p>
            <a:pPr marL="171450" indent="-171450" algn="l" rtl="0" fontAlgn="base">
              <a:buFont typeface="Arial" panose="020B0604020202020204" pitchFamily="34" charset="0"/>
              <a:buChar char="•"/>
            </a:pPr>
            <a:r>
              <a:rPr lang="en-US" b="0" i="0" dirty="0">
                <a:solidFill>
                  <a:srgbClr val="000000"/>
                </a:solidFill>
                <a:effectLst/>
                <a:latin typeface="Segoe UI" panose="020B0502040204020203" pitchFamily="34" charset="0"/>
              </a:rPr>
              <a:t>telling someone (your employer, supervisor, or health and safety representative) if you spot something wrong or think that there is something that is putting anyone else’s health and safety at risk.  </a:t>
            </a:r>
          </a:p>
          <a:p>
            <a:pPr marL="171450" indent="-171450" algn="l" rtl="0" fontAlgn="base">
              <a:buFont typeface="Arial" panose="020B0604020202020204" pitchFamily="34" charset="0"/>
              <a:buChar char="•"/>
            </a:pPr>
            <a:endParaRPr lang="en-US"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US" b="0" i="0" dirty="0">
                <a:solidFill>
                  <a:srgbClr val="000000"/>
                </a:solidFill>
                <a:effectLst/>
                <a:latin typeface="Segoe UI" panose="020B0502040204020203" pitchFamily="34" charset="0"/>
              </a:rPr>
              <a:t>Remember - As an employee you can also remove some of these issues yourself. Such as a water spill or a drawer being left open. You have a duty to keep your colleagues safe.  </a:t>
            </a:r>
          </a:p>
          <a:p>
            <a:pPr marL="171450" indent="-171450" algn="l" rtl="0" fontAlgn="base">
              <a:buFont typeface="Arial" panose="020B0604020202020204" pitchFamily="34" charset="0"/>
              <a:buChar char="•"/>
            </a:pPr>
            <a:endParaRPr lang="en-US" b="0" i="0" dirty="0">
              <a:solidFill>
                <a:srgbClr val="000000"/>
              </a:solidFill>
              <a:effectLst/>
              <a:latin typeface="Segoe UI" panose="020B0502040204020203" pitchFamily="34" charset="0"/>
            </a:endParaRPr>
          </a:p>
          <a:p>
            <a:pPr marL="0" indent="0" algn="r" rtl="0" fontAlgn="base">
              <a:buFont typeface="Arial" panose="020B0604020202020204" pitchFamily="34" charset="0"/>
              <a:buNone/>
            </a:pPr>
            <a:r>
              <a:rPr lang="en-US" b="1" i="0" dirty="0">
                <a:solidFill>
                  <a:srgbClr val="000000"/>
                </a:solidFill>
                <a:effectLst/>
                <a:latin typeface="Segoe UI" panose="020B0502040204020203" pitchFamily="34" charset="0"/>
              </a:rPr>
              <a:t>Timing: 5:10</a:t>
            </a:r>
          </a:p>
          <a:p>
            <a:pPr marL="171450" indent="-171450" algn="l" rtl="0" fontAlgn="base">
              <a:buFont typeface="Arial" panose="020B0604020202020204" pitchFamily="34" charset="0"/>
              <a:buChar char="•"/>
            </a:pPr>
            <a:endParaRPr lang="en-US"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405160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a:cs typeface="Calibri"/>
              </a:rPr>
              <a:t>Responsibilities to young people in the workplace</a:t>
            </a:r>
          </a:p>
          <a:p>
            <a:pPr algn="l" rtl="0" fontAlgn="base"/>
            <a:endParaRPr lang="en-US" b="0" i="0" dirty="0">
              <a:solidFill>
                <a:srgbClr val="000000"/>
              </a:solidFill>
              <a:effectLst/>
              <a:latin typeface="Segoe UI" panose="020B0502040204020203" pitchFamily="34" charset="0"/>
            </a:endParaRPr>
          </a:p>
          <a:p>
            <a:r>
              <a:rPr lang="en-GB" sz="1200" kern="1200" dirty="0">
                <a:solidFill>
                  <a:schemeClr val="tx1"/>
                </a:solidFill>
                <a:effectLst/>
                <a:latin typeface="+mn-lt"/>
                <a:ea typeface="+mn-ea"/>
                <a:cs typeface="+mn-cs"/>
              </a:rPr>
              <a:t>In relation to H&amp;S employers need to take into consideration the age of their employees. If they employ young people, they need to take extra precautions to ensure their safety at work.</a:t>
            </a:r>
            <a:endParaRPr lang="en-GB" sz="1200" kern="1200" dirty="0">
              <a:solidFill>
                <a:schemeClr val="tx1"/>
              </a:solidFill>
              <a:effectLst/>
              <a:latin typeface="+mn-lt"/>
              <a:cs typeface="Calibri"/>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Task 2 - </a:t>
            </a:r>
            <a:r>
              <a:rPr lang="en-GB" sz="1200" b="0" kern="1200" dirty="0">
                <a:solidFill>
                  <a:schemeClr val="tx1"/>
                </a:solidFill>
                <a:effectLst/>
                <a:latin typeface="+mn-lt"/>
                <a:ea typeface="+mn-ea"/>
                <a:cs typeface="+mn-cs"/>
              </a:rPr>
              <a:t>Do you know what we mean by a young person? Is it those aged up to 14, 16, 18, 21?</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Answer: </a:t>
            </a:r>
            <a:r>
              <a:rPr lang="en-GB" sz="1200" kern="1200" dirty="0">
                <a:solidFill>
                  <a:schemeClr val="tx1"/>
                </a:solidFill>
                <a:effectLst/>
                <a:latin typeface="+mn-lt"/>
                <a:ea typeface="+mn-ea"/>
                <a:cs typeface="+mn-cs"/>
              </a:rPr>
              <a:t>A young person is legally defined as being anyone under 18.</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Employers have a responsibility to ensure that young people are not exposed to risks due to their lack of experience, maturity or risk awareness.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Consideration needs to be given to whether the young person is physically able to perform tasks. For example, are you able to lift or reach something?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Employers need to remember that young people have a lack of training and maybe attention to safety. A risk that may appear obvious to an experienced worker, may not to a young person.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Employers must provide appropriate supervision, identify training needs and make any additional adjustments for inexperienced staff members.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Young people also have different employment rights from adult workers. Examples of this being, anyone aged 16 or 17 is only allowed to work a maximum of 8 hours a day. Also, in the vast majority of circumstances, they are not allowed to work between 10pm and 6am.</a:t>
            </a:r>
          </a:p>
          <a:p>
            <a:endParaRPr lang="en-GB" sz="1200" kern="1200" dirty="0">
              <a:solidFill>
                <a:schemeClr val="tx1"/>
              </a:solidFill>
              <a:effectLst/>
              <a:latin typeface="+mn-lt"/>
              <a:cs typeface="Calibri"/>
            </a:endParaRPr>
          </a:p>
          <a:p>
            <a:pPr algn="r"/>
            <a:r>
              <a:rPr lang="en-GB" sz="1200" b="1" kern="1200" dirty="0">
                <a:solidFill>
                  <a:schemeClr val="tx1"/>
                </a:solidFill>
                <a:effectLst/>
                <a:latin typeface="+mn-lt"/>
                <a:ea typeface="+mn-ea"/>
                <a:cs typeface="+mn-cs"/>
              </a:rPr>
              <a:t>Timing: 8:25</a:t>
            </a:r>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235992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a:cs typeface="Calibri"/>
              </a:rPr>
              <a:t>Risk assessment</a:t>
            </a:r>
          </a:p>
          <a:p>
            <a:pPr algn="l" rtl="0" fontAlgn="base"/>
            <a:endParaRPr lang="en-US" b="0" i="0" dirty="0">
              <a:solidFill>
                <a:srgbClr val="000000"/>
              </a:solidFill>
              <a:effectLst/>
              <a:latin typeface="Segoe UI" panose="020B0502040204020203" pitchFamily="34" charset="0"/>
            </a:endParaRPr>
          </a:p>
          <a:p>
            <a:r>
              <a:rPr lang="en-GB" sz="1200" kern="1200" dirty="0">
                <a:solidFill>
                  <a:schemeClr val="tx1"/>
                </a:solidFill>
                <a:effectLst/>
                <a:latin typeface="+mn-lt"/>
                <a:ea typeface="+mn-ea"/>
                <a:cs typeface="+mn-cs"/>
              </a:rPr>
              <a:t>Employers have to carry out risk assessments when considering H &amp;S. So, what is a risk assessment? -</a:t>
            </a:r>
            <a:r>
              <a:rPr lang="en-GB" dirty="0"/>
              <a:t> </a:t>
            </a:r>
            <a:r>
              <a:rPr lang="en-GB" sz="1200" kern="1200" dirty="0">
                <a:solidFill>
                  <a:schemeClr val="tx1"/>
                </a:solidFill>
                <a:effectLst/>
                <a:latin typeface="+mn-lt"/>
                <a:ea typeface="+mn-ea"/>
                <a:cs typeface="+mn-cs"/>
              </a:rPr>
              <a:t>It’s where you assess and identifying risk, it can be it written down or just in your head, and it’s essential in keeping us all safe.</a:t>
            </a:r>
            <a:r>
              <a:rPr lang="en-GB" dirty="0"/>
              <a:t> </a:t>
            </a:r>
            <a:endParaRPr lang="en-GB" sz="1200" kern="1200" dirty="0">
              <a:solidFill>
                <a:schemeClr val="tx1"/>
              </a:solidFill>
              <a:effectLst/>
              <a:latin typeface="+mn-lt"/>
              <a:cs typeface="Calibri"/>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3 main stages.</a:t>
            </a:r>
          </a:p>
          <a:p>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[Press for the next 3 points***]</a:t>
            </a:r>
          </a:p>
          <a:p>
            <a:endParaRPr lang="en-GB" sz="1200" kern="1200" dirty="0">
              <a:solidFill>
                <a:schemeClr val="tx1"/>
              </a:solidFill>
              <a:effectLst/>
              <a:latin typeface="+mn-lt"/>
              <a:ea typeface="+mn-ea"/>
              <a:cs typeface="+mn-cs"/>
            </a:endParaRP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Number 1 is the </a:t>
            </a:r>
            <a:r>
              <a:rPr lang="en-US" sz="1200" b="1" kern="1200" dirty="0">
                <a:solidFill>
                  <a:schemeClr val="tx1"/>
                </a:solidFill>
                <a:effectLst/>
                <a:latin typeface="+mn-lt"/>
                <a:ea typeface="+mn-ea"/>
                <a:cs typeface="+mn-cs"/>
              </a:rPr>
              <a:t>Hazard</a:t>
            </a:r>
            <a:r>
              <a:rPr lang="en-US" sz="1200" kern="1200" dirty="0">
                <a:solidFill>
                  <a:schemeClr val="tx1"/>
                </a:solidFill>
                <a:effectLst/>
                <a:latin typeface="+mn-lt"/>
                <a:ea typeface="+mn-ea"/>
                <a:cs typeface="+mn-cs"/>
              </a:rPr>
              <a:t>. This is anything that </a:t>
            </a:r>
            <a:r>
              <a:rPr lang="en-US" sz="1200" b="1" kern="1200" dirty="0">
                <a:solidFill>
                  <a:schemeClr val="tx1"/>
                </a:solidFill>
                <a:effectLst/>
                <a:latin typeface="+mn-lt"/>
                <a:ea typeface="+mn-ea"/>
                <a:cs typeface="+mn-cs"/>
              </a:rPr>
              <a:t>could</a:t>
            </a:r>
            <a:r>
              <a:rPr lang="en-US" sz="1200" kern="1200" dirty="0">
                <a:solidFill>
                  <a:schemeClr val="tx1"/>
                </a:solidFill>
                <a:effectLst/>
                <a:latin typeface="+mn-lt"/>
                <a:ea typeface="+mn-ea"/>
                <a:cs typeface="+mn-cs"/>
              </a:rPr>
              <a:t> cause somebody harm.</a:t>
            </a:r>
            <a:endParaRPr lang="en-GB" sz="1200" kern="1200" dirty="0">
              <a:solidFill>
                <a:schemeClr val="tx1"/>
              </a:solidFill>
              <a:effectLst/>
              <a:latin typeface="+mn-lt"/>
              <a:ea typeface="+mn-ea"/>
              <a:cs typeface="+mn-cs"/>
            </a:endParaRP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Number 2 is the </a:t>
            </a:r>
            <a:r>
              <a:rPr lang="en-US" sz="1200" b="1" kern="1200" dirty="0">
                <a:solidFill>
                  <a:schemeClr val="tx1"/>
                </a:solidFill>
                <a:effectLst/>
                <a:latin typeface="+mn-lt"/>
                <a:ea typeface="+mn-ea"/>
                <a:cs typeface="+mn-cs"/>
              </a:rPr>
              <a:t>Risk. </a:t>
            </a:r>
            <a:r>
              <a:rPr lang="en-US" sz="1200" kern="1200" dirty="0">
                <a:solidFill>
                  <a:schemeClr val="tx1"/>
                </a:solidFill>
                <a:effectLst/>
                <a:latin typeface="+mn-lt"/>
                <a:ea typeface="+mn-ea"/>
                <a:cs typeface="+mn-cs"/>
              </a:rPr>
              <a:t>This is the chance, high or low, that any hazard </a:t>
            </a:r>
            <a:r>
              <a:rPr lang="en-US" sz="1200" b="1" kern="1200" dirty="0">
                <a:solidFill>
                  <a:schemeClr val="tx1"/>
                </a:solidFill>
                <a:effectLst/>
                <a:latin typeface="+mn-lt"/>
                <a:ea typeface="+mn-ea"/>
                <a:cs typeface="+mn-cs"/>
              </a:rPr>
              <a:t>will</a:t>
            </a:r>
            <a:r>
              <a:rPr lang="en-US" sz="1200" kern="1200" dirty="0">
                <a:solidFill>
                  <a:schemeClr val="tx1"/>
                </a:solidFill>
                <a:effectLst/>
                <a:latin typeface="+mn-lt"/>
                <a:ea typeface="+mn-ea"/>
                <a:cs typeface="+mn-cs"/>
              </a:rPr>
              <a:t> cause somebody harm. </a:t>
            </a:r>
            <a:endParaRPr lang="en-GB" sz="1200" kern="1200" dirty="0">
              <a:solidFill>
                <a:schemeClr val="tx1"/>
              </a:solidFill>
              <a:effectLst/>
              <a:latin typeface="+mn-lt"/>
              <a:ea typeface="+mn-ea"/>
              <a:cs typeface="+mn-cs"/>
            </a:endParaRP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And Number 3 is the </a:t>
            </a:r>
            <a:r>
              <a:rPr lang="en-US" sz="1200" b="1" kern="1200" dirty="0">
                <a:solidFill>
                  <a:schemeClr val="tx1"/>
                </a:solidFill>
                <a:effectLst/>
                <a:latin typeface="+mn-lt"/>
                <a:ea typeface="+mn-ea"/>
                <a:cs typeface="+mn-cs"/>
              </a:rPr>
              <a:t>Control Measures. </a:t>
            </a:r>
            <a:r>
              <a:rPr lang="en-US" sz="1200" kern="1200" dirty="0">
                <a:solidFill>
                  <a:schemeClr val="tx1"/>
                </a:solidFill>
                <a:effectLst/>
                <a:latin typeface="+mn-lt"/>
                <a:ea typeface="+mn-ea"/>
                <a:cs typeface="+mn-cs"/>
              </a:rPr>
              <a:t>These are the steps identified and taken to control any risks by </a:t>
            </a:r>
            <a:r>
              <a:rPr lang="en-US" sz="1200" b="1" kern="1200" dirty="0">
                <a:solidFill>
                  <a:schemeClr val="tx1"/>
                </a:solidFill>
                <a:effectLst/>
                <a:latin typeface="+mn-lt"/>
                <a:ea typeface="+mn-ea"/>
                <a:cs typeface="+mn-cs"/>
              </a:rPr>
              <a:t>managing, limiting or removing </a:t>
            </a:r>
            <a:r>
              <a:rPr lang="en-US" sz="1200" kern="1200" dirty="0">
                <a:solidFill>
                  <a:schemeClr val="tx1"/>
                </a:solidFill>
                <a:effectLst/>
                <a:latin typeface="+mn-lt"/>
                <a:ea typeface="+mn-ea"/>
                <a:cs typeface="+mn-cs"/>
              </a:rPr>
              <a:t>hazards.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[Press***]</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put these all together and you can </a:t>
            </a:r>
            <a:r>
              <a:rPr lang="en-GB" sz="1200" b="1" kern="1200" dirty="0">
                <a:solidFill>
                  <a:schemeClr val="tx1"/>
                </a:solidFill>
                <a:effectLst/>
                <a:latin typeface="+mn-lt"/>
                <a:ea typeface="+mn-ea"/>
                <a:cs typeface="+mn-cs"/>
              </a:rPr>
              <a:t>identify</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understand</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prevent</a:t>
            </a:r>
            <a:r>
              <a:rPr lang="en-GB" sz="1200" kern="1200" dirty="0">
                <a:solidFill>
                  <a:schemeClr val="tx1"/>
                </a:solidFill>
                <a:effectLst/>
                <a:latin typeface="+mn-lt"/>
                <a:ea typeface="+mn-ea"/>
                <a:cs typeface="+mn-cs"/>
              </a:rPr>
              <a:t> yourself and others from being harmed.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all carry out risk assessments every day.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 example of this is handing a pair of scissors to another person.</a:t>
            </a:r>
            <a:r>
              <a:rPr lang="en-GB" dirty="0"/>
              <a:t> </a:t>
            </a:r>
            <a:r>
              <a:rPr lang="en-GB" sz="1200" kern="1200" dirty="0">
                <a:solidFill>
                  <a:schemeClr val="tx1"/>
                </a:solidFill>
                <a:effectLst/>
                <a:latin typeface="+mn-lt"/>
                <a:ea typeface="+mn-ea"/>
                <a:cs typeface="+mn-cs"/>
              </a:rPr>
              <a:t>You look at the scissors and realise that they have a sharp point (so you have identified the hazard).</a:t>
            </a:r>
            <a:r>
              <a:rPr lang="en-GB" dirty="0"/>
              <a:t> </a:t>
            </a:r>
            <a:r>
              <a:rPr lang="en-GB" sz="1200" kern="1200" dirty="0">
                <a:solidFill>
                  <a:schemeClr val="tx1"/>
                </a:solidFill>
                <a:effectLst/>
                <a:latin typeface="+mn-lt"/>
                <a:ea typeface="+mn-ea"/>
                <a:cs typeface="+mn-cs"/>
              </a:rPr>
              <a:t>You think that if you give the scissors to someone you could trip, or the other person could move unexpectedly, and you could end up cutting them with the sharp end (so you have now thought about the risks and understand what could go wrong).</a:t>
            </a:r>
            <a:r>
              <a:rPr lang="en-GB" sz="1200" kern="1200" dirty="0">
                <a:solidFill>
                  <a:schemeClr val="tx1"/>
                </a:solidFill>
                <a:effectLst/>
                <a:latin typeface="+mn-lt"/>
                <a:ea typeface="+mn-ea"/>
                <a:cs typeface="Calibri"/>
              </a:rPr>
              <a:t> </a:t>
            </a:r>
            <a:r>
              <a:rPr lang="en-GB" sz="1200" kern="1200" dirty="0">
                <a:solidFill>
                  <a:schemeClr val="tx1"/>
                </a:solidFill>
                <a:effectLst/>
                <a:latin typeface="+mn-lt"/>
                <a:ea typeface="+mn-ea"/>
                <a:cs typeface="+mn-cs"/>
              </a:rPr>
              <a:t>You turn the scissors around and hand them to the person handle first (you have prevented harm by putting a control measure in place).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Next, we will look at each of these stages.</a:t>
            </a:r>
          </a:p>
          <a:p>
            <a:endParaRPr lang="en-GB" sz="1200" kern="1200" dirty="0">
              <a:solidFill>
                <a:schemeClr val="tx1"/>
              </a:solidFill>
              <a:effectLst/>
              <a:latin typeface="+mn-lt"/>
              <a:ea typeface="+mn-ea"/>
              <a:cs typeface="+mn-cs"/>
            </a:endParaRPr>
          </a:p>
          <a:p>
            <a:pPr algn="r"/>
            <a:r>
              <a:rPr lang="en-GB" sz="1200" b="1" kern="1200" dirty="0">
                <a:solidFill>
                  <a:schemeClr val="tx1"/>
                </a:solidFill>
                <a:effectLst/>
                <a:latin typeface="+mn-lt"/>
                <a:ea typeface="+mn-ea"/>
                <a:cs typeface="+mn-cs"/>
              </a:rPr>
              <a:t>Timing: 10:25</a:t>
            </a:r>
          </a:p>
        </p:txBody>
      </p:sp>
      <p:sp>
        <p:nvSpPr>
          <p:cNvPr id="4" name="Slide Number Placeholder 3"/>
          <p:cNvSpPr>
            <a:spLocks noGrp="1"/>
          </p:cNvSpPr>
          <p:nvPr>
            <p:ph type="sldNum" sz="quarter" idx="5"/>
          </p:nvPr>
        </p:nvSpPr>
        <p:spPr/>
        <p:txBody>
          <a:bodyPr/>
          <a:lstStyle/>
          <a:p>
            <a:fld id="{DA8CE8B9-6A58-4D87-B516-F25D94F6D43A}" type="slidenum">
              <a:rPr lang="en-US"/>
              <a:t>5</a:t>
            </a:fld>
            <a:endParaRPr lang="en-US"/>
          </a:p>
        </p:txBody>
      </p:sp>
    </p:spTree>
    <p:extLst>
      <p:ext uri="{BB962C8B-B14F-4D97-AF65-F5344CB8AC3E}">
        <p14:creationId xmlns:p14="http://schemas.microsoft.com/office/powerpoint/2010/main" val="4023475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a:cs typeface="Calibri"/>
              </a:rPr>
              <a:t>Hazards</a:t>
            </a:r>
          </a:p>
          <a:p>
            <a:pPr algn="l" rtl="0" fontAlgn="base"/>
            <a:endParaRPr lang="en-US" b="0" i="0" dirty="0">
              <a:solidFill>
                <a:srgbClr val="000000"/>
              </a:solidFill>
              <a:effectLst/>
              <a:latin typeface="Segoe UI" panose="020B0502040204020203" pitchFamily="34" charset="0"/>
            </a:endParaRPr>
          </a:p>
          <a:p>
            <a:r>
              <a:rPr lang="en-GB" sz="1200" kern="1200" dirty="0">
                <a:solidFill>
                  <a:schemeClr val="tx1"/>
                </a:solidFill>
                <a:effectLst/>
                <a:latin typeface="+mn-lt"/>
                <a:ea typeface="+mn-ea"/>
                <a:cs typeface="+mn-cs"/>
              </a:rPr>
              <a:t>First, let’s look at hazards in the workplace.</a:t>
            </a:r>
            <a:r>
              <a:rPr lang="en-GB" dirty="0"/>
              <a:t> </a:t>
            </a:r>
            <a:endParaRPr lang="en-GB" sz="1200" kern="1200" dirty="0">
              <a:solidFill>
                <a:schemeClr val="tx1"/>
              </a:solidFill>
              <a:effectLst/>
              <a:latin typeface="+mn-lt"/>
              <a:cs typeface="Calibri"/>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what is a hazard? As I mentioned in the last slide, this is anything that could cause you or others harm.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6 main types of hazard in the workplace and all around us: </a:t>
            </a:r>
          </a:p>
          <a:p>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[Press for each point*]</a:t>
            </a:r>
          </a:p>
          <a:p>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Biological: </a:t>
            </a:r>
            <a:r>
              <a:rPr lang="en-GB" sz="1200" kern="1200" dirty="0">
                <a:solidFill>
                  <a:schemeClr val="tx1"/>
                </a:solidFill>
                <a:effectLst/>
                <a:latin typeface="+mn-lt"/>
                <a:ea typeface="+mn-ea"/>
                <a:cs typeface="+mn-cs"/>
              </a:rPr>
              <a:t>This includes things viruses, bacteria, insects, animals and other naturally occurring things that can be bad for your health. </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Chemical: </a:t>
            </a:r>
            <a:r>
              <a:rPr lang="en-GB" sz="1200" kern="1200" dirty="0">
                <a:solidFill>
                  <a:schemeClr val="tx1"/>
                </a:solidFill>
                <a:effectLst/>
                <a:latin typeface="+mn-lt"/>
                <a:ea typeface="+mn-ea"/>
                <a:cs typeface="+mn-cs"/>
              </a:rPr>
              <a:t>These are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hazardous substances. These can have both health and physical impacts, such as skin irritation, breathing problems, blindness, corrosion and even explosions.</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Safety:</a:t>
            </a:r>
            <a:r>
              <a:rPr lang="en-GB" sz="1200" kern="1200" dirty="0">
                <a:solidFill>
                  <a:schemeClr val="tx1"/>
                </a:solidFill>
                <a:effectLst/>
                <a:latin typeface="+mn-lt"/>
                <a:ea typeface="+mn-ea"/>
                <a:cs typeface="+mn-cs"/>
              </a:rPr>
              <a:t> These are hazards that create unsafe working conditions. For example, exposed wires that could cause an electric shock or a damaged carpet that might cause you to trip up.</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Physical:</a:t>
            </a:r>
            <a:r>
              <a:rPr lang="en-GB" sz="1200" kern="1200" dirty="0">
                <a:solidFill>
                  <a:schemeClr val="tx1"/>
                </a:solidFill>
                <a:effectLst/>
                <a:latin typeface="+mn-lt"/>
                <a:ea typeface="+mn-ea"/>
                <a:cs typeface="+mn-cs"/>
              </a:rPr>
              <a:t> These are environmental factors that can cause harm without you necessarily having to touch them. This includes things like falling from heights, noise, radiation and pressure.</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Ergonomic:</a:t>
            </a:r>
            <a:r>
              <a:rPr lang="en-GB" sz="1200" kern="1200" dirty="0">
                <a:solidFill>
                  <a:schemeClr val="tx1"/>
                </a:solidFill>
                <a:effectLst/>
                <a:latin typeface="+mn-lt"/>
                <a:ea typeface="+mn-ea"/>
                <a:cs typeface="+mn-cs"/>
              </a:rPr>
              <a:t> These are physical factors that can cause what’s called musculoskeletal injuries (things like a bad back). For example, a poor workstation/desk setup in an office, poor posture from sitting too long in the one position and manual handling (lifting heavy boxes, etc). </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Psychosocial:</a:t>
            </a:r>
            <a:r>
              <a:rPr lang="en-GB" sz="1200" kern="1200" dirty="0">
                <a:solidFill>
                  <a:schemeClr val="tx1"/>
                </a:solidFill>
                <a:effectLst/>
                <a:latin typeface="+mn-lt"/>
                <a:ea typeface="+mn-ea"/>
                <a:cs typeface="+mn-cs"/>
              </a:rPr>
              <a:t> These hazards include those that can be bad for a person’s mental health or wellbeing. For example, bullying, stress and workplace demands.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Hazards exist everywhere and in themselves are not dangerous – it can depend on situations and conditions and therefore we next need to look at the risks.</a:t>
            </a:r>
          </a:p>
          <a:p>
            <a:endParaRPr lang="en-GB" sz="1200" kern="1200" dirty="0">
              <a:solidFill>
                <a:schemeClr val="tx1"/>
              </a:solidFill>
              <a:effectLst/>
              <a:latin typeface="+mn-lt"/>
              <a:ea typeface="+mn-ea"/>
              <a:cs typeface="+mn-cs"/>
            </a:endParaRPr>
          </a:p>
          <a:p>
            <a:pPr algn="r"/>
            <a:r>
              <a:rPr lang="en-GB" sz="1200" b="1" kern="1200" dirty="0">
                <a:solidFill>
                  <a:schemeClr val="tx1"/>
                </a:solidFill>
                <a:effectLst/>
                <a:latin typeface="+mn-lt"/>
                <a:ea typeface="+mn-ea"/>
                <a:cs typeface="+mn-cs"/>
              </a:rPr>
              <a:t>Timing: 12:50</a:t>
            </a:r>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872320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a:cs typeface="Calibri"/>
              </a:rPr>
              <a:t>Risk and risk assessments</a:t>
            </a:r>
          </a:p>
          <a:p>
            <a:pPr algn="l" rtl="0" fontAlgn="base"/>
            <a:endParaRPr lang="en-US" b="0" i="0" dirty="0">
              <a:solidFill>
                <a:srgbClr val="000000"/>
              </a:solidFill>
              <a:effectLst/>
              <a:latin typeface="Segoe UI" panose="020B0502040204020203" pitchFamily="34" charset="0"/>
            </a:endParaRPr>
          </a:p>
          <a:p>
            <a:r>
              <a:rPr lang="en-GB" sz="1200" b="1" kern="1200" dirty="0">
                <a:solidFill>
                  <a:schemeClr val="tx1"/>
                </a:solidFill>
                <a:effectLst/>
                <a:latin typeface="+mn-lt"/>
                <a:ea typeface="+mn-ea"/>
                <a:cs typeface="+mn-cs"/>
              </a:rPr>
              <a:t>What is a risk?</a:t>
            </a:r>
            <a:r>
              <a:rPr lang="en-GB" b="1" dirty="0"/>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mentioned, this is the chance, high or low, that any hazard will cause somebody harm.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Employers need to identify hazards and risks, and they do this by completing a risk assessment. </a:t>
            </a:r>
          </a:p>
          <a:p>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[Press*]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What is a risk assessment? </a:t>
            </a:r>
          </a:p>
          <a:p>
            <a:endParaRPr lang="en-GB" sz="1200" kern="1200" dirty="0">
              <a:solidFill>
                <a:schemeClr val="tx1"/>
              </a:solidFill>
              <a:effectLst/>
              <a:latin typeface="+mn-lt"/>
              <a:ea typeface="+mn-ea"/>
              <a:cs typeface="+mn-cs"/>
            </a:endParaRPr>
          </a:p>
          <a:p>
            <a:r>
              <a:rPr lang="en-GB" kern="1200" dirty="0">
                <a:effectLst/>
              </a:rPr>
              <a:t>This is the process where the person responsible for health and safety identifies hazards and then the risks linked to the hazards that could cause you harm. They then must weigh up the benefits gained from the hazard against the risks.</a:t>
            </a:r>
            <a:r>
              <a:rPr lang="en-GB" dirty="0"/>
              <a:t>  </a:t>
            </a:r>
            <a:endParaRPr lang="en-GB" dirty="0">
              <a:cs typeface="Calibri" panose="020F0502020204030204"/>
            </a:endParaRPr>
          </a:p>
          <a:p>
            <a:r>
              <a:rPr lang="en-GB" dirty="0"/>
              <a:t> </a:t>
            </a:r>
            <a:endParaRPr lang="en-GB" dirty="0">
              <a:cs typeface="Calibri" panose="020F0502020204030204"/>
            </a:endParaRPr>
          </a:p>
          <a:p>
            <a:pPr>
              <a:defRPr/>
            </a:pPr>
            <a:r>
              <a:rPr lang="en-GB" dirty="0">
                <a:effectLst/>
              </a:rPr>
              <a:t>If the benefits gained by carrying out this activity (hazard) outweigh the risk, they then put in place what is called control measures to decrease or eliminate the hazard.</a:t>
            </a:r>
            <a:r>
              <a:rPr lang="en-GB" dirty="0"/>
              <a:t>  </a:t>
            </a:r>
            <a:endParaRPr lang="en-US" dirty="0"/>
          </a:p>
          <a:p>
            <a:pPr>
              <a:defRPr/>
            </a:pPr>
            <a:r>
              <a:rPr lang="en-GB" dirty="0"/>
              <a:t> </a:t>
            </a:r>
            <a:endParaRPr lang="en-US" dirty="0">
              <a:ea typeface="+mn-ea"/>
            </a:endParaRPr>
          </a:p>
          <a:p>
            <a:pPr>
              <a:defRPr/>
            </a:pPr>
            <a:r>
              <a:rPr lang="en-GB" kern="1200" dirty="0">
                <a:effectLst/>
              </a:rPr>
              <a:t>So here is a question.</a:t>
            </a:r>
            <a:r>
              <a:rPr lang="en-GB" dirty="0"/>
              <a:t>  </a:t>
            </a:r>
            <a:endParaRPr lang="en-US" dirty="0">
              <a:ea typeface="+mn-ea"/>
            </a:endParaRPr>
          </a:p>
          <a:p>
            <a:pPr>
              <a:defRPr/>
            </a:pPr>
            <a:r>
              <a:rPr lang="en-GB" dirty="0"/>
              <a:t> </a:t>
            </a:r>
            <a:endParaRPr lang="en-US" dirty="0">
              <a:ea typeface="+mn-ea"/>
            </a:endParaRPr>
          </a:p>
          <a:p>
            <a:pPr>
              <a:defRPr/>
            </a:pPr>
            <a:r>
              <a:rPr lang="en-GB" b="1" dirty="0"/>
              <a:t>TASK 3</a:t>
            </a:r>
            <a:r>
              <a:rPr lang="en-GB" dirty="0"/>
              <a:t>: What should they do if the risk (likelihood of being harmed) outweighs the benefit gained from the hazard? I’ll give you a think about juggling chainsaws? I’ll give you a minute to think about it!  </a:t>
            </a:r>
            <a:endParaRPr lang="en-GB" dirty="0">
              <a:cs typeface="Calibri"/>
            </a:endParaRPr>
          </a:p>
          <a:p>
            <a:pPr>
              <a:defRPr/>
            </a:pPr>
            <a:r>
              <a:rPr lang="en-GB" dirty="0"/>
              <a:t> </a:t>
            </a:r>
            <a:endParaRPr lang="en-GB" dirty="0">
              <a:cs typeface="Calibri" panose="020F0502020204030204"/>
            </a:endParaRPr>
          </a:p>
          <a:p>
            <a:pPr>
              <a:defRPr/>
            </a:pPr>
            <a:r>
              <a:rPr lang="en-GB" dirty="0"/>
              <a:t>The answer is that the activity would not take place. So, the risk with juggling chainsaws is so extreme that it outweighs the benefits (people being impressed with your skill) that it would not go ahead. They might choose to juggle something less dangerous instead!  </a:t>
            </a:r>
            <a:endParaRPr lang="en-GB" dirty="0">
              <a:cs typeface="Calibri" panose="020F0502020204030204"/>
            </a:endParaRPr>
          </a:p>
          <a:p>
            <a:r>
              <a:rPr lang="en-GB" dirty="0"/>
              <a:t> </a:t>
            </a:r>
            <a:endParaRPr lang="en-GB" dirty="0">
              <a:cs typeface="Calibri" panose="020F0502020204030204"/>
            </a:endParaRPr>
          </a:p>
          <a:p>
            <a:r>
              <a:rPr lang="en-GB" b="0" i="0" dirty="0">
                <a:effectLst/>
              </a:rPr>
              <a:t>Just to say again, a</a:t>
            </a:r>
            <a:r>
              <a:rPr lang="en-GB" dirty="0"/>
              <a:t> </a:t>
            </a:r>
            <a:r>
              <a:rPr lang="en-GB" b="0" i="0" dirty="0">
                <a:effectLst/>
              </a:rPr>
              <a:t>risk assessment</a:t>
            </a:r>
            <a:r>
              <a:rPr lang="en-GB" dirty="0"/>
              <a:t> </a:t>
            </a:r>
            <a:r>
              <a:rPr lang="en-GB" b="0" i="0" dirty="0">
                <a:effectLst/>
              </a:rPr>
              <a:t>is an examination of tasks, jobs or processes that you carry out. This is for the</a:t>
            </a:r>
            <a:r>
              <a:rPr lang="en-GB" dirty="0"/>
              <a:t> </a:t>
            </a:r>
            <a:r>
              <a:rPr lang="en-GB" b="0" i="0" dirty="0">
                <a:effectLst/>
              </a:rPr>
              <a:t>purpose</a:t>
            </a:r>
            <a:r>
              <a:rPr lang="en-GB" dirty="0"/>
              <a:t> </a:t>
            </a:r>
            <a:r>
              <a:rPr lang="en-GB" b="0" i="0" dirty="0">
                <a:effectLst/>
              </a:rPr>
              <a:t>of identifying hazards, the</a:t>
            </a:r>
            <a:r>
              <a:rPr lang="en-GB" dirty="0"/>
              <a:t> </a:t>
            </a:r>
            <a:r>
              <a:rPr lang="en-GB" b="0" i="0" dirty="0">
                <a:effectLst/>
              </a:rPr>
              <a:t>risk</a:t>
            </a:r>
            <a:r>
              <a:rPr lang="en-GB" dirty="0"/>
              <a:t> </a:t>
            </a:r>
            <a:r>
              <a:rPr lang="en-GB" b="0" i="0" dirty="0">
                <a:effectLst/>
              </a:rPr>
              <a:t>of someone being harmed and deciding what further control measures must be taken to reduce risk</a:t>
            </a:r>
            <a:r>
              <a:rPr lang="en-GB" dirty="0"/>
              <a:t> </a:t>
            </a:r>
            <a:r>
              <a:rPr lang="en-GB" b="0" i="0" dirty="0">
                <a:effectLst/>
              </a:rPr>
              <a:t>to an acceptable level.</a:t>
            </a:r>
            <a:r>
              <a:rPr lang="en-GB" dirty="0"/>
              <a:t> </a:t>
            </a:r>
            <a:endParaRPr lang="en-GB" dirty="0">
              <a:cs typeface="Calibri" panose="020F0502020204030204"/>
            </a:endParaRPr>
          </a:p>
          <a:p>
            <a:pPr algn="r"/>
            <a:r>
              <a:rPr lang="en-GB" sz="1200" b="1" kern="1200" dirty="0">
                <a:solidFill>
                  <a:schemeClr val="tx1"/>
                </a:solidFill>
                <a:effectLst/>
                <a:latin typeface="+mn-lt"/>
                <a:ea typeface="+mn-ea"/>
                <a:cs typeface="+mn-cs"/>
              </a:rPr>
              <a:t>Timing: 15:00</a:t>
            </a:r>
          </a:p>
        </p:txBody>
      </p:sp>
      <p:sp>
        <p:nvSpPr>
          <p:cNvPr id="4" name="Slide Number Placeholder 3"/>
          <p:cNvSpPr>
            <a:spLocks noGrp="1"/>
          </p:cNvSpPr>
          <p:nvPr>
            <p:ph type="sldNum" sz="quarter" idx="5"/>
          </p:nvPr>
        </p:nvSpPr>
        <p:spPr/>
        <p:txBody>
          <a:bodyPr/>
          <a:lstStyle/>
          <a:p>
            <a:fld id="{DA8CE8B9-6A58-4D87-B516-F25D94F6D43A}" type="slidenum">
              <a:rPr lang="en-US"/>
              <a:t>7</a:t>
            </a:fld>
            <a:endParaRPr lang="en-US"/>
          </a:p>
        </p:txBody>
      </p:sp>
    </p:spTree>
    <p:extLst>
      <p:ext uri="{BB962C8B-B14F-4D97-AF65-F5344CB8AC3E}">
        <p14:creationId xmlns:p14="http://schemas.microsoft.com/office/powerpoint/2010/main" val="2739185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a:cs typeface="Calibri"/>
              </a:rPr>
              <a:t>Control measures</a:t>
            </a:r>
          </a:p>
          <a:p>
            <a:pPr algn="l" rtl="0" fontAlgn="base"/>
            <a:endParaRPr lang="en-US" b="0" i="0" dirty="0">
              <a:solidFill>
                <a:srgbClr val="000000"/>
              </a:solidFill>
              <a:effectLst/>
              <a:latin typeface="Segoe UI" panose="020B0502040204020203" pitchFamily="34" charset="0"/>
            </a:endParaRPr>
          </a:p>
          <a:p>
            <a:r>
              <a:rPr lang="en-GB" sz="1200" b="0" kern="1200" dirty="0">
                <a:solidFill>
                  <a:schemeClr val="tx1"/>
                </a:solidFill>
                <a:effectLst/>
                <a:latin typeface="+mn-lt"/>
                <a:ea typeface="+mn-ea"/>
                <a:cs typeface="+mn-cs"/>
              </a:rPr>
              <a:t>So, finally there’s control measures – these </a:t>
            </a:r>
            <a:r>
              <a:rPr lang="en-GB" sz="1200" kern="1200" dirty="0">
                <a:solidFill>
                  <a:schemeClr val="tx1"/>
                </a:solidFill>
                <a:effectLst/>
                <a:latin typeface="+mn-lt"/>
                <a:ea typeface="+mn-ea"/>
                <a:cs typeface="+mn-cs"/>
              </a:rPr>
              <a:t>are the steps identified and taken to control any risks by managing, limiting or removing hazards.</a:t>
            </a:r>
            <a:r>
              <a:rPr lang="en-GB" dirty="0"/>
              <a:t> </a:t>
            </a:r>
            <a:endParaRPr lang="en-GB" sz="1200" kern="1200" dirty="0">
              <a:solidFill>
                <a:schemeClr val="tx1"/>
              </a:solidFill>
              <a:effectLst/>
              <a:latin typeface="+mn-lt"/>
              <a:cs typeface="Calibri"/>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There are 5 different types in priority order.</a:t>
            </a:r>
            <a:br>
              <a:rPr lang="en-GB" sz="1200" b="1" kern="1200" dirty="0">
                <a:solidFill>
                  <a:schemeClr val="tx1"/>
                </a:solidFill>
                <a:effectLst/>
                <a:latin typeface="+mn-lt"/>
                <a:ea typeface="+mn-ea"/>
                <a:cs typeface="+mn-cs"/>
              </a:rPr>
            </a:br>
            <a:endParaRPr lang="en-GB" sz="1200" b="1"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[Press for each point*]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1. Elimination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should always be considered first - can the risk be removed entirely? Think about :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Bits of wood being delivered to a factory already cut to size to remove the use of cutting blades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And cordless equipment (like drills or hairdryers) to get rid of dangerous cables trailing.</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2. Substitution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Substitution is next - can we reduce the risk by replacing it with something less dangerous? Such as: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Replacing ladders with scaffolding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Substituting a hazardous chemical with a safer alternative.</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3. Engineering controls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Next on the list is engineering controls which can be temporary or permanent. Examples here are: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Extraction fans to remove hazardous dust or fumes from the air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Enclosing dangerous items of machinery or moving parts, on things like saws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Installing guard rails to places you could fall. Like on a balcony.</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4. Administrative controls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Administrative controls are the rules and systems you have in place. What do you need to do to work safely? Examples could be: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Banning work at height, and things like using cranes in bad weather</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Enforcing a one-way traffic system for vehicles on a building site.</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5. Personal protective clothes and equipment substitution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Last is personal protective clothing and equipment (PPE). PPE is the last line of defence against a hazard, which are: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Using ear defenders when working noisy machines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Harnesses and lanyards where the risk of falls cannot be eliminated. Like working outside on a tall building</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And Hardhats, where there may be risks of tools or materials falling from overhead.</a:t>
            </a:r>
          </a:p>
          <a:p>
            <a:r>
              <a:rPr lang="en-GB" sz="1200" kern="1200" dirty="0">
                <a:solidFill>
                  <a:schemeClr val="tx1"/>
                </a:solidFill>
                <a:effectLst/>
                <a:latin typeface="+mn-lt"/>
                <a:ea typeface="+mn-ea"/>
                <a:cs typeface="+mn-cs"/>
              </a:rPr>
              <a:t> </a:t>
            </a:r>
          </a:p>
          <a:p>
            <a:pPr algn="r"/>
            <a:r>
              <a:rPr lang="en-GB" b="1" dirty="0"/>
              <a:t>Timing: 17:15</a:t>
            </a:r>
          </a:p>
        </p:txBody>
      </p:sp>
      <p:sp>
        <p:nvSpPr>
          <p:cNvPr id="4" name="Slide Number Placeholder 3"/>
          <p:cNvSpPr>
            <a:spLocks noGrp="1"/>
          </p:cNvSpPr>
          <p:nvPr>
            <p:ph type="sldNum" sz="quarter" idx="5"/>
          </p:nvPr>
        </p:nvSpPr>
        <p:spPr/>
        <p:txBody>
          <a:bodyPr/>
          <a:lstStyle/>
          <a:p>
            <a:fld id="{DA8CE8B9-6A58-4D87-B516-F25D94F6D43A}" type="slidenum">
              <a:rPr lang="en-US"/>
              <a:t>8</a:t>
            </a:fld>
            <a:endParaRPr lang="en-US"/>
          </a:p>
        </p:txBody>
      </p:sp>
    </p:spTree>
    <p:extLst>
      <p:ext uri="{BB962C8B-B14F-4D97-AF65-F5344CB8AC3E}">
        <p14:creationId xmlns:p14="http://schemas.microsoft.com/office/powerpoint/2010/main" val="2000846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a:cs typeface="Calibri"/>
              </a:rPr>
              <a:t>Health &amp; Safety Video</a:t>
            </a:r>
          </a:p>
          <a:p>
            <a:endParaRPr lang="en-GB" sz="1200" kern="1200" dirty="0">
              <a:solidFill>
                <a:schemeClr val="tx1"/>
              </a:solidFill>
              <a:effectLst/>
              <a:latin typeface="+mn-lt"/>
              <a:ea typeface="+mn-ea"/>
              <a:cs typeface="+mn-cs"/>
            </a:endParaRPr>
          </a:p>
          <a:p>
            <a:r>
              <a:rPr lang="en-GB" b="1" dirty="0"/>
              <a:t>If time in lesson allows, watch the following video : </a:t>
            </a:r>
            <a:r>
              <a:rPr lang="en-GB" dirty="0"/>
              <a:t>Link to H&amp;S video  </a:t>
            </a:r>
            <a:r>
              <a:rPr lang="en-GB" sz="1200" u="sng" kern="1200" dirty="0">
                <a:solidFill>
                  <a:schemeClr val="tx1"/>
                </a:solidFill>
                <a:latin typeface="+mn-lt"/>
                <a:ea typeface="+mn-ea"/>
                <a:cs typeface="+mn-cs"/>
                <a:hlinkClick r:id="rId3"/>
              </a:rPr>
              <a:t>https://player.vimeo.com/video/512898974?</a:t>
            </a:r>
          </a:p>
          <a:p>
            <a:endParaRPr lang="en-GB" sz="1200" kern="1200" dirty="0">
              <a:solidFill>
                <a:schemeClr val="tx1"/>
              </a:solidFill>
              <a:effectLst/>
              <a:latin typeface="+mn-lt"/>
              <a:ea typeface="+mn-ea"/>
              <a:cs typeface="+mn-cs"/>
            </a:endParaRPr>
          </a:p>
          <a:p>
            <a:pPr>
              <a:lnSpc>
                <a:spcPct val="107000"/>
              </a:lnSpc>
              <a:spcAft>
                <a:spcPts val="800"/>
              </a:spcAft>
            </a:pPr>
            <a:r>
              <a:rPr lang="en-US" sz="1800" dirty="0">
                <a:latin typeface="Arial"/>
                <a:ea typeface="Calibri" panose="020F0502020204030204" pitchFamily="34" charset="0"/>
                <a:cs typeface="Arial"/>
              </a:rPr>
              <a:t>Watch</a:t>
            </a:r>
            <a:r>
              <a:rPr lang="en-US" sz="1800" dirty="0">
                <a:effectLst/>
                <a:latin typeface="Arial"/>
                <a:ea typeface="Calibri" panose="020F0502020204030204" pitchFamily="34" charset="0"/>
                <a:cs typeface="Arial"/>
              </a:rPr>
              <a:t> this short film that will introduce you to some Health and Safety in the workplace.</a:t>
            </a:r>
          </a:p>
          <a:p>
            <a:pPr>
              <a:lnSpc>
                <a:spcPct val="107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(Click anywhere on the image to start the film)</a:t>
            </a:r>
          </a:p>
          <a:p>
            <a:pPr>
              <a:lnSpc>
                <a:spcPct val="107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r">
              <a:lnSpc>
                <a:spcPct val="107000"/>
              </a:lnSpc>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Timing: 33:00</a:t>
            </a:r>
            <a:endParaRPr lang="en-GB" sz="1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8CE8B9-6A58-4D87-B516-F25D94F6D43A}" type="slidenum">
              <a:rPr lang="en-US"/>
              <a:t>9</a:t>
            </a:fld>
            <a:endParaRPr lang="en-US"/>
          </a:p>
        </p:txBody>
      </p:sp>
    </p:spTree>
    <p:extLst>
      <p:ext uri="{BB962C8B-B14F-4D97-AF65-F5344CB8AC3E}">
        <p14:creationId xmlns:p14="http://schemas.microsoft.com/office/powerpoint/2010/main" val="340913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43.png"/><Relationship Id="rId3" Type="http://schemas.openxmlformats.org/officeDocument/2006/relationships/image" Target="../media/image6.jpeg"/><Relationship Id="rId7" Type="http://schemas.openxmlformats.org/officeDocument/2006/relationships/image" Target="../media/image9.png"/><Relationship Id="rId12"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1.png"/><Relationship Id="rId5" Type="http://schemas.openxmlformats.org/officeDocument/2006/relationships/image" Target="../media/image8.png"/><Relationship Id="rId10" Type="http://schemas.openxmlformats.org/officeDocument/2006/relationships/image" Target="../media/image40.png"/><Relationship Id="rId4" Type="http://schemas.openxmlformats.org/officeDocument/2006/relationships/image" Target="../media/image7.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5.png"/><Relationship Id="rId5" Type="http://schemas.openxmlformats.org/officeDocument/2006/relationships/image" Target="../media/image8.png"/><Relationship Id="rId15" Type="http://schemas.openxmlformats.org/officeDocument/2006/relationships/image" Target="../media/image15.png"/><Relationship Id="rId10"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44.png"/><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jpeg"/><Relationship Id="rId7" Type="http://schemas.openxmlformats.org/officeDocument/2006/relationships/image" Target="../media/image9.png"/><Relationship Id="rId12"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8.png"/><Relationship Id="rId5" Type="http://schemas.openxmlformats.org/officeDocument/2006/relationships/image" Target="../media/image8.png"/><Relationship Id="rId10" Type="http://schemas.openxmlformats.org/officeDocument/2006/relationships/image" Target="../media/image47.png"/><Relationship Id="rId4" Type="http://schemas.openxmlformats.org/officeDocument/2006/relationships/image" Target="../media/image7.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jpeg"/><Relationship Id="rId7" Type="http://schemas.openxmlformats.org/officeDocument/2006/relationships/image" Target="../media/image9.png"/><Relationship Id="rId12"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52.png"/><Relationship Id="rId5" Type="http://schemas.openxmlformats.org/officeDocument/2006/relationships/image" Target="../media/image8.png"/><Relationship Id="rId10" Type="http://schemas.openxmlformats.org/officeDocument/2006/relationships/image" Target="../media/image51.png"/><Relationship Id="rId4" Type="http://schemas.openxmlformats.org/officeDocument/2006/relationships/image" Target="../media/image7.pn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7.png"/><Relationship Id="rId3" Type="http://schemas.openxmlformats.org/officeDocument/2006/relationships/image" Target="../media/image6.jpeg"/><Relationship Id="rId7" Type="http://schemas.openxmlformats.org/officeDocument/2006/relationships/image" Target="../media/image55.png"/><Relationship Id="rId12" Type="http://schemas.openxmlformats.org/officeDocument/2006/relationships/hyperlink" Target="https://www.rospa.co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10.svg"/><Relationship Id="rId5" Type="http://schemas.openxmlformats.org/officeDocument/2006/relationships/image" Target="../media/image3.png"/><Relationship Id="rId15" Type="http://schemas.openxmlformats.org/officeDocument/2006/relationships/image" Target="../media/image58.pn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8.png"/><Relationship Id="rId14" Type="http://schemas.openxmlformats.org/officeDocument/2006/relationships/hyperlink" Target="https://www.hse.gov.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10.svg"/><Relationship Id="rId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image" Target="../media/image20.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4.png"/><Relationship Id="rId18"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image" Target="../media/image3.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27.sv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2.png"/><Relationship Id="rId5" Type="http://schemas.openxmlformats.org/officeDocument/2006/relationships/image" Target="../media/image7.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image" Target="../media/image10.svg"/><Relationship Id="rId14"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33.png"/><Relationship Id="rId3" Type="http://schemas.openxmlformats.org/officeDocument/2006/relationships/image" Target="../media/image6.jpeg"/><Relationship Id="rId7" Type="http://schemas.openxmlformats.org/officeDocument/2006/relationships/image" Target="../media/image9.png"/><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1.png"/><Relationship Id="rId5" Type="http://schemas.openxmlformats.org/officeDocument/2006/relationships/image" Target="../media/image8.png"/><Relationship Id="rId10" Type="http://schemas.openxmlformats.org/officeDocument/2006/relationships/image" Target="../media/image30.png"/><Relationship Id="rId4" Type="http://schemas.openxmlformats.org/officeDocument/2006/relationships/image" Target="../media/image7.png"/><Relationship Id="rId9" Type="http://schemas.openxmlformats.org/officeDocument/2006/relationships/image" Target="../media/image29.pn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image" Target="../media/image3.png"/><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10.sv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38.png"/><Relationship Id="rId4" Type="http://schemas.openxmlformats.org/officeDocument/2006/relationships/image" Target="../media/image7.png"/><Relationship Id="rId9" Type="http://schemas.openxmlformats.org/officeDocument/2006/relationships/hyperlink" Target="https://player.vimeo.com/video/51289897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7" name="Rectangle 6">
            <a:extLst>
              <a:ext uri="{FF2B5EF4-FFF2-40B4-BE49-F238E27FC236}">
                <a16:creationId xmlns:a16="http://schemas.microsoft.com/office/drawing/2014/main" id="{2B4FE6DE-15D0-C84C-8029-DD168232F66B}"/>
              </a:ext>
            </a:extLst>
          </p:cNvPr>
          <p:cNvSpPr/>
          <p:nvPr/>
        </p:nvSpPr>
        <p:spPr>
          <a:xfrm>
            <a:off x="0" y="526529"/>
            <a:ext cx="3633393" cy="487018"/>
          </a:xfrm>
          <a:prstGeom prst="rect">
            <a:avLst/>
          </a:prstGeom>
          <a:solidFill>
            <a:srgbClr val="E3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picture containing text, clipart&#10;&#10;Description automatically generated">
            <a:extLst>
              <a:ext uri="{FF2B5EF4-FFF2-40B4-BE49-F238E27FC236}">
                <a16:creationId xmlns:a16="http://schemas.microsoft.com/office/drawing/2014/main" id="{4FDB40A4-E759-AD48-A122-19481D25E1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2" name="TextBox 1">
            <a:extLst>
              <a:ext uri="{FF2B5EF4-FFF2-40B4-BE49-F238E27FC236}">
                <a16:creationId xmlns:a16="http://schemas.microsoft.com/office/drawing/2014/main" id="{0BEF81B3-5FE8-47CA-8B3D-E5DA6415AA76}"/>
              </a:ext>
            </a:extLst>
          </p:cNvPr>
          <p:cNvSpPr txBox="1"/>
          <p:nvPr/>
        </p:nvSpPr>
        <p:spPr>
          <a:xfrm>
            <a:off x="1087350" y="492558"/>
            <a:ext cx="2619946" cy="584775"/>
          </a:xfrm>
          <a:prstGeom prst="rect">
            <a:avLst/>
          </a:prstGeom>
          <a:noFill/>
        </p:spPr>
        <p:txBody>
          <a:bodyPr wrap="square" rtlCol="0">
            <a:spAutoFit/>
          </a:bodyPr>
          <a:lstStyle/>
          <a:p>
            <a:r>
              <a:rPr lang="en-GB" sz="3200" dirty="0">
                <a:solidFill>
                  <a:schemeClr val="bg1"/>
                </a:solidFill>
                <a:latin typeface="Maximus" panose="020B0604020202020204"/>
              </a:rPr>
              <a:t>WORKING LIFE</a:t>
            </a:r>
          </a:p>
        </p:txBody>
      </p:sp>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19" name="Picture 18" descr="Logo&#10;&#10;Description automatically generated">
            <a:extLst>
              <a:ext uri="{FF2B5EF4-FFF2-40B4-BE49-F238E27FC236}">
                <a16:creationId xmlns:a16="http://schemas.microsoft.com/office/drawing/2014/main" id="{E0896E4E-B222-8949-A4BB-C691250D26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12" name="Picture 11">
            <a:extLst>
              <a:ext uri="{FF2B5EF4-FFF2-40B4-BE49-F238E27FC236}">
                <a16:creationId xmlns:a16="http://schemas.microsoft.com/office/drawing/2014/main" id="{A2F71CF2-8DBE-284A-8F4C-4CF46971ACF1}"/>
              </a:ext>
            </a:extLst>
          </p:cNvPr>
          <p:cNvPicPr>
            <a:picLocks noChangeAspect="1"/>
          </p:cNvPicPr>
          <p:nvPr/>
        </p:nvPicPr>
        <p:blipFill>
          <a:blip r:embed="rId6"/>
          <a:stretch>
            <a:fillRect/>
          </a:stretch>
        </p:blipFill>
        <p:spPr>
          <a:xfrm>
            <a:off x="714653" y="2732588"/>
            <a:ext cx="3094966" cy="403064"/>
          </a:xfrm>
          <a:prstGeom prst="rect">
            <a:avLst/>
          </a:prstGeom>
        </p:spPr>
      </p:pic>
      <p:sp>
        <p:nvSpPr>
          <p:cNvPr id="13" name="TextBox 2">
            <a:extLst>
              <a:ext uri="{FF2B5EF4-FFF2-40B4-BE49-F238E27FC236}">
                <a16:creationId xmlns:a16="http://schemas.microsoft.com/office/drawing/2014/main" id="{8A3C91AB-5050-C348-8668-C40F21EE1B04}"/>
              </a:ext>
            </a:extLst>
          </p:cNvPr>
          <p:cNvSpPr txBox="1"/>
          <p:nvPr/>
        </p:nvSpPr>
        <p:spPr>
          <a:xfrm>
            <a:off x="883863" y="3178555"/>
            <a:ext cx="3688673" cy="95410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FFFF00"/>
                </a:solidFill>
                <a:latin typeface="Reprise Title Std"/>
              </a:rPr>
              <a:t>Health &amp; safety </a:t>
            </a:r>
          </a:p>
          <a:p>
            <a:r>
              <a:rPr lang="en-US" sz="2800" dirty="0">
                <a:solidFill>
                  <a:srgbClr val="FFFF00"/>
                </a:solidFill>
                <a:latin typeface="Reprise Title Std"/>
              </a:rPr>
              <a:t>in the workplace</a:t>
            </a:r>
          </a:p>
        </p:txBody>
      </p:sp>
      <p:sp>
        <p:nvSpPr>
          <p:cNvPr id="16" name="TextBox 3">
            <a:extLst>
              <a:ext uri="{FF2B5EF4-FFF2-40B4-BE49-F238E27FC236}">
                <a16:creationId xmlns:a16="http://schemas.microsoft.com/office/drawing/2014/main" id="{2C84A372-D426-C143-86D5-0C4697A5839C}"/>
              </a:ext>
            </a:extLst>
          </p:cNvPr>
          <p:cNvSpPr txBox="1"/>
          <p:nvPr/>
        </p:nvSpPr>
        <p:spPr>
          <a:xfrm>
            <a:off x="900641" y="2521613"/>
            <a:ext cx="2806656"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chemeClr val="bg1"/>
                </a:solidFill>
                <a:latin typeface="Stencil"/>
              </a:rPr>
              <a:t>module 20:</a:t>
            </a:r>
          </a:p>
        </p:txBody>
      </p:sp>
      <p:pic>
        <p:nvPicPr>
          <p:cNvPr id="8" name="Picture 7" descr="Graphical user interface&#10;&#10;Description automatically generated">
            <a:extLst>
              <a:ext uri="{FF2B5EF4-FFF2-40B4-BE49-F238E27FC236}">
                <a16:creationId xmlns:a16="http://schemas.microsoft.com/office/drawing/2014/main" id="{04832692-66E3-C9B6-7518-AFDF8BE694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4627" y="1675145"/>
            <a:ext cx="4336441" cy="3532959"/>
          </a:xfrm>
          <a:prstGeom prst="rect">
            <a:avLst/>
          </a:prstGeom>
        </p:spPr>
      </p:pic>
      <p:sp>
        <p:nvSpPr>
          <p:cNvPr id="3" name="Footer Placeholder 3">
            <a:extLst>
              <a:ext uri="{FF2B5EF4-FFF2-40B4-BE49-F238E27FC236}">
                <a16:creationId xmlns:a16="http://schemas.microsoft.com/office/drawing/2014/main" id="{7C939110-9DA0-9A2D-F2DD-DE41081D8A3D}"/>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145412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6674416" cy="516378"/>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566735" y="600205"/>
            <a:ext cx="6489245"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Health &amp; Safety terms and what they mean</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6" name="Graphic 5" descr="Warning with solid fill">
            <a:extLst>
              <a:ext uri="{FF2B5EF4-FFF2-40B4-BE49-F238E27FC236}">
                <a16:creationId xmlns:a16="http://schemas.microsoft.com/office/drawing/2014/main" id="{F2C14A09-3305-6617-A629-D013CFBB71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4299" y="515850"/>
            <a:ext cx="516378" cy="516378"/>
          </a:xfrm>
          <a:prstGeom prst="rect">
            <a:avLst/>
          </a:prstGeom>
        </p:spPr>
      </p:pic>
      <p:grpSp>
        <p:nvGrpSpPr>
          <p:cNvPr id="45" name="Group 44">
            <a:extLst>
              <a:ext uri="{FF2B5EF4-FFF2-40B4-BE49-F238E27FC236}">
                <a16:creationId xmlns:a16="http://schemas.microsoft.com/office/drawing/2014/main" id="{C7BE7B5D-EC18-7D58-6149-70B6AE9F5141}"/>
              </a:ext>
            </a:extLst>
          </p:cNvPr>
          <p:cNvGrpSpPr/>
          <p:nvPr/>
        </p:nvGrpSpPr>
        <p:grpSpPr>
          <a:xfrm>
            <a:off x="1325711" y="1420158"/>
            <a:ext cx="6303795" cy="763556"/>
            <a:chOff x="1325711" y="1420158"/>
            <a:chExt cx="6303795" cy="763556"/>
          </a:xfrm>
        </p:grpSpPr>
        <p:sp>
          <p:nvSpPr>
            <p:cNvPr id="40" name="Rectangle 39">
              <a:extLst>
                <a:ext uri="{FF2B5EF4-FFF2-40B4-BE49-F238E27FC236}">
                  <a16:creationId xmlns:a16="http://schemas.microsoft.com/office/drawing/2014/main" id="{45984C1D-59FE-9D71-8ADA-58B0282BA183}"/>
                </a:ext>
              </a:extLst>
            </p:cNvPr>
            <p:cNvSpPr/>
            <p:nvPr/>
          </p:nvSpPr>
          <p:spPr>
            <a:xfrm>
              <a:off x="2167032" y="1420158"/>
              <a:ext cx="5462474" cy="763556"/>
            </a:xfrm>
            <a:custGeom>
              <a:avLst/>
              <a:gdLst>
                <a:gd name="connsiteX0" fmla="*/ 0 w 5442154"/>
                <a:gd name="connsiteY0" fmla="*/ 0 h 690194"/>
                <a:gd name="connsiteX1" fmla="*/ 5442154 w 5442154"/>
                <a:gd name="connsiteY1" fmla="*/ 0 h 690194"/>
                <a:gd name="connsiteX2" fmla="*/ 5442154 w 5442154"/>
                <a:gd name="connsiteY2" fmla="*/ 690194 h 690194"/>
                <a:gd name="connsiteX3" fmla="*/ 0 w 5442154"/>
                <a:gd name="connsiteY3" fmla="*/ 690194 h 690194"/>
                <a:gd name="connsiteX4" fmla="*/ 0 w 5442154"/>
                <a:gd name="connsiteY4" fmla="*/ 0 h 690194"/>
                <a:gd name="connsiteX0" fmla="*/ 0 w 5442154"/>
                <a:gd name="connsiteY0" fmla="*/ 0 h 690194"/>
                <a:gd name="connsiteX1" fmla="*/ 5442154 w 5442154"/>
                <a:gd name="connsiteY1" fmla="*/ 0 h 690194"/>
                <a:gd name="connsiteX2" fmla="*/ 5442154 w 5442154"/>
                <a:gd name="connsiteY2" fmla="*/ 690194 h 690194"/>
                <a:gd name="connsiteX3" fmla="*/ 101600 w 5442154"/>
                <a:gd name="connsiteY3" fmla="*/ 669874 h 690194"/>
                <a:gd name="connsiteX4" fmla="*/ 0 w 5442154"/>
                <a:gd name="connsiteY4" fmla="*/ 0 h 690194"/>
                <a:gd name="connsiteX0" fmla="*/ 0 w 5574234"/>
                <a:gd name="connsiteY0" fmla="*/ 60960 h 751154"/>
                <a:gd name="connsiteX1" fmla="*/ 5574234 w 5574234"/>
                <a:gd name="connsiteY1" fmla="*/ 0 h 751154"/>
                <a:gd name="connsiteX2" fmla="*/ 5442154 w 5574234"/>
                <a:gd name="connsiteY2" fmla="*/ 751154 h 751154"/>
                <a:gd name="connsiteX3" fmla="*/ 101600 w 5574234"/>
                <a:gd name="connsiteY3" fmla="*/ 730834 h 751154"/>
                <a:gd name="connsiteX4" fmla="*/ 0 w 5574234"/>
                <a:gd name="connsiteY4" fmla="*/ 60960 h 751154"/>
                <a:gd name="connsiteX0" fmla="*/ 0 w 5574234"/>
                <a:gd name="connsiteY0" fmla="*/ 60960 h 730834"/>
                <a:gd name="connsiteX1" fmla="*/ 5574234 w 5574234"/>
                <a:gd name="connsiteY1" fmla="*/ 0 h 730834"/>
                <a:gd name="connsiteX2" fmla="*/ 5198314 w 5574234"/>
                <a:gd name="connsiteY2" fmla="*/ 720674 h 730834"/>
                <a:gd name="connsiteX3" fmla="*/ 101600 w 5574234"/>
                <a:gd name="connsiteY3" fmla="*/ 730834 h 730834"/>
                <a:gd name="connsiteX4" fmla="*/ 0 w 5574234"/>
                <a:gd name="connsiteY4" fmla="*/ 60960 h 730834"/>
                <a:gd name="connsiteX0" fmla="*/ 0 w 5462474"/>
                <a:gd name="connsiteY0" fmla="*/ 0 h 669874"/>
                <a:gd name="connsiteX1" fmla="*/ 5462474 w 5462474"/>
                <a:gd name="connsiteY1" fmla="*/ 60960 h 669874"/>
                <a:gd name="connsiteX2" fmla="*/ 5198314 w 5462474"/>
                <a:gd name="connsiteY2" fmla="*/ 659714 h 669874"/>
                <a:gd name="connsiteX3" fmla="*/ 101600 w 5462474"/>
                <a:gd name="connsiteY3" fmla="*/ 669874 h 669874"/>
                <a:gd name="connsiteX4" fmla="*/ 0 w 5462474"/>
                <a:gd name="connsiteY4" fmla="*/ 0 h 66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474" h="669874">
                  <a:moveTo>
                    <a:pt x="0" y="0"/>
                  </a:moveTo>
                  <a:lnTo>
                    <a:pt x="5462474" y="60960"/>
                  </a:lnTo>
                  <a:lnTo>
                    <a:pt x="5198314" y="659714"/>
                  </a:lnTo>
                  <a:lnTo>
                    <a:pt x="101600" y="669874"/>
                  </a:lnTo>
                  <a:lnTo>
                    <a:pt x="0" y="0"/>
                  </a:lnTo>
                  <a:close/>
                </a:path>
              </a:pathLst>
            </a:custGeom>
            <a:solidFill>
              <a:schemeClr val="accent4">
                <a:lumMod val="20000"/>
                <a:lumOff val="80000"/>
              </a:schemeClr>
            </a:solidFill>
            <a:ln>
              <a:solidFill>
                <a:schemeClr val="tx1">
                  <a:lumMod val="65000"/>
                  <a:lumOff val="35000"/>
                </a:schemeClr>
              </a:solidFill>
            </a:ln>
            <a:effectLst>
              <a:outerShdw blurRad="50800" dist="25400" dir="5400000" algn="ct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DABBACC-EEB4-F262-1127-07F42074F9A8}"/>
                </a:ext>
              </a:extLst>
            </p:cNvPr>
            <p:cNvSpPr txBox="1"/>
            <p:nvPr/>
          </p:nvSpPr>
          <p:spPr>
            <a:xfrm>
              <a:off x="2371486" y="1570851"/>
              <a:ext cx="5053566" cy="584775"/>
            </a:xfrm>
            <a:prstGeom prst="rect">
              <a:avLst/>
            </a:prstGeom>
            <a:noFill/>
          </p:spPr>
          <p:txBody>
            <a:bodyPr wrap="square">
              <a:spAutoFit/>
            </a:bodyPr>
            <a:lstStyle/>
            <a:p>
              <a:pPr lvl="0"/>
              <a:r>
                <a:rPr lang="en-GB" sz="1600" b="1" dirty="0">
                  <a:solidFill>
                    <a:srgbClr val="C00000"/>
                  </a:solidFill>
                  <a:effectLst/>
                  <a:latin typeface="Simplified Arabic Fixed" panose="02070309020205020404" pitchFamily="49" charset="-78"/>
                  <a:ea typeface="Calibri" panose="020F0502020204030204" pitchFamily="34" charset="0"/>
                  <a:cs typeface="Simplified Arabic Fixed" panose="02070309020205020404" pitchFamily="49" charset="-78"/>
                </a:rPr>
                <a:t>COSHH</a:t>
              </a:r>
              <a:r>
                <a:rPr lang="en-GB" sz="1600" dirty="0">
                  <a:effectLst/>
                  <a:latin typeface="Simplified Arabic Fixed" panose="02070309020205020404" pitchFamily="49" charset="-78"/>
                  <a:ea typeface="Calibri" panose="020F0502020204030204" pitchFamily="34" charset="0"/>
                  <a:cs typeface="Simplified Arabic Fixed" panose="02070309020205020404" pitchFamily="49" charset="-78"/>
                </a:rPr>
                <a:t> </a:t>
              </a:r>
              <a:r>
                <a:rPr lang="en-GB" sz="1600" dirty="0">
                  <a:latin typeface="Simplified Arabic Fixed" panose="02070309020205020404" pitchFamily="49" charset="-78"/>
                  <a:ea typeface="Calibri" panose="020F0502020204030204" pitchFamily="34" charset="0"/>
                  <a:cs typeface="Simplified Arabic Fixed" panose="02070309020205020404" pitchFamily="49" charset="-78"/>
                </a:rPr>
                <a:t>[</a:t>
              </a:r>
              <a:r>
                <a:rPr lang="en-GB" sz="1600" dirty="0">
                  <a:effectLst/>
                  <a:latin typeface="Simplified Arabic Fixed" panose="02070309020205020404" pitchFamily="49" charset="-78"/>
                  <a:ea typeface="Calibri" panose="020F0502020204030204" pitchFamily="34" charset="0"/>
                  <a:cs typeface="Simplified Arabic Fixed" panose="02070309020205020404" pitchFamily="49" charset="-78"/>
                </a:rPr>
                <a:t>Control of Substances Hazardous</a:t>
              </a:r>
              <a:br>
                <a:rPr lang="en-GB" sz="1600" dirty="0">
                  <a:effectLst/>
                  <a:latin typeface="Simplified Arabic Fixed" panose="02070309020205020404" pitchFamily="49" charset="-78"/>
                  <a:ea typeface="Calibri" panose="020F0502020204030204" pitchFamily="34" charset="0"/>
                  <a:cs typeface="Simplified Arabic Fixed" panose="02070309020205020404" pitchFamily="49" charset="-78"/>
                </a:rPr>
              </a:br>
              <a:r>
                <a:rPr lang="en-GB" sz="1600" dirty="0">
                  <a:effectLst/>
                  <a:latin typeface="Simplified Arabic Fixed" panose="02070309020205020404" pitchFamily="49" charset="-78"/>
                  <a:ea typeface="Calibri" panose="020F0502020204030204" pitchFamily="34" charset="0"/>
                  <a:cs typeface="Simplified Arabic Fixed" panose="02070309020205020404" pitchFamily="49" charset="-78"/>
                </a:rPr>
                <a:t>       to Health]</a:t>
              </a:r>
            </a:p>
          </p:txBody>
        </p:sp>
        <p:pic>
          <p:nvPicPr>
            <p:cNvPr id="4" name="Picture 3" descr="A picture containing projector, night sky&#10;&#10;Description automatically generated">
              <a:extLst>
                <a:ext uri="{FF2B5EF4-FFF2-40B4-BE49-F238E27FC236}">
                  <a16:creationId xmlns:a16="http://schemas.microsoft.com/office/drawing/2014/main" id="{7EE4E1C4-D28C-B2AF-0336-DAD1A8A9EB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25711" y="1512901"/>
              <a:ext cx="599921" cy="623918"/>
            </a:xfrm>
            <a:prstGeom prst="rect">
              <a:avLst/>
            </a:prstGeom>
          </p:spPr>
        </p:pic>
      </p:grpSp>
      <p:grpSp>
        <p:nvGrpSpPr>
          <p:cNvPr id="48" name="Group 47">
            <a:extLst>
              <a:ext uri="{FF2B5EF4-FFF2-40B4-BE49-F238E27FC236}">
                <a16:creationId xmlns:a16="http://schemas.microsoft.com/office/drawing/2014/main" id="{CD3473D0-0E1C-077D-BB93-840E088738E3}"/>
              </a:ext>
            </a:extLst>
          </p:cNvPr>
          <p:cNvGrpSpPr/>
          <p:nvPr/>
        </p:nvGrpSpPr>
        <p:grpSpPr>
          <a:xfrm>
            <a:off x="1116124" y="2371540"/>
            <a:ext cx="3796839" cy="779489"/>
            <a:chOff x="1116124" y="2371540"/>
            <a:chExt cx="3796839" cy="779489"/>
          </a:xfrm>
        </p:grpSpPr>
        <p:sp>
          <p:nvSpPr>
            <p:cNvPr id="74" name="Rectangle 39">
              <a:extLst>
                <a:ext uri="{FF2B5EF4-FFF2-40B4-BE49-F238E27FC236}">
                  <a16:creationId xmlns:a16="http://schemas.microsoft.com/office/drawing/2014/main" id="{2E7DD9B7-D2DA-C7C6-BC75-1BE6B517EA3E}"/>
                </a:ext>
              </a:extLst>
            </p:cNvPr>
            <p:cNvSpPr/>
            <p:nvPr/>
          </p:nvSpPr>
          <p:spPr>
            <a:xfrm>
              <a:off x="2372719" y="2443739"/>
              <a:ext cx="2540244" cy="669874"/>
            </a:xfrm>
            <a:custGeom>
              <a:avLst/>
              <a:gdLst>
                <a:gd name="connsiteX0" fmla="*/ 0 w 5442154"/>
                <a:gd name="connsiteY0" fmla="*/ 0 h 690194"/>
                <a:gd name="connsiteX1" fmla="*/ 5442154 w 5442154"/>
                <a:gd name="connsiteY1" fmla="*/ 0 h 690194"/>
                <a:gd name="connsiteX2" fmla="*/ 5442154 w 5442154"/>
                <a:gd name="connsiteY2" fmla="*/ 690194 h 690194"/>
                <a:gd name="connsiteX3" fmla="*/ 0 w 5442154"/>
                <a:gd name="connsiteY3" fmla="*/ 690194 h 690194"/>
                <a:gd name="connsiteX4" fmla="*/ 0 w 5442154"/>
                <a:gd name="connsiteY4" fmla="*/ 0 h 690194"/>
                <a:gd name="connsiteX0" fmla="*/ 0 w 5442154"/>
                <a:gd name="connsiteY0" fmla="*/ 0 h 690194"/>
                <a:gd name="connsiteX1" fmla="*/ 5442154 w 5442154"/>
                <a:gd name="connsiteY1" fmla="*/ 0 h 690194"/>
                <a:gd name="connsiteX2" fmla="*/ 5442154 w 5442154"/>
                <a:gd name="connsiteY2" fmla="*/ 690194 h 690194"/>
                <a:gd name="connsiteX3" fmla="*/ 101600 w 5442154"/>
                <a:gd name="connsiteY3" fmla="*/ 669874 h 690194"/>
                <a:gd name="connsiteX4" fmla="*/ 0 w 5442154"/>
                <a:gd name="connsiteY4" fmla="*/ 0 h 690194"/>
                <a:gd name="connsiteX0" fmla="*/ 0 w 5574234"/>
                <a:gd name="connsiteY0" fmla="*/ 60960 h 751154"/>
                <a:gd name="connsiteX1" fmla="*/ 5574234 w 5574234"/>
                <a:gd name="connsiteY1" fmla="*/ 0 h 751154"/>
                <a:gd name="connsiteX2" fmla="*/ 5442154 w 5574234"/>
                <a:gd name="connsiteY2" fmla="*/ 751154 h 751154"/>
                <a:gd name="connsiteX3" fmla="*/ 101600 w 5574234"/>
                <a:gd name="connsiteY3" fmla="*/ 730834 h 751154"/>
                <a:gd name="connsiteX4" fmla="*/ 0 w 5574234"/>
                <a:gd name="connsiteY4" fmla="*/ 60960 h 751154"/>
                <a:gd name="connsiteX0" fmla="*/ 0 w 5574234"/>
                <a:gd name="connsiteY0" fmla="*/ 60960 h 730834"/>
                <a:gd name="connsiteX1" fmla="*/ 5574234 w 5574234"/>
                <a:gd name="connsiteY1" fmla="*/ 0 h 730834"/>
                <a:gd name="connsiteX2" fmla="*/ 5198314 w 5574234"/>
                <a:gd name="connsiteY2" fmla="*/ 720674 h 730834"/>
                <a:gd name="connsiteX3" fmla="*/ 101600 w 5574234"/>
                <a:gd name="connsiteY3" fmla="*/ 730834 h 730834"/>
                <a:gd name="connsiteX4" fmla="*/ 0 w 5574234"/>
                <a:gd name="connsiteY4" fmla="*/ 60960 h 730834"/>
                <a:gd name="connsiteX0" fmla="*/ 0 w 5462474"/>
                <a:gd name="connsiteY0" fmla="*/ 0 h 669874"/>
                <a:gd name="connsiteX1" fmla="*/ 5462474 w 5462474"/>
                <a:gd name="connsiteY1" fmla="*/ 60960 h 669874"/>
                <a:gd name="connsiteX2" fmla="*/ 5198314 w 5462474"/>
                <a:gd name="connsiteY2" fmla="*/ 659714 h 669874"/>
                <a:gd name="connsiteX3" fmla="*/ 101600 w 5462474"/>
                <a:gd name="connsiteY3" fmla="*/ 669874 h 669874"/>
                <a:gd name="connsiteX4" fmla="*/ 0 w 5462474"/>
                <a:gd name="connsiteY4" fmla="*/ 0 h 66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474" h="669874">
                  <a:moveTo>
                    <a:pt x="0" y="0"/>
                  </a:moveTo>
                  <a:lnTo>
                    <a:pt x="5462474" y="60960"/>
                  </a:lnTo>
                  <a:lnTo>
                    <a:pt x="5198314" y="659714"/>
                  </a:lnTo>
                  <a:lnTo>
                    <a:pt x="101600" y="669874"/>
                  </a:lnTo>
                  <a:lnTo>
                    <a:pt x="0" y="0"/>
                  </a:lnTo>
                  <a:close/>
                </a:path>
              </a:pathLst>
            </a:custGeom>
            <a:solidFill>
              <a:schemeClr val="accent1">
                <a:lumMod val="20000"/>
                <a:lumOff val="80000"/>
              </a:schemeClr>
            </a:solidFill>
            <a:ln>
              <a:solidFill>
                <a:schemeClr val="tx1">
                  <a:lumMod val="65000"/>
                  <a:lumOff val="35000"/>
                </a:schemeClr>
              </a:solidFill>
            </a:ln>
            <a:effectLst>
              <a:outerShdw blurRad="50800" dist="25400" dir="5400000" algn="ct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2A008E4-644C-35A6-660A-47C25B2A4387}"/>
                </a:ext>
              </a:extLst>
            </p:cNvPr>
            <p:cNvSpPr txBox="1"/>
            <p:nvPr/>
          </p:nvSpPr>
          <p:spPr>
            <a:xfrm>
              <a:off x="2653580" y="2633113"/>
              <a:ext cx="1888164" cy="338554"/>
            </a:xfrm>
            <a:prstGeom prst="rect">
              <a:avLst/>
            </a:prstGeom>
            <a:noFill/>
          </p:spPr>
          <p:txBody>
            <a:bodyPr wrap="square">
              <a:spAutoFit/>
            </a:bodyPr>
            <a:lstStyle/>
            <a:p>
              <a:pPr lvl="0"/>
              <a:r>
                <a:rPr lang="en-GB" sz="1600" b="1" dirty="0">
                  <a:solidFill>
                    <a:srgbClr val="C00000"/>
                  </a:solidFill>
                  <a:effectLst/>
                  <a:latin typeface="Simplified Arabic Fixed" panose="02070309020205020404" pitchFamily="49" charset="-78"/>
                  <a:ea typeface="Calibri" panose="020F0502020204030204" pitchFamily="34" charset="0"/>
                  <a:cs typeface="Simplified Arabic Fixed" panose="02070309020205020404" pitchFamily="49" charset="-78"/>
                </a:rPr>
                <a:t>FIRE SAFETY</a:t>
              </a:r>
              <a:endParaRPr lang="en-GB" sz="1600" dirty="0">
                <a:solidFill>
                  <a:srgbClr val="C00000"/>
                </a:solidFill>
                <a:effectLst/>
                <a:latin typeface="Simplified Arabic Fixed" panose="02070309020205020404" pitchFamily="49" charset="-78"/>
                <a:ea typeface="Calibri" panose="020F0502020204030204" pitchFamily="34" charset="0"/>
                <a:cs typeface="Simplified Arabic Fixed" panose="02070309020205020404" pitchFamily="49" charset="-78"/>
              </a:endParaRPr>
            </a:p>
          </p:txBody>
        </p:sp>
        <p:pic>
          <p:nvPicPr>
            <p:cNvPr id="7" name="Picture 6" descr="A picture containing dark&#10;&#10;Description automatically generated">
              <a:extLst>
                <a:ext uri="{FF2B5EF4-FFF2-40B4-BE49-F238E27FC236}">
                  <a16:creationId xmlns:a16="http://schemas.microsoft.com/office/drawing/2014/main" id="{F5009297-9E32-276F-8BF6-A250894C013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6124" y="2371540"/>
              <a:ext cx="858225" cy="779489"/>
            </a:xfrm>
            <a:prstGeom prst="rect">
              <a:avLst/>
            </a:prstGeom>
          </p:spPr>
        </p:pic>
      </p:grpSp>
      <p:grpSp>
        <p:nvGrpSpPr>
          <p:cNvPr id="43" name="Group 42">
            <a:extLst>
              <a:ext uri="{FF2B5EF4-FFF2-40B4-BE49-F238E27FC236}">
                <a16:creationId xmlns:a16="http://schemas.microsoft.com/office/drawing/2014/main" id="{EE785309-A068-6711-DF10-E356D2CDD650}"/>
              </a:ext>
            </a:extLst>
          </p:cNvPr>
          <p:cNvGrpSpPr/>
          <p:nvPr/>
        </p:nvGrpSpPr>
        <p:grpSpPr>
          <a:xfrm>
            <a:off x="1442658" y="5349530"/>
            <a:ext cx="3980340" cy="724374"/>
            <a:chOff x="1442658" y="5349530"/>
            <a:chExt cx="3980340" cy="724374"/>
          </a:xfrm>
        </p:grpSpPr>
        <p:sp>
          <p:nvSpPr>
            <p:cNvPr id="77" name="Rectangle 39">
              <a:extLst>
                <a:ext uri="{FF2B5EF4-FFF2-40B4-BE49-F238E27FC236}">
                  <a16:creationId xmlns:a16="http://schemas.microsoft.com/office/drawing/2014/main" id="{AE363435-76F5-33DD-C613-5F11C633C859}"/>
                </a:ext>
              </a:extLst>
            </p:cNvPr>
            <p:cNvSpPr/>
            <p:nvPr/>
          </p:nvSpPr>
          <p:spPr>
            <a:xfrm rot="10800000">
              <a:off x="2541921" y="5358319"/>
              <a:ext cx="2881077" cy="669874"/>
            </a:xfrm>
            <a:custGeom>
              <a:avLst/>
              <a:gdLst>
                <a:gd name="connsiteX0" fmla="*/ 0 w 5442154"/>
                <a:gd name="connsiteY0" fmla="*/ 0 h 690194"/>
                <a:gd name="connsiteX1" fmla="*/ 5442154 w 5442154"/>
                <a:gd name="connsiteY1" fmla="*/ 0 h 690194"/>
                <a:gd name="connsiteX2" fmla="*/ 5442154 w 5442154"/>
                <a:gd name="connsiteY2" fmla="*/ 690194 h 690194"/>
                <a:gd name="connsiteX3" fmla="*/ 0 w 5442154"/>
                <a:gd name="connsiteY3" fmla="*/ 690194 h 690194"/>
                <a:gd name="connsiteX4" fmla="*/ 0 w 5442154"/>
                <a:gd name="connsiteY4" fmla="*/ 0 h 690194"/>
                <a:gd name="connsiteX0" fmla="*/ 0 w 5442154"/>
                <a:gd name="connsiteY0" fmla="*/ 0 h 690194"/>
                <a:gd name="connsiteX1" fmla="*/ 5442154 w 5442154"/>
                <a:gd name="connsiteY1" fmla="*/ 0 h 690194"/>
                <a:gd name="connsiteX2" fmla="*/ 5442154 w 5442154"/>
                <a:gd name="connsiteY2" fmla="*/ 690194 h 690194"/>
                <a:gd name="connsiteX3" fmla="*/ 101600 w 5442154"/>
                <a:gd name="connsiteY3" fmla="*/ 669874 h 690194"/>
                <a:gd name="connsiteX4" fmla="*/ 0 w 5442154"/>
                <a:gd name="connsiteY4" fmla="*/ 0 h 690194"/>
                <a:gd name="connsiteX0" fmla="*/ 0 w 5574234"/>
                <a:gd name="connsiteY0" fmla="*/ 60960 h 751154"/>
                <a:gd name="connsiteX1" fmla="*/ 5574234 w 5574234"/>
                <a:gd name="connsiteY1" fmla="*/ 0 h 751154"/>
                <a:gd name="connsiteX2" fmla="*/ 5442154 w 5574234"/>
                <a:gd name="connsiteY2" fmla="*/ 751154 h 751154"/>
                <a:gd name="connsiteX3" fmla="*/ 101600 w 5574234"/>
                <a:gd name="connsiteY3" fmla="*/ 730834 h 751154"/>
                <a:gd name="connsiteX4" fmla="*/ 0 w 5574234"/>
                <a:gd name="connsiteY4" fmla="*/ 60960 h 751154"/>
                <a:gd name="connsiteX0" fmla="*/ 0 w 5574234"/>
                <a:gd name="connsiteY0" fmla="*/ 60960 h 730834"/>
                <a:gd name="connsiteX1" fmla="*/ 5574234 w 5574234"/>
                <a:gd name="connsiteY1" fmla="*/ 0 h 730834"/>
                <a:gd name="connsiteX2" fmla="*/ 5198314 w 5574234"/>
                <a:gd name="connsiteY2" fmla="*/ 720674 h 730834"/>
                <a:gd name="connsiteX3" fmla="*/ 101600 w 5574234"/>
                <a:gd name="connsiteY3" fmla="*/ 730834 h 730834"/>
                <a:gd name="connsiteX4" fmla="*/ 0 w 5574234"/>
                <a:gd name="connsiteY4" fmla="*/ 60960 h 730834"/>
                <a:gd name="connsiteX0" fmla="*/ 0 w 5462474"/>
                <a:gd name="connsiteY0" fmla="*/ 0 h 669874"/>
                <a:gd name="connsiteX1" fmla="*/ 5462474 w 5462474"/>
                <a:gd name="connsiteY1" fmla="*/ 60960 h 669874"/>
                <a:gd name="connsiteX2" fmla="*/ 5198314 w 5462474"/>
                <a:gd name="connsiteY2" fmla="*/ 659714 h 669874"/>
                <a:gd name="connsiteX3" fmla="*/ 101600 w 5462474"/>
                <a:gd name="connsiteY3" fmla="*/ 669874 h 669874"/>
                <a:gd name="connsiteX4" fmla="*/ 0 w 5462474"/>
                <a:gd name="connsiteY4" fmla="*/ 0 h 66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474" h="669874">
                  <a:moveTo>
                    <a:pt x="0" y="0"/>
                  </a:moveTo>
                  <a:lnTo>
                    <a:pt x="5462474" y="60960"/>
                  </a:lnTo>
                  <a:lnTo>
                    <a:pt x="5198314" y="659714"/>
                  </a:lnTo>
                  <a:lnTo>
                    <a:pt x="101600" y="669874"/>
                  </a:lnTo>
                  <a:lnTo>
                    <a:pt x="0" y="0"/>
                  </a:lnTo>
                  <a:close/>
                </a:path>
              </a:pathLst>
            </a:custGeom>
            <a:solidFill>
              <a:schemeClr val="bg1"/>
            </a:solidFill>
            <a:ln>
              <a:solidFill>
                <a:schemeClr val="tx1">
                  <a:lumMod val="65000"/>
                  <a:lumOff val="35000"/>
                </a:schemeClr>
              </a:solidFill>
            </a:ln>
            <a:effectLst>
              <a:outerShdw blurRad="50800" dist="25400" dir="5400000" algn="ct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F0F5625-645B-5DA7-30F5-1EE607BAE788}"/>
                </a:ext>
              </a:extLst>
            </p:cNvPr>
            <p:cNvSpPr txBox="1"/>
            <p:nvPr/>
          </p:nvSpPr>
          <p:spPr>
            <a:xfrm>
              <a:off x="2943269" y="5542440"/>
              <a:ext cx="2479729" cy="338554"/>
            </a:xfrm>
            <a:prstGeom prst="rect">
              <a:avLst/>
            </a:prstGeom>
            <a:noFill/>
          </p:spPr>
          <p:txBody>
            <a:bodyPr wrap="square">
              <a:spAutoFit/>
            </a:bodyPr>
            <a:lstStyle/>
            <a:p>
              <a:pPr lvl="0"/>
              <a:r>
                <a:rPr lang="en-GB" sz="1600" b="1" dirty="0">
                  <a:solidFill>
                    <a:srgbClr val="C00000"/>
                  </a:solidFill>
                  <a:latin typeface="Simplified Arabic Fixed" panose="02070309020205020404" pitchFamily="49" charset="-78"/>
                  <a:ea typeface="Calibri" panose="020F0502020204030204" pitchFamily="34" charset="0"/>
                  <a:cs typeface="Simplified Arabic Fixed" panose="02070309020205020404" pitchFamily="49" charset="-78"/>
                </a:rPr>
                <a:t>MANUAL HANDLING</a:t>
              </a:r>
              <a:endParaRPr lang="en-GB" sz="1600" dirty="0">
                <a:solidFill>
                  <a:srgbClr val="C00000"/>
                </a:solidFill>
                <a:effectLst/>
                <a:latin typeface="Simplified Arabic Fixed" panose="02070309020205020404" pitchFamily="49" charset="-78"/>
                <a:ea typeface="Calibri" panose="020F0502020204030204" pitchFamily="34" charset="0"/>
                <a:cs typeface="Simplified Arabic Fixed" panose="02070309020205020404" pitchFamily="49" charset="-78"/>
              </a:endParaRPr>
            </a:p>
          </p:txBody>
        </p:sp>
        <p:pic>
          <p:nvPicPr>
            <p:cNvPr id="10" name="Picture 9" descr="Text&#10;&#10;Description automatically generated">
              <a:extLst>
                <a:ext uri="{FF2B5EF4-FFF2-40B4-BE49-F238E27FC236}">
                  <a16:creationId xmlns:a16="http://schemas.microsoft.com/office/drawing/2014/main" id="{01CDEDC5-3B01-D015-6BC5-56D864AC6D2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42658" y="5349530"/>
              <a:ext cx="724374" cy="724374"/>
            </a:xfrm>
            <a:prstGeom prst="rect">
              <a:avLst/>
            </a:prstGeom>
          </p:spPr>
        </p:pic>
      </p:grpSp>
      <p:grpSp>
        <p:nvGrpSpPr>
          <p:cNvPr id="52" name="Group 51">
            <a:extLst>
              <a:ext uri="{FF2B5EF4-FFF2-40B4-BE49-F238E27FC236}">
                <a16:creationId xmlns:a16="http://schemas.microsoft.com/office/drawing/2014/main" id="{5C986617-EEFB-EC06-38ED-CB197F612E79}"/>
              </a:ext>
            </a:extLst>
          </p:cNvPr>
          <p:cNvGrpSpPr/>
          <p:nvPr/>
        </p:nvGrpSpPr>
        <p:grpSpPr>
          <a:xfrm>
            <a:off x="1283031" y="3389136"/>
            <a:ext cx="6117206" cy="669874"/>
            <a:chOff x="1283031" y="3389136"/>
            <a:chExt cx="6117206" cy="669874"/>
          </a:xfrm>
        </p:grpSpPr>
        <p:sp>
          <p:nvSpPr>
            <p:cNvPr id="75" name="Rectangle 39">
              <a:extLst>
                <a:ext uri="{FF2B5EF4-FFF2-40B4-BE49-F238E27FC236}">
                  <a16:creationId xmlns:a16="http://schemas.microsoft.com/office/drawing/2014/main" id="{128334D8-9985-1EB8-C068-A5AB40285C87}"/>
                </a:ext>
              </a:extLst>
            </p:cNvPr>
            <p:cNvSpPr/>
            <p:nvPr/>
          </p:nvSpPr>
          <p:spPr>
            <a:xfrm rot="10800000">
              <a:off x="2271543" y="3389136"/>
              <a:ext cx="5128694" cy="669874"/>
            </a:xfrm>
            <a:custGeom>
              <a:avLst/>
              <a:gdLst>
                <a:gd name="connsiteX0" fmla="*/ 0 w 5442154"/>
                <a:gd name="connsiteY0" fmla="*/ 0 h 690194"/>
                <a:gd name="connsiteX1" fmla="*/ 5442154 w 5442154"/>
                <a:gd name="connsiteY1" fmla="*/ 0 h 690194"/>
                <a:gd name="connsiteX2" fmla="*/ 5442154 w 5442154"/>
                <a:gd name="connsiteY2" fmla="*/ 690194 h 690194"/>
                <a:gd name="connsiteX3" fmla="*/ 0 w 5442154"/>
                <a:gd name="connsiteY3" fmla="*/ 690194 h 690194"/>
                <a:gd name="connsiteX4" fmla="*/ 0 w 5442154"/>
                <a:gd name="connsiteY4" fmla="*/ 0 h 690194"/>
                <a:gd name="connsiteX0" fmla="*/ 0 w 5442154"/>
                <a:gd name="connsiteY0" fmla="*/ 0 h 690194"/>
                <a:gd name="connsiteX1" fmla="*/ 5442154 w 5442154"/>
                <a:gd name="connsiteY1" fmla="*/ 0 h 690194"/>
                <a:gd name="connsiteX2" fmla="*/ 5442154 w 5442154"/>
                <a:gd name="connsiteY2" fmla="*/ 690194 h 690194"/>
                <a:gd name="connsiteX3" fmla="*/ 101600 w 5442154"/>
                <a:gd name="connsiteY3" fmla="*/ 669874 h 690194"/>
                <a:gd name="connsiteX4" fmla="*/ 0 w 5442154"/>
                <a:gd name="connsiteY4" fmla="*/ 0 h 690194"/>
                <a:gd name="connsiteX0" fmla="*/ 0 w 5574234"/>
                <a:gd name="connsiteY0" fmla="*/ 60960 h 751154"/>
                <a:gd name="connsiteX1" fmla="*/ 5574234 w 5574234"/>
                <a:gd name="connsiteY1" fmla="*/ 0 h 751154"/>
                <a:gd name="connsiteX2" fmla="*/ 5442154 w 5574234"/>
                <a:gd name="connsiteY2" fmla="*/ 751154 h 751154"/>
                <a:gd name="connsiteX3" fmla="*/ 101600 w 5574234"/>
                <a:gd name="connsiteY3" fmla="*/ 730834 h 751154"/>
                <a:gd name="connsiteX4" fmla="*/ 0 w 5574234"/>
                <a:gd name="connsiteY4" fmla="*/ 60960 h 751154"/>
                <a:gd name="connsiteX0" fmla="*/ 0 w 5574234"/>
                <a:gd name="connsiteY0" fmla="*/ 60960 h 730834"/>
                <a:gd name="connsiteX1" fmla="*/ 5574234 w 5574234"/>
                <a:gd name="connsiteY1" fmla="*/ 0 h 730834"/>
                <a:gd name="connsiteX2" fmla="*/ 5198314 w 5574234"/>
                <a:gd name="connsiteY2" fmla="*/ 720674 h 730834"/>
                <a:gd name="connsiteX3" fmla="*/ 101600 w 5574234"/>
                <a:gd name="connsiteY3" fmla="*/ 730834 h 730834"/>
                <a:gd name="connsiteX4" fmla="*/ 0 w 5574234"/>
                <a:gd name="connsiteY4" fmla="*/ 60960 h 730834"/>
                <a:gd name="connsiteX0" fmla="*/ 0 w 5462474"/>
                <a:gd name="connsiteY0" fmla="*/ 0 h 669874"/>
                <a:gd name="connsiteX1" fmla="*/ 5462474 w 5462474"/>
                <a:gd name="connsiteY1" fmla="*/ 60960 h 669874"/>
                <a:gd name="connsiteX2" fmla="*/ 5198314 w 5462474"/>
                <a:gd name="connsiteY2" fmla="*/ 659714 h 669874"/>
                <a:gd name="connsiteX3" fmla="*/ 101600 w 5462474"/>
                <a:gd name="connsiteY3" fmla="*/ 669874 h 669874"/>
                <a:gd name="connsiteX4" fmla="*/ 0 w 5462474"/>
                <a:gd name="connsiteY4" fmla="*/ 0 h 66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474" h="669874">
                  <a:moveTo>
                    <a:pt x="0" y="0"/>
                  </a:moveTo>
                  <a:lnTo>
                    <a:pt x="5462474" y="60960"/>
                  </a:lnTo>
                  <a:lnTo>
                    <a:pt x="5198314" y="659714"/>
                  </a:lnTo>
                  <a:lnTo>
                    <a:pt x="101600" y="669874"/>
                  </a:lnTo>
                  <a:lnTo>
                    <a:pt x="0" y="0"/>
                  </a:lnTo>
                  <a:close/>
                </a:path>
              </a:pathLst>
            </a:custGeom>
            <a:solidFill>
              <a:schemeClr val="accent6">
                <a:lumMod val="20000"/>
                <a:lumOff val="80000"/>
              </a:schemeClr>
            </a:solidFill>
            <a:ln>
              <a:solidFill>
                <a:schemeClr val="tx1">
                  <a:lumMod val="65000"/>
                  <a:lumOff val="35000"/>
                </a:schemeClr>
              </a:solidFill>
            </a:ln>
            <a:effectLst>
              <a:outerShdw blurRad="50800" dist="25400" dir="5400000" algn="ct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A42FDD-0F3A-F350-DF96-1670676435E1}"/>
                </a:ext>
              </a:extLst>
            </p:cNvPr>
            <p:cNvSpPr txBox="1"/>
            <p:nvPr/>
          </p:nvSpPr>
          <p:spPr>
            <a:xfrm>
              <a:off x="2570862" y="3556269"/>
              <a:ext cx="4510618" cy="338554"/>
            </a:xfrm>
            <a:prstGeom prst="rect">
              <a:avLst/>
            </a:prstGeom>
            <a:noFill/>
          </p:spPr>
          <p:txBody>
            <a:bodyPr wrap="square">
              <a:spAutoFit/>
            </a:bodyPr>
            <a:lstStyle/>
            <a:p>
              <a:pPr lvl="0"/>
              <a:r>
                <a:rPr lang="en-GB" sz="1600" b="1" dirty="0">
                  <a:solidFill>
                    <a:srgbClr val="C00000"/>
                  </a:solidFill>
                  <a:effectLst/>
                  <a:latin typeface="Simplified Arabic Fixed" panose="02070309020205020404" pitchFamily="49" charset="-78"/>
                  <a:ea typeface="Calibri" panose="020F0502020204030204" pitchFamily="34" charset="0"/>
                  <a:cs typeface="Simplified Arabic Fixed" panose="02070309020205020404" pitchFamily="49" charset="-78"/>
                </a:rPr>
                <a:t>PPE</a:t>
              </a:r>
              <a:r>
                <a:rPr lang="en-GB" sz="1600" dirty="0">
                  <a:effectLst/>
                  <a:latin typeface="Simplified Arabic Fixed" panose="02070309020205020404" pitchFamily="49" charset="-78"/>
                  <a:ea typeface="Calibri" panose="020F0502020204030204" pitchFamily="34" charset="0"/>
                  <a:cs typeface="Simplified Arabic Fixed" panose="02070309020205020404" pitchFamily="49" charset="-78"/>
                </a:rPr>
                <a:t> </a:t>
              </a:r>
              <a:r>
                <a:rPr lang="en-GB" sz="1600" dirty="0">
                  <a:latin typeface="Simplified Arabic Fixed" panose="02070309020205020404" pitchFamily="49" charset="-78"/>
                  <a:ea typeface="Calibri" panose="020F0502020204030204" pitchFamily="34" charset="0"/>
                  <a:cs typeface="Simplified Arabic Fixed" panose="02070309020205020404" pitchFamily="49" charset="-78"/>
                </a:rPr>
                <a:t>[</a:t>
              </a:r>
              <a:r>
                <a:rPr lang="en-GB" sz="1600" dirty="0">
                  <a:effectLst/>
                  <a:latin typeface="Simplified Arabic Fixed" panose="02070309020205020404" pitchFamily="49" charset="-78"/>
                  <a:ea typeface="Calibri" panose="020F0502020204030204" pitchFamily="34" charset="0"/>
                  <a:cs typeface="Simplified Arabic Fixed" panose="02070309020205020404" pitchFamily="49" charset="-78"/>
                </a:rPr>
                <a:t>Personal Protective Equipment]</a:t>
              </a:r>
            </a:p>
          </p:txBody>
        </p:sp>
        <p:pic>
          <p:nvPicPr>
            <p:cNvPr id="29" name="Picture 28" descr="A close up of a car's speedometer&#10;&#10;Description automatically generated with low confidence">
              <a:extLst>
                <a:ext uri="{FF2B5EF4-FFF2-40B4-BE49-F238E27FC236}">
                  <a16:creationId xmlns:a16="http://schemas.microsoft.com/office/drawing/2014/main" id="{4B11CB38-0F8D-ED9A-30F8-8F07A1B6CC9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83031" y="3413023"/>
              <a:ext cx="779489" cy="566901"/>
            </a:xfrm>
            <a:prstGeom prst="rect">
              <a:avLst/>
            </a:prstGeom>
          </p:spPr>
        </p:pic>
      </p:grpSp>
      <p:grpSp>
        <p:nvGrpSpPr>
          <p:cNvPr id="53" name="Group 52">
            <a:extLst>
              <a:ext uri="{FF2B5EF4-FFF2-40B4-BE49-F238E27FC236}">
                <a16:creationId xmlns:a16="http://schemas.microsoft.com/office/drawing/2014/main" id="{EF1BBB74-DE86-A0CE-39FD-261A897E8E41}"/>
              </a:ext>
            </a:extLst>
          </p:cNvPr>
          <p:cNvGrpSpPr/>
          <p:nvPr/>
        </p:nvGrpSpPr>
        <p:grpSpPr>
          <a:xfrm>
            <a:off x="1496107" y="4214645"/>
            <a:ext cx="4334232" cy="912519"/>
            <a:chOff x="1496107" y="4214645"/>
            <a:chExt cx="4334232" cy="912519"/>
          </a:xfrm>
        </p:grpSpPr>
        <p:sp>
          <p:nvSpPr>
            <p:cNvPr id="76" name="Rectangle 39">
              <a:extLst>
                <a:ext uri="{FF2B5EF4-FFF2-40B4-BE49-F238E27FC236}">
                  <a16:creationId xmlns:a16="http://schemas.microsoft.com/office/drawing/2014/main" id="{7ED0EF31-1DAB-6CA2-C878-937FA399029F}"/>
                </a:ext>
              </a:extLst>
            </p:cNvPr>
            <p:cNvSpPr/>
            <p:nvPr/>
          </p:nvSpPr>
          <p:spPr>
            <a:xfrm>
              <a:off x="2371486" y="4355069"/>
              <a:ext cx="3458853" cy="669874"/>
            </a:xfrm>
            <a:custGeom>
              <a:avLst/>
              <a:gdLst>
                <a:gd name="connsiteX0" fmla="*/ 0 w 5442154"/>
                <a:gd name="connsiteY0" fmla="*/ 0 h 690194"/>
                <a:gd name="connsiteX1" fmla="*/ 5442154 w 5442154"/>
                <a:gd name="connsiteY1" fmla="*/ 0 h 690194"/>
                <a:gd name="connsiteX2" fmla="*/ 5442154 w 5442154"/>
                <a:gd name="connsiteY2" fmla="*/ 690194 h 690194"/>
                <a:gd name="connsiteX3" fmla="*/ 0 w 5442154"/>
                <a:gd name="connsiteY3" fmla="*/ 690194 h 690194"/>
                <a:gd name="connsiteX4" fmla="*/ 0 w 5442154"/>
                <a:gd name="connsiteY4" fmla="*/ 0 h 690194"/>
                <a:gd name="connsiteX0" fmla="*/ 0 w 5442154"/>
                <a:gd name="connsiteY0" fmla="*/ 0 h 690194"/>
                <a:gd name="connsiteX1" fmla="*/ 5442154 w 5442154"/>
                <a:gd name="connsiteY1" fmla="*/ 0 h 690194"/>
                <a:gd name="connsiteX2" fmla="*/ 5442154 w 5442154"/>
                <a:gd name="connsiteY2" fmla="*/ 690194 h 690194"/>
                <a:gd name="connsiteX3" fmla="*/ 101600 w 5442154"/>
                <a:gd name="connsiteY3" fmla="*/ 669874 h 690194"/>
                <a:gd name="connsiteX4" fmla="*/ 0 w 5442154"/>
                <a:gd name="connsiteY4" fmla="*/ 0 h 690194"/>
                <a:gd name="connsiteX0" fmla="*/ 0 w 5574234"/>
                <a:gd name="connsiteY0" fmla="*/ 60960 h 751154"/>
                <a:gd name="connsiteX1" fmla="*/ 5574234 w 5574234"/>
                <a:gd name="connsiteY1" fmla="*/ 0 h 751154"/>
                <a:gd name="connsiteX2" fmla="*/ 5442154 w 5574234"/>
                <a:gd name="connsiteY2" fmla="*/ 751154 h 751154"/>
                <a:gd name="connsiteX3" fmla="*/ 101600 w 5574234"/>
                <a:gd name="connsiteY3" fmla="*/ 730834 h 751154"/>
                <a:gd name="connsiteX4" fmla="*/ 0 w 5574234"/>
                <a:gd name="connsiteY4" fmla="*/ 60960 h 751154"/>
                <a:gd name="connsiteX0" fmla="*/ 0 w 5574234"/>
                <a:gd name="connsiteY0" fmla="*/ 60960 h 730834"/>
                <a:gd name="connsiteX1" fmla="*/ 5574234 w 5574234"/>
                <a:gd name="connsiteY1" fmla="*/ 0 h 730834"/>
                <a:gd name="connsiteX2" fmla="*/ 5198314 w 5574234"/>
                <a:gd name="connsiteY2" fmla="*/ 720674 h 730834"/>
                <a:gd name="connsiteX3" fmla="*/ 101600 w 5574234"/>
                <a:gd name="connsiteY3" fmla="*/ 730834 h 730834"/>
                <a:gd name="connsiteX4" fmla="*/ 0 w 5574234"/>
                <a:gd name="connsiteY4" fmla="*/ 60960 h 730834"/>
                <a:gd name="connsiteX0" fmla="*/ 0 w 5462474"/>
                <a:gd name="connsiteY0" fmla="*/ 0 h 669874"/>
                <a:gd name="connsiteX1" fmla="*/ 5462474 w 5462474"/>
                <a:gd name="connsiteY1" fmla="*/ 60960 h 669874"/>
                <a:gd name="connsiteX2" fmla="*/ 5198314 w 5462474"/>
                <a:gd name="connsiteY2" fmla="*/ 659714 h 669874"/>
                <a:gd name="connsiteX3" fmla="*/ 101600 w 5462474"/>
                <a:gd name="connsiteY3" fmla="*/ 669874 h 669874"/>
                <a:gd name="connsiteX4" fmla="*/ 0 w 5462474"/>
                <a:gd name="connsiteY4" fmla="*/ 0 h 66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474" h="669874">
                  <a:moveTo>
                    <a:pt x="0" y="0"/>
                  </a:moveTo>
                  <a:lnTo>
                    <a:pt x="5462474" y="60960"/>
                  </a:lnTo>
                  <a:lnTo>
                    <a:pt x="5198314" y="659714"/>
                  </a:lnTo>
                  <a:lnTo>
                    <a:pt x="101600" y="669874"/>
                  </a:lnTo>
                  <a:lnTo>
                    <a:pt x="0" y="0"/>
                  </a:lnTo>
                  <a:close/>
                </a:path>
              </a:pathLst>
            </a:custGeom>
            <a:solidFill>
              <a:schemeClr val="accent2">
                <a:lumMod val="20000"/>
                <a:lumOff val="80000"/>
              </a:schemeClr>
            </a:solidFill>
            <a:ln>
              <a:solidFill>
                <a:schemeClr val="tx1">
                  <a:lumMod val="65000"/>
                  <a:lumOff val="35000"/>
                </a:schemeClr>
              </a:solidFill>
            </a:ln>
            <a:effectLst>
              <a:outerShdw blurRad="50800" dist="25400" dir="5400000" algn="ct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9B50029-8F45-4E97-7724-6A3F3503A14E}"/>
                </a:ext>
              </a:extLst>
            </p:cNvPr>
            <p:cNvSpPr txBox="1"/>
            <p:nvPr/>
          </p:nvSpPr>
          <p:spPr>
            <a:xfrm>
              <a:off x="2670805" y="4545422"/>
              <a:ext cx="3004551" cy="338554"/>
            </a:xfrm>
            <a:prstGeom prst="rect">
              <a:avLst/>
            </a:prstGeom>
            <a:noFill/>
          </p:spPr>
          <p:txBody>
            <a:bodyPr wrap="square">
              <a:spAutoFit/>
            </a:bodyPr>
            <a:lstStyle/>
            <a:p>
              <a:pPr lvl="0"/>
              <a:r>
                <a:rPr lang="en-GB" sz="1600" b="1" dirty="0">
                  <a:solidFill>
                    <a:srgbClr val="C00000"/>
                  </a:solidFill>
                  <a:latin typeface="Simplified Arabic Fixed" panose="02070309020205020404" pitchFamily="49" charset="-78"/>
                  <a:ea typeface="Calibri" panose="020F0502020204030204" pitchFamily="34" charset="0"/>
                  <a:cs typeface="Simplified Arabic Fixed" panose="02070309020205020404" pitchFamily="49" charset="-78"/>
                </a:rPr>
                <a:t>ELECTRICAL</a:t>
              </a:r>
              <a:r>
                <a:rPr lang="en-GB" sz="1600" b="1" dirty="0">
                  <a:solidFill>
                    <a:srgbClr val="C00000"/>
                  </a:solidFill>
                  <a:effectLst/>
                  <a:latin typeface="Simplified Arabic Fixed" panose="02070309020205020404" pitchFamily="49" charset="-78"/>
                  <a:ea typeface="Calibri" panose="020F0502020204030204" pitchFamily="34" charset="0"/>
                  <a:cs typeface="Simplified Arabic Fixed" panose="02070309020205020404" pitchFamily="49" charset="-78"/>
                </a:rPr>
                <a:t> SAFETY</a:t>
              </a:r>
              <a:endParaRPr lang="en-GB" sz="1600" dirty="0">
                <a:solidFill>
                  <a:srgbClr val="C00000"/>
                </a:solidFill>
                <a:effectLst/>
                <a:latin typeface="Simplified Arabic Fixed" panose="02070309020205020404" pitchFamily="49" charset="-78"/>
                <a:ea typeface="Calibri" panose="020F0502020204030204" pitchFamily="34" charset="0"/>
                <a:cs typeface="Simplified Arabic Fixed" panose="02070309020205020404" pitchFamily="49" charset="-78"/>
              </a:endParaRPr>
            </a:p>
          </p:txBody>
        </p:sp>
        <p:pic>
          <p:nvPicPr>
            <p:cNvPr id="38" name="Picture 37" descr="Shape&#10;&#10;Description automatically generated with low confidence">
              <a:extLst>
                <a:ext uri="{FF2B5EF4-FFF2-40B4-BE49-F238E27FC236}">
                  <a16:creationId xmlns:a16="http://schemas.microsoft.com/office/drawing/2014/main" id="{37B7E184-CB09-5AAF-C4BF-604E9374317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96107" y="4214645"/>
              <a:ext cx="615950" cy="912519"/>
            </a:xfrm>
            <a:prstGeom prst="rect">
              <a:avLst/>
            </a:prstGeom>
          </p:spPr>
        </p:pic>
      </p:grpSp>
    </p:spTree>
    <p:extLst>
      <p:ext uri="{BB962C8B-B14F-4D97-AF65-F5344CB8AC3E}">
        <p14:creationId xmlns:p14="http://schemas.microsoft.com/office/powerpoint/2010/main" val="151576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dissolv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dissolv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dissolve">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dissolve">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520611" cy="516378"/>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566735" y="600205"/>
            <a:ext cx="5382381"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Health &amp; Safety Signs</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6" name="Graphic 5" descr="Warning with solid fill">
            <a:extLst>
              <a:ext uri="{FF2B5EF4-FFF2-40B4-BE49-F238E27FC236}">
                <a16:creationId xmlns:a16="http://schemas.microsoft.com/office/drawing/2014/main" id="{F2C14A09-3305-6617-A629-D013CFBB71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4299" y="515850"/>
            <a:ext cx="516378" cy="516378"/>
          </a:xfrm>
          <a:prstGeom prst="rect">
            <a:avLst/>
          </a:prstGeom>
        </p:spPr>
      </p:pic>
      <p:grpSp>
        <p:nvGrpSpPr>
          <p:cNvPr id="18" name="Group 17">
            <a:extLst>
              <a:ext uri="{FF2B5EF4-FFF2-40B4-BE49-F238E27FC236}">
                <a16:creationId xmlns:a16="http://schemas.microsoft.com/office/drawing/2014/main" id="{049D2531-EF2B-9A4D-1B83-DFB999BB3C6E}"/>
              </a:ext>
            </a:extLst>
          </p:cNvPr>
          <p:cNvGrpSpPr/>
          <p:nvPr/>
        </p:nvGrpSpPr>
        <p:grpSpPr>
          <a:xfrm>
            <a:off x="1566735" y="1326712"/>
            <a:ext cx="5448300" cy="1092200"/>
            <a:chOff x="1566735" y="1326712"/>
            <a:chExt cx="5448300" cy="1092200"/>
          </a:xfrm>
        </p:grpSpPr>
        <p:pic>
          <p:nvPicPr>
            <p:cNvPr id="10" name="Picture 9" descr="A picture containing text&#10;&#10;Description automatically generated">
              <a:extLst>
                <a:ext uri="{FF2B5EF4-FFF2-40B4-BE49-F238E27FC236}">
                  <a16:creationId xmlns:a16="http://schemas.microsoft.com/office/drawing/2014/main" id="{8DCEAF01-9AFB-D0FD-BCC8-2FB39D9E9F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6735" y="1326712"/>
              <a:ext cx="5448300" cy="1092200"/>
            </a:xfrm>
            <a:prstGeom prst="rect">
              <a:avLst/>
            </a:prstGeom>
          </p:spPr>
        </p:pic>
        <p:sp>
          <p:nvSpPr>
            <p:cNvPr id="8" name="TextBox 7">
              <a:extLst>
                <a:ext uri="{FF2B5EF4-FFF2-40B4-BE49-F238E27FC236}">
                  <a16:creationId xmlns:a16="http://schemas.microsoft.com/office/drawing/2014/main" id="{8DABBACC-EEB4-F262-1127-07F42074F9A8}"/>
                </a:ext>
              </a:extLst>
            </p:cNvPr>
            <p:cNvSpPr txBox="1"/>
            <p:nvPr/>
          </p:nvSpPr>
          <p:spPr>
            <a:xfrm>
              <a:off x="1566735" y="1469695"/>
              <a:ext cx="5417867" cy="738664"/>
            </a:xfrm>
            <a:prstGeom prst="rect">
              <a:avLst/>
            </a:prstGeom>
            <a:noFill/>
          </p:spPr>
          <p:txBody>
            <a:bodyPr wrap="square">
              <a:spAutoFit/>
            </a:bodyPr>
            <a:lstStyle/>
            <a:p>
              <a:pPr lvl="0" algn="ctr"/>
              <a:r>
                <a:rPr lang="en-GB" sz="2400" b="1" dirty="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RED</a:t>
              </a:r>
              <a:br>
                <a:rPr lang="en-GB" b="1" dirty="0">
                  <a:solidFill>
                    <a:schemeClr val="bg1"/>
                  </a:solidFill>
                  <a:effectLst/>
                  <a:latin typeface="Gadugi" panose="020B0502040204020203" pitchFamily="34" charset="0"/>
                  <a:ea typeface="Calibri" panose="020F0502020204030204" pitchFamily="34" charset="0"/>
                  <a:cs typeface="Times New Roman" panose="02020603050405020304" pitchFamily="18" charset="0"/>
                </a:rPr>
              </a:br>
              <a:r>
                <a:rPr lang="en-GB" dirty="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means something is prohibited</a:t>
              </a:r>
            </a:p>
          </p:txBody>
        </p:sp>
      </p:grpSp>
      <p:grpSp>
        <p:nvGrpSpPr>
          <p:cNvPr id="19" name="Group 18">
            <a:extLst>
              <a:ext uri="{FF2B5EF4-FFF2-40B4-BE49-F238E27FC236}">
                <a16:creationId xmlns:a16="http://schemas.microsoft.com/office/drawing/2014/main" id="{6EC885CF-DEEF-56BF-7B75-9A97A4333C84}"/>
              </a:ext>
            </a:extLst>
          </p:cNvPr>
          <p:cNvGrpSpPr/>
          <p:nvPr/>
        </p:nvGrpSpPr>
        <p:grpSpPr>
          <a:xfrm>
            <a:off x="1546472" y="2522239"/>
            <a:ext cx="5448300" cy="1092200"/>
            <a:chOff x="1546472" y="2522239"/>
            <a:chExt cx="5448300" cy="1092200"/>
          </a:xfrm>
        </p:grpSpPr>
        <p:pic>
          <p:nvPicPr>
            <p:cNvPr id="14" name="Picture 13" descr="Shape&#10;&#10;Description automatically generated">
              <a:extLst>
                <a:ext uri="{FF2B5EF4-FFF2-40B4-BE49-F238E27FC236}">
                  <a16:creationId xmlns:a16="http://schemas.microsoft.com/office/drawing/2014/main" id="{27C14AC3-7F23-1DFF-3082-7CBF9D6AB8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46472" y="2522239"/>
              <a:ext cx="5448300" cy="1092200"/>
            </a:xfrm>
            <a:prstGeom prst="rect">
              <a:avLst/>
            </a:prstGeom>
          </p:spPr>
        </p:pic>
        <p:sp>
          <p:nvSpPr>
            <p:cNvPr id="9" name="TextBox 8">
              <a:extLst>
                <a:ext uri="{FF2B5EF4-FFF2-40B4-BE49-F238E27FC236}">
                  <a16:creationId xmlns:a16="http://schemas.microsoft.com/office/drawing/2014/main" id="{18140DDA-818D-1C45-9B58-70B0D23D70C5}"/>
                </a:ext>
              </a:extLst>
            </p:cNvPr>
            <p:cNvSpPr txBox="1"/>
            <p:nvPr/>
          </p:nvSpPr>
          <p:spPr>
            <a:xfrm>
              <a:off x="1566735" y="2673441"/>
              <a:ext cx="5417867" cy="738664"/>
            </a:xfrm>
            <a:prstGeom prst="rect">
              <a:avLst/>
            </a:prstGeom>
            <a:noFill/>
          </p:spPr>
          <p:txBody>
            <a:bodyPr wrap="square">
              <a:spAutoFit/>
            </a:bodyPr>
            <a:lstStyle/>
            <a:p>
              <a:pPr lvl="0" algn="ctr"/>
              <a:r>
                <a:rPr lang="en-GB" sz="2400" b="1" dirty="0">
                  <a:effectLst/>
                  <a:latin typeface="Gadugi" panose="020B0502040204020203" pitchFamily="34" charset="0"/>
                  <a:ea typeface="Calibri" panose="020F0502020204030204" pitchFamily="34" charset="0"/>
                  <a:cs typeface="Times New Roman" panose="02020603050405020304" pitchFamily="18" charset="0"/>
                </a:rPr>
                <a:t>YELLOW</a:t>
              </a:r>
              <a:br>
                <a:rPr lang="en-GB" b="1" dirty="0">
                  <a:effectLst/>
                  <a:latin typeface="Gadugi" panose="020B0502040204020203" pitchFamily="34" charset="0"/>
                  <a:ea typeface="Calibri" panose="020F0502020204030204" pitchFamily="34" charset="0"/>
                  <a:cs typeface="Times New Roman" panose="02020603050405020304" pitchFamily="18" charset="0"/>
                </a:rPr>
              </a:br>
              <a:r>
                <a:rPr lang="en-GB" dirty="0">
                  <a:effectLst/>
                  <a:latin typeface="Gadugi" panose="020B0502040204020203" pitchFamily="34" charset="0"/>
                  <a:ea typeface="Calibri" panose="020F0502020204030204" pitchFamily="34" charset="0"/>
                  <a:cs typeface="Times New Roman" panose="02020603050405020304" pitchFamily="18" charset="0"/>
                </a:rPr>
                <a:t>signs give a warning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FF86ADA8-9CBF-DC5A-9B25-AC92F6639CA7}"/>
              </a:ext>
            </a:extLst>
          </p:cNvPr>
          <p:cNvGrpSpPr/>
          <p:nvPr/>
        </p:nvGrpSpPr>
        <p:grpSpPr>
          <a:xfrm>
            <a:off x="1536302" y="3805702"/>
            <a:ext cx="5448300" cy="1092200"/>
            <a:chOff x="1536302" y="3805702"/>
            <a:chExt cx="5448300" cy="1092200"/>
          </a:xfrm>
        </p:grpSpPr>
        <p:pic>
          <p:nvPicPr>
            <p:cNvPr id="3" name="Picture 2" descr="A picture containing text&#10;&#10;Description automatically generated">
              <a:extLst>
                <a:ext uri="{FF2B5EF4-FFF2-40B4-BE49-F238E27FC236}">
                  <a16:creationId xmlns:a16="http://schemas.microsoft.com/office/drawing/2014/main" id="{2796D4D6-D36F-1DED-3A49-4A61257C0C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36302" y="3805702"/>
              <a:ext cx="5448300" cy="1092200"/>
            </a:xfrm>
            <a:prstGeom prst="rect">
              <a:avLst/>
            </a:prstGeom>
          </p:spPr>
        </p:pic>
        <p:sp>
          <p:nvSpPr>
            <p:cNvPr id="11" name="TextBox 10">
              <a:extLst>
                <a:ext uri="{FF2B5EF4-FFF2-40B4-BE49-F238E27FC236}">
                  <a16:creationId xmlns:a16="http://schemas.microsoft.com/office/drawing/2014/main" id="{7BC0F835-B828-AD5C-D7EF-C171191B2BC6}"/>
                </a:ext>
              </a:extLst>
            </p:cNvPr>
            <p:cNvSpPr txBox="1"/>
            <p:nvPr/>
          </p:nvSpPr>
          <p:spPr>
            <a:xfrm>
              <a:off x="1546472" y="3973962"/>
              <a:ext cx="5402644" cy="738664"/>
            </a:xfrm>
            <a:prstGeom prst="rect">
              <a:avLst/>
            </a:prstGeom>
            <a:noFill/>
          </p:spPr>
          <p:txBody>
            <a:bodyPr wrap="square">
              <a:spAutoFit/>
            </a:bodyPr>
            <a:lstStyle/>
            <a:p>
              <a:pPr lvl="0" algn="ctr"/>
              <a:r>
                <a:rPr lang="en-GB" sz="2400" b="1" dirty="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BLUE</a:t>
              </a:r>
              <a:br>
                <a:rPr lang="en-GB" b="1" dirty="0">
                  <a:solidFill>
                    <a:schemeClr val="bg1"/>
                  </a:solidFill>
                  <a:effectLst/>
                  <a:latin typeface="Gadugi" panose="020B0502040204020203" pitchFamily="34" charset="0"/>
                  <a:ea typeface="Calibri" panose="020F0502020204030204" pitchFamily="34" charset="0"/>
                  <a:cs typeface="Times New Roman" panose="02020603050405020304" pitchFamily="18" charset="0"/>
                </a:rPr>
              </a:br>
              <a:r>
                <a:rPr lang="en-GB" dirty="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means mandatory</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3FF267A8-2ED1-3E1B-617D-5D55C098BF03}"/>
              </a:ext>
            </a:extLst>
          </p:cNvPr>
          <p:cNvGrpSpPr/>
          <p:nvPr/>
        </p:nvGrpSpPr>
        <p:grpSpPr>
          <a:xfrm>
            <a:off x="1566735" y="5064352"/>
            <a:ext cx="5448300" cy="1092200"/>
            <a:chOff x="1566735" y="5064352"/>
            <a:chExt cx="5448300" cy="1092200"/>
          </a:xfrm>
        </p:grpSpPr>
        <p:pic>
          <p:nvPicPr>
            <p:cNvPr id="5" name="Picture 4" descr="A picture containing text&#10;&#10;Description automatically generated">
              <a:extLst>
                <a:ext uri="{FF2B5EF4-FFF2-40B4-BE49-F238E27FC236}">
                  <a16:creationId xmlns:a16="http://schemas.microsoft.com/office/drawing/2014/main" id="{3A3842FB-B8A5-BC4C-9809-17FB52293DE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66735" y="5064352"/>
              <a:ext cx="5448300" cy="1092200"/>
            </a:xfrm>
            <a:prstGeom prst="rect">
              <a:avLst/>
            </a:prstGeom>
          </p:spPr>
        </p:pic>
        <p:sp>
          <p:nvSpPr>
            <p:cNvPr id="12" name="TextBox 11">
              <a:extLst>
                <a:ext uri="{FF2B5EF4-FFF2-40B4-BE49-F238E27FC236}">
                  <a16:creationId xmlns:a16="http://schemas.microsoft.com/office/drawing/2014/main" id="{ECCDAC36-BAC3-49C5-789F-BA5094C8B552}"/>
                </a:ext>
              </a:extLst>
            </p:cNvPr>
            <p:cNvSpPr txBox="1"/>
            <p:nvPr/>
          </p:nvSpPr>
          <p:spPr>
            <a:xfrm>
              <a:off x="1637646" y="5226255"/>
              <a:ext cx="5346956" cy="738664"/>
            </a:xfrm>
            <a:prstGeom prst="rect">
              <a:avLst/>
            </a:prstGeom>
            <a:noFill/>
          </p:spPr>
          <p:txBody>
            <a:bodyPr wrap="square">
              <a:spAutoFit/>
            </a:bodyPr>
            <a:lstStyle/>
            <a:p>
              <a:pPr lvl="0" algn="ctr"/>
              <a:r>
                <a:rPr lang="en-GB" sz="2400" b="1" dirty="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GREEN</a:t>
              </a:r>
              <a:br>
                <a:rPr lang="en-GB" b="1" dirty="0">
                  <a:solidFill>
                    <a:schemeClr val="bg1"/>
                  </a:solidFill>
                  <a:effectLst/>
                  <a:latin typeface="Gadugi" panose="020B0502040204020203" pitchFamily="34" charset="0"/>
                  <a:ea typeface="Calibri" panose="020F0502020204030204" pitchFamily="34" charset="0"/>
                  <a:cs typeface="Times New Roman" panose="02020603050405020304" pitchFamily="18" charset="0"/>
                </a:rPr>
              </a:br>
              <a:r>
                <a:rPr lang="en-GB" dirty="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means emergency</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94DEE940-0C53-13A3-ABA7-A2F99A959F1E}"/>
              </a:ext>
            </a:extLst>
          </p:cNvPr>
          <p:cNvGrpSpPr/>
          <p:nvPr/>
        </p:nvGrpSpPr>
        <p:grpSpPr>
          <a:xfrm>
            <a:off x="6780345" y="0"/>
            <a:ext cx="2363655" cy="6185580"/>
            <a:chOff x="6780345" y="0"/>
            <a:chExt cx="2363655" cy="6185580"/>
          </a:xfrm>
        </p:grpSpPr>
        <p:pic>
          <p:nvPicPr>
            <p:cNvPr id="24" name="Picture 23" descr="Background pattern&#10;&#10;Description automatically generated">
              <a:extLst>
                <a:ext uri="{FF2B5EF4-FFF2-40B4-BE49-F238E27FC236}">
                  <a16:creationId xmlns:a16="http://schemas.microsoft.com/office/drawing/2014/main" id="{20A10136-FE8A-4A2A-AE66-02110836E179}"/>
                </a:ext>
              </a:extLst>
            </p:cNvPr>
            <p:cNvPicPr>
              <a:picLocks noChangeAspect="1"/>
            </p:cNvPicPr>
            <p:nvPr/>
          </p:nvPicPr>
          <p:blipFill rotWithShape="1">
            <a:blip r:embed="rId13">
              <a:extLst>
                <a:ext uri="{28A0092B-C50C-407E-A947-70E740481C1C}">
                  <a14:useLocalDpi xmlns:a14="http://schemas.microsoft.com/office/drawing/2010/main" val="0"/>
                </a:ext>
              </a:extLst>
            </a:blip>
            <a:srcRect t="3815"/>
            <a:stretch/>
          </p:blipFill>
          <p:spPr>
            <a:xfrm>
              <a:off x="7560170" y="0"/>
              <a:ext cx="990600" cy="3627996"/>
            </a:xfrm>
            <a:prstGeom prst="rect">
              <a:avLst/>
            </a:prstGeom>
          </p:spPr>
        </p:pic>
        <p:grpSp>
          <p:nvGrpSpPr>
            <p:cNvPr id="7" name="Group 6">
              <a:extLst>
                <a:ext uri="{FF2B5EF4-FFF2-40B4-BE49-F238E27FC236}">
                  <a16:creationId xmlns:a16="http://schemas.microsoft.com/office/drawing/2014/main" id="{91E91954-0EC0-BC49-5D0D-893A116ECA77}"/>
                </a:ext>
              </a:extLst>
            </p:cNvPr>
            <p:cNvGrpSpPr/>
            <p:nvPr/>
          </p:nvGrpSpPr>
          <p:grpSpPr>
            <a:xfrm>
              <a:off x="6780345" y="4688361"/>
              <a:ext cx="2363655" cy="1497219"/>
              <a:chOff x="6780345" y="4286012"/>
              <a:chExt cx="2363655" cy="1497219"/>
            </a:xfrm>
          </p:grpSpPr>
          <p:pic>
            <p:nvPicPr>
              <p:cNvPr id="27" name="Picture 26" descr="A picture containing text&#10;&#10;Description automatically generated">
                <a:extLst>
                  <a:ext uri="{FF2B5EF4-FFF2-40B4-BE49-F238E27FC236}">
                    <a16:creationId xmlns:a16="http://schemas.microsoft.com/office/drawing/2014/main" id="{308E04CE-D0C7-2979-5193-670E76D7BD92}"/>
                  </a:ext>
                </a:extLst>
              </p:cNvPr>
              <p:cNvPicPr>
                <a:picLocks noChangeAspect="1"/>
              </p:cNvPicPr>
              <p:nvPr/>
            </p:nvPicPr>
            <p:blipFill rotWithShape="1">
              <a:blip r:embed="rId14">
                <a:extLst>
                  <a:ext uri="{28A0092B-C50C-407E-A947-70E740481C1C}">
                    <a14:useLocalDpi xmlns:a14="http://schemas.microsoft.com/office/drawing/2010/main" val="0"/>
                  </a:ext>
                </a:extLst>
              </a:blip>
              <a:srcRect l="13775" r="13760"/>
              <a:stretch/>
            </p:blipFill>
            <p:spPr>
              <a:xfrm>
                <a:off x="6780345" y="4286012"/>
                <a:ext cx="2363655" cy="1497219"/>
              </a:xfrm>
              <a:prstGeom prst="rect">
                <a:avLst/>
              </a:prstGeom>
              <a:effectLst>
                <a:outerShdw blurRad="50800" dist="50800" dir="5400000" algn="ctr" rotWithShape="0">
                  <a:schemeClr val="tx1">
                    <a:lumMod val="65000"/>
                    <a:lumOff val="35000"/>
                  </a:schemeClr>
                </a:outerShdw>
              </a:effectLst>
            </p:spPr>
          </p:pic>
          <p:sp>
            <p:nvSpPr>
              <p:cNvPr id="23" name="TextBox 22">
                <a:extLst>
                  <a:ext uri="{FF2B5EF4-FFF2-40B4-BE49-F238E27FC236}">
                    <a16:creationId xmlns:a16="http://schemas.microsoft.com/office/drawing/2014/main" id="{B6484E5F-9509-624D-4FAA-AB4FF6D47579}"/>
                  </a:ext>
                </a:extLst>
              </p:cNvPr>
              <p:cNvSpPr txBox="1"/>
              <p:nvPr/>
            </p:nvSpPr>
            <p:spPr>
              <a:xfrm>
                <a:off x="6833647" y="4681491"/>
                <a:ext cx="2310353" cy="523220"/>
              </a:xfrm>
              <a:prstGeom prst="rect">
                <a:avLst/>
              </a:prstGeom>
              <a:noFill/>
            </p:spPr>
            <p:txBody>
              <a:bodyPr wrap="square" lIns="91440" tIns="45720" rIns="91440" bIns="45720" rtlCol="0" anchor="t">
                <a:spAutoFit/>
              </a:bodyPr>
              <a:lstStyle/>
              <a:p>
                <a:pPr algn="ctr"/>
                <a:r>
                  <a:rPr lang="en-GB" sz="1400" b="1" dirty="0">
                    <a:latin typeface="Comic Sans MS" panose="030F0902030302020204" pitchFamily="66" charset="0"/>
                    <a:cs typeface="Simplified Arabic Fixed"/>
                  </a:rPr>
                  <a:t>TASK 4:</a:t>
                </a:r>
              </a:p>
              <a:p>
                <a:pPr algn="ctr"/>
                <a:r>
                  <a:rPr lang="en-GB" sz="1400" dirty="0">
                    <a:latin typeface="Comic Sans MS" panose="030F0902030302020204" pitchFamily="66" charset="0"/>
                    <a:cs typeface="Simplified Arabic Fixed"/>
                  </a:rPr>
                  <a:t>Try the quick quiz!</a:t>
                </a:r>
              </a:p>
            </p:txBody>
          </p:sp>
        </p:grpSp>
        <p:pic>
          <p:nvPicPr>
            <p:cNvPr id="29" name="Picture 28" descr="A picture containing outdoor object, night sky&#10;&#10;Description automatically generated">
              <a:extLst>
                <a:ext uri="{FF2B5EF4-FFF2-40B4-BE49-F238E27FC236}">
                  <a16:creationId xmlns:a16="http://schemas.microsoft.com/office/drawing/2014/main" id="{F9354785-321E-FCEB-69BE-AE5BA908C4F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87191" y="3779824"/>
              <a:ext cx="852588" cy="866680"/>
            </a:xfrm>
            <a:prstGeom prst="rect">
              <a:avLst/>
            </a:prstGeom>
          </p:spPr>
        </p:pic>
      </p:grpSp>
    </p:spTree>
    <p:extLst>
      <p:ext uri="{BB962C8B-B14F-4D97-AF65-F5344CB8AC3E}">
        <p14:creationId xmlns:p14="http://schemas.microsoft.com/office/powerpoint/2010/main" val="3782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6674416" cy="516378"/>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566735" y="600205"/>
            <a:ext cx="6489245"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Red and Yellow</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6" name="Graphic 5" descr="Warning with solid fill">
            <a:extLst>
              <a:ext uri="{FF2B5EF4-FFF2-40B4-BE49-F238E27FC236}">
                <a16:creationId xmlns:a16="http://schemas.microsoft.com/office/drawing/2014/main" id="{F2C14A09-3305-6617-A629-D013CFBB71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4299" y="515850"/>
            <a:ext cx="516378" cy="516378"/>
          </a:xfrm>
          <a:prstGeom prst="rect">
            <a:avLst/>
          </a:prstGeom>
        </p:spPr>
      </p:pic>
      <p:sp>
        <p:nvSpPr>
          <p:cNvPr id="8" name="TextBox 7">
            <a:extLst>
              <a:ext uri="{FF2B5EF4-FFF2-40B4-BE49-F238E27FC236}">
                <a16:creationId xmlns:a16="http://schemas.microsoft.com/office/drawing/2014/main" id="{8DABBACC-EEB4-F262-1127-07F42074F9A8}"/>
              </a:ext>
            </a:extLst>
          </p:cNvPr>
          <p:cNvSpPr txBox="1"/>
          <p:nvPr/>
        </p:nvSpPr>
        <p:spPr>
          <a:xfrm>
            <a:off x="682660" y="2031729"/>
            <a:ext cx="1998652" cy="646331"/>
          </a:xfrm>
          <a:prstGeom prst="rect">
            <a:avLst/>
          </a:prstGeom>
          <a:noFill/>
        </p:spPr>
        <p:txBody>
          <a:bodyPr wrap="square">
            <a:spAutoFit/>
          </a:bodyPr>
          <a:lstStyle/>
          <a:p>
            <a:pPr lvl="0" algn="ctr"/>
            <a:r>
              <a:rPr lang="en-GB" dirty="0">
                <a:effectLst/>
                <a:latin typeface="Gadugi" panose="020B0502040204020203" pitchFamily="34" charset="0"/>
                <a:ea typeface="Calibri" panose="020F0502020204030204" pitchFamily="34" charset="0"/>
                <a:cs typeface="Times New Roman" panose="02020603050405020304" pitchFamily="18" charset="0"/>
              </a:rPr>
              <a:t>No forklift </a:t>
            </a:r>
            <a:br>
              <a:rPr lang="en-GB" dirty="0">
                <a:effectLst/>
                <a:latin typeface="Gadugi" panose="020B0502040204020203" pitchFamily="34" charset="0"/>
                <a:ea typeface="Calibri" panose="020F0502020204030204" pitchFamily="34" charset="0"/>
                <a:cs typeface="Times New Roman" panose="02020603050405020304" pitchFamily="18" charset="0"/>
              </a:rPr>
            </a:br>
            <a:r>
              <a:rPr lang="en-GB" dirty="0">
                <a:effectLst/>
                <a:latin typeface="Gadugi" panose="020B0502040204020203" pitchFamily="34" charset="0"/>
                <a:ea typeface="Calibri" panose="020F0502020204030204" pitchFamily="34" charset="0"/>
                <a:cs typeface="Times New Roman" panose="02020603050405020304" pitchFamily="18" charset="0"/>
              </a:rPr>
              <a:t>trucks</a:t>
            </a:r>
          </a:p>
        </p:txBody>
      </p:sp>
      <p:pic>
        <p:nvPicPr>
          <p:cNvPr id="3" name="Picture 2" descr="Icon&#10;&#10;Description automatically generated">
            <a:extLst>
              <a:ext uri="{FF2B5EF4-FFF2-40B4-BE49-F238E27FC236}">
                <a16:creationId xmlns:a16="http://schemas.microsoft.com/office/drawing/2014/main" id="{29F75FA9-3A31-9209-535A-3BAE264FD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9965" y="3888314"/>
            <a:ext cx="1905000" cy="1701800"/>
          </a:xfrm>
          <a:prstGeom prst="rect">
            <a:avLst/>
          </a:prstGeom>
        </p:spPr>
      </p:pic>
      <p:pic>
        <p:nvPicPr>
          <p:cNvPr id="5" name="Picture 4" descr="Icon&#10;&#10;Description automatically generated">
            <a:extLst>
              <a:ext uri="{FF2B5EF4-FFF2-40B4-BE49-F238E27FC236}">
                <a16:creationId xmlns:a16="http://schemas.microsoft.com/office/drawing/2014/main" id="{920E57CE-7DFB-4C45-EC87-D878450D94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06836" y="3799883"/>
            <a:ext cx="1600200" cy="1612900"/>
          </a:xfrm>
          <a:prstGeom prst="rect">
            <a:avLst/>
          </a:prstGeom>
        </p:spPr>
      </p:pic>
      <p:pic>
        <p:nvPicPr>
          <p:cNvPr id="9" name="Picture 8" descr="A yellow triangle with a black arrow&#10;&#10;Description automatically generated with low confidence">
            <a:extLst>
              <a:ext uri="{FF2B5EF4-FFF2-40B4-BE49-F238E27FC236}">
                <a16:creationId xmlns:a16="http://schemas.microsoft.com/office/drawing/2014/main" id="{F04301A6-CEAB-F242-64A8-E21EB05077A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29965" y="1457918"/>
            <a:ext cx="1905000" cy="1714500"/>
          </a:xfrm>
          <a:prstGeom prst="rect">
            <a:avLst/>
          </a:prstGeom>
        </p:spPr>
      </p:pic>
      <p:pic>
        <p:nvPicPr>
          <p:cNvPr id="11" name="Picture 10" descr="Icon&#10;&#10;Description automatically generated">
            <a:extLst>
              <a:ext uri="{FF2B5EF4-FFF2-40B4-BE49-F238E27FC236}">
                <a16:creationId xmlns:a16="http://schemas.microsoft.com/office/drawing/2014/main" id="{79CF675F-63DA-E105-DA4F-E25AE0029E6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94136" y="1457918"/>
            <a:ext cx="1612900" cy="1600200"/>
          </a:xfrm>
          <a:prstGeom prst="rect">
            <a:avLst/>
          </a:prstGeom>
        </p:spPr>
      </p:pic>
      <p:sp>
        <p:nvSpPr>
          <p:cNvPr id="18" name="TextBox 17">
            <a:extLst>
              <a:ext uri="{FF2B5EF4-FFF2-40B4-BE49-F238E27FC236}">
                <a16:creationId xmlns:a16="http://schemas.microsoft.com/office/drawing/2014/main" id="{E046ADB8-6C9D-652C-BC6B-7A814B7A08FF}"/>
              </a:ext>
            </a:extLst>
          </p:cNvPr>
          <p:cNvSpPr txBox="1"/>
          <p:nvPr/>
        </p:nvSpPr>
        <p:spPr>
          <a:xfrm>
            <a:off x="654944" y="4470129"/>
            <a:ext cx="1998652" cy="369332"/>
          </a:xfrm>
          <a:prstGeom prst="rect">
            <a:avLst/>
          </a:prstGeom>
          <a:noFill/>
        </p:spPr>
        <p:txBody>
          <a:bodyPr wrap="square">
            <a:spAutoFit/>
          </a:bodyPr>
          <a:lstStyle/>
          <a:p>
            <a:pPr lvl="0" algn="ctr"/>
            <a:r>
              <a:rPr lang="en-GB" dirty="0">
                <a:effectLst/>
                <a:latin typeface="Gadugi" panose="020B0502040204020203" pitchFamily="34" charset="0"/>
                <a:ea typeface="Calibri" panose="020F0502020204030204" pitchFamily="34" charset="0"/>
                <a:cs typeface="Times New Roman" panose="02020603050405020304" pitchFamily="18" charset="0"/>
              </a:rPr>
              <a:t>Do Not Drink</a:t>
            </a:r>
          </a:p>
        </p:txBody>
      </p:sp>
      <p:sp>
        <p:nvSpPr>
          <p:cNvPr id="19" name="TextBox 18">
            <a:extLst>
              <a:ext uri="{FF2B5EF4-FFF2-40B4-BE49-F238E27FC236}">
                <a16:creationId xmlns:a16="http://schemas.microsoft.com/office/drawing/2014/main" id="{547BF8B8-F62B-2260-AB1E-F5E14483E792}"/>
              </a:ext>
            </a:extLst>
          </p:cNvPr>
          <p:cNvSpPr txBox="1"/>
          <p:nvPr/>
        </p:nvSpPr>
        <p:spPr>
          <a:xfrm>
            <a:off x="6446144" y="2031729"/>
            <a:ext cx="1998652" cy="369332"/>
          </a:xfrm>
          <a:prstGeom prst="rect">
            <a:avLst/>
          </a:prstGeom>
          <a:noFill/>
        </p:spPr>
        <p:txBody>
          <a:bodyPr wrap="square">
            <a:spAutoFit/>
          </a:bodyPr>
          <a:lstStyle/>
          <a:p>
            <a:pPr lvl="0" algn="ctr"/>
            <a:r>
              <a:rPr lang="en-GB" dirty="0">
                <a:effectLst/>
                <a:latin typeface="Gadugi" panose="020B0502040204020203" pitchFamily="34" charset="0"/>
                <a:ea typeface="Calibri" panose="020F0502020204030204" pitchFamily="34" charset="0"/>
                <a:cs typeface="Times New Roman" panose="02020603050405020304" pitchFamily="18" charset="0"/>
              </a:rPr>
              <a:t>High Voltage</a:t>
            </a:r>
          </a:p>
        </p:txBody>
      </p:sp>
      <p:sp>
        <p:nvSpPr>
          <p:cNvPr id="20" name="TextBox 19">
            <a:extLst>
              <a:ext uri="{FF2B5EF4-FFF2-40B4-BE49-F238E27FC236}">
                <a16:creationId xmlns:a16="http://schemas.microsoft.com/office/drawing/2014/main" id="{7501C726-0211-68F2-3327-8946DCEDBC07}"/>
              </a:ext>
            </a:extLst>
          </p:cNvPr>
          <p:cNvSpPr txBox="1"/>
          <p:nvPr/>
        </p:nvSpPr>
        <p:spPr>
          <a:xfrm>
            <a:off x="6598542" y="4151472"/>
            <a:ext cx="1998652" cy="923330"/>
          </a:xfrm>
          <a:prstGeom prst="rect">
            <a:avLst/>
          </a:prstGeom>
          <a:noFill/>
        </p:spPr>
        <p:txBody>
          <a:bodyPr wrap="square">
            <a:spAutoFit/>
          </a:bodyPr>
          <a:lstStyle/>
          <a:p>
            <a:pPr lvl="0" algn="ctr"/>
            <a:r>
              <a:rPr lang="en-GB" dirty="0">
                <a:latin typeface="Gadugi" panose="020B0502040204020203" pitchFamily="34" charset="0"/>
                <a:ea typeface="Calibri" panose="020F0502020204030204" pitchFamily="34" charset="0"/>
                <a:cs typeface="Times New Roman" panose="02020603050405020304" pitchFamily="18" charset="0"/>
              </a:rPr>
              <a:t>Corrosive substances </a:t>
            </a:r>
            <a:br>
              <a:rPr lang="en-GB" dirty="0">
                <a:latin typeface="Gadugi" panose="020B0502040204020203" pitchFamily="34" charset="0"/>
                <a:ea typeface="Calibri" panose="020F0502020204030204" pitchFamily="34" charset="0"/>
                <a:cs typeface="Times New Roman" panose="02020603050405020304" pitchFamily="18" charset="0"/>
              </a:rPr>
            </a:br>
            <a:r>
              <a:rPr lang="en-GB" dirty="0">
                <a:latin typeface="Gadugi" panose="020B0502040204020203" pitchFamily="34" charset="0"/>
                <a:ea typeface="Calibri" panose="020F0502020204030204" pitchFamily="34" charset="0"/>
                <a:cs typeface="Times New Roman" panose="02020603050405020304" pitchFamily="18" charset="0"/>
              </a:rPr>
              <a:t>warning</a:t>
            </a:r>
            <a:endParaRPr lang="en-GB" dirty="0">
              <a:effectLst/>
              <a:latin typeface="Gadug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394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6674416" cy="516378"/>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566735" y="600205"/>
            <a:ext cx="6489245"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Blue and Green</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6" name="Graphic 5" descr="Warning with solid fill">
            <a:extLst>
              <a:ext uri="{FF2B5EF4-FFF2-40B4-BE49-F238E27FC236}">
                <a16:creationId xmlns:a16="http://schemas.microsoft.com/office/drawing/2014/main" id="{F2C14A09-3305-6617-A629-D013CFBB71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4299" y="515850"/>
            <a:ext cx="516378" cy="516378"/>
          </a:xfrm>
          <a:prstGeom prst="rect">
            <a:avLst/>
          </a:prstGeom>
        </p:spPr>
      </p:pic>
      <p:sp>
        <p:nvSpPr>
          <p:cNvPr id="11" name="TextBox 10">
            <a:extLst>
              <a:ext uri="{FF2B5EF4-FFF2-40B4-BE49-F238E27FC236}">
                <a16:creationId xmlns:a16="http://schemas.microsoft.com/office/drawing/2014/main" id="{63A23AD2-D319-7917-30F0-9635D244F280}"/>
              </a:ext>
            </a:extLst>
          </p:cNvPr>
          <p:cNvSpPr txBox="1"/>
          <p:nvPr/>
        </p:nvSpPr>
        <p:spPr>
          <a:xfrm>
            <a:off x="597861" y="2080598"/>
            <a:ext cx="1752600" cy="646331"/>
          </a:xfrm>
          <a:prstGeom prst="rect">
            <a:avLst/>
          </a:prstGeom>
          <a:noFill/>
        </p:spPr>
        <p:txBody>
          <a:bodyPr wrap="square">
            <a:spAutoFit/>
          </a:bodyPr>
          <a:lstStyle/>
          <a:p>
            <a:pPr lvl="0" algn="ctr"/>
            <a:r>
              <a:rPr lang="en-GB" dirty="0">
                <a:effectLst/>
                <a:latin typeface="Gadugi" panose="020B0502040204020203" pitchFamily="34" charset="0"/>
                <a:ea typeface="Calibri" panose="020F0502020204030204" pitchFamily="34" charset="0"/>
                <a:cs typeface="Times New Roman" panose="02020603050405020304" pitchFamily="18" charset="0"/>
              </a:rPr>
              <a:t>Wash your hands</a:t>
            </a:r>
          </a:p>
        </p:txBody>
      </p:sp>
      <p:pic>
        <p:nvPicPr>
          <p:cNvPr id="4" name="Picture 3" descr="A picture containing text, clipart, sign&#10;&#10;Description automatically generated">
            <a:extLst>
              <a:ext uri="{FF2B5EF4-FFF2-40B4-BE49-F238E27FC236}">
                <a16:creationId xmlns:a16="http://schemas.microsoft.com/office/drawing/2014/main" id="{C2F40645-8264-06F4-5A38-1E5A7C2AD2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0" y="1682311"/>
            <a:ext cx="2743200" cy="1333500"/>
          </a:xfrm>
          <a:prstGeom prst="rect">
            <a:avLst/>
          </a:prstGeom>
        </p:spPr>
      </p:pic>
      <p:pic>
        <p:nvPicPr>
          <p:cNvPr id="7" name="Picture 6" descr="A picture containing text, first-aid kit, object, sign&#10;&#10;Description automatically generated">
            <a:extLst>
              <a:ext uri="{FF2B5EF4-FFF2-40B4-BE49-F238E27FC236}">
                <a16:creationId xmlns:a16="http://schemas.microsoft.com/office/drawing/2014/main" id="{F8DC0E44-5492-245C-2C1A-A3D1AB17AD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11357" y="3813104"/>
            <a:ext cx="1841500" cy="1574800"/>
          </a:xfrm>
          <a:prstGeom prst="rect">
            <a:avLst/>
          </a:prstGeom>
        </p:spPr>
      </p:pic>
      <p:pic>
        <p:nvPicPr>
          <p:cNvPr id="12" name="Picture 11" descr="Icon&#10;&#10;Description automatically generated">
            <a:extLst>
              <a:ext uri="{FF2B5EF4-FFF2-40B4-BE49-F238E27FC236}">
                <a16:creationId xmlns:a16="http://schemas.microsoft.com/office/drawing/2014/main" id="{4F9538A5-9170-D5AF-FE57-1E3B2C1BBB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89241" y="3778686"/>
            <a:ext cx="1752600" cy="1752600"/>
          </a:xfrm>
          <a:prstGeom prst="rect">
            <a:avLst/>
          </a:prstGeom>
        </p:spPr>
      </p:pic>
      <p:pic>
        <p:nvPicPr>
          <p:cNvPr id="14" name="Picture 13" descr="Icon&#10;&#10;Description automatically generated">
            <a:extLst>
              <a:ext uri="{FF2B5EF4-FFF2-40B4-BE49-F238E27FC236}">
                <a16:creationId xmlns:a16="http://schemas.microsoft.com/office/drawing/2014/main" id="{2D3C3229-9C4C-EA3A-754C-E5D00FBD407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89241" y="1554606"/>
            <a:ext cx="1752600" cy="1752600"/>
          </a:xfrm>
          <a:prstGeom prst="rect">
            <a:avLst/>
          </a:prstGeom>
        </p:spPr>
      </p:pic>
      <p:sp>
        <p:nvSpPr>
          <p:cNvPr id="20" name="TextBox 19">
            <a:extLst>
              <a:ext uri="{FF2B5EF4-FFF2-40B4-BE49-F238E27FC236}">
                <a16:creationId xmlns:a16="http://schemas.microsoft.com/office/drawing/2014/main" id="{746B3A48-C264-E5C6-9E7E-8153D217A635}"/>
              </a:ext>
            </a:extLst>
          </p:cNvPr>
          <p:cNvSpPr txBox="1"/>
          <p:nvPr/>
        </p:nvSpPr>
        <p:spPr>
          <a:xfrm>
            <a:off x="7012516" y="2177583"/>
            <a:ext cx="1354051" cy="369332"/>
          </a:xfrm>
          <a:prstGeom prst="rect">
            <a:avLst/>
          </a:prstGeom>
          <a:noFill/>
        </p:spPr>
        <p:txBody>
          <a:bodyPr wrap="square">
            <a:spAutoFit/>
          </a:bodyPr>
          <a:lstStyle/>
          <a:p>
            <a:pPr lvl="0" algn="ctr"/>
            <a:r>
              <a:rPr lang="en-GB" dirty="0">
                <a:effectLst/>
                <a:latin typeface="Gadugi" panose="020B0502040204020203" pitchFamily="34" charset="0"/>
                <a:ea typeface="Calibri" panose="020F0502020204030204" pitchFamily="34" charset="0"/>
                <a:cs typeface="Times New Roman" panose="02020603050405020304" pitchFamily="18" charset="0"/>
              </a:rPr>
              <a:t>Fire exit</a:t>
            </a:r>
          </a:p>
        </p:txBody>
      </p:sp>
      <p:sp>
        <p:nvSpPr>
          <p:cNvPr id="21" name="TextBox 20">
            <a:extLst>
              <a:ext uri="{FF2B5EF4-FFF2-40B4-BE49-F238E27FC236}">
                <a16:creationId xmlns:a16="http://schemas.microsoft.com/office/drawing/2014/main" id="{F3C2BD1B-344B-6F30-2317-89350B9A880A}"/>
              </a:ext>
            </a:extLst>
          </p:cNvPr>
          <p:cNvSpPr txBox="1"/>
          <p:nvPr/>
        </p:nvSpPr>
        <p:spPr>
          <a:xfrm>
            <a:off x="597861" y="4408162"/>
            <a:ext cx="1752600" cy="646331"/>
          </a:xfrm>
          <a:prstGeom prst="rect">
            <a:avLst/>
          </a:prstGeom>
          <a:noFill/>
        </p:spPr>
        <p:txBody>
          <a:bodyPr wrap="square">
            <a:spAutoFit/>
          </a:bodyPr>
          <a:lstStyle/>
          <a:p>
            <a:pPr lvl="0" algn="ctr"/>
            <a:r>
              <a:rPr lang="en-GB" dirty="0">
                <a:effectLst/>
                <a:latin typeface="Gadugi" panose="020B0502040204020203" pitchFamily="34" charset="0"/>
                <a:ea typeface="Calibri" panose="020F0502020204030204" pitchFamily="34" charset="0"/>
                <a:cs typeface="Times New Roman" panose="02020603050405020304" pitchFamily="18" charset="0"/>
              </a:rPr>
              <a:t>Hard hat </a:t>
            </a:r>
            <a:br>
              <a:rPr lang="en-GB" dirty="0">
                <a:effectLst/>
                <a:latin typeface="Gadugi" panose="020B0502040204020203" pitchFamily="34" charset="0"/>
                <a:ea typeface="Calibri" panose="020F0502020204030204" pitchFamily="34" charset="0"/>
                <a:cs typeface="Times New Roman" panose="02020603050405020304" pitchFamily="18" charset="0"/>
              </a:rPr>
            </a:br>
            <a:r>
              <a:rPr lang="en-GB" dirty="0">
                <a:effectLst/>
                <a:latin typeface="Gadugi" panose="020B0502040204020203" pitchFamily="34" charset="0"/>
                <a:ea typeface="Calibri" panose="020F0502020204030204" pitchFamily="34" charset="0"/>
                <a:cs typeface="Times New Roman" panose="02020603050405020304" pitchFamily="18" charset="0"/>
              </a:rPr>
              <a:t>area</a:t>
            </a:r>
          </a:p>
        </p:txBody>
      </p:sp>
      <p:sp>
        <p:nvSpPr>
          <p:cNvPr id="22" name="TextBox 21">
            <a:extLst>
              <a:ext uri="{FF2B5EF4-FFF2-40B4-BE49-F238E27FC236}">
                <a16:creationId xmlns:a16="http://schemas.microsoft.com/office/drawing/2014/main" id="{58F10C73-7BE2-019F-0742-0F2F7A7F537C}"/>
              </a:ext>
            </a:extLst>
          </p:cNvPr>
          <p:cNvSpPr txBox="1"/>
          <p:nvPr/>
        </p:nvSpPr>
        <p:spPr>
          <a:xfrm>
            <a:off x="6652857" y="4463582"/>
            <a:ext cx="1495720" cy="369332"/>
          </a:xfrm>
          <a:prstGeom prst="rect">
            <a:avLst/>
          </a:prstGeom>
          <a:noFill/>
        </p:spPr>
        <p:txBody>
          <a:bodyPr wrap="square">
            <a:spAutoFit/>
          </a:bodyPr>
          <a:lstStyle/>
          <a:p>
            <a:pPr lvl="0" algn="ctr"/>
            <a:r>
              <a:rPr lang="en-GB" dirty="0">
                <a:effectLst/>
                <a:latin typeface="Gadugi" panose="020B0502040204020203" pitchFamily="34" charset="0"/>
                <a:ea typeface="Calibri" panose="020F0502020204030204" pitchFamily="34" charset="0"/>
                <a:cs typeface="Times New Roman" panose="02020603050405020304" pitchFamily="18" charset="0"/>
              </a:rPr>
              <a:t>First aid</a:t>
            </a:r>
          </a:p>
        </p:txBody>
      </p:sp>
    </p:spTree>
    <p:extLst>
      <p:ext uri="{BB962C8B-B14F-4D97-AF65-F5344CB8AC3E}">
        <p14:creationId xmlns:p14="http://schemas.microsoft.com/office/powerpoint/2010/main" val="81472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DF79DBC-B631-6731-B02E-A6E0E9A26F50}"/>
              </a:ext>
            </a:extLst>
          </p:cNvPr>
          <p:cNvSpPr/>
          <p:nvPr/>
        </p:nvSpPr>
        <p:spPr>
          <a:xfrm>
            <a:off x="1474161" y="1717964"/>
            <a:ext cx="6242821" cy="2576946"/>
          </a:xfrm>
          <a:prstGeom prst="roundRect">
            <a:avLst/>
          </a:prstGeom>
          <a:solidFill>
            <a:srgbClr val="FFFF00">
              <a:alpha val="33951"/>
            </a:srgbClr>
          </a:solidFill>
          <a:ln w="317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751098" cy="51637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474161" y="600205"/>
            <a:ext cx="5751097"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Resources and further information</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grpSp>
        <p:nvGrpSpPr>
          <p:cNvPr id="8" name="Group 7">
            <a:extLst>
              <a:ext uri="{FF2B5EF4-FFF2-40B4-BE49-F238E27FC236}">
                <a16:creationId xmlns:a16="http://schemas.microsoft.com/office/drawing/2014/main" id="{B9FF3607-58CF-D9D5-AD49-F46FA6A5E0B0}"/>
              </a:ext>
            </a:extLst>
          </p:cNvPr>
          <p:cNvGrpSpPr/>
          <p:nvPr/>
        </p:nvGrpSpPr>
        <p:grpSpPr>
          <a:xfrm>
            <a:off x="4391736" y="5037446"/>
            <a:ext cx="4319017" cy="954331"/>
            <a:chOff x="4665956" y="5037446"/>
            <a:chExt cx="4319017" cy="954331"/>
          </a:xfrm>
        </p:grpSpPr>
        <p:pic>
          <p:nvPicPr>
            <p:cNvPr id="16" name="Picture 15" descr="A picture containing sunset, nature, flock, bright&#10;&#10;Description automatically generated">
              <a:extLst>
                <a:ext uri="{FF2B5EF4-FFF2-40B4-BE49-F238E27FC236}">
                  <a16:creationId xmlns:a16="http://schemas.microsoft.com/office/drawing/2014/main" id="{A672242F-F45E-82FF-3B66-80DBF7C0B68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417229" y="5238827"/>
              <a:ext cx="3312728" cy="401187"/>
            </a:xfrm>
            <a:prstGeom prst="rect">
              <a:avLst/>
            </a:prstGeom>
          </p:spPr>
        </p:pic>
        <p:sp>
          <p:nvSpPr>
            <p:cNvPr id="17" name="Rounded Rectangle 37">
              <a:extLst>
                <a:ext uri="{FF2B5EF4-FFF2-40B4-BE49-F238E27FC236}">
                  <a16:creationId xmlns:a16="http://schemas.microsoft.com/office/drawing/2014/main" id="{AF05ECEE-EA3F-0978-243D-4AB1A9FD09AC}"/>
                </a:ext>
              </a:extLst>
            </p:cNvPr>
            <p:cNvSpPr/>
            <p:nvPr/>
          </p:nvSpPr>
          <p:spPr>
            <a:xfrm>
              <a:off x="4665956" y="5037446"/>
              <a:ext cx="4319017" cy="766668"/>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68C3D94-9EC0-D171-D962-90EDD03D5326}"/>
                </a:ext>
              </a:extLst>
            </p:cNvPr>
            <p:cNvSpPr txBox="1"/>
            <p:nvPr/>
          </p:nvSpPr>
          <p:spPr>
            <a:xfrm>
              <a:off x="5437076" y="5294137"/>
              <a:ext cx="3273677" cy="307777"/>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2: Spot the hazards!</a:t>
              </a:r>
            </a:p>
          </p:txBody>
        </p:sp>
        <p:pic>
          <p:nvPicPr>
            <p:cNvPr id="19" name="Picture 18" descr="Icon&#10;&#10;Description automatically generated">
              <a:extLst>
                <a:ext uri="{FF2B5EF4-FFF2-40B4-BE49-F238E27FC236}">
                  <a16:creationId xmlns:a16="http://schemas.microsoft.com/office/drawing/2014/main" id="{FD53CEBB-25BA-CC67-6215-D0BC2DE415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5957" y="5168762"/>
              <a:ext cx="823015" cy="823015"/>
            </a:xfrm>
            <a:prstGeom prst="rect">
              <a:avLst/>
            </a:prstGeom>
          </p:spPr>
        </p:pic>
      </p:grpSp>
      <p:pic>
        <p:nvPicPr>
          <p:cNvPr id="23" name="Picture 22" descr="A picture containing text&#10;&#10;Description automatically generated">
            <a:extLst>
              <a:ext uri="{FF2B5EF4-FFF2-40B4-BE49-F238E27FC236}">
                <a16:creationId xmlns:a16="http://schemas.microsoft.com/office/drawing/2014/main" id="{97B7F3F7-0A43-68E9-B491-39F284C21B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7672" y="2331450"/>
            <a:ext cx="1709990" cy="1320372"/>
          </a:xfrm>
          <a:prstGeom prst="rect">
            <a:avLst/>
          </a:prstGeom>
        </p:spPr>
      </p:pic>
      <p:pic>
        <p:nvPicPr>
          <p:cNvPr id="24" name="Picture 23" descr="A picture containing text, light, dark&#10;&#10;Description automatically generated">
            <a:extLst>
              <a:ext uri="{FF2B5EF4-FFF2-40B4-BE49-F238E27FC236}">
                <a16:creationId xmlns:a16="http://schemas.microsoft.com/office/drawing/2014/main" id="{7F283E54-A9F5-9792-FF13-F0B398F441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pic>
        <p:nvPicPr>
          <p:cNvPr id="25" name="Graphic 24" descr="Warning with solid fill">
            <a:extLst>
              <a:ext uri="{FF2B5EF4-FFF2-40B4-BE49-F238E27FC236}">
                <a16:creationId xmlns:a16="http://schemas.microsoft.com/office/drawing/2014/main" id="{1E95A1C1-A035-1A3B-5456-6C7BE7DD73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4299" y="515850"/>
            <a:ext cx="516378" cy="516378"/>
          </a:xfrm>
          <a:prstGeom prst="rect">
            <a:avLst/>
          </a:prstGeom>
        </p:spPr>
      </p:pic>
      <p:grpSp>
        <p:nvGrpSpPr>
          <p:cNvPr id="4" name="Group 3">
            <a:extLst>
              <a:ext uri="{FF2B5EF4-FFF2-40B4-BE49-F238E27FC236}">
                <a16:creationId xmlns:a16="http://schemas.microsoft.com/office/drawing/2014/main" id="{0CC600BE-B670-C551-1B39-8691F838F61F}"/>
              </a:ext>
            </a:extLst>
          </p:cNvPr>
          <p:cNvGrpSpPr/>
          <p:nvPr/>
        </p:nvGrpSpPr>
        <p:grpSpPr>
          <a:xfrm>
            <a:off x="727322" y="5037445"/>
            <a:ext cx="3094965" cy="954332"/>
            <a:chOff x="601957" y="5037445"/>
            <a:chExt cx="3094965" cy="954332"/>
          </a:xfrm>
        </p:grpSpPr>
        <p:pic>
          <p:nvPicPr>
            <p:cNvPr id="27" name="Picture 26" descr="A picture containing sunset, nature, flock, bright&#10;&#10;Description automatically generated">
              <a:extLst>
                <a:ext uri="{FF2B5EF4-FFF2-40B4-BE49-F238E27FC236}">
                  <a16:creationId xmlns:a16="http://schemas.microsoft.com/office/drawing/2014/main" id="{D1A77638-31C9-DB7C-6233-8816E23566C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353230" y="5238827"/>
              <a:ext cx="2111682" cy="401187"/>
            </a:xfrm>
            <a:prstGeom prst="rect">
              <a:avLst/>
            </a:prstGeom>
          </p:spPr>
        </p:pic>
        <p:sp>
          <p:nvSpPr>
            <p:cNvPr id="28" name="Rounded Rectangle 37">
              <a:extLst>
                <a:ext uri="{FF2B5EF4-FFF2-40B4-BE49-F238E27FC236}">
                  <a16:creationId xmlns:a16="http://schemas.microsoft.com/office/drawing/2014/main" id="{81029396-823D-461E-40F7-9930C537554B}"/>
                </a:ext>
              </a:extLst>
            </p:cNvPr>
            <p:cNvSpPr/>
            <p:nvPr/>
          </p:nvSpPr>
          <p:spPr>
            <a:xfrm>
              <a:off x="601957" y="5037445"/>
              <a:ext cx="3094965" cy="766668"/>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2BD1973-84FF-0B83-1D9E-9556C63FC085}"/>
                </a:ext>
              </a:extLst>
            </p:cNvPr>
            <p:cNvSpPr txBox="1"/>
            <p:nvPr/>
          </p:nvSpPr>
          <p:spPr>
            <a:xfrm>
              <a:off x="1373077" y="5294137"/>
              <a:ext cx="1966472" cy="307777"/>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1: Quiz</a:t>
              </a:r>
            </a:p>
          </p:txBody>
        </p:sp>
        <p:pic>
          <p:nvPicPr>
            <p:cNvPr id="30" name="Picture 29" descr="Icon&#10;&#10;Description automatically generated">
              <a:extLst>
                <a:ext uri="{FF2B5EF4-FFF2-40B4-BE49-F238E27FC236}">
                  <a16:creationId xmlns:a16="http://schemas.microsoft.com/office/drawing/2014/main" id="{66A2E9A8-A0CE-14C9-BF1B-91A1EDA1A8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57" y="5168762"/>
              <a:ext cx="823015" cy="823015"/>
            </a:xfrm>
            <a:prstGeom prst="rect">
              <a:avLst/>
            </a:prstGeom>
          </p:spPr>
        </p:pic>
      </p:grpSp>
      <p:pic>
        <p:nvPicPr>
          <p:cNvPr id="36" name="Picture 35">
            <a:hlinkClick r:id="rId12"/>
            <a:extLst>
              <a:ext uri="{FF2B5EF4-FFF2-40B4-BE49-F238E27FC236}">
                <a16:creationId xmlns:a16="http://schemas.microsoft.com/office/drawing/2014/main" id="{19547131-B8D7-61DA-20E6-A0249C5A093F}"/>
              </a:ext>
            </a:extLst>
          </p:cNvPr>
          <p:cNvPicPr>
            <a:picLocks noChangeAspect="1"/>
          </p:cNvPicPr>
          <p:nvPr/>
        </p:nvPicPr>
        <p:blipFill>
          <a:blip r:embed="rId13"/>
          <a:stretch>
            <a:fillRect/>
          </a:stretch>
        </p:blipFill>
        <p:spPr>
          <a:xfrm>
            <a:off x="4135059" y="3145447"/>
            <a:ext cx="2690405" cy="850128"/>
          </a:xfrm>
          <a:prstGeom prst="rect">
            <a:avLst/>
          </a:prstGeom>
        </p:spPr>
      </p:pic>
      <p:pic>
        <p:nvPicPr>
          <p:cNvPr id="5" name="Picture 4" descr="Text&#10;&#10;Description automatically generated">
            <a:hlinkClick r:id="rId14"/>
            <a:extLst>
              <a:ext uri="{FF2B5EF4-FFF2-40B4-BE49-F238E27FC236}">
                <a16:creationId xmlns:a16="http://schemas.microsoft.com/office/drawing/2014/main" id="{5AF97583-8579-3B21-B2E8-D3512B3427E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22626" y="2072125"/>
            <a:ext cx="2628900" cy="838200"/>
          </a:xfrm>
          <a:prstGeom prst="rect">
            <a:avLst/>
          </a:prstGeom>
        </p:spPr>
      </p:pic>
    </p:spTree>
    <p:extLst>
      <p:ext uri="{BB962C8B-B14F-4D97-AF65-F5344CB8AC3E}">
        <p14:creationId xmlns:p14="http://schemas.microsoft.com/office/powerpoint/2010/main" val="1223398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3FA0A1-B363-467A-A156-A42A21697E83}"/>
              </a:ext>
            </a:extLst>
          </p:cNvPr>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18" name="TextBox 17">
            <a:extLst>
              <a:ext uri="{FF2B5EF4-FFF2-40B4-BE49-F238E27FC236}">
                <a16:creationId xmlns:a16="http://schemas.microsoft.com/office/drawing/2014/main" id="{F68C3D94-9EC0-D171-D962-90EDD03D5326}"/>
              </a:ext>
            </a:extLst>
          </p:cNvPr>
          <p:cNvSpPr txBox="1"/>
          <p:nvPr/>
        </p:nvSpPr>
        <p:spPr>
          <a:xfrm>
            <a:off x="37512" y="4848222"/>
            <a:ext cx="1914671" cy="1015663"/>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Activity 2: </a:t>
            </a:r>
            <a:r>
              <a:rPr lang="en-US" b="1" dirty="0">
                <a:solidFill>
                  <a:schemeClr val="bg1"/>
                </a:solidFill>
                <a:latin typeface="Arial" panose="020B0604020202020204" pitchFamily="34" charset="0"/>
                <a:cs typeface="Arial" panose="020B0604020202020204" pitchFamily="34" charset="0"/>
              </a:rPr>
              <a:t>Spot the hazards!</a:t>
            </a:r>
          </a:p>
        </p:txBody>
      </p:sp>
      <p:sp>
        <p:nvSpPr>
          <p:cNvPr id="22" name="TextBox 21">
            <a:extLst>
              <a:ext uri="{FF2B5EF4-FFF2-40B4-BE49-F238E27FC236}">
                <a16:creationId xmlns:a16="http://schemas.microsoft.com/office/drawing/2014/main" id="{7354FBFE-EA86-48FB-8663-19E5D318B641}"/>
              </a:ext>
            </a:extLst>
          </p:cNvPr>
          <p:cNvSpPr txBox="1"/>
          <p:nvPr/>
        </p:nvSpPr>
        <p:spPr>
          <a:xfrm>
            <a:off x="402489" y="3661536"/>
            <a:ext cx="1839892" cy="58477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All the correct answers are a)</a:t>
            </a:r>
          </a:p>
        </p:txBody>
      </p:sp>
      <p:sp>
        <p:nvSpPr>
          <p:cNvPr id="9" name="Right Triangle 8">
            <a:extLst>
              <a:ext uri="{FF2B5EF4-FFF2-40B4-BE49-F238E27FC236}">
                <a16:creationId xmlns:a16="http://schemas.microsoft.com/office/drawing/2014/main" id="{D4AC4A1C-4955-4FCA-B77B-E30F60DAA199}"/>
              </a:ext>
            </a:extLst>
          </p:cNvPr>
          <p:cNvSpPr/>
          <p:nvPr/>
        </p:nvSpPr>
        <p:spPr>
          <a:xfrm rot="18900000">
            <a:off x="926533" y="2623418"/>
            <a:ext cx="798253" cy="798253"/>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189E7367-262D-44C4-AD71-79FC7EEE78C4}"/>
              </a:ext>
            </a:extLst>
          </p:cNvPr>
          <p:cNvSpPr txBox="1"/>
          <p:nvPr/>
        </p:nvSpPr>
        <p:spPr>
          <a:xfrm>
            <a:off x="504764" y="2084427"/>
            <a:ext cx="1695078" cy="830997"/>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Activity 1: Quiz</a:t>
            </a:r>
          </a:p>
        </p:txBody>
      </p:sp>
      <p:sp>
        <p:nvSpPr>
          <p:cNvPr id="34" name="Right Triangle 33">
            <a:extLst>
              <a:ext uri="{FF2B5EF4-FFF2-40B4-BE49-F238E27FC236}">
                <a16:creationId xmlns:a16="http://schemas.microsoft.com/office/drawing/2014/main" id="{56A10B3B-7287-4BFC-94C8-9B0AC37F743D}"/>
              </a:ext>
            </a:extLst>
          </p:cNvPr>
          <p:cNvSpPr/>
          <p:nvPr/>
        </p:nvSpPr>
        <p:spPr>
          <a:xfrm rot="13500000">
            <a:off x="1576538" y="4914639"/>
            <a:ext cx="830697" cy="830697"/>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B62433FB-7625-4B72-9C1E-53C5CD76C2A5}"/>
              </a:ext>
            </a:extLst>
          </p:cNvPr>
          <p:cNvSpPr/>
          <p:nvPr/>
        </p:nvSpPr>
        <p:spPr>
          <a:xfrm>
            <a:off x="359950" y="583199"/>
            <a:ext cx="3159745" cy="1333528"/>
          </a:xfrm>
          <a:prstGeom prst="roundRect">
            <a:avLst/>
          </a:prstGeom>
          <a:solidFill>
            <a:schemeClr val="bg1"/>
          </a:solidFill>
          <a:ln>
            <a:solidFill>
              <a:srgbClr val="25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EFC2264-7D36-4C61-B88B-B291FDB8FF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1319" y="391356"/>
            <a:ext cx="6343286" cy="5750519"/>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430298" y="722345"/>
            <a:ext cx="2347317" cy="1077218"/>
          </a:xfrm>
          <a:prstGeom prst="rect">
            <a:avLst/>
          </a:prstGeom>
          <a:noFill/>
        </p:spPr>
        <p:txBody>
          <a:bodyPr wrap="square" lIns="91440" tIns="45720" rIns="91440" bIns="45720" rtlCol="0" anchor="t">
            <a:spAutoFit/>
          </a:bodyPr>
          <a:lstStyle/>
          <a:p>
            <a:r>
              <a:rPr lang="en-GB" sz="3200" dirty="0">
                <a:solidFill>
                  <a:schemeClr val="accent1"/>
                </a:solidFill>
                <a:latin typeface="Stencil ICG" panose="00000400000000000000" pitchFamily="2" charset="0"/>
                <a:cs typeface="Simplified Arabic Fixed"/>
              </a:rPr>
              <a:t>ACTIVITY ANSWERS</a:t>
            </a:r>
          </a:p>
        </p:txBody>
      </p:sp>
    </p:spTree>
    <p:extLst>
      <p:ext uri="{BB962C8B-B14F-4D97-AF65-F5344CB8AC3E}">
        <p14:creationId xmlns:p14="http://schemas.microsoft.com/office/powerpoint/2010/main" val="4069864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9FD3383-E2D5-AD43-AA21-130D941630EC}"/>
              </a:ext>
            </a:extLst>
          </p:cNvPr>
          <p:cNvSpPr/>
          <p:nvPr/>
        </p:nvSpPr>
        <p:spPr>
          <a:xfrm>
            <a:off x="4999525" y="1370480"/>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TextBox 15">
            <a:extLst>
              <a:ext uri="{FF2B5EF4-FFF2-40B4-BE49-F238E27FC236}">
                <a16:creationId xmlns:a16="http://schemas.microsoft.com/office/drawing/2014/main" id="{893F3A95-09F6-8849-A583-144C809D58CD}"/>
              </a:ext>
            </a:extLst>
          </p:cNvPr>
          <p:cNvSpPr txBox="1"/>
          <p:nvPr/>
        </p:nvSpPr>
        <p:spPr>
          <a:xfrm>
            <a:off x="1084845" y="2747002"/>
            <a:ext cx="2810431" cy="769441"/>
          </a:xfrm>
          <a:prstGeom prst="rect">
            <a:avLst/>
          </a:prstGeom>
          <a:noFill/>
        </p:spPr>
        <p:txBody>
          <a:bodyPr wrap="square" rtlCol="0">
            <a:spAutoFit/>
          </a:bodyPr>
          <a:lstStyle/>
          <a:p>
            <a:pPr algn="ctr"/>
            <a:r>
              <a:rPr lang="en-US" sz="4400">
                <a:solidFill>
                  <a:srgbClr val="FFFF00"/>
                </a:solidFill>
                <a:latin typeface="Reprise Title Std" panose="02000000000000000000" pitchFamily="2" charset="77"/>
              </a:rPr>
              <a:t>Questions ?</a:t>
            </a:r>
          </a:p>
        </p:txBody>
      </p:sp>
      <p:grpSp>
        <p:nvGrpSpPr>
          <p:cNvPr id="4" name="Group 3"/>
          <p:cNvGrpSpPr/>
          <p:nvPr/>
        </p:nvGrpSpPr>
        <p:grpSpPr>
          <a:xfrm>
            <a:off x="5521101" y="2042949"/>
            <a:ext cx="2772102" cy="2772102"/>
            <a:chOff x="5369339" y="2042949"/>
            <a:chExt cx="2772102" cy="2772102"/>
          </a:xfrm>
        </p:grpSpPr>
        <p:pic>
          <p:nvPicPr>
            <p:cNvPr id="13" name="Graphic 12" descr="Thought with solid fill">
              <a:extLst>
                <a:ext uri="{FF2B5EF4-FFF2-40B4-BE49-F238E27FC236}">
                  <a16:creationId xmlns:a16="http://schemas.microsoft.com/office/drawing/2014/main" id="{9125687F-11D2-5442-92AB-D1DA660010D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69339" y="2042949"/>
              <a:ext cx="2772102" cy="2772102"/>
            </a:xfrm>
            <a:prstGeom prst="rect">
              <a:avLst/>
            </a:prstGeom>
          </p:spPr>
        </p:pic>
        <p:pic>
          <p:nvPicPr>
            <p:cNvPr id="15" name="Graphic 14" descr="Question Mark with solid fill">
              <a:extLst>
                <a:ext uri="{FF2B5EF4-FFF2-40B4-BE49-F238E27FC236}">
                  <a16:creationId xmlns:a16="http://schemas.microsoft.com/office/drawing/2014/main" id="{5122D237-BD06-AF4B-B9CC-9A124D7A642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71427" y="2467752"/>
              <a:ext cx="735725" cy="735725"/>
            </a:xfrm>
            <a:prstGeom prst="rect">
              <a:avLst/>
            </a:prstGeom>
          </p:spPr>
        </p:pic>
      </p:grpSp>
      <p:pic>
        <p:nvPicPr>
          <p:cNvPr id="12" name="Picture 11" descr="Icon&#10;&#10;Description automatically generated">
            <a:extLst>
              <a:ext uri="{FF2B5EF4-FFF2-40B4-BE49-F238E27FC236}">
                <a16:creationId xmlns:a16="http://schemas.microsoft.com/office/drawing/2014/main" id="{F912CA85-121D-BD4B-AEF1-5A722463BC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3328" y="1285920"/>
            <a:ext cx="3916927" cy="3835114"/>
          </a:xfrm>
          <a:prstGeom prst="rect">
            <a:avLst/>
          </a:prstGeom>
        </p:spPr>
      </p:pic>
      <p:sp>
        <p:nvSpPr>
          <p:cNvPr id="5" name="TextBox 4">
            <a:extLst>
              <a:ext uri="{FF2B5EF4-FFF2-40B4-BE49-F238E27FC236}">
                <a16:creationId xmlns:a16="http://schemas.microsoft.com/office/drawing/2014/main" id="{A699580E-B12B-115C-1B8F-3B5EFC196D31}"/>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7" name="Picture 6" descr="Logo&#10;&#10;Description automatically generated">
            <a:extLst>
              <a:ext uri="{FF2B5EF4-FFF2-40B4-BE49-F238E27FC236}">
                <a16:creationId xmlns:a16="http://schemas.microsoft.com/office/drawing/2014/main" id="{5E36ADD0-29ED-6F76-BB46-863CBA6486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3" name="Footer Placeholder 3">
            <a:extLst>
              <a:ext uri="{FF2B5EF4-FFF2-40B4-BE49-F238E27FC236}">
                <a16:creationId xmlns:a16="http://schemas.microsoft.com/office/drawing/2014/main" id="{8D102AEB-67A0-5943-E471-D2E9C3B2C478}"/>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88232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FA51836-448F-9C52-0B70-F59DC87D9ECD}"/>
              </a:ext>
            </a:extLst>
          </p:cNvPr>
          <p:cNvSpPr/>
          <p:nvPr/>
        </p:nvSpPr>
        <p:spPr>
          <a:xfrm>
            <a:off x="0" y="1663885"/>
            <a:ext cx="9144000" cy="2102549"/>
          </a:xfrm>
          <a:prstGeom prst="rect">
            <a:avLst/>
          </a:prstGeom>
          <a:solidFill>
            <a:srgbClr val="FFFF00">
              <a:alpha val="5026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6674416" cy="516378"/>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566735" y="600205"/>
            <a:ext cx="6489245"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Why worry about Health and Safety?</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6" name="Graphic 5" descr="Warning with solid fill">
            <a:extLst>
              <a:ext uri="{FF2B5EF4-FFF2-40B4-BE49-F238E27FC236}">
                <a16:creationId xmlns:a16="http://schemas.microsoft.com/office/drawing/2014/main" id="{F2C14A09-3305-6617-A629-D013CFBB71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4299" y="515850"/>
            <a:ext cx="516378" cy="516378"/>
          </a:xfrm>
          <a:prstGeom prst="rect">
            <a:avLst/>
          </a:prstGeom>
        </p:spPr>
      </p:pic>
      <p:pic>
        <p:nvPicPr>
          <p:cNvPr id="36" name="Picture 35">
            <a:extLst>
              <a:ext uri="{FF2B5EF4-FFF2-40B4-BE49-F238E27FC236}">
                <a16:creationId xmlns:a16="http://schemas.microsoft.com/office/drawing/2014/main" id="{7D729CA3-A77D-AF24-1FA9-9958B42DEC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474474"/>
            <a:ext cx="9144000" cy="410834"/>
          </a:xfrm>
          <a:prstGeom prst="rect">
            <a:avLst/>
          </a:prstGeom>
        </p:spPr>
      </p:pic>
      <p:pic>
        <p:nvPicPr>
          <p:cNvPr id="28" name="Picture 27">
            <a:extLst>
              <a:ext uri="{FF2B5EF4-FFF2-40B4-BE49-F238E27FC236}">
                <a16:creationId xmlns:a16="http://schemas.microsoft.com/office/drawing/2014/main" id="{6110B74D-4C11-653A-1AEF-6615998C85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515045"/>
            <a:ext cx="9144000" cy="410834"/>
          </a:xfrm>
          <a:prstGeom prst="rect">
            <a:avLst/>
          </a:prstGeom>
        </p:spPr>
      </p:pic>
      <p:sp>
        <p:nvSpPr>
          <p:cNvPr id="43" name="TextBox 42">
            <a:extLst>
              <a:ext uri="{FF2B5EF4-FFF2-40B4-BE49-F238E27FC236}">
                <a16:creationId xmlns:a16="http://schemas.microsoft.com/office/drawing/2014/main" id="{C87332DE-B298-13B9-007A-0C013D7EC044}"/>
              </a:ext>
            </a:extLst>
          </p:cNvPr>
          <p:cNvSpPr txBox="1"/>
          <p:nvPr/>
        </p:nvSpPr>
        <p:spPr>
          <a:xfrm>
            <a:off x="3402024" y="2071027"/>
            <a:ext cx="5543444" cy="369332"/>
          </a:xfrm>
          <a:prstGeom prst="rect">
            <a:avLst/>
          </a:prstGeom>
          <a:noFill/>
        </p:spPr>
        <p:txBody>
          <a:bodyPr wrap="square">
            <a:spAutoFit/>
          </a:bodyPr>
          <a:lstStyle/>
          <a:p>
            <a:r>
              <a:rPr lang="en-GB" b="1" dirty="0">
                <a:solidFill>
                  <a:srgbClr val="CE171A"/>
                </a:solidFill>
                <a:latin typeface="Arial" panose="020B0604020202020204" pitchFamily="34" charset="0"/>
              </a:rPr>
              <a:t>YOU ARE IMPORTANT.</a:t>
            </a:r>
            <a:endParaRPr lang="en-US" b="1" dirty="0"/>
          </a:p>
        </p:txBody>
      </p:sp>
      <p:sp>
        <p:nvSpPr>
          <p:cNvPr id="44" name="TextBox 43">
            <a:extLst>
              <a:ext uri="{FF2B5EF4-FFF2-40B4-BE49-F238E27FC236}">
                <a16:creationId xmlns:a16="http://schemas.microsoft.com/office/drawing/2014/main" id="{DC226CA1-ADC1-3213-1B89-36A82D2A128D}"/>
              </a:ext>
            </a:extLst>
          </p:cNvPr>
          <p:cNvSpPr txBox="1"/>
          <p:nvPr/>
        </p:nvSpPr>
        <p:spPr>
          <a:xfrm>
            <a:off x="3402024" y="2475762"/>
            <a:ext cx="5543444" cy="307777"/>
          </a:xfrm>
          <a:prstGeom prst="rect">
            <a:avLst/>
          </a:prstGeom>
          <a:noFill/>
        </p:spPr>
        <p:txBody>
          <a:bodyPr wrap="square">
            <a:spAutoFit/>
          </a:bodyPr>
          <a:lstStyle/>
          <a:p>
            <a:r>
              <a:rPr lang="en-GB" sz="1400" dirty="0">
                <a:latin typeface="Arial" panose="020B0604020202020204" pitchFamily="34" charset="0"/>
              </a:rPr>
              <a:t>You have a right not to get hurt, at or by your work.</a:t>
            </a:r>
          </a:p>
        </p:txBody>
      </p:sp>
      <p:sp>
        <p:nvSpPr>
          <p:cNvPr id="45" name="TextBox 44">
            <a:extLst>
              <a:ext uri="{FF2B5EF4-FFF2-40B4-BE49-F238E27FC236}">
                <a16:creationId xmlns:a16="http://schemas.microsoft.com/office/drawing/2014/main" id="{DE28E2D8-66BE-84A6-71D7-3DDA7B95F715}"/>
              </a:ext>
            </a:extLst>
          </p:cNvPr>
          <p:cNvSpPr txBox="1"/>
          <p:nvPr/>
        </p:nvSpPr>
        <p:spPr>
          <a:xfrm>
            <a:off x="3402024" y="2805546"/>
            <a:ext cx="5543444" cy="523220"/>
          </a:xfrm>
          <a:prstGeom prst="rect">
            <a:avLst/>
          </a:prstGeom>
          <a:noFill/>
        </p:spPr>
        <p:txBody>
          <a:bodyPr wrap="square">
            <a:spAutoFit/>
          </a:bodyPr>
          <a:lstStyle/>
          <a:p>
            <a:r>
              <a:rPr lang="en-GB" sz="1400" dirty="0">
                <a:latin typeface="Arial" panose="020B0604020202020204" pitchFamily="34" charset="0"/>
              </a:rPr>
              <a:t>You also have a responsibility to </a:t>
            </a:r>
            <a:r>
              <a:rPr lang="en-GB" sz="1400" b="1" dirty="0">
                <a:solidFill>
                  <a:srgbClr val="C00000"/>
                </a:solidFill>
                <a:latin typeface="Arial" panose="020B0604020202020204" pitchFamily="34" charset="0"/>
              </a:rPr>
              <a:t>look after yourself </a:t>
            </a:r>
            <a:r>
              <a:rPr lang="en-GB" sz="1400" dirty="0">
                <a:latin typeface="Arial" panose="020B0604020202020204" pitchFamily="34" charset="0"/>
              </a:rPr>
              <a:t>and </a:t>
            </a:r>
            <a:br>
              <a:rPr lang="en-GB" sz="1400" dirty="0">
                <a:latin typeface="Arial" panose="020B0604020202020204" pitchFamily="34" charset="0"/>
              </a:rPr>
            </a:br>
            <a:r>
              <a:rPr lang="en-GB" sz="1400" b="1" dirty="0">
                <a:solidFill>
                  <a:srgbClr val="C00000"/>
                </a:solidFill>
                <a:latin typeface="Arial" panose="020B0604020202020204" pitchFamily="34" charset="0"/>
              </a:rPr>
              <a:t>those around you</a:t>
            </a:r>
            <a:r>
              <a:rPr lang="en-GB" sz="1400" dirty="0">
                <a:latin typeface="Arial" panose="020B0604020202020204" pitchFamily="34" charset="0"/>
              </a:rPr>
              <a:t>.</a:t>
            </a:r>
          </a:p>
        </p:txBody>
      </p:sp>
      <p:pic>
        <p:nvPicPr>
          <p:cNvPr id="4" name="Picture 3">
            <a:extLst>
              <a:ext uri="{FF2B5EF4-FFF2-40B4-BE49-F238E27FC236}">
                <a16:creationId xmlns:a16="http://schemas.microsoft.com/office/drawing/2014/main" id="{232C9A74-901A-4EC7-B16C-88DF6B6647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421207"/>
            <a:ext cx="3029373" cy="5439534"/>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830767C7-9BF6-4C43-DAA9-D6ABF42036A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94755" y="4529522"/>
            <a:ext cx="3928778" cy="1803373"/>
          </a:xfrm>
          <a:prstGeom prst="rect">
            <a:avLst/>
          </a:prstGeom>
          <a:effectLst>
            <a:outerShdw blurRad="50800" dist="50800" dir="5400000" algn="ctr" rotWithShape="0">
              <a:schemeClr val="tx1">
                <a:lumMod val="65000"/>
                <a:lumOff val="35000"/>
              </a:schemeClr>
            </a:outerShdw>
          </a:effectLst>
        </p:spPr>
      </p:pic>
      <p:sp>
        <p:nvSpPr>
          <p:cNvPr id="20" name="TextBox 19">
            <a:extLst>
              <a:ext uri="{FF2B5EF4-FFF2-40B4-BE49-F238E27FC236}">
                <a16:creationId xmlns:a16="http://schemas.microsoft.com/office/drawing/2014/main" id="{2B4E64FE-FECF-5A10-7074-24ED75E5AF15}"/>
              </a:ext>
            </a:extLst>
          </p:cNvPr>
          <p:cNvSpPr txBox="1"/>
          <p:nvPr/>
        </p:nvSpPr>
        <p:spPr>
          <a:xfrm>
            <a:off x="2656776" y="4865901"/>
            <a:ext cx="3094965" cy="954107"/>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1</a:t>
            </a:r>
            <a:r>
              <a:rPr lang="en-GB" sz="1400" dirty="0">
                <a:latin typeface="Comic Sans MS" panose="030F0902030302020204" pitchFamily="66" charset="0"/>
                <a:cs typeface="Simplified Arabic Fixed"/>
              </a:rPr>
              <a:t>: What do you think is the most reported workplace injury – from lifting heavy objects, or tripping over?</a:t>
            </a:r>
          </a:p>
        </p:txBody>
      </p:sp>
      <p:pic>
        <p:nvPicPr>
          <p:cNvPr id="21" name="Picture 20" descr="Background pattern&#10;&#10;Description automatically generated">
            <a:extLst>
              <a:ext uri="{FF2B5EF4-FFF2-40B4-BE49-F238E27FC236}">
                <a16:creationId xmlns:a16="http://schemas.microsoft.com/office/drawing/2014/main" id="{51129553-E676-FCAA-F68D-2B1C653DDE74}"/>
              </a:ext>
            </a:extLst>
          </p:cNvPr>
          <p:cNvPicPr>
            <a:picLocks noChangeAspect="1"/>
          </p:cNvPicPr>
          <p:nvPr/>
        </p:nvPicPr>
        <p:blipFill rotWithShape="1">
          <a:blip r:embed="rId12">
            <a:extLst>
              <a:ext uri="{28A0092B-C50C-407E-A947-70E740481C1C}">
                <a14:useLocalDpi xmlns:a14="http://schemas.microsoft.com/office/drawing/2010/main" val="0"/>
              </a:ext>
            </a:extLst>
          </a:blip>
          <a:srcRect t="46530"/>
          <a:stretch/>
        </p:blipFill>
        <p:spPr>
          <a:xfrm rot="5400000" flipH="1">
            <a:off x="7853743" y="4242319"/>
            <a:ext cx="849967" cy="1730546"/>
          </a:xfrm>
          <a:prstGeom prst="rect">
            <a:avLst/>
          </a:prstGeom>
        </p:spPr>
      </p:pic>
      <p:pic>
        <p:nvPicPr>
          <p:cNvPr id="5" name="Picture 4" descr="A picture containing outdoor object, night sky&#10;&#10;Description automatically generated">
            <a:extLst>
              <a:ext uri="{FF2B5EF4-FFF2-40B4-BE49-F238E27FC236}">
                <a16:creationId xmlns:a16="http://schemas.microsoft.com/office/drawing/2014/main" id="{009AFBFF-A68A-AC9E-75C3-6C4895BF56B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32417" y="4675034"/>
            <a:ext cx="1139399" cy="1158232"/>
          </a:xfrm>
          <a:prstGeom prst="rect">
            <a:avLst/>
          </a:prstGeom>
        </p:spPr>
      </p:pic>
    </p:spTree>
    <p:extLst>
      <p:ext uri="{BB962C8B-B14F-4D97-AF65-F5344CB8AC3E}">
        <p14:creationId xmlns:p14="http://schemas.microsoft.com/office/powerpoint/2010/main" val="160743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descr="A hand holding a red umbrella&#10;&#10;Description automatically generated with medium confidence">
            <a:extLst>
              <a:ext uri="{FF2B5EF4-FFF2-40B4-BE49-F238E27FC236}">
                <a16:creationId xmlns:a16="http://schemas.microsoft.com/office/drawing/2014/main" id="{0F211557-9790-DCA1-5886-157EC316683A}"/>
              </a:ext>
            </a:extLst>
          </p:cNvPr>
          <p:cNvPicPr>
            <a:picLocks noChangeAspect="1"/>
          </p:cNvPicPr>
          <p:nvPr/>
        </p:nvPicPr>
        <p:blipFill rotWithShape="1">
          <a:blip r:embed="rId4">
            <a:extLst>
              <a:ext uri="{28A0092B-C50C-407E-A947-70E740481C1C}">
                <a14:useLocalDpi xmlns:a14="http://schemas.microsoft.com/office/drawing/2010/main" val="0"/>
              </a:ext>
            </a:extLst>
          </a:blip>
          <a:srcRect b="6269"/>
          <a:stretch/>
        </p:blipFill>
        <p:spPr>
          <a:xfrm>
            <a:off x="0" y="1000315"/>
            <a:ext cx="9144000" cy="5857685"/>
          </a:xfrm>
          <a:prstGeom prst="rect">
            <a:avLst/>
          </a:prstGeom>
        </p:spPr>
      </p:pic>
      <p:pic>
        <p:nvPicPr>
          <p:cNvPr id="21" name="Picture 20" descr="Shape&#10;&#10;Description automatically generated">
            <a:extLst>
              <a:ext uri="{FF2B5EF4-FFF2-40B4-BE49-F238E27FC236}">
                <a16:creationId xmlns:a16="http://schemas.microsoft.com/office/drawing/2014/main" id="{AC04808F-8943-8DFB-9548-765674B546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4705" y="3357654"/>
            <a:ext cx="3531200" cy="707886"/>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8BFC947A-D5DD-1543-2194-EAAFD5E8DB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472" y="3354419"/>
            <a:ext cx="3531199" cy="707886"/>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12" name="Picture 11" descr="A picture containing sunset, nature, flock, bright&#10;&#10;Description automatically generated">
            <a:extLst>
              <a:ext uri="{FF2B5EF4-FFF2-40B4-BE49-F238E27FC236}">
                <a16:creationId xmlns:a16="http://schemas.microsoft.com/office/drawing/2014/main" id="{7CC8F942-2435-49DF-1664-B6445C78A5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4162" y="515849"/>
            <a:ext cx="6496132" cy="516378"/>
          </a:xfrm>
          <a:prstGeom prst="rect">
            <a:avLst/>
          </a:prstGeom>
        </p:spPr>
      </p:pic>
      <p:pic>
        <p:nvPicPr>
          <p:cNvPr id="13" name="Picture 12" descr="A picture containing text, light, dark&#10;&#10;Description automatically generated">
            <a:extLst>
              <a:ext uri="{FF2B5EF4-FFF2-40B4-BE49-F238E27FC236}">
                <a16:creationId xmlns:a16="http://schemas.microsoft.com/office/drawing/2014/main" id="{3309640F-7EF0-85C6-1B12-EEF29FA74E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14" name="TextBox 13">
            <a:extLst>
              <a:ext uri="{FF2B5EF4-FFF2-40B4-BE49-F238E27FC236}">
                <a16:creationId xmlns:a16="http://schemas.microsoft.com/office/drawing/2014/main" id="{64E9719F-2EF9-CCA5-F9CE-6E4FA89D2EE3}"/>
              </a:ext>
            </a:extLst>
          </p:cNvPr>
          <p:cNvSpPr txBox="1"/>
          <p:nvPr/>
        </p:nvSpPr>
        <p:spPr>
          <a:xfrm>
            <a:off x="1474163" y="600205"/>
            <a:ext cx="6496131"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Employer and Employee responsibilities</a:t>
            </a:r>
          </a:p>
        </p:txBody>
      </p:sp>
      <p:pic>
        <p:nvPicPr>
          <p:cNvPr id="15" name="Graphic 14" descr="Warning with solid fill">
            <a:extLst>
              <a:ext uri="{FF2B5EF4-FFF2-40B4-BE49-F238E27FC236}">
                <a16:creationId xmlns:a16="http://schemas.microsoft.com/office/drawing/2014/main" id="{A45AF333-1302-AA1E-21FE-6E822F6C018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4299" y="515850"/>
            <a:ext cx="516378" cy="516378"/>
          </a:xfrm>
          <a:prstGeom prst="rect">
            <a:avLst/>
          </a:prstGeom>
        </p:spPr>
      </p:pic>
      <p:sp>
        <p:nvSpPr>
          <p:cNvPr id="25" name="TextBox 24">
            <a:extLst>
              <a:ext uri="{FF2B5EF4-FFF2-40B4-BE49-F238E27FC236}">
                <a16:creationId xmlns:a16="http://schemas.microsoft.com/office/drawing/2014/main" id="{026F4637-FD7D-7051-8D4B-9EF0F42760D0}"/>
              </a:ext>
            </a:extLst>
          </p:cNvPr>
          <p:cNvSpPr txBox="1"/>
          <p:nvPr/>
        </p:nvSpPr>
        <p:spPr>
          <a:xfrm>
            <a:off x="951985" y="4216227"/>
            <a:ext cx="3094965" cy="1815882"/>
          </a:xfrm>
          <a:prstGeom prst="rect">
            <a:avLst/>
          </a:prstGeom>
          <a:noFill/>
        </p:spPr>
        <p:txBody>
          <a:bodyPr wrap="square">
            <a:spAutoFit/>
          </a:bodyPr>
          <a:lstStyle/>
          <a:p>
            <a:pPr algn="ctr"/>
            <a:r>
              <a:rPr lang="en-GB" sz="1600" b="1" i="0" u="none" strike="noStrike" dirty="0">
                <a:solidFill>
                  <a:srgbClr val="333333"/>
                </a:solidFill>
                <a:effectLst/>
                <a:latin typeface="Gadugi" panose="020B0502040204020203" pitchFamily="34" charset="0"/>
              </a:rPr>
              <a:t>By law, </a:t>
            </a:r>
            <a:r>
              <a:rPr lang="en-GB" sz="1600" b="0" i="0" u="none" strike="noStrike" dirty="0">
                <a:solidFill>
                  <a:srgbClr val="333333"/>
                </a:solidFill>
                <a:effectLst/>
                <a:latin typeface="Gadugi" panose="020B0502040204020203" pitchFamily="34" charset="0"/>
              </a:rPr>
              <a:t>i</a:t>
            </a:r>
            <a:r>
              <a:rPr lang="en-GB" sz="1600" b="0" i="0" u="none" strike="noStrike" dirty="0">
                <a:solidFill>
                  <a:srgbClr val="111111"/>
                </a:solidFill>
                <a:effectLst/>
                <a:latin typeface="Gadugi" panose="020B0502040204020203" pitchFamily="34" charset="0"/>
              </a:rPr>
              <a:t>t is an employer’s </a:t>
            </a:r>
            <a:br>
              <a:rPr lang="en-GB" sz="1600" b="0" i="0" u="none" strike="noStrike" dirty="0">
                <a:solidFill>
                  <a:srgbClr val="111111"/>
                </a:solidFill>
                <a:effectLst/>
                <a:latin typeface="Gadugi" panose="020B0502040204020203" pitchFamily="34" charset="0"/>
              </a:rPr>
            </a:br>
            <a:r>
              <a:rPr lang="en-GB" sz="1600" b="0" i="0" u="none" strike="noStrike" dirty="0">
                <a:solidFill>
                  <a:srgbClr val="111111"/>
                </a:solidFill>
                <a:effectLst/>
                <a:latin typeface="Gadugi" panose="020B0502040204020203" pitchFamily="34" charset="0"/>
              </a:rPr>
              <a:t>duty to protect the health, safety and welfare </a:t>
            </a:r>
            <a:br>
              <a:rPr lang="en-GB" sz="1600" b="0" i="0" u="none" strike="noStrike" dirty="0">
                <a:solidFill>
                  <a:srgbClr val="111111"/>
                </a:solidFill>
                <a:effectLst/>
                <a:latin typeface="Gadugi" panose="020B0502040204020203" pitchFamily="34" charset="0"/>
              </a:rPr>
            </a:br>
            <a:r>
              <a:rPr lang="en-GB" sz="1600" b="0" i="0" u="none" strike="noStrike" dirty="0">
                <a:solidFill>
                  <a:srgbClr val="111111"/>
                </a:solidFill>
                <a:effectLst/>
                <a:latin typeface="Gadugi" panose="020B0502040204020203" pitchFamily="34" charset="0"/>
              </a:rPr>
              <a:t>of their employees and other people who might </a:t>
            </a:r>
            <a:r>
              <a:rPr lang="en-GB" sz="1600" b="0" i="0" dirty="0">
                <a:solidFill>
                  <a:srgbClr val="000000"/>
                </a:solidFill>
                <a:effectLst/>
                <a:latin typeface="Gadugi" panose="020B0502040204020203" pitchFamily="34" charset="0"/>
              </a:rPr>
              <a:t>​</a:t>
            </a:r>
            <a:br>
              <a:rPr lang="en-GB" sz="1600" b="0" i="0" dirty="0">
                <a:solidFill>
                  <a:srgbClr val="000000"/>
                </a:solidFill>
                <a:effectLst/>
                <a:latin typeface="Gadugi" panose="020B0502040204020203" pitchFamily="34" charset="0"/>
              </a:rPr>
            </a:br>
            <a:r>
              <a:rPr lang="en-GB" sz="1600" b="0" i="0" u="none" strike="noStrike" dirty="0">
                <a:solidFill>
                  <a:srgbClr val="111111"/>
                </a:solidFill>
                <a:effectLst/>
                <a:latin typeface="Gadugi" panose="020B0502040204020203" pitchFamily="34" charset="0"/>
              </a:rPr>
              <a:t>be affected </a:t>
            </a:r>
            <a:r>
              <a:rPr lang="en-GB" sz="1600" b="0" i="0" dirty="0">
                <a:solidFill>
                  <a:srgbClr val="000000"/>
                </a:solidFill>
                <a:effectLst/>
                <a:latin typeface="Gadugi" panose="020B0502040204020203" pitchFamily="34" charset="0"/>
              </a:rPr>
              <a:t>​</a:t>
            </a:r>
            <a:br>
              <a:rPr lang="en-GB" sz="1600" b="0" i="0" dirty="0">
                <a:solidFill>
                  <a:srgbClr val="000000"/>
                </a:solidFill>
                <a:effectLst/>
                <a:latin typeface="Gadugi" panose="020B0502040204020203" pitchFamily="34" charset="0"/>
              </a:rPr>
            </a:br>
            <a:r>
              <a:rPr lang="en-GB" sz="1600" b="0" i="0" u="none" strike="noStrike" dirty="0">
                <a:solidFill>
                  <a:srgbClr val="111111"/>
                </a:solidFill>
                <a:effectLst/>
                <a:latin typeface="Gadugi" panose="020B0502040204020203" pitchFamily="34" charset="0"/>
              </a:rPr>
              <a:t>by their </a:t>
            </a:r>
            <a:r>
              <a:rPr lang="en-GB" sz="1600" b="0" i="0" dirty="0">
                <a:solidFill>
                  <a:srgbClr val="000000"/>
                </a:solidFill>
                <a:effectLst/>
                <a:latin typeface="Gadugi" panose="020B0502040204020203" pitchFamily="34" charset="0"/>
              </a:rPr>
              <a:t>​</a:t>
            </a:r>
            <a:r>
              <a:rPr lang="en-GB" sz="1600" b="0" i="0" u="none" strike="noStrike" dirty="0">
                <a:solidFill>
                  <a:srgbClr val="111111"/>
                </a:solidFill>
                <a:effectLst/>
                <a:latin typeface="Gadugi" panose="020B0502040204020203" pitchFamily="34" charset="0"/>
              </a:rPr>
              <a:t>business.</a:t>
            </a:r>
            <a:r>
              <a:rPr lang="en-GB" sz="1600" b="0" i="0" dirty="0">
                <a:solidFill>
                  <a:srgbClr val="000000"/>
                </a:solidFill>
                <a:effectLst/>
                <a:latin typeface="Gadugi" panose="020B0502040204020203" pitchFamily="34" charset="0"/>
              </a:rPr>
              <a:t>​</a:t>
            </a:r>
            <a:endParaRPr lang="en-US" sz="1600" dirty="0"/>
          </a:p>
        </p:txBody>
      </p:sp>
      <p:sp>
        <p:nvSpPr>
          <p:cNvPr id="27" name="TextBox 26">
            <a:extLst>
              <a:ext uri="{FF2B5EF4-FFF2-40B4-BE49-F238E27FC236}">
                <a16:creationId xmlns:a16="http://schemas.microsoft.com/office/drawing/2014/main" id="{9E388775-D020-811A-D287-FB6A0305323A}"/>
              </a:ext>
            </a:extLst>
          </p:cNvPr>
          <p:cNvSpPr txBox="1"/>
          <p:nvPr/>
        </p:nvSpPr>
        <p:spPr>
          <a:xfrm>
            <a:off x="763472" y="3399369"/>
            <a:ext cx="3471992" cy="646331"/>
          </a:xfrm>
          <a:prstGeom prst="rect">
            <a:avLst/>
          </a:prstGeom>
          <a:noFill/>
        </p:spPr>
        <p:txBody>
          <a:bodyPr wrap="square" lIns="91440" tIns="45720" rIns="91440" bIns="45720" rtlCol="0" anchor="t">
            <a:spAutoFit/>
          </a:bodyPr>
          <a:lstStyle/>
          <a:p>
            <a:pPr algn="ctr"/>
            <a:r>
              <a:rPr lang="en-GB" b="1" dirty="0">
                <a:latin typeface="Simplified Arabic Fixed"/>
                <a:cs typeface="Simplified Arabic Fixed"/>
              </a:rPr>
              <a:t>Employer responsibilities</a:t>
            </a:r>
          </a:p>
        </p:txBody>
      </p:sp>
      <p:sp>
        <p:nvSpPr>
          <p:cNvPr id="29" name="TextBox 28">
            <a:extLst>
              <a:ext uri="{FF2B5EF4-FFF2-40B4-BE49-F238E27FC236}">
                <a16:creationId xmlns:a16="http://schemas.microsoft.com/office/drawing/2014/main" id="{942B4147-E12E-7518-4174-7DFDDFB5676E}"/>
              </a:ext>
            </a:extLst>
          </p:cNvPr>
          <p:cNvSpPr txBox="1"/>
          <p:nvPr/>
        </p:nvSpPr>
        <p:spPr>
          <a:xfrm>
            <a:off x="5054704" y="3392897"/>
            <a:ext cx="3471992" cy="646331"/>
          </a:xfrm>
          <a:prstGeom prst="rect">
            <a:avLst/>
          </a:prstGeom>
          <a:noFill/>
        </p:spPr>
        <p:txBody>
          <a:bodyPr wrap="square" lIns="91440" tIns="45720" rIns="91440" bIns="45720" rtlCol="0" anchor="t">
            <a:spAutoFit/>
          </a:bodyPr>
          <a:lstStyle/>
          <a:p>
            <a:pPr algn="ctr"/>
            <a:r>
              <a:rPr lang="en-GB" b="1" dirty="0">
                <a:latin typeface="Simplified Arabic Fixed"/>
                <a:cs typeface="Simplified Arabic Fixed"/>
              </a:rPr>
              <a:t>Employee responsibilities</a:t>
            </a:r>
          </a:p>
        </p:txBody>
      </p:sp>
      <p:sp>
        <p:nvSpPr>
          <p:cNvPr id="30" name="TextBox 29">
            <a:extLst>
              <a:ext uri="{FF2B5EF4-FFF2-40B4-BE49-F238E27FC236}">
                <a16:creationId xmlns:a16="http://schemas.microsoft.com/office/drawing/2014/main" id="{C989ACBD-AB90-ECEC-BEAE-787DCD115F16}"/>
              </a:ext>
            </a:extLst>
          </p:cNvPr>
          <p:cNvSpPr txBox="1"/>
          <p:nvPr/>
        </p:nvSpPr>
        <p:spPr>
          <a:xfrm>
            <a:off x="5126656" y="4266104"/>
            <a:ext cx="3094965" cy="338554"/>
          </a:xfrm>
          <a:prstGeom prst="rect">
            <a:avLst/>
          </a:prstGeom>
          <a:noFill/>
        </p:spPr>
        <p:txBody>
          <a:bodyPr wrap="square">
            <a:spAutoFit/>
          </a:bodyPr>
          <a:lstStyle/>
          <a:p>
            <a:pPr marL="285750" indent="-285750" algn="ctr">
              <a:buFont typeface="Wingdings" pitchFamily="2" charset="2"/>
              <a:buChar char="ü"/>
            </a:pPr>
            <a:r>
              <a:rPr lang="en-GB" sz="1600" b="0" i="0" u="none" strike="noStrike" dirty="0">
                <a:solidFill>
                  <a:srgbClr val="333333"/>
                </a:solidFill>
                <a:effectLst/>
                <a:latin typeface="Gadugi" panose="020B0502040204020203" pitchFamily="34" charset="0"/>
              </a:rPr>
              <a:t>Follow training</a:t>
            </a:r>
            <a:endParaRPr lang="en-US" sz="1600" dirty="0"/>
          </a:p>
        </p:txBody>
      </p:sp>
      <p:sp>
        <p:nvSpPr>
          <p:cNvPr id="31" name="TextBox 30">
            <a:extLst>
              <a:ext uri="{FF2B5EF4-FFF2-40B4-BE49-F238E27FC236}">
                <a16:creationId xmlns:a16="http://schemas.microsoft.com/office/drawing/2014/main" id="{41E7190E-7DB5-236E-EF8C-E17C9AFA15A0}"/>
              </a:ext>
            </a:extLst>
          </p:cNvPr>
          <p:cNvSpPr txBox="1"/>
          <p:nvPr/>
        </p:nvSpPr>
        <p:spPr>
          <a:xfrm>
            <a:off x="5126656" y="4712793"/>
            <a:ext cx="3094965" cy="338554"/>
          </a:xfrm>
          <a:prstGeom prst="rect">
            <a:avLst/>
          </a:prstGeom>
          <a:noFill/>
        </p:spPr>
        <p:txBody>
          <a:bodyPr wrap="square">
            <a:spAutoFit/>
          </a:bodyPr>
          <a:lstStyle/>
          <a:p>
            <a:pPr marL="285750" indent="-285750" algn="ctr">
              <a:buFont typeface="Wingdings" pitchFamily="2" charset="2"/>
              <a:buChar char="ü"/>
            </a:pPr>
            <a:r>
              <a:rPr lang="en-GB" sz="1600" dirty="0">
                <a:solidFill>
                  <a:srgbClr val="333333"/>
                </a:solidFill>
                <a:latin typeface="Gadugi" panose="020B0502040204020203" pitchFamily="34" charset="0"/>
              </a:rPr>
              <a:t>Be responsible</a:t>
            </a:r>
            <a:endParaRPr lang="en-US" sz="1600" dirty="0"/>
          </a:p>
        </p:txBody>
      </p:sp>
      <p:sp>
        <p:nvSpPr>
          <p:cNvPr id="32" name="TextBox 31">
            <a:extLst>
              <a:ext uri="{FF2B5EF4-FFF2-40B4-BE49-F238E27FC236}">
                <a16:creationId xmlns:a16="http://schemas.microsoft.com/office/drawing/2014/main" id="{BFF0D463-F845-1015-C74F-A2219F3C0572}"/>
              </a:ext>
            </a:extLst>
          </p:cNvPr>
          <p:cNvSpPr txBox="1"/>
          <p:nvPr/>
        </p:nvSpPr>
        <p:spPr>
          <a:xfrm>
            <a:off x="5126656" y="5159482"/>
            <a:ext cx="3094965" cy="338554"/>
          </a:xfrm>
          <a:prstGeom prst="rect">
            <a:avLst/>
          </a:prstGeom>
          <a:noFill/>
        </p:spPr>
        <p:txBody>
          <a:bodyPr wrap="square">
            <a:spAutoFit/>
          </a:bodyPr>
          <a:lstStyle/>
          <a:p>
            <a:pPr marL="285750" indent="-285750" algn="ctr">
              <a:buFont typeface="Wingdings" pitchFamily="2" charset="2"/>
              <a:buChar char="ü"/>
            </a:pPr>
            <a:r>
              <a:rPr lang="en-GB" sz="1600" dirty="0">
                <a:solidFill>
                  <a:srgbClr val="333333"/>
                </a:solidFill>
                <a:latin typeface="Gadugi" panose="020B0502040204020203" pitchFamily="34" charset="0"/>
              </a:rPr>
              <a:t>Co-operate</a:t>
            </a:r>
            <a:endParaRPr lang="en-US" sz="1600" dirty="0"/>
          </a:p>
        </p:txBody>
      </p:sp>
      <p:sp>
        <p:nvSpPr>
          <p:cNvPr id="34" name="TextBox 33">
            <a:extLst>
              <a:ext uri="{FF2B5EF4-FFF2-40B4-BE49-F238E27FC236}">
                <a16:creationId xmlns:a16="http://schemas.microsoft.com/office/drawing/2014/main" id="{CD09D94E-1337-95D5-B9FC-0FBBAD402DB0}"/>
              </a:ext>
            </a:extLst>
          </p:cNvPr>
          <p:cNvSpPr txBox="1"/>
          <p:nvPr/>
        </p:nvSpPr>
        <p:spPr>
          <a:xfrm>
            <a:off x="5126656" y="5606171"/>
            <a:ext cx="3094965" cy="338554"/>
          </a:xfrm>
          <a:prstGeom prst="rect">
            <a:avLst/>
          </a:prstGeom>
          <a:noFill/>
        </p:spPr>
        <p:txBody>
          <a:bodyPr wrap="square">
            <a:spAutoFit/>
          </a:bodyPr>
          <a:lstStyle/>
          <a:p>
            <a:pPr marL="285750" indent="-285750" algn="ctr">
              <a:buFont typeface="Wingdings" pitchFamily="2" charset="2"/>
              <a:buChar char="ü"/>
            </a:pPr>
            <a:r>
              <a:rPr lang="en-GB" sz="1600" dirty="0">
                <a:solidFill>
                  <a:srgbClr val="333333"/>
                </a:solidFill>
                <a:latin typeface="Gadugi" panose="020B0502040204020203" pitchFamily="34" charset="0"/>
              </a:rPr>
              <a:t>Tell someone</a:t>
            </a:r>
            <a:endParaRPr lang="en-US" sz="1600" dirty="0"/>
          </a:p>
        </p:txBody>
      </p:sp>
    </p:spTree>
    <p:extLst>
      <p:ext uri="{BB962C8B-B14F-4D97-AF65-F5344CB8AC3E}">
        <p14:creationId xmlns:p14="http://schemas.microsoft.com/office/powerpoint/2010/main" val="216302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6" name="Picture 15" descr="A picture containing text&#10;&#10;Description automatically generated">
            <a:extLst>
              <a:ext uri="{FF2B5EF4-FFF2-40B4-BE49-F238E27FC236}">
                <a16:creationId xmlns:a16="http://schemas.microsoft.com/office/drawing/2014/main" id="{E78651FA-AFD3-C5B4-BD99-1A1523176186}"/>
              </a:ext>
            </a:extLst>
          </p:cNvPr>
          <p:cNvPicPr>
            <a:picLocks noChangeAspect="1"/>
          </p:cNvPicPr>
          <p:nvPr/>
        </p:nvPicPr>
        <p:blipFill rotWithShape="1">
          <a:blip r:embed="rId4">
            <a:extLst>
              <a:ext uri="{28A0092B-C50C-407E-A947-70E740481C1C}">
                <a14:useLocalDpi xmlns:a14="http://schemas.microsoft.com/office/drawing/2010/main" val="0"/>
              </a:ext>
            </a:extLst>
          </a:blip>
          <a:srcRect l="13775" r="13760"/>
          <a:stretch/>
        </p:blipFill>
        <p:spPr>
          <a:xfrm>
            <a:off x="3666816" y="4997896"/>
            <a:ext cx="2846979" cy="1803373"/>
          </a:xfrm>
          <a:prstGeom prst="rect">
            <a:avLst/>
          </a:prstGeom>
          <a:effectLst>
            <a:outerShdw blurRad="50800" dist="50800" dir="5400000" algn="ctr" rotWithShape="0">
              <a:schemeClr val="tx1">
                <a:lumMod val="65000"/>
                <a:lumOff val="35000"/>
              </a:schemeClr>
            </a:outerShdw>
          </a:effectLst>
        </p:spPr>
      </p:pic>
      <p:pic>
        <p:nvPicPr>
          <p:cNvPr id="3" name="Picture 2">
            <a:extLst>
              <a:ext uri="{FF2B5EF4-FFF2-40B4-BE49-F238E27FC236}">
                <a16:creationId xmlns:a16="http://schemas.microsoft.com/office/drawing/2014/main" id="{247EB792-1C6E-4F75-9F31-0B946C4198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243" y="1319425"/>
            <a:ext cx="3591423" cy="4218355"/>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15" name="Picture 14">
            <a:extLst>
              <a:ext uri="{FF2B5EF4-FFF2-40B4-BE49-F238E27FC236}">
                <a16:creationId xmlns:a16="http://schemas.microsoft.com/office/drawing/2014/main" id="{FE76D64A-7710-4B63-BD48-0524E502CBA6}"/>
              </a:ext>
            </a:extLst>
          </p:cNvPr>
          <p:cNvPicPr>
            <a:picLocks noChangeAspect="1"/>
          </p:cNvPicPr>
          <p:nvPr/>
        </p:nvPicPr>
        <p:blipFill rotWithShape="1">
          <a:blip r:embed="rId7">
            <a:extLst>
              <a:ext uri="{28A0092B-C50C-407E-A947-70E740481C1C}">
                <a14:useLocalDpi xmlns:a14="http://schemas.microsoft.com/office/drawing/2010/main" val="0"/>
              </a:ext>
            </a:extLst>
          </a:blip>
          <a:srcRect l="5785" b="-1077"/>
          <a:stretch/>
        </p:blipFill>
        <p:spPr>
          <a:xfrm flipH="1">
            <a:off x="6662012" y="1339198"/>
            <a:ext cx="2481988" cy="5115351"/>
          </a:xfrm>
          <a:prstGeom prst="rect">
            <a:avLst/>
          </a:prstGeom>
        </p:spPr>
      </p:pic>
      <p:sp>
        <p:nvSpPr>
          <p:cNvPr id="17" name="Rectangle: Folded Corner 16">
            <a:extLst>
              <a:ext uri="{FF2B5EF4-FFF2-40B4-BE49-F238E27FC236}">
                <a16:creationId xmlns:a16="http://schemas.microsoft.com/office/drawing/2014/main" id="{1352C945-C29F-4D62-BC23-93D48E6808E9}"/>
              </a:ext>
            </a:extLst>
          </p:cNvPr>
          <p:cNvSpPr/>
          <p:nvPr/>
        </p:nvSpPr>
        <p:spPr>
          <a:xfrm>
            <a:off x="5322619" y="1670056"/>
            <a:ext cx="3388134" cy="1722511"/>
          </a:xfrm>
          <a:prstGeom prst="foldedCorner">
            <a:avLst/>
          </a:prstGeom>
          <a:solidFill>
            <a:srgbClr val="FFC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A2FD45E-0472-3E89-76D7-CABA60E73E3B}"/>
              </a:ext>
            </a:extLst>
          </p:cNvPr>
          <p:cNvSpPr txBox="1"/>
          <p:nvPr/>
        </p:nvSpPr>
        <p:spPr>
          <a:xfrm>
            <a:off x="5454462" y="1869593"/>
            <a:ext cx="3170758" cy="1323439"/>
          </a:xfrm>
          <a:prstGeom prst="rect">
            <a:avLst/>
          </a:prstGeom>
          <a:noFill/>
        </p:spPr>
        <p:txBody>
          <a:bodyPr wrap="square">
            <a:spAutoFit/>
          </a:bodyPr>
          <a:lstStyle/>
          <a:p>
            <a:pPr lvl="0" algn="ctr"/>
            <a:r>
              <a:rPr lang="en-GB" sz="2000" dirty="0">
                <a:effectLst/>
                <a:latin typeface="Gadugi" panose="020B0502040204020203" pitchFamily="34" charset="0"/>
                <a:ea typeface="Calibri" panose="020F0502020204030204" pitchFamily="34" charset="0"/>
                <a:cs typeface="Times New Roman" panose="02020603050405020304" pitchFamily="18" charset="0"/>
              </a:rPr>
              <a:t>Young people have different employment rights from </a:t>
            </a:r>
            <a:br>
              <a:rPr lang="en-GB" sz="2000" dirty="0">
                <a:effectLst/>
                <a:latin typeface="Gadugi" panose="020B0502040204020203" pitchFamily="34" charset="0"/>
                <a:ea typeface="Calibri" panose="020F0502020204030204" pitchFamily="34" charset="0"/>
                <a:cs typeface="Times New Roman" panose="02020603050405020304" pitchFamily="18" charset="0"/>
              </a:rPr>
            </a:br>
            <a:r>
              <a:rPr lang="en-GB" sz="2000" dirty="0">
                <a:effectLst/>
                <a:latin typeface="Gadugi" panose="020B0502040204020203" pitchFamily="34" charset="0"/>
                <a:ea typeface="Calibri" panose="020F0502020204030204" pitchFamily="34" charset="0"/>
                <a:cs typeface="Times New Roman" panose="02020603050405020304" pitchFamily="18" charset="0"/>
              </a:rPr>
              <a:t>adult workers.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descr="A picture containing sunset, nature, flock, bright&#10;&#10;Description automatically generated">
            <a:extLst>
              <a:ext uri="{FF2B5EF4-FFF2-40B4-BE49-F238E27FC236}">
                <a16:creationId xmlns:a16="http://schemas.microsoft.com/office/drawing/2014/main" id="{5A32ECE5-BEE7-08F4-EDF8-1E81775A27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4161" y="426948"/>
            <a:ext cx="7365039" cy="766667"/>
          </a:xfrm>
          <a:prstGeom prst="rect">
            <a:avLst/>
          </a:prstGeom>
        </p:spPr>
      </p:pic>
      <p:pic>
        <p:nvPicPr>
          <p:cNvPr id="20" name="Picture 19" descr="A picture containing text, light, dark&#10;&#10;Description automatically generated">
            <a:extLst>
              <a:ext uri="{FF2B5EF4-FFF2-40B4-BE49-F238E27FC236}">
                <a16:creationId xmlns:a16="http://schemas.microsoft.com/office/drawing/2014/main" id="{6FE3A3FD-20AE-C0BF-56A8-223930C9FB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21" name="TextBox 20">
            <a:extLst>
              <a:ext uri="{FF2B5EF4-FFF2-40B4-BE49-F238E27FC236}">
                <a16:creationId xmlns:a16="http://schemas.microsoft.com/office/drawing/2014/main" id="{1A7C04CD-1847-17A5-1394-5CDEFF1508A2}"/>
              </a:ext>
            </a:extLst>
          </p:cNvPr>
          <p:cNvSpPr txBox="1"/>
          <p:nvPr/>
        </p:nvSpPr>
        <p:spPr>
          <a:xfrm>
            <a:off x="1566736" y="498605"/>
            <a:ext cx="7272464" cy="707886"/>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Responsibilities to young people </a:t>
            </a:r>
            <a:br>
              <a:rPr lang="en-GB" sz="2000" b="1" dirty="0">
                <a:solidFill>
                  <a:schemeClr val="bg1"/>
                </a:solidFill>
                <a:latin typeface="Simplified Arabic Fixed"/>
                <a:cs typeface="Simplified Arabic Fixed"/>
              </a:rPr>
            </a:br>
            <a:r>
              <a:rPr lang="en-GB" sz="2000" b="1" dirty="0">
                <a:solidFill>
                  <a:schemeClr val="bg1"/>
                </a:solidFill>
                <a:latin typeface="Simplified Arabic Fixed"/>
                <a:cs typeface="Simplified Arabic Fixed"/>
              </a:rPr>
              <a:t>in the workplace</a:t>
            </a:r>
          </a:p>
        </p:txBody>
      </p:sp>
      <p:pic>
        <p:nvPicPr>
          <p:cNvPr id="22" name="Graphic 21" descr="Warning with solid fill">
            <a:extLst>
              <a:ext uri="{FF2B5EF4-FFF2-40B4-BE49-F238E27FC236}">
                <a16:creationId xmlns:a16="http://schemas.microsoft.com/office/drawing/2014/main" id="{19A40CA2-448D-11AC-3AA1-D3682D789B7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4299" y="515850"/>
            <a:ext cx="516378" cy="516378"/>
          </a:xfrm>
          <a:prstGeom prst="rect">
            <a:avLst/>
          </a:prstGeom>
        </p:spPr>
      </p:pic>
      <p:sp>
        <p:nvSpPr>
          <p:cNvPr id="24" name="TextBox 23">
            <a:extLst>
              <a:ext uri="{FF2B5EF4-FFF2-40B4-BE49-F238E27FC236}">
                <a16:creationId xmlns:a16="http://schemas.microsoft.com/office/drawing/2014/main" id="{C41259C2-BFB7-9D42-979B-2918B452687F}"/>
              </a:ext>
            </a:extLst>
          </p:cNvPr>
          <p:cNvSpPr txBox="1"/>
          <p:nvPr/>
        </p:nvSpPr>
        <p:spPr>
          <a:xfrm>
            <a:off x="3699606" y="5307277"/>
            <a:ext cx="2814189" cy="954107"/>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2</a:t>
            </a:r>
            <a:r>
              <a:rPr lang="en-GB" sz="1400" dirty="0">
                <a:latin typeface="Comic Sans MS" panose="030F0902030302020204" pitchFamily="66" charset="0"/>
                <a:cs typeface="Simplified Arabic Fixed"/>
              </a:rPr>
              <a:t>: </a:t>
            </a:r>
          </a:p>
          <a:p>
            <a:pPr algn="ctr"/>
            <a:r>
              <a:rPr lang="en-GB" sz="1400" dirty="0">
                <a:latin typeface="Comic Sans MS" panose="030F0902030302020204" pitchFamily="66" charset="0"/>
                <a:cs typeface="Simplified Arabic Fixed"/>
              </a:rPr>
              <a:t>Do you know what we mean </a:t>
            </a:r>
            <a:br>
              <a:rPr lang="en-GB" sz="1400" dirty="0">
                <a:latin typeface="Comic Sans MS" panose="030F0902030302020204" pitchFamily="66" charset="0"/>
                <a:cs typeface="Simplified Arabic Fixed"/>
              </a:rPr>
            </a:br>
            <a:r>
              <a:rPr lang="en-GB" sz="1400" dirty="0">
                <a:latin typeface="Comic Sans MS" panose="030F0902030302020204" pitchFamily="66" charset="0"/>
                <a:cs typeface="Simplified Arabic Fixed"/>
              </a:rPr>
              <a:t>by a young person?</a:t>
            </a:r>
            <a:br>
              <a:rPr lang="en-GB" sz="1400" dirty="0">
                <a:latin typeface="Comic Sans MS" panose="030F0902030302020204" pitchFamily="66" charset="0"/>
                <a:cs typeface="Simplified Arabic Fixed"/>
              </a:rPr>
            </a:br>
            <a:r>
              <a:rPr lang="en-GB" sz="1400" dirty="0">
                <a:latin typeface="Comic Sans MS" panose="030F0902030302020204" pitchFamily="66" charset="0"/>
                <a:cs typeface="Simplified Arabic Fixed"/>
              </a:rPr>
              <a:t>Is it 14, 16, 18, 21?</a:t>
            </a:r>
          </a:p>
        </p:txBody>
      </p:sp>
      <p:pic>
        <p:nvPicPr>
          <p:cNvPr id="25" name="Picture 24" descr="Background pattern&#10;&#10;Description automatically generated">
            <a:extLst>
              <a:ext uri="{FF2B5EF4-FFF2-40B4-BE49-F238E27FC236}">
                <a16:creationId xmlns:a16="http://schemas.microsoft.com/office/drawing/2014/main" id="{5318F2B2-F448-8DA5-C516-559A3E4DD8C5}"/>
              </a:ext>
            </a:extLst>
          </p:cNvPr>
          <p:cNvPicPr>
            <a:picLocks noChangeAspect="1"/>
          </p:cNvPicPr>
          <p:nvPr/>
        </p:nvPicPr>
        <p:blipFill rotWithShape="1">
          <a:blip r:embed="rId12">
            <a:extLst>
              <a:ext uri="{28A0092B-C50C-407E-A947-70E740481C1C}">
                <a14:useLocalDpi xmlns:a14="http://schemas.microsoft.com/office/drawing/2010/main" val="0"/>
              </a:ext>
            </a:extLst>
          </a:blip>
          <a:srcRect t="25438" b="1"/>
          <a:stretch/>
        </p:blipFill>
        <p:spPr>
          <a:xfrm rot="16200000">
            <a:off x="781587" y="4528763"/>
            <a:ext cx="849967" cy="2413141"/>
          </a:xfrm>
          <a:prstGeom prst="rect">
            <a:avLst/>
          </a:prstGeom>
        </p:spPr>
      </p:pic>
      <p:pic>
        <p:nvPicPr>
          <p:cNvPr id="26" name="Picture 25" descr="A picture containing outdoor object, night sky&#10;&#10;Description automatically generated">
            <a:extLst>
              <a:ext uri="{FF2B5EF4-FFF2-40B4-BE49-F238E27FC236}">
                <a16:creationId xmlns:a16="http://schemas.microsoft.com/office/drawing/2014/main" id="{9804750D-2851-FCEA-ECB7-3FA1E36C36F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9108" y="5394704"/>
            <a:ext cx="852588" cy="866680"/>
          </a:xfrm>
          <a:prstGeom prst="rect">
            <a:avLst/>
          </a:prstGeom>
        </p:spPr>
      </p:pic>
    </p:spTree>
    <p:extLst>
      <p:ext uri="{BB962C8B-B14F-4D97-AF65-F5344CB8AC3E}">
        <p14:creationId xmlns:p14="http://schemas.microsoft.com/office/powerpoint/2010/main" val="86271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803EC687-5AE6-3B98-3A0E-200557028DEA}"/>
              </a:ext>
            </a:extLst>
          </p:cNvPr>
          <p:cNvSpPr/>
          <p:nvPr/>
        </p:nvSpPr>
        <p:spPr>
          <a:xfrm>
            <a:off x="0" y="1212063"/>
            <a:ext cx="9144000" cy="3523947"/>
          </a:xfrm>
          <a:prstGeom prst="rect">
            <a:avLst/>
          </a:prstGeom>
          <a:solidFill>
            <a:srgbClr val="FFFF00">
              <a:alpha val="5026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a:extLst>
              <a:ext uri="{FF2B5EF4-FFF2-40B4-BE49-F238E27FC236}">
                <a16:creationId xmlns:a16="http://schemas.microsoft.com/office/drawing/2014/main" id="{06E080BB-07A5-702A-3622-7F4F000C3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44922"/>
            <a:ext cx="9144000" cy="410834"/>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61" y="515849"/>
            <a:ext cx="4391543" cy="516378"/>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566736" y="600205"/>
            <a:ext cx="4194688"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Risk assessment</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6" name="Graphic 5" descr="Warning with solid fill">
            <a:extLst>
              <a:ext uri="{FF2B5EF4-FFF2-40B4-BE49-F238E27FC236}">
                <a16:creationId xmlns:a16="http://schemas.microsoft.com/office/drawing/2014/main" id="{F2C14A09-3305-6617-A629-D013CFBB71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4299" y="515850"/>
            <a:ext cx="516378" cy="516378"/>
          </a:xfrm>
          <a:prstGeom prst="rect">
            <a:avLst/>
          </a:prstGeom>
        </p:spPr>
      </p:pic>
      <p:grpSp>
        <p:nvGrpSpPr>
          <p:cNvPr id="3" name="Group 2">
            <a:extLst>
              <a:ext uri="{FF2B5EF4-FFF2-40B4-BE49-F238E27FC236}">
                <a16:creationId xmlns:a16="http://schemas.microsoft.com/office/drawing/2014/main" id="{30204707-DCD5-7DB6-B81F-52FD7EA02052}"/>
              </a:ext>
            </a:extLst>
          </p:cNvPr>
          <p:cNvGrpSpPr/>
          <p:nvPr/>
        </p:nvGrpSpPr>
        <p:grpSpPr>
          <a:xfrm>
            <a:off x="1180677" y="1894028"/>
            <a:ext cx="1796744" cy="2270301"/>
            <a:chOff x="872140" y="1590107"/>
            <a:chExt cx="1796744" cy="2270301"/>
          </a:xfrm>
        </p:grpSpPr>
        <p:grpSp>
          <p:nvGrpSpPr>
            <p:cNvPr id="2" name="Group 1">
              <a:extLst>
                <a:ext uri="{FF2B5EF4-FFF2-40B4-BE49-F238E27FC236}">
                  <a16:creationId xmlns:a16="http://schemas.microsoft.com/office/drawing/2014/main" id="{6009C742-F37F-2AAC-30A2-6A3F8F362823}"/>
                </a:ext>
              </a:extLst>
            </p:cNvPr>
            <p:cNvGrpSpPr/>
            <p:nvPr/>
          </p:nvGrpSpPr>
          <p:grpSpPr>
            <a:xfrm>
              <a:off x="922381" y="1590107"/>
              <a:ext cx="1746503" cy="1762979"/>
              <a:chOff x="922381" y="1590107"/>
              <a:chExt cx="1746503" cy="1762979"/>
            </a:xfrm>
          </p:grpSpPr>
          <p:pic>
            <p:nvPicPr>
              <p:cNvPr id="5" name="Picture 4">
                <a:extLst>
                  <a:ext uri="{FF2B5EF4-FFF2-40B4-BE49-F238E27FC236}">
                    <a16:creationId xmlns:a16="http://schemas.microsoft.com/office/drawing/2014/main" id="{E367929C-25CF-41BE-9A69-F34CF426DC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2381" y="1590107"/>
                <a:ext cx="1746503" cy="1762979"/>
              </a:xfrm>
              <a:prstGeom prst="rect">
                <a:avLst/>
              </a:prstGeom>
            </p:spPr>
          </p:pic>
          <p:pic>
            <p:nvPicPr>
              <p:cNvPr id="11" name="Graphic 10" descr="Radioactive">
                <a:extLst>
                  <a:ext uri="{FF2B5EF4-FFF2-40B4-BE49-F238E27FC236}">
                    <a16:creationId xmlns:a16="http://schemas.microsoft.com/office/drawing/2014/main" id="{FFFA52FB-9865-458B-9044-0C9541F937C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3640" y="1877133"/>
                <a:ext cx="1274644" cy="1274644"/>
              </a:xfrm>
              <a:prstGeom prst="rect">
                <a:avLst/>
              </a:prstGeom>
            </p:spPr>
          </p:pic>
        </p:grpSp>
        <p:sp>
          <p:nvSpPr>
            <p:cNvPr id="22" name="TextBox 21">
              <a:extLst>
                <a:ext uri="{FF2B5EF4-FFF2-40B4-BE49-F238E27FC236}">
                  <a16:creationId xmlns:a16="http://schemas.microsoft.com/office/drawing/2014/main" id="{C89E4F08-C7C0-4CDE-B846-02A0C66EA809}"/>
                </a:ext>
              </a:extLst>
            </p:cNvPr>
            <p:cNvSpPr txBox="1"/>
            <p:nvPr/>
          </p:nvSpPr>
          <p:spPr>
            <a:xfrm>
              <a:off x="872140" y="3347720"/>
              <a:ext cx="1746503" cy="512688"/>
            </a:xfrm>
            <a:prstGeom prst="rect">
              <a:avLst/>
            </a:prstGeom>
            <a:noFill/>
          </p:spPr>
          <p:txBody>
            <a:bodyPr wrap="square">
              <a:spAutoFit/>
            </a:bodyPr>
            <a:lstStyle/>
            <a:p>
              <a:pPr lvl="0" algn="ctr">
                <a:lnSpc>
                  <a:spcPct val="150000"/>
                </a:lnSpc>
              </a:pPr>
              <a:r>
                <a:rPr lang="en-GB" sz="2000" dirty="0">
                  <a:effectLst/>
                  <a:latin typeface="Reprise Title Std" panose="02000000000000000000" charset="0"/>
                  <a:ea typeface="Calibri" panose="020F0502020204030204" pitchFamily="34" charset="0"/>
                  <a:cs typeface="Times New Roman" panose="02020603050405020304" pitchFamily="18" charset="0"/>
                </a:rPr>
                <a:t>hazards</a:t>
              </a:r>
            </a:p>
          </p:txBody>
        </p:sp>
      </p:grpSp>
      <p:grpSp>
        <p:nvGrpSpPr>
          <p:cNvPr id="19" name="Group 18">
            <a:extLst>
              <a:ext uri="{FF2B5EF4-FFF2-40B4-BE49-F238E27FC236}">
                <a16:creationId xmlns:a16="http://schemas.microsoft.com/office/drawing/2014/main" id="{C4AF13BD-A2A3-431A-84EE-9B2B65D818AF}"/>
              </a:ext>
            </a:extLst>
          </p:cNvPr>
          <p:cNvGrpSpPr/>
          <p:nvPr/>
        </p:nvGrpSpPr>
        <p:grpSpPr>
          <a:xfrm>
            <a:off x="3786301" y="1894028"/>
            <a:ext cx="1748773" cy="2203728"/>
            <a:chOff x="3861630" y="4161264"/>
            <a:chExt cx="2019582" cy="2544990"/>
          </a:xfrm>
        </p:grpSpPr>
        <p:pic>
          <p:nvPicPr>
            <p:cNvPr id="15" name="Picture 14">
              <a:extLst>
                <a:ext uri="{FF2B5EF4-FFF2-40B4-BE49-F238E27FC236}">
                  <a16:creationId xmlns:a16="http://schemas.microsoft.com/office/drawing/2014/main" id="{14B851BE-57B0-445E-AC4F-68CF9CD95F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61630" y="4161264"/>
              <a:ext cx="2019582" cy="2038635"/>
            </a:xfrm>
            <a:prstGeom prst="rect">
              <a:avLst/>
            </a:prstGeom>
          </p:spPr>
        </p:pic>
        <p:pic>
          <p:nvPicPr>
            <p:cNvPr id="16" name="Graphic 15" descr="Warning">
              <a:extLst>
                <a:ext uri="{FF2B5EF4-FFF2-40B4-BE49-F238E27FC236}">
                  <a16:creationId xmlns:a16="http://schemas.microsoft.com/office/drawing/2014/main" id="{772B24F5-7762-488A-A4EE-06A13724AEA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42753" y="4436359"/>
              <a:ext cx="1251783" cy="1251783"/>
            </a:xfrm>
            <a:prstGeom prst="rect">
              <a:avLst/>
            </a:prstGeom>
          </p:spPr>
        </p:pic>
        <p:sp>
          <p:nvSpPr>
            <p:cNvPr id="25" name="TextBox 24">
              <a:extLst>
                <a:ext uri="{FF2B5EF4-FFF2-40B4-BE49-F238E27FC236}">
                  <a16:creationId xmlns:a16="http://schemas.microsoft.com/office/drawing/2014/main" id="{2188E2F0-EEF4-4D53-A345-67F7A7DD985F}"/>
                </a:ext>
              </a:extLst>
            </p:cNvPr>
            <p:cNvSpPr txBox="1"/>
            <p:nvPr/>
          </p:nvSpPr>
          <p:spPr>
            <a:xfrm>
              <a:off x="4051307" y="6306145"/>
              <a:ext cx="1609384" cy="400109"/>
            </a:xfrm>
            <a:prstGeom prst="rect">
              <a:avLst/>
            </a:prstGeom>
            <a:noFill/>
          </p:spPr>
          <p:txBody>
            <a:bodyPr wrap="square">
              <a:spAutoFit/>
            </a:bodyPr>
            <a:lstStyle/>
            <a:p>
              <a:pPr lvl="0" algn="ctr"/>
              <a:r>
                <a:rPr lang="en-GB" sz="2000" dirty="0">
                  <a:effectLst/>
                  <a:latin typeface="Reprise Title Std" panose="02000000000000000000" charset="0"/>
                  <a:ea typeface="Calibri" panose="020F0502020204030204" pitchFamily="34" charset="0"/>
                  <a:cs typeface="Times New Roman" panose="02020603050405020304" pitchFamily="18" charset="0"/>
                </a:rPr>
                <a:t>Risks</a:t>
              </a:r>
            </a:p>
          </p:txBody>
        </p:sp>
      </p:grpSp>
      <p:grpSp>
        <p:nvGrpSpPr>
          <p:cNvPr id="26" name="Group 25">
            <a:extLst>
              <a:ext uri="{FF2B5EF4-FFF2-40B4-BE49-F238E27FC236}">
                <a16:creationId xmlns:a16="http://schemas.microsoft.com/office/drawing/2014/main" id="{A38417D8-869F-4F28-890E-CA6ABB73EC29}"/>
              </a:ext>
            </a:extLst>
          </p:cNvPr>
          <p:cNvGrpSpPr/>
          <p:nvPr/>
        </p:nvGrpSpPr>
        <p:grpSpPr>
          <a:xfrm>
            <a:off x="5849696" y="1894028"/>
            <a:ext cx="3008670" cy="2267266"/>
            <a:chOff x="6138096" y="2263072"/>
            <a:chExt cx="3474584" cy="2618369"/>
          </a:xfrm>
        </p:grpSpPr>
        <p:pic>
          <p:nvPicPr>
            <p:cNvPr id="14" name="Picture 13">
              <a:extLst>
                <a:ext uri="{FF2B5EF4-FFF2-40B4-BE49-F238E27FC236}">
                  <a16:creationId xmlns:a16="http://schemas.microsoft.com/office/drawing/2014/main" id="{5545EDDD-0445-485C-9F98-AB747C0D19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28822" y="2263072"/>
              <a:ext cx="2019582" cy="2038635"/>
            </a:xfrm>
            <a:prstGeom prst="rect">
              <a:avLst/>
            </a:prstGeom>
          </p:spPr>
        </p:pic>
        <p:sp>
          <p:nvSpPr>
            <p:cNvPr id="24" name="TextBox 23">
              <a:extLst>
                <a:ext uri="{FF2B5EF4-FFF2-40B4-BE49-F238E27FC236}">
                  <a16:creationId xmlns:a16="http://schemas.microsoft.com/office/drawing/2014/main" id="{08689928-0C7F-4951-AAD8-605581DCF28C}"/>
                </a:ext>
              </a:extLst>
            </p:cNvPr>
            <p:cNvSpPr txBox="1"/>
            <p:nvPr/>
          </p:nvSpPr>
          <p:spPr>
            <a:xfrm>
              <a:off x="6138096" y="4419371"/>
              <a:ext cx="3474584" cy="462070"/>
            </a:xfrm>
            <a:prstGeom prst="rect">
              <a:avLst/>
            </a:prstGeom>
            <a:noFill/>
          </p:spPr>
          <p:txBody>
            <a:bodyPr wrap="square">
              <a:spAutoFit/>
            </a:bodyPr>
            <a:lstStyle/>
            <a:p>
              <a:pPr lvl="0" algn="ctr"/>
              <a:r>
                <a:rPr lang="en-GB" sz="2000" dirty="0">
                  <a:effectLst/>
                  <a:latin typeface="Reprise Title Std" panose="02000000000000000000" charset="0"/>
                  <a:ea typeface="Calibri" panose="020F0502020204030204" pitchFamily="34" charset="0"/>
                  <a:cs typeface="Times New Roman" panose="02020603050405020304" pitchFamily="18" charset="0"/>
                </a:rPr>
                <a:t>Control </a:t>
              </a:r>
              <a:r>
                <a:rPr lang="en-GB" sz="2000" dirty="0">
                  <a:latin typeface="Reprise Title Std" panose="02000000000000000000" charset="0"/>
                  <a:ea typeface="Calibri" panose="020F0502020204030204" pitchFamily="34" charset="0"/>
                  <a:cs typeface="Times New Roman" panose="02020603050405020304" pitchFamily="18" charset="0"/>
                </a:rPr>
                <a:t>measures</a:t>
              </a:r>
              <a:endParaRPr lang="en-GB" sz="2000" dirty="0">
                <a:effectLst/>
                <a:latin typeface="Reprise Title Std" panose="02000000000000000000" charset="0"/>
                <a:ea typeface="Calibri" panose="020F0502020204030204" pitchFamily="34" charset="0"/>
                <a:cs typeface="Times New Roman" panose="02020603050405020304" pitchFamily="18" charset="0"/>
              </a:endParaRPr>
            </a:p>
          </p:txBody>
        </p:sp>
        <p:pic>
          <p:nvPicPr>
            <p:cNvPr id="21" name="Graphic 20" descr="Checklist RTL">
              <a:extLst>
                <a:ext uri="{FF2B5EF4-FFF2-40B4-BE49-F238E27FC236}">
                  <a16:creationId xmlns:a16="http://schemas.microsoft.com/office/drawing/2014/main" id="{14112142-2EAA-4150-8821-E7DC422ADD0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70958" y="2637258"/>
              <a:ext cx="1328471" cy="1328471"/>
            </a:xfrm>
            <a:prstGeom prst="rect">
              <a:avLst/>
            </a:prstGeom>
          </p:spPr>
        </p:pic>
      </p:grpSp>
      <p:pic>
        <p:nvPicPr>
          <p:cNvPr id="31" name="Picture 30">
            <a:extLst>
              <a:ext uri="{FF2B5EF4-FFF2-40B4-BE49-F238E27FC236}">
                <a16:creationId xmlns:a16="http://schemas.microsoft.com/office/drawing/2014/main" id="{542B3F60-7CCE-38B1-2D2F-6F5F4369DC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77241"/>
            <a:ext cx="9144000" cy="410834"/>
          </a:xfrm>
          <a:prstGeom prst="rect">
            <a:avLst/>
          </a:prstGeom>
        </p:spPr>
      </p:pic>
      <p:grpSp>
        <p:nvGrpSpPr>
          <p:cNvPr id="20" name="Group 19">
            <a:extLst>
              <a:ext uri="{FF2B5EF4-FFF2-40B4-BE49-F238E27FC236}">
                <a16:creationId xmlns:a16="http://schemas.microsoft.com/office/drawing/2014/main" id="{64CECA09-50D1-896F-2910-72CEBEFF5FC0}"/>
              </a:ext>
            </a:extLst>
          </p:cNvPr>
          <p:cNvGrpSpPr/>
          <p:nvPr/>
        </p:nvGrpSpPr>
        <p:grpSpPr>
          <a:xfrm>
            <a:off x="-23652" y="4087979"/>
            <a:ext cx="6521760" cy="2597061"/>
            <a:chOff x="-23652" y="4087979"/>
            <a:chExt cx="6521760" cy="2597061"/>
          </a:xfrm>
        </p:grpSpPr>
        <p:pic>
          <p:nvPicPr>
            <p:cNvPr id="13" name="Picture 12" descr="Shape, square&#10;&#10;Description automatically generated">
              <a:extLst>
                <a:ext uri="{FF2B5EF4-FFF2-40B4-BE49-F238E27FC236}">
                  <a16:creationId xmlns:a16="http://schemas.microsoft.com/office/drawing/2014/main" id="{69E4B952-E826-D39B-2E8A-9EB73534A94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1024060">
              <a:off x="3901047" y="4087979"/>
              <a:ext cx="2597061" cy="2597061"/>
            </a:xfrm>
            <a:prstGeom prst="rect">
              <a:avLst/>
            </a:prstGeom>
            <a:effectLst>
              <a:outerShdw blurRad="50800" dist="50800" dir="5400000" algn="ctr" rotWithShape="0">
                <a:schemeClr val="tx1">
                  <a:lumMod val="75000"/>
                  <a:lumOff val="25000"/>
                </a:schemeClr>
              </a:outerShdw>
            </a:effectLst>
          </p:spPr>
        </p:pic>
        <p:sp>
          <p:nvSpPr>
            <p:cNvPr id="12" name="TextBox 11">
              <a:extLst>
                <a:ext uri="{FF2B5EF4-FFF2-40B4-BE49-F238E27FC236}">
                  <a16:creationId xmlns:a16="http://schemas.microsoft.com/office/drawing/2014/main" id="{931AB2F3-424E-B862-0618-254107DD1DAA}"/>
                </a:ext>
              </a:extLst>
            </p:cNvPr>
            <p:cNvSpPr txBox="1"/>
            <p:nvPr/>
          </p:nvSpPr>
          <p:spPr>
            <a:xfrm rot="21146055">
              <a:off x="4069312" y="4632150"/>
              <a:ext cx="2319503" cy="1420645"/>
            </a:xfrm>
            <a:prstGeom prst="rect">
              <a:avLst/>
            </a:prstGeom>
            <a:noFill/>
          </p:spPr>
          <p:txBody>
            <a:bodyPr wrap="square">
              <a:spAutoFit/>
            </a:bodyPr>
            <a:lstStyle/>
            <a:p>
              <a:pPr marL="342900" lvl="0" indent="-342900">
                <a:lnSpc>
                  <a:spcPct val="150000"/>
                </a:lnSpc>
                <a:buFont typeface="Wingdings" pitchFamily="2" charset="2"/>
                <a:buChar char="ü"/>
              </a:pPr>
              <a:r>
                <a:rPr lang="en-GB" sz="2000" dirty="0">
                  <a:effectLst/>
                  <a:latin typeface="Stencil ICG" panose="00000400000000000000" pitchFamily="2" charset="0"/>
                  <a:ea typeface="Calibri" panose="020F0502020204030204" pitchFamily="34" charset="0"/>
                  <a:cs typeface="Times New Roman" panose="02020603050405020304" pitchFamily="18" charset="0"/>
                </a:rPr>
                <a:t>IDENTIFY</a:t>
              </a:r>
            </a:p>
            <a:p>
              <a:pPr marL="342900" lvl="0" indent="-342900">
                <a:lnSpc>
                  <a:spcPct val="150000"/>
                </a:lnSpc>
                <a:buFont typeface="Wingdings" pitchFamily="2" charset="2"/>
                <a:buChar char="ü"/>
              </a:pPr>
              <a:r>
                <a:rPr lang="en-GB" sz="2000" dirty="0">
                  <a:latin typeface="Stencil ICG" panose="00000400000000000000" pitchFamily="2" charset="0"/>
                  <a:ea typeface="Calibri" panose="020F0502020204030204" pitchFamily="34" charset="0"/>
                  <a:cs typeface="Times New Roman" panose="02020603050405020304" pitchFamily="18" charset="0"/>
                </a:rPr>
                <a:t>UNDERSTAND</a:t>
              </a:r>
            </a:p>
            <a:p>
              <a:pPr marL="342900" lvl="0" indent="-342900">
                <a:lnSpc>
                  <a:spcPct val="150000"/>
                </a:lnSpc>
                <a:buFont typeface="Wingdings" pitchFamily="2" charset="2"/>
                <a:buChar char="ü"/>
              </a:pPr>
              <a:r>
                <a:rPr lang="en-GB" sz="2000" dirty="0">
                  <a:effectLst/>
                  <a:latin typeface="Stencil ICG" panose="00000400000000000000" pitchFamily="2" charset="0"/>
                  <a:ea typeface="Calibri" panose="020F0502020204030204" pitchFamily="34" charset="0"/>
                  <a:cs typeface="Times New Roman" panose="02020603050405020304" pitchFamily="18" charset="0"/>
                </a:rPr>
                <a:t>PREVENT</a:t>
              </a:r>
            </a:p>
          </p:txBody>
        </p:sp>
        <p:pic>
          <p:nvPicPr>
            <p:cNvPr id="18" name="Picture 17" descr="Background pattern&#10;&#10;Description automatically generated">
              <a:extLst>
                <a:ext uri="{FF2B5EF4-FFF2-40B4-BE49-F238E27FC236}">
                  <a16:creationId xmlns:a16="http://schemas.microsoft.com/office/drawing/2014/main" id="{C6E4615F-9BB3-EB54-5111-DC1485E5599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6200000">
              <a:off x="1366998" y="3542530"/>
              <a:ext cx="990600" cy="3771900"/>
            </a:xfrm>
            <a:prstGeom prst="rect">
              <a:avLst/>
            </a:prstGeom>
          </p:spPr>
        </p:pic>
      </p:grpSp>
    </p:spTree>
    <p:extLst>
      <p:ext uri="{BB962C8B-B14F-4D97-AF65-F5344CB8AC3E}">
        <p14:creationId xmlns:p14="http://schemas.microsoft.com/office/powerpoint/2010/main" val="347456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6674416" cy="516378"/>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566735" y="600205"/>
            <a:ext cx="6489245"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Hazards</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6" name="Graphic 5" descr="Warning with solid fill">
            <a:extLst>
              <a:ext uri="{FF2B5EF4-FFF2-40B4-BE49-F238E27FC236}">
                <a16:creationId xmlns:a16="http://schemas.microsoft.com/office/drawing/2014/main" id="{F2C14A09-3305-6617-A629-D013CFBB71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4299" y="515850"/>
            <a:ext cx="516378" cy="516378"/>
          </a:xfrm>
          <a:prstGeom prst="rect">
            <a:avLst/>
          </a:prstGeom>
        </p:spPr>
      </p:pic>
      <p:grpSp>
        <p:nvGrpSpPr>
          <p:cNvPr id="24" name="Group 23">
            <a:extLst>
              <a:ext uri="{FF2B5EF4-FFF2-40B4-BE49-F238E27FC236}">
                <a16:creationId xmlns:a16="http://schemas.microsoft.com/office/drawing/2014/main" id="{B317FB55-A705-3994-572B-375CE8E7B4B7}"/>
              </a:ext>
            </a:extLst>
          </p:cNvPr>
          <p:cNvGrpSpPr/>
          <p:nvPr/>
        </p:nvGrpSpPr>
        <p:grpSpPr>
          <a:xfrm>
            <a:off x="658891" y="4108382"/>
            <a:ext cx="2829471" cy="2101150"/>
            <a:chOff x="658891" y="4108382"/>
            <a:chExt cx="2829471" cy="2101150"/>
          </a:xfrm>
        </p:grpSpPr>
        <p:sp>
          <p:nvSpPr>
            <p:cNvPr id="30" name="Rounded Rectangle 29">
              <a:extLst>
                <a:ext uri="{FF2B5EF4-FFF2-40B4-BE49-F238E27FC236}">
                  <a16:creationId xmlns:a16="http://schemas.microsoft.com/office/drawing/2014/main" id="{8FA23186-CB2B-FF3F-7E71-402EBC5A22FD}"/>
                </a:ext>
              </a:extLst>
            </p:cNvPr>
            <p:cNvSpPr/>
            <p:nvPr/>
          </p:nvSpPr>
          <p:spPr>
            <a:xfrm rot="2700000">
              <a:off x="1021171" y="4108382"/>
              <a:ext cx="1497932" cy="149793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EC4259F-5BFC-5EDF-5317-F01094DF3713}"/>
                </a:ext>
              </a:extLst>
            </p:cNvPr>
            <p:cNvSpPr txBox="1"/>
            <p:nvPr/>
          </p:nvSpPr>
          <p:spPr>
            <a:xfrm rot="18981340">
              <a:off x="658891" y="4315681"/>
              <a:ext cx="1451852" cy="374686"/>
            </a:xfrm>
            <a:prstGeom prst="rect">
              <a:avLst/>
            </a:prstGeom>
            <a:noFill/>
          </p:spPr>
          <p:txBody>
            <a:bodyPr wrap="square">
              <a:spAutoFit/>
            </a:bodyPr>
            <a:lstStyle/>
            <a:p>
              <a:pPr lvl="0" algn="ctr"/>
              <a:r>
                <a:rPr lang="en-GB" b="1" dirty="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physical</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picture containing text&#10;&#10;Description automatically generated">
              <a:extLst>
                <a:ext uri="{FF2B5EF4-FFF2-40B4-BE49-F238E27FC236}">
                  <a16:creationId xmlns:a16="http://schemas.microsoft.com/office/drawing/2014/main" id="{37047ADF-E726-469F-80A6-B8FBC28C42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462" y="4177532"/>
              <a:ext cx="1866900" cy="2032000"/>
            </a:xfrm>
            <a:prstGeom prst="rect">
              <a:avLst/>
            </a:prstGeom>
          </p:spPr>
        </p:pic>
      </p:grpSp>
      <p:grpSp>
        <p:nvGrpSpPr>
          <p:cNvPr id="21" name="Group 20">
            <a:extLst>
              <a:ext uri="{FF2B5EF4-FFF2-40B4-BE49-F238E27FC236}">
                <a16:creationId xmlns:a16="http://schemas.microsoft.com/office/drawing/2014/main" id="{18FC2300-5285-246A-1B73-D0F9DC838A05}"/>
              </a:ext>
            </a:extLst>
          </p:cNvPr>
          <p:cNvGrpSpPr/>
          <p:nvPr/>
        </p:nvGrpSpPr>
        <p:grpSpPr>
          <a:xfrm>
            <a:off x="1030912" y="1278506"/>
            <a:ext cx="1699634" cy="2313943"/>
            <a:chOff x="1030912" y="1278506"/>
            <a:chExt cx="1699634" cy="2313943"/>
          </a:xfrm>
        </p:grpSpPr>
        <p:sp>
          <p:nvSpPr>
            <p:cNvPr id="20" name="Rounded Rectangle 19">
              <a:extLst>
                <a:ext uri="{FF2B5EF4-FFF2-40B4-BE49-F238E27FC236}">
                  <a16:creationId xmlns:a16="http://schemas.microsoft.com/office/drawing/2014/main" id="{9291A38A-6DFC-3446-4657-C7C087A439D4}"/>
                </a:ext>
              </a:extLst>
            </p:cNvPr>
            <p:cNvSpPr/>
            <p:nvPr/>
          </p:nvSpPr>
          <p:spPr>
            <a:xfrm rot="2700000">
              <a:off x="1232614" y="1592751"/>
              <a:ext cx="1497932" cy="149793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D64F9A-7B9A-EE10-F37A-A441F1942EDB}"/>
                </a:ext>
              </a:extLst>
            </p:cNvPr>
            <p:cNvSpPr txBox="1"/>
            <p:nvPr/>
          </p:nvSpPr>
          <p:spPr>
            <a:xfrm rot="2700000">
              <a:off x="1601253" y="1817089"/>
              <a:ext cx="1451852" cy="374686"/>
            </a:xfrm>
            <a:prstGeom prst="rect">
              <a:avLst/>
            </a:prstGeom>
            <a:noFill/>
          </p:spPr>
          <p:txBody>
            <a:bodyPr wrap="square">
              <a:spAutoFit/>
            </a:bodyPr>
            <a:lstStyle/>
            <a:p>
              <a:pPr lvl="0" algn="ctr"/>
              <a:r>
                <a:rPr lang="en-GB" b="1" dirty="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biological</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picture containing text&#10;&#10;Description automatically generated">
              <a:extLst>
                <a:ext uri="{FF2B5EF4-FFF2-40B4-BE49-F238E27FC236}">
                  <a16:creationId xmlns:a16="http://schemas.microsoft.com/office/drawing/2014/main" id="{AEFA70E3-0F70-ACF6-1C5E-B456285C38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0912" y="1903349"/>
              <a:ext cx="1181100" cy="1689100"/>
            </a:xfrm>
            <a:prstGeom prst="rect">
              <a:avLst/>
            </a:prstGeom>
          </p:spPr>
        </p:pic>
      </p:grpSp>
      <p:grpSp>
        <p:nvGrpSpPr>
          <p:cNvPr id="22" name="Group 21">
            <a:extLst>
              <a:ext uri="{FF2B5EF4-FFF2-40B4-BE49-F238E27FC236}">
                <a16:creationId xmlns:a16="http://schemas.microsoft.com/office/drawing/2014/main" id="{7E228D7A-5E65-B1A4-D670-310C1DCBE22A}"/>
              </a:ext>
            </a:extLst>
          </p:cNvPr>
          <p:cNvGrpSpPr/>
          <p:nvPr/>
        </p:nvGrpSpPr>
        <p:grpSpPr>
          <a:xfrm>
            <a:off x="3506057" y="1278505"/>
            <a:ext cx="1935611" cy="2000377"/>
            <a:chOff x="3506057" y="1278505"/>
            <a:chExt cx="1935611" cy="2000377"/>
          </a:xfrm>
        </p:grpSpPr>
        <p:sp>
          <p:nvSpPr>
            <p:cNvPr id="26" name="Rounded Rectangle 25">
              <a:extLst>
                <a:ext uri="{FF2B5EF4-FFF2-40B4-BE49-F238E27FC236}">
                  <a16:creationId xmlns:a16="http://schemas.microsoft.com/office/drawing/2014/main" id="{B942DDAB-FB9D-C93C-F4F8-B84622D7D79D}"/>
                </a:ext>
              </a:extLst>
            </p:cNvPr>
            <p:cNvSpPr/>
            <p:nvPr/>
          </p:nvSpPr>
          <p:spPr>
            <a:xfrm rot="2700000">
              <a:off x="3943736" y="1592751"/>
              <a:ext cx="1497932" cy="1497932"/>
            </a:xfrm>
            <a:prstGeom prst="roundRect">
              <a:avLst/>
            </a:prstGeom>
            <a:solidFill>
              <a:srgbClr val="A31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oy&#10;&#10;Description automatically generated">
              <a:extLst>
                <a:ext uri="{FF2B5EF4-FFF2-40B4-BE49-F238E27FC236}">
                  <a16:creationId xmlns:a16="http://schemas.microsoft.com/office/drawing/2014/main" id="{E9ACE2DE-4E3F-6251-F678-D9BA7717459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06057" y="1551682"/>
              <a:ext cx="1447800" cy="1727200"/>
            </a:xfrm>
            <a:prstGeom prst="rect">
              <a:avLst/>
            </a:prstGeom>
          </p:spPr>
        </p:pic>
        <p:sp>
          <p:nvSpPr>
            <p:cNvPr id="28" name="TextBox 27">
              <a:extLst>
                <a:ext uri="{FF2B5EF4-FFF2-40B4-BE49-F238E27FC236}">
                  <a16:creationId xmlns:a16="http://schemas.microsoft.com/office/drawing/2014/main" id="{2C35ED11-92AA-86A3-8379-39315EE80111}"/>
                </a:ext>
              </a:extLst>
            </p:cNvPr>
            <p:cNvSpPr txBox="1"/>
            <p:nvPr/>
          </p:nvSpPr>
          <p:spPr>
            <a:xfrm rot="2700000">
              <a:off x="4282460" y="1817088"/>
              <a:ext cx="1451852" cy="374686"/>
            </a:xfrm>
            <a:prstGeom prst="rect">
              <a:avLst/>
            </a:prstGeom>
            <a:noFill/>
          </p:spPr>
          <p:txBody>
            <a:bodyPr wrap="square">
              <a:spAutoFit/>
            </a:bodyPr>
            <a:lstStyle/>
            <a:p>
              <a:pPr lvl="0" algn="ctr"/>
              <a:r>
                <a:rPr lang="en-GB" b="1" dirty="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chemical</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29AD99BA-9840-A7D4-2F7D-D66DA594C455}"/>
              </a:ext>
            </a:extLst>
          </p:cNvPr>
          <p:cNvGrpSpPr/>
          <p:nvPr/>
        </p:nvGrpSpPr>
        <p:grpSpPr>
          <a:xfrm>
            <a:off x="5837769" y="1278505"/>
            <a:ext cx="2390722" cy="2428244"/>
            <a:chOff x="5837769" y="1278505"/>
            <a:chExt cx="2390722" cy="2428244"/>
          </a:xfrm>
        </p:grpSpPr>
        <p:sp>
          <p:nvSpPr>
            <p:cNvPr id="27" name="Rounded Rectangle 26">
              <a:extLst>
                <a:ext uri="{FF2B5EF4-FFF2-40B4-BE49-F238E27FC236}">
                  <a16:creationId xmlns:a16="http://schemas.microsoft.com/office/drawing/2014/main" id="{630F1009-B1E6-4183-BAF1-9351311060C3}"/>
                </a:ext>
              </a:extLst>
            </p:cNvPr>
            <p:cNvSpPr/>
            <p:nvPr/>
          </p:nvSpPr>
          <p:spPr>
            <a:xfrm rot="2700000">
              <a:off x="6730559" y="1592751"/>
              <a:ext cx="1497932" cy="14979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 person, dark&#10;&#10;Description automatically generated">
              <a:extLst>
                <a:ext uri="{FF2B5EF4-FFF2-40B4-BE49-F238E27FC236}">
                  <a16:creationId xmlns:a16="http://schemas.microsoft.com/office/drawing/2014/main" id="{2368AED5-0F89-6F30-7354-9232761F37E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37769" y="1789049"/>
              <a:ext cx="2095500" cy="1917700"/>
            </a:xfrm>
            <a:prstGeom prst="rect">
              <a:avLst/>
            </a:prstGeom>
          </p:spPr>
        </p:pic>
        <p:sp>
          <p:nvSpPr>
            <p:cNvPr id="29" name="TextBox 28">
              <a:extLst>
                <a:ext uri="{FF2B5EF4-FFF2-40B4-BE49-F238E27FC236}">
                  <a16:creationId xmlns:a16="http://schemas.microsoft.com/office/drawing/2014/main" id="{4C178553-B338-EEB2-33F0-497B85833220}"/>
                </a:ext>
              </a:extLst>
            </p:cNvPr>
            <p:cNvSpPr txBox="1"/>
            <p:nvPr/>
          </p:nvSpPr>
          <p:spPr>
            <a:xfrm rot="2700000">
              <a:off x="7103151" y="1817088"/>
              <a:ext cx="1451852" cy="374686"/>
            </a:xfrm>
            <a:prstGeom prst="rect">
              <a:avLst/>
            </a:prstGeom>
            <a:noFill/>
          </p:spPr>
          <p:txBody>
            <a:bodyPr wrap="square">
              <a:spAutoFit/>
            </a:bodyPr>
            <a:lstStyle/>
            <a:p>
              <a:pPr lvl="0" algn="ctr"/>
              <a:r>
                <a:rPr lang="en-GB" b="1" dirty="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safety</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5" name="Group 24">
            <a:extLst>
              <a:ext uri="{FF2B5EF4-FFF2-40B4-BE49-F238E27FC236}">
                <a16:creationId xmlns:a16="http://schemas.microsoft.com/office/drawing/2014/main" id="{F1C38C83-8DE9-4436-9CD3-5E573F4D603D}"/>
              </a:ext>
            </a:extLst>
          </p:cNvPr>
          <p:cNvGrpSpPr/>
          <p:nvPr/>
        </p:nvGrpSpPr>
        <p:grpSpPr>
          <a:xfrm>
            <a:off x="3479582" y="3933975"/>
            <a:ext cx="2692275" cy="2057400"/>
            <a:chOff x="3479582" y="3933975"/>
            <a:chExt cx="2692275" cy="2057400"/>
          </a:xfrm>
        </p:grpSpPr>
        <p:sp>
          <p:nvSpPr>
            <p:cNvPr id="36" name="Rounded Rectangle 35">
              <a:extLst>
                <a:ext uri="{FF2B5EF4-FFF2-40B4-BE49-F238E27FC236}">
                  <a16:creationId xmlns:a16="http://schemas.microsoft.com/office/drawing/2014/main" id="{70521817-F3C6-E172-75E6-A82FD23ED5A1}"/>
                </a:ext>
              </a:extLst>
            </p:cNvPr>
            <p:cNvSpPr/>
            <p:nvPr/>
          </p:nvSpPr>
          <p:spPr>
            <a:xfrm rot="2700000">
              <a:off x="3841862" y="4108382"/>
              <a:ext cx="1497932" cy="14979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DB86A1A-CD57-E9FC-B573-62692B3D2391}"/>
                </a:ext>
              </a:extLst>
            </p:cNvPr>
            <p:cNvSpPr txBox="1"/>
            <p:nvPr/>
          </p:nvSpPr>
          <p:spPr>
            <a:xfrm rot="18981340">
              <a:off x="3479582" y="4315681"/>
              <a:ext cx="1451852" cy="374686"/>
            </a:xfrm>
            <a:prstGeom prst="rect">
              <a:avLst/>
            </a:prstGeom>
            <a:noFill/>
          </p:spPr>
          <p:txBody>
            <a:bodyPr wrap="square">
              <a:spAutoFit/>
            </a:bodyPr>
            <a:lstStyle/>
            <a:p>
              <a:pPr lvl="0" algn="ctr"/>
              <a:r>
                <a:rPr lang="en-GB" b="1" dirty="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ergonomic</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descr="A person wearing a garment&#10;&#10;Description automatically generated with low confidence">
              <a:extLst>
                <a:ext uri="{FF2B5EF4-FFF2-40B4-BE49-F238E27FC236}">
                  <a16:creationId xmlns:a16="http://schemas.microsoft.com/office/drawing/2014/main" id="{D7585350-361B-872B-0A02-6EDA4D4608B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90657" y="3933975"/>
              <a:ext cx="1981200" cy="2057400"/>
            </a:xfrm>
            <a:prstGeom prst="rect">
              <a:avLst/>
            </a:prstGeom>
          </p:spPr>
        </p:pic>
      </p:grpSp>
      <p:grpSp>
        <p:nvGrpSpPr>
          <p:cNvPr id="40" name="Group 39">
            <a:extLst>
              <a:ext uri="{FF2B5EF4-FFF2-40B4-BE49-F238E27FC236}">
                <a16:creationId xmlns:a16="http://schemas.microsoft.com/office/drawing/2014/main" id="{98F42B8B-4FD6-9226-0EAC-2B37104AE3C9}"/>
              </a:ext>
            </a:extLst>
          </p:cNvPr>
          <p:cNvGrpSpPr/>
          <p:nvPr/>
        </p:nvGrpSpPr>
        <p:grpSpPr>
          <a:xfrm>
            <a:off x="6197744" y="4108382"/>
            <a:ext cx="2505093" cy="1882993"/>
            <a:chOff x="6197744" y="4108382"/>
            <a:chExt cx="2505093" cy="1882993"/>
          </a:xfrm>
        </p:grpSpPr>
        <p:sp>
          <p:nvSpPr>
            <p:cNvPr id="38" name="Rounded Rectangle 37">
              <a:extLst>
                <a:ext uri="{FF2B5EF4-FFF2-40B4-BE49-F238E27FC236}">
                  <a16:creationId xmlns:a16="http://schemas.microsoft.com/office/drawing/2014/main" id="{B2A92DF1-73FE-B706-3E0D-346D7B3C123C}"/>
                </a:ext>
              </a:extLst>
            </p:cNvPr>
            <p:cNvSpPr/>
            <p:nvPr/>
          </p:nvSpPr>
          <p:spPr>
            <a:xfrm rot="2700000">
              <a:off x="6647055" y="4108382"/>
              <a:ext cx="1497932" cy="149793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273816D7-018C-1399-C5AB-A8A1C2FC71C0}"/>
                </a:ext>
              </a:extLst>
            </p:cNvPr>
            <p:cNvSpPr txBox="1"/>
            <p:nvPr/>
          </p:nvSpPr>
          <p:spPr>
            <a:xfrm rot="18981340">
              <a:off x="6197744" y="4302322"/>
              <a:ext cx="1633051" cy="369332"/>
            </a:xfrm>
            <a:prstGeom prst="rect">
              <a:avLst/>
            </a:prstGeom>
            <a:noFill/>
          </p:spPr>
          <p:txBody>
            <a:bodyPr wrap="square">
              <a:spAutoFit/>
            </a:bodyPr>
            <a:lstStyle/>
            <a:p>
              <a:pPr lvl="0" algn="ctr"/>
              <a:r>
                <a:rPr lang="en-GB" b="1" dirty="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psychosocial</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descr="A picture containing text, vector graphics&#10;&#10;Description automatically generated">
              <a:extLst>
                <a:ext uri="{FF2B5EF4-FFF2-40B4-BE49-F238E27FC236}">
                  <a16:creationId xmlns:a16="http://schemas.microsoft.com/office/drawing/2014/main" id="{D82424A9-9D2B-059D-1C12-08EB9BF5588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07337" y="4530875"/>
              <a:ext cx="2095500" cy="1460500"/>
            </a:xfrm>
            <a:prstGeom prst="rect">
              <a:avLst/>
            </a:prstGeom>
          </p:spPr>
        </p:pic>
      </p:grpSp>
    </p:spTree>
    <p:extLst>
      <p:ext uri="{BB962C8B-B14F-4D97-AF65-F5344CB8AC3E}">
        <p14:creationId xmlns:p14="http://schemas.microsoft.com/office/powerpoint/2010/main" val="281821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down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strips(down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strips(down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strips(down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strips(downLeft)">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Chart, sunburst chart&#10;&#10;Description automatically generated">
            <a:extLst>
              <a:ext uri="{FF2B5EF4-FFF2-40B4-BE49-F238E27FC236}">
                <a16:creationId xmlns:a16="http://schemas.microsoft.com/office/drawing/2014/main" id="{EBA53C4D-0D24-E4D7-195B-8198CB843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3544" y="421098"/>
            <a:ext cx="4072179" cy="2256558"/>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61" y="515849"/>
            <a:ext cx="4072179" cy="516378"/>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474161" y="600205"/>
            <a:ext cx="4072179"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Risk and risk assessments</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6" name="Graphic 5" descr="Warning with solid fill">
            <a:extLst>
              <a:ext uri="{FF2B5EF4-FFF2-40B4-BE49-F238E27FC236}">
                <a16:creationId xmlns:a16="http://schemas.microsoft.com/office/drawing/2014/main" id="{F2C14A09-3305-6617-A629-D013CFBB71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4299" y="515850"/>
            <a:ext cx="516378" cy="516378"/>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9B8A7ECD-4A39-3101-C9DD-9A1044FC36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949" y="1464349"/>
            <a:ext cx="5418091" cy="3968666"/>
          </a:xfrm>
          <a:prstGeom prst="rect">
            <a:avLst/>
          </a:prstGeom>
        </p:spPr>
      </p:pic>
      <p:pic>
        <p:nvPicPr>
          <p:cNvPr id="8" name="Picture 7" descr="A picture containing text, vector graphics&#10;&#10;Description automatically generated">
            <a:extLst>
              <a:ext uri="{FF2B5EF4-FFF2-40B4-BE49-F238E27FC236}">
                <a16:creationId xmlns:a16="http://schemas.microsoft.com/office/drawing/2014/main" id="{D37AD84F-8FAC-BB62-9DC3-68467B16736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08931" y="1934185"/>
            <a:ext cx="2906792" cy="3509419"/>
          </a:xfrm>
          <a:prstGeom prst="rect">
            <a:avLst/>
          </a:prstGeom>
        </p:spPr>
      </p:pic>
      <p:grpSp>
        <p:nvGrpSpPr>
          <p:cNvPr id="7" name="Group 6">
            <a:extLst>
              <a:ext uri="{FF2B5EF4-FFF2-40B4-BE49-F238E27FC236}">
                <a16:creationId xmlns:a16="http://schemas.microsoft.com/office/drawing/2014/main" id="{543A5443-B764-261C-3914-DB2FD2C4625A}"/>
              </a:ext>
            </a:extLst>
          </p:cNvPr>
          <p:cNvGrpSpPr/>
          <p:nvPr/>
        </p:nvGrpSpPr>
        <p:grpSpPr>
          <a:xfrm>
            <a:off x="0" y="5054627"/>
            <a:ext cx="7305925" cy="1803373"/>
            <a:chOff x="0" y="5054627"/>
            <a:chExt cx="7305925" cy="1803373"/>
          </a:xfrm>
        </p:grpSpPr>
        <p:pic>
          <p:nvPicPr>
            <p:cNvPr id="17" name="Picture 16" descr="Background pattern&#10;&#10;Description automatically generated">
              <a:extLst>
                <a:ext uri="{FF2B5EF4-FFF2-40B4-BE49-F238E27FC236}">
                  <a16:creationId xmlns:a16="http://schemas.microsoft.com/office/drawing/2014/main" id="{6940D55E-AE17-44BF-8D1D-B350ECA4BA16}"/>
                </a:ext>
              </a:extLst>
            </p:cNvPr>
            <p:cNvPicPr>
              <a:picLocks noChangeAspect="1"/>
            </p:cNvPicPr>
            <p:nvPr/>
          </p:nvPicPr>
          <p:blipFill rotWithShape="1">
            <a:blip r:embed="rId12">
              <a:extLst>
                <a:ext uri="{28A0092B-C50C-407E-A947-70E740481C1C}">
                  <a14:useLocalDpi xmlns:a14="http://schemas.microsoft.com/office/drawing/2010/main" val="0"/>
                </a:ext>
              </a:extLst>
            </a:blip>
            <a:srcRect t="22787" b="1"/>
            <a:stretch/>
          </p:blipFill>
          <p:spPr>
            <a:xfrm rot="16200000">
              <a:off x="824481" y="4481209"/>
              <a:ext cx="849967" cy="2498929"/>
            </a:xfrm>
            <a:prstGeom prst="rect">
              <a:avLst/>
            </a:prstGeom>
          </p:spPr>
        </p:pic>
        <p:pic>
          <p:nvPicPr>
            <p:cNvPr id="18" name="Picture 17" descr="A picture containing outdoor object, night sky&#10;&#10;Description automatically generated">
              <a:extLst>
                <a:ext uri="{FF2B5EF4-FFF2-40B4-BE49-F238E27FC236}">
                  <a16:creationId xmlns:a16="http://schemas.microsoft.com/office/drawing/2014/main" id="{A37374F1-BD5E-4C1A-918A-2DD44F77CB8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4559" y="5443604"/>
              <a:ext cx="852588" cy="86668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1C705D8-E3D0-B0EB-3372-696FDA14B92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77147" y="5054627"/>
              <a:ext cx="3928778" cy="1803373"/>
            </a:xfrm>
            <a:prstGeom prst="rect">
              <a:avLst/>
            </a:prstGeom>
            <a:effectLst>
              <a:outerShdw blurRad="50800" dist="50800" dir="5400000" algn="ctr" rotWithShape="0">
                <a:schemeClr val="tx1">
                  <a:lumMod val="65000"/>
                  <a:lumOff val="35000"/>
                </a:schemeClr>
              </a:outerShdw>
            </a:effectLst>
          </p:spPr>
        </p:pic>
        <p:sp>
          <p:nvSpPr>
            <p:cNvPr id="19" name="TextBox 18">
              <a:extLst>
                <a:ext uri="{FF2B5EF4-FFF2-40B4-BE49-F238E27FC236}">
                  <a16:creationId xmlns:a16="http://schemas.microsoft.com/office/drawing/2014/main" id="{B9FC925E-D4AB-BF9A-58C2-F254BBDB2FB8}"/>
                </a:ext>
              </a:extLst>
            </p:cNvPr>
            <p:cNvSpPr txBox="1"/>
            <p:nvPr/>
          </p:nvSpPr>
          <p:spPr>
            <a:xfrm>
              <a:off x="3589705" y="5385477"/>
              <a:ext cx="3503661" cy="955972"/>
            </a:xfrm>
            <a:prstGeom prst="rect">
              <a:avLst/>
            </a:prstGeom>
            <a:noFill/>
          </p:spPr>
          <p:txBody>
            <a:bodyPr wrap="square">
              <a:spAutoFit/>
            </a:bodyPr>
            <a:lstStyle/>
            <a:p>
              <a:pPr algn="ctr"/>
              <a:r>
                <a:rPr lang="en-GB" sz="1400" b="1" dirty="0">
                  <a:latin typeface="Comic Sans MS" panose="030F0902030302020204" pitchFamily="66" charset="0"/>
                  <a:cs typeface="Simplified Arabic Fixed"/>
                </a:rPr>
                <a:t>TASK 3</a:t>
              </a:r>
              <a:r>
                <a:rPr lang="en-GB" sz="1400" dirty="0">
                  <a:latin typeface="Comic Sans MS" panose="030F0902030302020204" pitchFamily="66" charset="0"/>
                  <a:cs typeface="Simplified Arabic Fixed"/>
                </a:rPr>
                <a:t>: What should they do if the risk (likelihood of being harmed) outweighs the benefit gained from </a:t>
              </a:r>
              <a:br>
                <a:rPr lang="en-GB" sz="1400" dirty="0">
                  <a:latin typeface="Comic Sans MS" panose="030F0902030302020204" pitchFamily="66" charset="0"/>
                  <a:cs typeface="Simplified Arabic Fixed"/>
                </a:rPr>
              </a:br>
              <a:r>
                <a:rPr lang="en-GB" sz="1400" dirty="0">
                  <a:latin typeface="Comic Sans MS" panose="030F0902030302020204" pitchFamily="66" charset="0"/>
                  <a:cs typeface="Simplified Arabic Fixed"/>
                </a:rPr>
                <a:t>the hazard?</a:t>
              </a:r>
            </a:p>
          </p:txBody>
        </p:sp>
      </p:grpSp>
    </p:spTree>
    <p:extLst>
      <p:ext uri="{BB962C8B-B14F-4D97-AF65-F5344CB8AC3E}">
        <p14:creationId xmlns:p14="http://schemas.microsoft.com/office/powerpoint/2010/main" val="3432999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6581813" cy="516378"/>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566736" y="600205"/>
            <a:ext cx="6489238"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Control measures</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6" name="Graphic 5" descr="Warning with solid fill">
            <a:extLst>
              <a:ext uri="{FF2B5EF4-FFF2-40B4-BE49-F238E27FC236}">
                <a16:creationId xmlns:a16="http://schemas.microsoft.com/office/drawing/2014/main" id="{F2C14A09-3305-6617-A629-D013CFBB71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4299" y="515850"/>
            <a:ext cx="516378" cy="516378"/>
          </a:xfrm>
          <a:prstGeom prst="rect">
            <a:avLst/>
          </a:prstGeom>
        </p:spPr>
      </p:pic>
      <p:grpSp>
        <p:nvGrpSpPr>
          <p:cNvPr id="2" name="Group 1">
            <a:extLst>
              <a:ext uri="{FF2B5EF4-FFF2-40B4-BE49-F238E27FC236}">
                <a16:creationId xmlns:a16="http://schemas.microsoft.com/office/drawing/2014/main" id="{F8545CD8-2350-1BE2-58A8-925559F76497}"/>
              </a:ext>
            </a:extLst>
          </p:cNvPr>
          <p:cNvGrpSpPr/>
          <p:nvPr/>
        </p:nvGrpSpPr>
        <p:grpSpPr>
          <a:xfrm>
            <a:off x="3656621" y="1503070"/>
            <a:ext cx="4399353" cy="527973"/>
            <a:chOff x="3656621" y="1503070"/>
            <a:chExt cx="4399353" cy="527973"/>
          </a:xfrm>
        </p:grpSpPr>
        <p:sp>
          <p:nvSpPr>
            <p:cNvPr id="13" name="Pentagon 12">
              <a:extLst>
                <a:ext uri="{FF2B5EF4-FFF2-40B4-BE49-F238E27FC236}">
                  <a16:creationId xmlns:a16="http://schemas.microsoft.com/office/drawing/2014/main" id="{540FE4A4-1103-680B-4C77-DE95E3E85AE3}"/>
                </a:ext>
              </a:extLst>
            </p:cNvPr>
            <p:cNvSpPr/>
            <p:nvPr/>
          </p:nvSpPr>
          <p:spPr>
            <a:xfrm rot="10800000">
              <a:off x="3656621" y="1503070"/>
              <a:ext cx="4399353" cy="527973"/>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7521984-104E-ED9C-02EC-FECBAF91500E}"/>
                </a:ext>
              </a:extLst>
            </p:cNvPr>
            <p:cNvSpPr txBox="1"/>
            <p:nvPr/>
          </p:nvSpPr>
          <p:spPr>
            <a:xfrm>
              <a:off x="3656621" y="1589774"/>
              <a:ext cx="4399353" cy="369332"/>
            </a:xfrm>
            <a:prstGeom prst="rect">
              <a:avLst/>
            </a:prstGeom>
            <a:noFill/>
          </p:spPr>
          <p:txBody>
            <a:bodyPr wrap="square">
              <a:spAutoFit/>
            </a:bodyPr>
            <a:lstStyle/>
            <a:p>
              <a:pPr lvl="0" algn="ctr"/>
              <a:r>
                <a:rPr lang="en-GB" b="1" dirty="0">
                  <a:effectLst/>
                  <a:latin typeface="Gadugi" panose="020B0502040204020203" pitchFamily="34" charset="0"/>
                  <a:ea typeface="Calibri" panose="020F0502020204030204" pitchFamily="34" charset="0"/>
                  <a:cs typeface="Times New Roman" panose="02020603050405020304" pitchFamily="18" charset="0"/>
                </a:rPr>
                <a:t>Elimination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Right Triangle 9">
            <a:extLst>
              <a:ext uri="{FF2B5EF4-FFF2-40B4-BE49-F238E27FC236}">
                <a16:creationId xmlns:a16="http://schemas.microsoft.com/office/drawing/2014/main" id="{CFD81CD1-623F-EF23-1BDB-559D0811E546}"/>
              </a:ext>
            </a:extLst>
          </p:cNvPr>
          <p:cNvSpPr/>
          <p:nvPr/>
        </p:nvSpPr>
        <p:spPr>
          <a:xfrm flipH="1">
            <a:off x="1180677" y="1662921"/>
            <a:ext cx="1000022" cy="3808554"/>
          </a:xfrm>
          <a:prstGeom prst="rtTriangle">
            <a:avLst/>
          </a:prstGeom>
          <a:gradFill>
            <a:gsLst>
              <a:gs pos="0">
                <a:srgbClr val="FFFF00"/>
              </a:gs>
              <a:gs pos="53000">
                <a:srgbClr val="92D050"/>
              </a:gs>
              <a:gs pos="82000">
                <a:schemeClr val="accent6">
                  <a:lumMod val="75000"/>
                </a:schemeClr>
              </a:gs>
              <a:gs pos="100000">
                <a:schemeClr val="accent6">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2733074-F9F5-A7AF-806F-DC7B1C2BD435}"/>
              </a:ext>
            </a:extLst>
          </p:cNvPr>
          <p:cNvCxnSpPr>
            <a:cxnSpLocks/>
          </p:cNvCxnSpPr>
          <p:nvPr/>
        </p:nvCxnSpPr>
        <p:spPr>
          <a:xfrm>
            <a:off x="2422060" y="1791574"/>
            <a:ext cx="993201" cy="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5B3CB4-813A-D7AF-6249-5A23C973EBD7}"/>
              </a:ext>
            </a:extLst>
          </p:cNvPr>
          <p:cNvCxnSpPr>
            <a:cxnSpLocks/>
          </p:cNvCxnSpPr>
          <p:nvPr/>
        </p:nvCxnSpPr>
        <p:spPr>
          <a:xfrm>
            <a:off x="2422060" y="2703187"/>
            <a:ext cx="993201" cy="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29453E-9CE1-9EB6-E920-2C27F5320912}"/>
              </a:ext>
            </a:extLst>
          </p:cNvPr>
          <p:cNvCxnSpPr>
            <a:cxnSpLocks/>
          </p:cNvCxnSpPr>
          <p:nvPr/>
        </p:nvCxnSpPr>
        <p:spPr>
          <a:xfrm>
            <a:off x="2422060" y="3614800"/>
            <a:ext cx="993201" cy="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DFF5E4F-900D-8D9B-50EB-F5F2629F8B7A}"/>
              </a:ext>
            </a:extLst>
          </p:cNvPr>
          <p:cNvCxnSpPr>
            <a:cxnSpLocks/>
          </p:cNvCxnSpPr>
          <p:nvPr/>
        </p:nvCxnSpPr>
        <p:spPr>
          <a:xfrm>
            <a:off x="2422060" y="4526413"/>
            <a:ext cx="993201" cy="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E732426-7118-1D71-5007-986BA1722516}"/>
              </a:ext>
            </a:extLst>
          </p:cNvPr>
          <p:cNvCxnSpPr>
            <a:cxnSpLocks/>
          </p:cNvCxnSpPr>
          <p:nvPr/>
        </p:nvCxnSpPr>
        <p:spPr>
          <a:xfrm>
            <a:off x="2422060" y="5438022"/>
            <a:ext cx="993201" cy="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209D280-3D0D-4E3A-6858-2991B6FC3698}"/>
              </a:ext>
            </a:extLst>
          </p:cNvPr>
          <p:cNvCxnSpPr>
            <a:cxnSpLocks/>
          </p:cNvCxnSpPr>
          <p:nvPr/>
        </p:nvCxnSpPr>
        <p:spPr>
          <a:xfrm>
            <a:off x="2422060" y="2095445"/>
            <a:ext cx="751840" cy="0"/>
          </a:xfrm>
          <a:prstGeom prst="line">
            <a:avLst/>
          </a:prstGeom>
          <a:ln w="38100" cap="rnd">
            <a:solidFill>
              <a:srgbClr val="F23C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40A5B55-C3E6-27D4-77E3-32CFC70C2B8A}"/>
              </a:ext>
            </a:extLst>
          </p:cNvPr>
          <p:cNvCxnSpPr>
            <a:cxnSpLocks/>
          </p:cNvCxnSpPr>
          <p:nvPr/>
        </p:nvCxnSpPr>
        <p:spPr>
          <a:xfrm>
            <a:off x="2422060" y="2399316"/>
            <a:ext cx="751840" cy="0"/>
          </a:xfrm>
          <a:prstGeom prst="line">
            <a:avLst/>
          </a:prstGeom>
          <a:ln w="38100" cap="rnd">
            <a:solidFill>
              <a:srgbClr val="F23C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F9FE1D-C154-4E0B-592C-B6F200D88E65}"/>
              </a:ext>
            </a:extLst>
          </p:cNvPr>
          <p:cNvCxnSpPr>
            <a:cxnSpLocks/>
          </p:cNvCxnSpPr>
          <p:nvPr/>
        </p:nvCxnSpPr>
        <p:spPr>
          <a:xfrm>
            <a:off x="2422060" y="3007058"/>
            <a:ext cx="751840" cy="0"/>
          </a:xfrm>
          <a:prstGeom prst="line">
            <a:avLst/>
          </a:prstGeom>
          <a:ln w="38100" cap="rnd">
            <a:solidFill>
              <a:srgbClr val="F23C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5A8580F-06D6-5872-3D04-43EC92EA3C79}"/>
              </a:ext>
            </a:extLst>
          </p:cNvPr>
          <p:cNvCxnSpPr>
            <a:cxnSpLocks/>
          </p:cNvCxnSpPr>
          <p:nvPr/>
        </p:nvCxnSpPr>
        <p:spPr>
          <a:xfrm>
            <a:off x="2422060" y="3310929"/>
            <a:ext cx="751840" cy="0"/>
          </a:xfrm>
          <a:prstGeom prst="line">
            <a:avLst/>
          </a:prstGeom>
          <a:ln w="38100" cap="rnd">
            <a:solidFill>
              <a:srgbClr val="F23C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1F57153-E8DA-08CA-4921-BE26BB1F9A3E}"/>
              </a:ext>
            </a:extLst>
          </p:cNvPr>
          <p:cNvCxnSpPr>
            <a:cxnSpLocks/>
          </p:cNvCxnSpPr>
          <p:nvPr/>
        </p:nvCxnSpPr>
        <p:spPr>
          <a:xfrm>
            <a:off x="2422060" y="3918671"/>
            <a:ext cx="751840" cy="0"/>
          </a:xfrm>
          <a:prstGeom prst="line">
            <a:avLst/>
          </a:prstGeom>
          <a:ln w="38100" cap="rnd">
            <a:solidFill>
              <a:srgbClr val="F23C4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FDECF9C-29D2-CD5B-04A1-052C73DD9FA4}"/>
              </a:ext>
            </a:extLst>
          </p:cNvPr>
          <p:cNvCxnSpPr>
            <a:cxnSpLocks/>
          </p:cNvCxnSpPr>
          <p:nvPr/>
        </p:nvCxnSpPr>
        <p:spPr>
          <a:xfrm>
            <a:off x="2422060" y="4222542"/>
            <a:ext cx="751840" cy="0"/>
          </a:xfrm>
          <a:prstGeom prst="line">
            <a:avLst/>
          </a:prstGeom>
          <a:ln w="38100" cap="rnd">
            <a:solidFill>
              <a:srgbClr val="F23C4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0E7F80-16DA-AAD9-8FB1-916FC5248BD0}"/>
              </a:ext>
            </a:extLst>
          </p:cNvPr>
          <p:cNvCxnSpPr>
            <a:cxnSpLocks/>
          </p:cNvCxnSpPr>
          <p:nvPr/>
        </p:nvCxnSpPr>
        <p:spPr>
          <a:xfrm>
            <a:off x="2422060" y="4830284"/>
            <a:ext cx="751840" cy="0"/>
          </a:xfrm>
          <a:prstGeom prst="line">
            <a:avLst/>
          </a:prstGeom>
          <a:ln w="38100" cap="rnd">
            <a:solidFill>
              <a:srgbClr val="F23C4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461C86-5C8B-3E9A-919C-686980B8FA12}"/>
              </a:ext>
            </a:extLst>
          </p:cNvPr>
          <p:cNvCxnSpPr>
            <a:cxnSpLocks/>
          </p:cNvCxnSpPr>
          <p:nvPr/>
        </p:nvCxnSpPr>
        <p:spPr>
          <a:xfrm>
            <a:off x="2422060" y="5134155"/>
            <a:ext cx="751840" cy="0"/>
          </a:xfrm>
          <a:prstGeom prst="line">
            <a:avLst/>
          </a:prstGeom>
          <a:ln w="38100" cap="rnd">
            <a:solidFill>
              <a:srgbClr val="F23C4D"/>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5BA5C89A-4C7A-462A-BE79-28D05AFCCE9B}"/>
              </a:ext>
            </a:extLst>
          </p:cNvPr>
          <p:cNvGrpSpPr/>
          <p:nvPr/>
        </p:nvGrpSpPr>
        <p:grpSpPr>
          <a:xfrm>
            <a:off x="3656621" y="2439773"/>
            <a:ext cx="4399355" cy="527973"/>
            <a:chOff x="3656621" y="2439773"/>
            <a:chExt cx="4399355" cy="527973"/>
          </a:xfrm>
        </p:grpSpPr>
        <p:sp>
          <p:nvSpPr>
            <p:cNvPr id="49" name="Pentagon 48">
              <a:extLst>
                <a:ext uri="{FF2B5EF4-FFF2-40B4-BE49-F238E27FC236}">
                  <a16:creationId xmlns:a16="http://schemas.microsoft.com/office/drawing/2014/main" id="{985FC3AC-5C3F-4B1C-28B3-66BD4A713A9F}"/>
                </a:ext>
              </a:extLst>
            </p:cNvPr>
            <p:cNvSpPr/>
            <p:nvPr/>
          </p:nvSpPr>
          <p:spPr>
            <a:xfrm rot="10800000">
              <a:off x="3656621" y="2439773"/>
              <a:ext cx="4399355" cy="52797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3802A499-BAE3-B6A9-5E7B-53FF02E2B12C}"/>
                </a:ext>
              </a:extLst>
            </p:cNvPr>
            <p:cNvSpPr txBox="1"/>
            <p:nvPr/>
          </p:nvSpPr>
          <p:spPr>
            <a:xfrm>
              <a:off x="3656621" y="2526477"/>
              <a:ext cx="4399353" cy="369332"/>
            </a:xfrm>
            <a:prstGeom prst="rect">
              <a:avLst/>
            </a:prstGeom>
            <a:noFill/>
          </p:spPr>
          <p:txBody>
            <a:bodyPr wrap="square">
              <a:spAutoFit/>
            </a:bodyPr>
            <a:lstStyle/>
            <a:p>
              <a:pPr lvl="0" algn="ctr"/>
              <a:r>
                <a:rPr lang="en-GB" b="1" dirty="0">
                  <a:effectLst/>
                  <a:latin typeface="Gadugi" panose="020B0502040204020203" pitchFamily="34" charset="0"/>
                  <a:ea typeface="Calibri" panose="020F0502020204030204" pitchFamily="34" charset="0"/>
                  <a:cs typeface="Times New Roman" panose="02020603050405020304" pitchFamily="18" charset="0"/>
                </a:rPr>
                <a:t>Substitution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89AFA325-4554-6076-53FC-57DC503CBEFC}"/>
              </a:ext>
            </a:extLst>
          </p:cNvPr>
          <p:cNvGrpSpPr/>
          <p:nvPr/>
        </p:nvGrpSpPr>
        <p:grpSpPr>
          <a:xfrm>
            <a:off x="3656620" y="3354172"/>
            <a:ext cx="4399357" cy="527973"/>
            <a:chOff x="3656620" y="3354172"/>
            <a:chExt cx="4399357" cy="527973"/>
          </a:xfrm>
        </p:grpSpPr>
        <p:sp>
          <p:nvSpPr>
            <p:cNvPr id="51" name="Pentagon 50">
              <a:extLst>
                <a:ext uri="{FF2B5EF4-FFF2-40B4-BE49-F238E27FC236}">
                  <a16:creationId xmlns:a16="http://schemas.microsoft.com/office/drawing/2014/main" id="{EB9DE6A7-27B3-33BD-1B82-EFBE75D3AA86}"/>
                </a:ext>
              </a:extLst>
            </p:cNvPr>
            <p:cNvSpPr/>
            <p:nvPr/>
          </p:nvSpPr>
          <p:spPr>
            <a:xfrm rot="10800000">
              <a:off x="3656620" y="3354172"/>
              <a:ext cx="4399357" cy="52797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89326DC9-5687-81A5-8539-9342FA739861}"/>
                </a:ext>
              </a:extLst>
            </p:cNvPr>
            <p:cNvSpPr txBox="1"/>
            <p:nvPr/>
          </p:nvSpPr>
          <p:spPr>
            <a:xfrm>
              <a:off x="3656621" y="3440877"/>
              <a:ext cx="4399353" cy="369332"/>
            </a:xfrm>
            <a:prstGeom prst="rect">
              <a:avLst/>
            </a:prstGeom>
            <a:noFill/>
          </p:spPr>
          <p:txBody>
            <a:bodyPr wrap="square">
              <a:spAutoFit/>
            </a:bodyPr>
            <a:lstStyle/>
            <a:p>
              <a:pPr lvl="0" algn="ctr"/>
              <a:r>
                <a:rPr lang="en-GB" b="1" dirty="0">
                  <a:effectLst/>
                  <a:latin typeface="Gadugi" panose="020B0502040204020203" pitchFamily="34" charset="0"/>
                  <a:ea typeface="Calibri" panose="020F0502020204030204" pitchFamily="34" charset="0"/>
                  <a:cs typeface="Times New Roman" panose="02020603050405020304" pitchFamily="18" charset="0"/>
                </a:rPr>
                <a:t>Engineering Controls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06307630-8165-C2FD-54FF-357F6D67A525}"/>
              </a:ext>
            </a:extLst>
          </p:cNvPr>
          <p:cNvGrpSpPr/>
          <p:nvPr/>
        </p:nvGrpSpPr>
        <p:grpSpPr>
          <a:xfrm>
            <a:off x="3656621" y="4257422"/>
            <a:ext cx="4399357" cy="527973"/>
            <a:chOff x="3656621" y="4257422"/>
            <a:chExt cx="4399357" cy="527973"/>
          </a:xfrm>
        </p:grpSpPr>
        <p:sp>
          <p:nvSpPr>
            <p:cNvPr id="53" name="Pentagon 52">
              <a:extLst>
                <a:ext uri="{FF2B5EF4-FFF2-40B4-BE49-F238E27FC236}">
                  <a16:creationId xmlns:a16="http://schemas.microsoft.com/office/drawing/2014/main" id="{DCDA6999-67DF-BB4B-F923-45C9CBAF308A}"/>
                </a:ext>
              </a:extLst>
            </p:cNvPr>
            <p:cNvSpPr/>
            <p:nvPr/>
          </p:nvSpPr>
          <p:spPr>
            <a:xfrm rot="10800000">
              <a:off x="3656621" y="4257422"/>
              <a:ext cx="4399357" cy="527973"/>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3FCCBB8C-BFF3-1574-47C8-ECDE58E219E2}"/>
                </a:ext>
              </a:extLst>
            </p:cNvPr>
            <p:cNvSpPr txBox="1"/>
            <p:nvPr/>
          </p:nvSpPr>
          <p:spPr>
            <a:xfrm>
              <a:off x="3656621" y="4344126"/>
              <a:ext cx="4399353" cy="369332"/>
            </a:xfrm>
            <a:prstGeom prst="rect">
              <a:avLst/>
            </a:prstGeom>
            <a:noFill/>
          </p:spPr>
          <p:txBody>
            <a:bodyPr wrap="square">
              <a:spAutoFit/>
            </a:bodyPr>
            <a:lstStyle/>
            <a:p>
              <a:pPr lvl="0" algn="ctr"/>
              <a:r>
                <a:rPr lang="en-GB" b="1" dirty="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Administrative Controls</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A6F4BE89-070A-1B74-6E2E-B3C19B1760B9}"/>
              </a:ext>
            </a:extLst>
          </p:cNvPr>
          <p:cNvGrpSpPr/>
          <p:nvPr/>
        </p:nvGrpSpPr>
        <p:grpSpPr>
          <a:xfrm>
            <a:off x="3656621" y="5160671"/>
            <a:ext cx="4399358" cy="527973"/>
            <a:chOff x="3656621" y="5160671"/>
            <a:chExt cx="4399358" cy="527973"/>
          </a:xfrm>
        </p:grpSpPr>
        <p:sp>
          <p:nvSpPr>
            <p:cNvPr id="55" name="Pentagon 54">
              <a:extLst>
                <a:ext uri="{FF2B5EF4-FFF2-40B4-BE49-F238E27FC236}">
                  <a16:creationId xmlns:a16="http://schemas.microsoft.com/office/drawing/2014/main" id="{3F95BE3D-2E2F-AB9A-5DF1-652B1239BD35}"/>
                </a:ext>
              </a:extLst>
            </p:cNvPr>
            <p:cNvSpPr/>
            <p:nvPr/>
          </p:nvSpPr>
          <p:spPr>
            <a:xfrm rot="10800000">
              <a:off x="3656621" y="5160671"/>
              <a:ext cx="4399358" cy="527973"/>
            </a:xfrm>
            <a:prstGeom prst="homePlat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B4DDA714-8412-8705-BB67-01A2D1AB003A}"/>
                </a:ext>
              </a:extLst>
            </p:cNvPr>
            <p:cNvSpPr txBox="1"/>
            <p:nvPr/>
          </p:nvSpPr>
          <p:spPr>
            <a:xfrm>
              <a:off x="3656621" y="5221975"/>
              <a:ext cx="4399353" cy="369332"/>
            </a:xfrm>
            <a:prstGeom prst="rect">
              <a:avLst/>
            </a:prstGeom>
            <a:noFill/>
          </p:spPr>
          <p:txBody>
            <a:bodyPr wrap="square">
              <a:spAutoFit/>
            </a:bodyPr>
            <a:lstStyle/>
            <a:p>
              <a:pPr lvl="0" algn="ctr"/>
              <a:r>
                <a:rPr lang="en-GB" b="1" dirty="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PPE </a:t>
              </a:r>
              <a:r>
                <a:rPr lang="en-GB" sz="1400" dirty="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(Personal Protective Clothing &amp; Equipment)</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65803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6674416" cy="516378"/>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566735" y="600205"/>
            <a:ext cx="6489245"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Health &amp; Safety Video</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6" name="Graphic 5" descr="Warning with solid fill">
            <a:extLst>
              <a:ext uri="{FF2B5EF4-FFF2-40B4-BE49-F238E27FC236}">
                <a16:creationId xmlns:a16="http://schemas.microsoft.com/office/drawing/2014/main" id="{F2C14A09-3305-6617-A629-D013CFBB71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4299" y="515850"/>
            <a:ext cx="516378" cy="516378"/>
          </a:xfrm>
          <a:prstGeom prst="rect">
            <a:avLst/>
          </a:prstGeom>
        </p:spPr>
      </p:pic>
      <p:pic>
        <p:nvPicPr>
          <p:cNvPr id="3" name="Picture 2" descr="Diagram&#10;&#10;Description automatically generated">
            <a:hlinkClick r:id="rId9"/>
            <a:extLst>
              <a:ext uri="{FF2B5EF4-FFF2-40B4-BE49-F238E27FC236}">
                <a16:creationId xmlns:a16="http://schemas.microsoft.com/office/drawing/2014/main" id="{543AE645-083B-795C-F4C0-CF8A722B0A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80280" y="1720546"/>
            <a:ext cx="6674417" cy="3756375"/>
          </a:xfrm>
          <a:prstGeom prst="rect">
            <a:avLst/>
          </a:prstGeom>
        </p:spPr>
      </p:pic>
    </p:spTree>
    <p:extLst>
      <p:ext uri="{BB962C8B-B14F-4D97-AF65-F5344CB8AC3E}">
        <p14:creationId xmlns:p14="http://schemas.microsoft.com/office/powerpoint/2010/main" val="24626382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SSPresentation_JobMarketToday" id="{7227EB5B-F5B9-BC44-8FA9-802197C2CDEF}" vid="{5B9AEA26-FBEB-D14B-B405-126719A9FE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D4B49E15B1BE47974D400D412D1E04" ma:contentTypeVersion="14" ma:contentTypeDescription="Create a new document." ma:contentTypeScope="" ma:versionID="993c8b081e81884be6bdf5c7d8ec8def">
  <xsd:schema xmlns:xsd="http://www.w3.org/2001/XMLSchema" xmlns:xs="http://www.w3.org/2001/XMLSchema" xmlns:p="http://schemas.microsoft.com/office/2006/metadata/properties" xmlns:ns2="50bbd1c0-476f-492f-837b-8878e2dd1eba" xmlns:ns3="3072b28c-77ff-4c28-a70b-2fb5f59c378a" targetNamespace="http://schemas.microsoft.com/office/2006/metadata/properties" ma:root="true" ma:fieldsID="2e9f348fa0cb86e5790a06c5847a43d1" ns2:_="" ns3:_="">
    <xsd:import namespace="50bbd1c0-476f-492f-837b-8878e2dd1eba"/>
    <xsd:import namespace="3072b28c-77ff-4c28-a70b-2fb5f59c37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d1c0-476f-492f-837b-8878e2dd1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72b28c-77ff-4c28-a70b-2fb5f59c37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2d35652-4b9a-44a3-a7b8-db18bfd0a65c}" ma:internalName="TaxCatchAll" ma:showField="CatchAllData" ma:web="3072b28c-77ff-4c28-a70b-2fb5f59c378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bbd1c0-476f-492f-837b-8878e2dd1eba">
      <Terms xmlns="http://schemas.microsoft.com/office/infopath/2007/PartnerControls"/>
    </lcf76f155ced4ddcb4097134ff3c332f>
    <TaxCatchAll xmlns="3072b28c-77ff-4c28-a70b-2fb5f59c378a" xsi:nil="true"/>
    <SharedWithUsers xmlns="3072b28c-77ff-4c28-a70b-2fb5f59c378a">
      <UserInfo>
        <DisplayName>Pauline Munro</DisplayName>
        <AccountId>61</AccountId>
        <AccountType/>
      </UserInfo>
    </SharedWithUsers>
  </documentManagement>
</p:properties>
</file>

<file path=customXml/itemProps1.xml><?xml version="1.0" encoding="utf-8"?>
<ds:datastoreItem xmlns:ds="http://schemas.openxmlformats.org/officeDocument/2006/customXml" ds:itemID="{ACD853AD-0AD3-4492-A59A-FC492C3EB4BE}">
  <ds:schemaRefs>
    <ds:schemaRef ds:uri="http://schemas.microsoft.com/sharepoint/v3/contenttype/forms"/>
  </ds:schemaRefs>
</ds:datastoreItem>
</file>

<file path=customXml/itemProps2.xml><?xml version="1.0" encoding="utf-8"?>
<ds:datastoreItem xmlns:ds="http://schemas.openxmlformats.org/officeDocument/2006/customXml" ds:itemID="{F656917D-111E-464E-914E-966388722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bd1c0-476f-492f-837b-8878e2dd1eba"/>
    <ds:schemaRef ds:uri="3072b28c-77ff-4c28-a70b-2fb5f59c3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6E6F4A-3DA9-4F61-923E-2309AB9AF519}">
  <ds:schemaRefs>
    <ds:schemaRef ds:uri="http://purl.org/dc/elements/1.1/"/>
    <ds:schemaRef ds:uri="http://purl.org/dc/terms/"/>
    <ds:schemaRef ds:uri="http://purl.org/dc/dcmitype/"/>
    <ds:schemaRef ds:uri="http://www.w3.org/XML/1998/namespace"/>
    <ds:schemaRef ds:uri="http://schemas.microsoft.com/office/2006/metadata/properties"/>
    <ds:schemaRef ds:uri="http://schemas.microsoft.com/office/2006/documentManagement/types"/>
    <ds:schemaRef ds:uri="50bbd1c0-476f-492f-837b-8878e2dd1eba"/>
    <ds:schemaRef ds:uri="http://schemas.microsoft.com/office/infopath/2007/PartnerControls"/>
    <ds:schemaRef ds:uri="http://schemas.openxmlformats.org/package/2006/metadata/core-properties"/>
    <ds:schemaRef ds:uri="3072b28c-77ff-4c28-a70b-2fb5f59c378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4005</Words>
  <Application>Microsoft Office PowerPoint</Application>
  <PresentationFormat>On-screen Show (4:3)</PresentationFormat>
  <Paragraphs>424</Paragraphs>
  <Slides>16</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Calibri</vt:lpstr>
      <vt:lpstr>Reprise Title Std</vt:lpstr>
      <vt:lpstr>Gadugi</vt:lpstr>
      <vt:lpstr>Simplified Arabic Fixed</vt:lpstr>
      <vt:lpstr>Maximus</vt:lpstr>
      <vt:lpstr>Stencil ICG</vt:lpstr>
      <vt:lpstr>Wingdings</vt:lpstr>
      <vt:lpstr>Segoe UI</vt:lpstr>
      <vt:lpstr>Arial</vt:lpstr>
      <vt:lpstr>Calibri Light</vt:lpstr>
      <vt:lpstr>Comic Sans MS</vt:lpstr>
      <vt:lpstr>Stencil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Development Award National 4</dc:title>
  <dc:subject/>
  <dc:creator/>
  <cp:keywords/>
  <dc:description/>
  <cp:lastModifiedBy/>
  <cp:revision>355</cp:revision>
  <dcterms:created xsi:type="dcterms:W3CDTF">2022-04-19T10:35:20Z</dcterms:created>
  <dcterms:modified xsi:type="dcterms:W3CDTF">2025-01-24T15:02:00Z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0x01010076D4B49E15B1BE47974D400D412D1E04</vt:lpwstr>
  </property>
  <property fmtid="{D5CDD505-2E9C-101B-9397-08002B2CF9AE}" pid="3" name="MediaServiceImageTags">
    <vt:lpwstr/>
  </property>
</Properties>
</file>