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14"/>
  </p:notesMasterIdLst>
  <p:sldIdLst>
    <p:sldId id="259" r:id="rId5"/>
    <p:sldId id="269" r:id="rId6"/>
    <p:sldId id="312" r:id="rId7"/>
    <p:sldId id="306" r:id="rId8"/>
    <p:sldId id="307" r:id="rId9"/>
    <p:sldId id="308" r:id="rId10"/>
    <p:sldId id="313" r:id="rId11"/>
    <p:sldId id="310" r:id="rId12"/>
    <p:sldId id="267" r:id="rId13"/>
  </p:sldIdLst>
  <p:sldSz cx="9144000" cy="6858000" type="screen4x3"/>
  <p:notesSz cx="6858000" cy="9144000"/>
  <p:embeddedFontLst>
    <p:embeddedFont>
      <p:font typeface="Bradley Hand ITC" panose="03070402050302030203" pitchFamily="66" charset="0"/>
      <p:regular r:id="rId15"/>
    </p:embeddedFont>
    <p:embeddedFont>
      <p:font typeface="Comic Sans MS" panose="030F0702030302020204" pitchFamily="66" charset="0"/>
      <p:regular r:id="rId16"/>
      <p:bold r:id="rId17"/>
      <p:italic r:id="rId18"/>
      <p:boldItalic r:id="rId19"/>
    </p:embeddedFont>
    <p:embeddedFont>
      <p:font typeface="Franklin Gothic Book" panose="020B0503020102020204" pitchFamily="34" charset="0"/>
      <p:regular r:id="rId20"/>
      <p:italic r:id="rId21"/>
    </p:embeddedFont>
    <p:embeddedFont>
      <p:font typeface="Franklin Gothic Demi" panose="020B0703020102020204" pitchFamily="34" charset="0"/>
      <p:regular r:id="rId22"/>
      <p:bold r:id="rId23"/>
      <p:italic r:id="rId24"/>
      <p:boldItalic r:id="rId25"/>
    </p:embeddedFont>
    <p:embeddedFont>
      <p:font typeface="Maximus" pitchFamily="2" charset="0"/>
      <p:regular r:id="rId26"/>
    </p:embeddedFont>
    <p:embeddedFont>
      <p:font typeface="Reprise Title Std" panose="02000000000000000000" charset="0"/>
      <p:regular r:id="rId27"/>
    </p:embeddedFont>
    <p:embeddedFont>
      <p:font typeface="Simplified Arabic Fixed" panose="02070309020205020404" pitchFamily="49" charset="-78"/>
      <p:regular r:id="rId28"/>
    </p:embeddedFont>
    <p:embeddedFont>
      <p:font typeface="Stencil" panose="040409050D0802020404" pitchFamily="82" charset="0"/>
      <p:regular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7878"/>
    <a:srgbClr val="2C9494"/>
    <a:srgbClr val="259D9D"/>
    <a:srgbClr val="CC99FF"/>
    <a:srgbClr val="E32D91"/>
    <a:srgbClr val="A31D43"/>
    <a:srgbClr val="85358B"/>
    <a:srgbClr val="F23C4D"/>
    <a:srgbClr val="FFCCFF"/>
    <a:srgbClr val="33CB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04"/>
    <p:restoredTop sz="62107" autoAdjust="0"/>
  </p:normalViewPr>
  <p:slideViewPr>
    <p:cSldViewPr snapToGrid="0">
      <p:cViewPr varScale="1">
        <p:scale>
          <a:sx n="68" d="100"/>
          <a:sy n="68" d="100"/>
        </p:scale>
        <p:origin x="3102"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commentAuthors" Target="commentAuthors.xml"/><Relationship Id="rId35" Type="http://schemas.microsoft.com/office/2018/10/relationships/authors" Targe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45:17.074"/>
    </inkml:context>
    <inkml:brush xml:id="br0">
      <inkml:brushProperty name="width" value="0.1" units="cm"/>
      <inkml:brushProperty name="height" value="0.1" units="cm"/>
      <inkml:brushProperty name="color" value="#E71224"/>
    </inkml:brush>
  </inkml:definitions>
  <inkml:trace contextRef="#ctx0" brushRef="#br0">2997 145 24575,'-32'-13'0,"-28"-2"0,5 5 0,-11 0 0,1 3 0,-8-1 0,-4 0-1037,3 3 0,-3-1 1,-3 1-1,-1 0 1037,-11 0 0,-2 0 0,-2 2 0,1-1 0,19 1 0,0 1 0,-1 0 0,2 0 0,2 0 0,-8 2 0,-1-1 0,5 1 0,4 0 426,-4 0 1,5 0 0,6 1-427,2-1 0,9 2 676,2 0-676,26-2 0,2 2 0,-17 4 2191,-25 5-2191,-23 7 0,36-7 0,-1 3 0,-2 2 0,2 0 0,4 0 0,4 1 0,-31 18 0,22 2 0,17 4 0,9 12 0,9 9 0,12 9 0,10 4 0,10 4 0,11-3 0,11-6 0,10-10 0,9-7 0,16 1 0,-21-23 0,7 0 0,17 4 0,8-1-279,-15-10 1,2-1-1,3-1 279,6 0 0,2-2 0,1 0 0,6 0 0,2-2 0,1 0-387,-18-6 1,1-1 0,0 1 0,1-1 386,3-1 0,2 1 0,0-1 0,-1-2 0,5 1 0,-1-2 0,0 1 0,-1-2 0,-2-1 0,0 0 0,-3 0 0,0-1-84,10-1 1,-2 0 0,-4 0 83,18-2 0,-7 0 0,-26 0 0,-5-1 0,21-2 760,-6-6-760,4-8 794,-31 3 1,1-4-795,3-4 0,-2-3 141,-2-1 0,-2-3-141,29-26 0,-22 6 0,-22 12 0,-11-2 0,-8-8 0,-6-13 0,-1-17 0,-6 1 0,-10 3 0,-9 10 0,-11 7 0,-17-1 0,17 24 0,-5 1 0,-11-8 0,-7 0 0,-8-5 0,-2 1 0,-2 0 0,1 1 0,4 4 0,2 2 0,12 7 0,2 3 0,4 5 0,0 2 0,-1 2 0,-1 3 0,-36-9 0,18 8 0,33 12 0,21 3 0,12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5A12-D60B-4022-889A-D6FDB95E766F}" type="datetimeFigureOut">
              <a:rPr lang="en-US"/>
              <a:t>11/27/2025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E8B9-6A58-4D87-B516-F25D94F6D43A}" type="slidenum">
              <a:rPr lang="en-US"/>
              <a:t>‹#›</a:t>
            </a:fld>
            <a:endParaRPr lang="en-US"/>
          </a:p>
        </p:txBody>
      </p:sp>
    </p:spTree>
    <p:extLst>
      <p:ext uri="{BB962C8B-B14F-4D97-AF65-F5344CB8AC3E}">
        <p14:creationId xmlns:p14="http://schemas.microsoft.com/office/powerpoint/2010/main" val="238142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Understanding your pay</a:t>
            </a:r>
          </a:p>
          <a:p>
            <a:pPr rtl="0" fontAlgn="base"/>
            <a:endParaRPr lang="en-US" sz="1200" b="0" i="0" kern="1200" dirty="0">
              <a:solidFill>
                <a:schemeClr val="tx1"/>
              </a:solidFill>
              <a:effectLst/>
              <a:latin typeface="+mn-lt"/>
              <a:ea typeface="+mn-ea"/>
              <a:cs typeface="+mn-cs"/>
            </a:endParaRPr>
          </a:p>
          <a:p>
            <a:pPr rtl="0" fontAlgn="base"/>
            <a:r>
              <a:rPr lang="en-GB" sz="1200" b="1" i="0" u="none" strike="noStrike" kern="1200" dirty="0">
                <a:solidFill>
                  <a:schemeClr val="tx1"/>
                </a:solidFill>
                <a:effectLst/>
                <a:latin typeface="+mn-lt"/>
                <a:ea typeface="+mn-ea"/>
                <a:cs typeface="+mn-cs"/>
              </a:rPr>
              <a:t>Example text has been added to all slides to help you plan the lesson, adapt to suit your own presenting style.</a:t>
            </a:r>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r>
              <a:rPr lang="en-GB" sz="1200" b="0" i="0" kern="1200" dirty="0">
                <a:solidFill>
                  <a:schemeClr val="tx1"/>
                </a:solidFill>
                <a:effectLst/>
                <a:latin typeface="+mn-lt"/>
                <a:ea typeface="+mn-ea"/>
                <a:cs typeface="+mn-cs"/>
              </a:rPr>
              <a:t>This module helps you understand your </a:t>
            </a:r>
            <a:r>
              <a:rPr lang="en-GB" dirty="0"/>
              <a:t>pay and your payslip. And let’s be honest – it’s the reason that most of us work, so that we can earn money to live our lives - so it’s important that you understand what, when and how much you are being paid.</a:t>
            </a:r>
            <a:endParaRPr lang="en-GB" sz="1200" b="0" i="0" kern="1200" dirty="0">
              <a:solidFill>
                <a:schemeClr val="tx1"/>
              </a:solidFill>
              <a:effectLst/>
              <a:latin typeface="+mn-lt"/>
              <a:cs typeface="Calibri"/>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By the end of the lesson, you should </a:t>
            </a:r>
            <a:r>
              <a:rPr lang="en-GB" dirty="0"/>
              <a:t>know</a:t>
            </a:r>
            <a:r>
              <a:rPr lang="en-GB" sz="1200" b="0" i="0" kern="1200" dirty="0">
                <a:solidFill>
                  <a:schemeClr val="tx1"/>
                </a:solidFill>
                <a:effectLst/>
                <a:latin typeface="+mn-lt"/>
                <a:ea typeface="+mn-ea"/>
                <a:cs typeface="+mn-cs"/>
              </a:rPr>
              <a:t> what information is included on a payslip, </a:t>
            </a:r>
            <a:r>
              <a:rPr lang="en-GB" dirty="0"/>
              <a:t>be aware of tax and</a:t>
            </a:r>
            <a:r>
              <a:rPr lang="en-GB" sz="1200" b="0" i="0" kern="1200" dirty="0">
                <a:solidFill>
                  <a:schemeClr val="tx1"/>
                </a:solidFill>
                <a:effectLst/>
                <a:latin typeface="+mn-lt"/>
                <a:ea typeface="+mn-ea"/>
                <a:cs typeface="+mn-cs"/>
              </a:rPr>
              <a:t> National Insurance, and understand the difference between Gross and Net pay.</a:t>
            </a:r>
          </a:p>
          <a:p>
            <a:endParaRPr lang="en-GB" dirty="0">
              <a:cs typeface="Calibri"/>
            </a:endParaRPr>
          </a:p>
          <a:p>
            <a:endParaRPr lang="en-GB" dirty="0">
              <a:cs typeface="Calibri"/>
            </a:endParaRPr>
          </a:p>
          <a:p>
            <a:pPr algn="r"/>
            <a:r>
              <a:rPr lang="en-GB" b="1" dirty="0">
                <a:cs typeface="Calibri"/>
              </a:rPr>
              <a:t>Timing 0:32</a:t>
            </a:r>
          </a:p>
        </p:txBody>
      </p:sp>
      <p:sp>
        <p:nvSpPr>
          <p:cNvPr id="4" name="Slide Number Placeholder 3"/>
          <p:cNvSpPr>
            <a:spLocks noGrp="1"/>
          </p:cNvSpPr>
          <p:nvPr>
            <p:ph type="sldNum" sz="quarter" idx="5"/>
          </p:nvPr>
        </p:nvSpPr>
        <p:spPr/>
        <p:txBody>
          <a:bodyPr/>
          <a:lstStyle/>
          <a:p>
            <a:fld id="{DA8CE8B9-6A58-4D87-B516-F25D94F6D43A}" type="slidenum">
              <a:rPr lang="en-US" smtClean="0"/>
              <a:t>1</a:t>
            </a:fld>
            <a:endParaRPr lang="en-US"/>
          </a:p>
        </p:txBody>
      </p:sp>
    </p:spTree>
    <p:extLst>
      <p:ext uri="{BB962C8B-B14F-4D97-AF65-F5344CB8AC3E}">
        <p14:creationId xmlns:p14="http://schemas.microsoft.com/office/powerpoint/2010/main" val="227109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It’s Payday!</a:t>
            </a:r>
          </a:p>
          <a:p>
            <a:pPr rtl="0" fontAlgn="base"/>
            <a:endParaRPr lang="en-US" b="0" i="0" dirty="0">
              <a:effectLst/>
            </a:endParaRPr>
          </a:p>
          <a:p>
            <a:r>
              <a:rPr lang="en-GB" sz="1200" b="0" i="0" kern="1200" dirty="0">
                <a:solidFill>
                  <a:schemeClr val="tx1"/>
                </a:solidFill>
                <a:effectLst/>
                <a:latin typeface="+mn-lt"/>
                <a:ea typeface="+mn-ea"/>
                <a:cs typeface="+mn-cs"/>
              </a:rPr>
              <a:t>Payday is the day you get rewarded for all your hard work! Before you started your new job you should have discussed how much you would be getting paid with your new employer. </a:t>
            </a:r>
            <a:r>
              <a:rPr lang="en-GB" dirty="0"/>
              <a:t>You will get paid a number of times a year and this </a:t>
            </a:r>
            <a:r>
              <a:rPr lang="en-GB" sz="1200" b="0" i="0" kern="1200" dirty="0">
                <a:solidFill>
                  <a:schemeClr val="tx1"/>
                </a:solidFill>
                <a:effectLst/>
                <a:latin typeface="+mn-lt"/>
                <a:ea typeface="+mn-ea"/>
                <a:cs typeface="+mn-cs"/>
              </a:rPr>
              <a:t>may be weekly, every 4 weeks, calendar monthly (</a:t>
            </a:r>
            <a:r>
              <a:rPr lang="en-GB" dirty="0"/>
              <a:t>maybe the </a:t>
            </a:r>
            <a:r>
              <a:rPr lang="en-GB" sz="1200" b="0" i="0" kern="1200" dirty="0">
                <a:solidFill>
                  <a:schemeClr val="tx1"/>
                </a:solidFill>
                <a:effectLst/>
                <a:latin typeface="+mn-lt"/>
                <a:ea typeface="+mn-ea"/>
                <a:cs typeface="+mn-cs"/>
              </a:rPr>
              <a:t>last day of the month</a:t>
            </a:r>
            <a:r>
              <a:rPr lang="en-GB" dirty="0"/>
              <a:t> or a specific day each month). Approximately 75% of the workforce in the UK are paid monthly.</a:t>
            </a:r>
            <a:endParaRPr lang="en-GB" sz="1200" b="0" i="0" kern="1200" dirty="0">
              <a:solidFill>
                <a:schemeClr val="tx1"/>
              </a:solidFill>
              <a:effectLst/>
              <a:latin typeface="+mn-lt"/>
              <a:cs typeface="Calibri" panose="020F0502020204030204"/>
            </a:endParaRPr>
          </a:p>
          <a:p>
            <a:endParaRPr lang="en-GB" sz="1200" b="0" i="0" kern="1200" dirty="0">
              <a:solidFill>
                <a:schemeClr val="tx1"/>
              </a:solidFill>
              <a:effectLst/>
              <a:latin typeface="+mn-lt"/>
              <a:cs typeface="Calibri" panose="020F0502020204030204"/>
            </a:endParaRPr>
          </a:p>
          <a:p>
            <a:r>
              <a:rPr lang="en-GB" dirty="0">
                <a:cs typeface="Calibri" panose="020F0502020204030204"/>
              </a:rPr>
              <a:t>What is critical for everyone to understand is how this salary equates to how much you will receive each payday – so that you know how much income you have and therefore you can budget your living expenses accordingly. You need to know how much money you have before you can decide how to spend it.</a:t>
            </a:r>
          </a:p>
          <a:p>
            <a:endParaRPr lang="en-GB" dirty="0"/>
          </a:p>
          <a:p>
            <a:r>
              <a:rPr lang="en-GB" sz="1200" b="0" i="0" kern="1200" dirty="0">
                <a:solidFill>
                  <a:schemeClr val="tx1"/>
                </a:solidFill>
                <a:effectLst/>
                <a:latin typeface="+mn-lt"/>
                <a:ea typeface="+mn-ea"/>
                <a:cs typeface="+mn-cs"/>
              </a:rPr>
              <a:t>Whatever the period, you will be </a:t>
            </a:r>
            <a:r>
              <a:rPr lang="en-GB" dirty="0"/>
              <a:t>paid</a:t>
            </a:r>
            <a:r>
              <a:rPr lang="en-GB" sz="1200" b="0" i="0" kern="1200" dirty="0">
                <a:solidFill>
                  <a:schemeClr val="tx1"/>
                </a:solidFill>
                <a:effectLst/>
                <a:latin typeface="+mn-lt"/>
                <a:ea typeface="+mn-ea"/>
                <a:cs typeface="+mn-cs"/>
              </a:rPr>
              <a:t> “in arrears” which means that you get paid after you have worked the time – so you might have to wait some time before your first pay.</a:t>
            </a:r>
            <a:endParaRPr lang="en-GB" sz="1200" b="0" i="0" kern="1200" dirty="0">
              <a:solidFill>
                <a:schemeClr val="tx1"/>
              </a:solidFill>
              <a:effectLst/>
              <a:latin typeface="+mn-lt"/>
              <a:cs typeface="Calibri"/>
            </a:endParaRPr>
          </a:p>
          <a:p>
            <a:endParaRPr lang="en-GB" sz="1200" b="0" i="0" kern="1200" dirty="0">
              <a:solidFill>
                <a:schemeClr val="tx1"/>
              </a:solidFill>
              <a:effectLst/>
              <a:latin typeface="+mn-lt"/>
              <a:cs typeface="Calibri"/>
            </a:endParaRPr>
          </a:p>
          <a:p>
            <a:r>
              <a:rPr lang="en-GB" dirty="0"/>
              <a:t>You are entitled to a payslip, at or before the time you are paid. This could be a paper copy or accessed online through an employer’s intranet website. </a:t>
            </a:r>
            <a:endParaRPr lang="en-GB" dirty="0">
              <a:cs typeface="Calibri" panose="020F0502020204030204"/>
            </a:endParaRPr>
          </a:p>
          <a:p>
            <a:endParaRPr lang="en-GB" dirty="0"/>
          </a:p>
          <a:p>
            <a:r>
              <a:rPr lang="en-GB" b="1" dirty="0"/>
              <a:t>Task 1: </a:t>
            </a:r>
            <a:r>
              <a:rPr lang="en-GB" b="0" dirty="0"/>
              <a:t>Why do you think you should check your payslip?</a:t>
            </a:r>
            <a:endParaRPr lang="en-GB" b="0" dirty="0">
              <a:cs typeface="Calibri" panose="020F0502020204030204"/>
            </a:endParaRPr>
          </a:p>
          <a:p>
            <a:endParaRPr lang="en-GB" dirty="0">
              <a:cs typeface="Calibri" panose="020F0502020204030204"/>
            </a:endParaRPr>
          </a:p>
          <a:p>
            <a:r>
              <a:rPr lang="en-GB" dirty="0">
                <a:cs typeface="Calibri" panose="020F0502020204030204"/>
              </a:rPr>
              <a:t>Your pay will not always stay the same – your pay could increase as you may have worked some extra hours or decrease because of an increase in tax or national insurance, for example. </a:t>
            </a:r>
            <a:r>
              <a:rPr lang="en-GB" sz="1200" b="0" i="0" kern="1200" dirty="0">
                <a:solidFill>
                  <a:schemeClr val="tx1"/>
                </a:solidFill>
                <a:effectLst/>
                <a:latin typeface="+mn-lt"/>
                <a:ea typeface="+mn-ea"/>
                <a:cs typeface="+mn-cs"/>
              </a:rPr>
              <a:t>You should get into the habit of checking your payslip to make sure it is correct. </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are the only person who can check that this is correct – no one else will care if your pay is wrong so make sure you check it.</a:t>
            </a:r>
          </a:p>
          <a:p>
            <a:endParaRPr lang="en-GB" dirty="0">
              <a:cs typeface="Calibri" panose="020F0502020204030204"/>
            </a:endParaRPr>
          </a:p>
          <a:p>
            <a:pPr algn="r"/>
            <a:r>
              <a:rPr lang="en-GB" b="1" dirty="0">
                <a:cs typeface="Calibri" panose="020F0502020204030204"/>
              </a:rPr>
              <a:t>Timing : 2:02</a:t>
            </a:r>
            <a:endParaRPr lang="en-GB" dirty="0">
              <a:cs typeface="Calibri" panose="020F0502020204030204"/>
            </a:endParaRPr>
          </a:p>
          <a:p>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DA8CE8B9-6A58-4D87-B516-F25D94F6D43A}" type="slidenum">
              <a:rPr lang="en-US"/>
              <a:t>2</a:t>
            </a:fld>
            <a:endParaRPr lang="en-US"/>
          </a:p>
        </p:txBody>
      </p:sp>
    </p:spTree>
    <p:extLst>
      <p:ext uri="{BB962C8B-B14F-4D97-AF65-F5344CB8AC3E}">
        <p14:creationId xmlns:p14="http://schemas.microsoft.com/office/powerpoint/2010/main" val="650466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Your Pay</a:t>
            </a:r>
          </a:p>
          <a:p>
            <a:endParaRPr lang="en-US" dirty="0">
              <a:cs typeface="Calibri"/>
            </a:endParaRPr>
          </a:p>
          <a:p>
            <a:r>
              <a:rPr lang="en-US" dirty="0">
                <a:cs typeface="Calibri"/>
              </a:rPr>
              <a:t>When you are offered a job, you will have been told what your salary is – this is normally for a year and is displayed as, for example, £20,000 per annum - meaning per year. You should also know the frequency of your pay. </a:t>
            </a:r>
          </a:p>
          <a:p>
            <a:endParaRPr lang="en-US" dirty="0">
              <a:cs typeface="Calibri"/>
            </a:endParaRPr>
          </a:p>
          <a:p>
            <a:r>
              <a:rPr lang="en-US" dirty="0">
                <a:cs typeface="Calibri"/>
              </a:rPr>
              <a:t>It could be weekly – say every Friday. It could be monthly – on the 28th of each month, or it could even be 4 weekly – every 4th Tuesday.     </a:t>
            </a:r>
          </a:p>
          <a:p>
            <a:endParaRPr lang="en-US" dirty="0">
              <a:cs typeface="Calibri"/>
            </a:endParaRPr>
          </a:p>
          <a:p>
            <a:r>
              <a:rPr lang="en-US" dirty="0">
                <a:cs typeface="Calibri"/>
              </a:rPr>
              <a:t>If you look at the example here, you can see that there is a difference in the amount you are being paid – most interestingly monthly versus 4 weekly. If you are paid 4 weekly you will get 13 pays a year and that's why the amount is less than monthly.</a:t>
            </a:r>
          </a:p>
          <a:p>
            <a:endParaRPr lang="en-US" dirty="0">
              <a:cs typeface="Calibri"/>
            </a:endParaRPr>
          </a:p>
          <a:p>
            <a:r>
              <a:rPr lang="en-US" dirty="0">
                <a:cs typeface="Calibri"/>
              </a:rPr>
              <a:t>If</a:t>
            </a:r>
            <a:r>
              <a:rPr lang="en-US" dirty="0"/>
              <a:t> you work part time you will be paid a proportion of a salary, based on the number of hours you work, and will normally see this written down as ‘pro rata’. This does not mean that you will be paid £15,000 per year but a proportion of the salary based on what percentage of the full time hours you work.   </a:t>
            </a:r>
            <a:endParaRPr lang="en-US" dirty="0">
              <a:cs typeface="Calibri"/>
            </a:endParaRPr>
          </a:p>
          <a:p>
            <a:endParaRPr lang="en-US" dirty="0">
              <a:cs typeface="Calibri"/>
            </a:endParaRPr>
          </a:p>
          <a:p>
            <a:r>
              <a:rPr lang="en-US" dirty="0">
                <a:cs typeface="Calibri"/>
              </a:rPr>
              <a:t>Look at this example – You work 20 hours per week which is half of a full time position - so you would receive half of the full time salary which is £10,000 per year.</a:t>
            </a:r>
            <a:endParaRPr lang="en-US" dirty="0"/>
          </a:p>
          <a:p>
            <a:endParaRPr lang="en-US" dirty="0">
              <a:cs typeface="Calibri"/>
            </a:endParaRPr>
          </a:p>
          <a:p>
            <a:r>
              <a:rPr lang="en-US" dirty="0">
                <a:cs typeface="Calibri"/>
              </a:rPr>
              <a:t>Sometimes you will see your pay described in an hourly rate here – this can also not be as simple as it looks.</a:t>
            </a:r>
          </a:p>
          <a:p>
            <a:endParaRPr lang="en-US" dirty="0">
              <a:cs typeface="Calibri"/>
            </a:endParaRPr>
          </a:p>
          <a:p>
            <a:r>
              <a:rPr lang="en-US" dirty="0">
                <a:cs typeface="Calibri"/>
              </a:rPr>
              <a:t>Look at the question here and tell me how many hours you would expect to be paid for – I’ll give you a minute to come up with an answer.</a:t>
            </a:r>
          </a:p>
          <a:p>
            <a:endParaRPr lang="en-US" dirty="0">
              <a:cs typeface="Calibri"/>
            </a:endParaRPr>
          </a:p>
          <a:p>
            <a:r>
              <a:rPr lang="en-US" dirty="0">
                <a:cs typeface="Calibri"/>
              </a:rPr>
              <a:t>The answer is 35 hours per week – it is 8 hours a day minus the hour for lunch – 5 = 35 hours. If you didn't </a:t>
            </a:r>
            <a:r>
              <a:rPr lang="en-US" dirty="0" err="1">
                <a:cs typeface="Calibri"/>
              </a:rPr>
              <a:t>realise</a:t>
            </a:r>
            <a:r>
              <a:rPr lang="en-US" dirty="0">
                <a:cs typeface="Calibri"/>
              </a:rPr>
              <a:t> you were not paid for your lunch you would have been expecting an additional £62.50 in your pay each week, based on the figure of £12.50 per hour.</a:t>
            </a:r>
          </a:p>
          <a:p>
            <a:endParaRPr lang="en-US" dirty="0">
              <a:cs typeface="Calibri"/>
            </a:endParaRPr>
          </a:p>
          <a:p>
            <a:pPr algn="r"/>
            <a:r>
              <a:rPr lang="en-US" b="1" dirty="0">
                <a:cs typeface="Calibri"/>
              </a:rPr>
              <a:t>Timing: 5:25</a:t>
            </a:r>
          </a:p>
          <a:p>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3</a:t>
            </a:fld>
            <a:endParaRPr lang="en-US"/>
          </a:p>
        </p:txBody>
      </p:sp>
    </p:spTree>
    <p:extLst>
      <p:ext uri="{BB962C8B-B14F-4D97-AF65-F5344CB8AC3E}">
        <p14:creationId xmlns:p14="http://schemas.microsoft.com/office/powerpoint/2010/main" val="2539075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Understanding information on your </a:t>
            </a:r>
            <a:r>
              <a:rPr lang="en-US" sz="1200" b="1" i="0" kern="1200" dirty="0" err="1">
                <a:solidFill>
                  <a:schemeClr val="tx1"/>
                </a:solidFill>
                <a:effectLst/>
                <a:latin typeface="+mn-lt"/>
                <a:ea typeface="+mn-ea"/>
                <a:cs typeface="+mn-cs"/>
              </a:rPr>
              <a:t>payslip</a:t>
            </a:r>
            <a:endParaRPr lang="en-US" sz="1200" b="1" i="0" kern="1200" dirty="0">
              <a:solidFill>
                <a:schemeClr val="tx1"/>
              </a:solidFill>
              <a:effectLst/>
              <a:latin typeface="+mn-lt"/>
              <a:cs typeface="Calibri"/>
            </a:endParaRPr>
          </a:p>
          <a:p>
            <a:pPr rtl="0" fontAlgn="base"/>
            <a:endParaRPr lang="en-US" b="0" i="0" dirty="0">
              <a:effectLst/>
            </a:endParaRPr>
          </a:p>
          <a:p>
            <a:r>
              <a:rPr lang="en-GB" dirty="0"/>
              <a:t>So now we are going to look at your payslip. Payslips looks different based on the type of payslip you have and what organisation you work for, but they should all have the same basic information included.</a:t>
            </a:r>
            <a:endParaRPr lang="en-GB" sz="1200" b="0" i="0" kern="1200" dirty="0">
              <a:solidFill>
                <a:schemeClr val="tx1"/>
              </a:solidFill>
              <a:effectLst/>
              <a:latin typeface="+mn-lt"/>
              <a:cs typeface="Calibri"/>
            </a:endParaRP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General information</a:t>
            </a:r>
          </a:p>
          <a:p>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b="1" dirty="0"/>
              <a:t>Personal details </a:t>
            </a:r>
            <a:r>
              <a:rPr lang="en-GB" dirty="0"/>
              <a:t>– would definitely include your name but might also have your home address and your bank account details. </a:t>
            </a:r>
            <a:endParaRPr lang="en-GB" sz="1200" b="0" i="0" kern="1200" dirty="0">
              <a:solidFill>
                <a:schemeClr val="tx1"/>
              </a:solidFill>
              <a:effectLst/>
              <a:latin typeface="+mn-lt"/>
              <a:cs typeface="Calibri"/>
            </a:endParaRPr>
          </a:p>
          <a:p>
            <a:pPr marL="171450" indent="-171450">
              <a:buFont typeface="Arial" panose="020B0604020202020204" pitchFamily="34" charset="0"/>
              <a:buChar char="•"/>
            </a:pPr>
            <a:r>
              <a:rPr lang="en-GB" sz="1200" b="1" i="0" kern="1200" dirty="0">
                <a:solidFill>
                  <a:schemeClr val="tx1"/>
                </a:solidFill>
                <a:effectLst/>
                <a:latin typeface="+mn-lt"/>
                <a:ea typeface="+mn-ea"/>
                <a:cs typeface="+mn-cs"/>
              </a:rPr>
              <a:t>Payroll number </a:t>
            </a:r>
            <a:r>
              <a:rPr lang="en-GB" sz="1200" b="0" i="0" kern="1200" dirty="0">
                <a:solidFill>
                  <a:schemeClr val="tx1"/>
                </a:solidFill>
                <a:effectLst/>
                <a:latin typeface="+mn-lt"/>
                <a:ea typeface="+mn-ea"/>
                <a:cs typeface="+mn-cs"/>
              </a:rPr>
              <a:t>– the number your employer uses to identify you.</a:t>
            </a:r>
            <a:r>
              <a:rPr lang="en-GB" dirty="0"/>
              <a:t> You will need to use this for any correspondence with payroll and HR so it’s handy to keep a note of it.</a:t>
            </a:r>
            <a:endParaRPr lang="en-GB" sz="1200" b="0" i="0" kern="1200" dirty="0">
              <a:solidFill>
                <a:schemeClr val="tx1"/>
              </a:solidFill>
              <a:effectLst/>
              <a:latin typeface="+mn-lt"/>
              <a:cs typeface="Calibri"/>
            </a:endParaRPr>
          </a:p>
          <a:p>
            <a:pPr marL="171450" indent="-171450">
              <a:buFont typeface="Arial" panose="020B0604020202020204" pitchFamily="34" charset="0"/>
              <a:buChar char="•"/>
            </a:pPr>
            <a:r>
              <a:rPr lang="en-GB" sz="1200" b="1" i="0" kern="1200" dirty="0">
                <a:solidFill>
                  <a:schemeClr val="tx1"/>
                </a:solidFill>
                <a:effectLst/>
                <a:latin typeface="+mn-lt"/>
                <a:ea typeface="+mn-ea"/>
                <a:cs typeface="+mn-cs"/>
              </a:rPr>
              <a:t>Date </a:t>
            </a:r>
            <a:r>
              <a:rPr lang="en-GB" sz="1200" b="0" i="0" kern="1200" dirty="0">
                <a:solidFill>
                  <a:schemeClr val="tx1"/>
                </a:solidFill>
                <a:effectLst/>
                <a:latin typeface="+mn-lt"/>
                <a:ea typeface="+mn-ea"/>
                <a:cs typeface="+mn-cs"/>
              </a:rPr>
              <a:t>– the date you are being paid up to is usually included.</a:t>
            </a:r>
            <a:r>
              <a:rPr lang="en-GB" dirty="0"/>
              <a:t> Normally you would be paid up to pay date or maybe mostly in arrears and one week in the future.  </a:t>
            </a:r>
          </a:p>
          <a:p>
            <a:pPr marL="171450" indent="-171450">
              <a:buFont typeface="Arial" panose="020B0604020202020204" pitchFamily="34" charset="0"/>
              <a:buChar char="•"/>
            </a:pPr>
            <a:r>
              <a:rPr lang="en-GB" sz="1200" b="1" i="0" kern="1200" dirty="0">
                <a:solidFill>
                  <a:schemeClr val="tx1"/>
                </a:solidFill>
                <a:effectLst/>
                <a:latin typeface="+mn-lt"/>
                <a:ea typeface="+mn-ea"/>
                <a:cs typeface="+mn-cs"/>
              </a:rPr>
              <a:t>Tax code </a:t>
            </a:r>
            <a:r>
              <a:rPr lang="en-GB" sz="1200" b="0" i="0" kern="1200" dirty="0">
                <a:solidFill>
                  <a:schemeClr val="tx1"/>
                </a:solidFill>
                <a:effectLst/>
                <a:latin typeface="+mn-lt"/>
                <a:ea typeface="+mn-ea"/>
                <a:cs typeface="+mn-cs"/>
              </a:rPr>
              <a:t>– this determines how much tax you pay. We’ll look at this further on the next slide.</a:t>
            </a:r>
            <a:endParaRPr lang="en-GB" dirty="0">
              <a:cs typeface="Calibri" panose="020F0502020204030204"/>
            </a:endParaRPr>
          </a:p>
          <a:p>
            <a:pPr marL="171450" indent="-171450">
              <a:buFont typeface="Arial" panose="020B0604020202020204" pitchFamily="34" charset="0"/>
              <a:buChar char="•"/>
            </a:pPr>
            <a:r>
              <a:rPr lang="en-GB" sz="1200" b="1" i="0" kern="1200" dirty="0">
                <a:solidFill>
                  <a:schemeClr val="tx1"/>
                </a:solidFill>
                <a:effectLst/>
                <a:latin typeface="+mn-lt"/>
                <a:ea typeface="+mn-ea"/>
                <a:cs typeface="+mn-cs"/>
              </a:rPr>
              <a:t>National Insurance (NI) number </a:t>
            </a:r>
            <a:r>
              <a:rPr lang="en-GB" sz="1200" b="0" i="0" kern="1200" dirty="0">
                <a:solidFill>
                  <a:schemeClr val="tx1"/>
                </a:solidFill>
                <a:effectLst/>
                <a:latin typeface="+mn-lt"/>
                <a:ea typeface="+mn-ea"/>
                <a:cs typeface="+mn-cs"/>
              </a:rPr>
              <a:t>– you will receive this number shortly before your 16th birthday and this number will stay with you for life. This means you are entitled to work in the UK.</a:t>
            </a:r>
            <a:r>
              <a:rPr lang="en-GB" dirty="0"/>
              <a:t> We'll look at this in a later slide.</a:t>
            </a:r>
            <a:endParaRPr lang="en-GB" sz="1200" b="0" i="0" kern="1200" dirty="0">
              <a:solidFill>
                <a:schemeClr val="tx1"/>
              </a:solidFill>
              <a:effectLst/>
              <a:latin typeface="+mn-lt"/>
              <a:cs typeface="Calibri"/>
            </a:endParaRPr>
          </a:p>
          <a:p>
            <a:pPr marL="171450" indent="-171450">
              <a:buFont typeface="Arial" panose="020B0604020202020204" pitchFamily="34" charset="0"/>
              <a:buChar char="•"/>
            </a:pPr>
            <a:r>
              <a:rPr lang="en-GB" sz="1200" b="1" i="0" kern="1200" dirty="0">
                <a:solidFill>
                  <a:schemeClr val="tx1"/>
                </a:solidFill>
                <a:effectLst/>
                <a:latin typeface="+mn-lt"/>
                <a:ea typeface="+mn-ea"/>
                <a:cs typeface="+mn-cs"/>
              </a:rPr>
              <a:t>Hours worked </a:t>
            </a:r>
            <a:r>
              <a:rPr lang="en-GB" sz="1200" b="0" i="0" kern="1200" dirty="0">
                <a:solidFill>
                  <a:schemeClr val="tx1"/>
                </a:solidFill>
                <a:effectLst/>
                <a:latin typeface="+mn-lt"/>
                <a:ea typeface="+mn-ea"/>
                <a:cs typeface="+mn-cs"/>
              </a:rPr>
              <a:t>– this must be shown on your payslip if the number of hours you work varies</a:t>
            </a:r>
            <a:r>
              <a:rPr lang="en-GB" dirty="0"/>
              <a:t>, such as working part time or shift patterns.</a:t>
            </a:r>
            <a:endParaRPr lang="en-GB" sz="1200" b="0" i="0" kern="1200" dirty="0">
              <a:solidFill>
                <a:schemeClr val="tx1"/>
              </a:solidFill>
              <a:effectLst/>
              <a:latin typeface="+mn-lt"/>
              <a:cs typeface="Calibri" panose="020F0502020204030204"/>
            </a:endParaRPr>
          </a:p>
          <a:p>
            <a:endParaRPr lang="en-GB" sz="1200" b="0" i="0" kern="1200" dirty="0">
              <a:solidFill>
                <a:schemeClr val="tx1"/>
              </a:solidFill>
              <a:effectLst/>
              <a:latin typeface="+mn-lt"/>
              <a:cs typeface="Calibri" panose="020F0502020204030204"/>
            </a:endParaRPr>
          </a:p>
          <a:p>
            <a:r>
              <a:rPr lang="en-GB" sz="1200" b="1" i="0" kern="1200" dirty="0">
                <a:solidFill>
                  <a:schemeClr val="tx1"/>
                </a:solidFill>
                <a:effectLst/>
                <a:latin typeface="+mn-lt"/>
                <a:ea typeface="+mn-ea"/>
                <a:cs typeface="+mn-cs"/>
              </a:rPr>
              <a:t>Payments that could be included</a:t>
            </a:r>
            <a:r>
              <a:rPr lang="en-GB" b="1" dirty="0"/>
              <a:t> </a:t>
            </a:r>
          </a:p>
          <a:p>
            <a:endParaRPr lang="en-GB" b="1" dirty="0"/>
          </a:p>
          <a:p>
            <a:pPr marL="171450" indent="-171450">
              <a:buFont typeface="Arial" panose="020B0604020202020204" pitchFamily="34" charset="0"/>
              <a:buChar char="•"/>
            </a:pPr>
            <a:r>
              <a:rPr lang="en-GB" sz="1200" b="1" i="0" kern="1200" dirty="0">
                <a:solidFill>
                  <a:schemeClr val="tx1"/>
                </a:solidFill>
                <a:effectLst/>
                <a:latin typeface="+mn-lt"/>
                <a:ea typeface="+mn-ea"/>
                <a:cs typeface="+mn-cs"/>
              </a:rPr>
              <a:t>Basic pay </a:t>
            </a:r>
            <a:r>
              <a:rPr lang="en-GB" sz="1200" b="0" i="0" kern="1200" dirty="0">
                <a:solidFill>
                  <a:schemeClr val="tx1"/>
                </a:solidFill>
                <a:effectLst/>
                <a:latin typeface="+mn-lt"/>
                <a:ea typeface="+mn-ea"/>
                <a:cs typeface="+mn-cs"/>
              </a:rPr>
              <a:t>– pay for your normal </a:t>
            </a:r>
            <a:r>
              <a:rPr lang="en-GB" dirty="0"/>
              <a:t>contracted hours. This is the proportion of your salary that you have earned this period. If you are paid monthly – it will be 1/12 of your annual salary. It might also show how your pay was calculated, for example, your hourly rate and the number of hours you worked. </a:t>
            </a:r>
            <a:endParaRPr lang="en-GB" dirty="0">
              <a:cs typeface="Calibri" panose="020F0502020204030204"/>
            </a:endParaRPr>
          </a:p>
          <a:p>
            <a:pPr marL="171450" indent="-171450">
              <a:buFont typeface="Arial" panose="020B0604020202020204" pitchFamily="34" charset="0"/>
              <a:buChar char="•"/>
            </a:pPr>
            <a:r>
              <a:rPr lang="en-GB" sz="1200" b="1" i="0" kern="1200" dirty="0">
                <a:solidFill>
                  <a:schemeClr val="tx1"/>
                </a:solidFill>
                <a:effectLst/>
                <a:latin typeface="+mn-lt"/>
                <a:ea typeface="+mn-ea"/>
                <a:cs typeface="+mn-cs"/>
              </a:rPr>
              <a:t>Overtime</a:t>
            </a:r>
            <a:r>
              <a:rPr lang="en-GB" sz="1200" b="0" i="0" kern="1200" dirty="0">
                <a:solidFill>
                  <a:schemeClr val="tx1"/>
                </a:solidFill>
                <a:effectLst/>
                <a:latin typeface="+mn-lt"/>
                <a:ea typeface="+mn-ea"/>
                <a:cs typeface="+mn-cs"/>
              </a:rPr>
              <a:t> – any extra hours you may have </a:t>
            </a:r>
            <a:r>
              <a:rPr lang="en-GB" dirty="0"/>
              <a:t>worked. If you have worked overtime it may be paid at a different rate than your basic pay and will be listed separately on your payslip.</a:t>
            </a:r>
            <a:endParaRPr lang="en-GB" dirty="0">
              <a:cs typeface="Calibri"/>
            </a:endParaRPr>
          </a:p>
          <a:p>
            <a:pPr marL="171450" indent="-171450">
              <a:buFont typeface="Arial" panose="020B0604020202020204" pitchFamily="34" charset="0"/>
              <a:buChar char="•"/>
            </a:pPr>
            <a:r>
              <a:rPr lang="en-GB" sz="1200" b="1" i="0" kern="1200" dirty="0">
                <a:solidFill>
                  <a:schemeClr val="tx1"/>
                </a:solidFill>
                <a:effectLst/>
                <a:latin typeface="+mn-lt"/>
                <a:ea typeface="+mn-ea"/>
                <a:cs typeface="+mn-cs"/>
              </a:rPr>
              <a:t>Bonus</a:t>
            </a:r>
            <a:r>
              <a:rPr lang="en-GB" sz="1200" b="0" i="0" kern="1200" dirty="0">
                <a:solidFill>
                  <a:schemeClr val="tx1"/>
                </a:solidFill>
                <a:effectLst/>
                <a:latin typeface="+mn-lt"/>
                <a:ea typeface="+mn-ea"/>
                <a:cs typeface="+mn-cs"/>
              </a:rPr>
              <a:t> – </a:t>
            </a:r>
            <a:r>
              <a:rPr lang="en-GB" dirty="0"/>
              <a:t>this is an extra payment that may be paid to employees as a reward for excellent work </a:t>
            </a:r>
            <a:r>
              <a:rPr lang="en-GB" b="0" i="0" kern="1200" dirty="0">
                <a:effectLst/>
              </a:rPr>
              <a:t>or </a:t>
            </a:r>
            <a:r>
              <a:rPr lang="en-GB" dirty="0"/>
              <a:t>as a profit share from the employer. Some employers may give staff a Christmas bonus.</a:t>
            </a:r>
            <a:endParaRPr lang="en-GB" dirty="0">
              <a:cs typeface="Calibri" panose="020F0502020204030204"/>
            </a:endParaRPr>
          </a:p>
          <a:p>
            <a:pPr marL="171450" indent="-171450">
              <a:buFont typeface="Arial" panose="020B0604020202020204" pitchFamily="34" charset="0"/>
              <a:buChar char="•"/>
            </a:pPr>
            <a:r>
              <a:rPr lang="en-GB" sz="1200" b="1" i="0" kern="1200" dirty="0">
                <a:solidFill>
                  <a:schemeClr val="tx1"/>
                </a:solidFill>
                <a:effectLst/>
                <a:latin typeface="+mn-lt"/>
                <a:ea typeface="+mn-ea"/>
                <a:cs typeface="+mn-cs"/>
              </a:rPr>
              <a:t>Expenses</a:t>
            </a:r>
            <a:r>
              <a:rPr lang="en-GB" sz="1200" b="0" i="0" kern="1200" dirty="0">
                <a:solidFill>
                  <a:schemeClr val="tx1"/>
                </a:solidFill>
                <a:effectLst/>
                <a:latin typeface="+mn-lt"/>
                <a:ea typeface="+mn-ea"/>
                <a:cs typeface="+mn-cs"/>
              </a:rPr>
              <a:t> – you may be able to claim back some expenses such as travel expenses.</a:t>
            </a:r>
          </a:p>
          <a:p>
            <a:pPr marL="171450" indent="-171450">
              <a:buFont typeface="Arial" panose="020B0604020202020204" pitchFamily="34" charset="0"/>
              <a:buChar char="•"/>
            </a:pPr>
            <a:r>
              <a:rPr lang="en-GB" sz="1200" b="1" i="0" kern="1200" dirty="0">
                <a:solidFill>
                  <a:schemeClr val="tx1"/>
                </a:solidFill>
                <a:effectLst/>
                <a:latin typeface="+mn-lt"/>
                <a:ea typeface="+mn-ea"/>
                <a:cs typeface="+mn-cs"/>
              </a:rPr>
              <a:t>Sick pay </a:t>
            </a:r>
            <a:r>
              <a:rPr lang="en-GB" sz="1200" b="0" i="0" kern="1200" dirty="0">
                <a:solidFill>
                  <a:schemeClr val="tx1"/>
                </a:solidFill>
                <a:effectLst/>
                <a:latin typeface="+mn-lt"/>
                <a:ea typeface="+mn-ea"/>
                <a:cs typeface="+mn-cs"/>
              </a:rPr>
              <a:t>– if you have been off sick, you may receive Statutory Sick Pay (SSP) or Occupational Sick Pay (OSP). This is explained later in the presentation.</a:t>
            </a:r>
          </a:p>
          <a:p>
            <a:pPr marL="171450" indent="-171450">
              <a:buFont typeface="Arial" panose="020B0604020202020204" pitchFamily="34" charset="0"/>
              <a:buChar char="•"/>
            </a:pPr>
            <a:endParaRPr lang="en-GB" sz="1200" b="0" i="0" kern="1200" dirty="0">
              <a:solidFill>
                <a:schemeClr val="tx1"/>
              </a:solidFill>
              <a:effectLst/>
              <a:latin typeface="+mn-lt"/>
              <a:cs typeface="Calibri" panose="020F0502020204030204"/>
            </a:endParaRPr>
          </a:p>
          <a:p>
            <a:r>
              <a:rPr lang="en-GB" dirty="0">
                <a:cs typeface="Calibri" panose="020F0502020204030204"/>
              </a:rPr>
              <a:t>All these payments added together gives you your </a:t>
            </a:r>
            <a:r>
              <a:rPr lang="en-GB" b="1" dirty="0">
                <a:cs typeface="Calibri" panose="020F0502020204030204"/>
              </a:rPr>
              <a:t>gross pay,</a:t>
            </a:r>
            <a:r>
              <a:rPr lang="en-GB" dirty="0">
                <a:cs typeface="Calibri" panose="020F0502020204030204"/>
              </a:rPr>
              <a:t> but this will not be what you get to take home – there will be some deductions.</a:t>
            </a:r>
          </a:p>
          <a:p>
            <a:endParaRPr lang="en-GB" dirty="0"/>
          </a:p>
          <a:p>
            <a:r>
              <a:rPr lang="en-GB" sz="1200" b="1" i="0" kern="1200" dirty="0">
                <a:solidFill>
                  <a:schemeClr val="tx1"/>
                </a:solidFill>
                <a:effectLst/>
                <a:latin typeface="+mn-lt"/>
                <a:ea typeface="+mn-ea"/>
                <a:cs typeface="+mn-cs"/>
              </a:rPr>
              <a:t>Deductions</a:t>
            </a:r>
            <a:r>
              <a:rPr lang="en-GB" b="1" dirty="0"/>
              <a:t> </a:t>
            </a:r>
            <a:endParaRPr lang="en-GB" sz="1200" b="1" i="0" kern="1200" dirty="0">
              <a:solidFill>
                <a:schemeClr val="tx1"/>
              </a:solidFill>
              <a:effectLst/>
              <a:latin typeface="+mn-lt"/>
              <a:cs typeface="Calibri"/>
            </a:endParaRPr>
          </a:p>
          <a:p>
            <a:endParaRPr lang="en-GB" b="1" dirty="0"/>
          </a:p>
          <a:p>
            <a:r>
              <a:rPr lang="en-GB" dirty="0">
                <a:cs typeface="Calibri" panose="020F0502020204030204"/>
              </a:rPr>
              <a:t>Not all of these will apply to everyone - but everyone is likely to have some deductions from the gross pay.</a:t>
            </a:r>
            <a:r>
              <a:rPr lang="en-GB" b="1" dirty="0">
                <a:cs typeface="Calibri" panose="020F0502020204030204"/>
              </a:rPr>
              <a:t> </a:t>
            </a:r>
          </a:p>
          <a:p>
            <a:endParaRPr lang="en-GB" b="1" dirty="0"/>
          </a:p>
          <a:p>
            <a:pPr marL="171450" indent="-171450">
              <a:buFont typeface="Arial" panose="020B0604020202020204" pitchFamily="34" charset="0"/>
              <a:buChar char="•"/>
            </a:pPr>
            <a:r>
              <a:rPr lang="en-GB" sz="1200" b="1" i="0" kern="1200" dirty="0">
                <a:solidFill>
                  <a:schemeClr val="tx1"/>
                </a:solidFill>
                <a:effectLst/>
                <a:latin typeface="+mn-lt"/>
                <a:ea typeface="+mn-ea"/>
                <a:cs typeface="+mn-cs"/>
              </a:rPr>
              <a:t>Income Tax </a:t>
            </a:r>
            <a:r>
              <a:rPr lang="en-GB" dirty="0"/>
              <a:t>– this is the tax you have to pay to the government from your earnings. Most people have their tax deducted at source by their employer before they receive it in their pay, and this is called PAYE (pay as you earn). Some people, who own their own businesses or are self-employed, have to pay their tax from the income they receive through filling in a tax return.</a:t>
            </a:r>
            <a:endParaRPr lang="en-GB" sz="1200" b="0" i="0" kern="1200" dirty="0">
              <a:solidFill>
                <a:schemeClr val="tx1"/>
              </a:solidFill>
              <a:effectLst/>
              <a:latin typeface="+mn-lt"/>
              <a:cs typeface="Calibri"/>
            </a:endParaRPr>
          </a:p>
          <a:p>
            <a:pPr marL="171450" indent="-171450">
              <a:buFont typeface="Arial" panose="020B0604020202020204" pitchFamily="34" charset="0"/>
              <a:buChar char="•"/>
            </a:pPr>
            <a:r>
              <a:rPr lang="en-GB" sz="1200" b="1" i="0" kern="1200" dirty="0">
                <a:solidFill>
                  <a:schemeClr val="tx1"/>
                </a:solidFill>
                <a:effectLst/>
                <a:latin typeface="+mn-lt"/>
                <a:ea typeface="+mn-ea"/>
                <a:cs typeface="+mn-cs"/>
              </a:rPr>
              <a:t>National Insurance </a:t>
            </a:r>
            <a:r>
              <a:rPr lang="en-GB" sz="1200" b="0" i="0" kern="1200" dirty="0">
                <a:solidFill>
                  <a:schemeClr val="tx1"/>
                </a:solidFill>
                <a:effectLst/>
                <a:latin typeface="+mn-lt"/>
                <a:ea typeface="+mn-ea"/>
                <a:cs typeface="+mn-cs"/>
              </a:rPr>
              <a:t>–</a:t>
            </a:r>
            <a:r>
              <a:rPr lang="en-GB" dirty="0"/>
              <a:t> is another tax on your earnings by the government and is used to pay for all state benefits – such as state pensions and sick pay. It is called NI</a:t>
            </a:r>
            <a:r>
              <a:rPr lang="en-GB" sz="1200" b="0" i="0" kern="1200" dirty="0">
                <a:solidFill>
                  <a:schemeClr val="tx1"/>
                </a:solidFill>
                <a:effectLst/>
                <a:latin typeface="+mn-lt"/>
                <a:ea typeface="+mn-ea"/>
                <a:cs typeface="+mn-cs"/>
              </a:rPr>
              <a:t> </a:t>
            </a:r>
            <a:r>
              <a:rPr lang="en-GB" dirty="0"/>
              <a:t>contribution and by paying this you are building up your entitlements to these benefits. Contributions </a:t>
            </a:r>
            <a:r>
              <a:rPr lang="en-GB" sz="1200" b="0" i="0" kern="1200" dirty="0">
                <a:solidFill>
                  <a:schemeClr val="tx1"/>
                </a:solidFill>
                <a:effectLst/>
                <a:latin typeface="+mn-lt"/>
                <a:ea typeface="+mn-ea"/>
                <a:cs typeface="+mn-cs"/>
              </a:rPr>
              <a:t>are made when you start earning £242 a week or more from one job.</a:t>
            </a:r>
            <a:endParaRPr lang="en-GB" sz="1200" b="0" i="0" kern="1200" dirty="0">
              <a:solidFill>
                <a:schemeClr val="tx1"/>
              </a:solidFill>
              <a:effectLst/>
              <a:latin typeface="+mn-lt"/>
              <a:cs typeface="Calibri"/>
            </a:endParaRPr>
          </a:p>
          <a:p>
            <a:pPr marL="171450" indent="-171450">
              <a:buFont typeface="Arial" panose="020B0604020202020204" pitchFamily="34" charset="0"/>
              <a:buChar char="•"/>
            </a:pPr>
            <a:r>
              <a:rPr lang="en-GB" sz="1200" b="1" i="0" kern="1200" dirty="0">
                <a:solidFill>
                  <a:schemeClr val="tx1"/>
                </a:solidFill>
                <a:effectLst/>
                <a:latin typeface="+mn-lt"/>
                <a:ea typeface="+mn-ea"/>
                <a:cs typeface="+mn-cs"/>
              </a:rPr>
              <a:t>Pension</a:t>
            </a:r>
            <a:r>
              <a:rPr lang="en-GB" sz="1200" b="0" i="0" kern="1200" dirty="0">
                <a:solidFill>
                  <a:schemeClr val="tx1"/>
                </a:solidFill>
                <a:effectLst/>
                <a:latin typeface="+mn-lt"/>
                <a:ea typeface="+mn-ea"/>
                <a:cs typeface="+mn-cs"/>
              </a:rPr>
              <a:t> – t</a:t>
            </a:r>
            <a:r>
              <a:rPr lang="en-GB" dirty="0"/>
              <a:t>his will deducted automatically unless you have opted out of your workplace pension.</a:t>
            </a:r>
            <a:endParaRPr lang="en-GB" sz="1200" b="0" i="0" kern="1200" dirty="0">
              <a:solidFill>
                <a:schemeClr val="tx1"/>
              </a:solidFill>
              <a:effectLst/>
              <a:latin typeface="+mn-lt"/>
              <a:cs typeface="Calibri"/>
            </a:endParaRPr>
          </a:p>
          <a:p>
            <a:pPr marL="171450" indent="-171450">
              <a:buFont typeface="Arial" panose="020B0604020202020204" pitchFamily="34" charset="0"/>
              <a:buChar char="•"/>
            </a:pPr>
            <a:r>
              <a:rPr lang="en-GB" sz="1200" b="1" i="0" kern="1200" dirty="0">
                <a:solidFill>
                  <a:schemeClr val="tx1"/>
                </a:solidFill>
                <a:effectLst/>
                <a:latin typeface="+mn-lt"/>
                <a:ea typeface="+mn-ea"/>
                <a:cs typeface="+mn-cs"/>
              </a:rPr>
              <a:t>Other deductions </a:t>
            </a:r>
            <a:r>
              <a:rPr lang="en-GB" sz="1200" b="0" i="0" kern="1200" dirty="0">
                <a:solidFill>
                  <a:schemeClr val="tx1"/>
                </a:solidFill>
                <a:effectLst/>
                <a:latin typeface="+mn-lt"/>
                <a:ea typeface="+mn-ea"/>
                <a:cs typeface="+mn-cs"/>
              </a:rPr>
              <a:t>– could include student loan repayments, union fees.</a:t>
            </a:r>
          </a:p>
          <a:p>
            <a:pPr marL="171450" indent="-171450">
              <a:buFont typeface="Arial" panose="020B0604020202020204" pitchFamily="34" charset="0"/>
              <a:buChar char="•"/>
            </a:pPr>
            <a:endParaRPr lang="en-GB" sz="1200" b="0" i="0" kern="1200" dirty="0">
              <a:solidFill>
                <a:schemeClr val="tx1"/>
              </a:solidFill>
              <a:effectLst/>
              <a:latin typeface="+mn-lt"/>
              <a:cs typeface="Calibri" panose="020F0502020204030204"/>
            </a:endParaRPr>
          </a:p>
          <a:p>
            <a:r>
              <a:rPr lang="en-GB" dirty="0">
                <a:cs typeface="Calibri" panose="020F0502020204030204"/>
              </a:rPr>
              <a:t>Once all these deductions are taken you will be left with your Net Pay – this can also be called your take home pay, as it is how much money you should receive on pay day.</a:t>
            </a:r>
          </a:p>
          <a:p>
            <a:endParaRPr lang="en-GB" dirty="0"/>
          </a:p>
          <a:p>
            <a:r>
              <a:rPr lang="en-GB" sz="1200" b="0" i="0" kern="1200" dirty="0">
                <a:solidFill>
                  <a:schemeClr val="tx1"/>
                </a:solidFill>
                <a:effectLst/>
                <a:latin typeface="+mn-lt"/>
                <a:ea typeface="+mn-ea"/>
                <a:cs typeface="+mn-cs"/>
              </a:rPr>
              <a:t>The next few slides will go into this in more detail.</a:t>
            </a:r>
          </a:p>
          <a:p>
            <a:endParaRPr lang="en-GB" b="1" dirty="0">
              <a:cs typeface="Calibri" panose="020F0502020204030204"/>
            </a:endParaRPr>
          </a:p>
          <a:p>
            <a:pPr algn="r"/>
            <a:r>
              <a:rPr lang="en-GB" b="1" dirty="0">
                <a:cs typeface="Calibri" panose="020F0502020204030204"/>
              </a:rPr>
              <a:t>Timing 11:50</a:t>
            </a:r>
          </a:p>
          <a:p>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DA8CE8B9-6A58-4D87-B516-F25D94F6D43A}" type="slidenum">
              <a:rPr lang="en-US"/>
              <a:t>4</a:t>
            </a:fld>
            <a:endParaRPr lang="en-US"/>
          </a:p>
        </p:txBody>
      </p:sp>
    </p:spTree>
    <p:extLst>
      <p:ext uri="{BB962C8B-B14F-4D97-AF65-F5344CB8AC3E}">
        <p14:creationId xmlns:p14="http://schemas.microsoft.com/office/powerpoint/2010/main" val="45732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mn-ea"/>
                <a:cs typeface="+mn-cs"/>
              </a:rPr>
              <a:t>Income tax</a:t>
            </a:r>
            <a:endParaRPr lang="en-US" sz="1200" b="1" i="0" kern="1200" dirty="0">
              <a:solidFill>
                <a:schemeClr val="tx1"/>
              </a:solidFill>
              <a:effectLst/>
              <a:latin typeface="+mn-lt"/>
              <a:cs typeface="Calibri"/>
            </a:endParaRPr>
          </a:p>
          <a:p>
            <a:endParaRPr lang="en-US" dirty="0">
              <a:cs typeface="Calibri"/>
            </a:endParaRPr>
          </a:p>
          <a:p>
            <a:r>
              <a:rPr lang="en-GB" sz="1200" b="0" i="0" kern="1200" dirty="0">
                <a:solidFill>
                  <a:schemeClr val="tx1"/>
                </a:solidFill>
                <a:effectLst/>
                <a:latin typeface="+mn-lt"/>
                <a:ea typeface="+mn-ea"/>
                <a:cs typeface="+mn-cs"/>
              </a:rPr>
              <a:t>So, what do all these deductions on your payslip mean?</a:t>
            </a:r>
            <a:r>
              <a:rPr lang="en-GB" dirty="0"/>
              <a:t> Let’s start with the biggest deduction from your pay slip for most people which is Income Tax - but what is it?    </a:t>
            </a:r>
            <a:endParaRPr lang="en-GB" dirty="0">
              <a:cs typeface="Calibri"/>
            </a:endParaRPr>
          </a:p>
          <a:p>
            <a:endParaRPr lang="en-US" dirty="0"/>
          </a:p>
          <a:p>
            <a:r>
              <a:rPr lang="en-US" dirty="0"/>
              <a:t>The government allows you to earn a certain amount of money per year and then taxes any money earned above that amount. There are different levels of tax and that is dependent on how much you get paid each year, with people earning more money paying a higher rate of tax than those on lower earnings. </a:t>
            </a:r>
            <a:endParaRPr lang="en-GB" dirty="0">
              <a:cs typeface="Calibri"/>
            </a:endParaRPr>
          </a:p>
          <a:p>
            <a:endParaRPr lang="en-GB" dirty="0"/>
          </a:p>
          <a:p>
            <a:r>
              <a:rPr lang="en-GB" dirty="0"/>
              <a:t>HMRC – the Tax office - sets your tax code and</a:t>
            </a:r>
            <a:r>
              <a:rPr lang="en-GB" sz="1200" b="0" i="0" kern="1200" dirty="0">
                <a:solidFill>
                  <a:schemeClr val="tx1"/>
                </a:solidFill>
                <a:effectLst/>
                <a:latin typeface="+mn-lt"/>
                <a:ea typeface="+mn-ea"/>
                <a:cs typeface="+mn-cs"/>
              </a:rPr>
              <a:t> will </a:t>
            </a:r>
            <a:r>
              <a:rPr lang="en-GB" dirty="0"/>
              <a:t>send it out to you and your employer.</a:t>
            </a:r>
            <a:r>
              <a:rPr lang="en-GB" sz="1200" b="0" i="0" kern="1200" dirty="0">
                <a:solidFill>
                  <a:schemeClr val="tx1"/>
                </a:solidFill>
                <a:effectLst/>
                <a:latin typeface="+mn-lt"/>
                <a:ea typeface="+mn-ea"/>
                <a:cs typeface="+mn-cs"/>
              </a:rPr>
              <a:t> This code tells an employer how much tax-free pay you should get before deducting tax from the rest. It is important this is correct, or you may end up paying too much, or too little tax.</a:t>
            </a:r>
            <a:endParaRPr lang="en-GB" sz="1200" b="0" i="0" kern="1200" dirty="0">
              <a:solidFill>
                <a:schemeClr val="tx1"/>
              </a:solidFill>
              <a:effectLst/>
              <a:latin typeface="+mn-lt"/>
              <a:cs typeface="Calibri" panose="020F0502020204030204"/>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normal tax code for year 2025/26 is 1257L. This means you are allowed to earn £12,570 a year (or £242 a week) without paying any tax on your earnings. You will then pay tax on anything you earn over this amount. The amount of tax paid depends on your annual salary but the basic rate is 20%.</a:t>
            </a:r>
          </a:p>
          <a:p>
            <a:endParaRPr lang="en-GB" sz="1200" b="0" i="0" kern="1200" dirty="0">
              <a:solidFill>
                <a:schemeClr val="tx1"/>
              </a:solidFill>
              <a:effectLst/>
              <a:latin typeface="+mn-lt"/>
              <a:cs typeface="Calibri" panose="020F0502020204030204"/>
            </a:endParaRPr>
          </a:p>
          <a:p>
            <a:r>
              <a:rPr lang="en-GB" dirty="0">
                <a:cs typeface="Calibri" panose="020F0502020204030204"/>
              </a:rPr>
              <a:t>Let's look at this this example to explain. </a:t>
            </a:r>
          </a:p>
          <a:p>
            <a:endParaRPr lang="en-GB" dirty="0">
              <a:cs typeface="Calibri" panose="020F0502020204030204"/>
            </a:endParaRPr>
          </a:p>
          <a:p>
            <a:r>
              <a:rPr lang="en-GB" dirty="0"/>
              <a:t>Emma earns £15.00 an hour and works approximately 35 hours a week.</a:t>
            </a:r>
            <a:endParaRPr lang="en-GB" dirty="0">
              <a:cs typeface="Calibri"/>
            </a:endParaRPr>
          </a:p>
          <a:p>
            <a:r>
              <a:rPr lang="en-GB" dirty="0"/>
              <a:t>She is paid weekly, and this is her only job. Her tax code is 1257L, which means she has a tax-free allowance of £12,570 a year.</a:t>
            </a:r>
            <a:endParaRPr lang="en-GB" dirty="0">
              <a:cs typeface="Calibri"/>
            </a:endParaRPr>
          </a:p>
          <a:p>
            <a:r>
              <a:rPr lang="en-GB" dirty="0"/>
              <a:t>HMRC expects Emma to earn £27,300 a year (£15.00 x 35 hours x 52 weeks). They will deduct tax on the income she earns above £12,570 which in Emma’s case is £14,730.</a:t>
            </a:r>
            <a:endParaRPr lang="en-GB" dirty="0">
              <a:cs typeface="Calibri"/>
            </a:endParaRPr>
          </a:p>
          <a:p>
            <a:r>
              <a:rPr lang="en-GB" dirty="0"/>
              <a:t>Her tax is 20% of this £14,730, which is £2,946. This will be spread out over 52 weeks, so Emma will get taxed £56.65 a week. This will be more if she works any overtime.</a:t>
            </a:r>
            <a:endParaRPr lang="en-GB" dirty="0">
              <a:cs typeface="Calibri"/>
            </a:endParaRPr>
          </a:p>
          <a:p>
            <a:endParaRPr lang="en-GB" dirty="0">
              <a:cs typeface="Calibri"/>
            </a:endParaRPr>
          </a:p>
          <a:p>
            <a:r>
              <a:rPr lang="en-GB" dirty="0">
                <a:cs typeface="Calibri"/>
              </a:rPr>
              <a:t>When you start your first job your employer will not know what your tax allowance is and will ask you to complete a form which will be sent to the tax office, so that they can issue a tax code and you will have to pay tax on all the money that you earn, until it is issued. This is called emergency tax and you will see this as BR on your pay slip. In the example above if Emma was on a BR code she would be paying £105.00 per week in tax. This is only temporary until your tax code comes through and then you will get all the additional tax payment back in your pay.</a:t>
            </a:r>
            <a:endParaRPr lang="en-GB" sz="1200" b="0" i="0" kern="1200" dirty="0">
              <a:solidFill>
                <a:schemeClr val="tx1"/>
              </a:solidFill>
              <a:effectLst/>
              <a:latin typeface="+mn-lt"/>
              <a:ea typeface="+mn-ea"/>
              <a:cs typeface="+mn-cs"/>
            </a:endParaRPr>
          </a:p>
          <a:p>
            <a:endParaRPr lang="en-GB" dirty="0"/>
          </a:p>
          <a:p>
            <a:r>
              <a:rPr lang="en-GB" sz="1200" b="0" i="0" kern="1200" dirty="0">
                <a:solidFill>
                  <a:schemeClr val="tx1"/>
                </a:solidFill>
                <a:effectLst/>
                <a:latin typeface="+mn-lt"/>
                <a:ea typeface="+mn-ea"/>
                <a:cs typeface="+mn-cs"/>
              </a:rPr>
              <a:t>Another reason for having a tax code of BR is if you have two jobs.</a:t>
            </a:r>
            <a:r>
              <a:rPr lang="en-GB" dirty="0"/>
              <a:t> Your tax code is used on your main income, and you receive BR code for your second job and pay tax on any income that you earn from the second job.</a:t>
            </a:r>
            <a:endParaRPr lang="en-GB" dirty="0">
              <a:cs typeface="Calibri"/>
            </a:endParaRPr>
          </a:p>
          <a:p>
            <a:endParaRPr lang="en-GB" dirty="0"/>
          </a:p>
          <a:p>
            <a:r>
              <a:rPr lang="en-GB" dirty="0">
                <a:cs typeface="Calibri"/>
              </a:rPr>
              <a:t>It important to note that if your </a:t>
            </a:r>
            <a:r>
              <a:rPr lang="en-GB" sz="1200" b="0" i="0" kern="1200" dirty="0">
                <a:solidFill>
                  <a:schemeClr val="tx1"/>
                </a:solidFill>
                <a:effectLst/>
                <a:latin typeface="+mn-lt"/>
                <a:ea typeface="+mn-ea"/>
                <a:cs typeface="+mn-cs"/>
              </a:rPr>
              <a:t>combined salary for both jobs is less than the £12,570 limit, you can split your allowance between the two jobs</a:t>
            </a:r>
            <a:r>
              <a:rPr lang="en-GB" dirty="0"/>
              <a:t> and therefore not pay any tax.  </a:t>
            </a:r>
            <a:endParaRPr lang="en-GB" dirty="0">
              <a:cs typeface="Calibri" panose="020F0502020204030204"/>
            </a:endParaRPr>
          </a:p>
          <a:p>
            <a:endParaRPr lang="en-GB" sz="1200" b="0" i="0" kern="1200" dirty="0">
              <a:solidFill>
                <a:schemeClr val="tx1"/>
              </a:solidFill>
              <a:effectLst/>
              <a:latin typeface="+mn-lt"/>
              <a:ea typeface="+mn-ea"/>
              <a:cs typeface="+mn-cs"/>
            </a:endParaRPr>
          </a:p>
          <a:p>
            <a:r>
              <a:rPr lang="en-GB" dirty="0">
                <a:cs typeface="Calibri" panose="020F0502020204030204"/>
              </a:rPr>
              <a:t>Hopefully you now have an idea of Income tax we will look at the other deductions from your pay.</a:t>
            </a:r>
          </a:p>
          <a:p>
            <a:endParaRPr lang="en-GB" dirty="0">
              <a:cs typeface="Calibri" panose="020F0502020204030204"/>
            </a:endParaRPr>
          </a:p>
          <a:p>
            <a:pPr algn="r"/>
            <a:r>
              <a:rPr lang="en-GB" b="1" dirty="0">
                <a:cs typeface="Calibri" panose="020F0502020204030204"/>
              </a:rPr>
              <a:t>Timing: 17:05</a:t>
            </a:r>
          </a:p>
        </p:txBody>
      </p:sp>
      <p:sp>
        <p:nvSpPr>
          <p:cNvPr id="4" name="Slide Number Placeholder 3"/>
          <p:cNvSpPr>
            <a:spLocks noGrp="1"/>
          </p:cNvSpPr>
          <p:nvPr>
            <p:ph type="sldNum" sz="quarter" idx="5"/>
          </p:nvPr>
        </p:nvSpPr>
        <p:spPr/>
        <p:txBody>
          <a:bodyPr/>
          <a:lstStyle/>
          <a:p>
            <a:fld id="{DA8CE8B9-6A58-4D87-B516-F25D94F6D43A}" type="slidenum">
              <a:rPr lang="en-US"/>
              <a:t>5</a:t>
            </a:fld>
            <a:endParaRPr lang="en-US"/>
          </a:p>
        </p:txBody>
      </p:sp>
    </p:spTree>
    <p:extLst>
      <p:ext uri="{BB962C8B-B14F-4D97-AF65-F5344CB8AC3E}">
        <p14:creationId xmlns:p14="http://schemas.microsoft.com/office/powerpoint/2010/main" val="2326388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Other deductions explained</a:t>
            </a:r>
            <a:endParaRPr lang="en-GB" sz="1200" b="1" i="0" kern="1200" dirty="0">
              <a:solidFill>
                <a:schemeClr val="tx1"/>
              </a:solidFill>
              <a:effectLst/>
              <a:latin typeface="+mn-lt"/>
              <a:cs typeface="Calibri"/>
            </a:endParaRPr>
          </a:p>
          <a:p>
            <a:pPr rtl="0" fontAlgn="base"/>
            <a:endParaRPr lang="en-US" b="0" i="0" dirty="0">
              <a:effectLst/>
            </a:endParaRPr>
          </a:p>
          <a:p>
            <a:r>
              <a:rPr lang="en-US" dirty="0">
                <a:cs typeface="Calibri" panose="020F0502020204030204"/>
              </a:rPr>
              <a:t>Tax will be your largest amount taken from your gross pay but you will have some other deductions. Not all of these will apply – it depends on your own circumstance, but we will cover them so that you know about them.</a:t>
            </a:r>
          </a:p>
          <a:p>
            <a:pPr fontAlgn="base"/>
            <a:endParaRPr lang="en-US" dirty="0"/>
          </a:p>
          <a:p>
            <a:r>
              <a:rPr lang="en-GB" sz="1200" b="1" i="0" kern="1200" dirty="0">
                <a:solidFill>
                  <a:schemeClr val="tx1"/>
                </a:solidFill>
                <a:effectLst/>
                <a:latin typeface="+mn-lt"/>
                <a:ea typeface="+mn-ea"/>
                <a:cs typeface="+mn-cs"/>
              </a:rPr>
              <a:t>National Insurance contributions</a:t>
            </a:r>
          </a:p>
          <a:p>
            <a:r>
              <a:rPr lang="en-GB" dirty="0"/>
              <a:t>National Insurance is another tax that the government takes to pay for welfare benefits such as state pension and benefits if you are sick or unemployed. If you have to pay this it will be called NI contributions, as any money that is taken from your pay will contribute to your own entitlement to these benefits. You</a:t>
            </a:r>
            <a:r>
              <a:rPr lang="en-GB" sz="1200" b="0" i="0" kern="1200" dirty="0">
                <a:solidFill>
                  <a:schemeClr val="tx1"/>
                </a:solidFill>
                <a:effectLst/>
                <a:latin typeface="+mn-lt"/>
                <a:ea typeface="+mn-ea"/>
                <a:cs typeface="+mn-cs"/>
              </a:rPr>
              <a:t> will pay National Insurance if you are over 16 and earn over £242 a week gross from one job, or you are self-employed and make a profit of £12,570 or more a year.</a:t>
            </a:r>
            <a:r>
              <a:rPr lang="en-GB" dirty="0"/>
              <a:t> The basic rate of NI is 15% of your salary. These rates are effective from 6 April 2025.</a:t>
            </a:r>
            <a:endParaRPr lang="en-GB" dirty="0">
              <a:cs typeface="Calibri"/>
            </a:endParaRPr>
          </a:p>
          <a:p>
            <a:endParaRPr lang="en-GB" b="1" dirty="0"/>
          </a:p>
          <a:p>
            <a:r>
              <a:rPr lang="en-GB" b="1" dirty="0"/>
              <a:t>Pension</a:t>
            </a:r>
            <a:endParaRPr lang="en-US" dirty="0"/>
          </a:p>
          <a:p>
            <a:r>
              <a:rPr lang="en-GB" dirty="0"/>
              <a:t>A pension is money you'll use to live on when you retire. Most people get a state pension from the government which covers your basic needs. But it's also a good idea to try and save some extra money in a pension fund, to give you a decent standard of living. Your employer has to offer a workplace pension scheme by law. They have to automatically enrol anyone who’s eligible - this is called automatic enrolment. You can opt of this pension if you are under the age of 22 but it is a good idea, as it’s never too early to start thinking about your pension. You should try to start paying into your workplace pension scheme as soon as you start working. A percentage of your pay is taken off you every pay day and put into the pension scheme automatically. In most cases your employer will also add money for you.</a:t>
            </a:r>
            <a:endParaRPr lang="en-GB" dirty="0">
              <a:cs typeface="Calibri"/>
            </a:endParaRPr>
          </a:p>
          <a:p>
            <a:endParaRPr lang="en-GB" b="1" dirty="0"/>
          </a:p>
          <a:p>
            <a:r>
              <a:rPr lang="en-GB" sz="1200" b="1" i="0" kern="1200" dirty="0">
                <a:solidFill>
                  <a:schemeClr val="tx1"/>
                </a:solidFill>
                <a:effectLst/>
                <a:latin typeface="+mn-lt"/>
                <a:ea typeface="+mn-ea"/>
                <a:cs typeface="+mn-cs"/>
              </a:rPr>
              <a:t>SSP and OSP</a:t>
            </a:r>
            <a:endParaRPr lang="en-GB" sz="1200" i="0" kern="1200" dirty="0">
              <a:solidFill>
                <a:schemeClr val="tx1"/>
              </a:solidFill>
              <a:effectLst/>
              <a:latin typeface="+mn-lt"/>
              <a:cs typeface="Calibri"/>
            </a:endParaRPr>
          </a:p>
          <a:p>
            <a:r>
              <a:rPr lang="en-GB" sz="1200" b="0" i="0" kern="1200" dirty="0">
                <a:solidFill>
                  <a:schemeClr val="tx1"/>
                </a:solidFill>
                <a:effectLst/>
                <a:latin typeface="+mn-lt"/>
                <a:ea typeface="+mn-ea"/>
                <a:cs typeface="+mn-cs"/>
              </a:rPr>
              <a:t>If you are off work sick you can get £118.75 a week Statutory Sick Pay (SSP). This is paid by your employer for up to 28 weeks. Some companies have a sick pay scheme and they will top up SSP so that you will receive full pay during your absence. This will show on your payslip as Occupation Sick Pay (OSP).</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If you are off sick you have to produce a </a:t>
            </a:r>
            <a:r>
              <a:rPr lang="en-GB" dirty="0"/>
              <a:t>sick line</a:t>
            </a:r>
            <a:r>
              <a:rPr lang="en-GB" sz="1200" b="0" i="0" kern="1200" dirty="0">
                <a:solidFill>
                  <a:schemeClr val="tx1"/>
                </a:solidFill>
                <a:effectLst/>
                <a:latin typeface="+mn-lt"/>
                <a:ea typeface="+mn-ea"/>
                <a:cs typeface="+mn-cs"/>
              </a:rPr>
              <a:t> (from your doctor) to make sure that you get this payment. You need to send this to your employer on time or this payment could be missing from your pay, and you will have less money for this period.</a:t>
            </a:r>
          </a:p>
          <a:p>
            <a:endParaRPr lang="en-GB" sz="1200" i="0" kern="1200" dirty="0">
              <a:solidFill>
                <a:schemeClr val="tx1"/>
              </a:solidFill>
              <a:effectLst/>
              <a:latin typeface="+mn-lt"/>
              <a:cs typeface="Calibri"/>
            </a:endParaRPr>
          </a:p>
          <a:p>
            <a:r>
              <a:rPr lang="en-GB" sz="1200" b="1" i="0" kern="1200" dirty="0">
                <a:solidFill>
                  <a:schemeClr val="tx1"/>
                </a:solidFill>
                <a:effectLst/>
                <a:latin typeface="+mn-lt"/>
                <a:ea typeface="+mn-ea"/>
                <a:cs typeface="+mn-cs"/>
              </a:rPr>
              <a:t>Student loan</a:t>
            </a:r>
          </a:p>
          <a:p>
            <a:r>
              <a:rPr lang="en-GB" sz="1200" b="0" i="0" kern="1200" dirty="0">
                <a:solidFill>
                  <a:schemeClr val="tx1"/>
                </a:solidFill>
                <a:effectLst/>
                <a:latin typeface="+mn-lt"/>
                <a:ea typeface="+mn-ea"/>
                <a:cs typeface="+mn-cs"/>
              </a:rPr>
              <a:t>If you took out a student loan while studying, you will have payments automatically deducted when your salary reaches a certain level. At present this is over £25,000 for courses started after 1 August 2023.</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Other deductions</a:t>
            </a:r>
          </a:p>
          <a:p>
            <a:r>
              <a:rPr lang="en-GB" sz="1200" b="0" i="0" kern="1200" dirty="0">
                <a:solidFill>
                  <a:schemeClr val="tx1"/>
                </a:solidFill>
                <a:effectLst/>
                <a:latin typeface="+mn-lt"/>
                <a:ea typeface="+mn-ea"/>
                <a:cs typeface="+mn-cs"/>
              </a:rPr>
              <a:t>You may have other deductions such as union fees, a company saving scheme or things like </a:t>
            </a:r>
            <a:r>
              <a:rPr lang="en-GB" dirty="0"/>
              <a:t>Bike</a:t>
            </a:r>
            <a:r>
              <a:rPr lang="en-GB" sz="1200" b="0" i="0" kern="1200" dirty="0">
                <a:solidFill>
                  <a:schemeClr val="tx1"/>
                </a:solidFill>
                <a:effectLst/>
                <a:latin typeface="+mn-lt"/>
                <a:ea typeface="+mn-ea"/>
                <a:cs typeface="+mn-cs"/>
              </a:rPr>
              <a:t> 2 Work scheme.</a:t>
            </a:r>
          </a:p>
          <a:p>
            <a:endParaRPr lang="en-GB" dirty="0">
              <a:cs typeface="Calibri"/>
            </a:endParaRPr>
          </a:p>
          <a:p>
            <a:pPr algn="r"/>
            <a:r>
              <a:rPr lang="en-GB" b="1" dirty="0">
                <a:cs typeface="Calibri"/>
              </a:rPr>
              <a:t> Timing: 23:20</a:t>
            </a:r>
          </a:p>
        </p:txBody>
      </p:sp>
      <p:sp>
        <p:nvSpPr>
          <p:cNvPr id="4" name="Slide Number Placeholder 3"/>
          <p:cNvSpPr>
            <a:spLocks noGrp="1"/>
          </p:cNvSpPr>
          <p:nvPr>
            <p:ph type="sldNum" sz="quarter" idx="5"/>
          </p:nvPr>
        </p:nvSpPr>
        <p:spPr/>
        <p:txBody>
          <a:bodyPr/>
          <a:lstStyle/>
          <a:p>
            <a:fld id="{DA8CE8B9-6A58-4D87-B516-F25D94F6D43A}" type="slidenum">
              <a:rPr lang="en-US"/>
              <a:t>6</a:t>
            </a:fld>
            <a:endParaRPr lang="en-US"/>
          </a:p>
        </p:txBody>
      </p:sp>
    </p:spTree>
    <p:extLst>
      <p:ext uri="{BB962C8B-B14F-4D97-AF65-F5344CB8AC3E}">
        <p14:creationId xmlns:p14="http://schemas.microsoft.com/office/powerpoint/2010/main" val="2147491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Activity 1 – Examine a payslip</a:t>
            </a:r>
          </a:p>
          <a:p>
            <a:pPr rtl="0" fontAlgn="base"/>
            <a:endParaRPr lang="en-US" b="0" i="0" dirty="0">
              <a:effectLst/>
            </a:endParaRPr>
          </a:p>
          <a:p>
            <a:r>
              <a:rPr lang="en-GB" dirty="0"/>
              <a:t>Next we are going to look at a payslip and see if you can answer the questions on the worksheet. Note, that this payslip is based on the tax year 2024/24.</a:t>
            </a:r>
            <a:endParaRPr lang="en-GB" dirty="0">
              <a:cs typeface="Calibri"/>
            </a:endParaRPr>
          </a:p>
          <a:p>
            <a:endParaRPr lang="en-GB" dirty="0"/>
          </a:p>
          <a:p>
            <a:r>
              <a:rPr lang="en-GB" dirty="0"/>
              <a:t>I'll give you 10 mins to answer the questions and then we will go through them.</a:t>
            </a:r>
            <a:endParaRPr lang="en-GB" dirty="0">
              <a:cs typeface="Calibri" panose="020F0502020204030204"/>
            </a:endParaRPr>
          </a:p>
          <a:p>
            <a:endParaRPr lang="en-GB" dirty="0">
              <a:cs typeface="Calibri" panose="020F0502020204030204"/>
            </a:endParaRPr>
          </a:p>
          <a:p>
            <a:r>
              <a:rPr lang="en-GB" b="1" dirty="0">
                <a:cs typeface="Calibri" panose="020F0502020204030204"/>
              </a:rPr>
              <a:t>Answers</a:t>
            </a:r>
          </a:p>
          <a:p>
            <a:endParaRPr lang="en-GB" b="1" dirty="0">
              <a:cs typeface="Calibri" panose="020F0502020204030204"/>
            </a:endParaRPr>
          </a:p>
          <a:p>
            <a:r>
              <a:rPr lang="en-GB" b="1" i="1" dirty="0">
                <a:cs typeface="Calibri" panose="020F0502020204030204"/>
              </a:rPr>
              <a:t>[*Press for each answer to reveal on screen]</a:t>
            </a:r>
          </a:p>
          <a:p>
            <a:endParaRPr lang="en-GB" dirty="0">
              <a:cs typeface="Calibri" panose="020F0502020204030204"/>
            </a:endParaRPr>
          </a:p>
          <a:p>
            <a:r>
              <a:rPr lang="en-GB" dirty="0">
                <a:effectLst/>
                <a:latin typeface="Franklin Gothic Book" panose="020B0503020102020204" pitchFamily="34" charset="0"/>
              </a:rPr>
              <a:t>What is the National Insurance number?  Answer: </a:t>
            </a:r>
            <a:r>
              <a:rPr lang="en-GB" dirty="0">
                <a:effectLst/>
                <a:latin typeface="Franklin Gothic Demi" panose="020B0603020102020204" pitchFamily="34" charset="0"/>
              </a:rPr>
              <a:t>BB745326A</a:t>
            </a:r>
            <a:endParaRPr lang="en-GB" dirty="0">
              <a:effectLst/>
              <a:latin typeface="Franklin Gothic Book" panose="020B0503020102020204" pitchFamily="34" charset="0"/>
            </a:endParaRPr>
          </a:p>
          <a:p>
            <a:r>
              <a:rPr lang="en-GB" dirty="0">
                <a:effectLst/>
                <a:latin typeface="Franklin Gothic Book" panose="020B0503020102020204" pitchFamily="34" charset="0"/>
              </a:rPr>
              <a:t>What is the tax code? Answer: </a:t>
            </a:r>
            <a:r>
              <a:rPr lang="en-GB" dirty="0">
                <a:effectLst/>
                <a:latin typeface="Franklin Gothic Demi" panose="020B0603020102020204" pitchFamily="34" charset="0"/>
              </a:rPr>
              <a:t>1250L</a:t>
            </a:r>
            <a:endParaRPr lang="en-GB" dirty="0">
              <a:effectLst/>
              <a:latin typeface="Franklin Gothic Book" panose="020B0503020102020204" pitchFamily="34" charset="0"/>
            </a:endParaRPr>
          </a:p>
          <a:p>
            <a:r>
              <a:rPr lang="en-GB" dirty="0">
                <a:effectLst/>
                <a:latin typeface="Franklin Gothic Book" panose="020B0503020102020204" pitchFamily="34" charset="0"/>
              </a:rPr>
              <a:t>Looking at the tax code, how much can you earn before you start paying tax? </a:t>
            </a:r>
            <a:r>
              <a:rPr lang="en-GB" dirty="0">
                <a:effectLst/>
                <a:latin typeface="Franklin Gothic Demi" panose="020B0603020102020204" pitchFamily="34" charset="0"/>
              </a:rPr>
              <a:t> Answer: £12,500</a:t>
            </a:r>
            <a:endParaRPr lang="en-GB" dirty="0">
              <a:effectLst/>
              <a:latin typeface="Franklin Gothic Book" panose="020B0503020102020204" pitchFamily="34" charset="0"/>
            </a:endParaRPr>
          </a:p>
          <a:p>
            <a:r>
              <a:rPr lang="en-GB" dirty="0">
                <a:effectLst/>
                <a:latin typeface="Franklin Gothic Book" panose="020B0503020102020204" pitchFamily="34" charset="0"/>
              </a:rPr>
              <a:t>What is the Gross Pay (total payments)?  Answer: </a:t>
            </a:r>
            <a:r>
              <a:rPr lang="en-GB" dirty="0">
                <a:effectLst/>
                <a:latin typeface="Franklin Gothic Demi" panose="020B0603020102020204" pitchFamily="34" charset="0"/>
              </a:rPr>
              <a:t>£620</a:t>
            </a:r>
            <a:endParaRPr lang="en-GB" dirty="0">
              <a:effectLst/>
              <a:latin typeface="Franklin Gothic Book" panose="020B0503020102020204" pitchFamily="34" charset="0"/>
            </a:endParaRPr>
          </a:p>
          <a:p>
            <a:r>
              <a:rPr lang="en-GB" dirty="0">
                <a:effectLst/>
                <a:latin typeface="Franklin Gothic Book" panose="020B0503020102020204" pitchFamily="34" charset="0"/>
              </a:rPr>
              <a:t>What is the Net Pay?  Answer: </a:t>
            </a:r>
            <a:r>
              <a:rPr lang="en-GB" dirty="0">
                <a:effectLst/>
                <a:latin typeface="Franklin Gothic Demi" panose="020B0603020102020204" pitchFamily="34" charset="0"/>
              </a:rPr>
              <a:t>£518.11</a:t>
            </a:r>
            <a:endParaRPr lang="en-GB" dirty="0">
              <a:effectLst/>
              <a:latin typeface="Franklin Gothic Book" panose="020B0503020102020204" pitchFamily="34" charset="0"/>
            </a:endParaRPr>
          </a:p>
          <a:p>
            <a:r>
              <a:rPr lang="en-GB" dirty="0">
                <a:effectLst/>
                <a:latin typeface="Franklin Gothic Book" panose="020B0503020102020204" pitchFamily="34" charset="0"/>
              </a:rPr>
              <a:t>What has money been deducted for?  Answer: </a:t>
            </a:r>
            <a:r>
              <a:rPr lang="en-GB" dirty="0">
                <a:effectLst/>
                <a:latin typeface="Franklin Gothic Demi" panose="020B0603020102020204" pitchFamily="34" charset="0"/>
              </a:rPr>
              <a:t>Tax, National Insurance</a:t>
            </a:r>
            <a:endParaRPr lang="en-GB" dirty="0">
              <a:effectLst/>
              <a:latin typeface="Franklin Gothic Book" panose="020B0503020102020204" pitchFamily="34" charset="0"/>
            </a:endParaRPr>
          </a:p>
          <a:p>
            <a:r>
              <a:rPr lang="en-GB" dirty="0">
                <a:effectLst/>
                <a:latin typeface="Franklin Gothic Book" panose="020B0503020102020204" pitchFamily="34" charset="0"/>
              </a:rPr>
              <a:t>How much has been earned to date?  Answer: </a:t>
            </a:r>
            <a:r>
              <a:rPr lang="en-GB" dirty="0">
                <a:effectLst/>
                <a:latin typeface="Franklin Gothic Demi" panose="020B0603020102020204" pitchFamily="34" charset="0"/>
              </a:rPr>
              <a:t>£17,760</a:t>
            </a:r>
            <a:endParaRPr lang="en-GB" dirty="0">
              <a:effectLst/>
              <a:latin typeface="Franklin Gothic Book" panose="020B0503020102020204" pitchFamily="34" charset="0"/>
            </a:endParaRPr>
          </a:p>
          <a:p>
            <a:r>
              <a:rPr lang="en-GB" dirty="0">
                <a:effectLst/>
                <a:latin typeface="Franklin Gothic Book" panose="020B0503020102020204" pitchFamily="34" charset="0"/>
              </a:rPr>
              <a:t>How much tax has been paid to date?  Answer: </a:t>
            </a:r>
            <a:r>
              <a:rPr lang="en-GB" dirty="0">
                <a:effectLst/>
                <a:latin typeface="Franklin Gothic Demi" panose="020B0603020102020204" pitchFamily="34" charset="0"/>
              </a:rPr>
              <a:t>£2086.20</a:t>
            </a:r>
            <a:endParaRPr lang="en-GB" dirty="0">
              <a:effectLst/>
              <a:latin typeface="Franklin Gothic Book" panose="020B0503020102020204" pitchFamily="34" charset="0"/>
            </a:endParaRPr>
          </a:p>
          <a:p>
            <a:endParaRPr lang="en-GB" dirty="0">
              <a:cs typeface="Calibri" panose="020F0502020204030204"/>
            </a:endParaRPr>
          </a:p>
          <a:p>
            <a:endParaRPr lang="en-GB" dirty="0">
              <a:cs typeface="Calibri" panose="020F0502020204030204"/>
            </a:endParaRPr>
          </a:p>
          <a:p>
            <a:endParaRPr lang="en-GB" dirty="0">
              <a:cs typeface="Calibri" panose="020F0502020204030204"/>
            </a:endParaRPr>
          </a:p>
          <a:p>
            <a:pPr algn="r"/>
            <a:r>
              <a:rPr lang="en-GB" b="1" dirty="0">
                <a:cs typeface="Calibri"/>
              </a:rPr>
              <a:t>Timing : 34:50</a:t>
            </a: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DA8CE8B9-6A58-4D87-B516-F25D94F6D43A}" type="slidenum">
              <a:rPr lang="en-US"/>
              <a:t>7</a:t>
            </a:fld>
            <a:endParaRPr lang="en-US"/>
          </a:p>
        </p:txBody>
      </p:sp>
    </p:spTree>
    <p:extLst>
      <p:ext uri="{BB962C8B-B14F-4D97-AF65-F5344CB8AC3E}">
        <p14:creationId xmlns:p14="http://schemas.microsoft.com/office/powerpoint/2010/main" val="1289292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A few final points…</a:t>
            </a:r>
          </a:p>
          <a:p>
            <a:pPr rtl="0" fontAlgn="base"/>
            <a:endParaRPr lang="en-US" b="0" i="0" dirty="0">
              <a:effectLst/>
            </a:endParaRPr>
          </a:p>
          <a:p>
            <a:r>
              <a:rPr lang="en-US" b="1" dirty="0">
                <a:cs typeface="Calibri" panose="020F0502020204030204"/>
              </a:rPr>
              <a:t>Bank Account </a:t>
            </a:r>
          </a:p>
          <a:p>
            <a:r>
              <a:rPr lang="en-US" dirty="0">
                <a:cs typeface="Calibri" panose="020F0502020204030204"/>
              </a:rPr>
              <a:t>You need to have a bank account in your name before you start working as 99% of all employers put your pay into a bank account. You should open a bank account before you start working.</a:t>
            </a:r>
          </a:p>
          <a:p>
            <a:pPr fontAlgn="base"/>
            <a:endParaRPr lang="en-US" dirty="0"/>
          </a:p>
          <a:p>
            <a:r>
              <a:rPr lang="en-GB" sz="1200" b="1" i="0" kern="1200" dirty="0">
                <a:solidFill>
                  <a:schemeClr val="tx1"/>
                </a:solidFill>
                <a:effectLst/>
                <a:latin typeface="+mn-lt"/>
                <a:ea typeface="+mn-ea"/>
                <a:cs typeface="+mn-cs"/>
              </a:rPr>
              <a:t>Gross Pay v Net Pay</a:t>
            </a:r>
          </a:p>
          <a:p>
            <a:r>
              <a:rPr lang="en-GB" sz="1200" b="0" i="0" kern="1200" dirty="0">
                <a:solidFill>
                  <a:schemeClr val="tx1"/>
                </a:solidFill>
                <a:effectLst/>
                <a:latin typeface="+mn-lt"/>
                <a:ea typeface="+mn-ea"/>
                <a:cs typeface="+mn-cs"/>
              </a:rPr>
              <a:t>Gross pay is the total of your earnings before any deductions have been taken off. Unfortunately for most people, this is not the amount that goes into our bank. What actually goes into your bank is your Net Pay. This is what is left after Income tax, National Insurance and other deductions have been taken off.</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Check your pay</a:t>
            </a:r>
          </a:p>
          <a:p>
            <a:r>
              <a:rPr lang="en-GB" sz="1200" b="0" i="0" kern="1200" dirty="0">
                <a:solidFill>
                  <a:schemeClr val="tx1"/>
                </a:solidFill>
                <a:effectLst/>
                <a:latin typeface="+mn-lt"/>
                <a:ea typeface="+mn-ea"/>
                <a:cs typeface="+mn-cs"/>
              </a:rPr>
              <a:t>Everyone’s pay is different and you need to go through and make sure that you are being paid the right amount and that the deductions </a:t>
            </a:r>
            <a:r>
              <a:rPr lang="en-GB" dirty="0"/>
              <a:t>seem</a:t>
            </a:r>
            <a:r>
              <a:rPr lang="en-GB" sz="1200" b="0" i="0" kern="1200" dirty="0">
                <a:solidFill>
                  <a:schemeClr val="tx1"/>
                </a:solidFill>
                <a:effectLst/>
                <a:latin typeface="+mn-lt"/>
                <a:ea typeface="+mn-ea"/>
                <a:cs typeface="+mn-cs"/>
              </a:rPr>
              <a:t> right. You have done a lot of work for your pay but it is up to you to make sure you are being paid correctly.</a:t>
            </a:r>
            <a:endParaRPr lang="en-GB" sz="1200" b="0" i="0" kern="1200" dirty="0">
              <a:solidFill>
                <a:schemeClr val="tx1"/>
              </a:solidFill>
              <a:effectLst/>
              <a:latin typeface="+mn-lt"/>
              <a:cs typeface="Calibri"/>
            </a:endParaRPr>
          </a:p>
          <a:p>
            <a:endParaRPr lang="en-GB" sz="1200" b="0" i="0" kern="1200" dirty="0">
              <a:solidFill>
                <a:schemeClr val="tx1"/>
              </a:solidFill>
              <a:effectLst/>
              <a:latin typeface="+mn-lt"/>
              <a:cs typeface="Calibri"/>
            </a:endParaRPr>
          </a:p>
          <a:p>
            <a:r>
              <a:rPr lang="en-GB" sz="1200" b="1" i="0" kern="1200" dirty="0">
                <a:solidFill>
                  <a:schemeClr val="tx1"/>
                </a:solidFill>
                <a:effectLst/>
                <a:latin typeface="+mn-lt"/>
                <a:ea typeface="+mn-ea"/>
                <a:cs typeface="+mn-cs"/>
              </a:rPr>
              <a:t>P60 and P45</a:t>
            </a:r>
            <a:endParaRPr lang="en-GB" dirty="0"/>
          </a:p>
          <a:p>
            <a:r>
              <a:rPr lang="en-GB" dirty="0"/>
              <a:t>The tax year differs from a calendar year and refers to the period from 6 April until 5 April the following year. For example, tax year 2025/26 is the period from 6 April 2025 to 5 April 2026.</a:t>
            </a:r>
            <a:endParaRPr lang="en-GB" dirty="0">
              <a:cs typeface="Calibri" panose="020F0502020204030204"/>
            </a:endParaRPr>
          </a:p>
          <a:p>
            <a:r>
              <a:rPr lang="en-GB" sz="1200" b="0" i="0" kern="1200" dirty="0">
                <a:solidFill>
                  <a:schemeClr val="tx1"/>
                </a:solidFill>
                <a:effectLst/>
                <a:latin typeface="+mn-lt"/>
                <a:ea typeface="+mn-ea"/>
                <a:cs typeface="+mn-cs"/>
              </a:rPr>
              <a:t>There are two important documents you need to be aware of</a:t>
            </a:r>
            <a:r>
              <a:rPr lang="en-GB" dirty="0"/>
              <a:t> that relate to your tax</a:t>
            </a:r>
            <a:r>
              <a:rPr lang="en-GB" sz="1200" b="0" i="0" kern="1200" dirty="0">
                <a:solidFill>
                  <a:schemeClr val="tx1"/>
                </a:solidFill>
                <a:effectLst/>
                <a:latin typeface="+mn-lt"/>
                <a:ea typeface="+mn-ea"/>
                <a:cs typeface="+mn-cs"/>
              </a:rPr>
              <a:t>.</a:t>
            </a:r>
            <a:endParaRPr lang="en-GB" dirty="0">
              <a:cs typeface="Calibri"/>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 P60 is a form showing your income for a tax year</a:t>
            </a:r>
            <a:r>
              <a:rPr lang="en-GB" dirty="0"/>
              <a:t>.</a:t>
            </a:r>
            <a:r>
              <a:rPr lang="en-GB" sz="1200" b="0" i="0" kern="1200" dirty="0">
                <a:solidFill>
                  <a:schemeClr val="tx1"/>
                </a:solidFill>
                <a:effectLst/>
                <a:latin typeface="+mn-lt"/>
                <a:ea typeface="+mn-ea"/>
                <a:cs typeface="+mn-cs"/>
              </a:rPr>
              <a:t> You should receive this at the end each tax year. This should be kept safe. It may be used to prove how much tax you’ve paid or your income.</a:t>
            </a:r>
            <a:endParaRPr lang="en-GB" sz="1200" b="0" i="0" kern="1200" dirty="0">
              <a:solidFill>
                <a:schemeClr val="tx1"/>
              </a:solidFill>
              <a:effectLst/>
              <a:latin typeface="+mn-lt"/>
              <a:cs typeface="Calibri"/>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 P45 is a document you receive when you leave a job. You should then give this to your new employer so they can take the correct tax from your salary and you will avoid being emergency taxed.</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Keep your payslips</a:t>
            </a:r>
          </a:p>
          <a:p>
            <a:r>
              <a:rPr lang="en-GB" sz="1200" b="0" i="0" kern="1200" dirty="0">
                <a:solidFill>
                  <a:schemeClr val="tx1"/>
                </a:solidFill>
                <a:effectLst/>
                <a:latin typeface="+mn-lt"/>
                <a:ea typeface="+mn-ea"/>
                <a:cs typeface="+mn-cs"/>
              </a:rPr>
              <a:t>It is important to keep your payslips in a safe place. They contain a lot of personal information which you wouldn’t want to get into the wrong hands.</a:t>
            </a:r>
            <a:r>
              <a:rPr lang="en-GB" dirty="0"/>
              <a:t> </a:t>
            </a:r>
            <a:endParaRPr lang="en-GB" sz="1200" b="0" i="0" kern="1200" dirty="0">
              <a:solidFill>
                <a:schemeClr val="tx1"/>
              </a:solidFill>
              <a:effectLst/>
              <a:latin typeface="+mn-lt"/>
              <a:cs typeface="Calibri"/>
            </a:endParaRPr>
          </a:p>
          <a:p>
            <a:pPr algn="r"/>
            <a:endParaRPr lang="en-GB" dirty="0">
              <a:cs typeface="Calibri"/>
            </a:endParaRPr>
          </a:p>
          <a:p>
            <a:r>
              <a:rPr lang="en-GB" b="1" dirty="0">
                <a:cs typeface="Calibri"/>
              </a:rPr>
              <a:t>Task 3  </a:t>
            </a:r>
            <a:r>
              <a:rPr lang="en-GB" dirty="0">
                <a:cs typeface="Calibri"/>
              </a:rPr>
              <a:t>- Why do you think you need to keep hold of your payslips?</a:t>
            </a:r>
          </a:p>
          <a:p>
            <a:endParaRPr lang="en-GB" dirty="0">
              <a:cs typeface="Calibri"/>
            </a:endParaRPr>
          </a:p>
          <a:p>
            <a:r>
              <a:rPr lang="en-GB" dirty="0">
                <a:cs typeface="Calibri"/>
              </a:rPr>
              <a:t>Answer – You may need to contact your employer if you notice something wrong with your payslips, so it helps to have all your old payslips to hand. You may have a problem with some of your deductions in the future – maybe HMRC will say you paid too little tax, so you might need your payslip to refer to. The biggest reason to hold onto a payslip is you need to provide old payslips when you are applying for a loan, or a mortgage, or opening or changing a bank account.</a:t>
            </a:r>
          </a:p>
          <a:p>
            <a:endParaRPr lang="en-GB" dirty="0">
              <a:cs typeface="Calibri"/>
            </a:endParaRPr>
          </a:p>
          <a:p>
            <a:r>
              <a:rPr lang="en-GB" dirty="0">
                <a:cs typeface="Calibri"/>
              </a:rPr>
              <a:t>That's the end of this presentation – there is another activity for you to do after this presentation which you can complete in your own time.</a:t>
            </a:r>
          </a:p>
          <a:p>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Activity 2 </a:t>
            </a:r>
            <a:r>
              <a:rPr lang="en-GB" b="1" dirty="0"/>
              <a:t>- Design a Poster (30 mins)</a:t>
            </a:r>
            <a:endParaRPr lang="en-GB" sz="1200" b="1" i="0" kern="1200" dirty="0">
              <a:solidFill>
                <a:schemeClr val="tx1"/>
              </a:solidFill>
              <a:effectLst/>
              <a:latin typeface="+mn-lt"/>
              <a:cs typeface="Calibri"/>
            </a:endParaRPr>
          </a:p>
          <a:p>
            <a:endParaRPr lang="en-GB" dirty="0">
              <a:cs typeface="Calibri"/>
            </a:endParaRPr>
          </a:p>
          <a:p>
            <a:pPr algn="r"/>
            <a:r>
              <a:rPr lang="en-GB" b="1" dirty="0"/>
              <a:t>Timing 40:00</a:t>
            </a:r>
            <a:endParaRPr lang="en-GB" dirty="0"/>
          </a:p>
          <a:p>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DA8CE8B9-6A58-4D87-B516-F25D94F6D43A}" type="slidenum">
              <a:rPr lang="en-US"/>
              <a:t>8</a:t>
            </a:fld>
            <a:endParaRPr lang="en-US"/>
          </a:p>
        </p:txBody>
      </p:sp>
    </p:spTree>
    <p:extLst>
      <p:ext uri="{BB962C8B-B14F-4D97-AF65-F5344CB8AC3E}">
        <p14:creationId xmlns:p14="http://schemas.microsoft.com/office/powerpoint/2010/main" val="1644154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kern="1200" dirty="0">
                <a:solidFill>
                  <a:schemeClr val="tx1"/>
                </a:solidFill>
                <a:effectLst/>
                <a:latin typeface="+mn-lt"/>
                <a:ea typeface="+mn-ea"/>
                <a:cs typeface="+mn-cs"/>
              </a:rPr>
              <a:t>Any questions?</a:t>
            </a:r>
          </a:p>
          <a:p>
            <a:endParaRPr lang="en-GB" dirty="0">
              <a:cs typeface="Calibri"/>
            </a:endParaRPr>
          </a:p>
          <a:p>
            <a:r>
              <a:rPr lang="en-GB" dirty="0"/>
              <a:t>This is the last session in this course which you have now completed.</a:t>
            </a:r>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9</a:t>
            </a:fld>
            <a:endParaRPr lang="en-US"/>
          </a:p>
        </p:txBody>
      </p:sp>
    </p:spTree>
    <p:extLst>
      <p:ext uri="{BB962C8B-B14F-4D97-AF65-F5344CB8AC3E}">
        <p14:creationId xmlns:p14="http://schemas.microsoft.com/office/powerpoint/2010/main" val="2665011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png"/><Relationship Id="rId3" Type="http://schemas.openxmlformats.org/officeDocument/2006/relationships/image" Target="../media/image6.jpeg"/><Relationship Id="rId7" Type="http://schemas.openxmlformats.org/officeDocument/2006/relationships/image" Target="../media/image8.png"/><Relationship Id="rId12"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4.png"/><Relationship Id="rId3" Type="http://schemas.openxmlformats.org/officeDocument/2006/relationships/image" Target="../media/image6.jpeg"/><Relationship Id="rId7" Type="http://schemas.openxmlformats.org/officeDocument/2006/relationships/image" Target="../media/image8.pn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3.emf"/><Relationship Id="rId5" Type="http://schemas.openxmlformats.org/officeDocument/2006/relationships/image" Target="../media/image7.png"/><Relationship Id="rId4" Type="http://schemas.openxmlformats.org/officeDocument/2006/relationships/image" Target="../media/image21.png"/><Relationship Id="rId9" Type="http://schemas.openxmlformats.org/officeDocument/2006/relationships/customXml" Target="../ink/ink1.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jpe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28.png"/><Relationship Id="rId4" Type="http://schemas.openxmlformats.org/officeDocument/2006/relationships/image" Target="../media/image7.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3.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35.png"/><Relationship Id="rId10" Type="http://schemas.openxmlformats.org/officeDocument/2006/relationships/image" Target="../media/image34.emf"/><Relationship Id="rId4" Type="http://schemas.openxmlformats.org/officeDocument/2006/relationships/image" Target="../media/image32.png"/><Relationship Id="rId9" Type="http://schemas.openxmlformats.org/officeDocument/2006/relationships/image" Target="../media/image33.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39.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7" name="Rectangle 6">
            <a:extLst>
              <a:ext uri="{FF2B5EF4-FFF2-40B4-BE49-F238E27FC236}">
                <a16:creationId xmlns:a16="http://schemas.microsoft.com/office/drawing/2014/main" id="{2B4FE6DE-15D0-C84C-8029-DD168232F66B}"/>
              </a:ext>
            </a:extLst>
          </p:cNvPr>
          <p:cNvSpPr/>
          <p:nvPr/>
        </p:nvSpPr>
        <p:spPr>
          <a:xfrm>
            <a:off x="0" y="526529"/>
            <a:ext cx="5508434" cy="487018"/>
          </a:xfrm>
          <a:prstGeom prst="rect">
            <a:avLst/>
          </a:prstGeom>
          <a:solidFill>
            <a:srgbClr val="E3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descr="A picture containing text, clipart&#10;&#10;Description automatically generated">
            <a:extLst>
              <a:ext uri="{FF2B5EF4-FFF2-40B4-BE49-F238E27FC236}">
                <a16:creationId xmlns:a16="http://schemas.microsoft.com/office/drawing/2014/main" id="{4FDB40A4-E759-AD48-A122-19481D25E1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050" y="592238"/>
            <a:ext cx="368300" cy="355600"/>
          </a:xfrm>
          <a:prstGeom prst="rect">
            <a:avLst/>
          </a:prstGeom>
        </p:spPr>
      </p:pic>
      <p:sp>
        <p:nvSpPr>
          <p:cNvPr id="2" name="TextBox 1">
            <a:extLst>
              <a:ext uri="{FF2B5EF4-FFF2-40B4-BE49-F238E27FC236}">
                <a16:creationId xmlns:a16="http://schemas.microsoft.com/office/drawing/2014/main" id="{0BEF81B3-5FE8-47CA-8B3D-E5DA6415AA76}"/>
              </a:ext>
            </a:extLst>
          </p:cNvPr>
          <p:cNvSpPr txBox="1"/>
          <p:nvPr/>
        </p:nvSpPr>
        <p:spPr>
          <a:xfrm>
            <a:off x="1087350" y="492558"/>
            <a:ext cx="4421084" cy="584775"/>
          </a:xfrm>
          <a:prstGeom prst="rect">
            <a:avLst/>
          </a:prstGeom>
          <a:noFill/>
        </p:spPr>
        <p:txBody>
          <a:bodyPr wrap="square" rtlCol="0">
            <a:spAutoFit/>
          </a:bodyPr>
          <a:lstStyle/>
          <a:p>
            <a:r>
              <a:rPr lang="en-GB" sz="3200" dirty="0">
                <a:solidFill>
                  <a:schemeClr val="bg1"/>
                </a:solidFill>
                <a:latin typeface="Maximus" panose="020B0604020202020204"/>
              </a:rPr>
              <a:t>Managing your money</a:t>
            </a:r>
          </a:p>
        </p:txBody>
      </p:sp>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19" name="Picture 18" descr="Logo&#10;&#10;Description automatically generated">
            <a:extLst>
              <a:ext uri="{FF2B5EF4-FFF2-40B4-BE49-F238E27FC236}">
                <a16:creationId xmlns:a16="http://schemas.microsoft.com/office/drawing/2014/main" id="{E0896E4E-B222-8949-A4BB-C691250D26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12" name="Picture 11">
            <a:extLst>
              <a:ext uri="{FF2B5EF4-FFF2-40B4-BE49-F238E27FC236}">
                <a16:creationId xmlns:a16="http://schemas.microsoft.com/office/drawing/2014/main" id="{A2F71CF2-8DBE-284A-8F4C-4CF46971ACF1}"/>
              </a:ext>
            </a:extLst>
          </p:cNvPr>
          <p:cNvPicPr>
            <a:picLocks noChangeAspect="1"/>
          </p:cNvPicPr>
          <p:nvPr/>
        </p:nvPicPr>
        <p:blipFill>
          <a:blip r:embed="rId6"/>
          <a:stretch>
            <a:fillRect/>
          </a:stretch>
        </p:blipFill>
        <p:spPr>
          <a:xfrm>
            <a:off x="714653" y="2985787"/>
            <a:ext cx="3094966" cy="403064"/>
          </a:xfrm>
          <a:prstGeom prst="rect">
            <a:avLst/>
          </a:prstGeom>
        </p:spPr>
      </p:pic>
      <p:sp>
        <p:nvSpPr>
          <p:cNvPr id="13" name="TextBox 2">
            <a:extLst>
              <a:ext uri="{FF2B5EF4-FFF2-40B4-BE49-F238E27FC236}">
                <a16:creationId xmlns:a16="http://schemas.microsoft.com/office/drawing/2014/main" id="{8A3C91AB-5050-C348-8668-C40F21EE1B04}"/>
              </a:ext>
            </a:extLst>
          </p:cNvPr>
          <p:cNvSpPr txBox="1"/>
          <p:nvPr/>
        </p:nvSpPr>
        <p:spPr>
          <a:xfrm>
            <a:off x="883863" y="3431754"/>
            <a:ext cx="3688673" cy="95410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rgbClr val="FFFF00"/>
                </a:solidFill>
                <a:latin typeface="Reprise Title Std"/>
              </a:rPr>
              <a:t>UNDERSTANDING </a:t>
            </a:r>
          </a:p>
          <a:p>
            <a:r>
              <a:rPr lang="en-US" sz="2800" dirty="0">
                <a:solidFill>
                  <a:srgbClr val="FFFF00"/>
                </a:solidFill>
                <a:latin typeface="Reprise Title Std"/>
              </a:rPr>
              <a:t>YOUR Pay</a:t>
            </a:r>
          </a:p>
        </p:txBody>
      </p:sp>
      <p:sp>
        <p:nvSpPr>
          <p:cNvPr id="16" name="TextBox 3">
            <a:extLst>
              <a:ext uri="{FF2B5EF4-FFF2-40B4-BE49-F238E27FC236}">
                <a16:creationId xmlns:a16="http://schemas.microsoft.com/office/drawing/2014/main" id="{2C84A372-D426-C143-86D5-0C4697A5839C}"/>
              </a:ext>
            </a:extLst>
          </p:cNvPr>
          <p:cNvSpPr txBox="1"/>
          <p:nvPr/>
        </p:nvSpPr>
        <p:spPr>
          <a:xfrm>
            <a:off x="889650" y="2765822"/>
            <a:ext cx="2799441"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dirty="0">
                <a:solidFill>
                  <a:schemeClr val="bg1"/>
                </a:solidFill>
                <a:latin typeface="Stencil"/>
              </a:rPr>
              <a:t>Module 21:</a:t>
            </a:r>
          </a:p>
        </p:txBody>
      </p:sp>
      <p:pic>
        <p:nvPicPr>
          <p:cNvPr id="6" name="Picture 5">
            <a:extLst>
              <a:ext uri="{FF2B5EF4-FFF2-40B4-BE49-F238E27FC236}">
                <a16:creationId xmlns:a16="http://schemas.microsoft.com/office/drawing/2014/main" id="{BDA868E4-E2D2-43E9-AE23-7AAF900B8D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2438" y="1413354"/>
            <a:ext cx="4281966" cy="4353464"/>
          </a:xfrm>
          <a:prstGeom prst="rect">
            <a:avLst/>
          </a:prstGeom>
        </p:spPr>
      </p:pic>
      <p:sp>
        <p:nvSpPr>
          <p:cNvPr id="3" name="Footer Placeholder 3">
            <a:extLst>
              <a:ext uri="{FF2B5EF4-FFF2-40B4-BE49-F238E27FC236}">
                <a16:creationId xmlns:a16="http://schemas.microsoft.com/office/drawing/2014/main" id="{6137ADB0-2BDB-6BCA-842E-F97B41989DFB}"/>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145412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Picture 27" descr="A picture containing sunset, nature, flock, bright&#10;&#10;Description automatically generated">
            <a:extLst>
              <a:ext uri="{FF2B5EF4-FFF2-40B4-BE49-F238E27FC236}">
                <a16:creationId xmlns:a16="http://schemas.microsoft.com/office/drawing/2014/main" id="{693E02C0-8E62-44FF-90E2-B327FED0D8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211" y="515849"/>
            <a:ext cx="3341862" cy="516378"/>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35" name="TextBox 34">
            <a:extLst>
              <a:ext uri="{FF2B5EF4-FFF2-40B4-BE49-F238E27FC236}">
                <a16:creationId xmlns:a16="http://schemas.microsoft.com/office/drawing/2014/main" id="{018520CD-9157-7B49-A0BD-6A44236DD43A}"/>
              </a:ext>
            </a:extLst>
          </p:cNvPr>
          <p:cNvSpPr txBox="1"/>
          <p:nvPr/>
        </p:nvSpPr>
        <p:spPr>
          <a:xfrm>
            <a:off x="1604211" y="600205"/>
            <a:ext cx="3341863"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It’s Payday!</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26" name="Picture 25">
            <a:extLst>
              <a:ext uri="{FF2B5EF4-FFF2-40B4-BE49-F238E27FC236}">
                <a16:creationId xmlns:a16="http://schemas.microsoft.com/office/drawing/2014/main" id="{CF177D53-59E2-4C96-B080-2DEF62D9A7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950" y="348070"/>
            <a:ext cx="809472" cy="794053"/>
          </a:xfrm>
          <a:prstGeom prst="rect">
            <a:avLst/>
          </a:prstGeom>
        </p:spPr>
      </p:pic>
      <p:pic>
        <p:nvPicPr>
          <p:cNvPr id="3" name="Picture 2" descr="Icon&#10;&#10;Description automatically generated">
            <a:extLst>
              <a:ext uri="{FF2B5EF4-FFF2-40B4-BE49-F238E27FC236}">
                <a16:creationId xmlns:a16="http://schemas.microsoft.com/office/drawing/2014/main" id="{7B5DE1ED-34DC-C136-E458-9F8EF6D8B6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607675"/>
            <a:ext cx="3837710" cy="2569597"/>
          </a:xfrm>
          <a:prstGeom prst="rect">
            <a:avLst/>
          </a:prstGeom>
        </p:spPr>
      </p:pic>
      <p:pic>
        <p:nvPicPr>
          <p:cNvPr id="5" name="Picture 4" descr="A picture containing text, vector graphics&#10;&#10;Description automatically generated">
            <a:extLst>
              <a:ext uri="{FF2B5EF4-FFF2-40B4-BE49-F238E27FC236}">
                <a16:creationId xmlns:a16="http://schemas.microsoft.com/office/drawing/2014/main" id="{47FB4CD2-E8F4-2C3C-BEEA-38BEC536BE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9188" y="1710620"/>
            <a:ext cx="3289300" cy="4279900"/>
          </a:xfrm>
          <a:prstGeom prst="rect">
            <a:avLst/>
          </a:prstGeom>
        </p:spPr>
      </p:pic>
      <p:grpSp>
        <p:nvGrpSpPr>
          <p:cNvPr id="7" name="Group 6">
            <a:extLst>
              <a:ext uri="{FF2B5EF4-FFF2-40B4-BE49-F238E27FC236}">
                <a16:creationId xmlns:a16="http://schemas.microsoft.com/office/drawing/2014/main" id="{11E9C44C-B0EF-8AC0-969A-0956CFE8A5A8}"/>
              </a:ext>
            </a:extLst>
          </p:cNvPr>
          <p:cNvGrpSpPr/>
          <p:nvPr/>
        </p:nvGrpSpPr>
        <p:grpSpPr>
          <a:xfrm>
            <a:off x="2066564" y="1407514"/>
            <a:ext cx="4276050" cy="728314"/>
            <a:chOff x="2258291" y="1394376"/>
            <a:chExt cx="4276050" cy="728314"/>
          </a:xfrm>
        </p:grpSpPr>
        <p:sp>
          <p:nvSpPr>
            <p:cNvPr id="6" name="Rectangle 5">
              <a:extLst>
                <a:ext uri="{FF2B5EF4-FFF2-40B4-BE49-F238E27FC236}">
                  <a16:creationId xmlns:a16="http://schemas.microsoft.com/office/drawing/2014/main" id="{3673E076-01B8-0E2B-BBA2-788F9B043482}"/>
                </a:ext>
              </a:extLst>
            </p:cNvPr>
            <p:cNvSpPr/>
            <p:nvPr/>
          </p:nvSpPr>
          <p:spPr>
            <a:xfrm>
              <a:off x="2258291" y="1394376"/>
              <a:ext cx="4276050" cy="728314"/>
            </a:xfrm>
            <a:custGeom>
              <a:avLst/>
              <a:gdLst>
                <a:gd name="connsiteX0" fmla="*/ 0 w 3162878"/>
                <a:gd name="connsiteY0" fmla="*/ 0 h 609023"/>
                <a:gd name="connsiteX1" fmla="*/ 3162878 w 3162878"/>
                <a:gd name="connsiteY1" fmla="*/ 0 h 609023"/>
                <a:gd name="connsiteX2" fmla="*/ 3162878 w 3162878"/>
                <a:gd name="connsiteY2" fmla="*/ 609023 h 609023"/>
                <a:gd name="connsiteX3" fmla="*/ 0 w 3162878"/>
                <a:gd name="connsiteY3" fmla="*/ 609023 h 609023"/>
                <a:gd name="connsiteX4" fmla="*/ 0 w 3162878"/>
                <a:gd name="connsiteY4" fmla="*/ 0 h 609023"/>
                <a:gd name="connsiteX0" fmla="*/ 0 w 3162878"/>
                <a:gd name="connsiteY0" fmla="*/ 0 h 609023"/>
                <a:gd name="connsiteX1" fmla="*/ 3162878 w 3162878"/>
                <a:gd name="connsiteY1" fmla="*/ 0 h 609023"/>
                <a:gd name="connsiteX2" fmla="*/ 3149024 w 3162878"/>
                <a:gd name="connsiteY2" fmla="*/ 512041 h 609023"/>
                <a:gd name="connsiteX3" fmla="*/ 0 w 3162878"/>
                <a:gd name="connsiteY3" fmla="*/ 609023 h 609023"/>
                <a:gd name="connsiteX4" fmla="*/ 0 w 3162878"/>
                <a:gd name="connsiteY4" fmla="*/ 0 h 609023"/>
                <a:gd name="connsiteX0" fmla="*/ 0 w 3190587"/>
                <a:gd name="connsiteY0" fmla="*/ 0 h 664441"/>
                <a:gd name="connsiteX1" fmla="*/ 3190587 w 3190587"/>
                <a:gd name="connsiteY1" fmla="*/ 55418 h 664441"/>
                <a:gd name="connsiteX2" fmla="*/ 3176733 w 3190587"/>
                <a:gd name="connsiteY2" fmla="*/ 567459 h 664441"/>
                <a:gd name="connsiteX3" fmla="*/ 27709 w 3190587"/>
                <a:gd name="connsiteY3" fmla="*/ 664441 h 664441"/>
                <a:gd name="connsiteX4" fmla="*/ 0 w 3190587"/>
                <a:gd name="connsiteY4" fmla="*/ 0 h 66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587" h="664441">
                  <a:moveTo>
                    <a:pt x="0" y="0"/>
                  </a:moveTo>
                  <a:lnTo>
                    <a:pt x="3190587" y="55418"/>
                  </a:lnTo>
                  <a:lnTo>
                    <a:pt x="3176733" y="567459"/>
                  </a:lnTo>
                  <a:lnTo>
                    <a:pt x="27709" y="664441"/>
                  </a:lnTo>
                  <a:lnTo>
                    <a:pt x="0" y="0"/>
                  </a:lnTo>
                  <a:close/>
                </a:path>
              </a:pathLst>
            </a:cu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A0B411E-4DE8-0ABE-1528-ACF8164FF0F9}"/>
                </a:ext>
              </a:extLst>
            </p:cNvPr>
            <p:cNvSpPr txBox="1"/>
            <p:nvPr/>
          </p:nvSpPr>
          <p:spPr>
            <a:xfrm>
              <a:off x="2258291" y="1483651"/>
              <a:ext cx="4276050" cy="523220"/>
            </a:xfrm>
            <a:prstGeom prst="rect">
              <a:avLst/>
            </a:prstGeom>
            <a:noFill/>
          </p:spPr>
          <p:txBody>
            <a:bodyPr wrap="square" lIns="91440" tIns="45720" rIns="91440" bIns="45720" rtlCol="0" anchor="t">
              <a:spAutoFit/>
            </a:bodyPr>
            <a:lstStyle/>
            <a:p>
              <a:pPr algn="ctr"/>
              <a:r>
                <a:rPr lang="en-GB" sz="1400" dirty="0">
                  <a:latin typeface="Arial" panose="020B0604020202020204" pitchFamily="34" charset="0"/>
                  <a:cs typeface="Arial" panose="020B0604020202020204" pitchFamily="34" charset="0"/>
                </a:rPr>
                <a:t>You will have discussed how much you will be getting paid with your employer</a:t>
              </a:r>
            </a:p>
          </p:txBody>
        </p:sp>
      </p:grpSp>
      <p:grpSp>
        <p:nvGrpSpPr>
          <p:cNvPr id="8" name="Group 7">
            <a:extLst>
              <a:ext uri="{FF2B5EF4-FFF2-40B4-BE49-F238E27FC236}">
                <a16:creationId xmlns:a16="http://schemas.microsoft.com/office/drawing/2014/main" id="{DF9DE94B-09B0-2286-ADD9-CD9B9EF47625}"/>
              </a:ext>
            </a:extLst>
          </p:cNvPr>
          <p:cNvGrpSpPr/>
          <p:nvPr/>
        </p:nvGrpSpPr>
        <p:grpSpPr>
          <a:xfrm>
            <a:off x="3223827" y="2404365"/>
            <a:ext cx="3444492" cy="831601"/>
            <a:chOff x="2484773" y="2333609"/>
            <a:chExt cx="3444492" cy="831601"/>
          </a:xfrm>
        </p:grpSpPr>
        <p:sp>
          <p:nvSpPr>
            <p:cNvPr id="12" name="Rectangle 5">
              <a:extLst>
                <a:ext uri="{FF2B5EF4-FFF2-40B4-BE49-F238E27FC236}">
                  <a16:creationId xmlns:a16="http://schemas.microsoft.com/office/drawing/2014/main" id="{3FCC81DA-F50A-B2ED-EE3F-6BCB5BFF0BEA}"/>
                </a:ext>
              </a:extLst>
            </p:cNvPr>
            <p:cNvSpPr/>
            <p:nvPr/>
          </p:nvSpPr>
          <p:spPr>
            <a:xfrm rot="10800000">
              <a:off x="2484773" y="2333609"/>
              <a:ext cx="3444492" cy="831601"/>
            </a:xfrm>
            <a:custGeom>
              <a:avLst/>
              <a:gdLst>
                <a:gd name="connsiteX0" fmla="*/ 0 w 3162878"/>
                <a:gd name="connsiteY0" fmla="*/ 0 h 609023"/>
                <a:gd name="connsiteX1" fmla="*/ 3162878 w 3162878"/>
                <a:gd name="connsiteY1" fmla="*/ 0 h 609023"/>
                <a:gd name="connsiteX2" fmla="*/ 3162878 w 3162878"/>
                <a:gd name="connsiteY2" fmla="*/ 609023 h 609023"/>
                <a:gd name="connsiteX3" fmla="*/ 0 w 3162878"/>
                <a:gd name="connsiteY3" fmla="*/ 609023 h 609023"/>
                <a:gd name="connsiteX4" fmla="*/ 0 w 3162878"/>
                <a:gd name="connsiteY4" fmla="*/ 0 h 609023"/>
                <a:gd name="connsiteX0" fmla="*/ 0 w 3162878"/>
                <a:gd name="connsiteY0" fmla="*/ 0 h 609023"/>
                <a:gd name="connsiteX1" fmla="*/ 3162878 w 3162878"/>
                <a:gd name="connsiteY1" fmla="*/ 0 h 609023"/>
                <a:gd name="connsiteX2" fmla="*/ 3149024 w 3162878"/>
                <a:gd name="connsiteY2" fmla="*/ 512041 h 609023"/>
                <a:gd name="connsiteX3" fmla="*/ 0 w 3162878"/>
                <a:gd name="connsiteY3" fmla="*/ 609023 h 609023"/>
                <a:gd name="connsiteX4" fmla="*/ 0 w 3162878"/>
                <a:gd name="connsiteY4" fmla="*/ 0 h 609023"/>
                <a:gd name="connsiteX0" fmla="*/ 0 w 3190587"/>
                <a:gd name="connsiteY0" fmla="*/ 0 h 664441"/>
                <a:gd name="connsiteX1" fmla="*/ 3190587 w 3190587"/>
                <a:gd name="connsiteY1" fmla="*/ 55418 h 664441"/>
                <a:gd name="connsiteX2" fmla="*/ 3176733 w 3190587"/>
                <a:gd name="connsiteY2" fmla="*/ 567459 h 664441"/>
                <a:gd name="connsiteX3" fmla="*/ 27709 w 3190587"/>
                <a:gd name="connsiteY3" fmla="*/ 664441 h 664441"/>
                <a:gd name="connsiteX4" fmla="*/ 0 w 3190587"/>
                <a:gd name="connsiteY4" fmla="*/ 0 h 66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587" h="664441">
                  <a:moveTo>
                    <a:pt x="0" y="0"/>
                  </a:moveTo>
                  <a:lnTo>
                    <a:pt x="3190587" y="55418"/>
                  </a:lnTo>
                  <a:lnTo>
                    <a:pt x="3176733" y="567459"/>
                  </a:lnTo>
                  <a:lnTo>
                    <a:pt x="27709" y="664441"/>
                  </a:lnTo>
                  <a:lnTo>
                    <a:pt x="0" y="0"/>
                  </a:lnTo>
                  <a:close/>
                </a:path>
              </a:pathLst>
            </a:cu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E6FB880-4706-535D-0378-E9B2858653EE}"/>
                </a:ext>
              </a:extLst>
            </p:cNvPr>
            <p:cNvSpPr txBox="1"/>
            <p:nvPr/>
          </p:nvSpPr>
          <p:spPr>
            <a:xfrm>
              <a:off x="2644196" y="2536919"/>
              <a:ext cx="3190587" cy="523220"/>
            </a:xfrm>
            <a:prstGeom prst="rect">
              <a:avLst/>
            </a:prstGeom>
            <a:noFill/>
          </p:spPr>
          <p:txBody>
            <a:bodyPr wrap="square" lIns="91440" tIns="45720" rIns="91440" bIns="45720" rtlCol="0" anchor="t">
              <a:spAutoFit/>
            </a:bodyPr>
            <a:lstStyle/>
            <a:p>
              <a:pPr algn="ctr"/>
              <a:r>
                <a:rPr lang="en-GB" sz="1400" dirty="0">
                  <a:latin typeface="Arial" panose="020B0604020202020204" pitchFamily="34" charset="0"/>
                  <a:cs typeface="Arial" panose="020B0604020202020204" pitchFamily="34" charset="0"/>
                </a:rPr>
                <a:t>Weekly, every 4 weeks, monthly, or the last day of the month</a:t>
              </a:r>
            </a:p>
          </p:txBody>
        </p:sp>
      </p:grpSp>
      <p:grpSp>
        <p:nvGrpSpPr>
          <p:cNvPr id="9" name="Group 8">
            <a:extLst>
              <a:ext uri="{FF2B5EF4-FFF2-40B4-BE49-F238E27FC236}">
                <a16:creationId xmlns:a16="http://schemas.microsoft.com/office/drawing/2014/main" id="{5D73B044-92D6-20B0-C8F0-0362456EC348}"/>
              </a:ext>
            </a:extLst>
          </p:cNvPr>
          <p:cNvGrpSpPr/>
          <p:nvPr/>
        </p:nvGrpSpPr>
        <p:grpSpPr>
          <a:xfrm>
            <a:off x="2230864" y="3593552"/>
            <a:ext cx="3190589" cy="495858"/>
            <a:chOff x="2484773" y="3677514"/>
            <a:chExt cx="3190589" cy="495858"/>
          </a:xfrm>
        </p:grpSpPr>
        <p:sp>
          <p:nvSpPr>
            <p:cNvPr id="13" name="Rectangle 5">
              <a:extLst>
                <a:ext uri="{FF2B5EF4-FFF2-40B4-BE49-F238E27FC236}">
                  <a16:creationId xmlns:a16="http://schemas.microsoft.com/office/drawing/2014/main" id="{8D546725-EF0D-5A25-8E56-48A0C1564DE7}"/>
                </a:ext>
              </a:extLst>
            </p:cNvPr>
            <p:cNvSpPr/>
            <p:nvPr/>
          </p:nvSpPr>
          <p:spPr>
            <a:xfrm>
              <a:off x="2484774" y="3677514"/>
              <a:ext cx="3190588" cy="495858"/>
            </a:xfrm>
            <a:custGeom>
              <a:avLst/>
              <a:gdLst>
                <a:gd name="connsiteX0" fmla="*/ 0 w 3162878"/>
                <a:gd name="connsiteY0" fmla="*/ 0 h 609023"/>
                <a:gd name="connsiteX1" fmla="*/ 3162878 w 3162878"/>
                <a:gd name="connsiteY1" fmla="*/ 0 h 609023"/>
                <a:gd name="connsiteX2" fmla="*/ 3162878 w 3162878"/>
                <a:gd name="connsiteY2" fmla="*/ 609023 h 609023"/>
                <a:gd name="connsiteX3" fmla="*/ 0 w 3162878"/>
                <a:gd name="connsiteY3" fmla="*/ 609023 h 609023"/>
                <a:gd name="connsiteX4" fmla="*/ 0 w 3162878"/>
                <a:gd name="connsiteY4" fmla="*/ 0 h 609023"/>
                <a:gd name="connsiteX0" fmla="*/ 0 w 3162878"/>
                <a:gd name="connsiteY0" fmla="*/ 0 h 609023"/>
                <a:gd name="connsiteX1" fmla="*/ 3162878 w 3162878"/>
                <a:gd name="connsiteY1" fmla="*/ 0 h 609023"/>
                <a:gd name="connsiteX2" fmla="*/ 3149024 w 3162878"/>
                <a:gd name="connsiteY2" fmla="*/ 512041 h 609023"/>
                <a:gd name="connsiteX3" fmla="*/ 0 w 3162878"/>
                <a:gd name="connsiteY3" fmla="*/ 609023 h 609023"/>
                <a:gd name="connsiteX4" fmla="*/ 0 w 3162878"/>
                <a:gd name="connsiteY4" fmla="*/ 0 h 609023"/>
                <a:gd name="connsiteX0" fmla="*/ 0 w 3190587"/>
                <a:gd name="connsiteY0" fmla="*/ 0 h 664441"/>
                <a:gd name="connsiteX1" fmla="*/ 3190587 w 3190587"/>
                <a:gd name="connsiteY1" fmla="*/ 55418 h 664441"/>
                <a:gd name="connsiteX2" fmla="*/ 3176733 w 3190587"/>
                <a:gd name="connsiteY2" fmla="*/ 567459 h 664441"/>
                <a:gd name="connsiteX3" fmla="*/ 27709 w 3190587"/>
                <a:gd name="connsiteY3" fmla="*/ 664441 h 664441"/>
                <a:gd name="connsiteX4" fmla="*/ 0 w 3190587"/>
                <a:gd name="connsiteY4" fmla="*/ 0 h 66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587" h="664441">
                  <a:moveTo>
                    <a:pt x="0" y="0"/>
                  </a:moveTo>
                  <a:lnTo>
                    <a:pt x="3190587" y="55418"/>
                  </a:lnTo>
                  <a:lnTo>
                    <a:pt x="3176733" y="567459"/>
                  </a:lnTo>
                  <a:lnTo>
                    <a:pt x="27709" y="664441"/>
                  </a:lnTo>
                  <a:lnTo>
                    <a:pt x="0" y="0"/>
                  </a:lnTo>
                  <a:close/>
                </a:path>
              </a:pathLst>
            </a:cu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0F40A7E-93ED-1FB9-7AE6-98E050ACDA6E}"/>
                </a:ext>
              </a:extLst>
            </p:cNvPr>
            <p:cNvSpPr txBox="1"/>
            <p:nvPr/>
          </p:nvSpPr>
          <p:spPr>
            <a:xfrm>
              <a:off x="2484773" y="3761188"/>
              <a:ext cx="3190587" cy="307777"/>
            </a:xfrm>
            <a:prstGeom prst="rect">
              <a:avLst/>
            </a:prstGeom>
            <a:noFill/>
          </p:spPr>
          <p:txBody>
            <a:bodyPr wrap="square" lIns="91440" tIns="45720" rIns="91440" bIns="45720" rtlCol="0" anchor="t">
              <a:spAutoFit/>
            </a:bodyPr>
            <a:lstStyle/>
            <a:p>
              <a:pPr algn="ctr"/>
              <a:r>
                <a:rPr lang="en-GB" sz="1400" dirty="0">
                  <a:latin typeface="Arial" panose="020B0604020202020204" pitchFamily="34" charset="0"/>
                  <a:cs typeface="Arial" panose="020B0604020202020204" pitchFamily="34" charset="0"/>
                </a:rPr>
                <a:t>You are paid in arrears</a:t>
              </a:r>
            </a:p>
          </p:txBody>
        </p:sp>
      </p:grpSp>
      <p:grpSp>
        <p:nvGrpSpPr>
          <p:cNvPr id="10" name="Group 9">
            <a:extLst>
              <a:ext uri="{FF2B5EF4-FFF2-40B4-BE49-F238E27FC236}">
                <a16:creationId xmlns:a16="http://schemas.microsoft.com/office/drawing/2014/main" id="{2E3E2D3D-5CE3-94D0-C402-F9B08E713800}"/>
              </a:ext>
            </a:extLst>
          </p:cNvPr>
          <p:cNvGrpSpPr/>
          <p:nvPr/>
        </p:nvGrpSpPr>
        <p:grpSpPr>
          <a:xfrm>
            <a:off x="3383250" y="4269810"/>
            <a:ext cx="3444496" cy="812379"/>
            <a:chOff x="2484771" y="4428136"/>
            <a:chExt cx="3444496" cy="812379"/>
          </a:xfrm>
        </p:grpSpPr>
        <p:sp>
          <p:nvSpPr>
            <p:cNvPr id="14" name="Rectangle 5">
              <a:extLst>
                <a:ext uri="{FF2B5EF4-FFF2-40B4-BE49-F238E27FC236}">
                  <a16:creationId xmlns:a16="http://schemas.microsoft.com/office/drawing/2014/main" id="{22425C83-E9D8-0B1B-305A-7E6E179D2EE4}"/>
                </a:ext>
              </a:extLst>
            </p:cNvPr>
            <p:cNvSpPr/>
            <p:nvPr/>
          </p:nvSpPr>
          <p:spPr>
            <a:xfrm rot="10800000">
              <a:off x="2484773" y="4428136"/>
              <a:ext cx="3444494" cy="812379"/>
            </a:xfrm>
            <a:custGeom>
              <a:avLst/>
              <a:gdLst>
                <a:gd name="connsiteX0" fmla="*/ 0 w 3162878"/>
                <a:gd name="connsiteY0" fmla="*/ 0 h 609023"/>
                <a:gd name="connsiteX1" fmla="*/ 3162878 w 3162878"/>
                <a:gd name="connsiteY1" fmla="*/ 0 h 609023"/>
                <a:gd name="connsiteX2" fmla="*/ 3162878 w 3162878"/>
                <a:gd name="connsiteY2" fmla="*/ 609023 h 609023"/>
                <a:gd name="connsiteX3" fmla="*/ 0 w 3162878"/>
                <a:gd name="connsiteY3" fmla="*/ 609023 h 609023"/>
                <a:gd name="connsiteX4" fmla="*/ 0 w 3162878"/>
                <a:gd name="connsiteY4" fmla="*/ 0 h 609023"/>
                <a:gd name="connsiteX0" fmla="*/ 0 w 3162878"/>
                <a:gd name="connsiteY0" fmla="*/ 0 h 609023"/>
                <a:gd name="connsiteX1" fmla="*/ 3162878 w 3162878"/>
                <a:gd name="connsiteY1" fmla="*/ 0 h 609023"/>
                <a:gd name="connsiteX2" fmla="*/ 3149024 w 3162878"/>
                <a:gd name="connsiteY2" fmla="*/ 512041 h 609023"/>
                <a:gd name="connsiteX3" fmla="*/ 0 w 3162878"/>
                <a:gd name="connsiteY3" fmla="*/ 609023 h 609023"/>
                <a:gd name="connsiteX4" fmla="*/ 0 w 3162878"/>
                <a:gd name="connsiteY4" fmla="*/ 0 h 609023"/>
                <a:gd name="connsiteX0" fmla="*/ 0 w 3190587"/>
                <a:gd name="connsiteY0" fmla="*/ 0 h 664441"/>
                <a:gd name="connsiteX1" fmla="*/ 3190587 w 3190587"/>
                <a:gd name="connsiteY1" fmla="*/ 55418 h 664441"/>
                <a:gd name="connsiteX2" fmla="*/ 3176733 w 3190587"/>
                <a:gd name="connsiteY2" fmla="*/ 567459 h 664441"/>
                <a:gd name="connsiteX3" fmla="*/ 27709 w 3190587"/>
                <a:gd name="connsiteY3" fmla="*/ 664441 h 664441"/>
                <a:gd name="connsiteX4" fmla="*/ 0 w 3190587"/>
                <a:gd name="connsiteY4" fmla="*/ 0 h 664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587" h="664441">
                  <a:moveTo>
                    <a:pt x="0" y="0"/>
                  </a:moveTo>
                  <a:lnTo>
                    <a:pt x="3190587" y="55418"/>
                  </a:lnTo>
                  <a:lnTo>
                    <a:pt x="3176733" y="567459"/>
                  </a:lnTo>
                  <a:lnTo>
                    <a:pt x="27709" y="664441"/>
                  </a:lnTo>
                  <a:lnTo>
                    <a:pt x="0" y="0"/>
                  </a:lnTo>
                  <a:close/>
                </a:path>
              </a:pathLst>
            </a:custGeom>
            <a:solidFill>
              <a:srgbClr val="259D9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F98E061-850F-D587-E61A-0EF965F66538}"/>
                </a:ext>
              </a:extLst>
            </p:cNvPr>
            <p:cNvSpPr txBox="1"/>
            <p:nvPr/>
          </p:nvSpPr>
          <p:spPr>
            <a:xfrm>
              <a:off x="2484771" y="4602772"/>
              <a:ext cx="3444495" cy="523220"/>
            </a:xfrm>
            <a:prstGeom prst="rect">
              <a:avLst/>
            </a:prstGeom>
            <a:noFill/>
          </p:spPr>
          <p:txBody>
            <a:bodyPr wrap="square" lIns="91440" tIns="45720" rIns="91440" bIns="45720" rtlCol="0" anchor="t">
              <a:spAutoFit/>
            </a:bodyPr>
            <a:lstStyle/>
            <a:p>
              <a:pPr algn="ctr"/>
              <a:r>
                <a:rPr lang="en-GB" sz="1400" dirty="0">
                  <a:latin typeface="Arial" panose="020B0604020202020204" pitchFamily="34" charset="0"/>
                  <a:cs typeface="Arial" panose="020B0604020202020204" pitchFamily="34" charset="0"/>
                </a:rPr>
                <a:t>You are entitled to an itemised payslip before or at the time of being paid</a:t>
              </a:r>
            </a:p>
          </p:txBody>
        </p:sp>
      </p:grpSp>
      <p:grpSp>
        <p:nvGrpSpPr>
          <p:cNvPr id="32" name="Group 31">
            <a:extLst>
              <a:ext uri="{FF2B5EF4-FFF2-40B4-BE49-F238E27FC236}">
                <a16:creationId xmlns:a16="http://schemas.microsoft.com/office/drawing/2014/main" id="{AF6004FF-CE04-2BE9-9F28-8C38FE936B78}"/>
              </a:ext>
            </a:extLst>
          </p:cNvPr>
          <p:cNvGrpSpPr/>
          <p:nvPr/>
        </p:nvGrpSpPr>
        <p:grpSpPr>
          <a:xfrm>
            <a:off x="-114" y="5368561"/>
            <a:ext cx="7000986" cy="1512285"/>
            <a:chOff x="-26010" y="5107685"/>
            <a:chExt cx="7000986" cy="1512285"/>
          </a:xfrm>
        </p:grpSpPr>
        <p:pic>
          <p:nvPicPr>
            <p:cNvPr id="34" name="Picture 33" descr="Background pattern&#10;&#10;Description automatically generated">
              <a:extLst>
                <a:ext uri="{FF2B5EF4-FFF2-40B4-BE49-F238E27FC236}">
                  <a16:creationId xmlns:a16="http://schemas.microsoft.com/office/drawing/2014/main" id="{12535318-D5F3-D7DF-7725-4252B31ED9EF}"/>
                </a:ext>
              </a:extLst>
            </p:cNvPr>
            <p:cNvPicPr>
              <a:picLocks noChangeAspect="1"/>
            </p:cNvPicPr>
            <p:nvPr/>
          </p:nvPicPr>
          <p:blipFill rotWithShape="1">
            <a:blip r:embed="rId9">
              <a:extLst>
                <a:ext uri="{28A0092B-C50C-407E-A947-70E740481C1C}">
                  <a14:useLocalDpi xmlns:a14="http://schemas.microsoft.com/office/drawing/2010/main" val="0"/>
                </a:ext>
              </a:extLst>
            </a:blip>
            <a:srcRect t="21469"/>
            <a:stretch/>
          </p:blipFill>
          <p:spPr>
            <a:xfrm rot="16200000">
              <a:off x="819804" y="4261871"/>
              <a:ext cx="849967" cy="2541595"/>
            </a:xfrm>
            <a:prstGeom prst="rect">
              <a:avLst/>
            </a:prstGeom>
          </p:spPr>
        </p:pic>
        <p:pic>
          <p:nvPicPr>
            <p:cNvPr id="36" name="Picture 35" descr="A picture containing outdoor object, night sky&#10;&#10;Description automatically generated">
              <a:extLst>
                <a:ext uri="{FF2B5EF4-FFF2-40B4-BE49-F238E27FC236}">
                  <a16:creationId xmlns:a16="http://schemas.microsoft.com/office/drawing/2014/main" id="{F4A75BBD-C781-0F9D-F828-9FF8945B77B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37731" y="5160831"/>
              <a:ext cx="910539" cy="925589"/>
            </a:xfrm>
            <a:prstGeom prst="rect">
              <a:avLst/>
            </a:prstGeom>
          </p:spPr>
        </p:pic>
        <p:grpSp>
          <p:nvGrpSpPr>
            <p:cNvPr id="37" name="Group 36">
              <a:extLst>
                <a:ext uri="{FF2B5EF4-FFF2-40B4-BE49-F238E27FC236}">
                  <a16:creationId xmlns:a16="http://schemas.microsoft.com/office/drawing/2014/main" id="{42D84691-2D07-41C6-D8E5-81A62672474C}"/>
                </a:ext>
              </a:extLst>
            </p:cNvPr>
            <p:cNvGrpSpPr/>
            <p:nvPr/>
          </p:nvGrpSpPr>
          <p:grpSpPr>
            <a:xfrm>
              <a:off x="3719808" y="5125795"/>
              <a:ext cx="3255168" cy="1494175"/>
              <a:chOff x="3719808" y="5125795"/>
              <a:chExt cx="3255168" cy="1494175"/>
            </a:xfrm>
          </p:grpSpPr>
          <p:pic>
            <p:nvPicPr>
              <p:cNvPr id="38" name="Picture 37" descr="A picture containing text&#10;&#10;Description automatically generated">
                <a:extLst>
                  <a:ext uri="{FF2B5EF4-FFF2-40B4-BE49-F238E27FC236}">
                    <a16:creationId xmlns:a16="http://schemas.microsoft.com/office/drawing/2014/main" id="{D774041C-1C69-FA51-77CC-57FFC80B204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19808" y="5125795"/>
                <a:ext cx="3255168" cy="1494175"/>
              </a:xfrm>
              <a:prstGeom prst="rect">
                <a:avLst/>
              </a:prstGeom>
              <a:effectLst>
                <a:outerShdw blurRad="50800" dist="50800" dir="5400000" algn="ctr" rotWithShape="0">
                  <a:schemeClr val="tx1">
                    <a:lumMod val="65000"/>
                    <a:lumOff val="35000"/>
                  </a:schemeClr>
                </a:outerShdw>
              </a:effectLst>
            </p:spPr>
          </p:pic>
          <p:sp>
            <p:nvSpPr>
              <p:cNvPr id="39" name="TextBox 38">
                <a:extLst>
                  <a:ext uri="{FF2B5EF4-FFF2-40B4-BE49-F238E27FC236}">
                    <a16:creationId xmlns:a16="http://schemas.microsoft.com/office/drawing/2014/main" id="{034E7EBC-1003-FD94-2A0E-E261833ED52E}"/>
                  </a:ext>
                </a:extLst>
              </p:cNvPr>
              <p:cNvSpPr txBox="1"/>
              <p:nvPr/>
            </p:nvSpPr>
            <p:spPr>
              <a:xfrm>
                <a:off x="3908585" y="5540351"/>
                <a:ext cx="2879078" cy="523220"/>
              </a:xfrm>
              <a:prstGeom prst="rect">
                <a:avLst/>
              </a:prstGeom>
              <a:noFill/>
            </p:spPr>
            <p:txBody>
              <a:bodyPr wrap="square" rtlCol="0">
                <a:spAutoFit/>
              </a:bodyPr>
              <a:lstStyle/>
              <a:p>
                <a:pPr algn="ctr"/>
                <a:r>
                  <a:rPr lang="en-GB" sz="1400" b="1" dirty="0">
                    <a:latin typeface="Comic Sans MS" panose="030F0902030302020204" pitchFamily="66" charset="0"/>
                    <a:cs typeface="Simplified Arabic Fixed"/>
                  </a:rPr>
                  <a:t>TASK 1</a:t>
                </a:r>
                <a:r>
                  <a:rPr lang="en-GB" sz="1400" dirty="0">
                    <a:latin typeface="Comic Sans MS" panose="030F0902030302020204" pitchFamily="66" charset="0"/>
                    <a:cs typeface="Simplified Arabic Fixed"/>
                  </a:rPr>
                  <a:t>: Why do you think you should check your payslip?</a:t>
                </a:r>
              </a:p>
            </p:txBody>
          </p:sp>
        </p:grpSp>
      </p:grpSp>
    </p:spTree>
    <p:extLst>
      <p:ext uri="{BB962C8B-B14F-4D97-AF65-F5344CB8AC3E}">
        <p14:creationId xmlns:p14="http://schemas.microsoft.com/office/powerpoint/2010/main" val="16074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3"/>
                                        </p:tgtEl>
                                        <p:attrNameLst>
                                          <p:attrName>ppt_x</p:attrName>
                                          <p:attrName>ppt_y</p:attrName>
                                        </p:attrNameLst>
                                      </p:cBhvr>
                                    </p:animMotion>
                                  </p:childTnLst>
                                </p:cTn>
                              </p:par>
                              <p:par>
                                <p:cTn id="7" presetID="63" presetClass="path" presetSubtype="0" accel="50000" decel="50000" fill="hold" nodeType="withEffect">
                                  <p:stCondLst>
                                    <p:cond delay="0"/>
                                  </p:stCondLst>
                                  <p:childTnLst>
                                    <p:animMotion origin="layout" path="M -3.61111E-6 -4.07407E-6 L 0.25 -4.07407E-6 " pathEditMode="relative" rAng="0" ptsTypes="AA">
                                      <p:cBhvr>
                                        <p:cTn id="8" dur="2000" fill="hold"/>
                                        <p:tgtEl>
                                          <p:spTgt spid="5"/>
                                        </p:tgtEl>
                                        <p:attrNameLst>
                                          <p:attrName>ppt_x</p:attrName>
                                          <p:attrName>ppt_y</p:attrName>
                                        </p:attrNameLst>
                                      </p:cBhvr>
                                      <p:rCtr x="12500" y="0"/>
                                    </p:animMotion>
                                  </p:childTnLst>
                                </p:cTn>
                              </p:par>
                              <p:par>
                                <p:cTn id="9" presetID="9"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dissolve">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E232C147-560F-E357-FA15-ACB1BDCF07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818" y="3246791"/>
            <a:ext cx="2136970" cy="2009390"/>
          </a:xfrm>
          <a:prstGeom prst="rect">
            <a:avLst/>
          </a:prstGeom>
        </p:spPr>
      </p:pic>
      <p:pic>
        <p:nvPicPr>
          <p:cNvPr id="28" name="Picture 27" descr="A picture containing sunset, nature, flock, bright&#10;&#10;Description automatically generated">
            <a:extLst>
              <a:ext uri="{FF2B5EF4-FFF2-40B4-BE49-F238E27FC236}">
                <a16:creationId xmlns:a16="http://schemas.microsoft.com/office/drawing/2014/main" id="{693E02C0-8E62-44FF-90E2-B327FED0D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4211" y="515849"/>
            <a:ext cx="3341862" cy="516378"/>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35" name="TextBox 34">
            <a:extLst>
              <a:ext uri="{FF2B5EF4-FFF2-40B4-BE49-F238E27FC236}">
                <a16:creationId xmlns:a16="http://schemas.microsoft.com/office/drawing/2014/main" id="{018520CD-9157-7B49-A0BD-6A44236DD43A}"/>
              </a:ext>
            </a:extLst>
          </p:cNvPr>
          <p:cNvSpPr txBox="1"/>
          <p:nvPr/>
        </p:nvSpPr>
        <p:spPr>
          <a:xfrm>
            <a:off x="1604211" y="600205"/>
            <a:ext cx="3341863"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Your Pay</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26" name="Picture 25">
            <a:extLst>
              <a:ext uri="{FF2B5EF4-FFF2-40B4-BE49-F238E27FC236}">
                <a16:creationId xmlns:a16="http://schemas.microsoft.com/office/drawing/2014/main" id="{CF177D53-59E2-4C96-B080-2DEF62D9A7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8950" y="348070"/>
            <a:ext cx="809472" cy="794053"/>
          </a:xfrm>
          <a:prstGeom prst="rect">
            <a:avLst/>
          </a:prstGeom>
        </p:spPr>
      </p:pic>
      <p:sp>
        <p:nvSpPr>
          <p:cNvPr id="27" name="TextBox 26">
            <a:extLst>
              <a:ext uri="{FF2B5EF4-FFF2-40B4-BE49-F238E27FC236}">
                <a16:creationId xmlns:a16="http://schemas.microsoft.com/office/drawing/2014/main" id="{0B00A282-4DA7-0031-66B2-60069D2DD98D}"/>
              </a:ext>
            </a:extLst>
          </p:cNvPr>
          <p:cNvSpPr txBox="1"/>
          <p:nvPr/>
        </p:nvSpPr>
        <p:spPr>
          <a:xfrm>
            <a:off x="4186932" y="2103135"/>
            <a:ext cx="452382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That equals </a:t>
            </a:r>
            <a:r>
              <a:rPr lang="en-US" sz="1400" dirty="0">
                <a:ea typeface="+mn-lt"/>
                <a:cs typeface="+mn-lt"/>
              </a:rPr>
              <a:t>monthly – £1604.25 gross pay per month	</a:t>
            </a:r>
            <a:br>
              <a:rPr lang="en-US" sz="1400" dirty="0">
                <a:ea typeface="+mn-lt"/>
                <a:cs typeface="+mn-lt"/>
              </a:rPr>
            </a:br>
            <a:r>
              <a:rPr lang="en-US" sz="1400" dirty="0">
                <a:ea typeface="+mn-lt"/>
                <a:cs typeface="+mn-lt"/>
              </a:rPr>
              <a:t>                     4 weekly – £1480.85 gross pay every four weeks</a:t>
            </a:r>
          </a:p>
          <a:p>
            <a:r>
              <a:rPr lang="en-US" sz="1400" dirty="0">
                <a:ea typeface="+mn-lt"/>
                <a:cs typeface="+mn-lt"/>
              </a:rPr>
              <a:t>		 weekly – £370.21 gross pay per week</a:t>
            </a:r>
            <a:endParaRPr lang="en-US" sz="1400" dirty="0"/>
          </a:p>
        </p:txBody>
      </p:sp>
      <p:pic>
        <p:nvPicPr>
          <p:cNvPr id="30" name="Picture 29" descr="Background pattern&#10;&#10;Description automatically generated">
            <a:extLst>
              <a:ext uri="{FF2B5EF4-FFF2-40B4-BE49-F238E27FC236}">
                <a16:creationId xmlns:a16="http://schemas.microsoft.com/office/drawing/2014/main" id="{C41F87E3-7672-BE02-A71F-A97219BE481D}"/>
              </a:ext>
            </a:extLst>
          </p:cNvPr>
          <p:cNvPicPr>
            <a:picLocks noChangeAspect="1"/>
          </p:cNvPicPr>
          <p:nvPr/>
        </p:nvPicPr>
        <p:blipFill rotWithShape="1">
          <a:blip r:embed="rId8">
            <a:extLst>
              <a:ext uri="{28A0092B-C50C-407E-A947-70E740481C1C}">
                <a14:useLocalDpi xmlns:a14="http://schemas.microsoft.com/office/drawing/2010/main" val="0"/>
              </a:ext>
            </a:extLst>
          </a:blip>
          <a:srcRect t="7832"/>
          <a:stretch/>
        </p:blipFill>
        <p:spPr>
          <a:xfrm rot="16200000">
            <a:off x="1066479" y="4290768"/>
            <a:ext cx="849967" cy="2982923"/>
          </a:xfrm>
          <a:prstGeom prst="rect">
            <a:avLst/>
          </a:prstGeom>
        </p:spPr>
      </p:pic>
      <p:pic>
        <p:nvPicPr>
          <p:cNvPr id="31" name="Picture 30" descr="A picture containing outdoor object, night sky&#10;&#10;Description automatically generated">
            <a:extLst>
              <a:ext uri="{FF2B5EF4-FFF2-40B4-BE49-F238E27FC236}">
                <a16:creationId xmlns:a16="http://schemas.microsoft.com/office/drawing/2014/main" id="{E7538CF7-ED2A-54B2-7252-69A552FA68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96288" y="5379413"/>
            <a:ext cx="910539" cy="925589"/>
          </a:xfrm>
          <a:prstGeom prst="rect">
            <a:avLst/>
          </a:prstGeom>
        </p:spPr>
      </p:pic>
      <p:grpSp>
        <p:nvGrpSpPr>
          <p:cNvPr id="40" name="Group 39">
            <a:extLst>
              <a:ext uri="{FF2B5EF4-FFF2-40B4-BE49-F238E27FC236}">
                <a16:creationId xmlns:a16="http://schemas.microsoft.com/office/drawing/2014/main" id="{13AF1F26-6E8B-562D-1A5B-41D22BFABB58}"/>
              </a:ext>
            </a:extLst>
          </p:cNvPr>
          <p:cNvGrpSpPr/>
          <p:nvPr/>
        </p:nvGrpSpPr>
        <p:grpSpPr>
          <a:xfrm>
            <a:off x="4118708" y="5235883"/>
            <a:ext cx="3473480" cy="1594384"/>
            <a:chOff x="3719808" y="5125795"/>
            <a:chExt cx="3255168" cy="1494175"/>
          </a:xfrm>
        </p:grpSpPr>
        <p:pic>
          <p:nvPicPr>
            <p:cNvPr id="41" name="Picture 40" descr="A picture containing text&#10;&#10;Description automatically generated">
              <a:extLst>
                <a:ext uri="{FF2B5EF4-FFF2-40B4-BE49-F238E27FC236}">
                  <a16:creationId xmlns:a16="http://schemas.microsoft.com/office/drawing/2014/main" id="{B4FCAACF-145D-4264-CBD4-889706F0D1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19808" y="5125795"/>
              <a:ext cx="3255168" cy="1494175"/>
            </a:xfrm>
            <a:prstGeom prst="rect">
              <a:avLst/>
            </a:prstGeom>
            <a:effectLst>
              <a:outerShdw blurRad="50800" dist="50800" dir="5400000" algn="ctr" rotWithShape="0">
                <a:schemeClr val="tx1">
                  <a:lumMod val="65000"/>
                  <a:lumOff val="35000"/>
                </a:schemeClr>
              </a:outerShdw>
            </a:effectLst>
          </p:spPr>
        </p:pic>
        <p:sp>
          <p:nvSpPr>
            <p:cNvPr id="43" name="TextBox 42">
              <a:extLst>
                <a:ext uri="{FF2B5EF4-FFF2-40B4-BE49-F238E27FC236}">
                  <a16:creationId xmlns:a16="http://schemas.microsoft.com/office/drawing/2014/main" id="{2D7E29BC-EF4F-358C-3D98-21EE66A50469}"/>
                </a:ext>
              </a:extLst>
            </p:cNvPr>
            <p:cNvSpPr txBox="1"/>
            <p:nvPr/>
          </p:nvSpPr>
          <p:spPr>
            <a:xfrm>
              <a:off x="3895534" y="5340898"/>
              <a:ext cx="2879078" cy="778768"/>
            </a:xfrm>
            <a:prstGeom prst="rect">
              <a:avLst/>
            </a:prstGeom>
            <a:noFill/>
          </p:spPr>
          <p:txBody>
            <a:bodyPr wrap="square" rtlCol="0">
              <a:spAutoFit/>
            </a:bodyPr>
            <a:lstStyle/>
            <a:p>
              <a:pPr algn="ctr"/>
              <a:r>
                <a:rPr lang="en-GB" sz="1200" b="1" dirty="0">
                  <a:latin typeface="Comic Sans MS" panose="030F0902030302020204" pitchFamily="66" charset="0"/>
                  <a:cs typeface="Simplified Arabic Fixed"/>
                </a:rPr>
                <a:t>TASK 2: </a:t>
              </a:r>
              <a:br>
                <a:rPr lang="en-GB" sz="1200" dirty="0">
                  <a:latin typeface="Comic Sans MS" panose="030F0902030302020204" pitchFamily="66" charset="0"/>
                  <a:cs typeface="Simplified Arabic Fixed"/>
                </a:rPr>
              </a:br>
              <a:r>
                <a:rPr lang="en-GB" sz="1200" dirty="0">
                  <a:latin typeface="Comic Sans MS" panose="030F0902030302020204" pitchFamily="66" charset="0"/>
                  <a:cs typeface="Simplified Arabic Fixed"/>
                </a:rPr>
                <a:t>How many hours per week would you get paid if you worked 9am – 5pm, </a:t>
              </a:r>
              <a:br>
                <a:rPr lang="en-GB" sz="1200" dirty="0">
                  <a:latin typeface="Comic Sans MS" panose="030F0902030302020204" pitchFamily="66" charset="0"/>
                  <a:cs typeface="Simplified Arabic Fixed"/>
                </a:rPr>
              </a:br>
              <a:r>
                <a:rPr lang="en-GB" sz="1200" dirty="0">
                  <a:latin typeface="Comic Sans MS" panose="030F0902030302020204" pitchFamily="66" charset="0"/>
                  <a:cs typeface="Simplified Arabic Fixed"/>
                </a:rPr>
                <a:t>Mon-Fri with an hour for lunch?</a:t>
              </a:r>
            </a:p>
          </p:txBody>
        </p:sp>
      </p:grpSp>
      <p:pic>
        <p:nvPicPr>
          <p:cNvPr id="3" name="Graphic 2" descr="Wallet with solid fill">
            <a:extLst>
              <a:ext uri="{FF2B5EF4-FFF2-40B4-BE49-F238E27FC236}">
                <a16:creationId xmlns:a16="http://schemas.microsoft.com/office/drawing/2014/main" id="{77906D93-8AB4-2170-6BE7-9C6E8AF8CF0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8426" y="812641"/>
            <a:ext cx="2787290" cy="2787290"/>
          </a:xfrm>
          <a:prstGeom prst="rect">
            <a:avLst/>
          </a:prstGeom>
        </p:spPr>
      </p:pic>
      <p:sp>
        <p:nvSpPr>
          <p:cNvPr id="17" name="TextBox 16">
            <a:extLst>
              <a:ext uri="{FF2B5EF4-FFF2-40B4-BE49-F238E27FC236}">
                <a16:creationId xmlns:a16="http://schemas.microsoft.com/office/drawing/2014/main" id="{18EC11B9-3A10-FD5E-7F5A-D4E7E34BA9AF}"/>
              </a:ext>
            </a:extLst>
          </p:cNvPr>
          <p:cNvSpPr txBox="1"/>
          <p:nvPr/>
        </p:nvSpPr>
        <p:spPr>
          <a:xfrm>
            <a:off x="1017830" y="1704124"/>
            <a:ext cx="1392944" cy="1200329"/>
          </a:xfrm>
          <a:prstGeom prst="rect">
            <a:avLst/>
          </a:prstGeom>
          <a:noFill/>
        </p:spPr>
        <p:txBody>
          <a:bodyPr wrap="square">
            <a:spAutoFit/>
          </a:bodyPr>
          <a:lstStyle/>
          <a:p>
            <a:pPr algn="ctr"/>
            <a:r>
              <a:rPr lang="en-US" sz="1800" dirty="0">
                <a:solidFill>
                  <a:schemeClr val="bg1"/>
                </a:solidFill>
                <a:cs typeface="Calibri"/>
              </a:rPr>
              <a:t>Can be paid </a:t>
            </a:r>
            <a:r>
              <a:rPr lang="en-US" sz="1800" b="1" dirty="0">
                <a:solidFill>
                  <a:schemeClr val="bg1"/>
                </a:solidFill>
                <a:cs typeface="Calibri"/>
              </a:rPr>
              <a:t>monthly</a:t>
            </a:r>
            <a:r>
              <a:rPr lang="en-US" sz="1800" dirty="0">
                <a:solidFill>
                  <a:schemeClr val="bg1"/>
                </a:solidFill>
                <a:cs typeface="Calibri"/>
              </a:rPr>
              <a:t>, </a:t>
            </a:r>
            <a:br>
              <a:rPr lang="en-US" sz="1800" dirty="0">
                <a:solidFill>
                  <a:schemeClr val="bg1"/>
                </a:solidFill>
                <a:cs typeface="Calibri"/>
              </a:rPr>
            </a:br>
            <a:r>
              <a:rPr lang="en-US" sz="1800" b="1" dirty="0">
                <a:solidFill>
                  <a:schemeClr val="bg1"/>
                </a:solidFill>
                <a:cs typeface="Calibri"/>
              </a:rPr>
              <a:t>4 weekly </a:t>
            </a:r>
            <a:r>
              <a:rPr lang="en-US" sz="1800" dirty="0">
                <a:solidFill>
                  <a:schemeClr val="bg1"/>
                </a:solidFill>
                <a:cs typeface="Calibri"/>
              </a:rPr>
              <a:t>or </a:t>
            </a:r>
            <a:r>
              <a:rPr lang="en-US" sz="1800" b="1" dirty="0">
                <a:solidFill>
                  <a:schemeClr val="bg1"/>
                </a:solidFill>
                <a:cs typeface="Calibri"/>
              </a:rPr>
              <a:t>weekly</a:t>
            </a:r>
            <a:endParaRPr lang="en-US" sz="1800" b="1" dirty="0">
              <a:solidFill>
                <a:schemeClr val="bg1"/>
              </a:solidFill>
            </a:endParaRPr>
          </a:p>
        </p:txBody>
      </p:sp>
      <p:sp>
        <p:nvSpPr>
          <p:cNvPr id="19" name="TextBox 18">
            <a:extLst>
              <a:ext uri="{FF2B5EF4-FFF2-40B4-BE49-F238E27FC236}">
                <a16:creationId xmlns:a16="http://schemas.microsoft.com/office/drawing/2014/main" id="{C0491AAB-33AD-B26C-8661-E2907397D9AC}"/>
              </a:ext>
            </a:extLst>
          </p:cNvPr>
          <p:cNvSpPr txBox="1"/>
          <p:nvPr/>
        </p:nvSpPr>
        <p:spPr>
          <a:xfrm>
            <a:off x="4104638" y="4328187"/>
            <a:ext cx="4868562" cy="523220"/>
          </a:xfrm>
          <a:prstGeom prst="rect">
            <a:avLst/>
          </a:prstGeom>
          <a:noFill/>
        </p:spPr>
        <p:txBody>
          <a:bodyPr wrap="square">
            <a:spAutoFit/>
          </a:bodyPr>
          <a:lstStyle/>
          <a:p>
            <a:r>
              <a:rPr lang="en-US" sz="1400" dirty="0">
                <a:cs typeface="Calibri"/>
              </a:rPr>
              <a:t>Your gross pay would be £10,000 as you only work half the week</a:t>
            </a:r>
          </a:p>
          <a:p>
            <a:pPr marL="285750" indent="-285750">
              <a:buFont typeface="Arial" panose="020B0604020202020204" pitchFamily="34" charset="0"/>
              <a:buChar char="•"/>
            </a:pPr>
            <a:r>
              <a:rPr lang="en-US" sz="1400" dirty="0">
                <a:cs typeface="Calibri"/>
              </a:rPr>
              <a:t>You could also be paid an hourly rate - £12.50 per hour   </a:t>
            </a:r>
          </a:p>
        </p:txBody>
      </p:sp>
      <p:sp>
        <p:nvSpPr>
          <p:cNvPr id="23" name="TextBox 22">
            <a:extLst>
              <a:ext uri="{FF2B5EF4-FFF2-40B4-BE49-F238E27FC236}">
                <a16:creationId xmlns:a16="http://schemas.microsoft.com/office/drawing/2014/main" id="{BB3128B8-0AF8-950D-16D9-B9FC1F66EB3A}"/>
              </a:ext>
            </a:extLst>
          </p:cNvPr>
          <p:cNvSpPr txBox="1"/>
          <p:nvPr/>
        </p:nvSpPr>
        <p:spPr>
          <a:xfrm>
            <a:off x="761665" y="3950600"/>
            <a:ext cx="2052683" cy="1323439"/>
          </a:xfrm>
          <a:prstGeom prst="rect">
            <a:avLst/>
          </a:prstGeom>
          <a:noFill/>
        </p:spPr>
        <p:txBody>
          <a:bodyPr wrap="square">
            <a:spAutoFit/>
          </a:bodyPr>
          <a:lstStyle/>
          <a:p>
            <a:pPr algn="ctr"/>
            <a:br>
              <a:rPr lang="en-US" sz="1600" dirty="0">
                <a:solidFill>
                  <a:schemeClr val="bg1"/>
                </a:solidFill>
                <a:ea typeface="+mn-lt"/>
                <a:cs typeface="+mn-lt"/>
              </a:rPr>
            </a:br>
            <a:r>
              <a:rPr lang="en-US" sz="1600" dirty="0">
                <a:solidFill>
                  <a:schemeClr val="bg1"/>
                </a:solidFill>
                <a:ea typeface="+mn-lt"/>
                <a:cs typeface="+mn-lt"/>
              </a:rPr>
              <a:t>Part time  = pro rata – £15,000 per annum </a:t>
            </a:r>
            <a:br>
              <a:rPr lang="en-US" sz="1600" dirty="0">
                <a:solidFill>
                  <a:schemeClr val="bg1"/>
                </a:solidFill>
                <a:ea typeface="+mn-lt"/>
                <a:cs typeface="+mn-lt"/>
              </a:rPr>
            </a:br>
            <a:r>
              <a:rPr lang="en-US" sz="1600" dirty="0">
                <a:solidFill>
                  <a:schemeClr val="bg1"/>
                </a:solidFill>
                <a:ea typeface="+mn-lt"/>
                <a:cs typeface="+mn-lt"/>
              </a:rPr>
              <a:t>pro rata</a:t>
            </a:r>
            <a:br>
              <a:rPr lang="en-US" sz="1600" dirty="0">
                <a:solidFill>
                  <a:schemeClr val="bg1"/>
                </a:solidFill>
                <a:ea typeface="+mn-lt"/>
                <a:cs typeface="+mn-lt"/>
              </a:rPr>
            </a:br>
            <a:endParaRPr lang="en-US" sz="1600" dirty="0">
              <a:solidFill>
                <a:schemeClr val="bg1"/>
              </a:solidFill>
              <a:ea typeface="+mn-lt"/>
              <a:cs typeface="+mn-lt"/>
            </a:endParaRPr>
          </a:p>
        </p:txBody>
      </p:sp>
      <p:pic>
        <p:nvPicPr>
          <p:cNvPr id="4" name="Picture 3" descr="A picture containing dark&#10;&#10;Description automatically generated">
            <a:extLst>
              <a:ext uri="{FF2B5EF4-FFF2-40B4-BE49-F238E27FC236}">
                <a16:creationId xmlns:a16="http://schemas.microsoft.com/office/drawing/2014/main" id="{B8832506-3161-D0B0-92BF-9F9D9F3641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95691" y="1927302"/>
            <a:ext cx="864466" cy="786522"/>
          </a:xfrm>
          <a:prstGeom prst="rect">
            <a:avLst/>
          </a:prstGeom>
        </p:spPr>
      </p:pic>
      <p:pic>
        <p:nvPicPr>
          <p:cNvPr id="21" name="Picture 20" descr="A picture containing dark&#10;&#10;Description automatically generated">
            <a:extLst>
              <a:ext uri="{FF2B5EF4-FFF2-40B4-BE49-F238E27FC236}">
                <a16:creationId xmlns:a16="http://schemas.microsoft.com/office/drawing/2014/main" id="{3E89C423-4C41-89CF-3221-C830923093B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95691" y="3931403"/>
            <a:ext cx="864466" cy="786522"/>
          </a:xfrm>
          <a:prstGeom prst="rect">
            <a:avLst/>
          </a:prstGeom>
        </p:spPr>
      </p:pic>
      <p:sp>
        <p:nvSpPr>
          <p:cNvPr id="25" name="TextBox 24">
            <a:extLst>
              <a:ext uri="{FF2B5EF4-FFF2-40B4-BE49-F238E27FC236}">
                <a16:creationId xmlns:a16="http://schemas.microsoft.com/office/drawing/2014/main" id="{6D36D79D-9EA3-873E-A12A-B70733BBAB79}"/>
              </a:ext>
            </a:extLst>
          </p:cNvPr>
          <p:cNvSpPr txBox="1"/>
          <p:nvPr/>
        </p:nvSpPr>
        <p:spPr>
          <a:xfrm>
            <a:off x="4186932" y="1673120"/>
            <a:ext cx="4227494" cy="369332"/>
          </a:xfrm>
          <a:prstGeom prst="rect">
            <a:avLst/>
          </a:prstGeom>
          <a:noFill/>
        </p:spPr>
        <p:txBody>
          <a:bodyPr wrap="square">
            <a:spAutoFit/>
          </a:bodyPr>
          <a:lstStyle/>
          <a:p>
            <a:r>
              <a:rPr lang="en-US" sz="1800" dirty="0">
                <a:solidFill>
                  <a:srgbClr val="FF0000"/>
                </a:solidFill>
                <a:cs typeface="Calibri"/>
              </a:rPr>
              <a:t>Example</a:t>
            </a:r>
            <a:r>
              <a:rPr lang="en-US" sz="1800" dirty="0">
                <a:cs typeface="Calibri"/>
              </a:rPr>
              <a:t>: Salary is £19,2581 per annum</a:t>
            </a:r>
          </a:p>
        </p:txBody>
      </p:sp>
      <p:sp>
        <p:nvSpPr>
          <p:cNvPr id="29" name="TextBox 28">
            <a:extLst>
              <a:ext uri="{FF2B5EF4-FFF2-40B4-BE49-F238E27FC236}">
                <a16:creationId xmlns:a16="http://schemas.microsoft.com/office/drawing/2014/main" id="{1810A15F-D02C-3675-2A62-EF5CB92C8B2D}"/>
              </a:ext>
            </a:extLst>
          </p:cNvPr>
          <p:cNvSpPr txBox="1"/>
          <p:nvPr/>
        </p:nvSpPr>
        <p:spPr>
          <a:xfrm>
            <a:off x="4118708" y="3627693"/>
            <a:ext cx="4868562" cy="646331"/>
          </a:xfrm>
          <a:prstGeom prst="rect">
            <a:avLst/>
          </a:prstGeom>
          <a:noFill/>
        </p:spPr>
        <p:txBody>
          <a:bodyPr wrap="square">
            <a:spAutoFit/>
          </a:bodyPr>
          <a:lstStyle/>
          <a:p>
            <a:r>
              <a:rPr lang="en-US" sz="1800" dirty="0">
                <a:solidFill>
                  <a:srgbClr val="FF0000"/>
                </a:solidFill>
                <a:cs typeface="Calibri"/>
              </a:rPr>
              <a:t>Example: </a:t>
            </a:r>
            <a:r>
              <a:rPr lang="en-US" sz="1800" dirty="0">
                <a:cs typeface="Calibri"/>
              </a:rPr>
              <a:t>Hours are 20 hours per week, </a:t>
            </a:r>
            <a:br>
              <a:rPr lang="en-US" sz="1800" dirty="0">
                <a:cs typeface="Calibri"/>
              </a:rPr>
            </a:br>
            <a:r>
              <a:rPr lang="en-US" sz="1800" dirty="0">
                <a:cs typeface="Calibri"/>
              </a:rPr>
              <a:t>                 £20,000 per annum pro rata</a:t>
            </a:r>
            <a:endParaRPr lang="en-US" dirty="0"/>
          </a:p>
        </p:txBody>
      </p:sp>
      <p:sp>
        <p:nvSpPr>
          <p:cNvPr id="32" name="Rounded Rectangle 26">
            <a:extLst>
              <a:ext uri="{FF2B5EF4-FFF2-40B4-BE49-F238E27FC236}">
                <a16:creationId xmlns:a16="http://schemas.microsoft.com/office/drawing/2014/main" id="{FEB62285-7C9E-696B-DDBC-0FE7CC389BB9}"/>
              </a:ext>
            </a:extLst>
          </p:cNvPr>
          <p:cNvSpPr/>
          <p:nvPr/>
        </p:nvSpPr>
        <p:spPr>
          <a:xfrm>
            <a:off x="3979413" y="1485919"/>
            <a:ext cx="4930649" cy="1517479"/>
          </a:xfrm>
          <a:prstGeom prst="roundRect">
            <a:avLst/>
          </a:prstGeom>
          <a:noFill/>
          <a:ln w="38100">
            <a:solidFill>
              <a:srgbClr val="E32D9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26">
            <a:extLst>
              <a:ext uri="{FF2B5EF4-FFF2-40B4-BE49-F238E27FC236}">
                <a16:creationId xmlns:a16="http://schemas.microsoft.com/office/drawing/2014/main" id="{875086D2-0561-A740-FF5B-E746F0959418}"/>
              </a:ext>
            </a:extLst>
          </p:cNvPr>
          <p:cNvSpPr/>
          <p:nvPr/>
        </p:nvSpPr>
        <p:spPr>
          <a:xfrm>
            <a:off x="4041197" y="3431586"/>
            <a:ext cx="4868562" cy="1594384"/>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0946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210" y="515849"/>
            <a:ext cx="6940839" cy="51637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604211" y="600205"/>
            <a:ext cx="6940838"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Understanding information on your payslip</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3" name="Picture 2">
            <a:extLst>
              <a:ext uri="{FF2B5EF4-FFF2-40B4-BE49-F238E27FC236}">
                <a16:creationId xmlns:a16="http://schemas.microsoft.com/office/drawing/2014/main" id="{9F7BDEB5-B31F-414F-8F0D-94AB710ECA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950" y="348070"/>
            <a:ext cx="809472" cy="794053"/>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6D27983B-D41B-8B77-6D47-04EAC542DAD1}"/>
              </a:ext>
            </a:extLst>
          </p:cNvPr>
          <p:cNvPicPr>
            <a:picLocks noChangeAspect="1"/>
          </p:cNvPicPr>
          <p:nvPr/>
        </p:nvPicPr>
        <p:blipFill rotWithShape="1">
          <a:blip r:embed="rId7">
            <a:extLst>
              <a:ext uri="{28A0092B-C50C-407E-A947-70E740481C1C}">
                <a14:useLocalDpi xmlns:a14="http://schemas.microsoft.com/office/drawing/2010/main" val="0"/>
              </a:ext>
            </a:extLst>
          </a:blip>
          <a:srcRect b="11441"/>
          <a:stretch/>
        </p:blipFill>
        <p:spPr>
          <a:xfrm>
            <a:off x="1021095" y="1328723"/>
            <a:ext cx="2242079" cy="4673009"/>
          </a:xfrm>
          <a:prstGeom prst="rect">
            <a:avLst/>
          </a:prstGeom>
          <a:effectLst>
            <a:outerShdw blurRad="50800" dist="50800" dir="5400000" algn="ctr" rotWithShape="0">
              <a:schemeClr val="tx1">
                <a:lumMod val="50000"/>
                <a:lumOff val="50000"/>
              </a:schemeClr>
            </a:outerShdw>
          </a:effectLst>
        </p:spPr>
      </p:pic>
      <p:sp>
        <p:nvSpPr>
          <p:cNvPr id="9" name="TextBox 8">
            <a:extLst>
              <a:ext uri="{FF2B5EF4-FFF2-40B4-BE49-F238E27FC236}">
                <a16:creationId xmlns:a16="http://schemas.microsoft.com/office/drawing/2014/main" id="{F6DFF5AD-157C-079D-C6FB-2F2409F52C70}"/>
              </a:ext>
            </a:extLst>
          </p:cNvPr>
          <p:cNvSpPr txBox="1"/>
          <p:nvPr/>
        </p:nvSpPr>
        <p:spPr>
          <a:xfrm>
            <a:off x="1271471" y="4119444"/>
            <a:ext cx="1792132" cy="1705595"/>
          </a:xfrm>
          <a:prstGeom prst="rect">
            <a:avLst/>
          </a:prstGeom>
          <a:noFill/>
        </p:spPr>
        <p:txBody>
          <a:bodyPr wrap="square" lIns="91440" tIns="45720" rIns="91440" bIns="45720" rtlCol="0" anchor="t">
            <a:spAutoFit/>
          </a:bodyPr>
          <a:lstStyle/>
          <a:p>
            <a:pPr marL="285750" indent="-285750">
              <a:spcAft>
                <a:spcPts val="500"/>
              </a:spcAft>
              <a:buFont typeface="Wingdings" pitchFamily="2" charset="2"/>
              <a:buChar char="ü"/>
            </a:pPr>
            <a:r>
              <a:rPr lang="en-GB" sz="1200" dirty="0">
                <a:cs typeface="Simplified Arabic Fixed"/>
              </a:rPr>
              <a:t>Name</a:t>
            </a:r>
          </a:p>
          <a:p>
            <a:pPr marL="285750" indent="-285750">
              <a:spcAft>
                <a:spcPts val="500"/>
              </a:spcAft>
              <a:buFont typeface="Wingdings" pitchFamily="2" charset="2"/>
              <a:buChar char="ü"/>
            </a:pPr>
            <a:r>
              <a:rPr lang="en-GB" sz="1200" dirty="0">
                <a:cs typeface="Simplified Arabic Fixed"/>
              </a:rPr>
              <a:t>Payroll number</a:t>
            </a:r>
          </a:p>
          <a:p>
            <a:pPr marL="285750" indent="-285750">
              <a:spcAft>
                <a:spcPts val="500"/>
              </a:spcAft>
              <a:buFont typeface="Wingdings" pitchFamily="2" charset="2"/>
              <a:buChar char="ü"/>
            </a:pPr>
            <a:r>
              <a:rPr lang="en-GB" sz="1200" dirty="0">
                <a:cs typeface="Simplified Arabic Fixed"/>
              </a:rPr>
              <a:t>Date</a:t>
            </a:r>
          </a:p>
          <a:p>
            <a:pPr marL="285750" indent="-285750">
              <a:spcAft>
                <a:spcPts val="500"/>
              </a:spcAft>
              <a:buFont typeface="Wingdings" pitchFamily="2" charset="2"/>
              <a:buChar char="ü"/>
            </a:pPr>
            <a:r>
              <a:rPr lang="en-GB" sz="1200" dirty="0">
                <a:cs typeface="Simplified Arabic Fixed"/>
              </a:rPr>
              <a:t>Tax code</a:t>
            </a:r>
          </a:p>
          <a:p>
            <a:pPr marL="285750" indent="-285750">
              <a:spcAft>
                <a:spcPts val="500"/>
              </a:spcAft>
              <a:buFont typeface="Wingdings" pitchFamily="2" charset="2"/>
              <a:buChar char="ü"/>
            </a:pPr>
            <a:r>
              <a:rPr lang="en-GB" sz="1200" dirty="0">
                <a:cs typeface="Simplified Arabic Fixed"/>
              </a:rPr>
              <a:t>National Insurance </a:t>
            </a:r>
            <a:br>
              <a:rPr lang="en-GB" sz="1200" dirty="0">
                <a:cs typeface="Simplified Arabic Fixed"/>
              </a:rPr>
            </a:br>
            <a:r>
              <a:rPr lang="en-GB" sz="1200" dirty="0">
                <a:cs typeface="Simplified Arabic Fixed"/>
              </a:rPr>
              <a:t>(NI) number</a:t>
            </a:r>
          </a:p>
          <a:p>
            <a:pPr marL="285750" indent="-285750">
              <a:spcAft>
                <a:spcPts val="500"/>
              </a:spcAft>
              <a:buFont typeface="Wingdings" pitchFamily="2" charset="2"/>
              <a:buChar char="ü"/>
            </a:pPr>
            <a:r>
              <a:rPr lang="en-GB" sz="1200" dirty="0">
                <a:cs typeface="Simplified Arabic Fixed"/>
              </a:rPr>
              <a:t>Hours worked.</a:t>
            </a:r>
          </a:p>
        </p:txBody>
      </p:sp>
      <p:sp>
        <p:nvSpPr>
          <p:cNvPr id="10" name="TextBox 9">
            <a:extLst>
              <a:ext uri="{FF2B5EF4-FFF2-40B4-BE49-F238E27FC236}">
                <a16:creationId xmlns:a16="http://schemas.microsoft.com/office/drawing/2014/main" id="{43474B09-0C85-7EB9-0ECC-C3BEAE62462B}"/>
              </a:ext>
            </a:extLst>
          </p:cNvPr>
          <p:cNvSpPr txBox="1"/>
          <p:nvPr/>
        </p:nvSpPr>
        <p:spPr>
          <a:xfrm>
            <a:off x="1229170" y="3331548"/>
            <a:ext cx="1835676" cy="646331"/>
          </a:xfrm>
          <a:prstGeom prst="rect">
            <a:avLst/>
          </a:prstGeom>
          <a:noFill/>
        </p:spPr>
        <p:txBody>
          <a:bodyPr wrap="square" lIns="91440" tIns="45720" rIns="91440" bIns="45720" rtlCol="0" anchor="t">
            <a:spAutoFit/>
          </a:bodyPr>
          <a:lstStyle/>
          <a:p>
            <a:pPr algn="ctr">
              <a:spcAft>
                <a:spcPts val="600"/>
              </a:spcAft>
            </a:pPr>
            <a:r>
              <a:rPr lang="en-GB" dirty="0">
                <a:solidFill>
                  <a:srgbClr val="C00000"/>
                </a:solidFill>
                <a:latin typeface="Reprise Title Std" panose="02000000000000000000" pitchFamily="2" charset="77"/>
                <a:cs typeface="Simplified Arabic Fixed"/>
              </a:rPr>
              <a:t>GENERAL INFORMATION</a:t>
            </a:r>
          </a:p>
        </p:txBody>
      </p:sp>
      <p:pic>
        <p:nvPicPr>
          <p:cNvPr id="6" name="Picture 5" descr="A picture containing text&#10;&#10;Description automatically generated">
            <a:extLst>
              <a:ext uri="{FF2B5EF4-FFF2-40B4-BE49-F238E27FC236}">
                <a16:creationId xmlns:a16="http://schemas.microsoft.com/office/drawing/2014/main" id="{ABD5CBA8-B814-9F22-B243-170471774FB4}"/>
              </a:ext>
            </a:extLst>
          </p:cNvPr>
          <p:cNvPicPr>
            <a:picLocks noChangeAspect="1"/>
          </p:cNvPicPr>
          <p:nvPr/>
        </p:nvPicPr>
        <p:blipFill rotWithShape="1">
          <a:blip r:embed="rId8">
            <a:extLst>
              <a:ext uri="{28A0092B-C50C-407E-A947-70E740481C1C}">
                <a14:useLocalDpi xmlns:a14="http://schemas.microsoft.com/office/drawing/2010/main" val="0"/>
              </a:ext>
            </a:extLst>
          </a:blip>
          <a:srcRect r="16377" b="33030"/>
          <a:stretch/>
        </p:blipFill>
        <p:spPr>
          <a:xfrm>
            <a:off x="4076687" y="1150072"/>
            <a:ext cx="4046218" cy="3061729"/>
          </a:xfrm>
          <a:prstGeom prst="rect">
            <a:avLst/>
          </a:prstGeom>
          <a:effectLst>
            <a:outerShdw blurRad="50800" dist="11362" dir="8578723" algn="ctr" rotWithShape="0">
              <a:schemeClr val="tx1">
                <a:lumMod val="65000"/>
                <a:lumOff val="35000"/>
              </a:schemeClr>
            </a:outerShdw>
          </a:effectLst>
        </p:spPr>
      </p:pic>
      <p:pic>
        <p:nvPicPr>
          <p:cNvPr id="8" name="Picture 7" descr="Text&#10;&#10;Description automatically generated">
            <a:extLst>
              <a:ext uri="{FF2B5EF4-FFF2-40B4-BE49-F238E27FC236}">
                <a16:creationId xmlns:a16="http://schemas.microsoft.com/office/drawing/2014/main" id="{83EA3E6D-00AE-CB6E-1B59-88CAB5006179}"/>
              </a:ext>
            </a:extLst>
          </p:cNvPr>
          <p:cNvPicPr>
            <a:picLocks noChangeAspect="1"/>
          </p:cNvPicPr>
          <p:nvPr/>
        </p:nvPicPr>
        <p:blipFill rotWithShape="1">
          <a:blip r:embed="rId9">
            <a:extLst>
              <a:ext uri="{28A0092B-C50C-407E-A947-70E740481C1C}">
                <a14:useLocalDpi xmlns:a14="http://schemas.microsoft.com/office/drawing/2010/main" val="0"/>
              </a:ext>
            </a:extLst>
          </a:blip>
          <a:srcRect r="12233" b="24120"/>
          <a:stretch/>
        </p:blipFill>
        <p:spPr>
          <a:xfrm rot="21444167">
            <a:off x="3941693" y="4295065"/>
            <a:ext cx="3722984" cy="2120942"/>
          </a:xfrm>
          <a:prstGeom prst="rect">
            <a:avLst/>
          </a:prstGeom>
          <a:effectLst>
            <a:outerShdw blurRad="50800" dist="11362" dir="8578723" algn="ctr" rotWithShape="0">
              <a:schemeClr val="tx1">
                <a:lumMod val="65000"/>
                <a:lumOff val="35000"/>
              </a:schemeClr>
            </a:outerShdw>
          </a:effectLst>
        </p:spPr>
      </p:pic>
      <p:sp>
        <p:nvSpPr>
          <p:cNvPr id="15" name="TextBox 14">
            <a:extLst>
              <a:ext uri="{FF2B5EF4-FFF2-40B4-BE49-F238E27FC236}">
                <a16:creationId xmlns:a16="http://schemas.microsoft.com/office/drawing/2014/main" id="{D955CEC5-97B0-521F-57B1-76812B5917E2}"/>
              </a:ext>
            </a:extLst>
          </p:cNvPr>
          <p:cNvSpPr txBox="1"/>
          <p:nvPr/>
        </p:nvSpPr>
        <p:spPr>
          <a:xfrm>
            <a:off x="4684605" y="2215876"/>
            <a:ext cx="2733859" cy="1272143"/>
          </a:xfrm>
          <a:prstGeom prst="rect">
            <a:avLst/>
          </a:prstGeom>
          <a:noFill/>
        </p:spPr>
        <p:txBody>
          <a:bodyPr wrap="square" lIns="91440" tIns="45720" rIns="91440" bIns="45720" rtlCol="0" anchor="t">
            <a:spAutoFit/>
          </a:bodyPr>
          <a:lstStyle/>
          <a:p>
            <a:pPr marL="285750" indent="-285750">
              <a:spcAft>
                <a:spcPts val="500"/>
              </a:spcAft>
              <a:buFont typeface="Wingdings" pitchFamily="2" charset="2"/>
              <a:buChar char="ü"/>
            </a:pPr>
            <a:r>
              <a:rPr lang="en-GB" sz="1200" dirty="0">
                <a:latin typeface="Simplified Arabic Fixed"/>
                <a:cs typeface="Simplified Arabic Fixed"/>
              </a:rPr>
              <a:t>Basic pay</a:t>
            </a:r>
          </a:p>
          <a:p>
            <a:pPr marL="285750" indent="-285750">
              <a:spcAft>
                <a:spcPts val="500"/>
              </a:spcAft>
              <a:buFont typeface="Wingdings" pitchFamily="2" charset="2"/>
              <a:buChar char="ü"/>
            </a:pPr>
            <a:r>
              <a:rPr lang="en-GB" sz="1200" dirty="0">
                <a:latin typeface="Simplified Arabic Fixed"/>
                <a:cs typeface="Simplified Arabic Fixed"/>
              </a:rPr>
              <a:t>Overtime</a:t>
            </a:r>
          </a:p>
          <a:p>
            <a:pPr marL="285750" indent="-285750">
              <a:spcAft>
                <a:spcPts val="500"/>
              </a:spcAft>
              <a:buFont typeface="Wingdings" pitchFamily="2" charset="2"/>
              <a:buChar char="ü"/>
            </a:pPr>
            <a:r>
              <a:rPr lang="en-GB" sz="1200" dirty="0">
                <a:latin typeface="Simplified Arabic Fixed"/>
                <a:cs typeface="Simplified Arabic Fixed"/>
              </a:rPr>
              <a:t>Bonus</a:t>
            </a:r>
          </a:p>
          <a:p>
            <a:pPr marL="285750" indent="-285750">
              <a:spcAft>
                <a:spcPts val="500"/>
              </a:spcAft>
              <a:buFont typeface="Wingdings" pitchFamily="2" charset="2"/>
              <a:buChar char="ü"/>
            </a:pPr>
            <a:r>
              <a:rPr lang="en-GB" sz="1200" dirty="0">
                <a:latin typeface="Simplified Arabic Fixed"/>
                <a:cs typeface="Simplified Arabic Fixed"/>
              </a:rPr>
              <a:t>Expenses</a:t>
            </a:r>
          </a:p>
          <a:p>
            <a:pPr marL="285750" indent="-285750">
              <a:spcAft>
                <a:spcPts val="500"/>
              </a:spcAft>
              <a:buFont typeface="Wingdings" pitchFamily="2" charset="2"/>
              <a:buChar char="ü"/>
            </a:pPr>
            <a:r>
              <a:rPr lang="en-GB" sz="1200" dirty="0">
                <a:latin typeface="Simplified Arabic Fixed"/>
                <a:cs typeface="Simplified Arabic Fixed"/>
              </a:rPr>
              <a:t>Sick pay (SSP or OSP)</a:t>
            </a:r>
          </a:p>
        </p:txBody>
      </p:sp>
      <p:sp>
        <p:nvSpPr>
          <p:cNvPr id="16" name="TextBox 15">
            <a:extLst>
              <a:ext uri="{FF2B5EF4-FFF2-40B4-BE49-F238E27FC236}">
                <a16:creationId xmlns:a16="http://schemas.microsoft.com/office/drawing/2014/main" id="{B99BF9EA-5DCD-8061-6EB8-C16D63AAD687}"/>
              </a:ext>
            </a:extLst>
          </p:cNvPr>
          <p:cNvSpPr txBox="1"/>
          <p:nvPr/>
        </p:nvSpPr>
        <p:spPr>
          <a:xfrm>
            <a:off x="4401310" y="1748021"/>
            <a:ext cx="2867076" cy="307777"/>
          </a:xfrm>
          <a:prstGeom prst="rect">
            <a:avLst/>
          </a:prstGeom>
          <a:noFill/>
        </p:spPr>
        <p:txBody>
          <a:bodyPr wrap="square" lIns="91440" tIns="45720" rIns="91440" bIns="45720" rtlCol="0" anchor="t">
            <a:spAutoFit/>
          </a:bodyPr>
          <a:lstStyle/>
          <a:p>
            <a:pPr>
              <a:spcAft>
                <a:spcPts val="500"/>
              </a:spcAft>
            </a:pPr>
            <a:r>
              <a:rPr lang="en-GB" sz="1400" b="1" dirty="0">
                <a:latin typeface="Simplified Arabic Fixed" panose="02070309020205020404" pitchFamily="49" charset="-78"/>
                <a:cs typeface="Simplified Arabic Fixed" panose="02070309020205020404" pitchFamily="49" charset="-78"/>
              </a:rPr>
              <a:t>PAYMENTS CAN INCLUDE:</a:t>
            </a:r>
            <a:endParaRPr lang="en-GB" sz="1400" dirty="0">
              <a:latin typeface="Simplified Arabic Fixed" panose="02070309020205020404" pitchFamily="49" charset="-78"/>
              <a:cs typeface="Simplified Arabic Fixed" panose="02070309020205020404" pitchFamily="49" charset="-78"/>
            </a:endParaRPr>
          </a:p>
        </p:txBody>
      </p:sp>
      <p:cxnSp>
        <p:nvCxnSpPr>
          <p:cNvPr id="12" name="Straight Connector 11">
            <a:extLst>
              <a:ext uri="{FF2B5EF4-FFF2-40B4-BE49-F238E27FC236}">
                <a16:creationId xmlns:a16="http://schemas.microsoft.com/office/drawing/2014/main" id="{1ECCE50C-524C-8CC8-4008-C939C713C79C}"/>
              </a:ext>
            </a:extLst>
          </p:cNvPr>
          <p:cNvCxnSpPr>
            <a:cxnSpLocks/>
          </p:cNvCxnSpPr>
          <p:nvPr/>
        </p:nvCxnSpPr>
        <p:spPr>
          <a:xfrm flipV="1">
            <a:off x="4502282" y="2088051"/>
            <a:ext cx="3196361" cy="987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31DC42-C665-6FC3-FBB8-E673BE092421}"/>
              </a:ext>
            </a:extLst>
          </p:cNvPr>
          <p:cNvSpPr txBox="1"/>
          <p:nvPr/>
        </p:nvSpPr>
        <p:spPr>
          <a:xfrm rot="21444167">
            <a:off x="4791580" y="5110014"/>
            <a:ext cx="2733859" cy="869469"/>
          </a:xfrm>
          <a:prstGeom prst="rect">
            <a:avLst/>
          </a:prstGeom>
          <a:noFill/>
        </p:spPr>
        <p:txBody>
          <a:bodyPr wrap="square" lIns="91440" tIns="45720" rIns="91440" bIns="45720" rtlCol="0" anchor="t">
            <a:spAutoFit/>
          </a:bodyPr>
          <a:lstStyle/>
          <a:p>
            <a:pPr marL="285750" indent="-285750">
              <a:spcAft>
                <a:spcPts val="100"/>
              </a:spcAft>
              <a:buFont typeface="Wingdings" pitchFamily="2" charset="2"/>
              <a:buChar char="ü"/>
            </a:pPr>
            <a:r>
              <a:rPr lang="en-GB" sz="1200" dirty="0">
                <a:latin typeface="Simplified Arabic Fixed"/>
                <a:cs typeface="Simplified Arabic Fixed"/>
              </a:rPr>
              <a:t>Income tax</a:t>
            </a:r>
          </a:p>
          <a:p>
            <a:pPr marL="285750" indent="-285750">
              <a:spcAft>
                <a:spcPts val="100"/>
              </a:spcAft>
              <a:buFont typeface="Wingdings" pitchFamily="2" charset="2"/>
              <a:buChar char="ü"/>
            </a:pPr>
            <a:r>
              <a:rPr lang="en-GB" sz="1200" dirty="0">
                <a:latin typeface="Simplified Arabic Fixed"/>
                <a:cs typeface="Simplified Arabic Fixed"/>
              </a:rPr>
              <a:t>National Insurance</a:t>
            </a:r>
          </a:p>
          <a:p>
            <a:pPr marL="285750" indent="-285750">
              <a:spcAft>
                <a:spcPts val="100"/>
              </a:spcAft>
              <a:buFont typeface="Wingdings" pitchFamily="2" charset="2"/>
              <a:buChar char="ü"/>
            </a:pPr>
            <a:r>
              <a:rPr lang="en-GB" sz="1200" dirty="0">
                <a:latin typeface="Simplified Arabic Fixed"/>
                <a:cs typeface="Simplified Arabic Fixed"/>
              </a:rPr>
              <a:t>Pension</a:t>
            </a:r>
          </a:p>
          <a:p>
            <a:pPr marL="285750" indent="-285750">
              <a:spcAft>
                <a:spcPts val="100"/>
              </a:spcAft>
              <a:buFont typeface="Wingdings" pitchFamily="2" charset="2"/>
              <a:buChar char="ü"/>
            </a:pPr>
            <a:r>
              <a:rPr lang="en-GB" sz="1200" dirty="0">
                <a:latin typeface="Simplified Arabic Fixed"/>
                <a:cs typeface="Simplified Arabic Fixed"/>
              </a:rPr>
              <a:t>Other deductions</a:t>
            </a:r>
          </a:p>
        </p:txBody>
      </p:sp>
      <p:sp>
        <p:nvSpPr>
          <p:cNvPr id="20" name="TextBox 19">
            <a:extLst>
              <a:ext uri="{FF2B5EF4-FFF2-40B4-BE49-F238E27FC236}">
                <a16:creationId xmlns:a16="http://schemas.microsoft.com/office/drawing/2014/main" id="{23374090-0D13-8459-3386-010D0D27AEC8}"/>
              </a:ext>
            </a:extLst>
          </p:cNvPr>
          <p:cNvSpPr txBox="1"/>
          <p:nvPr/>
        </p:nvSpPr>
        <p:spPr>
          <a:xfrm rot="21416944">
            <a:off x="4739061" y="4779312"/>
            <a:ext cx="1348235" cy="307777"/>
          </a:xfrm>
          <a:prstGeom prst="rect">
            <a:avLst/>
          </a:prstGeom>
          <a:noFill/>
        </p:spPr>
        <p:txBody>
          <a:bodyPr wrap="square" lIns="91440" tIns="45720" rIns="91440" bIns="45720" rtlCol="0" anchor="t">
            <a:spAutoFit/>
          </a:bodyPr>
          <a:lstStyle/>
          <a:p>
            <a:pPr>
              <a:spcAft>
                <a:spcPts val="500"/>
              </a:spcAft>
            </a:pPr>
            <a:r>
              <a:rPr lang="en-GB" sz="1400" b="1" dirty="0">
                <a:latin typeface="Simplified Arabic Fixed" panose="02070309020205020404" pitchFamily="49" charset="-78"/>
                <a:cs typeface="Simplified Arabic Fixed" panose="02070309020205020404" pitchFamily="49" charset="-78"/>
              </a:rPr>
              <a:t>DEDUCTIONS</a:t>
            </a:r>
            <a:endParaRPr lang="en-GB" sz="1400" dirty="0">
              <a:latin typeface="Simplified Arabic Fixed" panose="02070309020205020404" pitchFamily="49" charset="-78"/>
              <a:cs typeface="Simplified Arabic Fixed" panose="02070309020205020404" pitchFamily="49" charset="-78"/>
            </a:endParaRPr>
          </a:p>
        </p:txBody>
      </p:sp>
      <p:sp>
        <p:nvSpPr>
          <p:cNvPr id="23" name="TextBox 22">
            <a:extLst>
              <a:ext uri="{FF2B5EF4-FFF2-40B4-BE49-F238E27FC236}">
                <a16:creationId xmlns:a16="http://schemas.microsoft.com/office/drawing/2014/main" id="{E4E4F3DB-0946-E589-B4F3-6D380D9D96DE}"/>
              </a:ext>
            </a:extLst>
          </p:cNvPr>
          <p:cNvSpPr txBox="1"/>
          <p:nvPr/>
        </p:nvSpPr>
        <p:spPr>
          <a:xfrm>
            <a:off x="4375271" y="3618639"/>
            <a:ext cx="3539559" cy="369332"/>
          </a:xfrm>
          <a:prstGeom prst="rect">
            <a:avLst/>
          </a:prstGeom>
          <a:solidFill>
            <a:srgbClr val="92D050"/>
          </a:solidFill>
        </p:spPr>
        <p:txBody>
          <a:bodyPr wrap="square">
            <a:spAutoFit/>
          </a:bodyPr>
          <a:lstStyle/>
          <a:p>
            <a:r>
              <a:rPr lang="en-GB" sz="1800" b="1" dirty="0">
                <a:solidFill>
                  <a:schemeClr val="bg1"/>
                </a:solidFill>
                <a:cs typeface="Simplified Arabic Fixed"/>
              </a:rPr>
              <a:t>Gross pay </a:t>
            </a:r>
            <a:r>
              <a:rPr lang="en-GB" sz="1800" dirty="0">
                <a:solidFill>
                  <a:schemeClr val="bg1"/>
                </a:solidFill>
                <a:cs typeface="Simplified Arabic Fixed"/>
              </a:rPr>
              <a:t>– deductions = net pay</a:t>
            </a:r>
            <a:endParaRPr lang="en-US" dirty="0">
              <a:solidFill>
                <a:schemeClr val="bg1"/>
              </a:solidFill>
            </a:endParaRPr>
          </a:p>
        </p:txBody>
      </p:sp>
    </p:spTree>
    <p:extLst>
      <p:ext uri="{BB962C8B-B14F-4D97-AF65-F5344CB8AC3E}">
        <p14:creationId xmlns:p14="http://schemas.microsoft.com/office/powerpoint/2010/main" val="3190178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D61295E5-8504-D1AA-7CAB-479AE76552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446" y="559306"/>
            <a:ext cx="2923770" cy="5607422"/>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4211" y="515849"/>
            <a:ext cx="3424989" cy="51637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604211" y="600205"/>
            <a:ext cx="3424989"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Income tax</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3" name="Picture 2">
            <a:extLst>
              <a:ext uri="{FF2B5EF4-FFF2-40B4-BE49-F238E27FC236}">
                <a16:creationId xmlns:a16="http://schemas.microsoft.com/office/drawing/2014/main" id="{9F7BDEB5-B31F-414F-8F0D-94AB710ECA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8950" y="348070"/>
            <a:ext cx="809472" cy="794053"/>
          </a:xfrm>
          <a:prstGeom prst="rect">
            <a:avLst/>
          </a:prstGeom>
        </p:spPr>
      </p:pic>
      <p:pic>
        <p:nvPicPr>
          <p:cNvPr id="14" name="Picture 13" descr="Shape, square&#10;&#10;Description automatically generated">
            <a:extLst>
              <a:ext uri="{FF2B5EF4-FFF2-40B4-BE49-F238E27FC236}">
                <a16:creationId xmlns:a16="http://schemas.microsoft.com/office/drawing/2014/main" id="{2843187C-291F-30D2-4214-ABDCE76F3E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591096">
            <a:off x="6597877" y="4222162"/>
            <a:ext cx="1826558" cy="1826558"/>
          </a:xfrm>
          <a:prstGeom prst="rect">
            <a:avLst/>
          </a:prstGeom>
          <a:effectLst>
            <a:outerShdw blurRad="50800" dist="50800" dir="5400000" algn="ctr" rotWithShape="0">
              <a:schemeClr val="tx1">
                <a:lumMod val="75000"/>
                <a:lumOff val="25000"/>
              </a:schemeClr>
            </a:outerShdw>
          </a:effectLst>
        </p:spPr>
      </p:pic>
      <p:sp>
        <p:nvSpPr>
          <p:cNvPr id="22" name="TextBox 21">
            <a:extLst>
              <a:ext uri="{FF2B5EF4-FFF2-40B4-BE49-F238E27FC236}">
                <a16:creationId xmlns:a16="http://schemas.microsoft.com/office/drawing/2014/main" id="{75A49D3C-D822-C086-457A-F6D6E75D3B4A}"/>
              </a:ext>
            </a:extLst>
          </p:cNvPr>
          <p:cNvSpPr txBox="1"/>
          <p:nvPr/>
        </p:nvSpPr>
        <p:spPr>
          <a:xfrm rot="20786128">
            <a:off x="6597877" y="4503217"/>
            <a:ext cx="1826558" cy="1264449"/>
          </a:xfrm>
          <a:prstGeom prst="rect">
            <a:avLst/>
          </a:prstGeom>
          <a:noFill/>
        </p:spPr>
        <p:txBody>
          <a:bodyPr wrap="square" lIns="91440" tIns="45720" rIns="91440" bIns="45720" rtlCol="0" anchor="t">
            <a:spAutoFit/>
          </a:bodyPr>
          <a:lstStyle/>
          <a:p>
            <a:pPr algn="ctr">
              <a:spcAft>
                <a:spcPts val="500"/>
              </a:spcAft>
            </a:pPr>
            <a:r>
              <a:rPr lang="en-GB" sz="2000" b="1" dirty="0">
                <a:latin typeface="Bradley Hand ITC" panose="03070402050302030203" pitchFamily="66" charset="77"/>
                <a:cs typeface="Simplified Arabic Fixed"/>
              </a:rPr>
              <a:t>Emergency Tax Code:</a:t>
            </a:r>
          </a:p>
          <a:p>
            <a:pPr algn="ctr">
              <a:spcAft>
                <a:spcPts val="500"/>
              </a:spcAft>
            </a:pPr>
            <a:r>
              <a:rPr lang="en-GB" sz="3200" b="1" dirty="0">
                <a:latin typeface="Bradley Hand ITC" panose="03070402050302030203" pitchFamily="66" charset="77"/>
                <a:cs typeface="Simplified Arabic Fixed"/>
              </a:rPr>
              <a:t>BR</a:t>
            </a:r>
          </a:p>
        </p:txBody>
      </p:sp>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2A003D00-002F-9584-F6DE-85F6B15BFC0B}"/>
                  </a:ext>
                </a:extLst>
              </p14:cNvPr>
              <p14:cNvContentPartPr/>
              <p14:nvPr/>
            </p14:nvContentPartPr>
            <p14:xfrm rot="20591096">
              <a:off x="6990204" y="5184050"/>
              <a:ext cx="1291739" cy="499197"/>
            </p14:xfrm>
          </p:contentPart>
        </mc:Choice>
        <mc:Fallback xmlns="">
          <p:pic>
            <p:nvPicPr>
              <p:cNvPr id="16" name="Ink 15">
                <a:extLst>
                  <a:ext uri="{FF2B5EF4-FFF2-40B4-BE49-F238E27FC236}">
                    <a16:creationId xmlns:a16="http://schemas.microsoft.com/office/drawing/2014/main" id="{2A003D00-002F-9584-F6DE-85F6B15BFC0B}"/>
                  </a:ext>
                </a:extLst>
              </p:cNvPr>
              <p:cNvPicPr/>
              <p:nvPr/>
            </p:nvPicPr>
            <p:blipFill>
              <a:blip r:embed="rId11"/>
              <a:stretch>
                <a:fillRect/>
              </a:stretch>
            </p:blipFill>
            <p:spPr>
              <a:xfrm rot="20591096">
                <a:off x="6972203" y="5166041"/>
                <a:ext cx="1327381" cy="534854"/>
              </a:xfrm>
              <a:prstGeom prst="rect">
                <a:avLst/>
              </a:prstGeom>
            </p:spPr>
          </p:pic>
        </mc:Fallback>
      </mc:AlternateContent>
      <p:grpSp>
        <p:nvGrpSpPr>
          <p:cNvPr id="23" name="EMMA">
            <a:extLst>
              <a:ext uri="{FF2B5EF4-FFF2-40B4-BE49-F238E27FC236}">
                <a16:creationId xmlns:a16="http://schemas.microsoft.com/office/drawing/2014/main" id="{602F45F7-5A20-25BB-800C-3A3BCC511A37}"/>
              </a:ext>
            </a:extLst>
          </p:cNvPr>
          <p:cNvGrpSpPr/>
          <p:nvPr/>
        </p:nvGrpSpPr>
        <p:grpSpPr>
          <a:xfrm>
            <a:off x="3058391" y="1315864"/>
            <a:ext cx="5744958" cy="2344407"/>
            <a:chOff x="2985926" y="1303428"/>
            <a:chExt cx="5744958" cy="2344407"/>
          </a:xfrm>
        </p:grpSpPr>
        <p:pic>
          <p:nvPicPr>
            <p:cNvPr id="10" name="Picture 9" descr="Shape, rectangle&#10;&#10;Description automatically generated">
              <a:extLst>
                <a:ext uri="{FF2B5EF4-FFF2-40B4-BE49-F238E27FC236}">
                  <a16:creationId xmlns:a16="http://schemas.microsoft.com/office/drawing/2014/main" id="{EA6D06A9-6B92-2457-C0D4-A38E91A83E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85926" y="1303428"/>
              <a:ext cx="5744958" cy="2344407"/>
            </a:xfrm>
            <a:prstGeom prst="rect">
              <a:avLst/>
            </a:prstGeom>
          </p:spPr>
        </p:pic>
        <p:sp>
          <p:nvSpPr>
            <p:cNvPr id="18" name="TextBox 17">
              <a:extLst>
                <a:ext uri="{FF2B5EF4-FFF2-40B4-BE49-F238E27FC236}">
                  <a16:creationId xmlns:a16="http://schemas.microsoft.com/office/drawing/2014/main" id="{F4679B9A-ED20-8184-1956-4090F961B4C3}"/>
                </a:ext>
              </a:extLst>
            </p:cNvPr>
            <p:cNvSpPr txBox="1"/>
            <p:nvPr/>
          </p:nvSpPr>
          <p:spPr>
            <a:xfrm>
              <a:off x="3227158" y="2879055"/>
              <a:ext cx="1188118" cy="461665"/>
            </a:xfrm>
            <a:prstGeom prst="rect">
              <a:avLst/>
            </a:prstGeom>
            <a:noFill/>
          </p:spPr>
          <p:txBody>
            <a:bodyPr wrap="square" lIns="91440" tIns="45720" rIns="91440" bIns="45720" rtlCol="0" anchor="t">
              <a:spAutoFit/>
            </a:bodyPr>
            <a:lstStyle/>
            <a:p>
              <a:pPr algn="ctr"/>
              <a:r>
                <a:rPr lang="en-GB" sz="1200" b="1" dirty="0">
                  <a:latin typeface="Simplified Arabic Fixed"/>
                  <a:cs typeface="Simplified Arabic Fixed"/>
                </a:rPr>
                <a:t>Example:</a:t>
              </a:r>
            </a:p>
            <a:p>
              <a:pPr algn="ctr"/>
              <a:r>
                <a:rPr lang="en-GB" sz="1200" b="1" dirty="0">
                  <a:solidFill>
                    <a:srgbClr val="C00000"/>
                  </a:solidFill>
                  <a:latin typeface="Simplified Arabic Fixed"/>
                  <a:cs typeface="Simplified Arabic Fixed"/>
                </a:rPr>
                <a:t>EMMA</a:t>
              </a:r>
            </a:p>
          </p:txBody>
        </p:sp>
        <p:sp>
          <p:nvSpPr>
            <p:cNvPr id="19" name="TextBox 18">
              <a:extLst>
                <a:ext uri="{FF2B5EF4-FFF2-40B4-BE49-F238E27FC236}">
                  <a16:creationId xmlns:a16="http://schemas.microsoft.com/office/drawing/2014/main" id="{07F3036E-F53D-400C-BFB9-2F5C6AB516F4}"/>
                </a:ext>
              </a:extLst>
            </p:cNvPr>
            <p:cNvSpPr txBox="1"/>
            <p:nvPr/>
          </p:nvSpPr>
          <p:spPr>
            <a:xfrm>
              <a:off x="4572000" y="1516217"/>
              <a:ext cx="3872089" cy="1938992"/>
            </a:xfrm>
            <a:prstGeom prst="rect">
              <a:avLst/>
            </a:prstGeom>
            <a:noFill/>
          </p:spPr>
          <p:txBody>
            <a:bodyPr wrap="square" lIns="91440" tIns="45720" rIns="91440" bIns="45720" rtlCol="0" anchor="t">
              <a:spAutoFit/>
            </a:bodyPr>
            <a:lstStyle/>
            <a:p>
              <a:pPr marL="171450" indent="-171450">
                <a:buFont typeface="Wingdings" pitchFamily="2" charset="2"/>
                <a:buChar char="§"/>
              </a:pPr>
              <a:r>
                <a:rPr lang="en-GB" sz="1200" dirty="0">
                  <a:cs typeface="Simplified Arabic Fixed"/>
                </a:rPr>
                <a:t>Hourly rate: £15.00 per hour</a:t>
              </a:r>
            </a:p>
            <a:p>
              <a:pPr marL="171450" indent="-171450">
                <a:buFont typeface="Wingdings" pitchFamily="2" charset="2"/>
                <a:buChar char="§"/>
              </a:pPr>
              <a:r>
                <a:rPr lang="en-GB" sz="1200" dirty="0">
                  <a:cs typeface="Simplified Arabic Fixed"/>
                </a:rPr>
                <a:t>Paid : Weekly. </a:t>
              </a:r>
            </a:p>
            <a:p>
              <a:pPr marL="171450" indent="-171450">
                <a:buFont typeface="Wingdings" pitchFamily="2" charset="2"/>
                <a:buChar char="§"/>
              </a:pPr>
              <a:r>
                <a:rPr lang="en-GB" sz="1200" dirty="0">
                  <a:cs typeface="Simplified Arabic Fixed"/>
                </a:rPr>
                <a:t>No other source of income.</a:t>
              </a:r>
            </a:p>
            <a:p>
              <a:pPr marL="171450" indent="-171450">
                <a:buFont typeface="Wingdings" pitchFamily="2" charset="2"/>
                <a:buChar char="§"/>
              </a:pPr>
              <a:r>
                <a:rPr lang="en-GB" sz="1200" dirty="0">
                  <a:cs typeface="Simplified Arabic Fixed"/>
                </a:rPr>
                <a:t>Tax Code: 1257L</a:t>
              </a:r>
            </a:p>
            <a:p>
              <a:pPr marL="171450" indent="-171450">
                <a:buFont typeface="Wingdings" pitchFamily="2" charset="2"/>
                <a:buChar char="§"/>
              </a:pPr>
              <a:r>
                <a:rPr lang="en-GB" sz="1200" dirty="0">
                  <a:cs typeface="Simplified Arabic Fixed"/>
                </a:rPr>
                <a:t>Tax-free allowance: £12,570 per year</a:t>
              </a:r>
            </a:p>
            <a:p>
              <a:pPr marL="171450" indent="-171450">
                <a:buFont typeface="Wingdings" pitchFamily="2" charset="2"/>
                <a:buChar char="§"/>
              </a:pPr>
              <a:r>
                <a:rPr lang="en-GB" sz="1200" dirty="0">
                  <a:cs typeface="Simplified Arabic Fixed"/>
                </a:rPr>
                <a:t>Earnings: £27,300 per year (£15.00 per hour x 35 hours x 52 weeks)</a:t>
              </a:r>
            </a:p>
            <a:p>
              <a:pPr marL="171450" indent="-171450">
                <a:buFont typeface="Wingdings" pitchFamily="2" charset="2"/>
                <a:buChar char="§"/>
              </a:pPr>
              <a:r>
                <a:rPr lang="en-GB" sz="1200" dirty="0">
                  <a:cs typeface="Simplified Arabic Fixed"/>
                </a:rPr>
                <a:t>HMRC deductions: £14,730</a:t>
              </a:r>
            </a:p>
            <a:p>
              <a:pPr marL="171450" indent="-171450">
                <a:buFont typeface="Wingdings" pitchFamily="2" charset="2"/>
                <a:buChar char="§"/>
              </a:pPr>
              <a:r>
                <a:rPr lang="en-GB" sz="1200" dirty="0">
                  <a:cs typeface="Simplified Arabic Fixed"/>
                </a:rPr>
                <a:t>Tax rate – 20% of deducted earnings: £2,946</a:t>
              </a:r>
            </a:p>
            <a:p>
              <a:pPr marL="171450" indent="-171450">
                <a:buFont typeface="Wingdings" pitchFamily="2" charset="2"/>
                <a:buChar char="§"/>
              </a:pPr>
              <a:r>
                <a:rPr lang="en-GB" sz="1200" dirty="0">
                  <a:cs typeface="Simplified Arabic Fixed"/>
                </a:rPr>
                <a:t>Spread out over 52 weeks = £56.65 deducted per week</a:t>
              </a:r>
            </a:p>
          </p:txBody>
        </p:sp>
      </p:grpSp>
      <p:pic>
        <p:nvPicPr>
          <p:cNvPr id="5" name="Picture 4">
            <a:extLst>
              <a:ext uri="{FF2B5EF4-FFF2-40B4-BE49-F238E27FC236}">
                <a16:creationId xmlns:a16="http://schemas.microsoft.com/office/drawing/2014/main" id="{04908133-640D-4206-BD5D-3C5CD3272FE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rot="481931">
            <a:off x="3852970" y="4613602"/>
            <a:ext cx="2353260" cy="1208677"/>
          </a:xfrm>
          <a:prstGeom prst="rect">
            <a:avLst/>
          </a:prstGeom>
        </p:spPr>
      </p:pic>
    </p:spTree>
    <p:extLst>
      <p:ext uri="{BB962C8B-B14F-4D97-AF65-F5344CB8AC3E}">
        <p14:creationId xmlns:p14="http://schemas.microsoft.com/office/powerpoint/2010/main" val="2198841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4211" y="515849"/>
            <a:ext cx="4884512" cy="51637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604211" y="600205"/>
            <a:ext cx="4884512"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Other deductions explained</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3" name="Picture 2">
            <a:extLst>
              <a:ext uri="{FF2B5EF4-FFF2-40B4-BE49-F238E27FC236}">
                <a16:creationId xmlns:a16="http://schemas.microsoft.com/office/drawing/2014/main" id="{9F7BDEB5-B31F-414F-8F0D-94AB710ECA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950" y="348070"/>
            <a:ext cx="809472" cy="794053"/>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FB8A3B46-AC97-1F1F-C86D-0CE5CBFF9B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2192" y="3482598"/>
            <a:ext cx="2734180" cy="1273318"/>
          </a:xfrm>
          <a:prstGeom prst="rect">
            <a:avLst/>
          </a:prstGeom>
        </p:spPr>
      </p:pic>
      <p:grpSp>
        <p:nvGrpSpPr>
          <p:cNvPr id="13" name="Group 12">
            <a:extLst>
              <a:ext uri="{FF2B5EF4-FFF2-40B4-BE49-F238E27FC236}">
                <a16:creationId xmlns:a16="http://schemas.microsoft.com/office/drawing/2014/main" id="{054D6487-F15D-A7CB-131B-3560D0722AEF}"/>
              </a:ext>
            </a:extLst>
          </p:cNvPr>
          <p:cNvGrpSpPr/>
          <p:nvPr/>
        </p:nvGrpSpPr>
        <p:grpSpPr>
          <a:xfrm>
            <a:off x="1826357" y="4419582"/>
            <a:ext cx="2068228" cy="1591925"/>
            <a:chOff x="1978239" y="4299048"/>
            <a:chExt cx="2068228" cy="1591925"/>
          </a:xfrm>
        </p:grpSpPr>
        <p:pic>
          <p:nvPicPr>
            <p:cNvPr id="15" name="Picture 14" descr="Icon&#10;&#10;Description automatically generated">
              <a:extLst>
                <a:ext uri="{FF2B5EF4-FFF2-40B4-BE49-F238E27FC236}">
                  <a16:creationId xmlns:a16="http://schemas.microsoft.com/office/drawing/2014/main" id="{BB61D490-BBDF-4F61-F398-C58F7D0F1A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8239" y="4360079"/>
              <a:ext cx="2068228" cy="1530894"/>
            </a:xfrm>
            <a:prstGeom prst="rect">
              <a:avLst/>
            </a:prstGeom>
          </p:spPr>
        </p:pic>
        <p:sp>
          <p:nvSpPr>
            <p:cNvPr id="16" name="TextBox 15">
              <a:extLst>
                <a:ext uri="{FF2B5EF4-FFF2-40B4-BE49-F238E27FC236}">
                  <a16:creationId xmlns:a16="http://schemas.microsoft.com/office/drawing/2014/main" id="{873C73FD-43A5-AE57-1F1E-63CE9B2DDF2C}"/>
                </a:ext>
              </a:extLst>
            </p:cNvPr>
            <p:cNvSpPr txBox="1"/>
            <p:nvPr/>
          </p:nvSpPr>
          <p:spPr>
            <a:xfrm rot="20799174">
              <a:off x="2174704" y="5039211"/>
              <a:ext cx="1452339"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Bradley Hand ITC" panose="03070402050302030203" pitchFamily="66" charset="77"/>
                  <a:cs typeface="Simplified Arabic Fixed"/>
                </a:rPr>
                <a:t>PENSION</a:t>
              </a:r>
            </a:p>
          </p:txBody>
        </p:sp>
        <p:sp>
          <p:nvSpPr>
            <p:cNvPr id="17" name="TextBox 16">
              <a:extLst>
                <a:ext uri="{FF2B5EF4-FFF2-40B4-BE49-F238E27FC236}">
                  <a16:creationId xmlns:a16="http://schemas.microsoft.com/office/drawing/2014/main" id="{0D6BBFB0-E0E9-42CC-AEF9-6D13EDB88141}"/>
                </a:ext>
              </a:extLst>
            </p:cNvPr>
            <p:cNvSpPr txBox="1"/>
            <p:nvPr/>
          </p:nvSpPr>
          <p:spPr>
            <a:xfrm>
              <a:off x="2760786" y="4299048"/>
              <a:ext cx="404446" cy="461665"/>
            </a:xfrm>
            <a:prstGeom prst="rect">
              <a:avLst/>
            </a:prstGeom>
            <a:noFill/>
          </p:spPr>
          <p:txBody>
            <a:bodyPr wrap="square" lIns="91440" tIns="45720" rIns="91440" bIns="45720" rtlCol="0" anchor="t">
              <a:spAutoFit/>
            </a:bodyPr>
            <a:lstStyle/>
            <a:p>
              <a:pPr algn="ctr"/>
              <a:r>
                <a:rPr lang="en-GB" sz="2400" dirty="0">
                  <a:solidFill>
                    <a:schemeClr val="bg1"/>
                  </a:solidFill>
                  <a:latin typeface="Reprise Title Std" panose="02000000000000000000" pitchFamily="2" charset="77"/>
                  <a:cs typeface="Simplified Arabic Fixed"/>
                </a:rPr>
                <a:t>£</a:t>
              </a:r>
            </a:p>
          </p:txBody>
        </p:sp>
      </p:grpSp>
      <p:pic>
        <p:nvPicPr>
          <p:cNvPr id="12" name="Picture 11" descr="A picture containing logo&#10;&#10;Description automatically generated">
            <a:extLst>
              <a:ext uri="{FF2B5EF4-FFF2-40B4-BE49-F238E27FC236}">
                <a16:creationId xmlns:a16="http://schemas.microsoft.com/office/drawing/2014/main" id="{036C9BF5-3705-63B0-D6B5-0328B5D05C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24442" y="4909544"/>
            <a:ext cx="2077901" cy="1130260"/>
          </a:xfrm>
          <a:prstGeom prst="rect">
            <a:avLst/>
          </a:prstGeom>
        </p:spPr>
      </p:pic>
      <p:pic>
        <p:nvPicPr>
          <p:cNvPr id="5" name="Picture 4" descr="Logo&#10;&#10;Description automatically generated">
            <a:extLst>
              <a:ext uri="{FF2B5EF4-FFF2-40B4-BE49-F238E27FC236}">
                <a16:creationId xmlns:a16="http://schemas.microsoft.com/office/drawing/2014/main" id="{C938CC87-58B4-6415-2E05-839FD9EB981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133050">
            <a:off x="1364924" y="1287037"/>
            <a:ext cx="2681543" cy="2809513"/>
          </a:xfrm>
          <a:prstGeom prst="rect">
            <a:avLst/>
          </a:prstGeom>
        </p:spPr>
      </p:pic>
      <p:grpSp>
        <p:nvGrpSpPr>
          <p:cNvPr id="10" name="Group 9">
            <a:extLst>
              <a:ext uri="{FF2B5EF4-FFF2-40B4-BE49-F238E27FC236}">
                <a16:creationId xmlns:a16="http://schemas.microsoft.com/office/drawing/2014/main" id="{DFB92ECE-14EB-B8E5-C9B8-4351D03FDC5F}"/>
              </a:ext>
            </a:extLst>
          </p:cNvPr>
          <p:cNvGrpSpPr/>
          <p:nvPr/>
        </p:nvGrpSpPr>
        <p:grpSpPr>
          <a:xfrm rot="180000">
            <a:off x="5692026" y="1404340"/>
            <a:ext cx="2083290" cy="1703162"/>
            <a:chOff x="5646076" y="1404339"/>
            <a:chExt cx="1968416" cy="1611263"/>
          </a:xfrm>
        </p:grpSpPr>
        <p:pic>
          <p:nvPicPr>
            <p:cNvPr id="2" name="Picture 3" descr="Logo&#10;&#10;Description automatically generated">
              <a:extLst>
                <a:ext uri="{FF2B5EF4-FFF2-40B4-BE49-F238E27FC236}">
                  <a16:creationId xmlns:a16="http://schemas.microsoft.com/office/drawing/2014/main" id="{0DBDEDC4-5B03-B40D-9964-8DDBCABF3233}"/>
                </a:ext>
              </a:extLst>
            </p:cNvPr>
            <p:cNvPicPr>
              <a:picLocks noChangeAspect="1"/>
            </p:cNvPicPr>
            <p:nvPr/>
          </p:nvPicPr>
          <p:blipFill rotWithShape="1">
            <a:blip r:embed="rId11"/>
            <a:srcRect t="16237" r="592" b="18380"/>
            <a:stretch/>
          </p:blipFill>
          <p:spPr>
            <a:xfrm>
              <a:off x="5646076" y="1404339"/>
              <a:ext cx="1927608" cy="738500"/>
            </a:xfrm>
            <a:prstGeom prst="rect">
              <a:avLst/>
            </a:prstGeom>
          </p:spPr>
        </p:pic>
        <p:sp>
          <p:nvSpPr>
            <p:cNvPr id="4" name="Rectangle 3">
              <a:extLst>
                <a:ext uri="{FF2B5EF4-FFF2-40B4-BE49-F238E27FC236}">
                  <a16:creationId xmlns:a16="http://schemas.microsoft.com/office/drawing/2014/main" id="{BB74463E-7058-EBF0-2525-F12D9E13E7C5}"/>
                </a:ext>
              </a:extLst>
            </p:cNvPr>
            <p:cNvSpPr/>
            <p:nvPr/>
          </p:nvSpPr>
          <p:spPr>
            <a:xfrm rot="5400000">
              <a:off x="6576558" y="1303825"/>
              <a:ext cx="80412" cy="1929887"/>
            </a:xfrm>
            <a:prstGeom prst="rect">
              <a:avLst/>
            </a:prstGeom>
            <a:solidFill>
              <a:srgbClr val="24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E62095C7-4D89-761D-3F46-5750D9AC17C2}"/>
                </a:ext>
              </a:extLst>
            </p:cNvPr>
            <p:cNvSpPr txBox="1"/>
            <p:nvPr/>
          </p:nvSpPr>
          <p:spPr>
            <a:xfrm>
              <a:off x="5647789" y="2369271"/>
              <a:ext cx="1966703" cy="646331"/>
            </a:xfrm>
            <a:prstGeom prst="rect">
              <a:avLst/>
            </a:prstGeom>
            <a:noFill/>
          </p:spPr>
          <p:txBody>
            <a:bodyPr wrap="square" lIns="91440" tIns="45720" rIns="91440" bIns="45720" rtlCol="0" anchor="t">
              <a:spAutoFit/>
            </a:bodyPr>
            <a:lstStyle/>
            <a:p>
              <a:pPr algn="ctr"/>
              <a:r>
                <a:rPr lang="en-GB" b="1" dirty="0">
                  <a:latin typeface="Calibri"/>
                  <a:cs typeface="Simplified Arabic Fixed"/>
                </a:rPr>
                <a:t>National Insurance Number</a:t>
              </a:r>
              <a:endParaRPr lang="en-US">
                <a:cs typeface="Calibri" panose="020F0502020204030204"/>
              </a:endParaRPr>
            </a:p>
          </p:txBody>
        </p:sp>
      </p:grpSp>
    </p:spTree>
    <p:extLst>
      <p:ext uri="{BB962C8B-B14F-4D97-AF65-F5344CB8AC3E}">
        <p14:creationId xmlns:p14="http://schemas.microsoft.com/office/powerpoint/2010/main" val="466029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7" name="Picture 16" descr="A picture containing text&#10;&#10;Description automatically generated">
            <a:extLst>
              <a:ext uri="{FF2B5EF4-FFF2-40B4-BE49-F238E27FC236}">
                <a16:creationId xmlns:a16="http://schemas.microsoft.com/office/drawing/2014/main" id="{84EF558E-BDAB-A6C9-73D4-89A9D450C6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3978" y="40519"/>
            <a:ext cx="1220486" cy="1519481"/>
          </a:xfrm>
          <a:prstGeom prst="rect">
            <a:avLst/>
          </a:prstGeom>
        </p:spPr>
      </p:pic>
      <p:pic>
        <p:nvPicPr>
          <p:cNvPr id="4" name="Picture 3" descr="A blue and white document with black text&#10;&#10;AI-generated content may be incorrect.">
            <a:extLst>
              <a:ext uri="{FF2B5EF4-FFF2-40B4-BE49-F238E27FC236}">
                <a16:creationId xmlns:a16="http://schemas.microsoft.com/office/drawing/2014/main" id="{011D1935-A1FB-F4AB-EFB3-DDBE51EF43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738" y="1316157"/>
            <a:ext cx="7952861" cy="4798306"/>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4210" y="515849"/>
            <a:ext cx="5663489" cy="51637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604211" y="600205"/>
            <a:ext cx="5794116"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Activity 1 : Examine a payslip</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3" name="Picture 2">
            <a:extLst>
              <a:ext uri="{FF2B5EF4-FFF2-40B4-BE49-F238E27FC236}">
                <a16:creationId xmlns:a16="http://schemas.microsoft.com/office/drawing/2014/main" id="{9F7BDEB5-B31F-414F-8F0D-94AB710ECA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8950" y="348070"/>
            <a:ext cx="809472" cy="794053"/>
          </a:xfrm>
          <a:prstGeom prst="rect">
            <a:avLst/>
          </a:prstGeom>
        </p:spPr>
      </p:pic>
      <p:sp>
        <p:nvSpPr>
          <p:cNvPr id="23" name="TextBox 22">
            <a:extLst>
              <a:ext uri="{FF2B5EF4-FFF2-40B4-BE49-F238E27FC236}">
                <a16:creationId xmlns:a16="http://schemas.microsoft.com/office/drawing/2014/main" id="{AEBF6797-ED6E-EBEB-DB78-F8629E8D3D94}"/>
              </a:ext>
            </a:extLst>
          </p:cNvPr>
          <p:cNvSpPr txBox="1"/>
          <p:nvPr/>
        </p:nvSpPr>
        <p:spPr>
          <a:xfrm>
            <a:off x="1515462" y="2433442"/>
            <a:ext cx="1257524" cy="307777"/>
          </a:xfrm>
          <a:prstGeom prst="rect">
            <a:avLst/>
          </a:prstGeom>
          <a:noFill/>
        </p:spPr>
        <p:txBody>
          <a:bodyPr wrap="square" lIns="91440" tIns="45720" rIns="91440" bIns="45720" rtlCol="0" anchor="t">
            <a:spAutoFit/>
          </a:bodyPr>
          <a:lstStyle/>
          <a:p>
            <a:pPr algn="ctr"/>
            <a:r>
              <a:rPr lang="en-GB" sz="1400" b="1" dirty="0">
                <a:highlight>
                  <a:srgbClr val="FFFF00"/>
                </a:highlight>
                <a:cs typeface="Simplified Arabic Fixed"/>
              </a:rPr>
              <a:t>BB745326A</a:t>
            </a:r>
          </a:p>
        </p:txBody>
      </p:sp>
      <p:sp>
        <p:nvSpPr>
          <p:cNvPr id="22" name="TextBox 21">
            <a:extLst>
              <a:ext uri="{FF2B5EF4-FFF2-40B4-BE49-F238E27FC236}">
                <a16:creationId xmlns:a16="http://schemas.microsoft.com/office/drawing/2014/main" id="{523450A6-22F2-DCBB-63E0-3C137EC04BD1}"/>
              </a:ext>
            </a:extLst>
          </p:cNvPr>
          <p:cNvSpPr txBox="1"/>
          <p:nvPr/>
        </p:nvSpPr>
        <p:spPr>
          <a:xfrm>
            <a:off x="3840351" y="2493504"/>
            <a:ext cx="3432658" cy="307777"/>
          </a:xfrm>
          <a:prstGeom prst="rect">
            <a:avLst/>
          </a:prstGeom>
          <a:noFill/>
        </p:spPr>
        <p:txBody>
          <a:bodyPr wrap="square" lIns="91440" tIns="45720" rIns="91440" bIns="45720" rtlCol="0" anchor="t">
            <a:spAutoFit/>
          </a:bodyPr>
          <a:lstStyle/>
          <a:p>
            <a:pPr algn="ctr"/>
            <a:r>
              <a:rPr lang="en-GB" sz="1400" b="1" dirty="0">
                <a:highlight>
                  <a:srgbClr val="CC99FF"/>
                </a:highlight>
                <a:cs typeface="Simplified Arabic Fixed"/>
              </a:rPr>
              <a:t>What you can earn before taxation: 12,500</a:t>
            </a:r>
          </a:p>
        </p:txBody>
      </p:sp>
      <p:sp>
        <p:nvSpPr>
          <p:cNvPr id="25" name="TextBox 24">
            <a:extLst>
              <a:ext uri="{FF2B5EF4-FFF2-40B4-BE49-F238E27FC236}">
                <a16:creationId xmlns:a16="http://schemas.microsoft.com/office/drawing/2014/main" id="{55E17501-A69D-01E3-CA68-D93A8A657773}"/>
              </a:ext>
            </a:extLst>
          </p:cNvPr>
          <p:cNvSpPr txBox="1"/>
          <p:nvPr/>
        </p:nvSpPr>
        <p:spPr>
          <a:xfrm>
            <a:off x="4892996" y="2037983"/>
            <a:ext cx="1257524" cy="307777"/>
          </a:xfrm>
          <a:prstGeom prst="rect">
            <a:avLst/>
          </a:prstGeom>
          <a:noFill/>
        </p:spPr>
        <p:txBody>
          <a:bodyPr wrap="square" lIns="91440" tIns="45720" rIns="91440" bIns="45720" rtlCol="0" anchor="t">
            <a:spAutoFit/>
          </a:bodyPr>
          <a:lstStyle/>
          <a:p>
            <a:pPr algn="ctr"/>
            <a:r>
              <a:rPr lang="en-GB" sz="1400" b="1" dirty="0">
                <a:highlight>
                  <a:srgbClr val="00FF00"/>
                </a:highlight>
                <a:cs typeface="Simplified Arabic Fixed"/>
              </a:rPr>
              <a:t>1250L</a:t>
            </a:r>
          </a:p>
        </p:txBody>
      </p:sp>
      <p:sp>
        <p:nvSpPr>
          <p:cNvPr id="26" name="TextBox 25">
            <a:extLst>
              <a:ext uri="{FF2B5EF4-FFF2-40B4-BE49-F238E27FC236}">
                <a16:creationId xmlns:a16="http://schemas.microsoft.com/office/drawing/2014/main" id="{2366245E-FE48-9CE8-8DD8-A1ADA37C2653}"/>
              </a:ext>
            </a:extLst>
          </p:cNvPr>
          <p:cNvSpPr txBox="1"/>
          <p:nvPr/>
        </p:nvSpPr>
        <p:spPr>
          <a:xfrm>
            <a:off x="3220840" y="5021904"/>
            <a:ext cx="1257524" cy="307777"/>
          </a:xfrm>
          <a:prstGeom prst="rect">
            <a:avLst/>
          </a:prstGeom>
          <a:noFill/>
        </p:spPr>
        <p:txBody>
          <a:bodyPr wrap="square" lIns="91440" tIns="45720" rIns="91440" bIns="45720" rtlCol="0" anchor="t">
            <a:spAutoFit/>
          </a:bodyPr>
          <a:lstStyle/>
          <a:p>
            <a:pPr algn="ctr"/>
            <a:r>
              <a:rPr lang="en-GB" sz="1400" b="1" dirty="0">
                <a:highlight>
                  <a:srgbClr val="00FFFF"/>
                </a:highlight>
                <a:cs typeface="Simplified Arabic Fixed"/>
              </a:rPr>
              <a:t>620.00</a:t>
            </a:r>
          </a:p>
        </p:txBody>
      </p:sp>
      <p:sp>
        <p:nvSpPr>
          <p:cNvPr id="27" name="TextBox 26">
            <a:extLst>
              <a:ext uri="{FF2B5EF4-FFF2-40B4-BE49-F238E27FC236}">
                <a16:creationId xmlns:a16="http://schemas.microsoft.com/office/drawing/2014/main" id="{36125BB0-2551-CE07-6AF3-526FE3050995}"/>
              </a:ext>
            </a:extLst>
          </p:cNvPr>
          <p:cNvSpPr txBox="1"/>
          <p:nvPr/>
        </p:nvSpPr>
        <p:spPr>
          <a:xfrm>
            <a:off x="3223532" y="5435949"/>
            <a:ext cx="1257524" cy="307777"/>
          </a:xfrm>
          <a:prstGeom prst="rect">
            <a:avLst/>
          </a:prstGeom>
          <a:noFill/>
        </p:spPr>
        <p:txBody>
          <a:bodyPr wrap="square" lIns="91440" tIns="45720" rIns="91440" bIns="45720" rtlCol="0" anchor="t">
            <a:spAutoFit/>
          </a:bodyPr>
          <a:lstStyle/>
          <a:p>
            <a:pPr algn="ctr"/>
            <a:r>
              <a:rPr lang="en-GB" sz="1400" b="1" dirty="0">
                <a:highlight>
                  <a:srgbClr val="FFFF00"/>
                </a:highlight>
                <a:cs typeface="Simplified Arabic Fixed"/>
              </a:rPr>
              <a:t>518.11</a:t>
            </a:r>
          </a:p>
        </p:txBody>
      </p:sp>
      <p:grpSp>
        <p:nvGrpSpPr>
          <p:cNvPr id="11" name="Group 10">
            <a:extLst>
              <a:ext uri="{FF2B5EF4-FFF2-40B4-BE49-F238E27FC236}">
                <a16:creationId xmlns:a16="http://schemas.microsoft.com/office/drawing/2014/main" id="{543DE724-D652-4B5E-DC2D-0D302A13DC32}"/>
              </a:ext>
            </a:extLst>
          </p:cNvPr>
          <p:cNvGrpSpPr/>
          <p:nvPr/>
        </p:nvGrpSpPr>
        <p:grpSpPr>
          <a:xfrm>
            <a:off x="4490890" y="3243054"/>
            <a:ext cx="1274813" cy="507528"/>
            <a:chOff x="4794063" y="3560546"/>
            <a:chExt cx="1274813" cy="507528"/>
          </a:xfrm>
        </p:grpSpPr>
        <p:sp>
          <p:nvSpPr>
            <p:cNvPr id="28" name="TextBox 27">
              <a:extLst>
                <a:ext uri="{FF2B5EF4-FFF2-40B4-BE49-F238E27FC236}">
                  <a16:creationId xmlns:a16="http://schemas.microsoft.com/office/drawing/2014/main" id="{6F7C1FB6-CBBE-9372-A818-294228A5138B}"/>
                </a:ext>
              </a:extLst>
            </p:cNvPr>
            <p:cNvSpPr txBox="1"/>
            <p:nvPr/>
          </p:nvSpPr>
          <p:spPr>
            <a:xfrm>
              <a:off x="4811352" y="3560546"/>
              <a:ext cx="1257524" cy="307777"/>
            </a:xfrm>
            <a:prstGeom prst="rect">
              <a:avLst/>
            </a:prstGeom>
            <a:noFill/>
          </p:spPr>
          <p:txBody>
            <a:bodyPr wrap="square" lIns="91440" tIns="45720" rIns="91440" bIns="45720" rtlCol="0" anchor="t">
              <a:spAutoFit/>
            </a:bodyPr>
            <a:lstStyle/>
            <a:p>
              <a:pPr algn="ctr"/>
              <a:r>
                <a:rPr lang="en-GB" sz="1400" b="1" dirty="0">
                  <a:highlight>
                    <a:srgbClr val="FFFF00"/>
                  </a:highlight>
                  <a:cs typeface="Simplified Arabic Fixed"/>
                </a:rPr>
                <a:t>Tax</a:t>
              </a:r>
            </a:p>
          </p:txBody>
        </p:sp>
        <p:sp>
          <p:nvSpPr>
            <p:cNvPr id="29" name="TextBox 28">
              <a:extLst>
                <a:ext uri="{FF2B5EF4-FFF2-40B4-BE49-F238E27FC236}">
                  <a16:creationId xmlns:a16="http://schemas.microsoft.com/office/drawing/2014/main" id="{AE709319-6AA1-3021-1AFC-03280B3941DB}"/>
                </a:ext>
              </a:extLst>
            </p:cNvPr>
            <p:cNvSpPr txBox="1"/>
            <p:nvPr/>
          </p:nvSpPr>
          <p:spPr>
            <a:xfrm>
              <a:off x="4794063" y="3760297"/>
              <a:ext cx="1257524" cy="307777"/>
            </a:xfrm>
            <a:prstGeom prst="rect">
              <a:avLst/>
            </a:prstGeom>
            <a:noFill/>
          </p:spPr>
          <p:txBody>
            <a:bodyPr wrap="square" lIns="91440" tIns="45720" rIns="91440" bIns="45720" rtlCol="0" anchor="t">
              <a:spAutoFit/>
            </a:bodyPr>
            <a:lstStyle/>
            <a:p>
              <a:pPr algn="ctr"/>
              <a:r>
                <a:rPr lang="en-GB" sz="1400" b="1" dirty="0">
                  <a:highlight>
                    <a:srgbClr val="FFFF00"/>
                  </a:highlight>
                  <a:cs typeface="Simplified Arabic Fixed"/>
                </a:rPr>
                <a:t>NI</a:t>
              </a:r>
            </a:p>
          </p:txBody>
        </p:sp>
      </p:grpSp>
      <p:sp>
        <p:nvSpPr>
          <p:cNvPr id="31" name="TextBox 30">
            <a:extLst>
              <a:ext uri="{FF2B5EF4-FFF2-40B4-BE49-F238E27FC236}">
                <a16:creationId xmlns:a16="http://schemas.microsoft.com/office/drawing/2014/main" id="{F16799DB-7868-F60B-9C1C-88D5079C8643}"/>
              </a:ext>
            </a:extLst>
          </p:cNvPr>
          <p:cNvSpPr txBox="1"/>
          <p:nvPr/>
        </p:nvSpPr>
        <p:spPr>
          <a:xfrm>
            <a:off x="7261674" y="5546115"/>
            <a:ext cx="1257524" cy="307777"/>
          </a:xfrm>
          <a:prstGeom prst="rect">
            <a:avLst/>
          </a:prstGeom>
          <a:noFill/>
        </p:spPr>
        <p:txBody>
          <a:bodyPr wrap="square" lIns="91440" tIns="45720" rIns="91440" bIns="45720" rtlCol="0" anchor="t">
            <a:spAutoFit/>
          </a:bodyPr>
          <a:lstStyle/>
          <a:p>
            <a:pPr algn="ctr"/>
            <a:r>
              <a:rPr lang="en-GB" sz="1400" b="1" dirty="0">
                <a:highlight>
                  <a:srgbClr val="00FF00"/>
                </a:highlight>
                <a:cs typeface="Simplified Arabic Fixed"/>
              </a:rPr>
              <a:t>17,760.00</a:t>
            </a:r>
          </a:p>
        </p:txBody>
      </p:sp>
      <p:sp>
        <p:nvSpPr>
          <p:cNvPr id="34" name="TextBox 33">
            <a:extLst>
              <a:ext uri="{FF2B5EF4-FFF2-40B4-BE49-F238E27FC236}">
                <a16:creationId xmlns:a16="http://schemas.microsoft.com/office/drawing/2014/main" id="{5AF73BD0-73EB-9737-E3F2-410FBC4BAD79}"/>
              </a:ext>
            </a:extLst>
          </p:cNvPr>
          <p:cNvSpPr txBox="1"/>
          <p:nvPr/>
        </p:nvSpPr>
        <p:spPr>
          <a:xfrm>
            <a:off x="7299252" y="5090594"/>
            <a:ext cx="1257524" cy="307777"/>
          </a:xfrm>
          <a:prstGeom prst="rect">
            <a:avLst/>
          </a:prstGeom>
          <a:noFill/>
        </p:spPr>
        <p:txBody>
          <a:bodyPr wrap="square" lIns="91440" tIns="45720" rIns="91440" bIns="45720" rtlCol="0" anchor="t">
            <a:spAutoFit/>
          </a:bodyPr>
          <a:lstStyle/>
          <a:p>
            <a:pPr algn="ctr"/>
            <a:r>
              <a:rPr lang="en-GB" sz="1400" b="1" dirty="0">
                <a:highlight>
                  <a:srgbClr val="FF00FF"/>
                </a:highlight>
                <a:cs typeface="Simplified Arabic Fixed"/>
              </a:rPr>
              <a:t>2086.20</a:t>
            </a:r>
          </a:p>
        </p:txBody>
      </p:sp>
    </p:spTree>
    <p:extLst>
      <p:ext uri="{BB962C8B-B14F-4D97-AF65-F5344CB8AC3E}">
        <p14:creationId xmlns:p14="http://schemas.microsoft.com/office/powerpoint/2010/main" val="319966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P spid="25" grpId="0"/>
      <p:bldP spid="26" grpId="0"/>
      <p:bldP spid="27" grpId="0"/>
      <p:bldP spid="31"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A certificate with text and numbers&#10;&#10;AI-generated content may be incorrect.">
            <a:extLst>
              <a:ext uri="{FF2B5EF4-FFF2-40B4-BE49-F238E27FC236}">
                <a16:creationId xmlns:a16="http://schemas.microsoft.com/office/drawing/2014/main" id="{6A877D37-E77F-51DD-338C-D2FA889E91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1862" y="1096623"/>
            <a:ext cx="3478892" cy="2077671"/>
          </a:xfrm>
          <a:prstGeom prst="rect">
            <a:avLst/>
          </a:prstGeom>
        </p:spPr>
      </p:pic>
      <p:grpSp>
        <p:nvGrpSpPr>
          <p:cNvPr id="23" name="Group 22">
            <a:extLst>
              <a:ext uri="{FF2B5EF4-FFF2-40B4-BE49-F238E27FC236}">
                <a16:creationId xmlns:a16="http://schemas.microsoft.com/office/drawing/2014/main" id="{F81EE690-2157-C1C5-4C73-496C986B6F23}"/>
              </a:ext>
            </a:extLst>
          </p:cNvPr>
          <p:cNvGrpSpPr/>
          <p:nvPr/>
        </p:nvGrpSpPr>
        <p:grpSpPr>
          <a:xfrm>
            <a:off x="3167789" y="4577269"/>
            <a:ext cx="2775143" cy="1273836"/>
            <a:chOff x="3719808" y="5125795"/>
            <a:chExt cx="3255168" cy="1494175"/>
          </a:xfrm>
        </p:grpSpPr>
        <p:pic>
          <p:nvPicPr>
            <p:cNvPr id="24" name="Picture 23" descr="A picture containing text&#10;&#10;Description automatically generated">
              <a:extLst>
                <a:ext uri="{FF2B5EF4-FFF2-40B4-BE49-F238E27FC236}">
                  <a16:creationId xmlns:a16="http://schemas.microsoft.com/office/drawing/2014/main" id="{9E3161C4-C176-8773-BC89-A4C2F38953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9808" y="5125795"/>
              <a:ext cx="3255168" cy="1494175"/>
            </a:xfrm>
            <a:prstGeom prst="rect">
              <a:avLst/>
            </a:prstGeom>
            <a:effectLst>
              <a:outerShdw blurRad="50800" dist="50800" dir="5400000" algn="ctr" rotWithShape="0">
                <a:schemeClr val="tx1">
                  <a:lumMod val="65000"/>
                  <a:lumOff val="35000"/>
                </a:schemeClr>
              </a:outerShdw>
            </a:effectLst>
          </p:spPr>
        </p:pic>
        <p:sp>
          <p:nvSpPr>
            <p:cNvPr id="25" name="TextBox 24">
              <a:extLst>
                <a:ext uri="{FF2B5EF4-FFF2-40B4-BE49-F238E27FC236}">
                  <a16:creationId xmlns:a16="http://schemas.microsoft.com/office/drawing/2014/main" id="{F7B05BAD-3690-E67C-6A0E-C365403EC15A}"/>
                </a:ext>
              </a:extLst>
            </p:cNvPr>
            <p:cNvSpPr txBox="1"/>
            <p:nvPr/>
          </p:nvSpPr>
          <p:spPr>
            <a:xfrm>
              <a:off x="3895533" y="5410850"/>
              <a:ext cx="2879078" cy="758129"/>
            </a:xfrm>
            <a:prstGeom prst="rect">
              <a:avLst/>
            </a:prstGeom>
            <a:noFill/>
          </p:spPr>
          <p:txBody>
            <a:bodyPr wrap="square" rtlCol="0">
              <a:spAutoFit/>
            </a:bodyPr>
            <a:lstStyle/>
            <a:p>
              <a:pPr algn="ctr"/>
              <a:r>
                <a:rPr lang="en-GB" sz="1200" b="1" dirty="0">
                  <a:latin typeface="Comic Sans MS" panose="030F0902030302020204" pitchFamily="66" charset="0"/>
                  <a:cs typeface="Simplified Arabic Fixed"/>
                </a:rPr>
                <a:t>TASK 3</a:t>
              </a:r>
              <a:r>
                <a:rPr lang="en-GB" sz="1200" dirty="0">
                  <a:latin typeface="Comic Sans MS" panose="030F0902030302020204" pitchFamily="66" charset="0"/>
                  <a:cs typeface="Simplified Arabic Fixed"/>
                </a:rPr>
                <a:t>: </a:t>
              </a:r>
              <a:br>
                <a:rPr lang="en-GB" sz="1200" dirty="0">
                  <a:latin typeface="Comic Sans MS" panose="030F0902030302020204" pitchFamily="66" charset="0"/>
                  <a:cs typeface="Simplified Arabic Fixed"/>
                </a:rPr>
              </a:br>
              <a:r>
                <a:rPr lang="en-GB" sz="1200" dirty="0">
                  <a:latin typeface="Comic Sans MS" panose="030F0902030302020204" pitchFamily="66" charset="0"/>
                  <a:cs typeface="Simplified Arabic Fixed"/>
                </a:rPr>
                <a:t>Why do you think you need to </a:t>
              </a:r>
              <a:br>
                <a:rPr lang="en-GB" sz="1200" dirty="0">
                  <a:latin typeface="Comic Sans MS" panose="030F0902030302020204" pitchFamily="66" charset="0"/>
                  <a:cs typeface="Simplified Arabic Fixed"/>
                </a:rPr>
              </a:br>
              <a:r>
                <a:rPr lang="en-GB" sz="1200" dirty="0">
                  <a:latin typeface="Comic Sans MS" panose="030F0902030302020204" pitchFamily="66" charset="0"/>
                  <a:cs typeface="Simplified Arabic Fixed"/>
                </a:rPr>
                <a:t>keep hold of your payslips?</a:t>
              </a:r>
            </a:p>
          </p:txBody>
        </p:sp>
      </p:grpSp>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32" name="Picture 31" descr="A picture containing sunset, nature, flock, bright&#10;&#10;Description automatically generated">
            <a:extLst>
              <a:ext uri="{FF2B5EF4-FFF2-40B4-BE49-F238E27FC236}">
                <a16:creationId xmlns:a16="http://schemas.microsoft.com/office/drawing/2014/main" id="{5C249EDA-09E1-8148-A9F1-E791657CDE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4211" y="515849"/>
            <a:ext cx="6529136" cy="516378"/>
          </a:xfrm>
          <a:prstGeom prst="rect">
            <a:avLst/>
          </a:prstGeom>
        </p:spPr>
      </p:pic>
      <p:sp>
        <p:nvSpPr>
          <p:cNvPr id="35" name="TextBox 34">
            <a:extLst>
              <a:ext uri="{FF2B5EF4-FFF2-40B4-BE49-F238E27FC236}">
                <a16:creationId xmlns:a16="http://schemas.microsoft.com/office/drawing/2014/main" id="{018520CD-9157-7B49-A0BD-6A44236DD43A}"/>
              </a:ext>
            </a:extLst>
          </p:cNvPr>
          <p:cNvSpPr txBox="1"/>
          <p:nvPr/>
        </p:nvSpPr>
        <p:spPr>
          <a:xfrm>
            <a:off x="1604211" y="600205"/>
            <a:ext cx="6529136" cy="400110"/>
          </a:xfrm>
          <a:prstGeom prst="rect">
            <a:avLst/>
          </a:prstGeom>
          <a:noFill/>
        </p:spPr>
        <p:txBody>
          <a:bodyPr wrap="square" lIns="91440" tIns="45720" rIns="91440" bIns="45720" rtlCol="0" anchor="t">
            <a:spAutoFit/>
          </a:bodyPr>
          <a:lstStyle/>
          <a:p>
            <a:pPr algn="ctr"/>
            <a:r>
              <a:rPr lang="en-GB" sz="2000" b="1" dirty="0">
                <a:solidFill>
                  <a:schemeClr val="bg1"/>
                </a:solidFill>
                <a:latin typeface="Simplified Arabic Fixed"/>
                <a:cs typeface="Simplified Arabic Fixed"/>
              </a:rPr>
              <a:t>A few final points...</a:t>
            </a:r>
          </a:p>
        </p:txBody>
      </p:sp>
      <p:pic>
        <p:nvPicPr>
          <p:cNvPr id="42" name="Picture 41" descr="Logo&#10;&#10;Description automatically generated">
            <a:extLst>
              <a:ext uri="{FF2B5EF4-FFF2-40B4-BE49-F238E27FC236}">
                <a16:creationId xmlns:a16="http://schemas.microsoft.com/office/drawing/2014/main" id="{7843E9F5-7C0A-344C-97E3-82E839FA07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3" name="Picture 2">
            <a:extLst>
              <a:ext uri="{FF2B5EF4-FFF2-40B4-BE49-F238E27FC236}">
                <a16:creationId xmlns:a16="http://schemas.microsoft.com/office/drawing/2014/main" id="{9F7BDEB5-B31F-414F-8F0D-94AB710ECA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8950" y="348070"/>
            <a:ext cx="809472" cy="794053"/>
          </a:xfrm>
          <a:prstGeom prst="rect">
            <a:avLst/>
          </a:prstGeom>
        </p:spPr>
      </p:pic>
      <p:grpSp>
        <p:nvGrpSpPr>
          <p:cNvPr id="29" name="Group 28">
            <a:extLst>
              <a:ext uri="{FF2B5EF4-FFF2-40B4-BE49-F238E27FC236}">
                <a16:creationId xmlns:a16="http://schemas.microsoft.com/office/drawing/2014/main" id="{40A807B1-940B-7A58-5841-608A91797991}"/>
              </a:ext>
            </a:extLst>
          </p:cNvPr>
          <p:cNvGrpSpPr/>
          <p:nvPr/>
        </p:nvGrpSpPr>
        <p:grpSpPr>
          <a:xfrm>
            <a:off x="3506677" y="5940373"/>
            <a:ext cx="3453443" cy="732895"/>
            <a:chOff x="3315347" y="5907911"/>
            <a:chExt cx="3453443" cy="732895"/>
          </a:xfrm>
        </p:grpSpPr>
        <p:pic>
          <p:nvPicPr>
            <p:cNvPr id="7" name="Picture 6" descr="A picture containing text&#10;&#10;Description automatically generated">
              <a:extLst>
                <a:ext uri="{FF2B5EF4-FFF2-40B4-BE49-F238E27FC236}">
                  <a16:creationId xmlns:a16="http://schemas.microsoft.com/office/drawing/2014/main" id="{D22954C3-70BA-466D-BAC4-82195FE74A1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60491" y="6078020"/>
              <a:ext cx="2278126" cy="435053"/>
            </a:xfrm>
            <a:prstGeom prst="rect">
              <a:avLst/>
            </a:prstGeom>
          </p:spPr>
        </p:pic>
        <p:pic>
          <p:nvPicPr>
            <p:cNvPr id="8" name="Picture 7">
              <a:extLst>
                <a:ext uri="{FF2B5EF4-FFF2-40B4-BE49-F238E27FC236}">
                  <a16:creationId xmlns:a16="http://schemas.microsoft.com/office/drawing/2014/main" id="{71FEB2BC-A844-4B4A-BD73-B227402A156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97662" y="6031910"/>
              <a:ext cx="527939" cy="496263"/>
            </a:xfrm>
            <a:prstGeom prst="rect">
              <a:avLst/>
            </a:prstGeom>
          </p:spPr>
        </p:pic>
        <p:sp>
          <p:nvSpPr>
            <p:cNvPr id="9" name="Rounded Rectangle 26">
              <a:extLst>
                <a:ext uri="{FF2B5EF4-FFF2-40B4-BE49-F238E27FC236}">
                  <a16:creationId xmlns:a16="http://schemas.microsoft.com/office/drawing/2014/main" id="{D69042C5-8AF3-413F-B9A7-7B4F309BB25E}"/>
                </a:ext>
              </a:extLst>
            </p:cNvPr>
            <p:cNvSpPr/>
            <p:nvPr/>
          </p:nvSpPr>
          <p:spPr>
            <a:xfrm>
              <a:off x="3315347" y="5907911"/>
              <a:ext cx="3453443" cy="732895"/>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4282E52-911C-4A6A-8871-2D0828B205DB}"/>
                </a:ext>
              </a:extLst>
            </p:cNvPr>
            <p:cNvSpPr txBox="1"/>
            <p:nvPr/>
          </p:nvSpPr>
          <p:spPr>
            <a:xfrm>
              <a:off x="4349913" y="6161468"/>
              <a:ext cx="2278126" cy="329124"/>
            </a:xfrm>
            <a:prstGeom prst="rect">
              <a:avLst/>
            </a:prstGeom>
            <a:noFill/>
          </p:spPr>
          <p:txBody>
            <a:bodyPr wrap="square" rtlCol="0">
              <a:spAutoFit/>
            </a:bodyPr>
            <a:lstStyle/>
            <a:p>
              <a:r>
                <a:rPr lang="en-US" sz="1400" dirty="0">
                  <a:solidFill>
                    <a:schemeClr val="bg1"/>
                  </a:solidFill>
                  <a:latin typeface="Simplified Arabic Fixed" panose="02070309020205020404" pitchFamily="49" charset="-78"/>
                </a:rPr>
                <a:t>Activity 2: Poster</a:t>
              </a:r>
            </a:p>
          </p:txBody>
        </p:sp>
      </p:grpSp>
      <p:pic>
        <p:nvPicPr>
          <p:cNvPr id="13" name="Picture 12" descr="A picture containing text&#10;&#10;Description automatically generated">
            <a:extLst>
              <a:ext uri="{FF2B5EF4-FFF2-40B4-BE49-F238E27FC236}">
                <a16:creationId xmlns:a16="http://schemas.microsoft.com/office/drawing/2014/main" id="{416541AD-63DC-52AC-16E7-DCE8F17BCE05}"/>
              </a:ext>
            </a:extLst>
          </p:cNvPr>
          <p:cNvPicPr>
            <a:picLocks noChangeAspect="1"/>
          </p:cNvPicPr>
          <p:nvPr/>
        </p:nvPicPr>
        <p:blipFill rotWithShape="1">
          <a:blip r:embed="rId11">
            <a:extLst>
              <a:ext uri="{28A0092B-C50C-407E-A947-70E740481C1C}">
                <a14:useLocalDpi xmlns:a14="http://schemas.microsoft.com/office/drawing/2010/main" val="0"/>
              </a:ext>
            </a:extLst>
          </a:blip>
          <a:srcRect b="16761"/>
          <a:stretch/>
        </p:blipFill>
        <p:spPr>
          <a:xfrm rot="20916798">
            <a:off x="1107598" y="1449832"/>
            <a:ext cx="3615615" cy="2843622"/>
          </a:xfrm>
          <a:prstGeom prst="rect">
            <a:avLst/>
          </a:prstGeom>
          <a:effectLst>
            <a:outerShdw blurRad="50800" dist="11362" dir="1930353" algn="ctr" rotWithShape="0">
              <a:schemeClr val="tx1">
                <a:lumMod val="65000"/>
                <a:lumOff val="35000"/>
              </a:schemeClr>
            </a:outerShdw>
          </a:effectLst>
        </p:spPr>
      </p:pic>
      <p:sp>
        <p:nvSpPr>
          <p:cNvPr id="14" name="TextBox 13">
            <a:extLst>
              <a:ext uri="{FF2B5EF4-FFF2-40B4-BE49-F238E27FC236}">
                <a16:creationId xmlns:a16="http://schemas.microsoft.com/office/drawing/2014/main" id="{4493EABC-D67C-23B1-2FF7-0209738502B4}"/>
              </a:ext>
            </a:extLst>
          </p:cNvPr>
          <p:cNvSpPr txBox="1"/>
          <p:nvPr/>
        </p:nvSpPr>
        <p:spPr>
          <a:xfrm rot="20916798">
            <a:off x="1613260" y="1657266"/>
            <a:ext cx="2942473" cy="2639184"/>
          </a:xfrm>
          <a:prstGeom prst="rect">
            <a:avLst/>
          </a:prstGeom>
          <a:noFill/>
        </p:spPr>
        <p:txBody>
          <a:bodyPr wrap="square" lIns="91440" tIns="45720" rIns="91440" bIns="45720" rtlCol="0" anchor="t">
            <a:spAutoFit/>
          </a:bodyPr>
          <a:lstStyle/>
          <a:p>
            <a:pPr marL="285750" indent="-285750">
              <a:spcBef>
                <a:spcPts val="400"/>
              </a:spcBef>
              <a:spcAft>
                <a:spcPts val="500"/>
              </a:spcAft>
              <a:buFont typeface="Wingdings" pitchFamily="2" charset="2"/>
              <a:buChar char="ü"/>
            </a:pPr>
            <a:endParaRPr lang="en-GB" sz="1600" dirty="0">
              <a:latin typeface="Simplified Arabic Fixed"/>
              <a:cs typeface="Simplified Arabic Fixed"/>
            </a:endParaRPr>
          </a:p>
          <a:p>
            <a:pPr marL="285750" indent="-285750">
              <a:spcBef>
                <a:spcPts val="400"/>
              </a:spcBef>
              <a:spcAft>
                <a:spcPts val="500"/>
              </a:spcAft>
              <a:buFont typeface="Wingdings" pitchFamily="2" charset="2"/>
              <a:buChar char="ü"/>
            </a:pPr>
            <a:r>
              <a:rPr lang="en-GB" sz="1600" dirty="0">
                <a:latin typeface="Simplified Arabic Fixed"/>
                <a:cs typeface="Simplified Arabic Fixed"/>
              </a:rPr>
              <a:t>Bank account</a:t>
            </a:r>
          </a:p>
          <a:p>
            <a:pPr marL="285750" indent="-285750">
              <a:spcBef>
                <a:spcPts val="400"/>
              </a:spcBef>
              <a:spcAft>
                <a:spcPts val="500"/>
              </a:spcAft>
              <a:buFont typeface="Wingdings" pitchFamily="2" charset="2"/>
              <a:buChar char="ü"/>
            </a:pPr>
            <a:r>
              <a:rPr lang="en-GB" sz="1600" dirty="0">
                <a:latin typeface="Simplified Arabic Fixed"/>
                <a:cs typeface="Simplified Arabic Fixed"/>
              </a:rPr>
              <a:t>Gross Pay v Net Pay</a:t>
            </a:r>
          </a:p>
          <a:p>
            <a:pPr marL="285750" indent="-285750">
              <a:spcBef>
                <a:spcPts val="400"/>
              </a:spcBef>
              <a:spcAft>
                <a:spcPts val="500"/>
              </a:spcAft>
              <a:buFont typeface="Wingdings" pitchFamily="2" charset="2"/>
              <a:buChar char="ü"/>
            </a:pPr>
            <a:r>
              <a:rPr lang="en-GB" sz="1600" dirty="0">
                <a:latin typeface="Simplified Arabic Fixed"/>
                <a:cs typeface="Simplified Arabic Fixed"/>
              </a:rPr>
              <a:t>Check your pay</a:t>
            </a:r>
          </a:p>
          <a:p>
            <a:pPr marL="285750" indent="-285750">
              <a:spcBef>
                <a:spcPts val="400"/>
              </a:spcBef>
              <a:spcAft>
                <a:spcPts val="500"/>
              </a:spcAft>
              <a:buFont typeface="Wingdings" pitchFamily="2" charset="2"/>
              <a:buChar char="ü"/>
            </a:pPr>
            <a:r>
              <a:rPr lang="en-GB" sz="1600" dirty="0">
                <a:latin typeface="Simplified Arabic Fixed"/>
                <a:cs typeface="Simplified Arabic Fixed"/>
              </a:rPr>
              <a:t>Know the difference between a </a:t>
            </a:r>
            <a:r>
              <a:rPr lang="en-GB" sz="1600" b="1" dirty="0">
                <a:latin typeface="Simplified Arabic Fixed"/>
                <a:cs typeface="Simplified Arabic Fixed"/>
              </a:rPr>
              <a:t>P60</a:t>
            </a:r>
            <a:r>
              <a:rPr lang="en-GB" sz="1600" dirty="0">
                <a:latin typeface="Simplified Arabic Fixed"/>
                <a:cs typeface="Simplified Arabic Fixed"/>
              </a:rPr>
              <a:t> </a:t>
            </a:r>
            <a:br>
              <a:rPr lang="en-GB" sz="1600" dirty="0">
                <a:latin typeface="Simplified Arabic Fixed"/>
                <a:cs typeface="Simplified Arabic Fixed"/>
              </a:rPr>
            </a:br>
            <a:r>
              <a:rPr lang="en-GB" sz="1600" dirty="0">
                <a:latin typeface="Simplified Arabic Fixed"/>
                <a:cs typeface="Simplified Arabic Fixed"/>
              </a:rPr>
              <a:t>and a </a:t>
            </a:r>
            <a:r>
              <a:rPr lang="en-GB" sz="1600" b="1" dirty="0">
                <a:latin typeface="Simplified Arabic Fixed"/>
                <a:cs typeface="Simplified Arabic Fixed"/>
              </a:rPr>
              <a:t>P45</a:t>
            </a:r>
            <a:r>
              <a:rPr lang="en-GB" sz="1600" dirty="0">
                <a:latin typeface="Simplified Arabic Fixed"/>
                <a:cs typeface="Simplified Arabic Fixed"/>
              </a:rPr>
              <a:t>!</a:t>
            </a:r>
          </a:p>
          <a:p>
            <a:pPr marL="285750" indent="-285750">
              <a:spcBef>
                <a:spcPts val="400"/>
              </a:spcBef>
              <a:spcAft>
                <a:spcPts val="500"/>
              </a:spcAft>
              <a:buFont typeface="Wingdings" pitchFamily="2" charset="2"/>
              <a:buChar char="ü"/>
            </a:pPr>
            <a:endParaRPr lang="en-GB" sz="1600" dirty="0">
              <a:latin typeface="Simplified Arabic Fixed"/>
              <a:cs typeface="Simplified Arabic Fixed"/>
            </a:endParaRPr>
          </a:p>
        </p:txBody>
      </p:sp>
      <p:pic>
        <p:nvPicPr>
          <p:cNvPr id="11" name="Picture 10" descr="Shape, square&#10;&#10;Description automatically generated">
            <a:extLst>
              <a:ext uri="{FF2B5EF4-FFF2-40B4-BE49-F238E27FC236}">
                <a16:creationId xmlns:a16="http://schemas.microsoft.com/office/drawing/2014/main" id="{D987F703-3A00-F709-8C44-87A56500297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408108">
            <a:off x="993284" y="4128448"/>
            <a:ext cx="1755260" cy="1755260"/>
          </a:xfrm>
          <a:prstGeom prst="rect">
            <a:avLst/>
          </a:prstGeom>
          <a:effectLst>
            <a:outerShdw blurRad="50800" dist="50800" dir="5400000" algn="ctr" rotWithShape="0">
              <a:schemeClr val="tx1">
                <a:lumMod val="75000"/>
                <a:lumOff val="25000"/>
              </a:schemeClr>
            </a:outerShdw>
          </a:effectLst>
        </p:spPr>
      </p:pic>
      <p:sp>
        <p:nvSpPr>
          <p:cNvPr id="12" name="TextBox 11">
            <a:extLst>
              <a:ext uri="{FF2B5EF4-FFF2-40B4-BE49-F238E27FC236}">
                <a16:creationId xmlns:a16="http://schemas.microsoft.com/office/drawing/2014/main" id="{A0C9B5B5-6744-A38B-8310-36CCEAF3F204}"/>
              </a:ext>
            </a:extLst>
          </p:cNvPr>
          <p:cNvSpPr txBox="1"/>
          <p:nvPr/>
        </p:nvSpPr>
        <p:spPr>
          <a:xfrm rot="626212">
            <a:off x="896274" y="4527742"/>
            <a:ext cx="2030846" cy="956672"/>
          </a:xfrm>
          <a:prstGeom prst="rect">
            <a:avLst/>
          </a:prstGeom>
          <a:noFill/>
        </p:spPr>
        <p:txBody>
          <a:bodyPr wrap="square" lIns="91440" tIns="45720" rIns="91440" bIns="45720" rtlCol="0" anchor="t">
            <a:spAutoFit/>
          </a:bodyPr>
          <a:lstStyle/>
          <a:p>
            <a:pPr algn="ctr">
              <a:spcAft>
                <a:spcPts val="500"/>
              </a:spcAft>
            </a:pPr>
            <a:r>
              <a:rPr lang="en-GB" sz="2000" b="1" dirty="0">
                <a:latin typeface="Bradley Hand ITC" panose="03070402050302030203" pitchFamily="66" charset="77"/>
                <a:cs typeface="Simplified Arabic Fixed"/>
              </a:rPr>
              <a:t>NOTE:</a:t>
            </a:r>
          </a:p>
          <a:p>
            <a:pPr algn="ctr">
              <a:spcAft>
                <a:spcPts val="500"/>
              </a:spcAft>
            </a:pPr>
            <a:r>
              <a:rPr lang="en-GB" sz="1600" dirty="0">
                <a:latin typeface="Bradley Hand ITC" panose="03070402050302030203" pitchFamily="66" charset="77"/>
                <a:cs typeface="Simplified Arabic Fixed"/>
              </a:rPr>
              <a:t>KEEP YOUR PAYSLIPS!</a:t>
            </a:r>
          </a:p>
        </p:txBody>
      </p:sp>
      <p:pic>
        <p:nvPicPr>
          <p:cNvPr id="21" name="Picture 20" descr="Background pattern&#10;&#10;Description automatically generated">
            <a:extLst>
              <a:ext uri="{FF2B5EF4-FFF2-40B4-BE49-F238E27FC236}">
                <a16:creationId xmlns:a16="http://schemas.microsoft.com/office/drawing/2014/main" id="{B8DE599E-8ED2-FE65-3F94-3F8F0916E0FB}"/>
              </a:ext>
            </a:extLst>
          </p:cNvPr>
          <p:cNvPicPr>
            <a:picLocks noChangeAspect="1"/>
          </p:cNvPicPr>
          <p:nvPr/>
        </p:nvPicPr>
        <p:blipFill rotWithShape="1">
          <a:blip r:embed="rId13">
            <a:extLst>
              <a:ext uri="{28A0092B-C50C-407E-A947-70E740481C1C}">
                <a14:useLocalDpi xmlns:a14="http://schemas.microsoft.com/office/drawing/2010/main" val="0"/>
              </a:ext>
            </a:extLst>
          </a:blip>
          <a:srcRect t="32522" b="-1"/>
          <a:stretch/>
        </p:blipFill>
        <p:spPr>
          <a:xfrm rot="5400000" flipH="1">
            <a:off x="7627076" y="3802314"/>
            <a:ext cx="849967" cy="2183880"/>
          </a:xfrm>
          <a:prstGeom prst="rect">
            <a:avLst/>
          </a:prstGeom>
        </p:spPr>
      </p:pic>
      <p:pic>
        <p:nvPicPr>
          <p:cNvPr id="22" name="Picture 21" descr="A picture containing outdoor object, night sky&#10;&#10;Description automatically generated">
            <a:extLst>
              <a:ext uri="{FF2B5EF4-FFF2-40B4-BE49-F238E27FC236}">
                <a16:creationId xmlns:a16="http://schemas.microsoft.com/office/drawing/2014/main" id="{A9A39C69-96F3-1AE9-E9C1-269FB1E90D1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06892" y="4680094"/>
            <a:ext cx="836148" cy="849968"/>
          </a:xfrm>
          <a:prstGeom prst="rect">
            <a:avLst/>
          </a:prstGeom>
        </p:spPr>
      </p:pic>
      <p:pic>
        <p:nvPicPr>
          <p:cNvPr id="19" name="Picture 18" descr="Graphical user interface, text&#10;&#10;Description automatically generated">
            <a:extLst>
              <a:ext uri="{FF2B5EF4-FFF2-40B4-BE49-F238E27FC236}">
                <a16:creationId xmlns:a16="http://schemas.microsoft.com/office/drawing/2014/main" id="{82DB865F-059B-16C4-FADB-0D4ABBCF14D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22394" y="3312162"/>
            <a:ext cx="2400300" cy="914400"/>
          </a:xfrm>
          <a:prstGeom prst="rect">
            <a:avLst/>
          </a:prstGeom>
        </p:spPr>
      </p:pic>
      <p:cxnSp>
        <p:nvCxnSpPr>
          <p:cNvPr id="36" name="Straight Arrow Connector 35">
            <a:extLst>
              <a:ext uri="{FF2B5EF4-FFF2-40B4-BE49-F238E27FC236}">
                <a16:creationId xmlns:a16="http://schemas.microsoft.com/office/drawing/2014/main" id="{73BE04AA-205F-4DBD-A4D1-E7FC796C6502}"/>
              </a:ext>
            </a:extLst>
          </p:cNvPr>
          <p:cNvCxnSpPr>
            <a:cxnSpLocks/>
          </p:cNvCxnSpPr>
          <p:nvPr/>
        </p:nvCxnSpPr>
        <p:spPr>
          <a:xfrm flipV="1">
            <a:off x="3912139" y="2897945"/>
            <a:ext cx="1319723" cy="414217"/>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AF4AA91-062E-7112-DACF-6C00C48C6B31}"/>
              </a:ext>
            </a:extLst>
          </p:cNvPr>
          <p:cNvCxnSpPr>
            <a:cxnSpLocks/>
            <a:endCxn id="19" idx="1"/>
          </p:cNvCxnSpPr>
          <p:nvPr/>
        </p:nvCxnSpPr>
        <p:spPr>
          <a:xfrm>
            <a:off x="3435897" y="3763431"/>
            <a:ext cx="2386497" cy="5931"/>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D734012-898E-13A2-7C93-F83AC59FBBE4}"/>
              </a:ext>
            </a:extLst>
          </p:cNvPr>
          <p:cNvSpPr txBox="1"/>
          <p:nvPr/>
        </p:nvSpPr>
        <p:spPr>
          <a:xfrm>
            <a:off x="7686136" y="1624228"/>
            <a:ext cx="759124" cy="369332"/>
          </a:xfrm>
          <a:prstGeom prst="rect">
            <a:avLst/>
          </a:prstGeom>
          <a:noFill/>
        </p:spPr>
        <p:txBody>
          <a:bodyPr wrap="square" rtlCol="0">
            <a:spAutoFit/>
          </a:bodyPr>
          <a:lstStyle/>
          <a:p>
            <a:pPr algn="ctr"/>
            <a:r>
              <a:rPr lang="en-GB" dirty="0">
                <a:solidFill>
                  <a:srgbClr val="002060"/>
                </a:solidFill>
              </a:rPr>
              <a:t>2025</a:t>
            </a:r>
          </a:p>
        </p:txBody>
      </p:sp>
    </p:spTree>
    <p:extLst>
      <p:ext uri="{BB962C8B-B14F-4D97-AF65-F5344CB8AC3E}">
        <p14:creationId xmlns:p14="http://schemas.microsoft.com/office/powerpoint/2010/main" val="3321875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13" name="Rounded Rectangle 12">
            <a:extLst>
              <a:ext uri="{FF2B5EF4-FFF2-40B4-BE49-F238E27FC236}">
                <a16:creationId xmlns:a16="http://schemas.microsoft.com/office/drawing/2014/main" id="{D04DBCFD-AD98-DA43-828F-1E783DD24FC5}"/>
              </a:ext>
            </a:extLst>
          </p:cNvPr>
          <p:cNvSpPr/>
          <p:nvPr/>
        </p:nvSpPr>
        <p:spPr>
          <a:xfrm>
            <a:off x="4468287" y="1352008"/>
            <a:ext cx="3815255" cy="3954746"/>
          </a:xfrm>
          <a:prstGeom prst="roundRect">
            <a:avLst/>
          </a:prstGeom>
          <a:noFill/>
          <a:ln w="666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895FBC-21B8-6643-B459-576EF1866424}"/>
              </a:ext>
            </a:extLst>
          </p:cNvPr>
          <p:cNvSpPr txBox="1"/>
          <p:nvPr/>
        </p:nvSpPr>
        <p:spPr>
          <a:xfrm>
            <a:off x="1084845" y="2747002"/>
            <a:ext cx="2810431" cy="769441"/>
          </a:xfrm>
          <a:prstGeom prst="rect">
            <a:avLst/>
          </a:prstGeom>
          <a:noFill/>
        </p:spPr>
        <p:txBody>
          <a:bodyPr wrap="square" rtlCol="0">
            <a:spAutoFit/>
          </a:bodyPr>
          <a:lstStyle/>
          <a:p>
            <a:pPr algn="ctr"/>
            <a:r>
              <a:rPr lang="en-US" sz="4400">
                <a:solidFill>
                  <a:srgbClr val="FFFF00"/>
                </a:solidFill>
                <a:latin typeface="Reprise Title Std" panose="02000000000000000000" pitchFamily="2" charset="77"/>
              </a:rPr>
              <a:t>Questions ?</a:t>
            </a:r>
          </a:p>
        </p:txBody>
      </p:sp>
      <p:pic>
        <p:nvPicPr>
          <p:cNvPr id="16" name="Graphic 15" descr="Thought with solid fill">
            <a:extLst>
              <a:ext uri="{FF2B5EF4-FFF2-40B4-BE49-F238E27FC236}">
                <a16:creationId xmlns:a16="http://schemas.microsoft.com/office/drawing/2014/main" id="{7402D460-6E42-E24B-8B13-84FD358488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9813" y="2052262"/>
            <a:ext cx="2772102" cy="2772102"/>
          </a:xfrm>
          <a:prstGeom prst="rect">
            <a:avLst/>
          </a:prstGeom>
        </p:spPr>
      </p:pic>
      <p:pic>
        <p:nvPicPr>
          <p:cNvPr id="17" name="Graphic 16" descr="Question Mark with solid fill">
            <a:extLst>
              <a:ext uri="{FF2B5EF4-FFF2-40B4-BE49-F238E27FC236}">
                <a16:creationId xmlns:a16="http://schemas.microsoft.com/office/drawing/2014/main" id="{1EACB109-8011-3741-8D79-36C2A0665A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72965" y="2467752"/>
            <a:ext cx="735725" cy="735725"/>
          </a:xfrm>
          <a:prstGeom prst="rect">
            <a:avLst/>
          </a:prstGeom>
        </p:spPr>
      </p:pic>
      <p:pic>
        <p:nvPicPr>
          <p:cNvPr id="10" name="Picture 9" descr="Logo&#10;&#10;Description automatically generated">
            <a:extLst>
              <a:ext uri="{FF2B5EF4-FFF2-40B4-BE49-F238E27FC236}">
                <a16:creationId xmlns:a16="http://schemas.microsoft.com/office/drawing/2014/main" id="{36057661-3D18-0348-81E8-E852C59320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20817" y="6263445"/>
            <a:ext cx="1220486" cy="390556"/>
          </a:xfrm>
          <a:prstGeom prst="rect">
            <a:avLst/>
          </a:prstGeom>
        </p:spPr>
      </p:pic>
      <p:sp>
        <p:nvSpPr>
          <p:cNvPr id="2" name="Footer Placeholder 3">
            <a:extLst>
              <a:ext uri="{FF2B5EF4-FFF2-40B4-BE49-F238E27FC236}">
                <a16:creationId xmlns:a16="http://schemas.microsoft.com/office/drawing/2014/main" id="{26B72AAC-8AFC-9FBA-74F4-6C8E3CAD871E}"/>
              </a:ext>
            </a:extLst>
          </p:cNvPr>
          <p:cNvSpPr>
            <a:spLocks noGrp="1"/>
          </p:cNvSpPr>
          <p:nvPr>
            <p:ph type="ftr" sz="quarter" idx="11"/>
          </p:nvPr>
        </p:nvSpPr>
        <p:spPr>
          <a:xfrm>
            <a:off x="3028950" y="6356351"/>
            <a:ext cx="3086100" cy="365125"/>
          </a:xfrm>
        </p:spPr>
        <p:txBody>
          <a:bodyPr/>
          <a:lstStyle/>
          <a:p>
            <a:r>
              <a:rPr lang="en-US" dirty="0"/>
              <a:t>© Gateway 2025</a:t>
            </a:r>
          </a:p>
        </p:txBody>
      </p:sp>
    </p:spTree>
    <p:extLst>
      <p:ext uri="{BB962C8B-B14F-4D97-AF65-F5344CB8AC3E}">
        <p14:creationId xmlns:p14="http://schemas.microsoft.com/office/powerpoint/2010/main" val="40243046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SSPresentation_JobMarketToday" id="{7227EB5B-F5B9-BC44-8FA9-802197C2CDEF}" vid="{5B9AEA26-FBEB-D14B-B405-126719A9FE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0bbd1c0-476f-492f-837b-8878e2dd1eba">
      <Terms xmlns="http://schemas.microsoft.com/office/infopath/2007/PartnerControls"/>
    </lcf76f155ced4ddcb4097134ff3c332f>
    <TaxCatchAll xmlns="3072b28c-77ff-4c28-a70b-2fb5f59c378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D4B49E15B1BE47974D400D412D1E04" ma:contentTypeVersion="14" ma:contentTypeDescription="Create a new document." ma:contentTypeScope="" ma:versionID="993c8b081e81884be6bdf5c7d8ec8def">
  <xsd:schema xmlns:xsd="http://www.w3.org/2001/XMLSchema" xmlns:xs="http://www.w3.org/2001/XMLSchema" xmlns:p="http://schemas.microsoft.com/office/2006/metadata/properties" xmlns:ns2="50bbd1c0-476f-492f-837b-8878e2dd1eba" xmlns:ns3="3072b28c-77ff-4c28-a70b-2fb5f59c378a" targetNamespace="http://schemas.microsoft.com/office/2006/metadata/properties" ma:root="true" ma:fieldsID="2e9f348fa0cb86e5790a06c5847a43d1" ns2:_="" ns3:_="">
    <xsd:import namespace="50bbd1c0-476f-492f-837b-8878e2dd1eba"/>
    <xsd:import namespace="3072b28c-77ff-4c28-a70b-2fb5f59c37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d1c0-476f-492f-837b-8878e2dd1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344052-c457-464f-8eab-fba48515b8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72b28c-77ff-4c28-a70b-2fb5f59c37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2d35652-4b9a-44a3-a7b8-db18bfd0a65c}" ma:internalName="TaxCatchAll" ma:showField="CatchAllData" ma:web="3072b28c-77ff-4c28-a70b-2fb5f59c378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6E6F4A-3DA9-4F61-923E-2309AB9AF519}">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50bbd1c0-476f-492f-837b-8878e2dd1eba"/>
    <ds:schemaRef ds:uri="http://purl.org/dc/elements/1.1/"/>
    <ds:schemaRef ds:uri="http://schemas.microsoft.com/office/2006/metadata/properties"/>
    <ds:schemaRef ds:uri="http://purl.org/dc/terms/"/>
    <ds:schemaRef ds:uri="3072b28c-77ff-4c28-a70b-2fb5f59c378a"/>
    <ds:schemaRef ds:uri="http://www.w3.org/XML/1998/namespace"/>
  </ds:schemaRefs>
</ds:datastoreItem>
</file>

<file path=customXml/itemProps2.xml><?xml version="1.0" encoding="utf-8"?>
<ds:datastoreItem xmlns:ds="http://schemas.openxmlformats.org/officeDocument/2006/customXml" ds:itemID="{ACD853AD-0AD3-4492-A59A-FC492C3EB4BE}">
  <ds:schemaRefs>
    <ds:schemaRef ds:uri="http://schemas.microsoft.com/sharepoint/v3/contenttype/forms"/>
  </ds:schemaRefs>
</ds:datastoreItem>
</file>

<file path=customXml/itemProps3.xml><?xml version="1.0" encoding="utf-8"?>
<ds:datastoreItem xmlns:ds="http://schemas.openxmlformats.org/officeDocument/2006/customXml" ds:itemID="{4235EC84-4C5B-4D5C-808A-E6C20CB46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bd1c0-476f-492f-837b-8878e2dd1eba"/>
    <ds:schemaRef ds:uri="3072b28c-77ff-4c28-a70b-2fb5f59c3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55</TotalTime>
  <Words>3793</Words>
  <Application>Microsoft Office PowerPoint</Application>
  <PresentationFormat>On-screen Show (4:3)</PresentationFormat>
  <Paragraphs>288</Paragraphs>
  <Slides>9</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vt:i4>
      </vt:variant>
    </vt:vector>
  </HeadingPairs>
  <TitlesOfParts>
    <vt:vector size="22" baseType="lpstr">
      <vt:lpstr>Franklin Gothic Demi</vt:lpstr>
      <vt:lpstr>Arial</vt:lpstr>
      <vt:lpstr>Wingdings</vt:lpstr>
      <vt:lpstr>Calibri Light</vt:lpstr>
      <vt:lpstr>Bradley Hand ITC</vt:lpstr>
      <vt:lpstr>Calibri</vt:lpstr>
      <vt:lpstr>Franklin Gothic Book</vt:lpstr>
      <vt:lpstr>Reprise Title Std</vt:lpstr>
      <vt:lpstr>Stencil</vt:lpstr>
      <vt:lpstr>Simplified Arabic Fixed</vt:lpstr>
      <vt:lpstr>Comic Sans MS</vt:lpstr>
      <vt:lpstr>Maximus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Development Award National 4</dc:title>
  <dc:subject/>
  <dc:creator>Marian Hester</dc:creator>
  <cp:keywords/>
  <dc:description/>
  <cp:lastModifiedBy>Marian Hester</cp:lastModifiedBy>
  <cp:revision>1630</cp:revision>
  <dcterms:created xsi:type="dcterms:W3CDTF">2022-04-19T10:35:20Z</dcterms:created>
  <dcterms:modified xsi:type="dcterms:W3CDTF">2025-11-27T14:58:15Z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0x01010076D4B49E15B1BE47974D400D412D1E04</vt:lpwstr>
  </property>
  <property fmtid="{D5CDD505-2E9C-101B-9397-08002B2CF9AE}" pid="3" name="MediaServiceImageTags">
    <vt:lpwstr/>
  </property>
</Properties>
</file>