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ink/ink3.xml" ContentType="application/inkml+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18"/>
  </p:notesMasterIdLst>
  <p:sldIdLst>
    <p:sldId id="259" r:id="rId5"/>
    <p:sldId id="320" r:id="rId6"/>
    <p:sldId id="269" r:id="rId7"/>
    <p:sldId id="306" r:id="rId8"/>
    <p:sldId id="323" r:id="rId9"/>
    <p:sldId id="321" r:id="rId10"/>
    <p:sldId id="317" r:id="rId11"/>
    <p:sldId id="311" r:id="rId12"/>
    <p:sldId id="312" r:id="rId13"/>
    <p:sldId id="313" r:id="rId14"/>
    <p:sldId id="319" r:id="rId15"/>
    <p:sldId id="308" r:id="rId16"/>
    <p:sldId id="267" r:id="rId17"/>
  </p:sldIdLst>
  <p:sldSz cx="9144000" cy="6858000" type="screen4x3"/>
  <p:notesSz cx="6858000" cy="9144000"/>
  <p:embeddedFontLst>
    <p:embeddedFont>
      <p:font typeface="Bradley Hand ITC" panose="03070402050302030203" pitchFamily="66" charset="0"/>
      <p:regular r:id="rId19"/>
    </p:embeddedFont>
    <p:embeddedFont>
      <p:font typeface="Comic Sans MS" panose="030F0702030302020204" pitchFamily="66" charset="0"/>
      <p:regular r:id="rId20"/>
      <p:bold r:id="rId21"/>
      <p:italic r:id="rId22"/>
      <p:boldItalic r:id="rId23"/>
    </p:embeddedFont>
    <p:embeddedFont>
      <p:font typeface="Maximus" pitchFamily="2" charset="0"/>
      <p:regular r:id="rId24"/>
    </p:embeddedFont>
    <p:embeddedFont>
      <p:font typeface="Reprise Title Std" panose="02000000000000000000" charset="0"/>
      <p:regular r:id="rId25"/>
    </p:embeddedFont>
    <p:embeddedFont>
      <p:font typeface="Simplified Arabic Fixed" panose="02070309020205020404" pitchFamily="49" charset="-78"/>
      <p:regular r:id="rId26"/>
    </p:embeddedFont>
    <p:embeddedFont>
      <p:font typeface="Stencil" panose="040409050D0802020404" pitchFamily="8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58B"/>
    <a:srgbClr val="A31D43"/>
    <a:srgbClr val="E32D91"/>
    <a:srgbClr val="F23C4D"/>
    <a:srgbClr val="FFCCFF"/>
    <a:srgbClr val="CC99FF"/>
    <a:srgbClr val="259D9D"/>
    <a:srgbClr val="33CBCC"/>
    <a:srgbClr val="000000"/>
    <a:srgbClr val="05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82"/>
    <p:restoredTop sz="62885" autoAdjust="0"/>
  </p:normalViewPr>
  <p:slideViewPr>
    <p:cSldViewPr snapToGrid="0">
      <p:cViewPr varScale="1">
        <p:scale>
          <a:sx n="69" d="100"/>
          <a:sy n="69" d="100"/>
        </p:scale>
        <p:origin x="135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23T12:32:13.570"/>
    </inkml:context>
    <inkml:brush xml:id="br0">
      <inkml:brushProperty name="width" value="0.1" units="cm"/>
      <inkml:brushProperty name="height" value="0.1" units="cm"/>
    </inkml:brush>
  </inkml:definitions>
  <inkml:trace contextRef="#ctx0" brushRef="#br0">11827 11377 16383 0 0,'7'0'0'0'0,"15"0"0"0"0,11 0 0 0 0,7 7 0 0 0,3 2 0 0 0,8-1 0 0 0,2-1 0 0 0,5-2 0 0 0,0-2 0 0 0,-3-1 0 0 0,-5 5 0 0 0,3 2 0 0 0,0 0 0 0 0,-4-3 0 0 0,-2-1 0 0 0,-3-3 0 0 0,-2 0 0 0 0,-1-2 0 0 0,-2 7 0 0 0,0 2 0 0 0,1-1 0 0 0,-1-2 0 0 0,0-1 0 0 0,0-2 0 0 0,1-2 0 0 0,-1 0 0 0 0,1-1 0 0 0,0 0 0 0 0,-1-1 0 0 0,1 1 0 0 0,7 0 0 0 0,1-1 0 0 0,7 1 0 0 0,1 0 0 0 0,-3 0 0 0 0,3 0 0 0 0,0 0 0 0 0,-4 0 0 0 0,-4 0 0 0 0,-3 0 0 0 0,-3 0 0 0 0,-1 0 0 0 0,-2 0 0 0 0,0 0 0 0 0,0 0 0 0 0,0 0 0 0 0,1 0 0 0 0,-1 0 0 0 0,7 0 0 0 0,3 0 0 0 0,-1 0 0 0 0,-2 0 0 0 0,-1 0 0 0 0,-2 0 0 0 0,-2 0 0 0 0,0 0 0 0 0,-2 0 0 0 0,1 0 0 0 0,-1 0 0 0 0,0 0 0 0 0,1 0 0 0 0,-1 0 0 0 0,1 0 0 0 0,-1 0 0 0 0,1 0 0 0 0,0 0 0 0 0,-1 0 0 0 0,1 0 0 0 0,0 0 0 0 0,6 0 0 0 0,3 0 0 0 0,6 0 0 0 0,0 0 0 0 0,-1 0 0 0 0,-5 0 0 0 0,-3 0 0 0 0,-2 0 0 0 0,4 0 0 0 0,1 0 0 0 0,6 0 0 0 0,6 0 0 0 0,1 0 0 0 0,-5 0 0 0 0,-4 0 0 0 0,-5 0 0 0 0,-4 0 0 0 0,4 0 0 0 0,1 0 0 0 0,-1 0 0 0 0,-2 0 0 0 0,-3 0 0 0 0,-1 0 0 0 0,6 0 0 0 0,1 0 0 0 0,5 0 0 0 0,2 0 0 0 0,-4 0 0 0 0,-2 0 0 0 0,-4 0 0 0 0,-3 0 0 0 0,-2 0 0 0 0,6 0 0 0 0,1 0 0 0 0,0 0 0 0 0,4 0 0 0 0,1 0 0 0 0,-2 0 0 0 0,-3 0 0 0 0,-3 0 0 0 0,-2 0 0 0 0,-2 0 0 0 0,-1 0 0 0 0,-1 0 0 0 0,0 0 0 0 0,0 0 0 0 0,1 0 0 0 0,-1 0 0 0 0,0 0 0 0 0,1 0 0 0 0,0 0 0 0 0,-1 0 0 0 0,1 0 0 0 0,0 0 0 0 0,6 0 0 0 0,3 0 0 0 0,6 0 0 0 0,0 0 0 0 0,-1 0 0 0 0,-5 0 0 0 0,-3 0 0 0 0,-2 0 0 0 0,-3 0 0 0 0,-1 0 0 0 0,0 0 0 0 0,-1 0 0 0 0,0 0 0 0 0,0 0 0 0 0,0 0 0 0 0,0 7 0 0 0,8 2 0 0 0,1-1 0 0 0,0-1 0 0 0,-1-2 0 0 0,-2-2 0 0 0,-3-1 0 0 0,0-1 0 0 0,-2-1 0 0 0,0-1 0 0 0,-1 1 0 0 0,0 0 0 0 0,1-1 0 0 0,-1 1 0 0 0,1 0 0 0 0,-1 0 0 0 0,1 0 0 0 0,-1 0 0 0 0,1 0 0 0 0,0 0 0 0 0,0 0 0 0 0,-1 0 0 0 0,1 0 0 0 0,0 0 0 0 0,-1 0 0 0 0,1 0 0 0 0,0 0 0 0 0,-1 0 0 0 0,1 0 0 0 0,0 0 0 0 0,-1 0 0 0 0,1 0 0 0 0,0 0 0 0 0,0 0 0 0 0,-1 0 0 0 0,1 0 0 0 0,0 0 0 0 0,-1 0 0 0 0,1 0 0 0 0,0 0 0 0 0,-1 0 0 0 0,1 0 0 0 0,0 0 0 0 0,-1 0 0 0 0,1 0 0 0 0,7 0 0 0 0,1 0 0 0 0,7 0 0 0 0,1 0 0 0 0,-3 0 0 0 0,-3 0 0 0 0,-4 0 0 0 0,-3 0 0 0 0,-2 0 0 0 0,-1 0 0 0 0,0 0 0 0 0,-1 0 0 0 0,0 0 0 0 0,0 0 0 0 0,0 0 0 0 0,1 0 0 0 0,6-7 0 0 0,2-2 0 0 0,7 1 0 0 0,1 1 0 0 0,-3 2 0 0 0,-3-5 0 0 0,-4-1 0 0 0,-3 2 0 0 0,-1 2 0 0 0,5 3 0 0 0,1 1 0 0 0,0 2 0 0 0,-3 0 0 0 0,-1 2 0 0 0,-1-1 0 0 0,-2 0 0 0 0,-1 1 0 0 0,0-1 0 0 0,-1 0 0 0 0,0 0 0 0 0,1 1 0 0 0,-1-1 0 0 0,0 0 0 0 0,1 0 0 0 0,0 0 0 0 0,-1-1 0 0 0,1 1 0 0 0,0 0 0 0 0,-1 0 0 0 0,1 0 0 0 0,0 0 0 0 0,0 0 0 0 0,-1 0 0 0 0,1 0 0 0 0,6 0 0 0 0,3 0 0 0 0,-1 0 0 0 0,-1 0 0 0 0,-3 0 0 0 0,-1 0 0 0 0,-2 0 0 0 0,0 0 0 0 0,-1 0 0 0 0,6 0 0 0 0,2 0 0 0 0,0 0 0 0 0,-2 0 0 0 0,-2 0 0 0 0,6 0 0 0 0,0 0 0 0 0,6 0 0 0 0,-1 0 0 0 0,5 0 0 0 0,-2 0 0 0 0,-4 0 0 0 0,10 0 0 0 0,0 0 0 0 0,-4 0 0 0 0,1 0 0 0 0,5 0 0 0 0,3 0 0 0 0,-2 0 0 0 0,-7 0 0 0 0,1 0 0 0 0,-4 0 0 0 0,-5 0 0 0 0,-4 0 0 0 0,-3 0 0 0 0,-4 0 0 0 0,-1 0 0 0 0,0 0 0 0 0,-2 0 0 0 0,8 0 0 0 0,2 0 0 0 0,-1 0 0 0 0,0 0 0 0 0,-3 0 0 0 0,-1 0 0 0 0,-2 0 0 0 0,-1 0 0 0 0,0 0 0 0 0,0 0 0 0 0,6 0 0 0 0,2 0 0 0 0,0 0 0 0 0,-2 0 0 0 0,-1 0 0 0 0,4 0 0 0 0,1 0 0 0 0,6 0 0 0 0,0 0 0 0 0,-4 0 0 0 0,-2 0 0 0 0,2 0 0 0 0,0 0 0 0 0,-2 0 0 0 0,-3 0 0 0 0,4 0 0 0 0,0 0 0 0 0,-2 0 0 0 0,-2 0 0 0 0,-3 0 0 0 0,-2 0 0 0 0,-1 0 0 0 0,-1 0 0 0 0,-1 0 0 0 0,0 0 0 0 0,0 0 0 0 0,1 0 0 0 0,-1 0 0 0 0,1 0 0 0 0,-1 0 0 0 0,1 0 0 0 0,-1 0 0 0 0,1 0 0 0 0,0 0 0 0 0,0 0 0 0 0,-1 0 0 0 0,8 0 0 0 0,8 0 0 0 0,2 0 0 0 0,-1 0 0 0 0,2 0 0 0 0,-2 0 0 0 0,-3 0 0 0 0,-4 0 0 0 0,-4 0 0 0 0,-2 0 0 0 0,-2 0 0 0 0,-2 0 0 0 0,0 0 0 0 0,0 0 0 0 0,0 0 0 0 0,0 0 0 0 0,0 0 0 0 0,8-6 0 0 0,1-3 0 0 0,0 0 0 0 0,-1 2 0 0 0,-3 2 0 0 0,-1 2 0 0 0,-1 2 0 0 0,5 0 0 0 0,1 1 0 0 0,0 0 0 0 0,-1 1 0 0 0,-3-1 0 0 0,-2 0 0 0 0,-1 1 0 0 0,0-1 0 0 0,-2 0 0 0 0,1 0 0 0 0,-1 0 0 0 0,7 0 0 0 0,2 0 0 0 0,14 0 0 0 0,2 0 0 0 0,5 0 0 0 0,-4 0 0 0 0,-5 0 0 0 0,-7 0 0 0 0,-5 0 0 0 0,-4 0 0 0 0,-3 0 0 0 0,-2 0 0 0 0,0 0 0 0 0,-1 0 0 0 0,1 0 0 0 0,0 0 0 0 0,0 0 0 0 0,7 0 0 0 0,2 0 0 0 0,0 0 0 0 0,-1 0 0 0 0,4 0 0 0 0,1 0 0 0 0,5 0 0 0 0,-1 0 0 0 0,-3 0 0 0 0,-3 0 0 0 0,-5 0 0 0 0,-2 0 0 0 0,-2 0 0 0 0,-1 0 0 0 0,-1 0 0 0 0,0 0 0 0 0,0 0 0 0 0,0 0 0 0 0,7 0 0 0 0,10 0 0 0 0,7 0 0 0 0,2 0 0 0 0,-5 0 0 0 0,-6 0 0 0 0,-5 0 0 0 0,-4 0 0 0 0,-3 0 0 0 0,-1 0 0 0 0,4 0 0 0 0,3 0 0 0 0,-1 0 0 0 0,-1 0 0 0 0,-2 0 0 0 0,-2 0 0 0 0,-1 0 0 0 0,-1 0 0 0 0,0 0 0 0 0,-1 0 0 0 0,1 0 0 0 0,6 0 0 0 0,9 0 0 0 0,16 0 0 0 0,2 0 0 0 0,9 0 0 0 0,-3 0 0 0 0,-1 0 0 0 0,0 0 0 0 0,-7 0 0 0 0,-9 0 0 0 0,-8 0 0 0 0,-6 0 0 0 0,-5 0 0 0 0,-3 0 0 0 0,5 0 0 0 0,2 0 0 0 0,6 0 0 0 0,2 0 0 0 0,-3 0 0 0 0,-3 0 0 0 0,-3 0 0 0 0,-3 0 0 0 0,5 0 0 0 0,1 0 0 0 0,-1 0 0 0 0,-2 0 0 0 0,-2 0 0 0 0,-2 0 0 0 0,-1 0 0 0 0,-1 0 0 0 0,-1 0 0 0 0,1 0 0 0 0,-1 0 0 0 0,7 0 0 0 0,3 0 0 0 0,-8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5:40:30.773"/>
    </inkml:context>
    <inkml:brush xml:id="br0">
      <inkml:brushProperty name="width" value="0.1" units="cm"/>
      <inkml:brushProperty name="height" value="0.1" units="cm"/>
    </inkml:brush>
  </inkml:definitions>
  <inkml:trace contextRef="#ctx0" brushRef="#br0">1351 0 24575,'-48'53'0,"1"0"0,-1 0 0,-9 10 0,-2 2 0,-3 4 0,3-4 0,-3 3 0,-1 2 0,0 0-823,0 0 1,0 0 0,0 0 0,1-1 822,3-4 0,0-1 0,3-1 0,2-3 0,-3 4 0,4-4 0,4-4 0,1-1 0,7-7 0,2-2 258,26-32 0,10-12 0,2-2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5:40:32.325"/>
    </inkml:context>
    <inkml:brush xml:id="br0">
      <inkml:brushProperty name="width" value="0.1" units="cm"/>
      <inkml:brushProperty name="height" value="0.1" units="cm"/>
    </inkml:brush>
  </inkml:definitions>
  <inkml:trace contextRef="#ctx0" brushRef="#br0">1 1 24575,'49'84'0,"1"0"0,-8-15 0,4 3 0,1 3 0,-3-7 0,1 2 0,1 1 0,1 0-456,-1-2 1,1 1 0,0-2-1,-2-3 456,4 7 0,-1-3 0,-3-6-3701,3 5 0,-6-9 3701,2 3 1817,-29-38-1817,-7-6 0,14 14 0,22 13 623,10 1-623,-15-15 6784,-12-14-6784,-26-15 0,-1 0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dirty="0">
                <a:solidFill>
                  <a:schemeClr val="tx1"/>
                </a:solidFill>
                <a:effectLst/>
                <a:latin typeface="+mn-lt"/>
                <a:ea typeface="+mn-ea"/>
                <a:cs typeface="+mn-cs"/>
              </a:rPr>
              <a:t>Introduce module – </a:t>
            </a:r>
            <a:r>
              <a:rPr lang="en-GB" dirty="0"/>
              <a:t>Basic employment rights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Example text has been added to all slides to help you plan the lesson, adapt to suit your own presenting style.</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​This module helps </a:t>
            </a:r>
            <a:r>
              <a:rPr lang="en-GB" dirty="0"/>
              <a:t>you understand what your statutory rights are as an employee. This covers conditions such as contract of employment, working hours, and sick and holiday pay</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r>
              <a:rPr lang="en-GB" dirty="0"/>
              <a:t>By the end of this session, you will:</a:t>
            </a:r>
          </a:p>
          <a:p>
            <a:endParaRPr lang="en-GB" dirty="0"/>
          </a:p>
          <a:p>
            <a:pPr marL="171450" indent="-171450">
              <a:buFont typeface="Arial" panose="020B0604020202020204" pitchFamily="34" charset="0"/>
              <a:buChar char="•"/>
            </a:pPr>
            <a:r>
              <a:rPr lang="en-GB" dirty="0"/>
              <a:t>Have an understanding of your basic rights as an employee</a:t>
            </a:r>
          </a:p>
          <a:p>
            <a:pPr marL="171450" indent="-171450">
              <a:buFont typeface="Arial" panose="020B0604020202020204" pitchFamily="34" charset="0"/>
              <a:buChar char="•"/>
            </a:pPr>
            <a:r>
              <a:rPr lang="en-GB" dirty="0"/>
              <a:t>Know what different types of contract are available</a:t>
            </a:r>
          </a:p>
          <a:p>
            <a:pPr marL="171450" indent="-171450">
              <a:buFont typeface="Arial" panose="020B0604020202020204" pitchFamily="34" charset="0"/>
              <a:buChar char="•"/>
            </a:pPr>
            <a:r>
              <a:rPr lang="en-GB" dirty="0"/>
              <a:t>Know the types of leave available</a:t>
            </a:r>
            <a:endParaRPr lang="en-GB" dirty="0">
              <a:cs typeface="Calibri"/>
            </a:endParaRPr>
          </a:p>
          <a:p>
            <a:pPr marL="171450" indent="-171450">
              <a:buFont typeface="Arial" panose="020B0604020202020204" pitchFamily="34" charset="0"/>
              <a:buChar char="•"/>
            </a:pPr>
            <a:r>
              <a:rPr lang="en-GB" dirty="0"/>
              <a:t>Understand the circumstances that employment can come to an end.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cs typeface="Calibri" panose="020F0502020204030204"/>
            </a:endParaRPr>
          </a:p>
          <a:p>
            <a:pPr algn="r"/>
            <a:r>
              <a:rPr lang="en-GB" b="1" dirty="0">
                <a:cs typeface="Calibri" panose="020F0502020204030204"/>
              </a:rPr>
              <a:t>Timing: 0:35</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Termination of employment and unfair dismissal</a:t>
            </a:r>
          </a:p>
          <a:p>
            <a:pPr rtl="0" fontAlgn="base"/>
            <a:endParaRPr lang="en-US" sz="1200" b="0" i="0" kern="1200" dirty="0">
              <a:solidFill>
                <a:schemeClr val="tx1"/>
              </a:solidFill>
              <a:effectLst/>
              <a:latin typeface="+mn-lt"/>
              <a:ea typeface="+mn-ea"/>
              <a:cs typeface="+mn-cs"/>
            </a:endParaRPr>
          </a:p>
          <a:p>
            <a:pPr fontAlgn="base"/>
            <a:r>
              <a:rPr lang="en-GB" dirty="0"/>
              <a:t>If you are in the situation where you have been told that you are being sacked (or fired) from your job, then you need to know your rights and if it is fair. Your employer must usually give you a notice period of when your employment will end. This should be at least the notice period in your contract, or the statutory minimum notice period, whichever is longer.</a:t>
            </a:r>
            <a:endParaRPr lang="en-GB" dirty="0">
              <a:cs typeface="Calibri"/>
            </a:endParaRPr>
          </a:p>
          <a:p>
            <a:pPr rtl="0" fontAlgn="base"/>
            <a:endParaRPr lang="en-GB" sz="1200" b="0" i="0" kern="1200" dirty="0">
              <a:solidFill>
                <a:schemeClr val="tx1"/>
              </a:solidFill>
              <a:effectLst/>
              <a:latin typeface="+mn-lt"/>
              <a:ea typeface="+mn-ea"/>
              <a:cs typeface="+mn-cs"/>
            </a:endParaRPr>
          </a:p>
          <a:p>
            <a:pPr rtl="0" fontAlgn="base"/>
            <a:r>
              <a:rPr lang="en-GB" dirty="0"/>
              <a:t>THE STATUTORY MINIMUM NOTICE PERIOD IS: </a:t>
            </a:r>
          </a:p>
          <a:p>
            <a:pPr rtl="0" fontAlgn="base"/>
            <a:endParaRPr lang="en-GB" dirty="0"/>
          </a:p>
          <a:p>
            <a:pPr marL="171450" indent="-171450" rtl="0" fontAlgn="base">
              <a:buFont typeface="Arial" panose="020B0604020202020204" pitchFamily="34" charset="0"/>
              <a:buChar char="•"/>
            </a:pPr>
            <a:r>
              <a:rPr lang="en-GB" dirty="0"/>
              <a:t>at least 1 week’s notice if you’ve been employed between 1 month and 2 years</a:t>
            </a:r>
          </a:p>
          <a:p>
            <a:pPr marL="171450" indent="-171450" rtl="0" fontAlgn="base">
              <a:buFont typeface="Arial" panose="020B0604020202020204" pitchFamily="34" charset="0"/>
              <a:buChar char="•"/>
            </a:pPr>
            <a:r>
              <a:rPr lang="en-GB" dirty="0"/>
              <a:t>1 week’s notice for each year if you’ve been employed between 2 and 12 years</a:t>
            </a:r>
          </a:p>
          <a:p>
            <a:pPr marL="171450" indent="-171450" rtl="0" fontAlgn="base">
              <a:buFont typeface="Arial" panose="020B0604020202020204" pitchFamily="34" charset="0"/>
              <a:buChar char="•"/>
            </a:pPr>
            <a:r>
              <a:rPr lang="en-GB" dirty="0"/>
              <a:t>12 weeks’ notice if you’ve been employed for 12 years or more. </a:t>
            </a:r>
          </a:p>
          <a:p>
            <a:pPr marL="171450" indent="-171450" rtl="0" fontAlgn="base">
              <a:buFont typeface="Arial" panose="020B0604020202020204" pitchFamily="34" charset="0"/>
              <a:buChar char="•"/>
            </a:pPr>
            <a:endParaRPr lang="en-GB" sz="1200" dirty="0">
              <a:latin typeface="+mn-lt"/>
            </a:endParaRPr>
          </a:p>
          <a:p>
            <a:pPr fontAlgn="base"/>
            <a:r>
              <a:rPr lang="en-GB" dirty="0"/>
              <a:t>There are a number of reasons why your current employment may end. The most common is if you decide to leave – in that case you need to provide your employer with a written statement of your intention to leave – resignation and provide sufficient notice. The amount of notice you should give when handing in your resignation is usually set out in your employment contract or terms of agreement. Alternatively, your contract might have been for a fixed period, such as a year. If this is the case, you would finish work on the last day of your contract and you would not have to give/be entitled to notice, and you would not have to provide a resignation letter.</a:t>
            </a:r>
            <a:endParaRPr lang="en-GB" dirty="0">
              <a:cs typeface="Calibri"/>
            </a:endParaRPr>
          </a:p>
          <a:p>
            <a:pPr fontAlgn="base"/>
            <a:endParaRPr lang="en-GB" dirty="0"/>
          </a:p>
          <a:p>
            <a:pPr marL="171450" indent="-171450" fontAlgn="base">
              <a:buFont typeface="Arial" panose="020B0604020202020204" pitchFamily="34" charset="0"/>
              <a:buChar char="•"/>
            </a:pPr>
            <a:r>
              <a:rPr lang="en-GB" dirty="0"/>
              <a:t>Your employer can also terminate your employment referred to as Dismissal</a:t>
            </a:r>
          </a:p>
          <a:p>
            <a:pPr marL="171450" lvl="0" indent="-171450" fontAlgn="base">
              <a:buFont typeface="Arial" panose="020B0604020202020204" pitchFamily="34" charset="0"/>
              <a:buChar char="•"/>
            </a:pPr>
            <a:r>
              <a:rPr lang="en-GB" dirty="0"/>
              <a:t>This is usually because of a conduct issue, the inability to carry out the job or following the end of a probation period.</a:t>
            </a:r>
          </a:p>
          <a:p>
            <a:pPr marL="171450" indent="-171450">
              <a:buFont typeface="Arial" panose="020B0604020202020204" pitchFamily="34" charset="0"/>
              <a:buChar char="•"/>
            </a:pPr>
            <a:endParaRPr lang="en-GB" dirty="0">
              <a:cs typeface="Calibri" panose="020F0502020204030204"/>
            </a:endParaRPr>
          </a:p>
          <a:p>
            <a:pPr marL="0" indent="0" fontAlgn="base">
              <a:buFont typeface="Arial" panose="020B0604020202020204" pitchFamily="34" charset="0"/>
              <a:buNone/>
            </a:pPr>
            <a:r>
              <a:rPr lang="en-GB" dirty="0"/>
              <a:t>Your employer must tell you:</a:t>
            </a:r>
            <a:endParaRPr lang="en-GB" dirty="0">
              <a:cs typeface="Calibri"/>
            </a:endParaRPr>
          </a:p>
          <a:p>
            <a:pPr marL="0" indent="0" fontAlgn="base">
              <a:buFont typeface="Arial" panose="020B0604020202020204" pitchFamily="34" charset="0"/>
              <a:buNone/>
            </a:pPr>
            <a:endParaRPr lang="en-GB" dirty="0"/>
          </a:p>
          <a:p>
            <a:pPr marL="171450" lvl="0" indent="-171450" fontAlgn="base">
              <a:buFont typeface="Arial" panose="020B0604020202020204" pitchFamily="34" charset="0"/>
              <a:buChar char="•"/>
            </a:pPr>
            <a:r>
              <a:rPr lang="en-GB" dirty="0"/>
              <a:t>why you’re being dismissed</a:t>
            </a:r>
          </a:p>
          <a:p>
            <a:pPr marL="171450" lvl="0" indent="-171450" fontAlgn="base">
              <a:buFont typeface="Arial" panose="020B0604020202020204" pitchFamily="34" charset="0"/>
              <a:buChar char="•"/>
            </a:pPr>
            <a:r>
              <a:rPr lang="en-GB" dirty="0"/>
              <a:t>when your employment contract will end</a:t>
            </a:r>
          </a:p>
          <a:p>
            <a:pPr marL="171450" lvl="0" indent="-171450" fontAlgn="base">
              <a:buFont typeface="Arial" panose="020B0604020202020204" pitchFamily="34" charset="0"/>
              <a:buChar char="•"/>
            </a:pPr>
            <a:r>
              <a:rPr lang="en-GB" dirty="0"/>
              <a:t>your notice period, if there is one</a:t>
            </a:r>
          </a:p>
          <a:p>
            <a:pPr marL="171450" lvl="0" indent="-171450" fontAlgn="base">
              <a:buFont typeface="Arial" panose="020B0604020202020204" pitchFamily="34" charset="0"/>
              <a:buChar char="•"/>
            </a:pPr>
            <a:r>
              <a:rPr lang="en-GB" dirty="0"/>
              <a:t>your right to appeal the decision.</a:t>
            </a:r>
          </a:p>
          <a:p>
            <a:pPr marL="171450" indent="-171450">
              <a:buFont typeface="Arial" panose="020B0604020202020204" pitchFamily="34" charset="0"/>
              <a:buChar char="•"/>
            </a:pPr>
            <a:endParaRPr lang="en-GB" dirty="0">
              <a:cs typeface="Calibri" panose="020F0502020204030204"/>
            </a:endParaRPr>
          </a:p>
          <a:p>
            <a:r>
              <a:rPr lang="en-GB" dirty="0">
                <a:cs typeface="Calibri" panose="020F0502020204030204"/>
              </a:rPr>
              <a:t>There are 5 main types of dismissal.</a:t>
            </a:r>
          </a:p>
          <a:p>
            <a:r>
              <a:rPr lang="en-GB" dirty="0">
                <a:cs typeface="Calibri" panose="020F0502020204030204"/>
              </a:rPr>
              <a:t> </a:t>
            </a:r>
          </a:p>
          <a:p>
            <a:pPr marL="285750" indent="-285750">
              <a:buFont typeface="Arial"/>
              <a:buChar char="•"/>
            </a:pPr>
            <a:r>
              <a:rPr lang="en-GB" b="1" dirty="0"/>
              <a:t>Constructive dismissal </a:t>
            </a:r>
            <a:r>
              <a:rPr lang="en-GB" dirty="0"/>
              <a:t>– is where you feel that you have had to leave your job because the employer isn’t treating you fairly, e.g. bullying, unreasonable working conditions.</a:t>
            </a:r>
            <a:endParaRPr lang="en-GB" dirty="0">
              <a:cs typeface="Calibri"/>
            </a:endParaRPr>
          </a:p>
          <a:p>
            <a:pPr marL="285750" indent="-285750">
              <a:buFont typeface="Arial"/>
              <a:buChar char="•"/>
            </a:pPr>
            <a:r>
              <a:rPr lang="en-GB" b="1" dirty="0"/>
              <a:t>Unfair dismissal </a:t>
            </a:r>
            <a:r>
              <a:rPr lang="en-GB" dirty="0"/>
              <a:t>– is where a fair reason hasn’t been given by the employer for you losing your job – this is only applicable after you have been working for the employer for more than two years.</a:t>
            </a:r>
            <a:endParaRPr lang="en-GB" dirty="0">
              <a:cs typeface="Calibri" panose="020F0502020204030204"/>
            </a:endParaRPr>
          </a:p>
          <a:p>
            <a:pPr marL="285750" indent="-285750">
              <a:buFont typeface="Arial"/>
              <a:buChar char="•"/>
            </a:pPr>
            <a:r>
              <a:rPr lang="en-GB" b="1" dirty="0"/>
              <a:t>Wrongful dismissal </a:t>
            </a:r>
            <a:r>
              <a:rPr lang="en-GB" dirty="0"/>
              <a:t>– is where you have been dismissed unfairly but have been working for less than two years or without being given the required notice period.</a:t>
            </a:r>
            <a:endParaRPr lang="en-GB" dirty="0">
              <a:cs typeface="Calibri" panose="020F0502020204030204"/>
            </a:endParaRPr>
          </a:p>
          <a:p>
            <a:pPr marL="285750" indent="-285750">
              <a:buFont typeface="Arial"/>
              <a:buChar char="•"/>
            </a:pPr>
            <a:r>
              <a:rPr lang="en-GB" b="1" dirty="0">
                <a:cs typeface="Calibri" panose="020F0502020204030204"/>
              </a:rPr>
              <a:t>Gross Misconduct </a:t>
            </a:r>
            <a:r>
              <a:rPr lang="en-GB" dirty="0">
                <a:cs typeface="Calibri" panose="020F0502020204030204"/>
              </a:rPr>
              <a:t>– is where the employee's</a:t>
            </a:r>
            <a:r>
              <a:rPr lang="en-GB" dirty="0"/>
              <a:t> conduct, actions or behaviour is sufficiently serious to justify instant dismissal e.g. violence or theft.</a:t>
            </a:r>
            <a:endParaRPr lang="en-GB" dirty="0">
              <a:cs typeface="Calibri" panose="020F0502020204030204"/>
            </a:endParaRPr>
          </a:p>
          <a:p>
            <a:pPr marL="285750" indent="-285750">
              <a:buFont typeface="Arial"/>
              <a:buChar char="•"/>
            </a:pPr>
            <a:r>
              <a:rPr lang="en-GB" b="1" dirty="0">
                <a:cs typeface="Calibri" panose="020F0502020204030204"/>
              </a:rPr>
              <a:t>Redundancy</a:t>
            </a:r>
            <a:r>
              <a:rPr lang="en-GB" dirty="0">
                <a:cs typeface="Calibri" panose="020F0502020204030204"/>
              </a:rPr>
              <a:t> – is where the employee's role is no longer required – we cover this in detail on the next slide.</a:t>
            </a:r>
          </a:p>
          <a:p>
            <a:pPr marL="285750" indent="-285750">
              <a:buFont typeface="Arial"/>
              <a:buChar char="•"/>
            </a:pPr>
            <a:endParaRPr lang="en-GB" dirty="0">
              <a:cs typeface="Calibri" panose="020F0502020204030204"/>
            </a:endParaRPr>
          </a:p>
          <a:p>
            <a:r>
              <a:rPr lang="en-GB" dirty="0">
                <a:cs typeface="Calibri" panose="020F0502020204030204"/>
              </a:rPr>
              <a:t>Here are some examples that you can and can’t be dismissed for.</a:t>
            </a:r>
            <a:r>
              <a:rPr lang="en-GB" b="1" dirty="0">
                <a:cs typeface="Calibri" panose="020F0502020204030204"/>
              </a:rPr>
              <a:t> </a:t>
            </a:r>
            <a:r>
              <a:rPr lang="en-GB" b="1" i="1" dirty="0">
                <a:cs typeface="Calibri" panose="020F0502020204030204"/>
              </a:rPr>
              <a:t>(Don't click anymore until after task)</a:t>
            </a:r>
          </a:p>
          <a:p>
            <a:endParaRPr lang="en-GB" dirty="0">
              <a:cs typeface="Calibri" panose="020F0502020204030204"/>
            </a:endParaRPr>
          </a:p>
          <a:p>
            <a:r>
              <a:rPr lang="en-GB" b="1" dirty="0">
                <a:cs typeface="Calibri" panose="020F0502020204030204"/>
              </a:rPr>
              <a:t>Task 3 </a:t>
            </a:r>
            <a:r>
              <a:rPr lang="en-GB" dirty="0">
                <a:cs typeface="Calibri" panose="020F0502020204030204"/>
              </a:rPr>
              <a:t>- Can you have a look and decide which 4 reasons you can’t be dismissed for? I will give you 2 mins to look these over and decide.</a:t>
            </a:r>
          </a:p>
          <a:p>
            <a:endParaRPr lang="en-GB" dirty="0">
              <a:cs typeface="Calibri" panose="020F0502020204030204"/>
            </a:endParaRPr>
          </a:p>
          <a:p>
            <a:r>
              <a:rPr lang="en-GB" b="1" i="1" dirty="0">
                <a:cs typeface="Calibri" panose="020F0502020204030204"/>
              </a:rPr>
              <a:t>Give pupils 2 mins to decide.</a:t>
            </a:r>
          </a:p>
          <a:p>
            <a:endParaRPr lang="en-GB" dirty="0">
              <a:cs typeface="Calibri" panose="020F0502020204030204"/>
            </a:endParaRPr>
          </a:p>
          <a:p>
            <a:r>
              <a:rPr lang="en-GB" dirty="0">
                <a:cs typeface="Calibri" panose="020F0502020204030204"/>
              </a:rPr>
              <a:t>OK the answers – </a:t>
            </a:r>
            <a:r>
              <a:rPr lang="en-GB" b="1" i="1" dirty="0">
                <a:cs typeface="Calibri" panose="020F0502020204030204"/>
              </a:rPr>
              <a:t>click on the slide and the ticks and crosses will be displayed.</a:t>
            </a:r>
          </a:p>
          <a:p>
            <a:endParaRPr lang="en-GB" dirty="0">
              <a:cs typeface="Calibri" panose="020F0502020204030204"/>
            </a:endParaRPr>
          </a:p>
          <a:p>
            <a:r>
              <a:rPr lang="en-GB" dirty="0"/>
              <a:t>If an employee feels that they have been dismissed unfairly, wrongfully or constructively then they have the right to appeal under their </a:t>
            </a:r>
            <a:r>
              <a:rPr lang="en-GB" b="1" dirty="0"/>
              <a:t>employer's dismissal or disciplinary procedures</a:t>
            </a:r>
            <a:r>
              <a:rPr lang="en-GB" dirty="0"/>
              <a:t>. If this does not work, then they may be able to make an appeal to an Employment Tribunal.</a:t>
            </a:r>
            <a:endParaRPr lang="en-GB" dirty="0">
              <a:cs typeface="Calibri" panose="020F0502020204030204"/>
            </a:endParaRPr>
          </a:p>
          <a:p>
            <a:endParaRPr lang="en-GB" dirty="0">
              <a:cs typeface="Calibri" panose="020F0502020204030204"/>
            </a:endParaRPr>
          </a:p>
          <a:p>
            <a:pPr algn="r"/>
            <a:r>
              <a:rPr lang="en-GB" b="1" dirty="0">
                <a:cs typeface="Calibri" panose="020F0502020204030204"/>
              </a:rPr>
              <a:t>Timing : 24:50</a:t>
            </a:r>
          </a:p>
          <a:p>
            <a:endParaRPr lang="en-GB" dirty="0">
              <a:cs typeface="Calibri"/>
            </a:endParaRPr>
          </a:p>
          <a:p>
            <a:endParaRPr lang="en-GB" dirty="0">
              <a:cs typeface="Calibri"/>
            </a:endParaRPr>
          </a:p>
          <a:p>
            <a:pPr fontAlgn="base"/>
            <a:endParaRPr lang="en-GB" dirty="0">
              <a:cs typeface="Calibri"/>
            </a:endParaRPr>
          </a:p>
          <a:p>
            <a:pPr fontAlgn="base"/>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288246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Redundancy Rights</a:t>
            </a:r>
          </a:p>
          <a:p>
            <a:pPr rtl="0" fontAlgn="base"/>
            <a:endParaRPr lang="en-US" b="0" i="0" dirty="0">
              <a:effectLst/>
            </a:endParaRPr>
          </a:p>
          <a:p>
            <a:pPr fontAlgn="base"/>
            <a:r>
              <a:rPr lang="en-GB" sz="1200" kern="1200" dirty="0">
                <a:solidFill>
                  <a:schemeClr val="tx1"/>
                </a:solidFill>
                <a:effectLst/>
                <a:latin typeface="+mn-lt"/>
                <a:ea typeface="+mn-ea"/>
                <a:cs typeface="+mn-cs"/>
              </a:rPr>
              <a:t>Redundancy </a:t>
            </a:r>
            <a:r>
              <a:rPr lang="en-GB" dirty="0"/>
              <a:t>is a special form of dismissal that happens</a:t>
            </a:r>
            <a:r>
              <a:rPr lang="en-GB" sz="1200" kern="1200" dirty="0">
                <a:solidFill>
                  <a:schemeClr val="tx1"/>
                </a:solidFill>
                <a:effectLst/>
                <a:latin typeface="+mn-lt"/>
                <a:ea typeface="+mn-ea"/>
                <a:cs typeface="+mn-cs"/>
              </a:rPr>
              <a:t> when employers need to reduce their workforce</a:t>
            </a:r>
            <a:r>
              <a:rPr lang="en-GB" dirty="0"/>
              <a:t>. It could be because the business has been forced out of business or because they are no longer continuing with a specific type of work or closing down a specific location. Sometimes the business only makes a certain number of employees redundant, such as reducing their workforce by 10%. If this happens the employer must decide which employees to make redundant. If</a:t>
            </a:r>
            <a:r>
              <a:rPr lang="en-GB" sz="1200" kern="1200" dirty="0">
                <a:solidFill>
                  <a:schemeClr val="tx1"/>
                </a:solidFill>
                <a:effectLst/>
                <a:latin typeface="+mn-lt"/>
                <a:ea typeface="+mn-ea"/>
                <a:cs typeface="+mn-cs"/>
              </a:rPr>
              <a:t> you are selected for redundancy, it must be for a fair reason,</a:t>
            </a:r>
            <a:r>
              <a:rPr lang="en-GB" dirty="0"/>
              <a:t> and they must follow a consultation and selection process</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pPr rtl="0" fontAlgn="base"/>
            <a:br>
              <a:rPr lang="en-GB" dirty="0"/>
            </a:br>
            <a:r>
              <a:rPr lang="en-GB" sz="1200" kern="1200" dirty="0">
                <a:solidFill>
                  <a:schemeClr val="tx1"/>
                </a:solidFill>
                <a:effectLst/>
                <a:latin typeface="+mn-lt"/>
                <a:ea typeface="+mn-ea"/>
                <a:cs typeface="+mn-cs"/>
              </a:rPr>
              <a:t>Common ways include: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1200" kern="1200" dirty="0">
                <a:solidFill>
                  <a:schemeClr val="tx1"/>
                </a:solidFill>
                <a:effectLst/>
                <a:latin typeface="+mn-lt"/>
                <a:ea typeface="+mn-ea"/>
                <a:cs typeface="+mn-cs"/>
              </a:rPr>
              <a:t>choosing employees with the shortest length of service</a:t>
            </a:r>
            <a:r>
              <a:rPr lang="en-GB" dirty="0"/>
              <a:t> – "often referred to as last in first out"</a:t>
            </a:r>
            <a:endParaRPr lang="en-GB" sz="1200" kern="1200" dirty="0">
              <a:solidFill>
                <a:schemeClr val="tx1"/>
              </a:solidFill>
              <a:effectLst/>
              <a:latin typeface="+mn-lt"/>
              <a:cs typeface="Calibri"/>
            </a:endParaRPr>
          </a:p>
          <a:p>
            <a:pPr marL="171450" indent="-171450" fontAlgn="base">
              <a:buFont typeface="Arial" panose="020B0604020202020204" pitchFamily="34" charset="0"/>
              <a:buChar char="•"/>
            </a:pPr>
            <a:r>
              <a:rPr lang="en-GB" sz="1200" kern="1200" dirty="0">
                <a:solidFill>
                  <a:schemeClr val="tx1"/>
                </a:solidFill>
                <a:effectLst/>
                <a:latin typeface="+mn-lt"/>
                <a:ea typeface="+mn-ea"/>
                <a:cs typeface="+mn-cs"/>
              </a:rPr>
              <a:t>asking for volunteers</a:t>
            </a:r>
            <a:r>
              <a:rPr lang="en-GB" dirty="0"/>
              <a:t> – this is called voluntary redundancy</a:t>
            </a:r>
            <a:endParaRPr lang="en-GB" sz="1200" kern="1200" dirty="0">
              <a:solidFill>
                <a:schemeClr val="tx1"/>
              </a:solidFill>
              <a:effectLst/>
              <a:latin typeface="+mn-lt"/>
              <a:cs typeface="Calibri" panose="020F0502020204030204"/>
            </a:endParaRPr>
          </a:p>
          <a:p>
            <a:pPr marL="171450" indent="-171450" fontAlgn="base">
              <a:buFont typeface="Arial" panose="020B0604020202020204" pitchFamily="34" charset="0"/>
              <a:buChar char="•"/>
            </a:pPr>
            <a:r>
              <a:rPr lang="en-GB" sz="1200" kern="1200" dirty="0">
                <a:solidFill>
                  <a:schemeClr val="tx1"/>
                </a:solidFill>
                <a:effectLst/>
                <a:latin typeface="+mn-lt"/>
                <a:ea typeface="+mn-ea"/>
                <a:cs typeface="+mn-cs"/>
              </a:rPr>
              <a:t>looking at disciplinary records</a:t>
            </a:r>
            <a:r>
              <a:rPr lang="en-GB" dirty="0"/>
              <a:t> </a:t>
            </a:r>
            <a:endParaRPr lang="en-GB" sz="1200" kern="1200" dirty="0">
              <a:solidFill>
                <a:schemeClr val="tx1"/>
              </a:solidFill>
              <a:effectLst/>
              <a:latin typeface="+mn-lt"/>
              <a:cs typeface="Calibri" panose="020F0502020204030204"/>
            </a:endParaRP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looking at staff appraisal records (skills, qualifications, experience and performance).</a:t>
            </a:r>
          </a:p>
          <a:p>
            <a:pPr rtl="0" fontAlgn="base"/>
            <a:br>
              <a:rPr lang="en-GB" dirty="0"/>
            </a:br>
            <a:r>
              <a:rPr lang="en-GB" sz="1200" kern="1200" dirty="0">
                <a:solidFill>
                  <a:schemeClr val="tx1"/>
                </a:solidFill>
                <a:effectLst/>
                <a:latin typeface="+mn-lt"/>
                <a:ea typeface="+mn-ea"/>
                <a:cs typeface="+mn-cs"/>
              </a:rPr>
              <a:t>There are many reasons employers can’t use when selecting employers for redundancy, including gender, marital status, race, disability and age. This would be classed as unfair dismissal.</a:t>
            </a:r>
          </a:p>
          <a:p>
            <a:pPr rtl="0" fontAlgn="base"/>
            <a:endParaRPr lang="en-GB" sz="1200" b="0" i="0" kern="1200" dirty="0">
              <a:solidFill>
                <a:schemeClr val="tx1"/>
              </a:solidFill>
              <a:effectLst/>
              <a:latin typeface="+mn-lt"/>
              <a:ea typeface="+mn-ea"/>
              <a:cs typeface="+mn-cs"/>
            </a:endParaRPr>
          </a:p>
          <a:p>
            <a:pPr rtl="0" fontAlgn="base"/>
            <a:r>
              <a:rPr lang="en-GB" sz="1200" kern="1200" dirty="0">
                <a:solidFill>
                  <a:schemeClr val="tx1"/>
                </a:solidFill>
                <a:effectLst/>
                <a:latin typeface="+mn-lt"/>
                <a:ea typeface="+mn-ea"/>
                <a:cs typeface="+mn-cs"/>
              </a:rPr>
              <a:t>If you’re made redundant, you might be eligible for certain things, such as:</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redundancy pay</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a notice period</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consultation with your employer</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the option to take another job within the company</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time off to job search.</a:t>
            </a:r>
          </a:p>
          <a:p>
            <a:pPr rtl="0" fontAlgn="base"/>
            <a:endParaRPr lang="en-GB" sz="1200" b="0" i="0" kern="1200" dirty="0">
              <a:solidFill>
                <a:schemeClr val="tx1"/>
              </a:solidFill>
              <a:effectLst/>
              <a:latin typeface="+mn-lt"/>
              <a:ea typeface="+mn-ea"/>
              <a:cs typeface="+mn-cs"/>
            </a:endParaRPr>
          </a:p>
          <a:p>
            <a:pPr rtl="0" fontAlgn="base"/>
            <a:r>
              <a:rPr lang="en-GB" sz="1200" kern="1200" dirty="0">
                <a:solidFill>
                  <a:schemeClr val="tx1"/>
                </a:solidFill>
                <a:effectLst/>
                <a:latin typeface="+mn-lt"/>
                <a:ea typeface="+mn-ea"/>
                <a:cs typeface="+mn-cs"/>
              </a:rPr>
              <a:t>If you find yourself in this situation, you should be given information and support from your employer.</a:t>
            </a:r>
          </a:p>
          <a:p>
            <a:endParaRPr lang="en-GB" dirty="0">
              <a:cs typeface="Calibri"/>
            </a:endParaRPr>
          </a:p>
          <a:p>
            <a:pPr algn="r"/>
            <a:r>
              <a:rPr lang="en-GB" b="1" dirty="0">
                <a:cs typeface="Calibri"/>
              </a:rPr>
              <a:t>Timing: 28:00</a:t>
            </a: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306723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Where to find out more</a:t>
            </a:r>
          </a:p>
          <a:p>
            <a:pPr rtl="0" fontAlgn="base"/>
            <a:endParaRPr lang="en-US" b="0" i="0" dirty="0">
              <a:effectLst/>
            </a:endParaRPr>
          </a:p>
          <a:p>
            <a:pPr rtl="0" fontAlgn="base"/>
            <a:r>
              <a:rPr lang="en-GB" sz="1200" kern="1200" dirty="0">
                <a:solidFill>
                  <a:schemeClr val="tx1"/>
                </a:solidFill>
                <a:effectLst/>
                <a:latin typeface="+mn-lt"/>
                <a:ea typeface="+mn-ea"/>
                <a:cs typeface="+mn-cs"/>
              </a:rPr>
              <a:t>There is lots of information available online and in the workplace.</a:t>
            </a:r>
            <a:br>
              <a:rPr lang="en-GB" dirty="0"/>
            </a:br>
            <a:endParaRPr lang="en-GB" dirty="0"/>
          </a:p>
          <a:p>
            <a:pPr fontAlgn="base"/>
            <a:r>
              <a:rPr lang="en-GB" sz="1200" kern="1200" dirty="0">
                <a:solidFill>
                  <a:schemeClr val="tx1"/>
                </a:solidFill>
                <a:effectLst/>
                <a:latin typeface="+mn-lt"/>
                <a:ea typeface="+mn-ea"/>
                <a:cs typeface="+mn-cs"/>
              </a:rPr>
              <a:t>You just need to be aware of your basic employment rights and where you can get more information if you need it.</a:t>
            </a:r>
            <a:r>
              <a:rPr lang="en-GB" dirty="0"/>
              <a:t> In a minute you’re going to see how much you have learned by trying out the quiz.</a:t>
            </a:r>
            <a:endParaRPr lang="en-GB" sz="1200" kern="1200" dirty="0">
              <a:solidFill>
                <a:schemeClr val="tx1"/>
              </a:solidFill>
              <a:effectLst/>
              <a:latin typeface="+mn-lt"/>
              <a:cs typeface="Calibri"/>
            </a:endParaRPr>
          </a:p>
          <a:p>
            <a:endParaRPr lang="en-GB" dirty="0">
              <a:cs typeface="Calibri"/>
            </a:endParaRPr>
          </a:p>
          <a:p>
            <a:r>
              <a:rPr lang="en-GB" b="1" dirty="0"/>
              <a:t>Activity 1 </a:t>
            </a:r>
            <a:r>
              <a:rPr lang="en-GB" dirty="0"/>
              <a:t>– have a go at completing the first activity which is a quiz based on what we've just covered. You will find more information in the JSS Module 18 downloadable PDF from Planit. </a:t>
            </a:r>
            <a:r>
              <a:rPr lang="en-GB" b="1" i="1" dirty="0"/>
              <a:t>(Make sure pupil has copy of JJS Module 18 PDF to refer to for the information and Activity 1 worksheet. We have also provided Activity 2 for self directed study which will gives some case study problems to work on.)</a:t>
            </a:r>
            <a:endParaRPr lang="en-GB" b="1" i="1" dirty="0">
              <a:cs typeface="Calibri"/>
            </a:endParaRPr>
          </a:p>
          <a:p>
            <a:pPr fontAlgn="base"/>
            <a:br>
              <a:rPr lang="en-GB" dirty="0">
                <a:cs typeface="+mn-lt"/>
              </a:rPr>
            </a:br>
            <a:r>
              <a:rPr lang="en-GB" sz="1200" kern="1200" dirty="0">
                <a:solidFill>
                  <a:schemeClr val="tx1"/>
                </a:solidFill>
                <a:effectLst/>
                <a:latin typeface="+mn-lt"/>
                <a:ea typeface="+mn-ea"/>
                <a:cs typeface="+mn-cs"/>
              </a:rPr>
              <a:t>There are other employment rights that we haven’t covered here, such as right to a safe environment and right to parental leave, but you can find more information on these and everything else is covered in these websites, which provide information for workers under 18. You can explore more information in your own time.</a:t>
            </a:r>
            <a:endParaRPr lang="en-GB" sz="1200" kern="1200" dirty="0">
              <a:solidFill>
                <a:schemeClr val="tx1"/>
              </a:solidFill>
              <a:effectLst/>
              <a:latin typeface="+mn-lt"/>
              <a:cs typeface="Calibri"/>
            </a:endParaRPr>
          </a:p>
          <a:p>
            <a:pPr rtl="0" fontAlgn="base"/>
            <a:endParaRPr lang="en-GB" sz="120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NMW information</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The Low Pay Commission</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General advice on employment rights from Acas</a:t>
            </a:r>
          </a:p>
          <a:p>
            <a:pPr marL="171450" indent="-171450" rtl="0" fontAlgn="base">
              <a:buFont typeface="Arial" panose="020B0604020202020204" pitchFamily="34" charset="0"/>
              <a:buChar char="•"/>
            </a:pPr>
            <a:r>
              <a:rPr lang="en-GB" sz="1200" kern="1200" dirty="0">
                <a:solidFill>
                  <a:schemeClr val="tx1"/>
                </a:solidFill>
                <a:effectLst/>
                <a:latin typeface="+mn-lt"/>
                <a:ea typeface="+mn-ea"/>
                <a:cs typeface="+mn-cs"/>
              </a:rPr>
              <a:t>GOV.UK information on working, jobs and pensions.</a:t>
            </a:r>
          </a:p>
          <a:p>
            <a:pPr rtl="0" fontAlgn="base"/>
            <a:br>
              <a:rPr lang="en-GB" dirty="0"/>
            </a:br>
            <a:r>
              <a:rPr lang="en-GB" sz="1200" kern="1200" dirty="0">
                <a:solidFill>
                  <a:schemeClr val="tx1"/>
                </a:solidFill>
                <a:effectLst/>
                <a:latin typeface="+mn-lt"/>
                <a:ea typeface="+mn-ea"/>
                <a:cs typeface="+mn-cs"/>
              </a:rPr>
              <a:t>There are also a number of agencies that can support you with employment rights, such as your workplace union, Citizens Advice Scotland and Young Scot.</a:t>
            </a:r>
          </a:p>
          <a:p>
            <a:endParaRPr lang="en-GB" dirty="0">
              <a:cs typeface="Calibri"/>
            </a:endParaRPr>
          </a:p>
          <a:p>
            <a:pPr algn="r"/>
            <a:r>
              <a:rPr lang="en-GB" b="1" dirty="0">
                <a:cs typeface="Calibri"/>
              </a:rPr>
              <a:t>Timing 29:00 + 10 mins for Activity 1 and then 3 mins to go through answers = 42:00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cs typeface="Calibri"/>
              </a:rPr>
              <a:t>Discuss answers to activity 1.</a:t>
            </a:r>
          </a:p>
          <a:p>
            <a:endParaRPr lang="en-GB" dirty="0">
              <a:cs typeface="Calibri"/>
            </a:endParaRPr>
          </a:p>
          <a:p>
            <a:r>
              <a:rPr lang="en-GB" dirty="0">
                <a:effectLst/>
                <a:latin typeface="+mn-lt"/>
              </a:rPr>
              <a:t>Q1 – Any three from the list below:</a:t>
            </a:r>
            <a:br>
              <a:rPr lang="en-GB" dirty="0">
                <a:effectLst/>
                <a:latin typeface="+mn-lt"/>
              </a:rPr>
            </a:br>
            <a:endParaRPr lang="en-GB" dirty="0">
              <a:effectLst/>
              <a:latin typeface="+mn-lt"/>
            </a:endParaRPr>
          </a:p>
          <a:p>
            <a:pPr marL="628650" lvl="1" indent="-171450">
              <a:buFont typeface="Arial" panose="020B0604020202020204" pitchFamily="34" charset="0"/>
              <a:buChar char="•"/>
            </a:pPr>
            <a:r>
              <a:rPr lang="en-GB" dirty="0">
                <a:effectLst/>
                <a:latin typeface="+mn-lt"/>
              </a:rPr>
              <a:t>Information on pay</a:t>
            </a:r>
          </a:p>
          <a:p>
            <a:pPr marL="628650" lvl="1" indent="-171450">
              <a:buFont typeface="Arial" panose="020B0604020202020204" pitchFamily="34" charset="0"/>
              <a:buChar char="•"/>
            </a:pPr>
            <a:r>
              <a:rPr lang="en-GB" dirty="0">
                <a:effectLst/>
                <a:latin typeface="+mn-lt"/>
              </a:rPr>
              <a:t>Start date, end date or length of contract</a:t>
            </a:r>
          </a:p>
          <a:p>
            <a:pPr marL="628650" lvl="1" indent="-171450">
              <a:buFont typeface="Arial" panose="020B0604020202020204" pitchFamily="34" charset="0"/>
              <a:buChar char="•"/>
            </a:pPr>
            <a:r>
              <a:rPr lang="en-GB" dirty="0">
                <a:effectLst/>
                <a:latin typeface="+mn-lt"/>
              </a:rPr>
              <a:t>Hours of employment</a:t>
            </a:r>
          </a:p>
          <a:p>
            <a:pPr marL="628650" lvl="1" indent="-171450">
              <a:buFont typeface="Arial" panose="020B0604020202020204" pitchFamily="34" charset="0"/>
              <a:buChar char="•"/>
            </a:pPr>
            <a:r>
              <a:rPr lang="en-GB" dirty="0">
                <a:effectLst/>
                <a:latin typeface="+mn-lt"/>
              </a:rPr>
              <a:t>Sick leave, holiday pay, and notice period</a:t>
            </a:r>
          </a:p>
          <a:p>
            <a:pPr marL="628650" lvl="1" indent="-171450">
              <a:buFont typeface="Arial" panose="020B0604020202020204" pitchFamily="34" charset="0"/>
              <a:buChar char="•"/>
            </a:pPr>
            <a:r>
              <a:rPr lang="en-GB" dirty="0">
                <a:effectLst/>
                <a:latin typeface="+mn-lt"/>
              </a:rPr>
              <a:t>Disciplinary and grievance procedures.</a:t>
            </a:r>
            <a:br>
              <a:rPr lang="en-GB" dirty="0">
                <a:effectLst/>
                <a:latin typeface="+mn-lt"/>
              </a:rPr>
            </a:br>
            <a:endParaRPr lang="en-GB" dirty="0">
              <a:effectLst/>
              <a:latin typeface="+mn-lt"/>
            </a:endParaRPr>
          </a:p>
          <a:p>
            <a:r>
              <a:rPr lang="en-GB" dirty="0">
                <a:effectLst/>
                <a:latin typeface="+mn-lt"/>
              </a:rPr>
              <a:t>Q2 – </a:t>
            </a:r>
            <a:r>
              <a:rPr lang="en-GB" dirty="0"/>
              <a:t>You have the right to request this as soon as you start work</a:t>
            </a:r>
            <a:r>
              <a:rPr lang="en-GB" dirty="0">
                <a:effectLst/>
                <a:latin typeface="+mn-lt"/>
              </a:rPr>
              <a:t>.</a:t>
            </a:r>
            <a:br>
              <a:rPr lang="en-GB" dirty="0">
                <a:effectLst/>
                <a:cs typeface="+mn-lt"/>
              </a:rPr>
            </a:br>
            <a:endParaRPr lang="en-GB" dirty="0">
              <a:effectLst/>
              <a:latin typeface="+mn-lt"/>
            </a:endParaRPr>
          </a:p>
          <a:p>
            <a:r>
              <a:rPr lang="en-GB" dirty="0">
                <a:effectLst/>
                <a:latin typeface="+mn-lt"/>
              </a:rPr>
              <a:t>Q3 – A maximum of 48 hours</a:t>
            </a:r>
            <a:br>
              <a:rPr lang="en-GB" dirty="0">
                <a:effectLst/>
                <a:latin typeface="+mn-lt"/>
              </a:rPr>
            </a:br>
            <a:endParaRPr lang="en-GB" dirty="0">
              <a:effectLst/>
              <a:latin typeface="+mn-lt"/>
            </a:endParaRPr>
          </a:p>
          <a:p>
            <a:r>
              <a:rPr lang="en-GB" dirty="0">
                <a:effectLst/>
                <a:latin typeface="+mn-lt"/>
              </a:rPr>
              <a:t>Q4 – 28 days holiday</a:t>
            </a:r>
            <a:br>
              <a:rPr lang="en-GB" dirty="0">
                <a:effectLst/>
                <a:latin typeface="+mn-lt"/>
              </a:rPr>
            </a:br>
            <a:endParaRPr lang="en-GB" dirty="0">
              <a:effectLst/>
              <a:latin typeface="+mn-lt"/>
            </a:endParaRPr>
          </a:p>
          <a:p>
            <a:r>
              <a:rPr lang="en-GB" dirty="0">
                <a:effectLst/>
                <a:latin typeface="+mn-lt"/>
              </a:rPr>
              <a:t>Q5 – 6 working days</a:t>
            </a:r>
            <a:br>
              <a:rPr lang="en-GB" dirty="0">
                <a:effectLst/>
                <a:latin typeface="+mn-lt"/>
              </a:rPr>
            </a:br>
            <a:endParaRPr lang="en-GB" dirty="0">
              <a:effectLst/>
              <a:latin typeface="+mn-lt"/>
            </a:endParaRPr>
          </a:p>
          <a:p>
            <a:r>
              <a:rPr lang="en-GB" dirty="0">
                <a:effectLst/>
                <a:latin typeface="+mn-lt"/>
              </a:rPr>
              <a:t>Q6 – Self-certification</a:t>
            </a:r>
            <a:br>
              <a:rPr lang="en-GB" dirty="0">
                <a:effectLst/>
                <a:latin typeface="+mn-lt"/>
              </a:rPr>
            </a:br>
            <a:endParaRPr lang="en-GB" dirty="0">
              <a:effectLst/>
              <a:latin typeface="+mn-lt"/>
            </a:endParaRPr>
          </a:p>
          <a:p>
            <a:r>
              <a:rPr lang="en-GB" dirty="0">
                <a:effectLst/>
                <a:latin typeface="+mn-lt"/>
              </a:rPr>
              <a:t>Q7 – Get a fit note (sick note) from your doctor</a:t>
            </a:r>
            <a:br>
              <a:rPr lang="en-GB" dirty="0">
                <a:effectLst/>
                <a:latin typeface="+mn-lt"/>
              </a:rPr>
            </a:br>
            <a:endParaRPr lang="en-GB" dirty="0">
              <a:effectLst/>
              <a:latin typeface="+mn-lt"/>
            </a:endParaRPr>
          </a:p>
          <a:p>
            <a:r>
              <a:rPr lang="en-GB" dirty="0">
                <a:effectLst/>
                <a:latin typeface="+mn-lt"/>
              </a:rPr>
              <a:t>Q8 – 2 weeks’ notice</a:t>
            </a:r>
            <a:br>
              <a:rPr lang="en-GB" dirty="0">
                <a:effectLst/>
                <a:latin typeface="+mn-lt"/>
              </a:rPr>
            </a:br>
            <a:endParaRPr lang="en-GB" dirty="0">
              <a:effectLst/>
              <a:latin typeface="+mn-lt"/>
            </a:endParaRPr>
          </a:p>
          <a:p>
            <a:r>
              <a:rPr lang="en-GB" dirty="0">
                <a:effectLst/>
                <a:latin typeface="+mn-lt"/>
              </a:rPr>
              <a:t>Q9 – Any 2 from the list below:</a:t>
            </a:r>
            <a:br>
              <a:rPr lang="en-GB" dirty="0">
                <a:effectLst/>
                <a:latin typeface="+mn-lt"/>
              </a:rPr>
            </a:br>
            <a:endParaRPr lang="en-GB" dirty="0">
              <a:effectLst/>
              <a:latin typeface="+mn-lt"/>
            </a:endParaRPr>
          </a:p>
          <a:p>
            <a:pPr marL="628650" lvl="1" indent="-171450">
              <a:buFont typeface="Arial" panose="020B0604020202020204" pitchFamily="34" charset="0"/>
              <a:buChar char="•"/>
            </a:pPr>
            <a:r>
              <a:rPr lang="en-GB" dirty="0">
                <a:effectLst/>
                <a:latin typeface="+mn-lt"/>
              </a:rPr>
              <a:t>choosing employees with the shortest length of service</a:t>
            </a:r>
          </a:p>
          <a:p>
            <a:pPr marL="628650" lvl="1" indent="-171450">
              <a:buFont typeface="Arial" panose="020B0604020202020204" pitchFamily="34" charset="0"/>
              <a:buChar char="•"/>
            </a:pPr>
            <a:r>
              <a:rPr lang="en-GB" dirty="0">
                <a:effectLst/>
                <a:latin typeface="+mn-lt"/>
              </a:rPr>
              <a:t>asking for volunteers</a:t>
            </a:r>
          </a:p>
          <a:p>
            <a:pPr marL="628650" lvl="1" indent="-171450">
              <a:buFont typeface="Arial" panose="020B0604020202020204" pitchFamily="34" charset="0"/>
              <a:buChar char="•"/>
            </a:pPr>
            <a:r>
              <a:rPr lang="en-GB" dirty="0">
                <a:effectLst/>
                <a:latin typeface="+mn-lt"/>
              </a:rPr>
              <a:t>looking at disciplinary records</a:t>
            </a:r>
          </a:p>
          <a:p>
            <a:pPr marL="628650" lvl="1" indent="-171450">
              <a:buFont typeface="Arial" panose="020B0604020202020204" pitchFamily="34" charset="0"/>
              <a:buChar char="•"/>
            </a:pPr>
            <a:r>
              <a:rPr lang="en-GB" dirty="0">
                <a:effectLst/>
                <a:latin typeface="+mn-lt"/>
              </a:rPr>
              <a:t>looking at staff appraisal records (skills, qualifications, experience and performance).</a:t>
            </a:r>
          </a:p>
          <a:p>
            <a:endParaRPr lang="en-GB" dirty="0">
              <a:effectLst/>
              <a:latin typeface="+mn-lt"/>
            </a:endParaRPr>
          </a:p>
          <a:p>
            <a:r>
              <a:rPr lang="en-GB" dirty="0">
                <a:effectLst/>
                <a:latin typeface="+mn-lt"/>
              </a:rPr>
              <a:t>Q10 – Could come from list below or student might have thought of another </a:t>
            </a:r>
            <a:br>
              <a:rPr lang="en-GB" dirty="0">
                <a:effectLst/>
                <a:latin typeface="+mn-lt"/>
              </a:rPr>
            </a:br>
            <a:endParaRPr lang="en-GB" dirty="0">
              <a:effectLst/>
              <a:latin typeface="+mn-lt"/>
            </a:endParaRPr>
          </a:p>
          <a:p>
            <a:pPr marL="628650" lvl="1" indent="-171450">
              <a:buFont typeface="Arial" panose="020B0604020202020204" pitchFamily="34" charset="0"/>
              <a:buChar char="•"/>
            </a:pPr>
            <a:r>
              <a:rPr lang="en-GB" dirty="0">
                <a:effectLst/>
                <a:latin typeface="+mn-lt"/>
              </a:rPr>
              <a:t>gender, marital status, race, disability and age.</a:t>
            </a:r>
            <a:endParaRPr lang="en-GB" dirty="0">
              <a:latin typeface="+mn-lt"/>
              <a:cs typeface="Calibri"/>
            </a:endParaRPr>
          </a:p>
          <a:p>
            <a:endParaRPr lang="en-GB" dirty="0">
              <a:latin typeface="+mn-lt"/>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12</a:t>
            </a:fld>
            <a:endParaRPr lang="en-US"/>
          </a:p>
        </p:txBody>
      </p:sp>
    </p:spTree>
    <p:extLst>
      <p:ext uri="{BB962C8B-B14F-4D97-AF65-F5344CB8AC3E}">
        <p14:creationId xmlns:p14="http://schemas.microsoft.com/office/powerpoint/2010/main" val="194050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a:t>
            </a:r>
            <a:r>
              <a:rPr lang="en-GB" sz="1200" b="0" i="0" kern="1200">
                <a:solidFill>
                  <a:schemeClr val="tx1"/>
                </a:solidFill>
                <a:effectLst/>
                <a:latin typeface="+mn-lt"/>
                <a:ea typeface="+mn-ea"/>
                <a:cs typeface="+mn-cs"/>
              </a:rPr>
              <a:t>questions?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13</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Employee</a:t>
            </a:r>
            <a:r>
              <a:rPr lang="en-US" dirty="0">
                <a:cs typeface="Calibri"/>
              </a:rPr>
              <a:t> </a:t>
            </a:r>
            <a:r>
              <a:rPr lang="en-US" b="1" dirty="0">
                <a:cs typeface="Calibri"/>
              </a:rPr>
              <a:t>Rights </a:t>
            </a:r>
            <a:endParaRPr lang="en-US" b="1" dirty="0"/>
          </a:p>
          <a:p>
            <a:endParaRPr lang="en-US" dirty="0"/>
          </a:p>
          <a:p>
            <a:r>
              <a:rPr lang="en-GB" dirty="0"/>
              <a:t>When you are offered a new job, you will probably be given a lot of information that sounds very formal or complicated including details about your pay, taking holidays and what happens if you’re off ill.</a:t>
            </a:r>
            <a:endParaRPr lang="en-US" dirty="0"/>
          </a:p>
          <a:p>
            <a:r>
              <a:rPr lang="en-GB" dirty="0"/>
              <a:t> </a:t>
            </a:r>
            <a:endParaRPr lang="en-US" dirty="0"/>
          </a:p>
          <a:p>
            <a:r>
              <a:rPr lang="en-GB" dirty="0"/>
              <a:t>As an employee you have certain rights that employers are legally required to provide to its workforce. </a:t>
            </a:r>
            <a:endParaRPr lang="en-GB" dirty="0">
              <a:cs typeface="Calibri"/>
            </a:endParaRPr>
          </a:p>
          <a:p>
            <a:endParaRPr lang="en-GB" dirty="0"/>
          </a:p>
          <a:p>
            <a:r>
              <a:rPr lang="en-GB" dirty="0">
                <a:cs typeface="Calibri"/>
              </a:rPr>
              <a:t>Today we are going to cover the 6 key rights that you have as an employee :-</a:t>
            </a:r>
            <a:endParaRPr lang="en-GB" dirty="0"/>
          </a:p>
          <a:p>
            <a:endParaRPr lang="en-GB" dirty="0">
              <a:cs typeface="Calibri" panose="020F0502020204030204"/>
            </a:endParaRPr>
          </a:p>
          <a:p>
            <a:pPr marL="228600" indent="-228600">
              <a:buAutoNum type="arabicPeriod"/>
            </a:pPr>
            <a:r>
              <a:rPr lang="en-GB" dirty="0">
                <a:cs typeface="Calibri" panose="020F0502020204030204"/>
              </a:rPr>
              <a:t>Right to a contract</a:t>
            </a:r>
          </a:p>
          <a:p>
            <a:pPr marL="228600" indent="-228600">
              <a:buAutoNum type="arabicPeriod"/>
            </a:pPr>
            <a:r>
              <a:rPr lang="en-GB" dirty="0">
                <a:cs typeface="Calibri" panose="020F0502020204030204"/>
              </a:rPr>
              <a:t>Right to a fair and equal pay</a:t>
            </a:r>
          </a:p>
          <a:p>
            <a:pPr marL="228600" indent="-228600">
              <a:buAutoNum type="arabicPeriod"/>
            </a:pPr>
            <a:r>
              <a:rPr lang="en-GB" dirty="0">
                <a:cs typeface="Calibri" panose="020F0502020204030204"/>
              </a:rPr>
              <a:t>Right to a payslip</a:t>
            </a:r>
          </a:p>
          <a:p>
            <a:pPr marL="228600" indent="-228600">
              <a:buAutoNum type="arabicPeriod"/>
            </a:pPr>
            <a:r>
              <a:rPr lang="en-GB" dirty="0">
                <a:cs typeface="Calibri" panose="020F0502020204030204"/>
              </a:rPr>
              <a:t>Right to time off </a:t>
            </a:r>
          </a:p>
          <a:p>
            <a:pPr marL="228600" indent="-228600">
              <a:buAutoNum type="arabicPeriod"/>
            </a:pPr>
            <a:r>
              <a:rPr lang="en-GB" dirty="0">
                <a:cs typeface="Calibri" panose="020F0502020204030204"/>
              </a:rPr>
              <a:t>Right not to be unfairly dismissed</a:t>
            </a:r>
          </a:p>
          <a:p>
            <a:pPr marL="228600" indent="-228600">
              <a:buAutoNum type="arabicPeriod"/>
            </a:pPr>
            <a:r>
              <a:rPr lang="en-GB" dirty="0">
                <a:cs typeface="Calibri" panose="020F0502020204030204"/>
              </a:rPr>
              <a:t>Right to redundancy.</a:t>
            </a:r>
          </a:p>
          <a:p>
            <a:endParaRPr lang="en-GB" dirty="0">
              <a:cs typeface="Calibri" panose="020F0502020204030204"/>
            </a:endParaRPr>
          </a:p>
          <a:p>
            <a:endParaRPr lang="en-GB" dirty="0">
              <a:cs typeface="Calibri" panose="020F0502020204030204"/>
            </a:endParaRPr>
          </a:p>
          <a:p>
            <a:r>
              <a:rPr lang="en-GB" dirty="0"/>
              <a:t>There are many employment laws to protect employees and can be updated or changed at any time. In the last couple of years new legislation includes - the Employers Act 2021, Working Time Agreement and Equalities Act 2020.</a:t>
            </a:r>
            <a:endParaRPr lang="en-GB" dirty="0">
              <a:cs typeface="Calibri"/>
            </a:endParaRPr>
          </a:p>
          <a:p>
            <a:endParaRPr lang="en-GB" dirty="0">
              <a:cs typeface="Calibri"/>
            </a:endParaRPr>
          </a:p>
          <a:p>
            <a:r>
              <a:rPr lang="en-GB" dirty="0">
                <a:cs typeface="Calibri"/>
              </a:rPr>
              <a:t>These rights are called Statutory rights</a:t>
            </a:r>
            <a:r>
              <a:rPr lang="en-GB" dirty="0"/>
              <a:t>, as they are created by a new statute – which is another word for law.   </a:t>
            </a:r>
            <a:endParaRPr lang="en-GB" dirty="0">
              <a:cs typeface="Calibri"/>
            </a:endParaRPr>
          </a:p>
          <a:p>
            <a:endParaRPr lang="en-GB" dirty="0">
              <a:cs typeface="Calibri"/>
            </a:endParaRPr>
          </a:p>
          <a:p>
            <a:r>
              <a:rPr lang="en-GB" dirty="0">
                <a:cs typeface="Calibri"/>
              </a:rPr>
              <a:t>So, let’s look at these in more detail</a:t>
            </a:r>
            <a:endParaRPr lang="en-GB" dirty="0"/>
          </a:p>
          <a:p>
            <a:endParaRPr lang="en-GB" dirty="0">
              <a:cs typeface="Calibri" panose="020F0502020204030204"/>
            </a:endParaRPr>
          </a:p>
          <a:p>
            <a:pPr algn="r"/>
            <a:r>
              <a:rPr lang="en-GB" b="1" dirty="0">
                <a:cs typeface="Calibri" panose="020F0502020204030204"/>
              </a:rPr>
              <a:t>Timing: 02:06</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223387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Right to a contract of employment</a:t>
            </a:r>
          </a:p>
          <a:p>
            <a:pPr fontAlgn="base"/>
            <a:endParaRPr lang="en-US" dirty="0">
              <a:cs typeface="Calibri"/>
            </a:endParaRPr>
          </a:p>
          <a:p>
            <a:pPr fontAlgn="base"/>
            <a:r>
              <a:rPr lang="en-US" dirty="0">
                <a:cs typeface="Calibri"/>
              </a:rPr>
              <a:t>So now we are going to look at each of your employee rights – and we will start at the beginning with :-</a:t>
            </a:r>
            <a:endParaRPr lang="en-US" b="0" i="0" dirty="0">
              <a:effectLst/>
            </a:endParaRPr>
          </a:p>
          <a:p>
            <a:endParaRPr lang="en-US" dirty="0">
              <a:cs typeface="Calibri" panose="020F0502020204030204"/>
            </a:endParaRPr>
          </a:p>
          <a:p>
            <a:r>
              <a:rPr lang="en-US" b="1" dirty="0">
                <a:cs typeface="Calibri" panose="020F0502020204030204"/>
              </a:rPr>
              <a:t>No 1. Your right to a contract of employment </a:t>
            </a:r>
            <a:r>
              <a:rPr lang="en-US" dirty="0">
                <a:cs typeface="Calibri" panose="020F0502020204030204"/>
              </a:rPr>
              <a:t>- </a:t>
            </a:r>
            <a:r>
              <a:rPr lang="en-US" dirty="0"/>
              <a:t>these are the rules, requirements, and policies an individual and an employer agree to for the time that the individual is an employee.  </a:t>
            </a:r>
            <a:endParaRPr lang="en-US" dirty="0">
              <a:cs typeface="Calibri"/>
            </a:endParaRPr>
          </a:p>
          <a:p>
            <a:endParaRPr lang="en-US" dirty="0">
              <a:cs typeface="Calibri"/>
            </a:endParaRPr>
          </a:p>
          <a:p>
            <a:r>
              <a:rPr lang="en-US" dirty="0"/>
              <a:t>A contract of employment can be made either verbally or as a formal written agreement.</a:t>
            </a:r>
            <a:endParaRPr lang="en-US" dirty="0">
              <a:cs typeface="Calibri" panose="020F0502020204030204"/>
            </a:endParaRPr>
          </a:p>
          <a:p>
            <a:endParaRPr lang="en-GB" dirty="0"/>
          </a:p>
          <a:p>
            <a:r>
              <a:rPr lang="en-GB" dirty="0"/>
              <a:t>As soon as you start work, you are entitled to receive a written statement of your terms and conditions. This is called an “employment contract”. You may have to ask for this.</a:t>
            </a:r>
            <a:endParaRPr lang="en-GB" dirty="0">
              <a:cs typeface="Calibri" panose="020F0502020204030204"/>
            </a:endParaRPr>
          </a:p>
          <a:p>
            <a:endParaRPr lang="en-GB" dirty="0"/>
          </a:p>
          <a:p>
            <a:endParaRPr lang="en-GB" dirty="0">
              <a:cs typeface="Calibri" panose="020F0502020204030204"/>
            </a:endParaRPr>
          </a:p>
          <a:p>
            <a:r>
              <a:rPr lang="en-GB" b="1" dirty="0">
                <a:cs typeface="Calibri" panose="020F0502020204030204"/>
              </a:rPr>
              <a:t>Task 1 </a:t>
            </a:r>
            <a:r>
              <a:rPr lang="en-GB" dirty="0">
                <a:cs typeface="Calibri" panose="020F0502020204030204"/>
              </a:rPr>
              <a:t>– What types of things do you think will be included in your contract? I'll give you a few minutes to write some down.  </a:t>
            </a:r>
            <a:r>
              <a:rPr lang="en-GB" b="1" i="1" dirty="0">
                <a:cs typeface="Calibri" panose="020F0502020204030204"/>
              </a:rPr>
              <a:t>Give pupils 2 mins to come up with some answers.</a:t>
            </a:r>
          </a:p>
          <a:p>
            <a:endParaRPr lang="en-GB" dirty="0">
              <a:cs typeface="Calibri" panose="020F0502020204030204"/>
            </a:endParaRPr>
          </a:p>
          <a:p>
            <a:r>
              <a:rPr lang="en-GB" i="1" dirty="0">
                <a:cs typeface="Calibri" panose="020F0502020204030204"/>
              </a:rPr>
              <a:t> (For the answers look at the next slide)  </a:t>
            </a:r>
          </a:p>
          <a:p>
            <a:endParaRPr lang="en-GB" dirty="0">
              <a:cs typeface="Calibri" panose="020F0502020204030204"/>
            </a:endParaRPr>
          </a:p>
          <a:p>
            <a:pPr algn="r"/>
            <a:r>
              <a:rPr lang="en-GB" b="1" dirty="0">
                <a:cs typeface="Calibri" panose="020F0502020204030204"/>
              </a:rPr>
              <a:t>Timing: 4:45</a:t>
            </a: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65046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What’s included in an employment contract</a:t>
            </a:r>
          </a:p>
          <a:p>
            <a:endParaRPr lang="en-US" b="0" i="0" dirty="0">
              <a:effectLst/>
              <a:cs typeface="Calibri" panose="020F0502020204030204"/>
            </a:endParaRPr>
          </a:p>
          <a:p>
            <a:r>
              <a:rPr lang="en-US" b="1" i="1" dirty="0">
                <a:cs typeface="Calibri" panose="020F0502020204030204"/>
              </a:rPr>
              <a:t>[*Click for each point]</a:t>
            </a:r>
          </a:p>
          <a:p>
            <a:pPr fontAlgn="base"/>
            <a:endParaRPr lang="en-US" dirty="0"/>
          </a:p>
          <a:p>
            <a:pPr marL="171450" indent="-171450">
              <a:buFont typeface="Arial" panose="020B0604020202020204" pitchFamily="34" charset="0"/>
              <a:buChar char="•"/>
            </a:pPr>
            <a:r>
              <a:rPr lang="en-GB" b="1" dirty="0"/>
              <a:t>Information on pay</a:t>
            </a:r>
            <a:r>
              <a:rPr lang="en-GB" dirty="0"/>
              <a:t>. This could be a yearly salary (sometimes referred to as ‘per annum’), a weekly/monthly wage or an hourly rate of pay. It would also include details on shift pay etc.</a:t>
            </a:r>
            <a:br>
              <a:rPr lang="en-GB" dirty="0"/>
            </a:br>
            <a:endParaRPr lang="en-GB" dirty="0"/>
          </a:p>
          <a:p>
            <a:pPr marL="171450" indent="-171450">
              <a:buFont typeface="Arial" panose="020B0604020202020204" pitchFamily="34" charset="0"/>
              <a:buChar char="•"/>
            </a:pPr>
            <a:r>
              <a:rPr lang="en-GB" b="1" dirty="0"/>
              <a:t>Terms of employment </a:t>
            </a:r>
            <a:r>
              <a:rPr lang="en-GB" dirty="0"/>
              <a:t>(such as the start date and the length of the contract) are included. This helps to protect employees from being released from their job before the contracted period is completed. </a:t>
            </a:r>
            <a:br>
              <a:rPr lang="en-GB" dirty="0"/>
            </a:br>
            <a:endParaRPr lang="en-GB" dirty="0"/>
          </a:p>
          <a:p>
            <a:pPr marL="171450" indent="-171450">
              <a:buFont typeface="Arial" panose="020B0604020202020204" pitchFamily="34" charset="0"/>
              <a:buChar char="•"/>
            </a:pPr>
            <a:r>
              <a:rPr lang="en-GB" b="1" dirty="0"/>
              <a:t>The hours of employment. </a:t>
            </a:r>
            <a:r>
              <a:rPr lang="en-GB" dirty="0"/>
              <a:t>These are your core hours you’re expected to work, e.g. 9 to 5; other hours could include shifts. This prevents employees from being asked to do overtime without payment and guarantees a minimum number of hours each week. </a:t>
            </a:r>
            <a:br>
              <a:rPr lang="en-GB" dirty="0"/>
            </a:br>
            <a:endParaRPr lang="en-GB" dirty="0"/>
          </a:p>
          <a:p>
            <a:pPr marL="171450" indent="-171450">
              <a:buFont typeface="Arial" panose="020B0604020202020204" pitchFamily="34" charset="0"/>
              <a:buChar char="•"/>
            </a:pPr>
            <a:r>
              <a:rPr lang="en-GB" b="1" dirty="0"/>
              <a:t>Details of other employee entitlements </a:t>
            </a:r>
            <a:r>
              <a:rPr lang="en-GB" dirty="0"/>
              <a:t>such as sick leave, holiday pay, and notice period.</a:t>
            </a:r>
            <a:br>
              <a:rPr lang="en-GB" dirty="0"/>
            </a:br>
            <a:endParaRPr lang="en-GB" dirty="0"/>
          </a:p>
          <a:p>
            <a:pPr marL="171450" indent="-171450">
              <a:buFont typeface="Arial" panose="020B0604020202020204" pitchFamily="34" charset="0"/>
              <a:buChar char="•"/>
            </a:pPr>
            <a:r>
              <a:rPr lang="en-GB" b="1" dirty="0"/>
              <a:t>An outline of disciplinary and grievance procedures</a:t>
            </a:r>
            <a:r>
              <a:rPr lang="en-GB" dirty="0"/>
              <a:t>. This details what will happen if an employee gets into a dispute with their employer</a:t>
            </a:r>
            <a:r>
              <a:rPr lang="en-US" b="0" i="0" dirty="0">
                <a:effectLst/>
              </a:rPr>
              <a:t>.</a:t>
            </a:r>
          </a:p>
          <a:p>
            <a:endParaRPr lang="en-US" b="1" dirty="0">
              <a:cs typeface="Calibri"/>
            </a:endParaRPr>
          </a:p>
          <a:p>
            <a:pPr algn="r"/>
            <a:r>
              <a:rPr lang="en-US" b="1" dirty="0">
                <a:cs typeface="Calibri"/>
              </a:rPr>
              <a:t>Timing: 06:16</a:t>
            </a: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64828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Contract types</a:t>
            </a:r>
          </a:p>
          <a:p>
            <a:pPr rtl="0" fontAlgn="base"/>
            <a:endParaRPr lang="en-US" b="0" i="0" dirty="0">
              <a:effectLst/>
            </a:endParaRPr>
          </a:p>
          <a:p>
            <a:r>
              <a:rPr lang="en-GB" dirty="0"/>
              <a:t>Not all contracts are the same!  You could be offered * - </a:t>
            </a:r>
            <a:r>
              <a:rPr lang="en-GB" b="1" i="1" dirty="0"/>
              <a:t>[* Click for each one]</a:t>
            </a:r>
            <a:endParaRPr lang="en-GB" sz="1200" b="1" i="1" dirty="0">
              <a:cs typeface="Calibri"/>
            </a:endParaRPr>
          </a:p>
          <a:p>
            <a:endParaRPr lang="en-GB" sz="1200" b="1" dirty="0"/>
          </a:p>
          <a:p>
            <a:pPr marL="171450" indent="-171450">
              <a:buFont typeface="Arial" panose="020B0604020202020204" pitchFamily="34" charset="0"/>
              <a:buChar char="•"/>
            </a:pPr>
            <a:r>
              <a:rPr lang="en-GB" b="1" dirty="0"/>
              <a:t>A </a:t>
            </a:r>
            <a:r>
              <a:rPr lang="en-GB" sz="1200" b="1" dirty="0"/>
              <a:t>full time</a:t>
            </a:r>
            <a:r>
              <a:rPr lang="en-GB" dirty="0"/>
              <a:t> contract -</a:t>
            </a:r>
            <a:r>
              <a:rPr lang="en-GB" sz="1200" dirty="0"/>
              <a:t> This is one of the most common types </a:t>
            </a:r>
            <a:r>
              <a:rPr lang="en-GB" dirty="0"/>
              <a:t>and hours</a:t>
            </a:r>
            <a:r>
              <a:rPr lang="en-GB" sz="1200" dirty="0"/>
              <a:t> range from 35 hours a week, up to a maximum of 48. You would earn either an hourly rate or annual salary, and usually be entitled to other benefits such as holiday pay, sick pay and a pension.</a:t>
            </a:r>
            <a:r>
              <a:rPr lang="en-GB" dirty="0"/>
              <a:t> You could be offered a contract for less than 35 hours per week and this would be a *</a:t>
            </a:r>
            <a:br>
              <a:rPr lang="en-GB" sz="1200" dirty="0">
                <a:cs typeface="+mn-lt"/>
              </a:rPr>
            </a:br>
            <a:endParaRPr lang="en-GB" sz="1200" dirty="0"/>
          </a:p>
          <a:p>
            <a:pPr marL="171450" indent="-171450">
              <a:buFont typeface="Arial" panose="020B0604020202020204" pitchFamily="34" charset="0"/>
              <a:buChar char="•"/>
            </a:pPr>
            <a:r>
              <a:rPr lang="en-GB" sz="1200" b="1" dirty="0"/>
              <a:t>Part time</a:t>
            </a:r>
            <a:r>
              <a:rPr lang="en-GB" b="1" dirty="0"/>
              <a:t> contract</a:t>
            </a:r>
            <a:r>
              <a:rPr lang="en-GB" sz="1200" dirty="0"/>
              <a:t> -</a:t>
            </a:r>
            <a:r>
              <a:rPr lang="en-GB" dirty="0"/>
              <a:t> </a:t>
            </a:r>
            <a:r>
              <a:rPr lang="en-GB" sz="1200" dirty="0"/>
              <a:t>Part time workers cannot be treated any differently when it comes to the terms of contract, so you would receive the same benefits as a full time worker. This is on what is called a pro-rata basis. This means what you receive is a proportion of the full time benefits based on the number of hours you work.</a:t>
            </a:r>
            <a:r>
              <a:rPr lang="en-GB" dirty="0"/>
              <a:t> Your contract could be either *</a:t>
            </a:r>
            <a:endParaRPr lang="en-GB" dirty="0">
              <a:cs typeface="Calibri"/>
            </a:endParaRPr>
          </a:p>
          <a:p>
            <a:pPr marL="171450" indent="-171450">
              <a:buFont typeface="Arial" panose="020B0604020202020204" pitchFamily="34" charset="0"/>
              <a:buChar char="•"/>
            </a:pPr>
            <a:endParaRPr lang="en-GB" dirty="0">
              <a:cs typeface="+mn-lt"/>
            </a:endParaRPr>
          </a:p>
          <a:p>
            <a:pPr marL="171450" indent="-171450">
              <a:buFont typeface="Arial" panose="020B0604020202020204" pitchFamily="34" charset="0"/>
              <a:buChar char="•"/>
            </a:pPr>
            <a:r>
              <a:rPr lang="en-GB" b="1" dirty="0"/>
              <a:t>Permanent or Temporary </a:t>
            </a:r>
            <a:r>
              <a:rPr lang="en-GB" dirty="0"/>
              <a:t>- Contracts can be on a permanent or temporary basis. If the contract is temporary, it is usually for a specific length of time, and the end date of the contract is included. This is sometimes called a fixed term contract. Temporary employees are entitled to the same benefits as permanent employees - however, their holiday entitlement and pay will be pro-rata, determined by the length of their contract. Not all contracts are employee contracts - you could be a *</a:t>
            </a:r>
            <a:br>
              <a:rPr lang="en-GB" sz="1200" dirty="0">
                <a:cs typeface="+mn-lt"/>
              </a:rPr>
            </a:br>
            <a:endParaRPr lang="en-GB" sz="1200" dirty="0">
              <a:cs typeface="Calibri"/>
            </a:endParaRPr>
          </a:p>
          <a:p>
            <a:pPr marL="171450" indent="-171450">
              <a:buFont typeface="Arial" panose="020B0604020202020204" pitchFamily="34" charset="0"/>
              <a:buChar char="•"/>
            </a:pPr>
            <a:r>
              <a:rPr lang="en-GB" sz="1200" b="1" dirty="0"/>
              <a:t>Contractor</a:t>
            </a:r>
            <a:r>
              <a:rPr lang="en-GB" sz="1200" dirty="0"/>
              <a:t> - This means that you are self-employed, so you don’t have an official contract of employment. You would agree with the company what you will earn for the work you do, but you do not have any benefits such as holiday pay, sick pay or a pension. You would be responsible for paying your own tax and National Insurance contributions to HMRC (tax office). A lot of construction workers or IT workers are self employed and offer services through a business or profession.</a:t>
            </a:r>
            <a:r>
              <a:rPr lang="en-GB" dirty="0"/>
              <a:t> Another type of contract would be if you were an *</a:t>
            </a:r>
            <a:endParaRPr lang="en-GB" dirty="0">
              <a:cs typeface="Calibri"/>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Agency worker</a:t>
            </a:r>
            <a:r>
              <a:rPr lang="en-GB" dirty="0"/>
              <a:t> - In this case, your contract of employment is with the agency. This could be a recruitment or temping agency, or entertainment agency. Whilst you may end up working for different companies, you will always be employed and paid by the agency. By law, you would be entitled to holiday allowance. You could, of course be an *</a:t>
            </a:r>
            <a:br>
              <a:rPr lang="en-GB" sz="1200" dirty="0">
                <a:cs typeface="+mn-lt"/>
              </a:rPr>
            </a:br>
            <a:endParaRPr lang="en-GB" sz="1200" dirty="0">
              <a:cs typeface="Calibri"/>
            </a:endParaRPr>
          </a:p>
          <a:p>
            <a:pPr marL="171450" indent="-171450">
              <a:buFont typeface="Arial" panose="020B0604020202020204" pitchFamily="34" charset="0"/>
              <a:buChar char="•"/>
            </a:pPr>
            <a:r>
              <a:rPr lang="en-GB" b="1" dirty="0"/>
              <a:t>Apprentice</a:t>
            </a:r>
            <a:r>
              <a:rPr lang="en-GB" sz="1200" b="1" dirty="0"/>
              <a:t> </a:t>
            </a:r>
            <a:r>
              <a:rPr lang="en-GB" sz="1200" b="0" dirty="0"/>
              <a:t>- </a:t>
            </a:r>
            <a:r>
              <a:rPr lang="en-GB" sz="1200" dirty="0"/>
              <a:t>Apprentices are entitled to a contract of employment which will detail holiday leave, working hours and other entitlements. Most apprentices are expected to work at least 30 hours a week and are employed for the duration of their apprenticeship of 2 to 3 years.</a:t>
            </a:r>
            <a:r>
              <a:rPr lang="en-GB" dirty="0"/>
              <a:t> In recent years, a new type of contract has emerged, and this is a *</a:t>
            </a:r>
            <a:br>
              <a:rPr lang="en-GB" sz="1200" dirty="0">
                <a:cs typeface="+mn-lt"/>
              </a:rPr>
            </a:br>
            <a:endParaRPr lang="en-GB" sz="1200" dirty="0"/>
          </a:p>
          <a:p>
            <a:pPr marL="171450" indent="-171450">
              <a:buFont typeface="Arial" panose="020B0604020202020204" pitchFamily="34" charset="0"/>
              <a:buChar char="•"/>
            </a:pPr>
            <a:r>
              <a:rPr lang="en-GB" sz="1200" b="1" dirty="0"/>
              <a:t>Zero hour</a:t>
            </a:r>
            <a:r>
              <a:rPr lang="en-GB" b="1" dirty="0"/>
              <a:t>s contract</a:t>
            </a:r>
            <a:r>
              <a:rPr lang="en-GB" sz="1200" dirty="0"/>
              <a:t> - This type of contract means that you only work the hours that your employer needs you to. You also have the choice of accepting or rejecting the hours offered. There are no set hours meaning that your hours can vary from week to week. Zero hours workers are entitled to the same annual leave and minimum wage as permanent workers.</a:t>
            </a:r>
          </a:p>
          <a:p>
            <a:pPr marL="171450" indent="-171450">
              <a:buFont typeface="Arial" panose="020B0604020202020204" pitchFamily="34" charset="0"/>
              <a:buChar char="•"/>
            </a:pPr>
            <a:endParaRPr lang="en-GB" sz="1200" dirty="0">
              <a:cs typeface="Calibri"/>
            </a:endParaRPr>
          </a:p>
          <a:p>
            <a:pPr marL="171450" indent="-171450">
              <a:buFont typeface="Arial" panose="020B0604020202020204" pitchFamily="34" charset="0"/>
              <a:buChar char="•"/>
            </a:pPr>
            <a:endParaRPr lang="en-GB" dirty="0">
              <a:cs typeface="Calibri" panose="020F0502020204030204"/>
            </a:endParaRPr>
          </a:p>
          <a:p>
            <a:r>
              <a:rPr lang="en-GB" b="1" i="1" dirty="0">
                <a:cs typeface="Calibri" panose="020F0502020204030204"/>
              </a:rPr>
              <a:t>[Press* for Task 2]</a:t>
            </a:r>
          </a:p>
          <a:p>
            <a:endParaRPr lang="en-GB" b="1" dirty="0">
              <a:cs typeface="Calibri" panose="020F0502020204030204"/>
            </a:endParaRPr>
          </a:p>
          <a:p>
            <a:r>
              <a:rPr lang="en-GB" b="1" dirty="0">
                <a:cs typeface="Calibri" panose="020F0502020204030204"/>
              </a:rPr>
              <a:t>Task 2</a:t>
            </a:r>
            <a:r>
              <a:rPr lang="en-GB" dirty="0">
                <a:cs typeface="Calibri" panose="020F0502020204030204"/>
              </a:rPr>
              <a:t> - Do you think Zero Hours contracts are a good idea? Give a reason? </a:t>
            </a:r>
            <a:r>
              <a:rPr lang="en-GB" b="1" i="1" dirty="0">
                <a:cs typeface="Calibri" panose="020F0502020204030204"/>
              </a:rPr>
              <a:t>Give pupils 1 minute to come up with answers.</a:t>
            </a:r>
          </a:p>
          <a:p>
            <a:endParaRPr lang="en-GB" dirty="0">
              <a:cs typeface="Calibri" panose="020F0502020204030204"/>
            </a:endParaRPr>
          </a:p>
          <a:p>
            <a:r>
              <a:rPr lang="en-GB" dirty="0">
                <a:cs typeface="Calibri" panose="020F0502020204030204"/>
              </a:rPr>
              <a:t>Answers – Zero Hours can be a good thing as you have complete flexibility and only need to work when you want to, but it means that you have no guaranteed earnings. </a:t>
            </a:r>
          </a:p>
          <a:p>
            <a:pPr marL="171450" indent="-171450">
              <a:buFont typeface="Arial" panose="020B0604020202020204" pitchFamily="34" charset="0"/>
              <a:buChar char="•"/>
            </a:pPr>
            <a:endParaRPr lang="en-GB" dirty="0">
              <a:cs typeface="Calibri" panose="020F0502020204030204"/>
            </a:endParaRPr>
          </a:p>
          <a:p>
            <a:pPr algn="r"/>
            <a:r>
              <a:rPr lang="en-GB" b="1" dirty="0">
                <a:cs typeface="Calibri" panose="020F0502020204030204"/>
              </a:rPr>
              <a:t>Timing: 11:36</a:t>
            </a:r>
            <a:endParaRPr lang="en-GB" dirty="0">
              <a:cs typeface="Calibri" panose="020F0502020204030204"/>
            </a:endParaRPr>
          </a:p>
          <a:p>
            <a:pPr fontAlgn="base"/>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321472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Right to fair and equal pay</a:t>
            </a:r>
          </a:p>
          <a:p>
            <a:endParaRPr lang="en-US" dirty="0"/>
          </a:p>
          <a:p>
            <a:r>
              <a:rPr lang="en-US" dirty="0"/>
              <a:t>The next right you have is the right to receive fair pay for the job that you do. </a:t>
            </a:r>
            <a:endParaRPr lang="en-US" dirty="0">
              <a:cs typeface="Calibri"/>
            </a:endParaRPr>
          </a:p>
          <a:p>
            <a:endParaRPr lang="en-US" dirty="0">
              <a:cs typeface="Calibri"/>
            </a:endParaRPr>
          </a:p>
          <a:p>
            <a:r>
              <a:rPr lang="en-US" dirty="0"/>
              <a:t>Employers need to look at the total wage bill and see that is fairly distributed amongst its employees depending on the job that they do. They need to look at the level of effort, skills, knowledge and responsibility required for each job and set the wage accordingly. Each employee should earn enough so that they can cover the basic costs required for a dignified, healthy life. To ensure this happens in the UK, the government has set a national minimum wage and a national living wage. We will talk about these in the next slide. Most employers will include a cost of living pay rise periodically to ensure that wages can keep up with any rises in cost of living.  </a:t>
            </a:r>
            <a:endParaRPr lang="en-US" dirty="0">
              <a:cs typeface="Calibri"/>
            </a:endParaRPr>
          </a:p>
          <a:p>
            <a:endParaRPr lang="en-US" dirty="0">
              <a:cs typeface="Calibri"/>
            </a:endParaRPr>
          </a:p>
          <a:p>
            <a:r>
              <a:rPr lang="en-US" dirty="0"/>
              <a:t>Equal pay is your entitlement to the same wage as someone doing work of equal value to you. Again, they should look at the effort, skills, knowledge and responsibility, and determine which job roles are of equivalent value and pay the same rate for these jobs. This is often, but not exclusively, a gender issue. Women are sometimes paid less than men for doing the same work. An example of this is Asda Supermarket – in 2021, women employed by Asda as supermarket assistants went to court as they felt that they were being unfairly paid less than staff working in the supermarket's distribution centres, which mainly employs men. They felt that these two job roles were of equal value and went to court and won – the court agreed that the two job roles can be compared. The women could then take action to have their wages increased to the same level as those in the distribution centre. </a:t>
            </a:r>
            <a:endParaRPr lang="en-US" dirty="0">
              <a:cs typeface="Calibri"/>
            </a:endParaRPr>
          </a:p>
          <a:p>
            <a:endParaRPr lang="en-US" dirty="0">
              <a:cs typeface="Calibri"/>
            </a:endParaRPr>
          </a:p>
          <a:p>
            <a:pPr algn="r"/>
            <a:r>
              <a:rPr lang="en-US" b="1" dirty="0">
                <a:cs typeface="Calibri"/>
              </a:rPr>
              <a:t>Timing 12:55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30061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National Minimum Wage</a:t>
            </a:r>
          </a:p>
          <a:p>
            <a:pPr fontAlgn="base"/>
            <a:endParaRPr lang="en-US" b="1" dirty="0"/>
          </a:p>
          <a:p>
            <a:pPr fontAlgn="base"/>
            <a:r>
              <a:rPr lang="en-US" b="0" dirty="0"/>
              <a:t>What is the national minimum wage?</a:t>
            </a:r>
            <a:endParaRPr lang="en-US" sz="1200" b="0" i="0" kern="1200" dirty="0">
              <a:solidFill>
                <a:schemeClr val="tx1"/>
              </a:solidFill>
              <a:effectLst/>
              <a:latin typeface="+mn-lt"/>
              <a:cs typeface="Calibri"/>
            </a:endParaRPr>
          </a:p>
          <a:p>
            <a:endParaRPr lang="en-US" b="1" i="0" dirty="0">
              <a:effectLst/>
              <a:cs typeface="Calibri" panose="020F0502020204030204"/>
            </a:endParaRPr>
          </a:p>
          <a:p>
            <a:r>
              <a:rPr lang="en-US" dirty="0"/>
              <a:t>The NMW is an hourly pay level rate set by the Government each year. </a:t>
            </a:r>
            <a:r>
              <a:rPr lang="en-GB" dirty="0"/>
              <a:t>The Low Pay Commission, an independent advisory body, monitors the NMW and advises the government on rates. This means </a:t>
            </a:r>
            <a:r>
              <a:rPr lang="en-US" dirty="0"/>
              <a:t>that there is a minimum amount of money that you can be paid per hour, and it is against the law to pay you less than this amount.</a:t>
            </a:r>
            <a:endParaRPr lang="en-US" dirty="0">
              <a:cs typeface="Calibri"/>
            </a:endParaRPr>
          </a:p>
          <a:p>
            <a:endParaRPr lang="en-US" dirty="0">
              <a:cs typeface="Calibri"/>
            </a:endParaRPr>
          </a:p>
          <a:p>
            <a:r>
              <a:rPr lang="en-US" dirty="0"/>
              <a:t>The National Minimum Wage (NMW) laws apply to nearly all workers regardless of the type of work they do or the size or type of company they work for. You don't have to be working full time, or on employers' premises. It also doesn't matter whether you are paid weekly or monthly, into your bank account, cash or in any other way. There are different rates depending on your age or if you are an apprentice, and some groups are excluded from this entitlement.</a:t>
            </a:r>
          </a:p>
          <a:p>
            <a:endParaRPr lang="en-US" dirty="0"/>
          </a:p>
          <a:p>
            <a:r>
              <a:rPr lang="en-US" dirty="0"/>
              <a:t>These are:</a:t>
            </a:r>
            <a:endParaRPr lang="en-GB" dirty="0">
              <a:cs typeface="Calibri" panose="020F0502020204030204"/>
            </a:endParaRPr>
          </a:p>
          <a:p>
            <a:endParaRPr lang="en-US" dirty="0">
              <a:cs typeface="Calibri"/>
            </a:endParaRPr>
          </a:p>
          <a:p>
            <a:pPr marL="171450" indent="-171450">
              <a:buFont typeface="Arial,Sans-Serif"/>
              <a:buChar char="•"/>
            </a:pPr>
            <a:r>
              <a:rPr lang="en-GB" dirty="0"/>
              <a:t>a worker under the school leaving age</a:t>
            </a:r>
            <a:endParaRPr lang="en-US" dirty="0"/>
          </a:p>
          <a:p>
            <a:pPr marL="171450" indent="-171450">
              <a:buFont typeface="Arial,Sans-Serif"/>
              <a:buChar char="•"/>
            </a:pPr>
            <a:r>
              <a:rPr lang="en-GB" dirty="0"/>
              <a:t>in some government schemes or employment programmes</a:t>
            </a:r>
            <a:endParaRPr lang="en-US" dirty="0"/>
          </a:p>
          <a:p>
            <a:pPr marL="171450" indent="-171450">
              <a:buFont typeface="Arial,Sans-Serif"/>
              <a:buChar char="•"/>
            </a:pPr>
            <a:r>
              <a:rPr lang="en-GB" dirty="0"/>
              <a:t>living in your employer's household, for example an au pair</a:t>
            </a:r>
            <a:endParaRPr lang="en-US" dirty="0"/>
          </a:p>
          <a:p>
            <a:pPr marL="171450" indent="-171450">
              <a:buFont typeface="Arial,Sans-Serif"/>
              <a:buChar char="•"/>
            </a:pPr>
            <a:r>
              <a:rPr lang="en-GB" dirty="0"/>
              <a:t>in the armed services</a:t>
            </a:r>
            <a:endParaRPr lang="en-US" dirty="0"/>
          </a:p>
          <a:p>
            <a:pPr marL="171450" indent="-171450">
              <a:buFont typeface="Arial,Sans-Serif"/>
              <a:buChar char="•"/>
            </a:pPr>
            <a:r>
              <a:rPr lang="en-GB" dirty="0"/>
              <a:t>a voluntary worker</a:t>
            </a:r>
            <a:endParaRPr lang="en-US" dirty="0"/>
          </a:p>
          <a:p>
            <a:pPr marL="171450" indent="-171450">
              <a:buFont typeface="Arial,Sans-Serif"/>
              <a:buChar char="•"/>
            </a:pPr>
            <a:r>
              <a:rPr lang="en-GB" dirty="0"/>
              <a:t>a student in further or higher education</a:t>
            </a:r>
            <a:endParaRPr lang="en-US" dirty="0"/>
          </a:p>
          <a:p>
            <a:pPr marL="171450" indent="-171450">
              <a:buFont typeface="Arial,Sans-Serif"/>
              <a:buChar char="•"/>
            </a:pPr>
            <a:r>
              <a:rPr lang="en-GB" dirty="0"/>
              <a:t>on a work placement of up to 12 months</a:t>
            </a:r>
            <a:endParaRPr lang="en-US" dirty="0"/>
          </a:p>
          <a:p>
            <a:pPr marL="171450" indent="-171450">
              <a:buFont typeface="Arial,Sans-Serif"/>
              <a:buChar char="•"/>
            </a:pPr>
            <a:r>
              <a:rPr lang="en-GB" dirty="0"/>
              <a:t>Self-employed.</a:t>
            </a:r>
            <a:endParaRPr lang="en-US" dirty="0">
              <a:cs typeface="Calibri"/>
            </a:endParaRPr>
          </a:p>
          <a:p>
            <a:endParaRPr lang="en-US" dirty="0"/>
          </a:p>
          <a:p>
            <a:r>
              <a:rPr lang="en-US" dirty="0">
                <a:cs typeface="Calibri"/>
              </a:rPr>
              <a:t>Also, </a:t>
            </a:r>
            <a:r>
              <a:rPr lang="en-US" dirty="0"/>
              <a:t>Agricultural workers have separate pay rates, set by the Scottish Agricultural Wages Board.</a:t>
            </a:r>
            <a:endParaRPr lang="en-US" dirty="0">
              <a:cs typeface="Calibri"/>
            </a:endParaRPr>
          </a:p>
          <a:p>
            <a:endParaRPr lang="en-US" dirty="0"/>
          </a:p>
          <a:p>
            <a:r>
              <a:rPr lang="en-GB" dirty="0"/>
              <a:t>The National Minimum Wage (NMW) rate is reviewed every year, and you can see the levels for this year on the slide. You can see that the rate is set according to age – it is set lower for younger workers to reflect that they have less experience and skills when first starting work and to stop employers from being reluctant to take on a young worker. It's important to note that this is the minimum rate that can be paid, many employers will pay above this rate for all employees.  </a:t>
            </a:r>
            <a:endParaRPr lang="en-GB" dirty="0">
              <a:cs typeface="Calibri"/>
            </a:endParaRPr>
          </a:p>
          <a:p>
            <a:endParaRPr lang="en-GB" dirty="0">
              <a:cs typeface="Calibri"/>
            </a:endParaRPr>
          </a:p>
          <a:p>
            <a:pPr algn="r"/>
            <a:r>
              <a:rPr lang="en-GB" b="1" dirty="0">
                <a:cs typeface="Calibri"/>
              </a:rPr>
              <a:t>Timing: 15:15</a:t>
            </a: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06825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cs typeface="Calibri"/>
              </a:rPr>
              <a:t>Right to an </a:t>
            </a:r>
            <a:r>
              <a:rPr lang="en-US" b="1" dirty="0" err="1">
                <a:cs typeface="Calibri"/>
              </a:rPr>
              <a:t>itemised</a:t>
            </a:r>
            <a:r>
              <a:rPr lang="en-US" sz="1200" b="1" i="0" kern="1200" dirty="0">
                <a:solidFill>
                  <a:schemeClr val="tx1"/>
                </a:solidFill>
                <a:effectLst/>
                <a:latin typeface="+mn-lt"/>
                <a:cs typeface="Calibri"/>
              </a:rPr>
              <a:t> </a:t>
            </a:r>
            <a:r>
              <a:rPr lang="en-US" sz="1200" b="1" i="0" kern="1200" dirty="0" err="1">
                <a:solidFill>
                  <a:schemeClr val="tx1"/>
                </a:solidFill>
                <a:effectLst/>
                <a:latin typeface="+mn-lt"/>
                <a:cs typeface="Calibri"/>
              </a:rPr>
              <a:t>payslip</a:t>
            </a:r>
            <a:endParaRPr lang="en-US" sz="1200" b="1" i="0" kern="1200" dirty="0">
              <a:solidFill>
                <a:schemeClr val="tx1"/>
              </a:solidFill>
              <a:effectLst/>
              <a:latin typeface="+mn-lt"/>
              <a:cs typeface="Calibri"/>
            </a:endParaRPr>
          </a:p>
          <a:p>
            <a:pPr fontAlgn="base"/>
            <a:endParaRPr lang="en-US" sz="1200" b="0" i="0" kern="1200" dirty="0">
              <a:solidFill>
                <a:schemeClr val="tx1"/>
              </a:solidFill>
              <a:effectLst/>
              <a:latin typeface="+mn-lt"/>
              <a:ea typeface="+mn-ea"/>
              <a:cs typeface="+mn-cs"/>
            </a:endParaRPr>
          </a:p>
          <a:p>
            <a:pPr fontAlgn="base"/>
            <a:r>
              <a:rPr lang="en-US" dirty="0"/>
              <a:t>What is a </a:t>
            </a:r>
            <a:r>
              <a:rPr lang="en-US" dirty="0" err="1"/>
              <a:t>payslip</a:t>
            </a:r>
            <a:r>
              <a:rPr lang="en-US" dirty="0"/>
              <a:t>? </a:t>
            </a:r>
            <a:endParaRPr lang="en-US" sz="1200" b="0" i="0" kern="1200" dirty="0">
              <a:solidFill>
                <a:schemeClr val="tx1"/>
              </a:solidFill>
              <a:effectLst/>
              <a:latin typeface="+mn-lt"/>
              <a:cs typeface="Calibri"/>
            </a:endParaRPr>
          </a:p>
          <a:p>
            <a:pPr rtl="0" fontAlgn="base"/>
            <a:endParaRPr lang="en-US" b="0" i="0" dirty="0">
              <a:effectLst/>
            </a:endParaRPr>
          </a:p>
          <a:p>
            <a:pPr fontAlgn="base"/>
            <a:r>
              <a:rPr lang="en-GB" dirty="0"/>
              <a:t>You are entitled to an individual, itemised pay statement (payslip), each pay date.*</a:t>
            </a:r>
            <a:endParaRPr lang="en-GB" dirty="0">
              <a:cs typeface="Calibri"/>
            </a:endParaRPr>
          </a:p>
          <a:p>
            <a:pPr fontAlgn="base"/>
            <a:endParaRPr lang="en-GB" dirty="0"/>
          </a:p>
          <a:p>
            <a:pPr fontAlgn="base"/>
            <a:r>
              <a:rPr lang="en-GB" dirty="0"/>
              <a:t>Payslips are given on or before the day someone gets paid and show:</a:t>
            </a:r>
            <a:br>
              <a:rPr lang="en-GB" dirty="0"/>
            </a:br>
            <a:endParaRPr lang="en-GB" dirty="0"/>
          </a:p>
          <a:p>
            <a:pPr marL="171450" indent="-171450" fontAlgn="base">
              <a:buFont typeface="Arial" panose="020B0604020202020204" pitchFamily="34" charset="0"/>
              <a:buChar char="•"/>
            </a:pPr>
            <a:r>
              <a:rPr lang="en-GB" dirty="0"/>
              <a:t>how much pay they're getting for a certain right, e.g. each week or month</a:t>
            </a:r>
            <a:endParaRPr lang="en-GB" dirty="0">
              <a:cs typeface="Calibri"/>
            </a:endParaRPr>
          </a:p>
          <a:p>
            <a:pPr marL="171450" indent="-171450" fontAlgn="base">
              <a:buFont typeface="Arial" panose="020B0604020202020204" pitchFamily="34" charset="0"/>
              <a:buChar char="•"/>
            </a:pPr>
            <a:r>
              <a:rPr lang="en-GB" dirty="0"/>
              <a:t>what has been taken from their pay ('deductions'), for example tax and National Insurance (NI).</a:t>
            </a:r>
          </a:p>
          <a:p>
            <a:pPr fontAlgn="base"/>
            <a:endParaRPr lang="en-GB" dirty="0"/>
          </a:p>
          <a:p>
            <a:pPr fontAlgn="base"/>
            <a:r>
              <a:rPr lang="en-GB" dirty="0"/>
              <a:t>The payslip can be:*</a:t>
            </a:r>
            <a:br>
              <a:rPr lang="en-GB" dirty="0">
                <a:cs typeface="+mn-lt"/>
              </a:rPr>
            </a:br>
            <a:endParaRPr lang="en-GB" dirty="0"/>
          </a:p>
          <a:p>
            <a:pPr marL="171450" indent="-171450" fontAlgn="base">
              <a:buFont typeface="Arial" panose="020B0604020202020204" pitchFamily="34" charset="0"/>
              <a:buChar char="•"/>
            </a:pPr>
            <a:r>
              <a:rPr lang="en-GB" dirty="0"/>
              <a:t>given as a paper document</a:t>
            </a:r>
          </a:p>
          <a:p>
            <a:pPr marL="171450" indent="-171450" fontAlgn="base">
              <a:buFont typeface="Arial" panose="020B0604020202020204" pitchFamily="34" charset="0"/>
              <a:buChar char="•"/>
            </a:pPr>
            <a:r>
              <a:rPr lang="en-GB" dirty="0"/>
              <a:t>sent as an email attachment</a:t>
            </a:r>
          </a:p>
          <a:p>
            <a:pPr marL="171450" indent="-171450" fontAlgn="base">
              <a:buFont typeface="Arial" panose="020B0604020202020204" pitchFamily="34" charset="0"/>
              <a:buChar char="•"/>
            </a:pPr>
            <a:r>
              <a:rPr lang="en-GB" dirty="0"/>
              <a:t>online.*</a:t>
            </a:r>
            <a:endParaRPr lang="en-GB" dirty="0">
              <a:cs typeface="Calibri" panose="020F0502020204030204"/>
            </a:endParaRPr>
          </a:p>
          <a:p>
            <a:pPr marL="171450" indent="-171450">
              <a:buFont typeface="Arial" panose="020B0604020202020204" pitchFamily="34" charset="0"/>
              <a:buChar char="•"/>
            </a:pPr>
            <a:endParaRPr lang="en-GB" dirty="0">
              <a:cs typeface="Calibri" panose="020F0502020204030204"/>
            </a:endParaRPr>
          </a:p>
          <a:p>
            <a:pPr marL="171450" indent="-171450">
              <a:buFont typeface="Arial" panose="020B0604020202020204" pitchFamily="34" charset="0"/>
              <a:buChar char="•"/>
            </a:pPr>
            <a:r>
              <a:rPr lang="en-GB" dirty="0">
                <a:cs typeface="Calibri" panose="020F0502020204030204"/>
              </a:rPr>
              <a:t>Payslips look very different depending on the style in your company, but they should all have the same basic information on them.</a:t>
            </a:r>
          </a:p>
          <a:p>
            <a:pPr fontAlgn="base"/>
            <a:endParaRPr lang="en-GB" dirty="0"/>
          </a:p>
          <a:p>
            <a:pPr fontAlgn="base"/>
            <a:r>
              <a:rPr lang="en-GB" dirty="0"/>
              <a:t>Employers must give all their employees payslips, by law. If your pay is not right, you can ask your employer to fix it and pay you what you are owed as soon as possible and not wait until your next pay date.</a:t>
            </a:r>
          </a:p>
          <a:p>
            <a:pPr fontAlgn="base"/>
            <a:endParaRPr lang="en-GB" dirty="0">
              <a:cs typeface="Calibri" panose="020F0502020204030204"/>
            </a:endParaRPr>
          </a:p>
          <a:p>
            <a:r>
              <a:rPr lang="en-GB" dirty="0"/>
              <a:t>We cover payslips in detail in another module.</a:t>
            </a:r>
            <a:endParaRPr lang="en-GB" dirty="0">
              <a:cs typeface="Calibri"/>
            </a:endParaRPr>
          </a:p>
          <a:p>
            <a:endParaRPr lang="en-GB" dirty="0">
              <a:cs typeface="Calibri"/>
            </a:endParaRPr>
          </a:p>
          <a:p>
            <a:pPr algn="r"/>
            <a:r>
              <a:rPr lang="en-GB" b="1" dirty="0">
                <a:cs typeface="Calibri"/>
              </a:rPr>
              <a:t>Timing: 16:20</a:t>
            </a:r>
          </a:p>
          <a:p>
            <a:pPr fontAlgn="base"/>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60937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Right to time off work</a:t>
            </a:r>
          </a:p>
          <a:p>
            <a:pPr rtl="0" fontAlgn="base"/>
            <a:endParaRPr lang="en-US" b="0" i="0" dirty="0">
              <a:effectLst/>
            </a:endParaRPr>
          </a:p>
          <a:p>
            <a:r>
              <a:rPr lang="en-GB" dirty="0"/>
              <a:t>You are entitled to time off when working and although you might not get the 13 weeks off that you do now at school, you are entitled to paid holidays. *</a:t>
            </a:r>
            <a:endParaRPr lang="en-GB" dirty="0">
              <a:cs typeface="Calibri"/>
            </a:endParaRPr>
          </a:p>
          <a:p>
            <a:endParaRPr lang="en-GB" dirty="0"/>
          </a:p>
          <a:p>
            <a:r>
              <a:rPr lang="en-GB" b="1" dirty="0"/>
              <a:t>HOLIDAYS </a:t>
            </a:r>
            <a:r>
              <a:rPr lang="en-GB" dirty="0"/>
              <a:t>: - Almost all employees are entitled to 5.6 weeks. If you work full time 5 days a week this equals 28 days. This is known as statutory leave entitlement.</a:t>
            </a:r>
            <a:endParaRPr lang="en-GB" dirty="0">
              <a:cs typeface="Calibri"/>
            </a:endParaRPr>
          </a:p>
          <a:p>
            <a:endParaRPr lang="en-GB" dirty="0">
              <a:cs typeface="Calibri"/>
            </a:endParaRPr>
          </a:p>
          <a:p>
            <a:r>
              <a:rPr lang="en-GB" dirty="0"/>
              <a:t>There are also a number of public holidays throughout the year and an employer can include these as part of the statutory allowance. In Scotland we have 9 public holidays which includes Christmas and Easter. Some organisations, such as public sector employees, such as council workers, have around 12 public holidays. </a:t>
            </a:r>
            <a:endParaRPr lang="en-GB" dirty="0">
              <a:cs typeface="Calibri"/>
            </a:endParaRPr>
          </a:p>
          <a:p>
            <a:endParaRPr lang="en-GB" dirty="0">
              <a:cs typeface="Calibri"/>
            </a:endParaRPr>
          </a:p>
          <a:p>
            <a:r>
              <a:rPr lang="en-GB" dirty="0"/>
              <a:t>This means that you would have 20 days or 4 weeks holiday entitlement a year plus 8 or 12 days paid public holiday.</a:t>
            </a:r>
            <a:endParaRPr lang="en-GB" dirty="0">
              <a:cs typeface="Calibri"/>
            </a:endParaRPr>
          </a:p>
          <a:p>
            <a:endParaRPr lang="en-GB" dirty="0"/>
          </a:p>
          <a:p>
            <a:r>
              <a:rPr lang="en-GB" dirty="0"/>
              <a:t>For some sectors people are required to work public holidays, for example, a nurse - in which case these days are added to your holiday allowance to take when you want. You need to give your employer notice of when you want to take your holidays by asking your manager – it is not always possible to take them when you want.</a:t>
            </a:r>
            <a:endParaRPr lang="en-GB" dirty="0">
              <a:cs typeface="Calibri"/>
            </a:endParaRPr>
          </a:p>
          <a:p>
            <a:endParaRPr lang="en-GB" dirty="0">
              <a:cs typeface="Calibri"/>
            </a:endParaRPr>
          </a:p>
          <a:p>
            <a:r>
              <a:rPr lang="en-GB" dirty="0">
                <a:cs typeface="Calibri"/>
              </a:rPr>
              <a:t>You need to give your employer notice which is twice as long as the amount of time off you are requesting– so that if you want 1 week off you must give 2 weeks notice. An employer can refuse to give you the time off, but they have to give you notice of this refusal and not change it at the last minute. They can also ask you to take your leave at a specific time of year, such as  Christmas. *</a:t>
            </a:r>
          </a:p>
          <a:p>
            <a:endParaRPr lang="en-GB" dirty="0"/>
          </a:p>
          <a:p>
            <a:r>
              <a:rPr lang="en-GB" b="1" dirty="0"/>
              <a:t>SICKNESS</a:t>
            </a:r>
            <a:r>
              <a:rPr lang="en-GB" dirty="0"/>
              <a:t> : - You can take time off work if you are ill. Your contract of employment or your written terms and conditions will outline what you need to do if this happens, for example, who you need to tell and when.</a:t>
            </a:r>
          </a:p>
          <a:p>
            <a:endParaRPr lang="en-GB" dirty="0"/>
          </a:p>
          <a:p>
            <a:r>
              <a:rPr lang="en-GB" dirty="0"/>
              <a:t>General rules that apply: </a:t>
            </a:r>
          </a:p>
          <a:p>
            <a:pPr marL="171450" indent="-171450">
              <a:buFont typeface="Arial" panose="020B0604020202020204" pitchFamily="34" charset="0"/>
              <a:buChar char="•"/>
            </a:pPr>
            <a:r>
              <a:rPr lang="en-GB" dirty="0"/>
              <a:t>If you are off ill for any number of days up to 7, then this is called </a:t>
            </a:r>
            <a:r>
              <a:rPr lang="en-GB" b="1" dirty="0"/>
              <a:t>self-certification </a:t>
            </a:r>
            <a:r>
              <a:rPr lang="en-GB" dirty="0"/>
              <a:t>and you just report to your employer. Your employer has the right to ask you about your sickness and how long you think you are likely to be off.</a:t>
            </a:r>
            <a:endParaRPr lang="en-GB" dirty="0">
              <a:cs typeface="Calibri"/>
            </a:endParaRPr>
          </a:p>
          <a:p>
            <a:pPr marL="171450" indent="-171450">
              <a:buFont typeface="Arial" panose="020B0604020202020204" pitchFamily="34" charset="0"/>
              <a:buChar char="•"/>
            </a:pPr>
            <a:r>
              <a:rPr lang="en-GB" dirty="0"/>
              <a:t>If you are ill for more than 7 days in a row, you must provide your employer with a ‘fit note’ (sometimes called ‘sick note’) from your doctor. </a:t>
            </a:r>
          </a:p>
          <a:p>
            <a:endParaRPr lang="en-GB" dirty="0">
              <a:cs typeface="Calibri"/>
            </a:endParaRPr>
          </a:p>
          <a:p>
            <a:r>
              <a:rPr lang="en-GB" dirty="0"/>
              <a:t>Some employers offer occupational sick pay (OSP), which means you will still receive your wage or salary if off ill for an agreed amount of time (for example 6 months full pay, 6 months half pay). However, some employers don’t.</a:t>
            </a:r>
            <a:endParaRPr lang="en-GB" dirty="0">
              <a:cs typeface="Calibri" panose="020F0502020204030204"/>
            </a:endParaRPr>
          </a:p>
          <a:p>
            <a:endParaRPr lang="en-GB" dirty="0"/>
          </a:p>
          <a:p>
            <a:r>
              <a:rPr lang="en-GB" dirty="0"/>
              <a:t>If your employer does not offer OSP you may still be entitled to receive statutory sick pay (SSP). Employers must pay you SSP from your 4th day of absence and it can be paid for up to 28 weeks. You must be earning at least £125 gross pay per week before you are eligible for this payment.</a:t>
            </a:r>
            <a:endParaRPr lang="en-GB" dirty="0">
              <a:cs typeface="Calibri"/>
            </a:endParaRPr>
          </a:p>
          <a:p>
            <a:endParaRPr lang="en-GB" b="1" dirty="0">
              <a:cs typeface="Calibri"/>
            </a:endParaRPr>
          </a:p>
          <a:p>
            <a:pPr algn="r"/>
            <a:r>
              <a:rPr lang="en-GB" b="1" dirty="0">
                <a:cs typeface="Calibri"/>
              </a:rPr>
              <a:t>Timing: 19:30</a:t>
            </a: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194105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6.jp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1.svg"/><Relationship Id="rId3" Type="http://schemas.openxmlformats.org/officeDocument/2006/relationships/image" Target="../media/image6.jpg"/><Relationship Id="rId7" Type="http://schemas.openxmlformats.org/officeDocument/2006/relationships/image" Target="../media/image9.pn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notesSlide" Target="../notesSlides/notesSlide11.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9.svg"/><Relationship Id="rId5" Type="http://schemas.openxmlformats.org/officeDocument/2006/relationships/image" Target="../media/image46.pn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png"/><Relationship Id="rId9" Type="http://schemas.openxmlformats.org/officeDocument/2006/relationships/image" Target="../media/image4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www.acas.org.uk/" TargetMode="External"/><Relationship Id="rId18" Type="http://schemas.openxmlformats.org/officeDocument/2006/relationships/customXml" Target="../ink/ink2.xml"/><Relationship Id="rId26" Type="http://schemas.openxmlformats.org/officeDocument/2006/relationships/image" Target="../media/image61.png"/><Relationship Id="rId3" Type="http://schemas.openxmlformats.org/officeDocument/2006/relationships/image" Target="../media/image6.jpg"/><Relationship Id="rId21" Type="http://schemas.openxmlformats.org/officeDocument/2006/relationships/customXml" Target="../ink/ink3.xml"/><Relationship Id="rId7" Type="http://schemas.openxmlformats.org/officeDocument/2006/relationships/image" Target="../media/image10.png"/><Relationship Id="rId12" Type="http://schemas.openxmlformats.org/officeDocument/2006/relationships/image" Target="../media/image56.png"/><Relationship Id="rId17" Type="http://schemas.openxmlformats.org/officeDocument/2006/relationships/image" Target="../media/image59.png"/><Relationship Id="rId25" Type="http://schemas.openxmlformats.org/officeDocument/2006/relationships/image" Target="../media/image60.png"/><Relationship Id="rId2" Type="http://schemas.openxmlformats.org/officeDocument/2006/relationships/notesSlide" Target="../notesSlides/notesSlide12.xml"/><Relationship Id="rId16" Type="http://schemas.openxmlformats.org/officeDocument/2006/relationships/hyperlink" Target="https://young.scot/" TargetMode="External"/><Relationship Id="rId20" Type="http://schemas.openxmlformats.org/officeDocument/2006/relationships/image" Target="../media/image52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cas.org.uk/" TargetMode="External"/><Relationship Id="rId24" Type="http://schemas.openxmlformats.org/officeDocument/2006/relationships/hyperlink" Target="https://www.gov.uk/government/publications/minimum-wage-rates-for-2025" TargetMode="External"/><Relationship Id="rId5" Type="http://schemas.openxmlformats.org/officeDocument/2006/relationships/image" Target="../media/image9.png"/><Relationship Id="rId15" Type="http://schemas.openxmlformats.org/officeDocument/2006/relationships/image" Target="../media/image58.png"/><Relationship Id="rId23" Type="http://schemas.openxmlformats.org/officeDocument/2006/relationships/hyperlink" Target="https://www.gov.uk/browse/working" TargetMode="External"/><Relationship Id="rId10" Type="http://schemas.openxmlformats.org/officeDocument/2006/relationships/image" Target="../media/image37.jpg"/><Relationship Id="rId4" Type="http://schemas.openxmlformats.org/officeDocument/2006/relationships/image" Target="../media/image8.png"/><Relationship Id="rId9" Type="http://schemas.openxmlformats.org/officeDocument/2006/relationships/hyperlink" Target="https://www.gov.uk/government/organisations/low-pay-commission" TargetMode="External"/><Relationship Id="rId14" Type="http://schemas.openxmlformats.org/officeDocument/2006/relationships/image" Target="../media/image57.jpg"/><Relationship Id="rId22" Type="http://schemas.openxmlformats.org/officeDocument/2006/relationships/image" Target="../media/image53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6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6.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24.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3.png"/><Relationship Id="rId5" Type="http://schemas.openxmlformats.org/officeDocument/2006/relationships/image" Target="../media/image9.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1.xml"/><Relationship Id="rId5" Type="http://schemas.openxmlformats.org/officeDocument/2006/relationships/image" Target="../media/image8.pn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3.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8.png"/><Relationship Id="rId5" Type="http://schemas.openxmlformats.org/officeDocument/2006/relationships/image" Target="../media/image8.png"/><Relationship Id="rId10" Type="http://schemas.openxmlformats.org/officeDocument/2006/relationships/image" Target="../media/image37.jpg"/><Relationship Id="rId4" Type="http://schemas.openxmlformats.org/officeDocument/2006/relationships/image" Target="../media/image3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40.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3633393" cy="487018"/>
          </a:xfrm>
          <a:prstGeom prst="rect">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619946" cy="584775"/>
          </a:xfrm>
          <a:prstGeom prst="rect">
            <a:avLst/>
          </a:prstGeom>
          <a:noFill/>
        </p:spPr>
        <p:txBody>
          <a:bodyPr wrap="square" rtlCol="0">
            <a:spAutoFit/>
          </a:bodyPr>
          <a:lstStyle/>
          <a:p>
            <a:r>
              <a:rPr lang="en-GB" sz="3200" dirty="0">
                <a:solidFill>
                  <a:schemeClr val="bg1"/>
                </a:solidFill>
                <a:latin typeface="Maximus" panose="020B0604020202020204"/>
              </a:rPr>
              <a:t>WORKING LIFE</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6"/>
          <a:stretch>
            <a:fillRect/>
          </a:stretch>
        </p:blipFill>
        <p:spPr>
          <a:xfrm>
            <a:off x="855334" y="2929938"/>
            <a:ext cx="2813605" cy="366422"/>
          </a:xfrm>
          <a:prstGeom prst="rect">
            <a:avLst/>
          </a:prstGeom>
        </p:spPr>
      </p:pic>
      <p:sp>
        <p:nvSpPr>
          <p:cNvPr id="13" name="TextBox 2">
            <a:extLst>
              <a:ext uri="{FF2B5EF4-FFF2-40B4-BE49-F238E27FC236}">
                <a16:creationId xmlns:a16="http://schemas.microsoft.com/office/drawing/2014/main" id="{8A3C91AB-5050-C348-8668-C40F21EE1B04}"/>
              </a:ext>
            </a:extLst>
          </p:cNvPr>
          <p:cNvSpPr txBox="1"/>
          <p:nvPr/>
        </p:nvSpPr>
        <p:spPr>
          <a:xfrm>
            <a:off x="883863" y="3273356"/>
            <a:ext cx="3688673" cy="86737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BASIC EMPLOYMENT</a:t>
            </a:r>
            <a:br>
              <a:rPr lang="en-US" sz="2800" dirty="0">
                <a:solidFill>
                  <a:srgbClr val="FFFF00"/>
                </a:solidFill>
                <a:latin typeface="Reprise Title Std"/>
              </a:rPr>
            </a:br>
            <a:r>
              <a:rPr lang="en-US" sz="2800" dirty="0">
                <a:solidFill>
                  <a:srgbClr val="FFFF00"/>
                </a:solidFill>
                <a:latin typeface="Reprise Title Std"/>
              </a:rPr>
              <a:t>RIGHTS</a:t>
            </a:r>
          </a:p>
        </p:txBody>
      </p:sp>
      <p:sp>
        <p:nvSpPr>
          <p:cNvPr id="16" name="TextBox 3">
            <a:extLst>
              <a:ext uri="{FF2B5EF4-FFF2-40B4-BE49-F238E27FC236}">
                <a16:creationId xmlns:a16="http://schemas.microsoft.com/office/drawing/2014/main" id="{2C84A372-D426-C143-86D5-0C4697A5839C}"/>
              </a:ext>
            </a:extLst>
          </p:cNvPr>
          <p:cNvSpPr txBox="1"/>
          <p:nvPr/>
        </p:nvSpPr>
        <p:spPr>
          <a:xfrm>
            <a:off x="900640" y="2632858"/>
            <a:ext cx="3392439"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18:</a:t>
            </a:r>
          </a:p>
        </p:txBody>
      </p:sp>
      <p:pic>
        <p:nvPicPr>
          <p:cNvPr id="20" name="Picture 19" descr="Text&#10;&#10;Description automatically generated">
            <a:extLst>
              <a:ext uri="{FF2B5EF4-FFF2-40B4-BE49-F238E27FC236}">
                <a16:creationId xmlns:a16="http://schemas.microsoft.com/office/drawing/2014/main" id="{3435AA41-E4C1-612C-FBBF-30DCBDDD24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3079" y="1713616"/>
            <a:ext cx="4228243" cy="3758438"/>
          </a:xfrm>
          <a:prstGeom prst="rect">
            <a:avLst/>
          </a:prstGeom>
        </p:spPr>
      </p:pic>
      <p:sp>
        <p:nvSpPr>
          <p:cNvPr id="3" name="Footer Placeholder 3">
            <a:extLst>
              <a:ext uri="{FF2B5EF4-FFF2-40B4-BE49-F238E27FC236}">
                <a16:creationId xmlns:a16="http://schemas.microsoft.com/office/drawing/2014/main" id="{E54F2C0E-76E8-B9C8-5C7B-8B64D16C815D}"/>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87A7F3-7955-95AE-60C2-E1AD8018F9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238098">
            <a:off x="934382" y="2666672"/>
            <a:ext cx="2408006" cy="2396910"/>
          </a:xfrm>
          <a:prstGeom prst="rect">
            <a:avLst/>
          </a:prstGeom>
          <a:effectLst>
            <a:outerShdw blurRad="50800" dist="50800" dir="5400000" algn="ctr" rotWithShape="0">
              <a:schemeClr val="tx1">
                <a:lumMod val="50000"/>
                <a:lumOff val="50000"/>
              </a:schemeClr>
            </a:outerShdw>
          </a:effectLst>
        </p:spPr>
      </p:pic>
      <p:pic>
        <p:nvPicPr>
          <p:cNvPr id="11" name="Picture 10">
            <a:extLst>
              <a:ext uri="{FF2B5EF4-FFF2-40B4-BE49-F238E27FC236}">
                <a16:creationId xmlns:a16="http://schemas.microsoft.com/office/drawing/2014/main" id="{F4AF0314-C025-489E-9373-FE0C61279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59307">
            <a:off x="531816" y="1159505"/>
            <a:ext cx="3291706" cy="1489104"/>
          </a:xfrm>
          <a:prstGeom prst="rect">
            <a:avLst/>
          </a:prstGeom>
        </p:spPr>
      </p:pic>
      <p:pic>
        <p:nvPicPr>
          <p:cNvPr id="6" name="Picture 5">
            <a:extLst>
              <a:ext uri="{FF2B5EF4-FFF2-40B4-BE49-F238E27FC236}">
                <a16:creationId xmlns:a16="http://schemas.microsoft.com/office/drawing/2014/main" id="{5A5F5607-8743-485B-9B92-29D148558208}"/>
              </a:ext>
            </a:extLst>
          </p:cNvPr>
          <p:cNvPicPr>
            <a:picLocks noChangeAspect="1"/>
          </p:cNvPicPr>
          <p:nvPr/>
        </p:nvPicPr>
        <p:blipFill rotWithShape="1">
          <a:blip r:embed="rId6">
            <a:extLst>
              <a:ext uri="{28A0092B-C50C-407E-A947-70E740481C1C}">
                <a14:useLocalDpi xmlns:a14="http://schemas.microsoft.com/office/drawing/2010/main" val="0"/>
              </a:ext>
            </a:extLst>
          </a:blip>
          <a:srcRect b="16817"/>
          <a:stretch/>
        </p:blipFill>
        <p:spPr>
          <a:xfrm>
            <a:off x="4043471" y="1315445"/>
            <a:ext cx="4936516" cy="3877801"/>
          </a:xfrm>
          <a:prstGeom prst="rect">
            <a:avLst/>
          </a:prstGeom>
          <a:effectLst>
            <a:outerShdw blurRad="50800" dist="38100" dir="2700000" algn="tl" rotWithShape="0">
              <a:prstClr val="black">
                <a:alpha val="40000"/>
              </a:prstClr>
            </a:outerShdw>
          </a:effectLst>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4160" y="515849"/>
            <a:ext cx="7498389"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00205"/>
            <a:ext cx="749838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Termination of employment and unfair dismissal</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6" name="TextBox 15">
            <a:extLst>
              <a:ext uri="{FF2B5EF4-FFF2-40B4-BE49-F238E27FC236}">
                <a16:creationId xmlns:a16="http://schemas.microsoft.com/office/drawing/2014/main" id="{C96AFF9F-AE23-B3FF-22EB-BBD9E49D3A4C}"/>
              </a:ext>
            </a:extLst>
          </p:cNvPr>
          <p:cNvSpPr txBox="1"/>
          <p:nvPr/>
        </p:nvSpPr>
        <p:spPr>
          <a:xfrm rot="21269792">
            <a:off x="689712" y="1306133"/>
            <a:ext cx="3018245" cy="1138773"/>
          </a:xfrm>
          <a:prstGeom prst="rect">
            <a:avLst/>
          </a:prstGeom>
          <a:noFill/>
        </p:spPr>
        <p:txBody>
          <a:bodyPr wrap="square" lIns="91440" tIns="45720" rIns="91440" bIns="45720" rtlCol="0" anchor="t">
            <a:spAutoFit/>
          </a:bodyPr>
          <a:lstStyle/>
          <a:p>
            <a:pPr algn="ctr"/>
            <a:r>
              <a:rPr lang="en-GB" sz="1600" dirty="0">
                <a:latin typeface="Stencil" panose="040409050D0802020404" pitchFamily="82" charset="0"/>
                <a:cs typeface="Simplified Arabic Fixed" panose="02070309020205020404" pitchFamily="49" charset="-78"/>
              </a:rPr>
              <a:t>the STATUTORY MINIMUM </a:t>
            </a:r>
            <a:br>
              <a:rPr lang="en-GB" sz="1600" dirty="0">
                <a:latin typeface="Stencil" panose="040409050D0802020404" pitchFamily="82" charset="0"/>
                <a:cs typeface="Simplified Arabic Fixed" panose="02070309020205020404" pitchFamily="49" charset="-78"/>
              </a:rPr>
            </a:br>
            <a:r>
              <a:rPr lang="en-GB" sz="1600" dirty="0">
                <a:latin typeface="Stencil" panose="040409050D0802020404" pitchFamily="82" charset="0"/>
                <a:cs typeface="Simplified Arabic Fixed" panose="02070309020205020404" pitchFamily="49" charset="-78"/>
              </a:rPr>
              <a:t>NOTICE PERIOD:</a:t>
            </a:r>
            <a:br>
              <a:rPr lang="en-GB" sz="1600" dirty="0">
                <a:latin typeface="Reprise Title Std" panose="02000000000000000000" charset="0"/>
                <a:cs typeface="Simplified Arabic Fixed" panose="02070309020205020404" pitchFamily="49" charset="-78"/>
              </a:rPr>
            </a:br>
            <a:r>
              <a:rPr lang="en-GB" sz="1200" dirty="0">
                <a:latin typeface="Calibri" panose="020F0502020204030204" pitchFamily="34" charset="0"/>
                <a:cs typeface="Calibri" panose="020F0502020204030204" pitchFamily="34" charset="0"/>
              </a:rPr>
              <a:t>Employed less than 2 years – at least 1 week</a:t>
            </a:r>
          </a:p>
          <a:p>
            <a:pPr algn="ctr"/>
            <a:r>
              <a:rPr lang="en-GB" sz="1200" dirty="0">
                <a:latin typeface="Calibri" panose="020F0502020204030204" pitchFamily="34" charset="0"/>
                <a:cs typeface="Calibri" panose="020F0502020204030204" pitchFamily="34" charset="0"/>
              </a:rPr>
              <a:t>2-12 years employed – 1 week for each year</a:t>
            </a:r>
          </a:p>
          <a:p>
            <a:pPr algn="ctr"/>
            <a:r>
              <a:rPr lang="en-GB" sz="1200" dirty="0">
                <a:latin typeface="Calibri" panose="020F0502020204030204" pitchFamily="34" charset="0"/>
                <a:cs typeface="Calibri" panose="020F0502020204030204" pitchFamily="34" charset="0"/>
              </a:rPr>
              <a:t>Employed 12+ years - 12 weeks</a:t>
            </a:r>
          </a:p>
        </p:txBody>
      </p:sp>
      <p:sp>
        <p:nvSpPr>
          <p:cNvPr id="19" name="TextBox 18">
            <a:extLst>
              <a:ext uri="{FF2B5EF4-FFF2-40B4-BE49-F238E27FC236}">
                <a16:creationId xmlns:a16="http://schemas.microsoft.com/office/drawing/2014/main" id="{F1283E54-E63F-4AA7-85B0-3493CB94D0B6}"/>
              </a:ext>
            </a:extLst>
          </p:cNvPr>
          <p:cNvSpPr txBox="1"/>
          <p:nvPr/>
        </p:nvSpPr>
        <p:spPr>
          <a:xfrm rot="21441149">
            <a:off x="923485" y="2929416"/>
            <a:ext cx="2466699" cy="305750"/>
          </a:xfrm>
          <a:prstGeom prst="rect">
            <a:avLst/>
          </a:prstGeom>
          <a:noFill/>
        </p:spPr>
        <p:txBody>
          <a:bodyPr wrap="square" lIns="91440" tIns="45720" rIns="91440" bIns="45720" rtlCol="0" anchor="t">
            <a:spAutoFit/>
          </a:bodyPr>
          <a:lstStyle/>
          <a:p>
            <a:pPr algn="ctr"/>
            <a:r>
              <a:rPr lang="en-GB" dirty="0">
                <a:latin typeface="Reprise Title Std" panose="02000000000000000000" charset="0"/>
                <a:cs typeface="Simplified Arabic Fixed" panose="02070309020205020404" pitchFamily="49" charset="-78"/>
              </a:rPr>
              <a:t>Types of dismissal</a:t>
            </a:r>
          </a:p>
        </p:txBody>
      </p:sp>
      <p:sp>
        <p:nvSpPr>
          <p:cNvPr id="21" name="TextBox 20">
            <a:extLst>
              <a:ext uri="{FF2B5EF4-FFF2-40B4-BE49-F238E27FC236}">
                <a16:creationId xmlns:a16="http://schemas.microsoft.com/office/drawing/2014/main" id="{E51AFEFA-9DA2-45AC-9519-64485D2FC32D}"/>
              </a:ext>
            </a:extLst>
          </p:cNvPr>
          <p:cNvSpPr txBox="1"/>
          <p:nvPr/>
        </p:nvSpPr>
        <p:spPr>
          <a:xfrm rot="21444471">
            <a:off x="1139272" y="3315446"/>
            <a:ext cx="2300593" cy="1454244"/>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GB" sz="1200" dirty="0">
                <a:latin typeface="Simplified Arabic Fixed" panose="02070309020205020404" pitchFamily="49" charset="-78"/>
                <a:cs typeface="Simplified Arabic Fixed" panose="02070309020205020404" pitchFamily="49" charset="-78"/>
              </a:rPr>
              <a:t>Constructive</a:t>
            </a:r>
          </a:p>
          <a:p>
            <a:pPr marL="342900" indent="-342900">
              <a:lnSpc>
                <a:spcPct val="150000"/>
              </a:lnSpc>
              <a:buFont typeface="Arial" panose="020B0604020202020204" pitchFamily="34" charset="0"/>
              <a:buChar char="•"/>
            </a:pPr>
            <a:r>
              <a:rPr lang="en-GB" sz="1200" dirty="0">
                <a:latin typeface="Simplified Arabic Fixed" panose="02070309020205020404" pitchFamily="49" charset="-78"/>
                <a:cs typeface="Simplified Arabic Fixed" panose="02070309020205020404" pitchFamily="49" charset="-78"/>
              </a:rPr>
              <a:t>Unfair</a:t>
            </a:r>
          </a:p>
          <a:p>
            <a:pPr marL="342900" indent="-342900">
              <a:lnSpc>
                <a:spcPct val="150000"/>
              </a:lnSpc>
              <a:buFont typeface="Arial" panose="020B0604020202020204" pitchFamily="34" charset="0"/>
              <a:buChar char="•"/>
            </a:pPr>
            <a:r>
              <a:rPr lang="en-GB" sz="1200" dirty="0">
                <a:latin typeface="Simplified Arabic Fixed" panose="02070309020205020404" pitchFamily="49" charset="-78"/>
                <a:cs typeface="Simplified Arabic Fixed" panose="02070309020205020404" pitchFamily="49" charset="-78"/>
              </a:rPr>
              <a:t>Wrongful</a:t>
            </a:r>
          </a:p>
          <a:p>
            <a:pPr marL="342900" indent="-342900">
              <a:lnSpc>
                <a:spcPct val="150000"/>
              </a:lnSpc>
              <a:buFont typeface="Arial" panose="020B0604020202020204" pitchFamily="34" charset="0"/>
              <a:buChar char="•"/>
            </a:pPr>
            <a:r>
              <a:rPr lang="en-GB" sz="1200" dirty="0">
                <a:latin typeface="Simplified Arabic Fixed" panose="02070309020205020404" pitchFamily="49" charset="-78"/>
                <a:cs typeface="Simplified Arabic Fixed" panose="02070309020205020404" pitchFamily="49" charset="-78"/>
              </a:rPr>
              <a:t>Gross Misconduct</a:t>
            </a:r>
          </a:p>
          <a:p>
            <a:pPr marL="342900" indent="-342900">
              <a:lnSpc>
                <a:spcPct val="150000"/>
              </a:lnSpc>
              <a:buFont typeface="Arial" panose="020B0604020202020204" pitchFamily="34" charset="0"/>
              <a:buChar char="•"/>
            </a:pPr>
            <a:r>
              <a:rPr lang="en-GB" sz="1200" dirty="0">
                <a:latin typeface="Simplified Arabic Fixed" panose="02070309020205020404" pitchFamily="49" charset="-78"/>
                <a:cs typeface="Simplified Arabic Fixed" panose="02070309020205020404" pitchFamily="49" charset="-78"/>
              </a:rPr>
              <a:t>Redundancy</a:t>
            </a:r>
          </a:p>
        </p:txBody>
      </p:sp>
      <p:sp>
        <p:nvSpPr>
          <p:cNvPr id="37" name="TextBox 36">
            <a:extLst>
              <a:ext uri="{FF2B5EF4-FFF2-40B4-BE49-F238E27FC236}">
                <a16:creationId xmlns:a16="http://schemas.microsoft.com/office/drawing/2014/main" id="{FD97D34F-A465-4BF3-BBC3-264956A7E243}"/>
              </a:ext>
            </a:extLst>
          </p:cNvPr>
          <p:cNvSpPr txBox="1"/>
          <p:nvPr/>
        </p:nvSpPr>
        <p:spPr>
          <a:xfrm>
            <a:off x="4380106" y="1914308"/>
            <a:ext cx="4445523" cy="492443"/>
          </a:xfrm>
          <a:prstGeom prst="rect">
            <a:avLst/>
          </a:prstGeom>
          <a:noFill/>
        </p:spPr>
        <p:txBody>
          <a:bodyPr wrap="square" lIns="91440" tIns="45720" rIns="91440" bIns="45720" rtlCol="0" anchor="t">
            <a:spAutoFit/>
          </a:bodyPr>
          <a:lstStyle/>
          <a:p>
            <a:r>
              <a:rPr lang="en-GB" sz="1300" b="1" dirty="0">
                <a:latin typeface="Simplified Arabic Fixed" panose="02070309020205020404" pitchFamily="49" charset="-78"/>
                <a:cs typeface="Simplified Arabic Fixed" panose="02070309020205020404" pitchFamily="49" charset="-78"/>
              </a:rPr>
              <a:t>Examples of what you can and cannot be dismissed for:</a:t>
            </a:r>
          </a:p>
        </p:txBody>
      </p:sp>
      <p:sp>
        <p:nvSpPr>
          <p:cNvPr id="38" name="TextBox 37">
            <a:extLst>
              <a:ext uri="{FF2B5EF4-FFF2-40B4-BE49-F238E27FC236}">
                <a16:creationId xmlns:a16="http://schemas.microsoft.com/office/drawing/2014/main" id="{0DAC4BD0-96BA-4460-9EB5-DB73A791F766}"/>
              </a:ext>
            </a:extLst>
          </p:cNvPr>
          <p:cNvSpPr txBox="1"/>
          <p:nvPr/>
        </p:nvSpPr>
        <p:spPr>
          <a:xfrm>
            <a:off x="4831726" y="2595948"/>
            <a:ext cx="3871413" cy="2372444"/>
          </a:xfrm>
          <a:prstGeom prst="rect">
            <a:avLst/>
          </a:prstGeom>
          <a:noFill/>
        </p:spPr>
        <p:txBody>
          <a:bodyPr wrap="square" lIns="91440" tIns="45720" rIns="91440" bIns="45720" rtlCol="0" anchor="t">
            <a:spAutoFit/>
          </a:bodyPr>
          <a:lstStyle/>
          <a:p>
            <a:pPr>
              <a:spcBef>
                <a:spcPts val="200"/>
              </a:spcBef>
              <a:spcAft>
                <a:spcPts val="900"/>
              </a:spcAft>
            </a:pPr>
            <a:r>
              <a:rPr lang="en-GB" sz="1050" dirty="0">
                <a:latin typeface="Calibri"/>
                <a:cs typeface="Calibri"/>
              </a:rPr>
              <a:t>You’re looking for another job</a:t>
            </a:r>
          </a:p>
          <a:p>
            <a:pPr>
              <a:spcBef>
                <a:spcPts val="200"/>
              </a:spcBef>
              <a:spcAft>
                <a:spcPts val="900"/>
              </a:spcAft>
            </a:pPr>
            <a:r>
              <a:rPr lang="en-GB" sz="1050" dirty="0">
                <a:latin typeface="Calibri"/>
                <a:cs typeface="Calibri"/>
              </a:rPr>
              <a:t>You’ve been late for work a couple of times</a:t>
            </a:r>
          </a:p>
          <a:p>
            <a:pPr>
              <a:spcBef>
                <a:spcPts val="200"/>
              </a:spcBef>
              <a:spcAft>
                <a:spcPts val="900"/>
              </a:spcAft>
            </a:pPr>
            <a:r>
              <a:rPr lang="en-GB" sz="1050" dirty="0">
                <a:latin typeface="Calibri"/>
                <a:cs typeface="Calibri"/>
              </a:rPr>
              <a:t>You’ve been violent in the workplace</a:t>
            </a:r>
          </a:p>
          <a:p>
            <a:pPr>
              <a:spcBef>
                <a:spcPts val="200"/>
              </a:spcBef>
              <a:spcAft>
                <a:spcPts val="900"/>
              </a:spcAft>
            </a:pPr>
            <a:r>
              <a:rPr lang="en-GB" sz="1050" dirty="0">
                <a:latin typeface="Calibri" panose="020F0502020204030204" pitchFamily="34" charset="0"/>
                <a:cs typeface="Calibri" panose="020F0502020204030204" pitchFamily="34" charset="0"/>
              </a:rPr>
              <a:t>You made one mistake in your work</a:t>
            </a:r>
          </a:p>
          <a:p>
            <a:pPr>
              <a:spcBef>
                <a:spcPts val="200"/>
              </a:spcBef>
              <a:spcAft>
                <a:spcPts val="900"/>
              </a:spcAft>
            </a:pPr>
            <a:r>
              <a:rPr lang="en-GB" sz="1050" dirty="0">
                <a:latin typeface="Calibri"/>
                <a:cs typeface="Calibri"/>
              </a:rPr>
              <a:t>You’re pregnant</a:t>
            </a:r>
          </a:p>
          <a:p>
            <a:pPr>
              <a:spcBef>
                <a:spcPts val="200"/>
              </a:spcBef>
              <a:spcAft>
                <a:spcPts val="900"/>
              </a:spcAft>
            </a:pPr>
            <a:r>
              <a:rPr lang="en-GB" sz="1050" dirty="0">
                <a:latin typeface="Calibri" panose="020F0502020204030204" pitchFamily="34" charset="0"/>
                <a:cs typeface="Calibri" panose="020F0502020204030204" pitchFamily="34" charset="0"/>
              </a:rPr>
              <a:t>You have a long-term illness that prevents you from doing your job</a:t>
            </a:r>
          </a:p>
          <a:p>
            <a:pPr>
              <a:spcBef>
                <a:spcPts val="200"/>
              </a:spcBef>
              <a:spcAft>
                <a:spcPts val="900"/>
              </a:spcAft>
            </a:pPr>
            <a:r>
              <a:rPr lang="en-GB" sz="1050" dirty="0">
                <a:latin typeface="Calibri"/>
                <a:cs typeface="Calibri"/>
              </a:rPr>
              <a:t>You are unable to do your job to lack of skills or ability</a:t>
            </a:r>
          </a:p>
          <a:p>
            <a:pPr>
              <a:spcBef>
                <a:spcPts val="200"/>
              </a:spcBef>
              <a:spcAft>
                <a:spcPts val="900"/>
              </a:spcAft>
            </a:pPr>
            <a:r>
              <a:rPr lang="en-GB" sz="1050" dirty="0">
                <a:latin typeface="Calibri"/>
                <a:cs typeface="Calibri"/>
              </a:rPr>
              <a:t>End of your contract</a:t>
            </a:r>
            <a:endParaRPr lang="en-GB" sz="105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EAC56000-D674-D658-D2DB-E24A45B99AB7}"/>
              </a:ext>
            </a:extLst>
          </p:cNvPr>
          <p:cNvCxnSpPr/>
          <p:nvPr/>
        </p:nvCxnSpPr>
        <p:spPr>
          <a:xfrm>
            <a:off x="4380106" y="2469935"/>
            <a:ext cx="3872442"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1767B9B-0871-1BB6-7F55-A970596A60BF}"/>
              </a:ext>
            </a:extLst>
          </p:cNvPr>
          <p:cNvSpPr txBox="1"/>
          <p:nvPr/>
        </p:nvSpPr>
        <p:spPr>
          <a:xfrm>
            <a:off x="642060" y="561054"/>
            <a:ext cx="555692"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Simplified Arabic Fixed" panose="02070309020205020404" pitchFamily="49" charset="-78"/>
                <a:cs typeface="Simplified Arabic Fixed" panose="02070309020205020404" pitchFamily="49" charset="-78"/>
              </a:rPr>
              <a:t>5</a:t>
            </a:r>
            <a:endParaRPr lang="en-US" sz="2800" dirty="0">
              <a:solidFill>
                <a:schemeClr val="bg1"/>
              </a:solidFill>
              <a:latin typeface="Simplified Arabic Fixed" panose="02070309020205020404" pitchFamily="49" charset="-78"/>
              <a:cs typeface="Simplified Arabic Fixed" panose="02070309020205020404" pitchFamily="49" charset="-78"/>
            </a:endParaRPr>
          </a:p>
        </p:txBody>
      </p:sp>
      <p:grpSp>
        <p:nvGrpSpPr>
          <p:cNvPr id="3" name="Group 2">
            <a:extLst>
              <a:ext uri="{FF2B5EF4-FFF2-40B4-BE49-F238E27FC236}">
                <a16:creationId xmlns:a16="http://schemas.microsoft.com/office/drawing/2014/main" id="{D2976EBB-1126-6A57-5DCE-F9A0BA238603}"/>
              </a:ext>
            </a:extLst>
          </p:cNvPr>
          <p:cNvGrpSpPr/>
          <p:nvPr/>
        </p:nvGrpSpPr>
        <p:grpSpPr>
          <a:xfrm>
            <a:off x="4534922" y="2630525"/>
            <a:ext cx="224273" cy="2298079"/>
            <a:chOff x="4534922" y="2508605"/>
            <a:chExt cx="224273" cy="2298079"/>
          </a:xfrm>
        </p:grpSpPr>
        <p:pic>
          <p:nvPicPr>
            <p:cNvPr id="5" name="Picture 4" descr="A picture containing gauge&#10;&#10;Description automatically generated">
              <a:extLst>
                <a:ext uri="{FF2B5EF4-FFF2-40B4-BE49-F238E27FC236}">
                  <a16:creationId xmlns:a16="http://schemas.microsoft.com/office/drawing/2014/main" id="{2EA10EA8-27AC-18A9-9DA3-75EE0AD291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4837" y="3085720"/>
              <a:ext cx="203823" cy="203823"/>
            </a:xfrm>
            <a:prstGeom prst="rect">
              <a:avLst/>
            </a:prstGeom>
          </p:spPr>
        </p:pic>
        <p:pic>
          <p:nvPicPr>
            <p:cNvPr id="24" name="Picture 23" descr="A picture containing gauge&#10;&#10;Description automatically generated">
              <a:extLst>
                <a:ext uri="{FF2B5EF4-FFF2-40B4-BE49-F238E27FC236}">
                  <a16:creationId xmlns:a16="http://schemas.microsoft.com/office/drawing/2014/main" id="{815A2E09-5127-3A70-D429-BDD83C9731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4837" y="3980298"/>
              <a:ext cx="203823" cy="203823"/>
            </a:xfrm>
            <a:prstGeom prst="rect">
              <a:avLst/>
            </a:prstGeom>
          </p:spPr>
        </p:pic>
        <p:pic>
          <p:nvPicPr>
            <p:cNvPr id="25" name="Picture 24" descr="A picture containing gauge&#10;&#10;Description automatically generated">
              <a:extLst>
                <a:ext uri="{FF2B5EF4-FFF2-40B4-BE49-F238E27FC236}">
                  <a16:creationId xmlns:a16="http://schemas.microsoft.com/office/drawing/2014/main" id="{53805F47-86B6-2531-FC0B-5AB647FEF3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4837" y="4286824"/>
              <a:ext cx="203823" cy="203823"/>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6010FBF5-98A3-775B-47CE-1965BEF3BC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4922" y="2508605"/>
              <a:ext cx="223652" cy="217766"/>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9B1A10EE-8167-3407-A28C-D24F6BBA8E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4922" y="2799263"/>
              <a:ext cx="223652" cy="217766"/>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23D32E92-9258-0AD3-A8A4-C90A1A0D40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4922" y="3369798"/>
              <a:ext cx="223652" cy="217766"/>
            </a:xfrm>
            <a:prstGeom prst="rect">
              <a:avLst/>
            </a:prstGeom>
          </p:spPr>
        </p:pic>
        <p:pic>
          <p:nvPicPr>
            <p:cNvPr id="29" name="Picture 28" descr="A picture containing clipart&#10;&#10;Description automatically generated">
              <a:extLst>
                <a:ext uri="{FF2B5EF4-FFF2-40B4-BE49-F238E27FC236}">
                  <a16:creationId xmlns:a16="http://schemas.microsoft.com/office/drawing/2014/main" id="{F601D323-9EA8-3FAB-EF16-D8819DAF24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4922" y="3670796"/>
              <a:ext cx="223652" cy="217766"/>
            </a:xfrm>
            <a:prstGeom prst="rect">
              <a:avLst/>
            </a:prstGeom>
          </p:spPr>
        </p:pic>
        <p:pic>
          <p:nvPicPr>
            <p:cNvPr id="2" name="Picture 1" descr="A picture containing gauge&#10;&#10;Description automatically generated">
              <a:extLst>
                <a:ext uri="{FF2B5EF4-FFF2-40B4-BE49-F238E27FC236}">
                  <a16:creationId xmlns:a16="http://schemas.microsoft.com/office/drawing/2014/main" id="{4FAD8FD1-398A-2F6D-0DA1-5BE06E0C56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5372" y="4602861"/>
              <a:ext cx="203823" cy="203823"/>
            </a:xfrm>
            <a:prstGeom prst="rect">
              <a:avLst/>
            </a:prstGeom>
          </p:spPr>
        </p:pic>
      </p:grpSp>
      <p:grpSp>
        <p:nvGrpSpPr>
          <p:cNvPr id="31" name="Group 30">
            <a:extLst>
              <a:ext uri="{FF2B5EF4-FFF2-40B4-BE49-F238E27FC236}">
                <a16:creationId xmlns:a16="http://schemas.microsoft.com/office/drawing/2014/main" id="{6920D347-7C88-25E5-7C19-CB00E40849A7}"/>
              </a:ext>
            </a:extLst>
          </p:cNvPr>
          <p:cNvGrpSpPr/>
          <p:nvPr/>
        </p:nvGrpSpPr>
        <p:grpSpPr>
          <a:xfrm>
            <a:off x="967569" y="5146552"/>
            <a:ext cx="8176431" cy="1480724"/>
            <a:chOff x="974565" y="5242727"/>
            <a:chExt cx="8176431" cy="1480724"/>
          </a:xfrm>
        </p:grpSpPr>
        <p:pic>
          <p:nvPicPr>
            <p:cNvPr id="36" name="Picture 35" descr="Background pattern&#10;&#10;Description automatically generated">
              <a:extLst>
                <a:ext uri="{FF2B5EF4-FFF2-40B4-BE49-F238E27FC236}">
                  <a16:creationId xmlns:a16="http://schemas.microsoft.com/office/drawing/2014/main" id="{6311D7F0-3933-7779-3498-89EC61AE3A57}"/>
                </a:ext>
              </a:extLst>
            </p:cNvPr>
            <p:cNvPicPr>
              <a:picLocks noChangeAspect="1"/>
            </p:cNvPicPr>
            <p:nvPr/>
          </p:nvPicPr>
          <p:blipFill rotWithShape="1">
            <a:blip r:embed="rId12">
              <a:extLst>
                <a:ext uri="{28A0092B-C50C-407E-A947-70E740481C1C}">
                  <a14:useLocalDpi xmlns:a14="http://schemas.microsoft.com/office/drawing/2010/main" val="0"/>
                </a:ext>
              </a:extLst>
            </a:blip>
            <a:srcRect t="2469" b="-5186"/>
            <a:stretch/>
          </p:blipFill>
          <p:spPr>
            <a:xfrm rot="5400000" flipH="1">
              <a:off x="6718521" y="3919690"/>
              <a:ext cx="990600" cy="3874351"/>
            </a:xfrm>
            <a:prstGeom prst="rect">
              <a:avLst/>
            </a:prstGeom>
          </p:spPr>
        </p:pic>
        <p:pic>
          <p:nvPicPr>
            <p:cNvPr id="39" name="Picture 38" descr="A picture containing outdoor object, night sky&#10;&#10;Description automatically generated">
              <a:extLst>
                <a:ext uri="{FF2B5EF4-FFF2-40B4-BE49-F238E27FC236}">
                  <a16:creationId xmlns:a16="http://schemas.microsoft.com/office/drawing/2014/main" id="{EF0A3902-56E6-1B12-E9AC-2CF73E356D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36845" y="5606283"/>
              <a:ext cx="939800" cy="955334"/>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896CFA14-E82E-4CCE-9632-289997B427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4565" y="5242727"/>
              <a:ext cx="3225862" cy="1480724"/>
            </a:xfrm>
            <a:prstGeom prst="rect">
              <a:avLst/>
            </a:prstGeom>
            <a:effectLst>
              <a:outerShdw blurRad="50800" dist="50800" dir="5400000" algn="ctr" rotWithShape="0">
                <a:schemeClr val="tx1">
                  <a:lumMod val="50000"/>
                  <a:lumOff val="50000"/>
                </a:schemeClr>
              </a:outerShdw>
            </a:effectLst>
          </p:spPr>
        </p:pic>
        <p:sp>
          <p:nvSpPr>
            <p:cNvPr id="41" name="TextBox 40">
              <a:extLst>
                <a:ext uri="{FF2B5EF4-FFF2-40B4-BE49-F238E27FC236}">
                  <a16:creationId xmlns:a16="http://schemas.microsoft.com/office/drawing/2014/main" id="{B732C931-4C25-9963-DF03-D8CDB30B67F4}"/>
                </a:ext>
              </a:extLst>
            </p:cNvPr>
            <p:cNvSpPr txBox="1"/>
            <p:nvPr/>
          </p:nvSpPr>
          <p:spPr>
            <a:xfrm>
              <a:off x="1113785" y="5522477"/>
              <a:ext cx="2945210" cy="738664"/>
            </a:xfrm>
            <a:prstGeom prst="rect">
              <a:avLst/>
            </a:prstGeom>
            <a:noFill/>
          </p:spPr>
          <p:txBody>
            <a:bodyPr wrap="square" lIns="91440" tIns="45720" rIns="91440" bIns="45720" rtlCol="0" anchor="t">
              <a:spAutoFit/>
            </a:bodyPr>
            <a:lstStyle/>
            <a:p>
              <a:pPr algn="ctr"/>
              <a:r>
                <a:rPr lang="en-GB" sz="1400" b="1" dirty="0">
                  <a:latin typeface="Comic Sans MS"/>
                  <a:cs typeface="Calibri"/>
                </a:rPr>
                <a:t>Task 3</a:t>
              </a:r>
              <a:r>
                <a:rPr lang="en-GB" sz="1400" dirty="0">
                  <a:latin typeface="Comic Sans MS"/>
                  <a:cs typeface="Calibri"/>
                </a:rPr>
                <a:t>: Have a look at these reasons – which 4 do you think you can’t be dismissed for?</a:t>
              </a:r>
              <a:endParaRPr lang="en-US" sz="1400">
                <a:solidFill>
                  <a:srgbClr val="FF0000"/>
                </a:solidFill>
                <a:latin typeface="Comic Sans MS"/>
                <a:cs typeface="Calibri"/>
              </a:endParaRPr>
            </a:p>
          </p:txBody>
        </p:sp>
      </p:grpSp>
    </p:spTree>
    <p:extLst>
      <p:ext uri="{BB962C8B-B14F-4D97-AF65-F5344CB8AC3E}">
        <p14:creationId xmlns:p14="http://schemas.microsoft.com/office/powerpoint/2010/main" val="76368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descr="A screenshot of a computer&#10;&#10;Description automatically generated with medium confidence">
            <a:extLst>
              <a:ext uri="{FF2B5EF4-FFF2-40B4-BE49-F238E27FC236}">
                <a16:creationId xmlns:a16="http://schemas.microsoft.com/office/drawing/2014/main" id="{25118A73-F1C7-F751-B670-2211DA651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84" y="3844813"/>
            <a:ext cx="3658750" cy="461062"/>
          </a:xfrm>
          <a:prstGeom prst="rect">
            <a:avLst/>
          </a:prstGeom>
        </p:spPr>
      </p:pic>
      <p:pic>
        <p:nvPicPr>
          <p:cNvPr id="7" name="Picture 6" descr="Shape&#10;&#10;Description automatically generated">
            <a:extLst>
              <a:ext uri="{FF2B5EF4-FFF2-40B4-BE49-F238E27FC236}">
                <a16:creationId xmlns:a16="http://schemas.microsoft.com/office/drawing/2014/main" id="{154BEC43-A45D-F718-F820-774213D04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67263">
            <a:off x="1410873" y="1317322"/>
            <a:ext cx="2256010" cy="2232752"/>
          </a:xfrm>
          <a:prstGeom prst="rect">
            <a:avLst/>
          </a:prstGeom>
          <a:effectLst>
            <a:outerShdw blurRad="50800" dist="50800" dir="5400000" algn="ctr" rotWithShape="0">
              <a:schemeClr val="tx1">
                <a:lumMod val="65000"/>
                <a:lumOff val="35000"/>
              </a:schemeClr>
            </a:outerShdw>
          </a:effectLst>
        </p:spPr>
      </p:pic>
      <p:sp>
        <p:nvSpPr>
          <p:cNvPr id="5" name="Rounded Rectangle 4">
            <a:extLst>
              <a:ext uri="{FF2B5EF4-FFF2-40B4-BE49-F238E27FC236}">
                <a16:creationId xmlns:a16="http://schemas.microsoft.com/office/drawing/2014/main" id="{94225975-4BDF-E1AC-5B6B-5DC215C7DBAB}"/>
              </a:ext>
            </a:extLst>
          </p:cNvPr>
          <p:cNvSpPr/>
          <p:nvPr/>
        </p:nvSpPr>
        <p:spPr>
          <a:xfrm>
            <a:off x="5089479" y="3295906"/>
            <a:ext cx="3917601" cy="2841443"/>
          </a:xfrm>
          <a:prstGeom prst="roundRect">
            <a:avLst/>
          </a:prstGeom>
          <a:solidFill>
            <a:srgbClr val="FFFF00">
              <a:alpha val="19733"/>
            </a:srgbClr>
          </a:solidFill>
          <a:ln>
            <a:solidFill>
              <a:schemeClr val="accent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161" y="515849"/>
            <a:ext cx="3707439"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00205"/>
            <a:ext cx="370743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Redundancy Rights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4" name="Picture 3" descr="Icon&#10;&#10;Description automatically generated">
            <a:extLst>
              <a:ext uri="{FF2B5EF4-FFF2-40B4-BE49-F238E27FC236}">
                <a16:creationId xmlns:a16="http://schemas.microsoft.com/office/drawing/2014/main" id="{023B4FC3-30B7-F58A-760F-FE6C2190D4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5085" y="312443"/>
            <a:ext cx="4114800" cy="3149600"/>
          </a:xfrm>
          <a:prstGeom prst="rect">
            <a:avLst/>
          </a:prstGeom>
          <a:effectLst>
            <a:outerShdw blurRad="50800" dist="50800" dir="5400000" algn="ctr" rotWithShape="0">
              <a:schemeClr val="tx1">
                <a:lumMod val="50000"/>
                <a:lumOff val="50000"/>
              </a:schemeClr>
            </a:outerShdw>
          </a:effectLst>
        </p:spPr>
      </p:pic>
      <p:sp>
        <p:nvSpPr>
          <p:cNvPr id="11" name="TextBox 10">
            <a:extLst>
              <a:ext uri="{FF2B5EF4-FFF2-40B4-BE49-F238E27FC236}">
                <a16:creationId xmlns:a16="http://schemas.microsoft.com/office/drawing/2014/main" id="{7B38E4EE-33F3-E5EB-9613-D9555630355F}"/>
              </a:ext>
            </a:extLst>
          </p:cNvPr>
          <p:cNvSpPr txBox="1"/>
          <p:nvPr/>
        </p:nvSpPr>
        <p:spPr>
          <a:xfrm>
            <a:off x="764058" y="3819564"/>
            <a:ext cx="3487662" cy="400110"/>
          </a:xfrm>
          <a:prstGeom prst="rect">
            <a:avLst/>
          </a:prstGeom>
          <a:noFill/>
        </p:spPr>
        <p:txBody>
          <a:bodyPr wrap="square" lIns="91440" tIns="45720" rIns="91440" bIns="45720" rtlCol="0" anchor="t">
            <a:spAutoFit/>
          </a:bodyPr>
          <a:lstStyle/>
          <a:p>
            <a:r>
              <a:rPr lang="en-GB" sz="2000" dirty="0">
                <a:solidFill>
                  <a:schemeClr val="accent2"/>
                </a:solidFill>
                <a:latin typeface="Reprise Title Std" panose="02000000000000000000" pitchFamily="2" charset="77"/>
                <a:cs typeface="Simplified Arabic Fixed"/>
              </a:rPr>
              <a:t>Employers’ methods include:</a:t>
            </a:r>
          </a:p>
        </p:txBody>
      </p:sp>
      <p:sp>
        <p:nvSpPr>
          <p:cNvPr id="15" name="TextBox 14">
            <a:extLst>
              <a:ext uri="{FF2B5EF4-FFF2-40B4-BE49-F238E27FC236}">
                <a16:creationId xmlns:a16="http://schemas.microsoft.com/office/drawing/2014/main" id="{C5E9BD8A-112A-E7AF-39B0-74759739E632}"/>
              </a:ext>
            </a:extLst>
          </p:cNvPr>
          <p:cNvSpPr txBox="1"/>
          <p:nvPr/>
        </p:nvSpPr>
        <p:spPr>
          <a:xfrm rot="21217700">
            <a:off x="1682975" y="1967096"/>
            <a:ext cx="1705897" cy="1323439"/>
          </a:xfrm>
          <a:prstGeom prst="rect">
            <a:avLst/>
          </a:prstGeom>
          <a:noFill/>
        </p:spPr>
        <p:txBody>
          <a:bodyPr wrap="square" lIns="91440" tIns="45720" rIns="91440" bIns="45720" rtlCol="0" anchor="t">
            <a:spAutoFit/>
          </a:bodyPr>
          <a:lstStyle/>
          <a:p>
            <a:pPr algn="ctr"/>
            <a:r>
              <a:rPr lang="en-GB" sz="2000" b="1" dirty="0">
                <a:latin typeface="Bradley Hand ITC" panose="03070402050302030203" pitchFamily="66" charset="77"/>
                <a:cs typeface="Simplified Arabic Fixed"/>
              </a:rPr>
              <a:t>Selection must be based on a fair reason</a:t>
            </a:r>
          </a:p>
        </p:txBody>
      </p:sp>
      <p:pic>
        <p:nvPicPr>
          <p:cNvPr id="9" name="Graphic 8" descr="Daily calendar with solid fill">
            <a:extLst>
              <a:ext uri="{FF2B5EF4-FFF2-40B4-BE49-F238E27FC236}">
                <a16:creationId xmlns:a16="http://schemas.microsoft.com/office/drawing/2014/main" id="{476D5F3A-8680-2698-ED7C-10EF84D23F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8582" y="4512771"/>
            <a:ext cx="646253" cy="646253"/>
          </a:xfrm>
          <a:prstGeom prst="rect">
            <a:avLst/>
          </a:prstGeom>
        </p:spPr>
      </p:pic>
      <p:pic>
        <p:nvPicPr>
          <p:cNvPr id="13" name="Graphic 12" descr="Hand with solid fill">
            <a:extLst>
              <a:ext uri="{FF2B5EF4-FFF2-40B4-BE49-F238E27FC236}">
                <a16:creationId xmlns:a16="http://schemas.microsoft.com/office/drawing/2014/main" id="{EE6E5F05-8D4D-C65B-2E97-7EF76FC710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62732" y="4501213"/>
            <a:ext cx="646253" cy="646253"/>
          </a:xfrm>
          <a:prstGeom prst="rect">
            <a:avLst/>
          </a:prstGeom>
        </p:spPr>
      </p:pic>
      <p:pic>
        <p:nvPicPr>
          <p:cNvPr id="16" name="Graphic 15" descr="Open folder with solid fill">
            <a:extLst>
              <a:ext uri="{FF2B5EF4-FFF2-40B4-BE49-F238E27FC236}">
                <a16:creationId xmlns:a16="http://schemas.microsoft.com/office/drawing/2014/main" id="{BEF867EB-AB41-B200-B17F-A397FB832D1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8582" y="5347453"/>
            <a:ext cx="646253" cy="646253"/>
          </a:xfrm>
          <a:prstGeom prst="rect">
            <a:avLst/>
          </a:prstGeom>
        </p:spPr>
      </p:pic>
      <p:pic>
        <p:nvPicPr>
          <p:cNvPr id="18" name="Graphic 17" descr="Ribbon with solid fill">
            <a:extLst>
              <a:ext uri="{FF2B5EF4-FFF2-40B4-BE49-F238E27FC236}">
                <a16:creationId xmlns:a16="http://schemas.microsoft.com/office/drawing/2014/main" id="{27C1A49C-EDDE-4122-28CA-B41BA9BF471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75090" y="5376594"/>
            <a:ext cx="646253" cy="646253"/>
          </a:xfrm>
          <a:prstGeom prst="rect">
            <a:avLst/>
          </a:prstGeom>
        </p:spPr>
      </p:pic>
      <p:sp>
        <p:nvSpPr>
          <p:cNvPr id="24" name="TextBox 23">
            <a:extLst>
              <a:ext uri="{FF2B5EF4-FFF2-40B4-BE49-F238E27FC236}">
                <a16:creationId xmlns:a16="http://schemas.microsoft.com/office/drawing/2014/main" id="{60E5CEAC-C845-4392-5290-501E06BA82B5}"/>
              </a:ext>
            </a:extLst>
          </p:cNvPr>
          <p:cNvSpPr txBox="1"/>
          <p:nvPr/>
        </p:nvSpPr>
        <p:spPr>
          <a:xfrm>
            <a:off x="1293337" y="4612571"/>
            <a:ext cx="1352080" cy="461665"/>
          </a:xfrm>
          <a:prstGeom prst="rect">
            <a:avLst/>
          </a:prstGeom>
          <a:noFill/>
        </p:spPr>
        <p:txBody>
          <a:bodyPr wrap="square" lIns="91440" tIns="45720" rIns="91440" bIns="45720" rtlCol="0" anchor="t">
            <a:spAutoFit/>
          </a:bodyPr>
          <a:lstStyle/>
          <a:p>
            <a:r>
              <a:rPr lang="en-GB" sz="1200" dirty="0">
                <a:solidFill>
                  <a:srgbClr val="0070C0"/>
                </a:solidFill>
                <a:latin typeface="Calibri" panose="020F0502020204030204" pitchFamily="34" charset="0"/>
                <a:cs typeface="Calibri" panose="020F0502020204030204" pitchFamily="34" charset="0"/>
              </a:rPr>
              <a:t>Shortest length </a:t>
            </a:r>
            <a:br>
              <a:rPr lang="en-GB" sz="1200" dirty="0">
                <a:solidFill>
                  <a:srgbClr val="0070C0"/>
                </a:solidFill>
                <a:latin typeface="Calibri" panose="020F0502020204030204" pitchFamily="34" charset="0"/>
                <a:cs typeface="Calibri" panose="020F0502020204030204" pitchFamily="34" charset="0"/>
              </a:rPr>
            </a:br>
            <a:r>
              <a:rPr lang="en-GB" sz="1200" dirty="0">
                <a:solidFill>
                  <a:srgbClr val="0070C0"/>
                </a:solidFill>
                <a:latin typeface="Calibri" panose="020F0502020204030204" pitchFamily="34" charset="0"/>
                <a:cs typeface="Calibri" panose="020F0502020204030204" pitchFamily="34" charset="0"/>
              </a:rPr>
              <a:t>of service</a:t>
            </a:r>
          </a:p>
        </p:txBody>
      </p:sp>
      <p:sp>
        <p:nvSpPr>
          <p:cNvPr id="25" name="TextBox 24">
            <a:extLst>
              <a:ext uri="{FF2B5EF4-FFF2-40B4-BE49-F238E27FC236}">
                <a16:creationId xmlns:a16="http://schemas.microsoft.com/office/drawing/2014/main" id="{E7B1130A-CB85-1BBA-572A-E1BE82A79F6A}"/>
              </a:ext>
            </a:extLst>
          </p:cNvPr>
          <p:cNvSpPr txBox="1"/>
          <p:nvPr/>
        </p:nvSpPr>
        <p:spPr>
          <a:xfrm>
            <a:off x="1293337" y="5451492"/>
            <a:ext cx="1352080" cy="461665"/>
          </a:xfrm>
          <a:prstGeom prst="rect">
            <a:avLst/>
          </a:prstGeom>
          <a:noFill/>
        </p:spPr>
        <p:txBody>
          <a:bodyPr wrap="square" lIns="91440" tIns="45720" rIns="91440" bIns="45720" rtlCol="0" anchor="t">
            <a:spAutoFit/>
          </a:bodyPr>
          <a:lstStyle/>
          <a:p>
            <a:r>
              <a:rPr lang="en-GB" sz="1200" dirty="0">
                <a:solidFill>
                  <a:srgbClr val="A31D43"/>
                </a:solidFill>
                <a:latin typeface="Calibri" panose="020F0502020204030204" pitchFamily="34" charset="0"/>
                <a:cs typeface="Calibri" panose="020F0502020204030204" pitchFamily="34" charset="0"/>
              </a:rPr>
              <a:t>Disciplinary records</a:t>
            </a:r>
          </a:p>
        </p:txBody>
      </p:sp>
      <p:sp>
        <p:nvSpPr>
          <p:cNvPr id="26" name="TextBox 25">
            <a:extLst>
              <a:ext uri="{FF2B5EF4-FFF2-40B4-BE49-F238E27FC236}">
                <a16:creationId xmlns:a16="http://schemas.microsoft.com/office/drawing/2014/main" id="{BF3F5889-2E53-5048-61B3-9954F3A47A2B}"/>
              </a:ext>
            </a:extLst>
          </p:cNvPr>
          <p:cNvSpPr txBox="1"/>
          <p:nvPr/>
        </p:nvSpPr>
        <p:spPr>
          <a:xfrm>
            <a:off x="3183877" y="4675632"/>
            <a:ext cx="1634861" cy="276999"/>
          </a:xfrm>
          <a:prstGeom prst="rect">
            <a:avLst/>
          </a:prstGeom>
          <a:noFill/>
        </p:spPr>
        <p:txBody>
          <a:bodyPr wrap="square" lIns="91440" tIns="45720" rIns="91440" bIns="45720" rtlCol="0" anchor="t">
            <a:spAutoFit/>
          </a:bodyPr>
          <a:lstStyle/>
          <a:p>
            <a:r>
              <a:rPr lang="en-GB" sz="1200" dirty="0">
                <a:solidFill>
                  <a:srgbClr val="00B050"/>
                </a:solidFill>
                <a:latin typeface="Calibri" panose="020F0502020204030204" pitchFamily="34" charset="0"/>
                <a:cs typeface="Calibri" panose="020F0502020204030204" pitchFamily="34" charset="0"/>
              </a:rPr>
              <a:t>Volunteers</a:t>
            </a:r>
          </a:p>
        </p:txBody>
      </p:sp>
      <p:sp>
        <p:nvSpPr>
          <p:cNvPr id="27" name="TextBox 26">
            <a:extLst>
              <a:ext uri="{FF2B5EF4-FFF2-40B4-BE49-F238E27FC236}">
                <a16:creationId xmlns:a16="http://schemas.microsoft.com/office/drawing/2014/main" id="{F0916478-4CB8-E5F3-4536-4AEEC115DEB0}"/>
              </a:ext>
            </a:extLst>
          </p:cNvPr>
          <p:cNvSpPr txBox="1"/>
          <p:nvPr/>
        </p:nvSpPr>
        <p:spPr>
          <a:xfrm>
            <a:off x="3183877" y="5306352"/>
            <a:ext cx="1905602" cy="830997"/>
          </a:xfrm>
          <a:prstGeom prst="rect">
            <a:avLst/>
          </a:prstGeom>
          <a:noFill/>
        </p:spPr>
        <p:txBody>
          <a:bodyPr wrap="square" lIns="91440" tIns="45720" rIns="91440" bIns="45720" rtlCol="0" anchor="t">
            <a:spAutoFit/>
          </a:bodyPr>
          <a:lstStyle/>
          <a:p>
            <a:r>
              <a:rPr lang="en-GB" sz="1200" dirty="0">
                <a:solidFill>
                  <a:srgbClr val="7030A0"/>
                </a:solidFill>
                <a:latin typeface="Calibri" panose="020F0502020204030204" pitchFamily="34" charset="0"/>
                <a:cs typeface="Calibri" panose="020F0502020204030204" pitchFamily="34" charset="0"/>
              </a:rPr>
              <a:t>Staff appraisal records </a:t>
            </a:r>
            <a:r>
              <a:rPr lang="en-GB" sz="1200" dirty="0">
                <a:latin typeface="Calibri" panose="020F0502020204030204" pitchFamily="34" charset="0"/>
                <a:cs typeface="Calibri" panose="020F0502020204030204" pitchFamily="34" charset="0"/>
              </a:rPr>
              <a:t>(skills, qualifications, experience and performance)</a:t>
            </a:r>
          </a:p>
        </p:txBody>
      </p:sp>
      <p:sp>
        <p:nvSpPr>
          <p:cNvPr id="30" name="TextBox 29">
            <a:extLst>
              <a:ext uri="{FF2B5EF4-FFF2-40B4-BE49-F238E27FC236}">
                <a16:creationId xmlns:a16="http://schemas.microsoft.com/office/drawing/2014/main" id="{275BEAC9-8829-0EC2-AE15-E7764328945F}"/>
              </a:ext>
            </a:extLst>
          </p:cNvPr>
          <p:cNvSpPr txBox="1"/>
          <p:nvPr/>
        </p:nvSpPr>
        <p:spPr>
          <a:xfrm>
            <a:off x="5089478" y="3559558"/>
            <a:ext cx="3917601" cy="400110"/>
          </a:xfrm>
          <a:prstGeom prst="rect">
            <a:avLst/>
          </a:prstGeom>
          <a:noFill/>
        </p:spPr>
        <p:txBody>
          <a:bodyPr wrap="square" lIns="91440" tIns="45720" rIns="91440" bIns="45720" rtlCol="0" anchor="t">
            <a:spAutoFit/>
          </a:bodyPr>
          <a:lstStyle/>
          <a:p>
            <a:pPr algn="ctr"/>
            <a:r>
              <a:rPr lang="en-GB" sz="2000" dirty="0">
                <a:solidFill>
                  <a:schemeClr val="accent2"/>
                </a:solidFill>
                <a:latin typeface="Reprise Title Std" panose="02000000000000000000" pitchFamily="2" charset="77"/>
                <a:cs typeface="Simplified Arabic Fixed"/>
              </a:rPr>
              <a:t>Redundancy Support Eligibility</a:t>
            </a:r>
          </a:p>
        </p:txBody>
      </p:sp>
      <p:sp>
        <p:nvSpPr>
          <p:cNvPr id="31" name="TextBox 30">
            <a:extLst>
              <a:ext uri="{FF2B5EF4-FFF2-40B4-BE49-F238E27FC236}">
                <a16:creationId xmlns:a16="http://schemas.microsoft.com/office/drawing/2014/main" id="{2671D0F4-3417-BDA3-B163-DAB02BB27CBA}"/>
              </a:ext>
            </a:extLst>
          </p:cNvPr>
          <p:cNvSpPr txBox="1"/>
          <p:nvPr/>
        </p:nvSpPr>
        <p:spPr>
          <a:xfrm>
            <a:off x="5611640" y="4088967"/>
            <a:ext cx="3021741" cy="1795363"/>
          </a:xfrm>
          <a:prstGeom prst="rect">
            <a:avLst/>
          </a:prstGeom>
          <a:noFill/>
        </p:spPr>
        <p:txBody>
          <a:bodyPr wrap="square" lIns="91440" tIns="45720" rIns="91440" bIns="45720" rtlCol="0" anchor="t">
            <a:spAutoFit/>
          </a:bodyPr>
          <a:lstStyle/>
          <a:p>
            <a:pPr marL="285750" indent="-285750">
              <a:spcAft>
                <a:spcPts val="800"/>
              </a:spcAft>
              <a:buFont typeface="Wingdings" pitchFamily="2" charset="2"/>
              <a:buChar char="ü"/>
            </a:pPr>
            <a:r>
              <a:rPr lang="en-GB" sz="1400" dirty="0">
                <a:latin typeface="Calibri" panose="020F0502020204030204" pitchFamily="34" charset="0"/>
                <a:cs typeface="Calibri" panose="020F0502020204030204" pitchFamily="34" charset="0"/>
              </a:rPr>
              <a:t>Redundancy pay</a:t>
            </a:r>
          </a:p>
          <a:p>
            <a:pPr marL="285750" indent="-285750">
              <a:spcAft>
                <a:spcPts val="800"/>
              </a:spcAft>
              <a:buFont typeface="Wingdings" pitchFamily="2" charset="2"/>
              <a:buChar char="ü"/>
            </a:pPr>
            <a:r>
              <a:rPr lang="en-GB" sz="1400" dirty="0">
                <a:latin typeface="Calibri" panose="020F0502020204030204" pitchFamily="34" charset="0"/>
                <a:cs typeface="Calibri" panose="020F0502020204030204" pitchFamily="34" charset="0"/>
              </a:rPr>
              <a:t>A notice period</a:t>
            </a:r>
          </a:p>
          <a:p>
            <a:pPr marL="285750" indent="-285750">
              <a:spcAft>
                <a:spcPts val="800"/>
              </a:spcAft>
              <a:buFont typeface="Wingdings" pitchFamily="2" charset="2"/>
              <a:buChar char="ü"/>
            </a:pPr>
            <a:r>
              <a:rPr lang="en-GB" sz="1400" dirty="0">
                <a:latin typeface="Calibri" panose="020F0502020204030204" pitchFamily="34" charset="0"/>
                <a:cs typeface="Calibri" panose="020F0502020204030204" pitchFamily="34" charset="0"/>
              </a:rPr>
              <a:t>Consultation with your employer</a:t>
            </a:r>
          </a:p>
          <a:p>
            <a:pPr marL="285750" indent="-285750">
              <a:spcAft>
                <a:spcPts val="800"/>
              </a:spcAft>
              <a:buFont typeface="Wingdings" pitchFamily="2" charset="2"/>
              <a:buChar char="ü"/>
            </a:pPr>
            <a:r>
              <a:rPr lang="en-GB" sz="1400" dirty="0">
                <a:latin typeface="Calibri" panose="020F0502020204030204" pitchFamily="34" charset="0"/>
                <a:cs typeface="Calibri" panose="020F0502020204030204" pitchFamily="34" charset="0"/>
              </a:rPr>
              <a:t>The option to take another job within the company</a:t>
            </a:r>
          </a:p>
          <a:p>
            <a:pPr marL="285750" indent="-285750">
              <a:spcAft>
                <a:spcPts val="800"/>
              </a:spcAft>
              <a:buFont typeface="Wingdings" pitchFamily="2" charset="2"/>
              <a:buChar char="ü"/>
            </a:pPr>
            <a:r>
              <a:rPr lang="en-GB" sz="1400" dirty="0">
                <a:latin typeface="Calibri" panose="020F0502020204030204" pitchFamily="34" charset="0"/>
                <a:cs typeface="Calibri" panose="020F0502020204030204" pitchFamily="34" charset="0"/>
              </a:rPr>
              <a:t>Time off to job search</a:t>
            </a:r>
          </a:p>
        </p:txBody>
      </p:sp>
      <p:sp>
        <p:nvSpPr>
          <p:cNvPr id="6" name="TextBox 5">
            <a:extLst>
              <a:ext uri="{FF2B5EF4-FFF2-40B4-BE49-F238E27FC236}">
                <a16:creationId xmlns:a16="http://schemas.microsoft.com/office/drawing/2014/main" id="{0FE2694B-AC76-22F8-BBEC-251324F17039}"/>
              </a:ext>
            </a:extLst>
          </p:cNvPr>
          <p:cNvSpPr txBox="1"/>
          <p:nvPr/>
        </p:nvSpPr>
        <p:spPr>
          <a:xfrm>
            <a:off x="642060" y="561054"/>
            <a:ext cx="555692"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Simplified Arabic Fixed"/>
                <a:cs typeface="Simplified Arabic Fixed"/>
              </a:rPr>
              <a:t>6</a:t>
            </a:r>
            <a:endParaRPr lang="en-US" sz="2800"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390642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Where to find out more</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Graphic 2" descr="Quill with solid fill">
            <a:extLst>
              <a:ext uri="{FF2B5EF4-FFF2-40B4-BE49-F238E27FC236}">
                <a16:creationId xmlns:a16="http://schemas.microsoft.com/office/drawing/2014/main" id="{6476DDD5-72B4-2E4B-8169-C3DD41C04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372" y="521543"/>
            <a:ext cx="552380" cy="552380"/>
          </a:xfrm>
          <a:prstGeom prst="rect">
            <a:avLst/>
          </a:prstGeom>
        </p:spPr>
      </p:pic>
      <p:grpSp>
        <p:nvGrpSpPr>
          <p:cNvPr id="24" name="Group 23">
            <a:extLst>
              <a:ext uri="{FF2B5EF4-FFF2-40B4-BE49-F238E27FC236}">
                <a16:creationId xmlns:a16="http://schemas.microsoft.com/office/drawing/2014/main" id="{F03DC684-BC34-7FF5-E1A0-2AA7D5D63B61}"/>
              </a:ext>
            </a:extLst>
          </p:cNvPr>
          <p:cNvGrpSpPr/>
          <p:nvPr/>
        </p:nvGrpSpPr>
        <p:grpSpPr>
          <a:xfrm>
            <a:off x="972293" y="2452744"/>
            <a:ext cx="1867564" cy="1252503"/>
            <a:chOff x="955030" y="1244563"/>
            <a:chExt cx="1867564" cy="1252503"/>
          </a:xfrm>
        </p:grpSpPr>
        <p:grpSp>
          <p:nvGrpSpPr>
            <p:cNvPr id="18" name="Group 17">
              <a:extLst>
                <a:ext uri="{FF2B5EF4-FFF2-40B4-BE49-F238E27FC236}">
                  <a16:creationId xmlns:a16="http://schemas.microsoft.com/office/drawing/2014/main" id="{1D3CEED7-1F92-B277-6034-A0A1D1BD1CB1}"/>
                </a:ext>
              </a:extLst>
            </p:cNvPr>
            <p:cNvGrpSpPr/>
            <p:nvPr/>
          </p:nvGrpSpPr>
          <p:grpSpPr>
            <a:xfrm>
              <a:off x="1251521" y="1244563"/>
              <a:ext cx="1282957" cy="1252503"/>
              <a:chOff x="1251521" y="1284319"/>
              <a:chExt cx="1241597" cy="1212125"/>
            </a:xfrm>
          </p:grpSpPr>
          <p:cxnSp>
            <p:nvCxnSpPr>
              <p:cNvPr id="12" name="Straight Connector 11">
                <a:extLst>
                  <a:ext uri="{FF2B5EF4-FFF2-40B4-BE49-F238E27FC236}">
                    <a16:creationId xmlns:a16="http://schemas.microsoft.com/office/drawing/2014/main" id="{217BF1C1-DEBD-58FD-9580-364D4F2776B5}"/>
                  </a:ext>
                </a:extLst>
              </p:cNvPr>
              <p:cNvCxnSpPr>
                <a:cxnSpLocks/>
              </p:cNvCxnSpPr>
              <p:nvPr/>
            </p:nvCxnSpPr>
            <p:spPr>
              <a:xfrm rot="21444189">
                <a:off x="1284506" y="2496444"/>
                <a:ext cx="1208612" cy="0"/>
              </a:xfrm>
              <a:prstGeom prst="line">
                <a:avLst/>
              </a:prstGeom>
              <a:ln w="76200">
                <a:solidFill>
                  <a:srgbClr val="A31D43"/>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hlinkClick r:id="rId9"/>
                <a:extLst>
                  <a:ext uri="{FF2B5EF4-FFF2-40B4-BE49-F238E27FC236}">
                    <a16:creationId xmlns:a16="http://schemas.microsoft.com/office/drawing/2014/main" id="{50F9E1F6-A9C1-51DD-B509-293F0966C492}"/>
                  </a:ext>
                </a:extLst>
              </p:cNvPr>
              <p:cNvPicPr>
                <a:picLocks noChangeAspect="1"/>
              </p:cNvPicPr>
              <p:nvPr/>
            </p:nvPicPr>
            <p:blipFill rotWithShape="1">
              <a:blip r:embed="rId10">
                <a:extLst>
                  <a:ext uri="{28A0092B-C50C-407E-A947-70E740481C1C}">
                    <a14:useLocalDpi xmlns:a14="http://schemas.microsoft.com/office/drawing/2010/main" val="0"/>
                  </a:ext>
                </a:extLst>
              </a:blip>
              <a:srcRect l="8374" t="7682" r="8726" b="28832"/>
              <a:stretch/>
            </p:blipFill>
            <p:spPr>
              <a:xfrm rot="21444189">
                <a:off x="1251521" y="1284319"/>
                <a:ext cx="1208612" cy="925572"/>
              </a:xfrm>
              <a:prstGeom prst="rect">
                <a:avLst/>
              </a:prstGeom>
            </p:spPr>
          </p:pic>
        </p:grpSp>
        <p:sp>
          <p:nvSpPr>
            <p:cNvPr id="13" name="TextBox 12">
              <a:extLst>
                <a:ext uri="{FF2B5EF4-FFF2-40B4-BE49-F238E27FC236}">
                  <a16:creationId xmlns:a16="http://schemas.microsoft.com/office/drawing/2014/main" id="{F720CA98-2BB8-19E4-93E7-0C1233884A69}"/>
                </a:ext>
              </a:extLst>
            </p:cNvPr>
            <p:cNvSpPr txBox="1"/>
            <p:nvPr/>
          </p:nvSpPr>
          <p:spPr>
            <a:xfrm rot="21444189">
              <a:off x="955030" y="2176757"/>
              <a:ext cx="1867564" cy="276999"/>
            </a:xfrm>
            <a:prstGeom prst="rect">
              <a:avLst/>
            </a:prstGeom>
            <a:noFill/>
          </p:spPr>
          <p:txBody>
            <a:bodyPr wrap="square" rtlCol="0">
              <a:spAutoFit/>
            </a:bodyPr>
            <a:lstStyle/>
            <a:p>
              <a:pPr algn="ctr"/>
              <a:r>
                <a:rPr lang="en-US" sz="1200" b="1" kern="1100" spc="-150" dirty="0">
                  <a:latin typeface="Avenir Black" panose="02000503020000020003" pitchFamily="2" charset="0"/>
                </a:rPr>
                <a:t>Low Pay </a:t>
              </a:r>
              <a:r>
                <a:rPr lang="en-US" sz="1200" kern="1100" spc="-150" dirty="0">
                  <a:latin typeface="Avenir Light" panose="020B0402020203020204" pitchFamily="34" charset="77"/>
                </a:rPr>
                <a:t>Commission</a:t>
              </a:r>
            </a:p>
          </p:txBody>
        </p:sp>
      </p:grpSp>
      <p:pic>
        <p:nvPicPr>
          <p:cNvPr id="6" name="Picture 5" descr="A picture containing logo&#10;&#10;Description automatically generated">
            <a:hlinkClick r:id="rId11"/>
            <a:extLst>
              <a:ext uri="{FF2B5EF4-FFF2-40B4-BE49-F238E27FC236}">
                <a16:creationId xmlns:a16="http://schemas.microsoft.com/office/drawing/2014/main" id="{70ACDA03-D153-F741-6D01-E512687F3C98}"/>
              </a:ext>
            </a:extLst>
          </p:cNvPr>
          <p:cNvPicPr>
            <a:picLocks noChangeAspect="1"/>
          </p:cNvPicPr>
          <p:nvPr/>
        </p:nvPicPr>
        <p:blipFill rotWithShape="1">
          <a:blip r:embed="rId12">
            <a:extLst>
              <a:ext uri="{28A0092B-C50C-407E-A947-70E740481C1C}">
                <a14:useLocalDpi xmlns:a14="http://schemas.microsoft.com/office/drawing/2010/main" val="0"/>
              </a:ext>
            </a:extLst>
          </a:blip>
          <a:srcRect l="23562" r="24536"/>
          <a:stretch/>
        </p:blipFill>
        <p:spPr>
          <a:xfrm rot="21106912">
            <a:off x="1168859" y="4215144"/>
            <a:ext cx="1393072" cy="1411290"/>
          </a:xfrm>
          <a:prstGeom prst="rect">
            <a:avLst/>
          </a:prstGeom>
        </p:spPr>
      </p:pic>
      <p:pic>
        <p:nvPicPr>
          <p:cNvPr id="8" name="Picture 7" descr="Logo, company name&#10;&#10;Description automatically generated">
            <a:hlinkClick r:id="rId13"/>
            <a:extLst>
              <a:ext uri="{FF2B5EF4-FFF2-40B4-BE49-F238E27FC236}">
                <a16:creationId xmlns:a16="http://schemas.microsoft.com/office/drawing/2014/main" id="{CB539302-37F3-C89A-3936-88B84F8E47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57908">
            <a:off x="6354859" y="2591858"/>
            <a:ext cx="1614820" cy="956550"/>
          </a:xfrm>
          <a:prstGeom prst="rect">
            <a:avLst/>
          </a:prstGeom>
        </p:spPr>
      </p:pic>
      <p:pic>
        <p:nvPicPr>
          <p:cNvPr id="14" name="Picture 13" descr="A black background with white text&#10;&#10;Description automatically generated with low confidence">
            <a:extLst>
              <a:ext uri="{FF2B5EF4-FFF2-40B4-BE49-F238E27FC236}">
                <a16:creationId xmlns:a16="http://schemas.microsoft.com/office/drawing/2014/main" id="{52842087-91B5-C9C0-89C4-5A239AAE33D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84626" y="3009650"/>
            <a:ext cx="2095500" cy="572176"/>
          </a:xfrm>
          <a:prstGeom prst="rect">
            <a:avLst/>
          </a:prstGeom>
        </p:spPr>
      </p:pic>
      <p:pic>
        <p:nvPicPr>
          <p:cNvPr id="16" name="Picture 15" descr="Logo&#10;&#10;Description automatically generated">
            <a:hlinkClick r:id="rId16"/>
            <a:extLst>
              <a:ext uri="{FF2B5EF4-FFF2-40B4-BE49-F238E27FC236}">
                <a16:creationId xmlns:a16="http://schemas.microsoft.com/office/drawing/2014/main" id="{C036B454-1B3E-D597-A415-447DAD8FD499}"/>
              </a:ext>
            </a:extLst>
          </p:cNvPr>
          <p:cNvPicPr>
            <a:picLocks noChangeAspect="1"/>
          </p:cNvPicPr>
          <p:nvPr/>
        </p:nvPicPr>
        <p:blipFill rotWithShape="1">
          <a:blip r:embed="rId17">
            <a:extLst>
              <a:ext uri="{28A0092B-C50C-407E-A947-70E740481C1C}">
                <a14:useLocalDpi xmlns:a14="http://schemas.microsoft.com/office/drawing/2010/main" val="0"/>
              </a:ext>
            </a:extLst>
          </a:blip>
          <a:srcRect l="9124" r="9695"/>
          <a:stretch/>
        </p:blipFill>
        <p:spPr>
          <a:xfrm rot="214616">
            <a:off x="6773872" y="3926889"/>
            <a:ext cx="1689652" cy="1094388"/>
          </a:xfrm>
          <a:prstGeom prst="rect">
            <a:avLst/>
          </a:prstGeom>
        </p:spPr>
      </p:pic>
      <p:grpSp>
        <p:nvGrpSpPr>
          <p:cNvPr id="21" name="Group 20">
            <a:extLst>
              <a:ext uri="{FF2B5EF4-FFF2-40B4-BE49-F238E27FC236}">
                <a16:creationId xmlns:a16="http://schemas.microsoft.com/office/drawing/2014/main" id="{E41487A9-C786-3F0D-A0F1-1A0C2CF98126}"/>
              </a:ext>
            </a:extLst>
          </p:cNvPr>
          <p:cNvGrpSpPr/>
          <p:nvPr/>
        </p:nvGrpSpPr>
        <p:grpSpPr>
          <a:xfrm>
            <a:off x="3930207" y="3747228"/>
            <a:ext cx="1333800" cy="587520"/>
            <a:chOff x="1516445" y="2434289"/>
            <a:chExt cx="1333800" cy="58752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316ABB78-F15D-E1FF-BAC0-56847A0FD88D}"/>
                    </a:ext>
                  </a:extLst>
                </p14:cNvPr>
                <p14:cNvContentPartPr/>
                <p14:nvPr/>
              </p14:nvContentPartPr>
              <p14:xfrm>
                <a:off x="1516445" y="2434289"/>
                <a:ext cx="486720" cy="542160"/>
              </p14:xfrm>
            </p:contentPart>
          </mc:Choice>
          <mc:Fallback xmlns="">
            <p:pic>
              <p:nvPicPr>
                <p:cNvPr id="19" name="Ink 18">
                  <a:extLst>
                    <a:ext uri="{FF2B5EF4-FFF2-40B4-BE49-F238E27FC236}">
                      <a16:creationId xmlns:a16="http://schemas.microsoft.com/office/drawing/2014/main" id="{316ABB78-F15D-E1FF-BAC0-56847A0FD88D}"/>
                    </a:ext>
                  </a:extLst>
                </p:cNvPr>
                <p:cNvPicPr/>
                <p:nvPr/>
              </p:nvPicPr>
              <p:blipFill>
                <a:blip r:embed="rId20"/>
                <a:stretch>
                  <a:fillRect/>
                </a:stretch>
              </p:blipFill>
              <p:spPr>
                <a:xfrm>
                  <a:off x="1498445" y="2416289"/>
                  <a:ext cx="5223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FE20C705-0E98-C10E-6CA0-0C2242090F44}"/>
                    </a:ext>
                  </a:extLst>
                </p14:cNvPr>
                <p14:cNvContentPartPr/>
                <p14:nvPr/>
              </p14:nvContentPartPr>
              <p14:xfrm>
                <a:off x="2458205" y="2464529"/>
                <a:ext cx="392040" cy="557280"/>
              </p14:xfrm>
            </p:contentPart>
          </mc:Choice>
          <mc:Fallback xmlns="">
            <p:pic>
              <p:nvPicPr>
                <p:cNvPr id="20" name="Ink 19">
                  <a:extLst>
                    <a:ext uri="{FF2B5EF4-FFF2-40B4-BE49-F238E27FC236}">
                      <a16:creationId xmlns:a16="http://schemas.microsoft.com/office/drawing/2014/main" id="{FE20C705-0E98-C10E-6CA0-0C2242090F44}"/>
                    </a:ext>
                  </a:extLst>
                </p:cNvPr>
                <p:cNvPicPr/>
                <p:nvPr/>
              </p:nvPicPr>
              <p:blipFill>
                <a:blip r:embed="rId22"/>
                <a:stretch>
                  <a:fillRect/>
                </a:stretch>
              </p:blipFill>
              <p:spPr>
                <a:xfrm>
                  <a:off x="2440205" y="2446529"/>
                  <a:ext cx="427680" cy="592920"/>
                </a:xfrm>
                <a:prstGeom prst="rect">
                  <a:avLst/>
                </a:prstGeom>
              </p:spPr>
            </p:pic>
          </mc:Fallback>
        </mc:AlternateContent>
      </p:grpSp>
      <p:sp>
        <p:nvSpPr>
          <p:cNvPr id="27" name="TextBox 26">
            <a:extLst>
              <a:ext uri="{FF2B5EF4-FFF2-40B4-BE49-F238E27FC236}">
                <a16:creationId xmlns:a16="http://schemas.microsoft.com/office/drawing/2014/main" id="{A605FB94-D352-6711-1B9E-B6616A69D9EC}"/>
              </a:ext>
            </a:extLst>
          </p:cNvPr>
          <p:cNvSpPr txBox="1"/>
          <p:nvPr/>
        </p:nvSpPr>
        <p:spPr>
          <a:xfrm>
            <a:off x="4766688" y="4440555"/>
            <a:ext cx="1554596" cy="523220"/>
          </a:xfrm>
          <a:prstGeom prst="rect">
            <a:avLst/>
          </a:prstGeom>
          <a:noFill/>
        </p:spPr>
        <p:txBody>
          <a:bodyPr wrap="square" lIns="91440" tIns="45720" rIns="91440" bIns="45720" rtlCol="0" anchor="t">
            <a:spAutoFit/>
          </a:bodyPr>
          <a:lstStyle/>
          <a:p>
            <a:pPr algn="ctr"/>
            <a:r>
              <a:rPr lang="en-GB" sz="1400" dirty="0">
                <a:latin typeface="Calibri" panose="020F0502020204030204" pitchFamily="34" charset="0"/>
                <a:cs typeface="Calibri" panose="020F0502020204030204" pitchFamily="34" charset="0"/>
                <a:hlinkClick r:id="rId23"/>
              </a:rPr>
              <a:t>Working, Jobs and Pensions</a:t>
            </a:r>
            <a:endParaRPr lang="en-GB" sz="1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CA6DB23-8522-B606-76DF-1B62BDC765F8}"/>
              </a:ext>
            </a:extLst>
          </p:cNvPr>
          <p:cNvSpPr txBox="1"/>
          <p:nvPr/>
        </p:nvSpPr>
        <p:spPr>
          <a:xfrm>
            <a:off x="2929971" y="4413222"/>
            <a:ext cx="1554596" cy="523220"/>
          </a:xfrm>
          <a:prstGeom prst="rect">
            <a:avLst/>
          </a:prstGeom>
          <a:noFill/>
        </p:spPr>
        <p:txBody>
          <a:bodyPr wrap="square" lIns="91440" tIns="45720" rIns="91440" bIns="45720" rtlCol="0" anchor="t">
            <a:spAutoFit/>
          </a:bodyPr>
          <a:lstStyle/>
          <a:p>
            <a:pPr algn="ctr"/>
            <a:r>
              <a:rPr lang="en-GB" sz="1400" dirty="0">
                <a:latin typeface="Calibri" panose="020F0502020204030204" pitchFamily="34" charset="0"/>
                <a:cs typeface="Calibri" panose="020F0502020204030204" pitchFamily="34" charset="0"/>
                <a:hlinkClick r:id="rId24"/>
              </a:rPr>
              <a:t>National Minimum Wage</a:t>
            </a:r>
            <a:endParaRPr lang="en-GB" sz="1400" dirty="0">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7774E988-F63B-2032-572A-F9CA72B850CB}"/>
              </a:ext>
            </a:extLst>
          </p:cNvPr>
          <p:cNvGrpSpPr/>
          <p:nvPr/>
        </p:nvGrpSpPr>
        <p:grpSpPr>
          <a:xfrm>
            <a:off x="2929971" y="5361204"/>
            <a:ext cx="3956206" cy="922599"/>
            <a:chOff x="4695886" y="4993953"/>
            <a:chExt cx="3956206" cy="922599"/>
          </a:xfrm>
        </p:grpSpPr>
        <p:pic>
          <p:nvPicPr>
            <p:cNvPr id="2" name="Picture 1" descr="A picture containing sunset, nature, flock, bright&#10;&#10;Description automatically generated">
              <a:extLst>
                <a:ext uri="{FF2B5EF4-FFF2-40B4-BE49-F238E27FC236}">
                  <a16:creationId xmlns:a16="http://schemas.microsoft.com/office/drawing/2014/main" id="{E50CD174-488D-2C52-8872-FEB77E22C12C}"/>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5493873" y="5150902"/>
              <a:ext cx="2967717" cy="401188"/>
            </a:xfrm>
            <a:prstGeom prst="rect">
              <a:avLst/>
            </a:prstGeom>
          </p:spPr>
        </p:pic>
        <p:sp>
          <p:nvSpPr>
            <p:cNvPr id="4" name="Rounded Rectangle 37">
              <a:extLst>
                <a:ext uri="{FF2B5EF4-FFF2-40B4-BE49-F238E27FC236}">
                  <a16:creationId xmlns:a16="http://schemas.microsoft.com/office/drawing/2014/main" id="{2685E269-08AC-BF05-75E6-951DD4BD7693}"/>
                </a:ext>
              </a:extLst>
            </p:cNvPr>
            <p:cNvSpPr/>
            <p:nvPr/>
          </p:nvSpPr>
          <p:spPr>
            <a:xfrm>
              <a:off x="4695886" y="4993953"/>
              <a:ext cx="3956206" cy="702767"/>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9FBD6C-7FF9-BFE6-BD08-1DEBCBC7CC1F}"/>
                </a:ext>
              </a:extLst>
            </p:cNvPr>
            <p:cNvSpPr txBox="1"/>
            <p:nvPr/>
          </p:nvSpPr>
          <p:spPr>
            <a:xfrm>
              <a:off x="5546772" y="5218912"/>
              <a:ext cx="2949544"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Case studies</a:t>
              </a:r>
            </a:p>
          </p:txBody>
        </p:sp>
        <p:pic>
          <p:nvPicPr>
            <p:cNvPr id="7" name="Picture 6" descr="Icon&#10;&#10;Description automatically generated">
              <a:extLst>
                <a:ext uri="{FF2B5EF4-FFF2-40B4-BE49-F238E27FC236}">
                  <a16:creationId xmlns:a16="http://schemas.microsoft.com/office/drawing/2014/main" id="{76E8F588-1A47-5536-4895-F6B4C6DC536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42602" y="5093537"/>
              <a:ext cx="823015" cy="823015"/>
            </a:xfrm>
            <a:prstGeom prst="rect">
              <a:avLst/>
            </a:prstGeom>
          </p:spPr>
        </p:pic>
      </p:grpSp>
      <p:grpSp>
        <p:nvGrpSpPr>
          <p:cNvPr id="23" name="Group 22">
            <a:extLst>
              <a:ext uri="{FF2B5EF4-FFF2-40B4-BE49-F238E27FC236}">
                <a16:creationId xmlns:a16="http://schemas.microsoft.com/office/drawing/2014/main" id="{0691CBC6-59BF-A37F-2A67-ED06C5D96F95}"/>
              </a:ext>
            </a:extLst>
          </p:cNvPr>
          <p:cNvGrpSpPr/>
          <p:nvPr/>
        </p:nvGrpSpPr>
        <p:grpSpPr>
          <a:xfrm>
            <a:off x="2918880" y="1477705"/>
            <a:ext cx="3306239" cy="884537"/>
            <a:chOff x="1041714" y="4993954"/>
            <a:chExt cx="3306239" cy="884537"/>
          </a:xfrm>
        </p:grpSpPr>
        <p:grpSp>
          <p:nvGrpSpPr>
            <p:cNvPr id="22" name="Group 21">
              <a:extLst>
                <a:ext uri="{FF2B5EF4-FFF2-40B4-BE49-F238E27FC236}">
                  <a16:creationId xmlns:a16="http://schemas.microsoft.com/office/drawing/2014/main" id="{69CAB369-36E9-BE9A-BC13-21EFE6622CB8}"/>
                </a:ext>
              </a:extLst>
            </p:cNvPr>
            <p:cNvGrpSpPr/>
            <p:nvPr/>
          </p:nvGrpSpPr>
          <p:grpSpPr>
            <a:xfrm>
              <a:off x="1041714" y="4993954"/>
              <a:ext cx="3306239" cy="715458"/>
              <a:chOff x="1041714" y="4993954"/>
              <a:chExt cx="3306239" cy="715458"/>
            </a:xfrm>
          </p:grpSpPr>
          <p:pic>
            <p:nvPicPr>
              <p:cNvPr id="9" name="Picture 8" descr="A picture containing sunset, nature, flock, bright&#10;&#10;Description automatically generated">
                <a:extLst>
                  <a:ext uri="{FF2B5EF4-FFF2-40B4-BE49-F238E27FC236}">
                    <a16:creationId xmlns:a16="http://schemas.microsoft.com/office/drawing/2014/main" id="{345F8BC5-0411-F649-0B83-EC61434B4614}"/>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863820" y="5140724"/>
                <a:ext cx="2199211" cy="401187"/>
              </a:xfrm>
              <a:prstGeom prst="rect">
                <a:avLst/>
              </a:prstGeom>
            </p:spPr>
          </p:pic>
          <p:sp>
            <p:nvSpPr>
              <p:cNvPr id="10" name="Rounded Rectangle 37">
                <a:extLst>
                  <a:ext uri="{FF2B5EF4-FFF2-40B4-BE49-F238E27FC236}">
                    <a16:creationId xmlns:a16="http://schemas.microsoft.com/office/drawing/2014/main" id="{C5FF7D58-4D90-B383-6290-4DCB19053CEC}"/>
                  </a:ext>
                </a:extLst>
              </p:cNvPr>
              <p:cNvSpPr/>
              <p:nvPr/>
            </p:nvSpPr>
            <p:spPr>
              <a:xfrm>
                <a:off x="1041714" y="4993954"/>
                <a:ext cx="3306239" cy="71545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66E76AB-16CF-A5B2-0F85-52808DEFCF4D}"/>
                  </a:ext>
                </a:extLst>
              </p:cNvPr>
              <p:cNvSpPr txBox="1"/>
              <p:nvPr/>
            </p:nvSpPr>
            <p:spPr>
              <a:xfrm>
                <a:off x="1916718" y="5206544"/>
                <a:ext cx="2146313"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Quiz</a:t>
                </a:r>
              </a:p>
            </p:txBody>
          </p:sp>
        </p:grpSp>
        <p:pic>
          <p:nvPicPr>
            <p:cNvPr id="17" name="Picture 16" descr="Icon&#10;&#10;Description automatically generated">
              <a:extLst>
                <a:ext uri="{FF2B5EF4-FFF2-40B4-BE49-F238E27FC236}">
                  <a16:creationId xmlns:a16="http://schemas.microsoft.com/office/drawing/2014/main" id="{E03EBA13-3674-96E3-4073-A500E3DF847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19670" y="5055476"/>
              <a:ext cx="823015" cy="823015"/>
            </a:xfrm>
            <a:prstGeom prst="rect">
              <a:avLst/>
            </a:prstGeom>
          </p:spPr>
        </p:pic>
      </p:grpSp>
    </p:spTree>
    <p:extLst>
      <p:ext uri="{BB962C8B-B14F-4D97-AF65-F5344CB8AC3E}">
        <p14:creationId xmlns:p14="http://schemas.microsoft.com/office/powerpoint/2010/main" val="278953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dirty="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0" name="Picture 9" descr="Logo&#10;&#10;Description automatically generated">
            <a:extLst>
              <a:ext uri="{FF2B5EF4-FFF2-40B4-BE49-F238E27FC236}">
                <a16:creationId xmlns:a16="http://schemas.microsoft.com/office/drawing/2014/main" id="{36057661-3D18-0348-81E8-E852C59320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0817" y="6263445"/>
            <a:ext cx="1220486" cy="390556"/>
          </a:xfrm>
          <a:prstGeom prst="rect">
            <a:avLst/>
          </a:prstGeom>
        </p:spPr>
      </p:pic>
      <p:sp>
        <p:nvSpPr>
          <p:cNvPr id="2" name="Footer Placeholder 3">
            <a:extLst>
              <a:ext uri="{FF2B5EF4-FFF2-40B4-BE49-F238E27FC236}">
                <a16:creationId xmlns:a16="http://schemas.microsoft.com/office/drawing/2014/main" id="{F347741A-A4EA-5039-DEDC-93780A12322A}"/>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Picture 24" descr="A picture containing text, accessory, vector graphics&#10;&#10;Description automatically generated">
            <a:extLst>
              <a:ext uri="{FF2B5EF4-FFF2-40B4-BE49-F238E27FC236}">
                <a16:creationId xmlns:a16="http://schemas.microsoft.com/office/drawing/2014/main" id="{D7100ED4-8ECA-AFB9-A362-B18987CDF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2" y="1039499"/>
            <a:ext cx="7835900" cy="5283200"/>
          </a:xfrm>
          <a:prstGeom prst="rect">
            <a:avLst/>
          </a:prstGeom>
        </p:spPr>
      </p:pic>
      <p:sp>
        <p:nvSpPr>
          <p:cNvPr id="4" name="TextBox 3">
            <a:extLst>
              <a:ext uri="{FF2B5EF4-FFF2-40B4-BE49-F238E27FC236}">
                <a16:creationId xmlns:a16="http://schemas.microsoft.com/office/drawing/2014/main" id="{B305B390-60AD-810C-4350-AEC9443FA8A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5" name="Picture 4" descr="A picture containing sunset, nature, flock, bright&#10;&#10;Description automatically generated">
            <a:extLst>
              <a:ext uri="{FF2B5EF4-FFF2-40B4-BE49-F238E27FC236}">
                <a16:creationId xmlns:a16="http://schemas.microsoft.com/office/drawing/2014/main" id="{C43B178C-399B-FC24-CF94-5192FF1BE1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818609" cy="516378"/>
          </a:xfrm>
          <a:prstGeom prst="rect">
            <a:avLst/>
          </a:prstGeom>
        </p:spPr>
      </p:pic>
      <p:pic>
        <p:nvPicPr>
          <p:cNvPr id="6" name="Picture 5" descr="A picture containing text, light, dark&#10;&#10;Description automatically generated">
            <a:extLst>
              <a:ext uri="{FF2B5EF4-FFF2-40B4-BE49-F238E27FC236}">
                <a16:creationId xmlns:a16="http://schemas.microsoft.com/office/drawing/2014/main" id="{3FBD3CCF-5BF9-A6BC-F2C7-FCD1480A6D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7" name="TextBox 6">
            <a:extLst>
              <a:ext uri="{FF2B5EF4-FFF2-40B4-BE49-F238E27FC236}">
                <a16:creationId xmlns:a16="http://schemas.microsoft.com/office/drawing/2014/main" id="{24C7B071-70EA-A714-E8D6-ADE0D1280396}"/>
              </a:ext>
            </a:extLst>
          </p:cNvPr>
          <p:cNvSpPr txBox="1"/>
          <p:nvPr/>
        </p:nvSpPr>
        <p:spPr>
          <a:xfrm>
            <a:off x="1474161" y="600205"/>
            <a:ext cx="581860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Employee rights</a:t>
            </a:r>
          </a:p>
        </p:txBody>
      </p:sp>
      <p:pic>
        <p:nvPicPr>
          <p:cNvPr id="8" name="Picture 7" descr="Logo&#10;&#10;Description automatically generated">
            <a:extLst>
              <a:ext uri="{FF2B5EF4-FFF2-40B4-BE49-F238E27FC236}">
                <a16:creationId xmlns:a16="http://schemas.microsoft.com/office/drawing/2014/main" id="{60CF7547-48AE-CF45-0A54-82FCADA503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9" name="Graphic 8" descr="Quill with solid fill">
            <a:extLst>
              <a:ext uri="{FF2B5EF4-FFF2-40B4-BE49-F238E27FC236}">
                <a16:creationId xmlns:a16="http://schemas.microsoft.com/office/drawing/2014/main" id="{D537B18D-C0E4-9A0C-783A-25B02A20B4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3372" y="521543"/>
            <a:ext cx="552380" cy="552380"/>
          </a:xfrm>
          <a:prstGeom prst="rect">
            <a:avLst/>
          </a:prstGeom>
        </p:spPr>
      </p:pic>
      <p:sp>
        <p:nvSpPr>
          <p:cNvPr id="15" name="TextBox 14">
            <a:extLst>
              <a:ext uri="{FF2B5EF4-FFF2-40B4-BE49-F238E27FC236}">
                <a16:creationId xmlns:a16="http://schemas.microsoft.com/office/drawing/2014/main" id="{6F9447D7-8B0F-E3B0-16F5-8A04C2584637}"/>
              </a:ext>
            </a:extLst>
          </p:cNvPr>
          <p:cNvSpPr txBox="1"/>
          <p:nvPr/>
        </p:nvSpPr>
        <p:spPr>
          <a:xfrm rot="20085136">
            <a:off x="1404200" y="2023363"/>
            <a:ext cx="1615551" cy="400110"/>
          </a:xfrm>
          <a:prstGeom prst="rect">
            <a:avLst/>
          </a:prstGeom>
          <a:noFill/>
        </p:spPr>
        <p:txBody>
          <a:bodyPr wrap="square">
            <a:spAutoFit/>
          </a:bodyPr>
          <a:lstStyle/>
          <a:p>
            <a:pPr marL="0" indent="0">
              <a:buNone/>
            </a:pPr>
            <a:r>
              <a:rPr lang="en-GB" sz="2000" b="1" dirty="0">
                <a:solidFill>
                  <a:schemeClr val="bg1"/>
                </a:solidFill>
                <a:latin typeface="Comic Sans MS" panose="030F0902030302020204" pitchFamily="66" charset="0"/>
                <a:ea typeface="+mn-lt"/>
                <a:cs typeface="+mn-lt"/>
              </a:rPr>
              <a:t>Contract</a:t>
            </a:r>
            <a:endParaRPr lang="en-US" sz="2000" b="1" dirty="0">
              <a:solidFill>
                <a:schemeClr val="bg1"/>
              </a:solidFill>
              <a:latin typeface="Comic Sans MS" panose="030F0902030302020204" pitchFamily="66" charset="0"/>
              <a:ea typeface="+mn-lt"/>
              <a:cs typeface="+mn-lt"/>
            </a:endParaRPr>
          </a:p>
        </p:txBody>
      </p:sp>
      <p:sp>
        <p:nvSpPr>
          <p:cNvPr id="16" name="TextBox 15">
            <a:extLst>
              <a:ext uri="{FF2B5EF4-FFF2-40B4-BE49-F238E27FC236}">
                <a16:creationId xmlns:a16="http://schemas.microsoft.com/office/drawing/2014/main" id="{09E1C3F0-FE68-A20F-E176-356B4B07239B}"/>
              </a:ext>
            </a:extLst>
          </p:cNvPr>
          <p:cNvSpPr txBox="1"/>
          <p:nvPr/>
        </p:nvSpPr>
        <p:spPr>
          <a:xfrm rot="20085136">
            <a:off x="2433454" y="2249233"/>
            <a:ext cx="1478604" cy="400110"/>
          </a:xfrm>
          <a:prstGeom prst="rect">
            <a:avLst/>
          </a:prstGeom>
          <a:noFill/>
        </p:spPr>
        <p:txBody>
          <a:bodyPr wrap="square">
            <a:spAutoFit/>
          </a:bodyPr>
          <a:lstStyle/>
          <a:p>
            <a:pPr marL="0" indent="0">
              <a:buNone/>
            </a:pPr>
            <a:r>
              <a:rPr lang="en-GB" sz="2000" b="1" dirty="0">
                <a:latin typeface="Comic Sans MS" panose="030F0902030302020204" pitchFamily="66" charset="0"/>
                <a:ea typeface="+mn-lt"/>
                <a:cs typeface="+mn-lt"/>
              </a:rPr>
              <a:t>Fair Pay</a:t>
            </a:r>
            <a:endParaRPr lang="en-US" sz="2000" b="1" dirty="0">
              <a:latin typeface="Comic Sans MS" panose="030F0902030302020204" pitchFamily="66" charset="0"/>
              <a:ea typeface="+mn-lt"/>
              <a:cs typeface="+mn-lt"/>
            </a:endParaRPr>
          </a:p>
        </p:txBody>
      </p:sp>
      <p:sp>
        <p:nvSpPr>
          <p:cNvPr id="17" name="TextBox 16">
            <a:extLst>
              <a:ext uri="{FF2B5EF4-FFF2-40B4-BE49-F238E27FC236}">
                <a16:creationId xmlns:a16="http://schemas.microsoft.com/office/drawing/2014/main" id="{2A07A2A2-7613-4DCE-8532-C23BF4C54BAE}"/>
              </a:ext>
            </a:extLst>
          </p:cNvPr>
          <p:cNvSpPr txBox="1"/>
          <p:nvPr/>
        </p:nvSpPr>
        <p:spPr>
          <a:xfrm rot="20085136">
            <a:off x="3507483" y="2339079"/>
            <a:ext cx="1262345" cy="400110"/>
          </a:xfrm>
          <a:prstGeom prst="rect">
            <a:avLst/>
          </a:prstGeom>
          <a:noFill/>
        </p:spPr>
        <p:txBody>
          <a:bodyPr wrap="square">
            <a:spAutoFit/>
          </a:bodyPr>
          <a:lstStyle/>
          <a:p>
            <a:pPr marL="0" indent="0">
              <a:buNone/>
            </a:pPr>
            <a:r>
              <a:rPr lang="en-GB" sz="2000" b="1" dirty="0">
                <a:solidFill>
                  <a:schemeClr val="bg1"/>
                </a:solidFill>
                <a:latin typeface="Comic Sans MS" panose="030F0902030302020204" pitchFamily="66" charset="0"/>
                <a:ea typeface="+mn-lt"/>
                <a:cs typeface="+mn-lt"/>
              </a:rPr>
              <a:t>Payslip</a:t>
            </a:r>
            <a:endParaRPr lang="en-US" sz="2000" b="1" dirty="0">
              <a:solidFill>
                <a:schemeClr val="bg1"/>
              </a:solidFill>
              <a:latin typeface="Comic Sans MS" panose="030F0902030302020204" pitchFamily="66" charset="0"/>
              <a:ea typeface="+mn-lt"/>
              <a:cs typeface="+mn-lt"/>
            </a:endParaRPr>
          </a:p>
        </p:txBody>
      </p:sp>
      <p:sp>
        <p:nvSpPr>
          <p:cNvPr id="18" name="TextBox 17">
            <a:extLst>
              <a:ext uri="{FF2B5EF4-FFF2-40B4-BE49-F238E27FC236}">
                <a16:creationId xmlns:a16="http://schemas.microsoft.com/office/drawing/2014/main" id="{C3584515-7AFD-05C8-C296-4BD0B5B1C5A1}"/>
              </a:ext>
            </a:extLst>
          </p:cNvPr>
          <p:cNvSpPr txBox="1"/>
          <p:nvPr/>
        </p:nvSpPr>
        <p:spPr>
          <a:xfrm rot="1167426">
            <a:off x="4744535" y="2179395"/>
            <a:ext cx="899537" cy="707886"/>
          </a:xfrm>
          <a:prstGeom prst="rect">
            <a:avLst/>
          </a:prstGeom>
          <a:noFill/>
        </p:spPr>
        <p:txBody>
          <a:bodyPr wrap="square">
            <a:spAutoFit/>
          </a:bodyPr>
          <a:lstStyle/>
          <a:p>
            <a:pPr marL="0" indent="0">
              <a:buNone/>
            </a:pPr>
            <a:r>
              <a:rPr lang="en-GB" sz="2000" b="1" dirty="0">
                <a:solidFill>
                  <a:schemeClr val="bg1"/>
                </a:solidFill>
                <a:latin typeface="Comic Sans MS" panose="030F0902030302020204" pitchFamily="66" charset="0"/>
                <a:ea typeface="+mn-lt"/>
                <a:cs typeface="+mn-lt"/>
              </a:rPr>
              <a:t>Time </a:t>
            </a:r>
          </a:p>
          <a:p>
            <a:pPr marL="0" indent="0">
              <a:buNone/>
            </a:pPr>
            <a:r>
              <a:rPr lang="en-GB" sz="2000" b="1" dirty="0">
                <a:solidFill>
                  <a:schemeClr val="bg1"/>
                </a:solidFill>
                <a:latin typeface="Comic Sans MS" panose="030F0902030302020204" pitchFamily="66" charset="0"/>
                <a:ea typeface="+mn-lt"/>
                <a:cs typeface="+mn-lt"/>
              </a:rPr>
              <a:t>Off</a:t>
            </a:r>
            <a:endParaRPr lang="en-US" sz="2000" b="1" dirty="0">
              <a:solidFill>
                <a:schemeClr val="bg1"/>
              </a:solidFill>
              <a:latin typeface="Comic Sans MS" panose="030F0902030302020204" pitchFamily="66" charset="0"/>
              <a:ea typeface="+mn-lt"/>
              <a:cs typeface="+mn-lt"/>
            </a:endParaRPr>
          </a:p>
        </p:txBody>
      </p:sp>
      <p:sp>
        <p:nvSpPr>
          <p:cNvPr id="19" name="TextBox 18">
            <a:extLst>
              <a:ext uri="{FF2B5EF4-FFF2-40B4-BE49-F238E27FC236}">
                <a16:creationId xmlns:a16="http://schemas.microsoft.com/office/drawing/2014/main" id="{921E6D73-7EDF-1DD0-76F6-D7C370004B28}"/>
              </a:ext>
            </a:extLst>
          </p:cNvPr>
          <p:cNvSpPr txBox="1"/>
          <p:nvPr/>
        </p:nvSpPr>
        <p:spPr>
          <a:xfrm rot="1324810">
            <a:off x="5731324" y="2231220"/>
            <a:ext cx="1482771" cy="707886"/>
          </a:xfrm>
          <a:prstGeom prst="rect">
            <a:avLst/>
          </a:prstGeom>
          <a:noFill/>
        </p:spPr>
        <p:txBody>
          <a:bodyPr wrap="square">
            <a:spAutoFit/>
          </a:bodyPr>
          <a:lstStyle/>
          <a:p>
            <a:pPr marL="0" indent="0">
              <a:buNone/>
            </a:pPr>
            <a:r>
              <a:rPr lang="en-GB" sz="2000" b="1" dirty="0">
                <a:latin typeface="Comic Sans MS" panose="030F0902030302020204" pitchFamily="66" charset="0"/>
                <a:ea typeface="+mn-lt"/>
                <a:cs typeface="+mn-lt"/>
              </a:rPr>
              <a:t>Unfair</a:t>
            </a:r>
          </a:p>
          <a:p>
            <a:pPr marL="0" indent="0">
              <a:buNone/>
            </a:pPr>
            <a:r>
              <a:rPr lang="en-GB" sz="2000" b="1" dirty="0">
                <a:latin typeface="Comic Sans MS" panose="030F0902030302020204" pitchFamily="66" charset="0"/>
                <a:ea typeface="+mn-lt"/>
                <a:cs typeface="+mn-lt"/>
              </a:rPr>
              <a:t>Dismissal</a:t>
            </a:r>
            <a:endParaRPr lang="en-US" sz="2000" b="1" dirty="0">
              <a:latin typeface="Comic Sans MS" panose="030F0902030302020204" pitchFamily="66" charset="0"/>
              <a:ea typeface="+mn-lt"/>
              <a:cs typeface="+mn-lt"/>
            </a:endParaRPr>
          </a:p>
        </p:txBody>
      </p:sp>
      <p:sp>
        <p:nvSpPr>
          <p:cNvPr id="20" name="TextBox 19">
            <a:extLst>
              <a:ext uri="{FF2B5EF4-FFF2-40B4-BE49-F238E27FC236}">
                <a16:creationId xmlns:a16="http://schemas.microsoft.com/office/drawing/2014/main" id="{3CA07217-A336-7649-C3FB-D03A41157AF7}"/>
              </a:ext>
            </a:extLst>
          </p:cNvPr>
          <p:cNvSpPr txBox="1"/>
          <p:nvPr/>
        </p:nvSpPr>
        <p:spPr>
          <a:xfrm rot="1644846">
            <a:off x="6540618" y="2272259"/>
            <a:ext cx="2017868" cy="400110"/>
          </a:xfrm>
          <a:prstGeom prst="rect">
            <a:avLst/>
          </a:prstGeom>
          <a:noFill/>
        </p:spPr>
        <p:txBody>
          <a:bodyPr wrap="square">
            <a:spAutoFit/>
          </a:bodyPr>
          <a:lstStyle/>
          <a:p>
            <a:pPr marL="0" indent="0">
              <a:buNone/>
            </a:pPr>
            <a:r>
              <a:rPr lang="en-GB" sz="2000" b="1" dirty="0">
                <a:latin typeface="Comic Sans MS" panose="030F0902030302020204" pitchFamily="66" charset="0"/>
                <a:ea typeface="+mn-lt"/>
                <a:cs typeface="+mn-lt"/>
              </a:rPr>
              <a:t>Redundancy</a:t>
            </a:r>
            <a:endParaRPr lang="en-US" sz="2000" b="1" dirty="0">
              <a:latin typeface="Comic Sans MS" panose="030F0902030302020204" pitchFamily="66" charset="0"/>
              <a:ea typeface="+mn-lt"/>
              <a:cs typeface="+mn-lt"/>
            </a:endParaRPr>
          </a:p>
        </p:txBody>
      </p:sp>
      <p:sp>
        <p:nvSpPr>
          <p:cNvPr id="21" name="TextBox 20">
            <a:extLst>
              <a:ext uri="{FF2B5EF4-FFF2-40B4-BE49-F238E27FC236}">
                <a16:creationId xmlns:a16="http://schemas.microsoft.com/office/drawing/2014/main" id="{530F557A-A21F-6E73-5C1B-151C74F9512A}"/>
              </a:ext>
            </a:extLst>
          </p:cNvPr>
          <p:cNvSpPr txBox="1"/>
          <p:nvPr/>
        </p:nvSpPr>
        <p:spPr>
          <a:xfrm>
            <a:off x="1603332" y="5706231"/>
            <a:ext cx="6200383" cy="461665"/>
          </a:xfrm>
          <a:prstGeom prst="rect">
            <a:avLst/>
          </a:prstGeom>
          <a:noFill/>
        </p:spPr>
        <p:txBody>
          <a:bodyPr wrap="square">
            <a:spAutoFit/>
          </a:bodyPr>
          <a:lstStyle/>
          <a:p>
            <a:pPr marL="0" indent="0" algn="ctr">
              <a:buNone/>
            </a:pPr>
            <a:r>
              <a:rPr lang="en-GB" sz="2400" dirty="0">
                <a:solidFill>
                  <a:schemeClr val="bg1"/>
                </a:solidFill>
                <a:latin typeface="Comic Sans MS" panose="030F0902030302020204" pitchFamily="66" charset="0"/>
                <a:ea typeface="+mn-lt"/>
                <a:cs typeface="+mn-lt"/>
              </a:rPr>
              <a:t>Statutory Rights</a:t>
            </a:r>
            <a:endParaRPr lang="en-US" sz="2400" dirty="0">
              <a:solidFill>
                <a:schemeClr val="bg1"/>
              </a:solidFill>
              <a:latin typeface="Comic Sans MS" panose="030F0902030302020204" pitchFamily="66" charset="0"/>
              <a:ea typeface="+mn-lt"/>
              <a:cs typeface="+mn-lt"/>
            </a:endParaRPr>
          </a:p>
        </p:txBody>
      </p:sp>
    </p:spTree>
    <p:extLst>
      <p:ext uri="{BB962C8B-B14F-4D97-AF65-F5344CB8AC3E}">
        <p14:creationId xmlns:p14="http://schemas.microsoft.com/office/powerpoint/2010/main" val="282209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751098"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66735" y="600205"/>
            <a:ext cx="565852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Right to a contract of employment</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0" name="Picture 9" descr="Shape, square&#10;&#10;Description automatically generated">
            <a:extLst>
              <a:ext uri="{FF2B5EF4-FFF2-40B4-BE49-F238E27FC236}">
                <a16:creationId xmlns:a16="http://schemas.microsoft.com/office/drawing/2014/main" id="{563A423B-CCA4-3C80-3934-C0A22220A5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0000">
            <a:off x="6015516" y="1853342"/>
            <a:ext cx="2600458" cy="2617582"/>
          </a:xfrm>
          <a:prstGeom prst="rect">
            <a:avLst/>
          </a:prstGeom>
          <a:effectLst>
            <a:outerShdw blurRad="50800" dist="50800" dir="5400000" algn="ctr" rotWithShape="0">
              <a:schemeClr val="tx1">
                <a:lumMod val="75000"/>
                <a:lumOff val="25000"/>
              </a:schemeClr>
            </a:outerShdw>
          </a:effectLst>
        </p:spPr>
      </p:pic>
      <p:sp>
        <p:nvSpPr>
          <p:cNvPr id="41" name="TextBox 40">
            <a:extLst>
              <a:ext uri="{FF2B5EF4-FFF2-40B4-BE49-F238E27FC236}">
                <a16:creationId xmlns:a16="http://schemas.microsoft.com/office/drawing/2014/main" id="{D73BB889-6F6E-01DB-26EF-0E4B55FCE706}"/>
              </a:ext>
            </a:extLst>
          </p:cNvPr>
          <p:cNvSpPr txBox="1"/>
          <p:nvPr/>
        </p:nvSpPr>
        <p:spPr>
          <a:xfrm rot="360000">
            <a:off x="6160100" y="2373229"/>
            <a:ext cx="2316970" cy="1569660"/>
          </a:xfrm>
          <a:prstGeom prst="rect">
            <a:avLst/>
          </a:prstGeom>
          <a:noFill/>
        </p:spPr>
        <p:txBody>
          <a:bodyPr wrap="square" lIns="91440" tIns="45720" rIns="91440" bIns="45720" rtlCol="0" anchor="t">
            <a:spAutoFit/>
          </a:bodyPr>
          <a:lstStyle/>
          <a:p>
            <a:pPr algn="ctr"/>
            <a:r>
              <a:rPr lang="en-GB" sz="1600" b="1" dirty="0">
                <a:latin typeface="Bradley Hand ITC"/>
                <a:ea typeface="+mn-lt"/>
                <a:cs typeface="+mn-lt"/>
              </a:rPr>
              <a:t>An employee has the right to receive a </a:t>
            </a:r>
            <a:br>
              <a:rPr lang="en-GB" sz="1600" b="1" dirty="0">
                <a:latin typeface="Bradley Hand ITC"/>
                <a:ea typeface="+mn-lt"/>
                <a:cs typeface="+mn-lt"/>
              </a:rPr>
            </a:br>
            <a:r>
              <a:rPr lang="en-GB" sz="1600" b="1" dirty="0">
                <a:solidFill>
                  <a:srgbClr val="FF0000"/>
                </a:solidFill>
                <a:latin typeface="Bradley Hand ITC"/>
                <a:ea typeface="+mn-lt"/>
                <a:cs typeface="+mn-lt"/>
              </a:rPr>
              <a:t>written statement of terms and conditions</a:t>
            </a:r>
            <a:r>
              <a:rPr lang="en-GB" sz="1600" b="1" dirty="0">
                <a:latin typeface="Bradley Hand ITC"/>
                <a:ea typeface="+mn-lt"/>
                <a:cs typeface="+mn-lt"/>
              </a:rPr>
              <a:t> </a:t>
            </a:r>
            <a:br>
              <a:rPr lang="en-GB" sz="1600" b="1" dirty="0">
                <a:latin typeface="Bradley Hand ITC"/>
                <a:ea typeface="+mn-lt"/>
                <a:cs typeface="+mn-lt"/>
              </a:rPr>
            </a:br>
            <a:r>
              <a:rPr lang="en-GB" sz="1600" b="1" dirty="0">
                <a:latin typeface="Bradley Hand ITC"/>
                <a:ea typeface="+mn-lt"/>
                <a:cs typeface="+mn-lt"/>
              </a:rPr>
              <a:t>as soon as employment commences</a:t>
            </a:r>
            <a:endParaRPr lang="en-US" b="1">
              <a:latin typeface="Bradley Hand ITC"/>
            </a:endParaRPr>
          </a:p>
        </p:txBody>
      </p:sp>
      <p:grpSp>
        <p:nvGrpSpPr>
          <p:cNvPr id="5" name="Group 4">
            <a:extLst>
              <a:ext uri="{FF2B5EF4-FFF2-40B4-BE49-F238E27FC236}">
                <a16:creationId xmlns:a16="http://schemas.microsoft.com/office/drawing/2014/main" id="{66442B8F-F795-DE66-2DAC-4002960E1C00}"/>
              </a:ext>
            </a:extLst>
          </p:cNvPr>
          <p:cNvGrpSpPr/>
          <p:nvPr/>
        </p:nvGrpSpPr>
        <p:grpSpPr>
          <a:xfrm rot="-660000">
            <a:off x="1051563" y="1417888"/>
            <a:ext cx="4383550" cy="3587868"/>
            <a:chOff x="1137827" y="1532907"/>
            <a:chExt cx="4383550" cy="3587868"/>
          </a:xfrm>
        </p:grpSpPr>
        <p:pic>
          <p:nvPicPr>
            <p:cNvPr id="6" name="Picture 5" descr="A picture containing text&#10;&#10;Description automatically generated">
              <a:extLst>
                <a:ext uri="{FF2B5EF4-FFF2-40B4-BE49-F238E27FC236}">
                  <a16:creationId xmlns:a16="http://schemas.microsoft.com/office/drawing/2014/main" id="{AF7856E2-B2F3-1CAA-E6C4-1CED914476B5}"/>
                </a:ext>
              </a:extLst>
            </p:cNvPr>
            <p:cNvPicPr>
              <a:picLocks noChangeAspect="1"/>
            </p:cNvPicPr>
            <p:nvPr/>
          </p:nvPicPr>
          <p:blipFill rotWithShape="1">
            <a:blip r:embed="rId8">
              <a:extLst>
                <a:ext uri="{28A0092B-C50C-407E-A947-70E740481C1C}">
                  <a14:useLocalDpi xmlns:a14="http://schemas.microsoft.com/office/drawing/2010/main" val="0"/>
                </a:ext>
              </a:extLst>
            </a:blip>
            <a:srcRect b="13373"/>
            <a:stretch/>
          </p:blipFill>
          <p:spPr>
            <a:xfrm rot="316130">
              <a:off x="1137827" y="1532907"/>
              <a:ext cx="4383550" cy="3587868"/>
            </a:xfrm>
            <a:prstGeom prst="rect">
              <a:avLst/>
            </a:prstGeom>
            <a:effectLst>
              <a:outerShdw blurRad="50800" dist="50800" dir="5400000" algn="ctr" rotWithShape="0">
                <a:schemeClr val="tx1">
                  <a:lumMod val="65000"/>
                  <a:lumOff val="35000"/>
                </a:schemeClr>
              </a:outerShdw>
            </a:effectLst>
          </p:spPr>
        </p:pic>
        <p:pic>
          <p:nvPicPr>
            <p:cNvPr id="12" name="Picture 11" descr="Shape&#10;&#10;Description automatically generated with medium confidence">
              <a:extLst>
                <a:ext uri="{FF2B5EF4-FFF2-40B4-BE49-F238E27FC236}">
                  <a16:creationId xmlns:a16="http://schemas.microsoft.com/office/drawing/2014/main" id="{03B2204C-5218-177A-CB01-DC18EA84C2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40397">
              <a:off x="3641698" y="3736334"/>
              <a:ext cx="1512783" cy="1152370"/>
            </a:xfrm>
            <a:prstGeom prst="rect">
              <a:avLst/>
            </a:prstGeom>
          </p:spPr>
        </p:pic>
        <p:pic>
          <p:nvPicPr>
            <p:cNvPr id="4" name="Picture 3" descr="A picture containing text, dark&#10;&#10;Description automatically generated">
              <a:extLst>
                <a:ext uri="{FF2B5EF4-FFF2-40B4-BE49-F238E27FC236}">
                  <a16:creationId xmlns:a16="http://schemas.microsoft.com/office/drawing/2014/main" id="{251EEF0C-08D0-C913-123E-14A3E2DADD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541930">
              <a:off x="1734574" y="3517952"/>
              <a:ext cx="862783" cy="1068583"/>
            </a:xfrm>
            <a:prstGeom prst="rect">
              <a:avLst/>
            </a:prstGeom>
          </p:spPr>
        </p:pic>
        <p:sp>
          <p:nvSpPr>
            <p:cNvPr id="21" name="TextBox 20">
              <a:extLst>
                <a:ext uri="{FF2B5EF4-FFF2-40B4-BE49-F238E27FC236}">
                  <a16:creationId xmlns:a16="http://schemas.microsoft.com/office/drawing/2014/main" id="{5DF11E5E-20E4-3772-CA59-99D3E7EA7461}"/>
                </a:ext>
              </a:extLst>
            </p:cNvPr>
            <p:cNvSpPr txBox="1"/>
            <p:nvPr/>
          </p:nvSpPr>
          <p:spPr>
            <a:xfrm rot="316130">
              <a:off x="1516998" y="2216909"/>
              <a:ext cx="3794803" cy="584775"/>
            </a:xfrm>
            <a:prstGeom prst="rect">
              <a:avLst/>
            </a:prstGeom>
            <a:noFill/>
          </p:spPr>
          <p:txBody>
            <a:bodyPr wrap="square" lIns="91440" tIns="45720" rIns="91440" bIns="45720" rtlCol="0" anchor="t">
              <a:spAutoFit/>
            </a:bodyPr>
            <a:lstStyle/>
            <a:p>
              <a:pPr algn="ctr"/>
              <a:r>
                <a:rPr lang="en-GB" sz="1600" b="1" dirty="0">
                  <a:solidFill>
                    <a:srgbClr val="C00000"/>
                  </a:solidFill>
                  <a:latin typeface="Simplified Arabic Fixed"/>
                  <a:cs typeface="Simplified Arabic Fixed"/>
                </a:rPr>
                <a:t>CONTRACTS OF EMPLOYMENT </a:t>
              </a:r>
              <a:br>
                <a:rPr lang="en-GB" sz="1600" dirty="0">
                  <a:solidFill>
                    <a:srgbClr val="C00000"/>
                  </a:solidFill>
                  <a:latin typeface="Simplified Arabic Fixed"/>
                  <a:cs typeface="Simplified Arabic Fixed"/>
                </a:rPr>
              </a:br>
              <a:r>
                <a:rPr lang="en-GB" sz="1600" dirty="0">
                  <a:latin typeface="Simplified Arabic Fixed"/>
                  <a:cs typeface="Simplified Arabic Fixed"/>
                </a:rPr>
                <a:t>are offered either:</a:t>
              </a:r>
            </a:p>
          </p:txBody>
        </p:sp>
        <p:sp>
          <p:nvSpPr>
            <p:cNvPr id="24" name="TextBox 23">
              <a:extLst>
                <a:ext uri="{FF2B5EF4-FFF2-40B4-BE49-F238E27FC236}">
                  <a16:creationId xmlns:a16="http://schemas.microsoft.com/office/drawing/2014/main" id="{C1A15A2F-672D-A90B-F6BE-49BE8301D068}"/>
                </a:ext>
              </a:extLst>
            </p:cNvPr>
            <p:cNvSpPr txBox="1"/>
            <p:nvPr/>
          </p:nvSpPr>
          <p:spPr>
            <a:xfrm rot="316130">
              <a:off x="2663042" y="3724953"/>
              <a:ext cx="942132" cy="461665"/>
            </a:xfrm>
            <a:prstGeom prst="rect">
              <a:avLst/>
            </a:prstGeom>
            <a:noFill/>
          </p:spPr>
          <p:txBody>
            <a:bodyPr wrap="square" lIns="91440" tIns="45720" rIns="91440" bIns="45720" rtlCol="0" anchor="t">
              <a:spAutoFit/>
            </a:bodyPr>
            <a:lstStyle/>
            <a:p>
              <a:pPr algn="ctr"/>
              <a:r>
                <a:rPr lang="en-GB" sz="2400" b="1" dirty="0">
                  <a:latin typeface="Bradley Hand ITC" panose="03070402050302030203" pitchFamily="66" charset="77"/>
                  <a:cs typeface="Simplified Arabic Fixed"/>
                </a:rPr>
                <a:t>or</a:t>
              </a:r>
            </a:p>
          </p:txBody>
        </p:sp>
        <p:sp>
          <p:nvSpPr>
            <p:cNvPr id="29" name="TextBox 28">
              <a:extLst>
                <a:ext uri="{FF2B5EF4-FFF2-40B4-BE49-F238E27FC236}">
                  <a16:creationId xmlns:a16="http://schemas.microsoft.com/office/drawing/2014/main" id="{9DBC0E57-49C6-8D1C-A2BA-BA7CB5380ACC}"/>
                </a:ext>
              </a:extLst>
            </p:cNvPr>
            <p:cNvSpPr txBox="1"/>
            <p:nvPr/>
          </p:nvSpPr>
          <p:spPr>
            <a:xfrm rot="21557173">
              <a:off x="1361636" y="3010913"/>
              <a:ext cx="1520136" cy="400110"/>
            </a:xfrm>
            <a:prstGeom prst="rect">
              <a:avLst/>
            </a:prstGeom>
            <a:noFill/>
          </p:spPr>
          <p:txBody>
            <a:bodyPr wrap="square" lIns="91440" tIns="45720" rIns="91440" bIns="45720" rtlCol="0" anchor="t">
              <a:spAutoFit/>
            </a:bodyPr>
            <a:lstStyle/>
            <a:p>
              <a:pPr algn="ctr"/>
              <a:r>
                <a:rPr lang="en-GB" sz="2000" b="1" dirty="0">
                  <a:solidFill>
                    <a:srgbClr val="7030A0"/>
                  </a:solidFill>
                  <a:latin typeface="Bradley Hand ITC" panose="03070402050302030203" pitchFamily="66" charset="77"/>
                  <a:cs typeface="Simplified Arabic Fixed"/>
                </a:rPr>
                <a:t>Verbally</a:t>
              </a:r>
            </a:p>
          </p:txBody>
        </p:sp>
        <p:sp>
          <p:nvSpPr>
            <p:cNvPr id="30" name="TextBox 29">
              <a:extLst>
                <a:ext uri="{FF2B5EF4-FFF2-40B4-BE49-F238E27FC236}">
                  <a16:creationId xmlns:a16="http://schemas.microsoft.com/office/drawing/2014/main" id="{1901D8BA-3903-A47E-5273-32EB637457AB}"/>
                </a:ext>
              </a:extLst>
            </p:cNvPr>
            <p:cNvSpPr txBox="1"/>
            <p:nvPr/>
          </p:nvSpPr>
          <p:spPr>
            <a:xfrm rot="1080237">
              <a:off x="3601786" y="3249138"/>
              <a:ext cx="1520136" cy="400110"/>
            </a:xfrm>
            <a:prstGeom prst="rect">
              <a:avLst/>
            </a:prstGeom>
            <a:noFill/>
          </p:spPr>
          <p:txBody>
            <a:bodyPr wrap="square" lIns="91440" tIns="45720" rIns="91440" bIns="45720" rtlCol="0" anchor="t">
              <a:spAutoFit/>
            </a:bodyPr>
            <a:lstStyle/>
            <a:p>
              <a:pPr algn="ctr"/>
              <a:r>
                <a:rPr lang="en-GB" sz="2000" b="1" dirty="0">
                  <a:solidFill>
                    <a:srgbClr val="7030A0"/>
                  </a:solidFill>
                  <a:latin typeface="Bradley Hand ITC" panose="03070402050302030203" pitchFamily="66" charset="77"/>
                  <a:cs typeface="Simplified Arabic Fixed"/>
                </a:rPr>
                <a:t>written</a:t>
              </a:r>
            </a:p>
          </p:txBody>
        </p:sp>
        <p:cxnSp>
          <p:nvCxnSpPr>
            <p:cNvPr id="17" name="Straight Connector 16">
              <a:extLst>
                <a:ext uri="{FF2B5EF4-FFF2-40B4-BE49-F238E27FC236}">
                  <a16:creationId xmlns:a16="http://schemas.microsoft.com/office/drawing/2014/main" id="{EC81884E-8F3A-D189-BA06-9CBCA8780EC7}"/>
                </a:ext>
              </a:extLst>
            </p:cNvPr>
            <p:cNvCxnSpPr>
              <a:cxnSpLocks/>
            </p:cNvCxnSpPr>
            <p:nvPr/>
          </p:nvCxnSpPr>
          <p:spPr>
            <a:xfrm>
              <a:off x="1805751" y="2733471"/>
              <a:ext cx="3232382" cy="31298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ED9A309-56E9-F5D8-FA2A-2A3FF69AAF36}"/>
              </a:ext>
            </a:extLst>
          </p:cNvPr>
          <p:cNvSpPr txBox="1"/>
          <p:nvPr/>
        </p:nvSpPr>
        <p:spPr>
          <a:xfrm>
            <a:off x="642060" y="540272"/>
            <a:ext cx="555692"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Simplified Arabic Fixed" panose="02070309020205020404" pitchFamily="49" charset="-78"/>
                <a:cs typeface="Simplified Arabic Fixed" panose="02070309020205020404" pitchFamily="49" charset="-78"/>
              </a:rPr>
              <a:t>1</a:t>
            </a:r>
            <a:endParaRPr lang="en-US" sz="2800" dirty="0">
              <a:solidFill>
                <a:schemeClr val="bg1"/>
              </a:solidFill>
              <a:latin typeface="Simplified Arabic Fixed" panose="02070309020205020404" pitchFamily="49" charset="-78"/>
              <a:cs typeface="Simplified Arabic Fixed" panose="02070309020205020404" pitchFamily="49" charset="-78"/>
            </a:endParaRPr>
          </a:p>
        </p:txBody>
      </p:sp>
      <p:pic>
        <p:nvPicPr>
          <p:cNvPr id="7" name="Picture 6" descr="Background pattern&#10;&#10;Description automatically generated">
            <a:extLst>
              <a:ext uri="{FF2B5EF4-FFF2-40B4-BE49-F238E27FC236}">
                <a16:creationId xmlns:a16="http://schemas.microsoft.com/office/drawing/2014/main" id="{D0EABCDE-DE8D-D7BC-E653-86A2A9C01D37}"/>
              </a:ext>
            </a:extLst>
          </p:cNvPr>
          <p:cNvPicPr>
            <a:picLocks noChangeAspect="1"/>
          </p:cNvPicPr>
          <p:nvPr/>
        </p:nvPicPr>
        <p:blipFill rotWithShape="1">
          <a:blip r:embed="rId11">
            <a:extLst>
              <a:ext uri="{28A0092B-C50C-407E-A947-70E740481C1C}">
                <a14:useLocalDpi xmlns:a14="http://schemas.microsoft.com/office/drawing/2010/main" val="0"/>
              </a:ext>
            </a:extLst>
          </a:blip>
          <a:srcRect t="21482"/>
          <a:stretch/>
        </p:blipFill>
        <p:spPr>
          <a:xfrm rot="16200000">
            <a:off x="985497" y="4271079"/>
            <a:ext cx="990600" cy="2961594"/>
          </a:xfrm>
          <a:prstGeom prst="rect">
            <a:avLst/>
          </a:prstGeom>
        </p:spPr>
      </p:pic>
      <p:pic>
        <p:nvPicPr>
          <p:cNvPr id="8" name="Picture 7" descr="A picture containing outdoor object, night sky&#10;&#10;Description automatically generated">
            <a:extLst>
              <a:ext uri="{FF2B5EF4-FFF2-40B4-BE49-F238E27FC236}">
                <a16:creationId xmlns:a16="http://schemas.microsoft.com/office/drawing/2014/main" id="{35823E90-81F6-F3B8-7519-B1F13A4788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3279" y="5469466"/>
            <a:ext cx="939800" cy="95533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FEDC3B9-9285-55FC-625F-65ED94F9C1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4330" y="5343107"/>
            <a:ext cx="3225862" cy="1480724"/>
          </a:xfrm>
          <a:prstGeom prst="rect">
            <a:avLst/>
          </a:prstGeom>
          <a:effectLst>
            <a:outerShdw blurRad="50800" dist="50800" dir="5400000" algn="ctr" rotWithShape="0">
              <a:schemeClr val="tx1">
                <a:lumMod val="50000"/>
                <a:lumOff val="50000"/>
              </a:schemeClr>
            </a:outerShdw>
          </a:effectLst>
        </p:spPr>
      </p:pic>
      <p:sp>
        <p:nvSpPr>
          <p:cNvPr id="25" name="TextBox 24">
            <a:extLst>
              <a:ext uri="{FF2B5EF4-FFF2-40B4-BE49-F238E27FC236}">
                <a16:creationId xmlns:a16="http://schemas.microsoft.com/office/drawing/2014/main" id="{39D170B5-8CB7-C141-ABE2-F4E87DB1B8D1}"/>
              </a:ext>
            </a:extLst>
          </p:cNvPr>
          <p:cNvSpPr txBox="1"/>
          <p:nvPr/>
        </p:nvSpPr>
        <p:spPr>
          <a:xfrm>
            <a:off x="4397700" y="5558940"/>
            <a:ext cx="2636945" cy="738664"/>
          </a:xfrm>
          <a:prstGeom prst="rect">
            <a:avLst/>
          </a:prstGeom>
          <a:noFill/>
        </p:spPr>
        <p:txBody>
          <a:bodyPr wrap="square" lIns="91440" tIns="45720" rIns="91440" bIns="45720" rtlCol="0" anchor="t">
            <a:spAutoFit/>
          </a:bodyPr>
          <a:lstStyle/>
          <a:p>
            <a:pPr algn="ctr"/>
            <a:r>
              <a:rPr lang="en-GB" sz="1400" b="1" dirty="0">
                <a:latin typeface="Comic Sans MS" panose="030F0702030302020204" pitchFamily="66" charset="0"/>
                <a:cs typeface="Calibri"/>
              </a:rPr>
              <a:t>Task 1:</a:t>
            </a:r>
            <a:r>
              <a:rPr lang="en-GB" sz="1400" dirty="0">
                <a:latin typeface="Comic Sans MS" panose="030F0702030302020204" pitchFamily="66" charset="0"/>
                <a:cs typeface="Calibri"/>
              </a:rPr>
              <a:t> What types of things do you think will be included in your contract? </a:t>
            </a:r>
            <a:endParaRPr lang="en-US" sz="1400" dirty="0">
              <a:solidFill>
                <a:srgbClr val="FF0000"/>
              </a:solidFill>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16074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7236592"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00205"/>
            <a:ext cx="723659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What’s included in an employment contract</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Graphic 2" descr="Quill with solid fill">
            <a:extLst>
              <a:ext uri="{FF2B5EF4-FFF2-40B4-BE49-F238E27FC236}">
                <a16:creationId xmlns:a16="http://schemas.microsoft.com/office/drawing/2014/main" id="{6476DDD5-72B4-2E4B-8169-C3DD41C04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372" y="521543"/>
            <a:ext cx="552380" cy="552380"/>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7A58550A-D246-EF52-A081-04AEEF244A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3835" y="1739817"/>
            <a:ext cx="3856330" cy="3890010"/>
          </a:xfrm>
          <a:prstGeom prst="rect">
            <a:avLst/>
          </a:prstGeom>
        </p:spPr>
      </p:pic>
      <p:grpSp>
        <p:nvGrpSpPr>
          <p:cNvPr id="8" name="Group 7">
            <a:extLst>
              <a:ext uri="{FF2B5EF4-FFF2-40B4-BE49-F238E27FC236}">
                <a16:creationId xmlns:a16="http://schemas.microsoft.com/office/drawing/2014/main" id="{0BF456DB-0BE4-5880-364B-91CF62A22E3E}"/>
              </a:ext>
            </a:extLst>
          </p:cNvPr>
          <p:cNvGrpSpPr/>
          <p:nvPr/>
        </p:nvGrpSpPr>
        <p:grpSpPr>
          <a:xfrm>
            <a:off x="1007363" y="1741382"/>
            <a:ext cx="2995952" cy="406403"/>
            <a:chOff x="601710" y="1540534"/>
            <a:chExt cx="2995952" cy="406403"/>
          </a:xfrm>
        </p:grpSpPr>
        <p:sp>
          <p:nvSpPr>
            <p:cNvPr id="5" name="TextBox 4">
              <a:extLst>
                <a:ext uri="{FF2B5EF4-FFF2-40B4-BE49-F238E27FC236}">
                  <a16:creationId xmlns:a16="http://schemas.microsoft.com/office/drawing/2014/main" id="{A41D1AB1-F0BC-9DD0-60FF-858100BF2252}"/>
                </a:ext>
              </a:extLst>
            </p:cNvPr>
            <p:cNvSpPr txBox="1"/>
            <p:nvPr/>
          </p:nvSpPr>
          <p:spPr>
            <a:xfrm>
              <a:off x="1037342" y="1546827"/>
              <a:ext cx="2560320" cy="400110"/>
            </a:xfrm>
            <a:prstGeom prst="rect">
              <a:avLst/>
            </a:prstGeom>
            <a:noFill/>
          </p:spPr>
          <p:txBody>
            <a:bodyPr wrap="square" rtlCol="0">
              <a:spAutoFit/>
            </a:bodyPr>
            <a:lstStyle/>
            <a:p>
              <a:r>
                <a:rPr lang="en-US" sz="2000" dirty="0"/>
                <a:t>Information on Pay</a:t>
              </a:r>
            </a:p>
          </p:txBody>
        </p:sp>
        <p:pic>
          <p:nvPicPr>
            <p:cNvPr id="7" name="Picture 6" descr="A picture containing gauge&#10;&#10;Description automatically generated">
              <a:extLst>
                <a:ext uri="{FF2B5EF4-FFF2-40B4-BE49-F238E27FC236}">
                  <a16:creationId xmlns:a16="http://schemas.microsoft.com/office/drawing/2014/main" id="{4E3E1C66-BB74-2333-E01D-995BC461BC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710" y="1540534"/>
              <a:ext cx="400110" cy="400110"/>
            </a:xfrm>
            <a:prstGeom prst="rect">
              <a:avLst/>
            </a:prstGeom>
          </p:spPr>
        </p:pic>
      </p:grpSp>
      <p:grpSp>
        <p:nvGrpSpPr>
          <p:cNvPr id="18" name="Group 17">
            <a:extLst>
              <a:ext uri="{FF2B5EF4-FFF2-40B4-BE49-F238E27FC236}">
                <a16:creationId xmlns:a16="http://schemas.microsoft.com/office/drawing/2014/main" id="{62C3847A-5C89-24A6-3703-9442E8A794FA}"/>
              </a:ext>
            </a:extLst>
          </p:cNvPr>
          <p:cNvGrpSpPr/>
          <p:nvPr/>
        </p:nvGrpSpPr>
        <p:grpSpPr>
          <a:xfrm>
            <a:off x="1007363" y="2439287"/>
            <a:ext cx="2995952" cy="406403"/>
            <a:chOff x="601710" y="1540534"/>
            <a:chExt cx="2995952" cy="406403"/>
          </a:xfrm>
        </p:grpSpPr>
        <p:sp>
          <p:nvSpPr>
            <p:cNvPr id="19" name="TextBox 18">
              <a:extLst>
                <a:ext uri="{FF2B5EF4-FFF2-40B4-BE49-F238E27FC236}">
                  <a16:creationId xmlns:a16="http://schemas.microsoft.com/office/drawing/2014/main" id="{BD69A362-F649-8A62-30DB-BB7FB3A1DBF6}"/>
                </a:ext>
              </a:extLst>
            </p:cNvPr>
            <p:cNvSpPr txBox="1"/>
            <p:nvPr/>
          </p:nvSpPr>
          <p:spPr>
            <a:xfrm>
              <a:off x="1037342" y="1546827"/>
              <a:ext cx="2560320" cy="400110"/>
            </a:xfrm>
            <a:prstGeom prst="rect">
              <a:avLst/>
            </a:prstGeom>
            <a:noFill/>
          </p:spPr>
          <p:txBody>
            <a:bodyPr wrap="square" rtlCol="0">
              <a:spAutoFit/>
            </a:bodyPr>
            <a:lstStyle/>
            <a:p>
              <a:r>
                <a:rPr lang="en-US" sz="2000" dirty="0"/>
                <a:t>Terms of employment</a:t>
              </a:r>
            </a:p>
          </p:txBody>
        </p:sp>
        <p:pic>
          <p:nvPicPr>
            <p:cNvPr id="20" name="Picture 19" descr="A picture containing gauge&#10;&#10;Description automatically generated">
              <a:extLst>
                <a:ext uri="{FF2B5EF4-FFF2-40B4-BE49-F238E27FC236}">
                  <a16:creationId xmlns:a16="http://schemas.microsoft.com/office/drawing/2014/main" id="{DBB036CF-A9C8-B26C-8DE8-ED5C021A09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710" y="1540534"/>
              <a:ext cx="400110" cy="400110"/>
            </a:xfrm>
            <a:prstGeom prst="rect">
              <a:avLst/>
            </a:prstGeom>
          </p:spPr>
        </p:pic>
      </p:grpSp>
      <p:grpSp>
        <p:nvGrpSpPr>
          <p:cNvPr id="21" name="Group 20">
            <a:extLst>
              <a:ext uri="{FF2B5EF4-FFF2-40B4-BE49-F238E27FC236}">
                <a16:creationId xmlns:a16="http://schemas.microsoft.com/office/drawing/2014/main" id="{F71B30D3-568C-BE37-5B8B-4EF7E2A0DBAC}"/>
              </a:ext>
            </a:extLst>
          </p:cNvPr>
          <p:cNvGrpSpPr/>
          <p:nvPr/>
        </p:nvGrpSpPr>
        <p:grpSpPr>
          <a:xfrm>
            <a:off x="1007363" y="3137192"/>
            <a:ext cx="2995952" cy="406403"/>
            <a:chOff x="601710" y="1540534"/>
            <a:chExt cx="2995952" cy="406403"/>
          </a:xfrm>
        </p:grpSpPr>
        <p:sp>
          <p:nvSpPr>
            <p:cNvPr id="22" name="TextBox 21">
              <a:extLst>
                <a:ext uri="{FF2B5EF4-FFF2-40B4-BE49-F238E27FC236}">
                  <a16:creationId xmlns:a16="http://schemas.microsoft.com/office/drawing/2014/main" id="{4474942E-C359-3DD1-389A-B737569DD473}"/>
                </a:ext>
              </a:extLst>
            </p:cNvPr>
            <p:cNvSpPr txBox="1"/>
            <p:nvPr/>
          </p:nvSpPr>
          <p:spPr>
            <a:xfrm>
              <a:off x="1037342" y="1546827"/>
              <a:ext cx="2560320" cy="400110"/>
            </a:xfrm>
            <a:prstGeom prst="rect">
              <a:avLst/>
            </a:prstGeom>
            <a:noFill/>
          </p:spPr>
          <p:txBody>
            <a:bodyPr wrap="square" rtlCol="0">
              <a:spAutoFit/>
            </a:bodyPr>
            <a:lstStyle/>
            <a:p>
              <a:r>
                <a:rPr lang="en-US" sz="2000" dirty="0"/>
                <a:t>Hours of employment</a:t>
              </a:r>
            </a:p>
          </p:txBody>
        </p:sp>
        <p:pic>
          <p:nvPicPr>
            <p:cNvPr id="23" name="Picture 22" descr="A picture containing gauge&#10;&#10;Description automatically generated">
              <a:extLst>
                <a:ext uri="{FF2B5EF4-FFF2-40B4-BE49-F238E27FC236}">
                  <a16:creationId xmlns:a16="http://schemas.microsoft.com/office/drawing/2014/main" id="{38877B77-AAB7-E678-060B-C2295470F5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710" y="1540534"/>
              <a:ext cx="400110" cy="400110"/>
            </a:xfrm>
            <a:prstGeom prst="rect">
              <a:avLst/>
            </a:prstGeom>
          </p:spPr>
        </p:pic>
      </p:grpSp>
      <p:grpSp>
        <p:nvGrpSpPr>
          <p:cNvPr id="24" name="Group 23">
            <a:extLst>
              <a:ext uri="{FF2B5EF4-FFF2-40B4-BE49-F238E27FC236}">
                <a16:creationId xmlns:a16="http://schemas.microsoft.com/office/drawing/2014/main" id="{B0ADF1EA-F546-BA4B-74AD-709AE7933AC0}"/>
              </a:ext>
            </a:extLst>
          </p:cNvPr>
          <p:cNvGrpSpPr/>
          <p:nvPr/>
        </p:nvGrpSpPr>
        <p:grpSpPr>
          <a:xfrm>
            <a:off x="1007363" y="3835097"/>
            <a:ext cx="4534170" cy="406403"/>
            <a:chOff x="601710" y="1540534"/>
            <a:chExt cx="4534170" cy="406403"/>
          </a:xfrm>
        </p:grpSpPr>
        <p:sp>
          <p:nvSpPr>
            <p:cNvPr id="25" name="TextBox 24">
              <a:extLst>
                <a:ext uri="{FF2B5EF4-FFF2-40B4-BE49-F238E27FC236}">
                  <a16:creationId xmlns:a16="http://schemas.microsoft.com/office/drawing/2014/main" id="{01DB096C-6B8D-2CD0-EF8B-DBC8C75928E4}"/>
                </a:ext>
              </a:extLst>
            </p:cNvPr>
            <p:cNvSpPr txBox="1"/>
            <p:nvPr/>
          </p:nvSpPr>
          <p:spPr>
            <a:xfrm>
              <a:off x="1037342" y="1546827"/>
              <a:ext cx="4098538" cy="400110"/>
            </a:xfrm>
            <a:prstGeom prst="rect">
              <a:avLst/>
            </a:prstGeom>
            <a:noFill/>
          </p:spPr>
          <p:txBody>
            <a:bodyPr wrap="square" rtlCol="0">
              <a:spAutoFit/>
            </a:bodyPr>
            <a:lstStyle/>
            <a:p>
              <a:r>
                <a:rPr lang="en-US" sz="2000" dirty="0"/>
                <a:t>Details of entitlements and benefits</a:t>
              </a:r>
            </a:p>
          </p:txBody>
        </p:sp>
        <p:pic>
          <p:nvPicPr>
            <p:cNvPr id="26" name="Picture 25" descr="A picture containing gauge&#10;&#10;Description automatically generated">
              <a:extLst>
                <a:ext uri="{FF2B5EF4-FFF2-40B4-BE49-F238E27FC236}">
                  <a16:creationId xmlns:a16="http://schemas.microsoft.com/office/drawing/2014/main" id="{91256923-2C33-9934-F323-75B5E0047F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710" y="1540534"/>
              <a:ext cx="400110" cy="400110"/>
            </a:xfrm>
            <a:prstGeom prst="rect">
              <a:avLst/>
            </a:prstGeom>
          </p:spPr>
        </p:pic>
      </p:grpSp>
      <p:grpSp>
        <p:nvGrpSpPr>
          <p:cNvPr id="27" name="Group 26">
            <a:extLst>
              <a:ext uri="{FF2B5EF4-FFF2-40B4-BE49-F238E27FC236}">
                <a16:creationId xmlns:a16="http://schemas.microsoft.com/office/drawing/2014/main" id="{A18226C9-6543-202E-9E95-0B793006C39C}"/>
              </a:ext>
            </a:extLst>
          </p:cNvPr>
          <p:cNvGrpSpPr/>
          <p:nvPr/>
        </p:nvGrpSpPr>
        <p:grpSpPr>
          <a:xfrm>
            <a:off x="1007363" y="4533002"/>
            <a:ext cx="5113290" cy="406403"/>
            <a:chOff x="601710" y="1540534"/>
            <a:chExt cx="5113290" cy="406403"/>
          </a:xfrm>
        </p:grpSpPr>
        <p:sp>
          <p:nvSpPr>
            <p:cNvPr id="28" name="TextBox 27">
              <a:extLst>
                <a:ext uri="{FF2B5EF4-FFF2-40B4-BE49-F238E27FC236}">
                  <a16:creationId xmlns:a16="http://schemas.microsoft.com/office/drawing/2014/main" id="{4AAC83C9-CD38-134D-C8AD-3F4CCEE57231}"/>
                </a:ext>
              </a:extLst>
            </p:cNvPr>
            <p:cNvSpPr txBox="1"/>
            <p:nvPr/>
          </p:nvSpPr>
          <p:spPr>
            <a:xfrm>
              <a:off x="1037342" y="1546827"/>
              <a:ext cx="4677658" cy="400110"/>
            </a:xfrm>
            <a:prstGeom prst="rect">
              <a:avLst/>
            </a:prstGeom>
            <a:noFill/>
          </p:spPr>
          <p:txBody>
            <a:bodyPr wrap="square" rtlCol="0">
              <a:spAutoFit/>
            </a:bodyPr>
            <a:lstStyle/>
            <a:p>
              <a:r>
                <a:rPr lang="en-US" sz="2000" dirty="0"/>
                <a:t>Notice period and termination of contract</a:t>
              </a:r>
            </a:p>
          </p:txBody>
        </p:sp>
        <p:pic>
          <p:nvPicPr>
            <p:cNvPr id="29" name="Picture 28" descr="A picture containing gauge&#10;&#10;Description automatically generated">
              <a:extLst>
                <a:ext uri="{FF2B5EF4-FFF2-40B4-BE49-F238E27FC236}">
                  <a16:creationId xmlns:a16="http://schemas.microsoft.com/office/drawing/2014/main" id="{D2190D15-FC93-191E-2684-6472AB3B05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710" y="1540534"/>
              <a:ext cx="400110" cy="400110"/>
            </a:xfrm>
            <a:prstGeom prst="rect">
              <a:avLst/>
            </a:prstGeom>
          </p:spPr>
        </p:pic>
      </p:grpSp>
      <p:grpSp>
        <p:nvGrpSpPr>
          <p:cNvPr id="30" name="Group 29">
            <a:extLst>
              <a:ext uri="{FF2B5EF4-FFF2-40B4-BE49-F238E27FC236}">
                <a16:creationId xmlns:a16="http://schemas.microsoft.com/office/drawing/2014/main" id="{8A852B1C-AECC-EFF7-9B21-FE5F1781FE79}"/>
              </a:ext>
            </a:extLst>
          </p:cNvPr>
          <p:cNvGrpSpPr/>
          <p:nvPr/>
        </p:nvGrpSpPr>
        <p:grpSpPr>
          <a:xfrm>
            <a:off x="1007363" y="5230908"/>
            <a:ext cx="5113290" cy="406403"/>
            <a:chOff x="601710" y="1540534"/>
            <a:chExt cx="5113290" cy="406403"/>
          </a:xfrm>
        </p:grpSpPr>
        <p:sp>
          <p:nvSpPr>
            <p:cNvPr id="31" name="TextBox 30">
              <a:extLst>
                <a:ext uri="{FF2B5EF4-FFF2-40B4-BE49-F238E27FC236}">
                  <a16:creationId xmlns:a16="http://schemas.microsoft.com/office/drawing/2014/main" id="{74BAD714-65B8-DA65-EE19-F5EB8DAE095D}"/>
                </a:ext>
              </a:extLst>
            </p:cNvPr>
            <p:cNvSpPr txBox="1"/>
            <p:nvPr/>
          </p:nvSpPr>
          <p:spPr>
            <a:xfrm>
              <a:off x="1037342" y="1546827"/>
              <a:ext cx="4677658" cy="400110"/>
            </a:xfrm>
            <a:prstGeom prst="rect">
              <a:avLst/>
            </a:prstGeom>
            <a:noFill/>
          </p:spPr>
          <p:txBody>
            <a:bodyPr wrap="square" rtlCol="0">
              <a:spAutoFit/>
            </a:bodyPr>
            <a:lstStyle/>
            <a:p>
              <a:r>
                <a:rPr lang="en-US" sz="2000" dirty="0"/>
                <a:t>Disciplinary and Grievance Procedures</a:t>
              </a:r>
            </a:p>
          </p:txBody>
        </p:sp>
        <p:pic>
          <p:nvPicPr>
            <p:cNvPr id="36" name="Picture 35" descr="A picture containing gauge&#10;&#10;Description automatically generated">
              <a:extLst>
                <a:ext uri="{FF2B5EF4-FFF2-40B4-BE49-F238E27FC236}">
                  <a16:creationId xmlns:a16="http://schemas.microsoft.com/office/drawing/2014/main" id="{D027EAB5-7D18-B46F-6598-A218510BC4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710" y="1540534"/>
              <a:ext cx="400110" cy="400110"/>
            </a:xfrm>
            <a:prstGeom prst="rect">
              <a:avLst/>
            </a:prstGeom>
          </p:spPr>
        </p:pic>
      </p:grpSp>
    </p:spTree>
    <p:extLst>
      <p:ext uri="{BB962C8B-B14F-4D97-AF65-F5344CB8AC3E}">
        <p14:creationId xmlns:p14="http://schemas.microsoft.com/office/powerpoint/2010/main" val="18634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48148E-6 L 0.31441 0.01273 " pathEditMode="relative" rAng="0" ptsTypes="AA">
                                      <p:cBhvr>
                                        <p:cTn id="6" dur="2000" fill="hold"/>
                                        <p:tgtEl>
                                          <p:spTgt spid="4"/>
                                        </p:tgtEl>
                                        <p:attrNameLst>
                                          <p:attrName>ppt_x</p:attrName>
                                          <p:attrName>ppt_y</p:attrName>
                                        </p:attrNameLst>
                                      </p:cBhvr>
                                      <p:rCtr x="15712" y="625"/>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3569145" cy="516378"/>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595871"/>
            <a:ext cx="352438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Contract types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Graphic 2" descr="Quill with solid fill">
            <a:extLst>
              <a:ext uri="{FF2B5EF4-FFF2-40B4-BE49-F238E27FC236}">
                <a16:creationId xmlns:a16="http://schemas.microsoft.com/office/drawing/2014/main" id="{6476DDD5-72B4-2E4B-8169-C3DD41C04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372" y="521543"/>
            <a:ext cx="552380" cy="552380"/>
          </a:xfrm>
          <a:prstGeom prst="rect">
            <a:avLst/>
          </a:prstGeom>
        </p:spPr>
      </p:pic>
      <p:grpSp>
        <p:nvGrpSpPr>
          <p:cNvPr id="27" name="Group 26">
            <a:extLst>
              <a:ext uri="{FF2B5EF4-FFF2-40B4-BE49-F238E27FC236}">
                <a16:creationId xmlns:a16="http://schemas.microsoft.com/office/drawing/2014/main" id="{3BB0BC00-B883-735D-213E-5BF6B7D8FA29}"/>
              </a:ext>
            </a:extLst>
          </p:cNvPr>
          <p:cNvGrpSpPr/>
          <p:nvPr/>
        </p:nvGrpSpPr>
        <p:grpSpPr>
          <a:xfrm>
            <a:off x="440742" y="1399896"/>
            <a:ext cx="2249637" cy="800100"/>
            <a:chOff x="501152" y="1480328"/>
            <a:chExt cx="2249637" cy="800100"/>
          </a:xfrm>
        </p:grpSpPr>
        <p:pic>
          <p:nvPicPr>
            <p:cNvPr id="20" name="Picture 19" descr="Icon&#10;&#10;Description automatically generated">
              <a:extLst>
                <a:ext uri="{FF2B5EF4-FFF2-40B4-BE49-F238E27FC236}">
                  <a16:creationId xmlns:a16="http://schemas.microsoft.com/office/drawing/2014/main" id="{D59285F0-C70D-B09F-1BC3-9810C2B9D8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3389" y="1480328"/>
              <a:ext cx="787400" cy="800100"/>
            </a:xfrm>
            <a:prstGeom prst="rect">
              <a:avLst/>
            </a:prstGeom>
          </p:spPr>
        </p:pic>
        <p:sp>
          <p:nvSpPr>
            <p:cNvPr id="36" name="TextBox 35">
              <a:extLst>
                <a:ext uri="{FF2B5EF4-FFF2-40B4-BE49-F238E27FC236}">
                  <a16:creationId xmlns:a16="http://schemas.microsoft.com/office/drawing/2014/main" id="{AD724EC3-C261-3AFD-4997-7FE0B37FFB41}"/>
                </a:ext>
              </a:extLst>
            </p:cNvPr>
            <p:cNvSpPr txBox="1"/>
            <p:nvPr/>
          </p:nvSpPr>
          <p:spPr>
            <a:xfrm>
              <a:off x="501152" y="1674159"/>
              <a:ext cx="1714943" cy="369332"/>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Full time</a:t>
              </a:r>
            </a:p>
          </p:txBody>
        </p:sp>
      </p:grpSp>
      <p:grpSp>
        <p:nvGrpSpPr>
          <p:cNvPr id="29" name="Group 28">
            <a:extLst>
              <a:ext uri="{FF2B5EF4-FFF2-40B4-BE49-F238E27FC236}">
                <a16:creationId xmlns:a16="http://schemas.microsoft.com/office/drawing/2014/main" id="{944CF03C-38AA-286C-E51B-8724842E029F}"/>
              </a:ext>
            </a:extLst>
          </p:cNvPr>
          <p:cNvGrpSpPr/>
          <p:nvPr/>
        </p:nvGrpSpPr>
        <p:grpSpPr>
          <a:xfrm>
            <a:off x="6103129" y="2574602"/>
            <a:ext cx="1996231" cy="1297654"/>
            <a:chOff x="3597662" y="5076426"/>
            <a:chExt cx="1996231" cy="1297654"/>
          </a:xfrm>
        </p:grpSpPr>
        <p:pic>
          <p:nvPicPr>
            <p:cNvPr id="16" name="Picture 15" descr="A picture containing text, clipart&#10;&#10;Description automatically generated">
              <a:extLst>
                <a:ext uri="{FF2B5EF4-FFF2-40B4-BE49-F238E27FC236}">
                  <a16:creationId xmlns:a16="http://schemas.microsoft.com/office/drawing/2014/main" id="{872B7EFE-1B62-4BC9-5C2F-6B17C5984A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5456" y="5076426"/>
              <a:ext cx="853087" cy="911518"/>
            </a:xfrm>
            <a:prstGeom prst="rect">
              <a:avLst/>
            </a:prstGeom>
          </p:spPr>
        </p:pic>
        <p:sp>
          <p:nvSpPr>
            <p:cNvPr id="38" name="TextBox 37">
              <a:extLst>
                <a:ext uri="{FF2B5EF4-FFF2-40B4-BE49-F238E27FC236}">
                  <a16:creationId xmlns:a16="http://schemas.microsoft.com/office/drawing/2014/main" id="{D3F742A5-D082-6B16-849C-41FF1DE7C2E3}"/>
                </a:ext>
              </a:extLst>
            </p:cNvPr>
            <p:cNvSpPr txBox="1"/>
            <p:nvPr/>
          </p:nvSpPr>
          <p:spPr>
            <a:xfrm>
              <a:off x="3597662" y="6004748"/>
              <a:ext cx="1996231" cy="369332"/>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Apprentices</a:t>
              </a:r>
            </a:p>
          </p:txBody>
        </p:sp>
      </p:grpSp>
      <p:grpSp>
        <p:nvGrpSpPr>
          <p:cNvPr id="28" name="Group 27">
            <a:extLst>
              <a:ext uri="{FF2B5EF4-FFF2-40B4-BE49-F238E27FC236}">
                <a16:creationId xmlns:a16="http://schemas.microsoft.com/office/drawing/2014/main" id="{ABDA8CA1-5878-C035-7507-2691C896B7E0}"/>
              </a:ext>
            </a:extLst>
          </p:cNvPr>
          <p:cNvGrpSpPr/>
          <p:nvPr/>
        </p:nvGrpSpPr>
        <p:grpSpPr>
          <a:xfrm>
            <a:off x="2691219" y="4653138"/>
            <a:ext cx="1996231" cy="1822640"/>
            <a:chOff x="583781" y="3455996"/>
            <a:chExt cx="1996231" cy="1822640"/>
          </a:xfrm>
        </p:grpSpPr>
        <p:pic>
          <p:nvPicPr>
            <p:cNvPr id="18" name="Picture 17" descr="A close up of a logo&#10;&#10;Description automatically generated with low confidence">
              <a:extLst>
                <a:ext uri="{FF2B5EF4-FFF2-40B4-BE49-F238E27FC236}">
                  <a16:creationId xmlns:a16="http://schemas.microsoft.com/office/drawing/2014/main" id="{7783E4F1-C8B3-B96B-1686-510607F6EB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897" y="3455996"/>
              <a:ext cx="762000" cy="1079500"/>
            </a:xfrm>
            <a:prstGeom prst="rect">
              <a:avLst/>
            </a:prstGeom>
          </p:spPr>
        </p:pic>
        <p:sp>
          <p:nvSpPr>
            <p:cNvPr id="39" name="TextBox 38">
              <a:extLst>
                <a:ext uri="{FF2B5EF4-FFF2-40B4-BE49-F238E27FC236}">
                  <a16:creationId xmlns:a16="http://schemas.microsoft.com/office/drawing/2014/main" id="{87381013-3EA6-469E-7F23-91A5F8870DD2}"/>
                </a:ext>
              </a:extLst>
            </p:cNvPr>
            <p:cNvSpPr txBox="1"/>
            <p:nvPr/>
          </p:nvSpPr>
          <p:spPr>
            <a:xfrm>
              <a:off x="583781" y="4632305"/>
              <a:ext cx="1996231" cy="646331"/>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Freelance/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Contractor</a:t>
              </a:r>
            </a:p>
          </p:txBody>
        </p:sp>
      </p:grpSp>
      <p:grpSp>
        <p:nvGrpSpPr>
          <p:cNvPr id="31" name="Group 30">
            <a:extLst>
              <a:ext uri="{FF2B5EF4-FFF2-40B4-BE49-F238E27FC236}">
                <a16:creationId xmlns:a16="http://schemas.microsoft.com/office/drawing/2014/main" id="{70CA375E-A861-B4AF-C34E-6C0C52E38A8F}"/>
              </a:ext>
            </a:extLst>
          </p:cNvPr>
          <p:cNvGrpSpPr/>
          <p:nvPr/>
        </p:nvGrpSpPr>
        <p:grpSpPr>
          <a:xfrm>
            <a:off x="5431992" y="940453"/>
            <a:ext cx="2434381" cy="952500"/>
            <a:chOff x="6652067" y="1758850"/>
            <a:chExt cx="2434381" cy="952500"/>
          </a:xfrm>
        </p:grpSpPr>
        <p:pic>
          <p:nvPicPr>
            <p:cNvPr id="22" name="Picture 21" descr="A picture containing text&#10;&#10;Description automatically generated">
              <a:extLst>
                <a:ext uri="{FF2B5EF4-FFF2-40B4-BE49-F238E27FC236}">
                  <a16:creationId xmlns:a16="http://schemas.microsoft.com/office/drawing/2014/main" id="{1A628A9A-7A19-EF28-E5EF-C03A128537E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52067" y="1758850"/>
              <a:ext cx="876300" cy="952500"/>
            </a:xfrm>
            <a:prstGeom prst="rect">
              <a:avLst/>
            </a:prstGeom>
          </p:spPr>
        </p:pic>
        <p:sp>
          <p:nvSpPr>
            <p:cNvPr id="40" name="TextBox 39">
              <a:extLst>
                <a:ext uri="{FF2B5EF4-FFF2-40B4-BE49-F238E27FC236}">
                  <a16:creationId xmlns:a16="http://schemas.microsoft.com/office/drawing/2014/main" id="{3A4B538C-258B-EDD8-B447-441912E1967F}"/>
                </a:ext>
              </a:extLst>
            </p:cNvPr>
            <p:cNvSpPr txBox="1"/>
            <p:nvPr/>
          </p:nvSpPr>
          <p:spPr>
            <a:xfrm>
              <a:off x="7090217" y="1981469"/>
              <a:ext cx="1996231" cy="646331"/>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Zero </a:t>
              </a:r>
            </a:p>
            <a:p>
              <a:pPr algn="ctr"/>
              <a:r>
                <a:rPr lang="en-GB" dirty="0">
                  <a:latin typeface="Calibri" panose="020F0502020204030204" pitchFamily="34" charset="0"/>
                  <a:cs typeface="Calibri" panose="020F0502020204030204" pitchFamily="34" charset="0"/>
                </a:rPr>
                <a:t>Hours</a:t>
              </a:r>
            </a:p>
          </p:txBody>
        </p:sp>
      </p:grpSp>
      <p:grpSp>
        <p:nvGrpSpPr>
          <p:cNvPr id="30" name="Group 29">
            <a:extLst>
              <a:ext uri="{FF2B5EF4-FFF2-40B4-BE49-F238E27FC236}">
                <a16:creationId xmlns:a16="http://schemas.microsoft.com/office/drawing/2014/main" id="{A1D61AA8-F87F-B2C6-D779-9DF704778030}"/>
              </a:ext>
            </a:extLst>
          </p:cNvPr>
          <p:cNvGrpSpPr/>
          <p:nvPr/>
        </p:nvGrpSpPr>
        <p:grpSpPr>
          <a:xfrm>
            <a:off x="4317954" y="4368132"/>
            <a:ext cx="1996231" cy="1382886"/>
            <a:chOff x="6579035" y="4015670"/>
            <a:chExt cx="1996231" cy="1382886"/>
          </a:xfrm>
        </p:grpSpPr>
        <p:pic>
          <p:nvPicPr>
            <p:cNvPr id="14" name="Picture 13" descr="A picture containing window&#10;&#10;Description automatically generated">
              <a:extLst>
                <a:ext uri="{FF2B5EF4-FFF2-40B4-BE49-F238E27FC236}">
                  <a16:creationId xmlns:a16="http://schemas.microsoft.com/office/drawing/2014/main" id="{8D6272E8-4963-C7C9-088A-748CFF2B10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90217" y="4015670"/>
              <a:ext cx="800100" cy="939800"/>
            </a:xfrm>
            <a:prstGeom prst="rect">
              <a:avLst/>
            </a:prstGeom>
          </p:spPr>
        </p:pic>
        <p:sp>
          <p:nvSpPr>
            <p:cNvPr id="41" name="TextBox 40">
              <a:extLst>
                <a:ext uri="{FF2B5EF4-FFF2-40B4-BE49-F238E27FC236}">
                  <a16:creationId xmlns:a16="http://schemas.microsoft.com/office/drawing/2014/main" id="{795A83A8-059B-5F53-B64B-60FD0EFE5711}"/>
                </a:ext>
              </a:extLst>
            </p:cNvPr>
            <p:cNvSpPr txBox="1"/>
            <p:nvPr/>
          </p:nvSpPr>
          <p:spPr>
            <a:xfrm>
              <a:off x="6579035" y="5029224"/>
              <a:ext cx="1996231" cy="369332"/>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Agencies</a:t>
              </a:r>
            </a:p>
          </p:txBody>
        </p:sp>
      </p:grpSp>
      <p:grpSp>
        <p:nvGrpSpPr>
          <p:cNvPr id="9" name="Group 8">
            <a:extLst>
              <a:ext uri="{FF2B5EF4-FFF2-40B4-BE49-F238E27FC236}">
                <a16:creationId xmlns:a16="http://schemas.microsoft.com/office/drawing/2014/main" id="{CAB5ADF6-45BD-CABE-0952-98B5A1ABA765}"/>
              </a:ext>
            </a:extLst>
          </p:cNvPr>
          <p:cNvGrpSpPr/>
          <p:nvPr/>
        </p:nvGrpSpPr>
        <p:grpSpPr>
          <a:xfrm>
            <a:off x="1195687" y="4210683"/>
            <a:ext cx="1714943" cy="1479170"/>
            <a:chOff x="604386" y="3612793"/>
            <a:chExt cx="1714943" cy="1479170"/>
          </a:xfrm>
        </p:grpSpPr>
        <p:pic>
          <p:nvPicPr>
            <p:cNvPr id="5" name="Picture 4" descr="Icon&#10;&#10;Description automatically generated with medium confidence">
              <a:extLst>
                <a:ext uri="{FF2B5EF4-FFF2-40B4-BE49-F238E27FC236}">
                  <a16:creationId xmlns:a16="http://schemas.microsoft.com/office/drawing/2014/main" id="{3CA2C559-EA3B-2B9E-7D92-6E901B631D9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0975" y="3612793"/>
              <a:ext cx="639601" cy="753815"/>
            </a:xfrm>
            <a:prstGeom prst="rect">
              <a:avLst/>
            </a:prstGeom>
          </p:spPr>
        </p:pic>
        <p:sp>
          <p:nvSpPr>
            <p:cNvPr id="44" name="TextBox 43">
              <a:extLst>
                <a:ext uri="{FF2B5EF4-FFF2-40B4-BE49-F238E27FC236}">
                  <a16:creationId xmlns:a16="http://schemas.microsoft.com/office/drawing/2014/main" id="{070ABD8A-8A37-22BE-DE2E-47E4F25516A6}"/>
                </a:ext>
              </a:extLst>
            </p:cNvPr>
            <p:cNvSpPr txBox="1"/>
            <p:nvPr/>
          </p:nvSpPr>
          <p:spPr>
            <a:xfrm>
              <a:off x="604386" y="4445632"/>
              <a:ext cx="1714943" cy="646331"/>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Permanent/</a:t>
              </a:r>
            </a:p>
            <a:p>
              <a:pPr algn="ctr"/>
              <a:r>
                <a:rPr lang="en-GB" dirty="0">
                  <a:latin typeface="Calibri" panose="020F0502020204030204" pitchFamily="34" charset="0"/>
                  <a:cs typeface="Calibri" panose="020F0502020204030204" pitchFamily="34" charset="0"/>
                </a:rPr>
                <a:t>Temporary</a:t>
              </a:r>
            </a:p>
          </p:txBody>
        </p:sp>
      </p:grpSp>
      <p:grpSp>
        <p:nvGrpSpPr>
          <p:cNvPr id="19" name="Group 18">
            <a:extLst>
              <a:ext uri="{FF2B5EF4-FFF2-40B4-BE49-F238E27FC236}">
                <a16:creationId xmlns:a16="http://schemas.microsoft.com/office/drawing/2014/main" id="{E7218E38-AE35-FFD5-E221-ABB180991EE3}"/>
              </a:ext>
            </a:extLst>
          </p:cNvPr>
          <p:cNvGrpSpPr/>
          <p:nvPr/>
        </p:nvGrpSpPr>
        <p:grpSpPr>
          <a:xfrm>
            <a:off x="616814" y="2629284"/>
            <a:ext cx="1714943" cy="1360418"/>
            <a:chOff x="626667" y="2471629"/>
            <a:chExt cx="1714943" cy="1360418"/>
          </a:xfrm>
        </p:grpSpPr>
        <p:pic>
          <p:nvPicPr>
            <p:cNvPr id="13" name="Picture 12" descr="A picture containing icon&#10;&#10;Description automatically generated">
              <a:extLst>
                <a:ext uri="{FF2B5EF4-FFF2-40B4-BE49-F238E27FC236}">
                  <a16:creationId xmlns:a16="http://schemas.microsoft.com/office/drawing/2014/main" id="{CDF16E59-EE9C-7EAD-34AC-4CBBB6C427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23789" y="2471629"/>
              <a:ext cx="520700" cy="914400"/>
            </a:xfrm>
            <a:prstGeom prst="rect">
              <a:avLst/>
            </a:prstGeom>
          </p:spPr>
        </p:pic>
        <p:sp>
          <p:nvSpPr>
            <p:cNvPr id="48" name="TextBox 47">
              <a:extLst>
                <a:ext uri="{FF2B5EF4-FFF2-40B4-BE49-F238E27FC236}">
                  <a16:creationId xmlns:a16="http://schemas.microsoft.com/office/drawing/2014/main" id="{2E091B3F-4B48-CFEB-E04D-E802242358F8}"/>
                </a:ext>
              </a:extLst>
            </p:cNvPr>
            <p:cNvSpPr txBox="1"/>
            <p:nvPr/>
          </p:nvSpPr>
          <p:spPr>
            <a:xfrm>
              <a:off x="626667" y="3462715"/>
              <a:ext cx="1714943" cy="369332"/>
            </a:xfrm>
            <a:prstGeom prst="rect">
              <a:avLst/>
            </a:prstGeom>
            <a:noFill/>
          </p:spPr>
          <p:txBody>
            <a:bodyPr wrap="square" lIns="91440" tIns="45720" rIns="91440" bIns="45720" rtlCol="0" anchor="t">
              <a:spAutoFit/>
            </a:bodyPr>
            <a:lstStyle/>
            <a:p>
              <a:pPr algn="ctr"/>
              <a:r>
                <a:rPr lang="en-GB" dirty="0">
                  <a:latin typeface="Calibri" panose="020F0502020204030204" pitchFamily="34" charset="0"/>
                  <a:cs typeface="Calibri" panose="020F0502020204030204" pitchFamily="34" charset="0"/>
                </a:rPr>
                <a:t>Part time</a:t>
              </a:r>
            </a:p>
          </p:txBody>
        </p:sp>
      </p:grpSp>
      <p:pic>
        <p:nvPicPr>
          <p:cNvPr id="4" name="Picture 5" descr="Text&#10;&#10;Description automatically generated">
            <a:extLst>
              <a:ext uri="{FF2B5EF4-FFF2-40B4-BE49-F238E27FC236}">
                <a16:creationId xmlns:a16="http://schemas.microsoft.com/office/drawing/2014/main" id="{53AC27C1-076B-9090-B019-A9BD4BFC2F28}"/>
              </a:ext>
            </a:extLst>
          </p:cNvPr>
          <p:cNvPicPr>
            <a:picLocks noChangeAspect="1"/>
          </p:cNvPicPr>
          <p:nvPr/>
        </p:nvPicPr>
        <p:blipFill>
          <a:blip r:embed="rId16"/>
          <a:stretch>
            <a:fillRect/>
          </a:stretch>
        </p:blipFill>
        <p:spPr>
          <a:xfrm>
            <a:off x="2008133" y="1763249"/>
            <a:ext cx="4506967" cy="2484105"/>
          </a:xfrm>
          <a:prstGeom prst="rect">
            <a:avLst/>
          </a:prstGeom>
        </p:spPr>
      </p:pic>
      <p:grpSp>
        <p:nvGrpSpPr>
          <p:cNvPr id="8" name="Group 7">
            <a:extLst>
              <a:ext uri="{FF2B5EF4-FFF2-40B4-BE49-F238E27FC236}">
                <a16:creationId xmlns:a16="http://schemas.microsoft.com/office/drawing/2014/main" id="{FA6E2028-A116-E5D0-E62E-8A53C4BB3161}"/>
              </a:ext>
            </a:extLst>
          </p:cNvPr>
          <p:cNvGrpSpPr/>
          <p:nvPr/>
        </p:nvGrpSpPr>
        <p:grpSpPr>
          <a:xfrm>
            <a:off x="6174658" y="-1970"/>
            <a:ext cx="2968512" cy="6046482"/>
            <a:chOff x="6174658" y="-1970"/>
            <a:chExt cx="2968512" cy="6046482"/>
          </a:xfrm>
        </p:grpSpPr>
        <p:grpSp>
          <p:nvGrpSpPr>
            <p:cNvPr id="15" name="Group 14">
              <a:extLst>
                <a:ext uri="{FF2B5EF4-FFF2-40B4-BE49-F238E27FC236}">
                  <a16:creationId xmlns:a16="http://schemas.microsoft.com/office/drawing/2014/main" id="{D22EF095-3564-3A96-4814-F7CC28B5F9BC}"/>
                </a:ext>
              </a:extLst>
            </p:cNvPr>
            <p:cNvGrpSpPr/>
            <p:nvPr/>
          </p:nvGrpSpPr>
          <p:grpSpPr>
            <a:xfrm>
              <a:off x="6174658" y="4512880"/>
              <a:ext cx="2968512" cy="1531632"/>
              <a:chOff x="6125391" y="4335518"/>
              <a:chExt cx="2968512" cy="1531632"/>
            </a:xfrm>
          </p:grpSpPr>
          <p:pic>
            <p:nvPicPr>
              <p:cNvPr id="11" name="Picture 10" descr="A picture containing text&#10;&#10;Description automatically generated">
                <a:extLst>
                  <a:ext uri="{FF2B5EF4-FFF2-40B4-BE49-F238E27FC236}">
                    <a16:creationId xmlns:a16="http://schemas.microsoft.com/office/drawing/2014/main" id="{0A5C052D-4D89-6538-2A20-A2992683B335}"/>
                  </a:ext>
                </a:extLst>
              </p:cNvPr>
              <p:cNvPicPr>
                <a:picLocks noChangeAspect="1"/>
              </p:cNvPicPr>
              <p:nvPr/>
            </p:nvPicPr>
            <p:blipFill rotWithShape="1">
              <a:blip r:embed="rId17">
                <a:extLst>
                  <a:ext uri="{28A0092B-C50C-407E-A947-70E740481C1C}">
                    <a14:useLocalDpi xmlns:a14="http://schemas.microsoft.com/office/drawing/2010/main" val="0"/>
                  </a:ext>
                </a:extLst>
              </a:blip>
              <a:srcRect l="14545" r="-185" b="2109"/>
              <a:stretch/>
            </p:blipFill>
            <p:spPr>
              <a:xfrm>
                <a:off x="6168259" y="4335518"/>
                <a:ext cx="2925644" cy="1531632"/>
              </a:xfrm>
              <a:prstGeom prst="rect">
                <a:avLst/>
              </a:prstGeom>
              <a:effectLst>
                <a:outerShdw blurRad="50800" dist="50800" dir="5400000" algn="ctr" rotWithShape="0">
                  <a:schemeClr val="tx1">
                    <a:lumMod val="65000"/>
                    <a:lumOff val="35000"/>
                  </a:schemeClr>
                </a:outerShdw>
              </a:effectLst>
            </p:spPr>
          </p:pic>
          <p:sp>
            <p:nvSpPr>
              <p:cNvPr id="12" name="TextBox 6">
                <a:extLst>
                  <a:ext uri="{FF2B5EF4-FFF2-40B4-BE49-F238E27FC236}">
                    <a16:creationId xmlns:a16="http://schemas.microsoft.com/office/drawing/2014/main" id="{83C299E0-C85A-8E46-56CC-0B04E64ABCEA}"/>
                  </a:ext>
                </a:extLst>
              </p:cNvPr>
              <p:cNvSpPr txBox="1"/>
              <p:nvPr/>
            </p:nvSpPr>
            <p:spPr>
              <a:xfrm>
                <a:off x="6125391" y="4630734"/>
                <a:ext cx="2879078"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2</a:t>
                </a:r>
                <a:r>
                  <a:rPr lang="en-GB" sz="1400" dirty="0">
                    <a:latin typeface="Comic Sans MS"/>
                    <a:cs typeface="Simplified Arabic Fixed"/>
                  </a:rPr>
                  <a:t>: Do you think Zero Hours contracts are a good idea? Give a reason.</a:t>
                </a:r>
              </a:p>
            </p:txBody>
          </p:sp>
        </p:grpSp>
        <p:pic>
          <p:nvPicPr>
            <p:cNvPr id="6" name="Picture 6" descr="A picture containing night sky&#10;&#10;Description automatically generated">
              <a:extLst>
                <a:ext uri="{FF2B5EF4-FFF2-40B4-BE49-F238E27FC236}">
                  <a16:creationId xmlns:a16="http://schemas.microsoft.com/office/drawing/2014/main" id="{E948B639-F36D-1B8F-0443-9CB9B1162514}"/>
                </a:ext>
              </a:extLst>
            </p:cNvPr>
            <p:cNvPicPr>
              <a:picLocks noChangeAspect="1"/>
            </p:cNvPicPr>
            <p:nvPr/>
          </p:nvPicPr>
          <p:blipFill>
            <a:blip r:embed="rId18"/>
            <a:stretch>
              <a:fillRect/>
            </a:stretch>
          </p:blipFill>
          <p:spPr>
            <a:xfrm>
              <a:off x="7912319" y="3576802"/>
              <a:ext cx="796159" cy="815209"/>
            </a:xfrm>
            <a:prstGeom prst="rect">
              <a:avLst/>
            </a:prstGeom>
          </p:spPr>
        </p:pic>
        <p:pic>
          <p:nvPicPr>
            <p:cNvPr id="7" name="Picture 7">
              <a:extLst>
                <a:ext uri="{FF2B5EF4-FFF2-40B4-BE49-F238E27FC236}">
                  <a16:creationId xmlns:a16="http://schemas.microsoft.com/office/drawing/2014/main" id="{1FB2C8C2-2D51-B326-9957-983C5D7FEFF0}"/>
                </a:ext>
              </a:extLst>
            </p:cNvPr>
            <p:cNvPicPr>
              <a:picLocks noChangeAspect="1"/>
            </p:cNvPicPr>
            <p:nvPr/>
          </p:nvPicPr>
          <p:blipFill>
            <a:blip r:embed="rId19"/>
            <a:stretch>
              <a:fillRect/>
            </a:stretch>
          </p:blipFill>
          <p:spPr>
            <a:xfrm rot="5400000">
              <a:off x="6663889" y="1252030"/>
              <a:ext cx="3442793" cy="934793"/>
            </a:xfrm>
            <a:prstGeom prst="rect">
              <a:avLst/>
            </a:prstGeom>
          </p:spPr>
        </p:pic>
      </p:grpSp>
    </p:spTree>
    <p:extLst>
      <p:ext uri="{BB962C8B-B14F-4D97-AF65-F5344CB8AC3E}">
        <p14:creationId xmlns:p14="http://schemas.microsoft.com/office/powerpoint/2010/main" val="5769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67067F22-41B0-2C63-7B77-3171A4172ABF}"/>
              </a:ext>
            </a:extLst>
          </p:cNvPr>
          <p:cNvPicPr>
            <a:picLocks noChangeAspect="1"/>
          </p:cNvPicPr>
          <p:nvPr/>
        </p:nvPicPr>
        <p:blipFill>
          <a:blip r:embed="rId4"/>
          <a:stretch>
            <a:fillRect/>
          </a:stretch>
        </p:blipFill>
        <p:spPr>
          <a:xfrm>
            <a:off x="6283712" y="2183772"/>
            <a:ext cx="1403380" cy="604838"/>
          </a:xfrm>
          <a:prstGeom prst="rect">
            <a:avLst/>
          </a:prstGeom>
        </p:spPr>
      </p:pic>
      <p:pic>
        <p:nvPicPr>
          <p:cNvPr id="17" name="Picture 17" descr="A picture containing text&#10;&#10;Description automatically generated">
            <a:extLst>
              <a:ext uri="{FF2B5EF4-FFF2-40B4-BE49-F238E27FC236}">
                <a16:creationId xmlns:a16="http://schemas.microsoft.com/office/drawing/2014/main" id="{ABCE3309-5B92-8FEE-7001-F30ACC470DCD}"/>
              </a:ext>
            </a:extLst>
          </p:cNvPr>
          <p:cNvPicPr>
            <a:picLocks noChangeAspect="1"/>
          </p:cNvPicPr>
          <p:nvPr/>
        </p:nvPicPr>
        <p:blipFill>
          <a:blip r:embed="rId4"/>
          <a:stretch>
            <a:fillRect/>
          </a:stretch>
        </p:blipFill>
        <p:spPr>
          <a:xfrm>
            <a:off x="1005897" y="1362076"/>
            <a:ext cx="1982780" cy="604838"/>
          </a:xfrm>
          <a:prstGeom prst="rect">
            <a:avLst/>
          </a:prstGeom>
        </p:spPr>
      </p:pic>
      <p:sp>
        <p:nvSpPr>
          <p:cNvPr id="5" name="TextBox 4">
            <a:extLst>
              <a:ext uri="{FF2B5EF4-FFF2-40B4-BE49-F238E27FC236}">
                <a16:creationId xmlns:a16="http://schemas.microsoft.com/office/drawing/2014/main" id="{0AA476F4-6F00-2A13-83BE-613E9B407F68}"/>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6" name="Picture 5" descr="A picture containing sunset, nature, flock, bright&#10;&#10;Description automatically generated">
            <a:extLst>
              <a:ext uri="{FF2B5EF4-FFF2-40B4-BE49-F238E27FC236}">
                <a16:creationId xmlns:a16="http://schemas.microsoft.com/office/drawing/2014/main" id="{F9E862D4-527D-3885-EE5A-E1B1FD3B1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134457" cy="516378"/>
          </a:xfrm>
          <a:prstGeom prst="rect">
            <a:avLst/>
          </a:prstGeom>
        </p:spPr>
      </p:pic>
      <p:pic>
        <p:nvPicPr>
          <p:cNvPr id="7" name="Picture 6" descr="A picture containing text, light, dark&#10;&#10;Description automatically generated">
            <a:extLst>
              <a:ext uri="{FF2B5EF4-FFF2-40B4-BE49-F238E27FC236}">
                <a16:creationId xmlns:a16="http://schemas.microsoft.com/office/drawing/2014/main" id="{F803E816-4CE4-3FEB-3F09-334DE3FD33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8" name="TextBox 7">
            <a:extLst>
              <a:ext uri="{FF2B5EF4-FFF2-40B4-BE49-F238E27FC236}">
                <a16:creationId xmlns:a16="http://schemas.microsoft.com/office/drawing/2014/main" id="{817FDB78-B6D1-E1CB-C911-D0C094FA3E5F}"/>
              </a:ext>
            </a:extLst>
          </p:cNvPr>
          <p:cNvSpPr txBox="1"/>
          <p:nvPr/>
        </p:nvSpPr>
        <p:spPr>
          <a:xfrm>
            <a:off x="1474160" y="598656"/>
            <a:ext cx="5134457"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Right to fair and equal pay</a:t>
            </a:r>
          </a:p>
        </p:txBody>
      </p:sp>
      <p:pic>
        <p:nvPicPr>
          <p:cNvPr id="9" name="Picture 8" descr="Logo&#10;&#10;Description automatically generated">
            <a:extLst>
              <a:ext uri="{FF2B5EF4-FFF2-40B4-BE49-F238E27FC236}">
                <a16:creationId xmlns:a16="http://schemas.microsoft.com/office/drawing/2014/main" id="{34443633-979F-C851-853F-69CC1DE121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2" name="TextBox 11">
            <a:extLst>
              <a:ext uri="{FF2B5EF4-FFF2-40B4-BE49-F238E27FC236}">
                <a16:creationId xmlns:a16="http://schemas.microsoft.com/office/drawing/2014/main" id="{0BD7FAE1-D182-EDEF-E656-8B6804923F16}"/>
              </a:ext>
            </a:extLst>
          </p:cNvPr>
          <p:cNvSpPr txBox="1"/>
          <p:nvPr/>
        </p:nvSpPr>
        <p:spPr>
          <a:xfrm>
            <a:off x="642060" y="540272"/>
            <a:ext cx="555692"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Simplified Arabic Fixed" panose="02070309020205020404" pitchFamily="49" charset="-78"/>
                <a:cs typeface="Simplified Arabic Fixed" panose="02070309020205020404" pitchFamily="49" charset="-78"/>
              </a:rPr>
              <a:t>2</a:t>
            </a:r>
            <a:endParaRPr lang="en-US" sz="2800" dirty="0">
              <a:solidFill>
                <a:schemeClr val="bg1"/>
              </a:solidFill>
              <a:latin typeface="Simplified Arabic Fixed" panose="02070309020205020404" pitchFamily="49" charset="-78"/>
              <a:cs typeface="Simplified Arabic Fixed" panose="02070309020205020404" pitchFamily="49" charset="-78"/>
            </a:endParaRPr>
          </a:p>
        </p:txBody>
      </p:sp>
      <p:sp>
        <p:nvSpPr>
          <p:cNvPr id="14" name="TextBox 13">
            <a:extLst>
              <a:ext uri="{FF2B5EF4-FFF2-40B4-BE49-F238E27FC236}">
                <a16:creationId xmlns:a16="http://schemas.microsoft.com/office/drawing/2014/main" id="{B77AB246-706E-A039-BA3C-14753A92FEB8}"/>
              </a:ext>
            </a:extLst>
          </p:cNvPr>
          <p:cNvSpPr txBox="1"/>
          <p:nvPr/>
        </p:nvSpPr>
        <p:spPr>
          <a:xfrm>
            <a:off x="995096" y="1486017"/>
            <a:ext cx="1991242" cy="369332"/>
          </a:xfrm>
          <a:prstGeom prst="rect">
            <a:avLst/>
          </a:prstGeom>
          <a:noFill/>
        </p:spPr>
        <p:txBody>
          <a:bodyPr wrap="square" lIns="91440" tIns="45720" rIns="91440" bIns="45720" rtlCol="0" anchor="t">
            <a:spAutoFit/>
          </a:bodyPr>
          <a:lstStyle/>
          <a:p>
            <a:pPr algn="ctr"/>
            <a:r>
              <a:rPr lang="en-GB" dirty="0">
                <a:solidFill>
                  <a:schemeClr val="bg1"/>
                </a:solidFill>
                <a:latin typeface="Reprise Title Std"/>
                <a:cs typeface="Simplified Arabic Fixed"/>
              </a:rPr>
              <a:t>Similar level of:</a:t>
            </a:r>
            <a:endParaRPr lang="en-US"/>
          </a:p>
        </p:txBody>
      </p:sp>
      <p:sp>
        <p:nvSpPr>
          <p:cNvPr id="44" name="TextBox 43">
            <a:extLst>
              <a:ext uri="{FF2B5EF4-FFF2-40B4-BE49-F238E27FC236}">
                <a16:creationId xmlns:a16="http://schemas.microsoft.com/office/drawing/2014/main" id="{BB5DEA84-3B54-E684-6D00-0920F84A3A63}"/>
              </a:ext>
            </a:extLst>
          </p:cNvPr>
          <p:cNvSpPr txBox="1"/>
          <p:nvPr/>
        </p:nvSpPr>
        <p:spPr>
          <a:xfrm>
            <a:off x="6589096" y="2264891"/>
            <a:ext cx="797529" cy="400110"/>
          </a:xfrm>
          <a:prstGeom prst="rect">
            <a:avLst/>
          </a:prstGeom>
          <a:noFill/>
        </p:spPr>
        <p:txBody>
          <a:bodyPr wrap="square" lIns="91440" tIns="45720" rIns="91440" bIns="45720" rtlCol="0" anchor="t">
            <a:spAutoFit/>
          </a:bodyPr>
          <a:lstStyle/>
          <a:p>
            <a:r>
              <a:rPr lang="en-GB" sz="2000" dirty="0">
                <a:solidFill>
                  <a:schemeClr val="bg1"/>
                </a:solidFill>
                <a:latin typeface="Reprise Title Std"/>
                <a:cs typeface="Simplified Arabic Fixed"/>
              </a:rPr>
              <a:t>same:</a:t>
            </a:r>
          </a:p>
        </p:txBody>
      </p:sp>
      <p:pic>
        <p:nvPicPr>
          <p:cNvPr id="46" name="Picture 45" descr="Shape&#10;&#10;Description automatically generated">
            <a:extLst>
              <a:ext uri="{FF2B5EF4-FFF2-40B4-BE49-F238E27FC236}">
                <a16:creationId xmlns:a16="http://schemas.microsoft.com/office/drawing/2014/main" id="{F0C8DB7A-4A98-A359-2FCD-706E6C220D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200" y="3953210"/>
            <a:ext cx="7327984" cy="1554015"/>
          </a:xfrm>
          <a:prstGeom prst="rect">
            <a:avLst/>
          </a:prstGeom>
        </p:spPr>
      </p:pic>
      <p:grpSp>
        <p:nvGrpSpPr>
          <p:cNvPr id="55" name="Group 54">
            <a:extLst>
              <a:ext uri="{FF2B5EF4-FFF2-40B4-BE49-F238E27FC236}">
                <a16:creationId xmlns:a16="http://schemas.microsoft.com/office/drawing/2014/main" id="{198F1E27-8FB9-7906-2C5B-AE86A318A0DD}"/>
              </a:ext>
            </a:extLst>
          </p:cNvPr>
          <p:cNvGrpSpPr/>
          <p:nvPr/>
        </p:nvGrpSpPr>
        <p:grpSpPr>
          <a:xfrm>
            <a:off x="1429893" y="2051683"/>
            <a:ext cx="1916172" cy="400110"/>
            <a:chOff x="1429893" y="2280283"/>
            <a:chExt cx="1916172" cy="400110"/>
          </a:xfrm>
        </p:grpSpPr>
        <p:sp>
          <p:nvSpPr>
            <p:cNvPr id="15" name="TextBox 14">
              <a:extLst>
                <a:ext uri="{FF2B5EF4-FFF2-40B4-BE49-F238E27FC236}">
                  <a16:creationId xmlns:a16="http://schemas.microsoft.com/office/drawing/2014/main" id="{8AAC9CAD-18C4-6E65-F547-984C8D9DED0B}"/>
                </a:ext>
              </a:extLst>
            </p:cNvPr>
            <p:cNvSpPr txBox="1"/>
            <p:nvPr/>
          </p:nvSpPr>
          <p:spPr>
            <a:xfrm>
              <a:off x="1812252" y="2280283"/>
              <a:ext cx="1533813" cy="400110"/>
            </a:xfrm>
            <a:prstGeom prst="rect">
              <a:avLst/>
            </a:prstGeom>
            <a:noFill/>
          </p:spPr>
          <p:txBody>
            <a:bodyPr wrap="square" lIns="91440" tIns="45720" rIns="91440" bIns="45720" rtlCol="0" anchor="t">
              <a:spAutoFit/>
            </a:bodyPr>
            <a:lstStyle/>
            <a:p>
              <a:r>
                <a:rPr lang="en-GB" sz="2000" dirty="0">
                  <a:cs typeface="Simplified Arabic Fixed"/>
                </a:rPr>
                <a:t>Effort</a:t>
              </a:r>
            </a:p>
          </p:txBody>
        </p:sp>
        <p:pic>
          <p:nvPicPr>
            <p:cNvPr id="48" name="Picture 47">
              <a:extLst>
                <a:ext uri="{FF2B5EF4-FFF2-40B4-BE49-F238E27FC236}">
                  <a16:creationId xmlns:a16="http://schemas.microsoft.com/office/drawing/2014/main" id="{6AE8EBB4-D9AA-6746-9829-3D75382B43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9893" y="2333331"/>
              <a:ext cx="304800" cy="330200"/>
            </a:xfrm>
            <a:prstGeom prst="rect">
              <a:avLst/>
            </a:prstGeom>
          </p:spPr>
        </p:pic>
      </p:grpSp>
      <p:grpSp>
        <p:nvGrpSpPr>
          <p:cNvPr id="59" name="Group 58">
            <a:extLst>
              <a:ext uri="{FF2B5EF4-FFF2-40B4-BE49-F238E27FC236}">
                <a16:creationId xmlns:a16="http://schemas.microsoft.com/office/drawing/2014/main" id="{6BBF2AE7-DEA0-A796-8611-1E2F3AAB08B9}"/>
              </a:ext>
            </a:extLst>
          </p:cNvPr>
          <p:cNvGrpSpPr/>
          <p:nvPr/>
        </p:nvGrpSpPr>
        <p:grpSpPr>
          <a:xfrm>
            <a:off x="6592344" y="2941088"/>
            <a:ext cx="1911098" cy="400110"/>
            <a:chOff x="6592344" y="3169688"/>
            <a:chExt cx="1911098" cy="400110"/>
          </a:xfrm>
        </p:grpSpPr>
        <p:sp>
          <p:nvSpPr>
            <p:cNvPr id="30" name="TextBox 29">
              <a:extLst>
                <a:ext uri="{FF2B5EF4-FFF2-40B4-BE49-F238E27FC236}">
                  <a16:creationId xmlns:a16="http://schemas.microsoft.com/office/drawing/2014/main" id="{83C8AF45-FBFE-7414-3DF5-D6A45D9B3029}"/>
                </a:ext>
              </a:extLst>
            </p:cNvPr>
            <p:cNvSpPr txBox="1"/>
            <p:nvPr/>
          </p:nvSpPr>
          <p:spPr>
            <a:xfrm>
              <a:off x="6969629" y="3169688"/>
              <a:ext cx="1533813" cy="400110"/>
            </a:xfrm>
            <a:prstGeom prst="rect">
              <a:avLst/>
            </a:prstGeom>
            <a:noFill/>
          </p:spPr>
          <p:txBody>
            <a:bodyPr wrap="square" lIns="91440" tIns="45720" rIns="91440" bIns="45720" rtlCol="0" anchor="t">
              <a:spAutoFit/>
            </a:bodyPr>
            <a:lstStyle/>
            <a:p>
              <a:r>
                <a:rPr lang="en-GB" sz="2000" dirty="0">
                  <a:cs typeface="Simplified Arabic Fixed"/>
                </a:rPr>
                <a:t>Pay</a:t>
              </a:r>
            </a:p>
          </p:txBody>
        </p:sp>
        <p:pic>
          <p:nvPicPr>
            <p:cNvPr id="50" name="Picture 49">
              <a:extLst>
                <a:ext uri="{FF2B5EF4-FFF2-40B4-BE49-F238E27FC236}">
                  <a16:creationId xmlns:a16="http://schemas.microsoft.com/office/drawing/2014/main" id="{271C6F22-62D0-8E88-A6DF-CE7D656AA9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344" y="3207014"/>
              <a:ext cx="292100" cy="317500"/>
            </a:xfrm>
            <a:prstGeom prst="rect">
              <a:avLst/>
            </a:prstGeom>
          </p:spPr>
        </p:pic>
      </p:grpSp>
      <p:grpSp>
        <p:nvGrpSpPr>
          <p:cNvPr id="60" name="Group 59">
            <a:extLst>
              <a:ext uri="{FF2B5EF4-FFF2-40B4-BE49-F238E27FC236}">
                <a16:creationId xmlns:a16="http://schemas.microsoft.com/office/drawing/2014/main" id="{09424956-CF67-58A3-D2B8-0A8C86D7EBCF}"/>
              </a:ext>
            </a:extLst>
          </p:cNvPr>
          <p:cNvGrpSpPr/>
          <p:nvPr/>
        </p:nvGrpSpPr>
        <p:grpSpPr>
          <a:xfrm>
            <a:off x="6592344" y="3453707"/>
            <a:ext cx="1911098" cy="400110"/>
            <a:chOff x="6592344" y="3682307"/>
            <a:chExt cx="1911098" cy="400110"/>
          </a:xfrm>
        </p:grpSpPr>
        <p:sp>
          <p:nvSpPr>
            <p:cNvPr id="33" name="TextBox 32">
              <a:extLst>
                <a:ext uri="{FF2B5EF4-FFF2-40B4-BE49-F238E27FC236}">
                  <a16:creationId xmlns:a16="http://schemas.microsoft.com/office/drawing/2014/main" id="{5AE7BB45-5991-B3C5-2789-023120A12D83}"/>
                </a:ext>
              </a:extLst>
            </p:cNvPr>
            <p:cNvSpPr txBox="1"/>
            <p:nvPr/>
          </p:nvSpPr>
          <p:spPr>
            <a:xfrm>
              <a:off x="6969629" y="3682307"/>
              <a:ext cx="1533813" cy="400110"/>
            </a:xfrm>
            <a:prstGeom prst="rect">
              <a:avLst/>
            </a:prstGeom>
            <a:noFill/>
          </p:spPr>
          <p:txBody>
            <a:bodyPr wrap="square" lIns="91440" tIns="45720" rIns="91440" bIns="45720" rtlCol="0" anchor="t">
              <a:spAutoFit/>
            </a:bodyPr>
            <a:lstStyle/>
            <a:p>
              <a:r>
                <a:rPr lang="en-GB" sz="2000" dirty="0">
                  <a:cs typeface="Simplified Arabic Fixed"/>
                </a:rPr>
                <a:t>Benefits</a:t>
              </a:r>
            </a:p>
          </p:txBody>
        </p:sp>
        <p:pic>
          <p:nvPicPr>
            <p:cNvPr id="51" name="Picture 50">
              <a:extLst>
                <a:ext uri="{FF2B5EF4-FFF2-40B4-BE49-F238E27FC236}">
                  <a16:creationId xmlns:a16="http://schemas.microsoft.com/office/drawing/2014/main" id="{553E197B-E938-56F1-64FA-2ABE848961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344" y="3722021"/>
              <a:ext cx="292100" cy="317500"/>
            </a:xfrm>
            <a:prstGeom prst="rect">
              <a:avLst/>
            </a:prstGeom>
          </p:spPr>
        </p:pic>
      </p:grpSp>
      <p:grpSp>
        <p:nvGrpSpPr>
          <p:cNvPr id="56" name="Group 55">
            <a:extLst>
              <a:ext uri="{FF2B5EF4-FFF2-40B4-BE49-F238E27FC236}">
                <a16:creationId xmlns:a16="http://schemas.microsoft.com/office/drawing/2014/main" id="{7844E51F-5BF8-C923-F469-39FB2DFD09A7}"/>
              </a:ext>
            </a:extLst>
          </p:cNvPr>
          <p:cNvGrpSpPr/>
          <p:nvPr/>
        </p:nvGrpSpPr>
        <p:grpSpPr>
          <a:xfrm>
            <a:off x="1429893" y="2516142"/>
            <a:ext cx="1916172" cy="400110"/>
            <a:chOff x="1429893" y="2744742"/>
            <a:chExt cx="1916172" cy="400110"/>
          </a:xfrm>
        </p:grpSpPr>
        <p:sp>
          <p:nvSpPr>
            <p:cNvPr id="20" name="TextBox 19">
              <a:extLst>
                <a:ext uri="{FF2B5EF4-FFF2-40B4-BE49-F238E27FC236}">
                  <a16:creationId xmlns:a16="http://schemas.microsoft.com/office/drawing/2014/main" id="{04031BBD-E53B-146C-F05A-FB5F45D05D6E}"/>
                </a:ext>
              </a:extLst>
            </p:cNvPr>
            <p:cNvSpPr txBox="1"/>
            <p:nvPr/>
          </p:nvSpPr>
          <p:spPr>
            <a:xfrm>
              <a:off x="1812252" y="2744742"/>
              <a:ext cx="1533813" cy="400110"/>
            </a:xfrm>
            <a:prstGeom prst="rect">
              <a:avLst/>
            </a:prstGeom>
            <a:noFill/>
          </p:spPr>
          <p:txBody>
            <a:bodyPr wrap="square" lIns="91440" tIns="45720" rIns="91440" bIns="45720" rtlCol="0" anchor="t">
              <a:spAutoFit/>
            </a:bodyPr>
            <a:lstStyle/>
            <a:p>
              <a:r>
                <a:rPr lang="en-GB" sz="2000" dirty="0">
                  <a:cs typeface="Simplified Arabic Fixed"/>
                </a:rPr>
                <a:t>Skills</a:t>
              </a:r>
            </a:p>
          </p:txBody>
        </p:sp>
        <p:pic>
          <p:nvPicPr>
            <p:cNvPr id="52" name="Picture 51">
              <a:extLst>
                <a:ext uri="{FF2B5EF4-FFF2-40B4-BE49-F238E27FC236}">
                  <a16:creationId xmlns:a16="http://schemas.microsoft.com/office/drawing/2014/main" id="{99B4B7B7-C0DF-3957-E3CC-8B9AD5117C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9893" y="2774765"/>
              <a:ext cx="304800" cy="330200"/>
            </a:xfrm>
            <a:prstGeom prst="rect">
              <a:avLst/>
            </a:prstGeom>
          </p:spPr>
        </p:pic>
      </p:grpSp>
      <p:grpSp>
        <p:nvGrpSpPr>
          <p:cNvPr id="57" name="Group 56">
            <a:extLst>
              <a:ext uri="{FF2B5EF4-FFF2-40B4-BE49-F238E27FC236}">
                <a16:creationId xmlns:a16="http://schemas.microsoft.com/office/drawing/2014/main" id="{5B7B8266-6A77-E043-F3EC-71CCA839FE02}"/>
              </a:ext>
            </a:extLst>
          </p:cNvPr>
          <p:cNvGrpSpPr/>
          <p:nvPr/>
        </p:nvGrpSpPr>
        <p:grpSpPr>
          <a:xfrm>
            <a:off x="1429893" y="2980601"/>
            <a:ext cx="2196356" cy="400110"/>
            <a:chOff x="1429893" y="3209201"/>
            <a:chExt cx="2196356" cy="400110"/>
          </a:xfrm>
        </p:grpSpPr>
        <p:sp>
          <p:nvSpPr>
            <p:cNvPr id="23" name="TextBox 22">
              <a:extLst>
                <a:ext uri="{FF2B5EF4-FFF2-40B4-BE49-F238E27FC236}">
                  <a16:creationId xmlns:a16="http://schemas.microsoft.com/office/drawing/2014/main" id="{1C0FDA23-85D8-3325-779A-CCD51ADDD261}"/>
                </a:ext>
              </a:extLst>
            </p:cNvPr>
            <p:cNvSpPr txBox="1"/>
            <p:nvPr/>
          </p:nvSpPr>
          <p:spPr>
            <a:xfrm>
              <a:off x="1812252" y="3209201"/>
              <a:ext cx="1813997" cy="400110"/>
            </a:xfrm>
            <a:prstGeom prst="rect">
              <a:avLst/>
            </a:prstGeom>
            <a:noFill/>
          </p:spPr>
          <p:txBody>
            <a:bodyPr wrap="square" lIns="91440" tIns="45720" rIns="91440" bIns="45720" rtlCol="0" anchor="t">
              <a:spAutoFit/>
            </a:bodyPr>
            <a:lstStyle/>
            <a:p>
              <a:r>
                <a:rPr lang="en-GB" sz="2000" dirty="0">
                  <a:cs typeface="Simplified Arabic Fixed"/>
                </a:rPr>
                <a:t>Knowledge</a:t>
              </a:r>
            </a:p>
          </p:txBody>
        </p:sp>
        <p:pic>
          <p:nvPicPr>
            <p:cNvPr id="53" name="Picture 52">
              <a:extLst>
                <a:ext uri="{FF2B5EF4-FFF2-40B4-BE49-F238E27FC236}">
                  <a16:creationId xmlns:a16="http://schemas.microsoft.com/office/drawing/2014/main" id="{7244DBBE-8CBB-4A9B-A950-4D30E73285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9893" y="3258241"/>
              <a:ext cx="304800" cy="330200"/>
            </a:xfrm>
            <a:prstGeom prst="rect">
              <a:avLst/>
            </a:prstGeom>
          </p:spPr>
        </p:pic>
      </p:grpSp>
      <p:grpSp>
        <p:nvGrpSpPr>
          <p:cNvPr id="58" name="Group 57">
            <a:extLst>
              <a:ext uri="{FF2B5EF4-FFF2-40B4-BE49-F238E27FC236}">
                <a16:creationId xmlns:a16="http://schemas.microsoft.com/office/drawing/2014/main" id="{9CD5946C-A929-1613-D808-14E559F85C81}"/>
              </a:ext>
            </a:extLst>
          </p:cNvPr>
          <p:cNvGrpSpPr/>
          <p:nvPr/>
        </p:nvGrpSpPr>
        <p:grpSpPr>
          <a:xfrm>
            <a:off x="1429893" y="3445060"/>
            <a:ext cx="2552718" cy="400110"/>
            <a:chOff x="1429893" y="3673660"/>
            <a:chExt cx="2552718" cy="400110"/>
          </a:xfrm>
        </p:grpSpPr>
        <p:sp>
          <p:nvSpPr>
            <p:cNvPr id="26" name="TextBox 25">
              <a:extLst>
                <a:ext uri="{FF2B5EF4-FFF2-40B4-BE49-F238E27FC236}">
                  <a16:creationId xmlns:a16="http://schemas.microsoft.com/office/drawing/2014/main" id="{E8F5CC6E-08EA-501D-166B-7447152319C2}"/>
                </a:ext>
              </a:extLst>
            </p:cNvPr>
            <p:cNvSpPr txBox="1"/>
            <p:nvPr/>
          </p:nvSpPr>
          <p:spPr>
            <a:xfrm>
              <a:off x="1812253" y="3673660"/>
              <a:ext cx="2170358" cy="400110"/>
            </a:xfrm>
            <a:prstGeom prst="rect">
              <a:avLst/>
            </a:prstGeom>
            <a:noFill/>
          </p:spPr>
          <p:txBody>
            <a:bodyPr wrap="square" lIns="91440" tIns="45720" rIns="91440" bIns="45720" rtlCol="0" anchor="t">
              <a:spAutoFit/>
            </a:bodyPr>
            <a:lstStyle/>
            <a:p>
              <a:r>
                <a:rPr lang="en-GB" sz="2000" dirty="0">
                  <a:cs typeface="Simplified Arabic Fixed"/>
                </a:rPr>
                <a:t>Responsibility</a:t>
              </a:r>
            </a:p>
          </p:txBody>
        </p:sp>
        <p:pic>
          <p:nvPicPr>
            <p:cNvPr id="54" name="Picture 53">
              <a:extLst>
                <a:ext uri="{FF2B5EF4-FFF2-40B4-BE49-F238E27FC236}">
                  <a16:creationId xmlns:a16="http://schemas.microsoft.com/office/drawing/2014/main" id="{FA696BBB-2623-58A9-706B-E29FDFE70C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9893" y="3731207"/>
              <a:ext cx="304800" cy="330200"/>
            </a:xfrm>
            <a:prstGeom prst="rect">
              <a:avLst/>
            </a:prstGeom>
          </p:spPr>
        </p:pic>
      </p:grpSp>
      <p:sp>
        <p:nvSpPr>
          <p:cNvPr id="2" name="TextBox 1">
            <a:extLst>
              <a:ext uri="{FF2B5EF4-FFF2-40B4-BE49-F238E27FC236}">
                <a16:creationId xmlns:a16="http://schemas.microsoft.com/office/drawing/2014/main" id="{7DC21776-5721-FB83-AA14-FBB9375D77E5}"/>
              </a:ext>
            </a:extLst>
          </p:cNvPr>
          <p:cNvSpPr txBox="1"/>
          <p:nvPr/>
        </p:nvSpPr>
        <p:spPr>
          <a:xfrm>
            <a:off x="1773916" y="5614527"/>
            <a:ext cx="5597537" cy="523220"/>
          </a:xfrm>
          <a:prstGeom prst="rect">
            <a:avLst/>
          </a:prstGeom>
          <a:noFill/>
        </p:spPr>
        <p:txBody>
          <a:bodyPr wrap="square" lIns="91440" tIns="45720" rIns="91440" bIns="45720" rtlCol="0" anchor="t">
            <a:spAutoFit/>
          </a:bodyPr>
          <a:lstStyle/>
          <a:p>
            <a:pPr algn="ctr"/>
            <a:r>
              <a:rPr lang="en-GB" sz="2800" dirty="0">
                <a:solidFill>
                  <a:schemeClr val="accent2"/>
                </a:solidFill>
                <a:latin typeface="Reprise Title Std"/>
                <a:cs typeface="Simplified Arabic Fixed"/>
              </a:rPr>
              <a:t>Fair and equal pay</a:t>
            </a:r>
            <a:endParaRPr lang="en-US" sz="2800">
              <a:solidFill>
                <a:schemeClr val="accent2"/>
              </a:solidFill>
              <a:cs typeface="Calibri"/>
            </a:endParaRPr>
          </a:p>
        </p:txBody>
      </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0887D9D-0692-0249-E41D-EBDBCB799E4D}"/>
                  </a:ext>
                </a:extLst>
              </p14:cNvPr>
              <p14:cNvContentPartPr/>
              <p14:nvPr/>
            </p14:nvContentPartPr>
            <p14:xfrm>
              <a:off x="1100137" y="5567648"/>
              <a:ext cx="7322390" cy="57772"/>
            </p14:xfrm>
          </p:contentPart>
        </mc:Choice>
        <mc:Fallback xmlns="">
          <p:pic>
            <p:nvPicPr>
              <p:cNvPr id="10" name="Ink 9">
                <a:extLst>
                  <a:ext uri="{FF2B5EF4-FFF2-40B4-BE49-F238E27FC236}">
                    <a16:creationId xmlns:a16="http://schemas.microsoft.com/office/drawing/2014/main" id="{C0887D9D-0692-0249-E41D-EBDBCB799E4D}"/>
                  </a:ext>
                </a:extLst>
              </p:cNvPr>
              <p:cNvPicPr/>
              <p:nvPr/>
            </p:nvPicPr>
            <p:blipFill>
              <a:blip r:embed="rId13"/>
              <a:stretch>
                <a:fillRect/>
              </a:stretch>
            </p:blipFill>
            <p:spPr>
              <a:xfrm>
                <a:off x="1082498" y="5549706"/>
                <a:ext cx="7358028" cy="93296"/>
              </a:xfrm>
              <a:prstGeom prst="rect">
                <a:avLst/>
              </a:prstGeom>
            </p:spPr>
          </p:pic>
        </mc:Fallback>
      </mc:AlternateContent>
    </p:spTree>
    <p:extLst>
      <p:ext uri="{BB962C8B-B14F-4D97-AF65-F5344CB8AC3E}">
        <p14:creationId xmlns:p14="http://schemas.microsoft.com/office/powerpoint/2010/main" val="265961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picture frame&#10;&#10;Description automatically generated">
            <a:extLst>
              <a:ext uri="{FF2B5EF4-FFF2-40B4-BE49-F238E27FC236}">
                <a16:creationId xmlns:a16="http://schemas.microsoft.com/office/drawing/2014/main" id="{E3E65F24-3321-38A4-A1EA-41B753558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4189">
            <a:off x="344204" y="1047562"/>
            <a:ext cx="5247301" cy="3554146"/>
          </a:xfrm>
          <a:prstGeom prst="rect">
            <a:avLst/>
          </a:prstGeom>
          <a:effectLst>
            <a:outerShdw blurRad="50800" dist="50800" dir="5400000" algn="ctr" rotWithShape="0">
              <a:schemeClr val="tx1">
                <a:lumMod val="75000"/>
                <a:lumOff val="25000"/>
              </a:schemeClr>
            </a:outerShdw>
          </a:effectLst>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21543"/>
            <a:ext cx="4827710" cy="494871"/>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581112" y="596949"/>
            <a:ext cx="461025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National Minimum Wage</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Graphic 2" descr="Quill with solid fill">
            <a:extLst>
              <a:ext uri="{FF2B5EF4-FFF2-40B4-BE49-F238E27FC236}">
                <a16:creationId xmlns:a16="http://schemas.microsoft.com/office/drawing/2014/main" id="{6476DDD5-72B4-2E4B-8169-C3DD41C04C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3372" y="521543"/>
            <a:ext cx="552380" cy="552380"/>
          </a:xfrm>
          <a:prstGeom prst="rect">
            <a:avLst/>
          </a:prstGeom>
        </p:spPr>
      </p:pic>
      <p:grpSp>
        <p:nvGrpSpPr>
          <p:cNvPr id="7" name="Group 6">
            <a:extLst>
              <a:ext uri="{FF2B5EF4-FFF2-40B4-BE49-F238E27FC236}">
                <a16:creationId xmlns:a16="http://schemas.microsoft.com/office/drawing/2014/main" id="{EF2A732B-5836-5B74-0499-0A7FD7940F86}"/>
              </a:ext>
            </a:extLst>
          </p:cNvPr>
          <p:cNvGrpSpPr/>
          <p:nvPr/>
        </p:nvGrpSpPr>
        <p:grpSpPr>
          <a:xfrm rot="21444189">
            <a:off x="809760" y="1958726"/>
            <a:ext cx="1604263" cy="1310319"/>
            <a:chOff x="1031399" y="3279465"/>
            <a:chExt cx="1604263" cy="1310319"/>
          </a:xfrm>
        </p:grpSpPr>
        <p:pic>
          <p:nvPicPr>
            <p:cNvPr id="9" name="Picture 8" descr="Text&#10;&#10;Description automatically generated with low confidence">
              <a:extLst>
                <a:ext uri="{FF2B5EF4-FFF2-40B4-BE49-F238E27FC236}">
                  <a16:creationId xmlns:a16="http://schemas.microsoft.com/office/drawing/2014/main" id="{393A8D2B-2062-81D5-A938-8AB82E1EF643}"/>
                </a:ext>
              </a:extLst>
            </p:cNvPr>
            <p:cNvPicPr>
              <a:picLocks noChangeAspect="1"/>
            </p:cNvPicPr>
            <p:nvPr/>
          </p:nvPicPr>
          <p:blipFill rotWithShape="1">
            <a:blip r:embed="rId10">
              <a:extLst>
                <a:ext uri="{28A0092B-C50C-407E-A947-70E740481C1C}">
                  <a14:useLocalDpi xmlns:a14="http://schemas.microsoft.com/office/drawing/2010/main" val="0"/>
                </a:ext>
              </a:extLst>
            </a:blip>
            <a:srcRect l="8374" t="7682" r="8726" b="28832"/>
            <a:stretch/>
          </p:blipFill>
          <p:spPr>
            <a:xfrm>
              <a:off x="1165751" y="3279465"/>
              <a:ext cx="1329941" cy="1018487"/>
            </a:xfrm>
            <a:prstGeom prst="rect">
              <a:avLst/>
            </a:prstGeom>
          </p:spPr>
        </p:pic>
        <p:cxnSp>
          <p:nvCxnSpPr>
            <p:cNvPr id="10" name="Straight Connector 9">
              <a:extLst>
                <a:ext uri="{FF2B5EF4-FFF2-40B4-BE49-F238E27FC236}">
                  <a16:creationId xmlns:a16="http://schemas.microsoft.com/office/drawing/2014/main" id="{1E331932-A241-F21C-6F46-942DD9EAD081}"/>
                </a:ext>
              </a:extLst>
            </p:cNvPr>
            <p:cNvCxnSpPr>
              <a:cxnSpLocks/>
            </p:cNvCxnSpPr>
            <p:nvPr/>
          </p:nvCxnSpPr>
          <p:spPr>
            <a:xfrm>
              <a:off x="1165752" y="4589784"/>
              <a:ext cx="1329941" cy="0"/>
            </a:xfrm>
            <a:prstGeom prst="line">
              <a:avLst/>
            </a:prstGeom>
            <a:ln w="76200">
              <a:solidFill>
                <a:srgbClr val="A31D4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2E63D2-1E53-A28E-75B1-FBA29C0CB3EE}"/>
                </a:ext>
              </a:extLst>
            </p:cNvPr>
            <p:cNvSpPr txBox="1"/>
            <p:nvPr/>
          </p:nvSpPr>
          <p:spPr>
            <a:xfrm>
              <a:off x="1031399" y="4286410"/>
              <a:ext cx="1604263" cy="292388"/>
            </a:xfrm>
            <a:prstGeom prst="rect">
              <a:avLst/>
            </a:prstGeom>
            <a:noFill/>
          </p:spPr>
          <p:txBody>
            <a:bodyPr wrap="square" rtlCol="0">
              <a:spAutoFit/>
            </a:bodyPr>
            <a:lstStyle/>
            <a:p>
              <a:pPr algn="ctr"/>
              <a:r>
                <a:rPr lang="en-US" sz="1300" b="1" dirty="0"/>
                <a:t>Low Pay </a:t>
              </a:r>
              <a:r>
                <a:rPr lang="en-US" sz="1300" spc="-100" dirty="0"/>
                <a:t>Commission</a:t>
              </a:r>
            </a:p>
          </p:txBody>
        </p:sp>
      </p:grpSp>
      <p:sp>
        <p:nvSpPr>
          <p:cNvPr id="17" name="TextBox 16">
            <a:extLst>
              <a:ext uri="{FF2B5EF4-FFF2-40B4-BE49-F238E27FC236}">
                <a16:creationId xmlns:a16="http://schemas.microsoft.com/office/drawing/2014/main" id="{81525E8A-A72A-E90D-B838-2759565E0E63}"/>
              </a:ext>
            </a:extLst>
          </p:cNvPr>
          <p:cNvSpPr txBox="1"/>
          <p:nvPr/>
        </p:nvSpPr>
        <p:spPr>
          <a:xfrm rot="21444189">
            <a:off x="2536817" y="1716987"/>
            <a:ext cx="2560223" cy="1600438"/>
          </a:xfrm>
          <a:prstGeom prst="rect">
            <a:avLst/>
          </a:prstGeom>
          <a:noFill/>
        </p:spPr>
        <p:txBody>
          <a:bodyPr wrap="square" lIns="91440" tIns="45720" rIns="91440" bIns="45720" rtlCol="0" anchor="t">
            <a:spAutoFit/>
          </a:bodyPr>
          <a:lstStyle/>
          <a:p>
            <a:r>
              <a:rPr lang="en-GB" sz="1400" b="1" dirty="0">
                <a:latin typeface="Simplified Arabic Fixed" panose="02070309020205020404" pitchFamily="49" charset="-78"/>
                <a:cs typeface="Simplified Arabic Fixed" panose="02070309020205020404" pitchFamily="49" charset="-78"/>
              </a:rPr>
              <a:t>The National Minimum Wage (NMW) </a:t>
            </a:r>
            <a:r>
              <a:rPr lang="en-GB" sz="1400" dirty="0">
                <a:latin typeface="Simplified Arabic Fixed" panose="02070309020205020404" pitchFamily="49" charset="-78"/>
                <a:cs typeface="Simplified Arabic Fixed" panose="02070309020205020404" pitchFamily="49" charset="-78"/>
              </a:rPr>
              <a:t>laws apply to nearly all workers regardless of the type of work they do, or the size of company they work for.</a:t>
            </a:r>
          </a:p>
        </p:txBody>
      </p:sp>
      <p:sp>
        <p:nvSpPr>
          <p:cNvPr id="12" name="Rounded Rectangle 11">
            <a:extLst>
              <a:ext uri="{FF2B5EF4-FFF2-40B4-BE49-F238E27FC236}">
                <a16:creationId xmlns:a16="http://schemas.microsoft.com/office/drawing/2014/main" id="{3BAF444A-7809-0F13-BC81-EBD5BF6CC3DE}"/>
              </a:ext>
            </a:extLst>
          </p:cNvPr>
          <p:cNvSpPr/>
          <p:nvPr/>
        </p:nvSpPr>
        <p:spPr>
          <a:xfrm>
            <a:off x="5544998" y="1693607"/>
            <a:ext cx="3425259" cy="2249644"/>
          </a:xfrm>
          <a:prstGeom prst="roundRect">
            <a:avLst/>
          </a:prstGeom>
          <a:solidFill>
            <a:srgbClr val="FFFF00">
              <a:alpha val="36786"/>
            </a:srgb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F9477E-302C-7FD4-4D95-1AFD5A9F4CA4}"/>
              </a:ext>
            </a:extLst>
          </p:cNvPr>
          <p:cNvSpPr txBox="1"/>
          <p:nvPr/>
        </p:nvSpPr>
        <p:spPr>
          <a:xfrm>
            <a:off x="5743815" y="2073380"/>
            <a:ext cx="2996251" cy="307777"/>
          </a:xfrm>
          <a:prstGeom prst="rect">
            <a:avLst/>
          </a:prstGeom>
          <a:noFill/>
        </p:spPr>
        <p:txBody>
          <a:bodyPr wrap="square" lIns="91440" tIns="45720" rIns="91440" bIns="45720" rtlCol="0" anchor="t">
            <a:spAutoFit/>
          </a:bodyPr>
          <a:lstStyle/>
          <a:p>
            <a:r>
              <a:rPr lang="en-GB" sz="1400" b="1" dirty="0">
                <a:latin typeface="Calibri"/>
                <a:cs typeface="Calibri"/>
              </a:rPr>
              <a:t>The rates from 1 April 2025 are:</a:t>
            </a:r>
          </a:p>
        </p:txBody>
      </p:sp>
      <p:sp>
        <p:nvSpPr>
          <p:cNvPr id="20" name="TextBox 19">
            <a:extLst>
              <a:ext uri="{FF2B5EF4-FFF2-40B4-BE49-F238E27FC236}">
                <a16:creationId xmlns:a16="http://schemas.microsoft.com/office/drawing/2014/main" id="{1B71CE64-DA89-FCF7-C00C-8599A6BDC966}"/>
              </a:ext>
            </a:extLst>
          </p:cNvPr>
          <p:cNvSpPr txBox="1"/>
          <p:nvPr/>
        </p:nvSpPr>
        <p:spPr>
          <a:xfrm>
            <a:off x="5686606" y="2559730"/>
            <a:ext cx="3226443" cy="894732"/>
          </a:xfrm>
          <a:prstGeom prst="rect">
            <a:avLst/>
          </a:prstGeom>
          <a:noFill/>
        </p:spPr>
        <p:txBody>
          <a:bodyPr wrap="square" lIns="91440" tIns="45720" rIns="91440" bIns="45720" rtlCol="0" anchor="t">
            <a:spAutoFit/>
          </a:bodyPr>
          <a:lstStyle/>
          <a:p>
            <a:pPr>
              <a:lnSpc>
                <a:spcPct val="150000"/>
              </a:lnSpc>
            </a:pPr>
            <a:r>
              <a:rPr lang="en-GB" sz="1200" dirty="0">
                <a:latin typeface="Calibri" panose="020F0502020204030204" pitchFamily="34" charset="0"/>
                <a:cs typeface="Calibri" panose="020F0502020204030204" pitchFamily="34" charset="0"/>
              </a:rPr>
              <a:t>• adult rate age 21 and over: £12.21 an hour</a:t>
            </a:r>
          </a:p>
          <a:p>
            <a:pPr>
              <a:lnSpc>
                <a:spcPct val="150000"/>
              </a:lnSpc>
            </a:pPr>
            <a:r>
              <a:rPr lang="en-GB" sz="1200" dirty="0">
                <a:latin typeface="Calibri" panose="020F0502020204030204" pitchFamily="34" charset="0"/>
                <a:cs typeface="Calibri" panose="020F0502020204030204" pitchFamily="34" charset="0"/>
              </a:rPr>
              <a:t>• age 18-20: £10.00 an hour</a:t>
            </a:r>
          </a:p>
          <a:p>
            <a:pPr>
              <a:lnSpc>
                <a:spcPct val="150000"/>
              </a:lnSpc>
            </a:pPr>
            <a:r>
              <a:rPr lang="en-GB" sz="1200" dirty="0">
                <a:latin typeface="Calibri" panose="020F0502020204030204" pitchFamily="34" charset="0"/>
                <a:cs typeface="Calibri" panose="020F0502020204030204" pitchFamily="34" charset="0"/>
              </a:rPr>
              <a:t>• under 18: £7.55 an hour.</a:t>
            </a:r>
          </a:p>
        </p:txBody>
      </p:sp>
      <p:pic>
        <p:nvPicPr>
          <p:cNvPr id="14" name="Picture 13" descr="A picture containing text&#10;&#10;Description automatically generated">
            <a:extLst>
              <a:ext uri="{FF2B5EF4-FFF2-40B4-BE49-F238E27FC236}">
                <a16:creationId xmlns:a16="http://schemas.microsoft.com/office/drawing/2014/main" id="{432D22D2-D44E-6933-A462-BFF627D22E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2765" y="5331756"/>
            <a:ext cx="723900" cy="1181100"/>
          </a:xfrm>
          <a:prstGeom prst="rect">
            <a:avLst/>
          </a:prstGeom>
        </p:spPr>
      </p:pic>
      <p:pic>
        <p:nvPicPr>
          <p:cNvPr id="16" name="Picture 15" descr="Background pattern&#10;&#10;Description automatically generated">
            <a:extLst>
              <a:ext uri="{FF2B5EF4-FFF2-40B4-BE49-F238E27FC236}">
                <a16:creationId xmlns:a16="http://schemas.microsoft.com/office/drawing/2014/main" id="{A8BEB9CF-1A87-5CB4-9FFD-06DBD5DF45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1364421" y="2975554"/>
            <a:ext cx="990600" cy="3771900"/>
          </a:xfrm>
          <a:prstGeom prst="rect">
            <a:avLst/>
          </a:prstGeom>
        </p:spPr>
      </p:pic>
      <p:sp>
        <p:nvSpPr>
          <p:cNvPr id="25" name="TextBox 24">
            <a:extLst>
              <a:ext uri="{FF2B5EF4-FFF2-40B4-BE49-F238E27FC236}">
                <a16:creationId xmlns:a16="http://schemas.microsoft.com/office/drawing/2014/main" id="{12FF0ADC-8BD8-16E0-AEB3-5351DE231858}"/>
              </a:ext>
            </a:extLst>
          </p:cNvPr>
          <p:cNvSpPr txBox="1"/>
          <p:nvPr/>
        </p:nvSpPr>
        <p:spPr>
          <a:xfrm>
            <a:off x="3834845" y="4644515"/>
            <a:ext cx="4984678" cy="584775"/>
          </a:xfrm>
          <a:prstGeom prst="rect">
            <a:avLst/>
          </a:prstGeom>
          <a:noFill/>
        </p:spPr>
        <p:txBody>
          <a:bodyPr wrap="square" lIns="91440" tIns="45720" rIns="91440" bIns="45720" rtlCol="0" anchor="t">
            <a:spAutoFit/>
          </a:bodyPr>
          <a:lstStyle/>
          <a:p>
            <a:r>
              <a:rPr lang="en-GB" sz="1600" dirty="0">
                <a:latin typeface="Calibri" panose="020F0502020204030204" pitchFamily="34" charset="0"/>
                <a:cs typeface="Calibri" panose="020F0502020204030204" pitchFamily="34" charset="0"/>
              </a:rPr>
              <a:t>The minimum pay rate for apprentices is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£7.55 an hour - including Modern Apprentices: </a:t>
            </a:r>
          </a:p>
        </p:txBody>
      </p:sp>
      <p:sp>
        <p:nvSpPr>
          <p:cNvPr id="18" name="Rectangle 17">
            <a:extLst>
              <a:ext uri="{FF2B5EF4-FFF2-40B4-BE49-F238E27FC236}">
                <a16:creationId xmlns:a16="http://schemas.microsoft.com/office/drawing/2014/main" id="{881B8F31-63C7-8E81-079C-0273894AEC2E}"/>
              </a:ext>
            </a:extLst>
          </p:cNvPr>
          <p:cNvSpPr/>
          <p:nvPr/>
        </p:nvSpPr>
        <p:spPr>
          <a:xfrm>
            <a:off x="4923066" y="5343414"/>
            <a:ext cx="3885827" cy="1015663"/>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rPr>
              <a:t>The apprentice rate applies to:</a:t>
            </a:r>
            <a:br>
              <a:rPr lang="en-GB" sz="1200" dirty="0">
                <a:latin typeface="Calibri" panose="020F0502020204030204" pitchFamily="34" charset="0"/>
                <a:cs typeface="Calibri" panose="020F0502020204030204" pitchFamily="34" charset="0"/>
              </a:rPr>
            </a:br>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apprentices under 19</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apprentices aged 19 and over who are in the first year of their apprenticeship.</a:t>
            </a:r>
          </a:p>
        </p:txBody>
      </p:sp>
      <p:sp>
        <p:nvSpPr>
          <p:cNvPr id="23" name="TextBox 22">
            <a:extLst>
              <a:ext uri="{FF2B5EF4-FFF2-40B4-BE49-F238E27FC236}">
                <a16:creationId xmlns:a16="http://schemas.microsoft.com/office/drawing/2014/main" id="{73C03A87-BF3A-0A4E-032F-48F3B3E2DAE6}"/>
              </a:ext>
            </a:extLst>
          </p:cNvPr>
          <p:cNvSpPr txBox="1"/>
          <p:nvPr/>
        </p:nvSpPr>
        <p:spPr>
          <a:xfrm rot="21444189">
            <a:off x="1048025" y="3483837"/>
            <a:ext cx="4474194" cy="523220"/>
          </a:xfrm>
          <a:prstGeom prst="rect">
            <a:avLst/>
          </a:prstGeom>
          <a:noFill/>
        </p:spPr>
        <p:txBody>
          <a:bodyPr wrap="square" lIns="91440" tIns="45720" rIns="91440" bIns="45720" rtlCol="0" anchor="t">
            <a:spAutoFit/>
          </a:bodyPr>
          <a:lstStyle/>
          <a:p>
            <a:r>
              <a:rPr lang="en-GB" sz="1400" dirty="0">
                <a:latin typeface="Simplified Arabic Fixed" panose="02070309020205020404" pitchFamily="49" charset="-78"/>
                <a:cs typeface="Simplified Arabic Fixed" panose="02070309020205020404" pitchFamily="49" charset="-78"/>
              </a:rPr>
              <a:t>For those aged 21 and over, this is called the </a:t>
            </a:r>
            <a:r>
              <a:rPr lang="en-GB" sz="1400" b="1" dirty="0">
                <a:latin typeface="Simplified Arabic Fixed" panose="02070309020205020404" pitchFamily="49" charset="-78"/>
                <a:cs typeface="Simplified Arabic Fixed" panose="02070309020205020404" pitchFamily="49" charset="-78"/>
              </a:rPr>
              <a:t>National Living Wage (NLW).</a:t>
            </a:r>
          </a:p>
        </p:txBody>
      </p:sp>
    </p:spTree>
    <p:extLst>
      <p:ext uri="{BB962C8B-B14F-4D97-AF65-F5344CB8AC3E}">
        <p14:creationId xmlns:p14="http://schemas.microsoft.com/office/powerpoint/2010/main" val="235622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4" descr="Timeline&#10;&#10;Description automatically generated">
            <a:extLst>
              <a:ext uri="{FF2B5EF4-FFF2-40B4-BE49-F238E27FC236}">
                <a16:creationId xmlns:a16="http://schemas.microsoft.com/office/drawing/2014/main" id="{C064B76A-DE9E-9206-41EE-C9A452C77E07}"/>
              </a:ext>
            </a:extLst>
          </p:cNvPr>
          <p:cNvPicPr>
            <a:picLocks noChangeAspect="1"/>
          </p:cNvPicPr>
          <p:nvPr/>
        </p:nvPicPr>
        <p:blipFill rotWithShape="1">
          <a:blip r:embed="rId4"/>
          <a:srcRect l="2413" t="7435" r="1150" b="10412"/>
          <a:stretch/>
        </p:blipFill>
        <p:spPr>
          <a:xfrm>
            <a:off x="803287" y="1574800"/>
            <a:ext cx="5053292" cy="3923608"/>
          </a:xfrm>
          <a:prstGeom prst="rect">
            <a:avLst/>
          </a:prstGeom>
          <a:effectLst>
            <a:outerShdw blurRad="50800" dist="50800" dir="5400000" algn="ctr" rotWithShape="0">
              <a:schemeClr val="tx1">
                <a:lumMod val="65000"/>
                <a:lumOff val="35000"/>
              </a:schemeClr>
            </a:outerShdw>
          </a:effectLst>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3" name="Group 2">
            <a:extLst>
              <a:ext uri="{FF2B5EF4-FFF2-40B4-BE49-F238E27FC236}">
                <a16:creationId xmlns:a16="http://schemas.microsoft.com/office/drawing/2014/main" id="{14F9D952-B3AD-2C23-5AFF-2A0227C7A579}"/>
              </a:ext>
            </a:extLst>
          </p:cNvPr>
          <p:cNvGrpSpPr/>
          <p:nvPr/>
        </p:nvGrpSpPr>
        <p:grpSpPr>
          <a:xfrm>
            <a:off x="6268719" y="1818640"/>
            <a:ext cx="2736882" cy="690880"/>
            <a:chOff x="6268719" y="1818640"/>
            <a:chExt cx="2736882" cy="690880"/>
          </a:xfrm>
        </p:grpSpPr>
        <p:sp>
          <p:nvSpPr>
            <p:cNvPr id="2" name="Pentagon 1">
              <a:extLst>
                <a:ext uri="{FF2B5EF4-FFF2-40B4-BE49-F238E27FC236}">
                  <a16:creationId xmlns:a16="http://schemas.microsoft.com/office/drawing/2014/main" id="{BE77BE46-C507-E6E0-2618-A21E623A8DBD}"/>
                </a:ext>
              </a:extLst>
            </p:cNvPr>
            <p:cNvSpPr/>
            <p:nvPr/>
          </p:nvSpPr>
          <p:spPr>
            <a:xfrm rot="10800000">
              <a:off x="6268719" y="1818640"/>
              <a:ext cx="2716561" cy="690880"/>
            </a:xfrm>
            <a:prstGeom prst="homePlate">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444B92-7873-CA33-51A8-CFE620E95A4B}"/>
                </a:ext>
              </a:extLst>
            </p:cNvPr>
            <p:cNvSpPr txBox="1"/>
            <p:nvPr/>
          </p:nvSpPr>
          <p:spPr>
            <a:xfrm>
              <a:off x="6289040" y="1994803"/>
              <a:ext cx="2716561" cy="338554"/>
            </a:xfrm>
            <a:prstGeom prst="rect">
              <a:avLst/>
            </a:prstGeom>
            <a:noFill/>
          </p:spPr>
          <p:txBody>
            <a:bodyPr wrap="square" lIns="91440" tIns="45720" rIns="91440" bIns="45720" rtlCol="0" anchor="t">
              <a:spAutoFit/>
            </a:bodyPr>
            <a:lstStyle/>
            <a:p>
              <a:pPr algn="ctr"/>
              <a:r>
                <a:rPr lang="en-GB" sz="1600" dirty="0">
                  <a:solidFill>
                    <a:schemeClr val="bg1"/>
                  </a:solidFill>
                  <a:cs typeface="Calibri" panose="020F0502020204030204" pitchFamily="34" charset="0"/>
                </a:rPr>
                <a:t>What is a payslip?</a:t>
              </a:r>
            </a:p>
          </p:txBody>
        </p:sp>
      </p:grpSp>
      <p:pic>
        <p:nvPicPr>
          <p:cNvPr id="10" name="Picture 9" descr="A picture containing sunset, nature, flock, bright&#10;&#10;Description automatically generated">
            <a:extLst>
              <a:ext uri="{FF2B5EF4-FFF2-40B4-BE49-F238E27FC236}">
                <a16:creationId xmlns:a16="http://schemas.microsoft.com/office/drawing/2014/main" id="{4CA1BCA6-C255-44D8-9364-78C148C37B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161" y="521543"/>
            <a:ext cx="5637839" cy="552380"/>
          </a:xfrm>
          <a:prstGeom prst="rect">
            <a:avLst/>
          </a:prstGeom>
        </p:spPr>
      </p:pic>
      <p:pic>
        <p:nvPicPr>
          <p:cNvPr id="11" name="Picture 10" descr="A picture containing text, light, dark&#10;&#10;Description automatically generated">
            <a:extLst>
              <a:ext uri="{FF2B5EF4-FFF2-40B4-BE49-F238E27FC236}">
                <a16:creationId xmlns:a16="http://schemas.microsoft.com/office/drawing/2014/main" id="{DA477B74-F8D6-E965-8C98-19E78C2DAF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12" name="TextBox 11">
            <a:extLst>
              <a:ext uri="{FF2B5EF4-FFF2-40B4-BE49-F238E27FC236}">
                <a16:creationId xmlns:a16="http://schemas.microsoft.com/office/drawing/2014/main" id="{79D08F82-054D-0EC3-2828-812EB95DAA5F}"/>
              </a:ext>
            </a:extLst>
          </p:cNvPr>
          <p:cNvSpPr txBox="1"/>
          <p:nvPr/>
        </p:nvSpPr>
        <p:spPr>
          <a:xfrm>
            <a:off x="1566735" y="617731"/>
            <a:ext cx="5545265"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Right to an itemised payslip</a:t>
            </a:r>
          </a:p>
        </p:txBody>
      </p:sp>
      <p:grpSp>
        <p:nvGrpSpPr>
          <p:cNvPr id="5" name="Group 4">
            <a:extLst>
              <a:ext uri="{FF2B5EF4-FFF2-40B4-BE49-F238E27FC236}">
                <a16:creationId xmlns:a16="http://schemas.microsoft.com/office/drawing/2014/main" id="{638BC47F-5385-0B2D-C1ED-571643CED5FE}"/>
              </a:ext>
            </a:extLst>
          </p:cNvPr>
          <p:cNvGrpSpPr/>
          <p:nvPr/>
        </p:nvGrpSpPr>
        <p:grpSpPr>
          <a:xfrm>
            <a:off x="6268719" y="3108960"/>
            <a:ext cx="2736882" cy="690880"/>
            <a:chOff x="6268719" y="3108960"/>
            <a:chExt cx="2736882" cy="690880"/>
          </a:xfrm>
        </p:grpSpPr>
        <p:sp>
          <p:nvSpPr>
            <p:cNvPr id="14" name="Pentagon 13">
              <a:extLst>
                <a:ext uri="{FF2B5EF4-FFF2-40B4-BE49-F238E27FC236}">
                  <a16:creationId xmlns:a16="http://schemas.microsoft.com/office/drawing/2014/main" id="{5ACE3B17-3151-8C4B-E425-E0FD83EA1798}"/>
                </a:ext>
              </a:extLst>
            </p:cNvPr>
            <p:cNvSpPr/>
            <p:nvPr/>
          </p:nvSpPr>
          <p:spPr>
            <a:xfrm rot="10800000">
              <a:off x="6268719" y="3108960"/>
              <a:ext cx="2716561" cy="69088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D85FA7-353A-F06B-3867-B55C9F3425C1}"/>
                </a:ext>
              </a:extLst>
            </p:cNvPr>
            <p:cNvSpPr txBox="1"/>
            <p:nvPr/>
          </p:nvSpPr>
          <p:spPr>
            <a:xfrm>
              <a:off x="6289040" y="3285123"/>
              <a:ext cx="2716561" cy="338554"/>
            </a:xfrm>
            <a:prstGeom prst="rect">
              <a:avLst/>
            </a:prstGeom>
            <a:noFill/>
          </p:spPr>
          <p:txBody>
            <a:bodyPr wrap="square" lIns="91440" tIns="45720" rIns="91440" bIns="45720" rtlCol="0" anchor="t">
              <a:spAutoFit/>
            </a:bodyPr>
            <a:lstStyle/>
            <a:p>
              <a:pPr algn="ctr"/>
              <a:r>
                <a:rPr lang="en-GB" sz="1600" dirty="0">
                  <a:solidFill>
                    <a:schemeClr val="bg1"/>
                  </a:solidFill>
                  <a:cs typeface="Calibri" panose="020F0502020204030204" pitchFamily="34" charset="0"/>
                </a:rPr>
                <a:t>When will you get one?</a:t>
              </a:r>
            </a:p>
          </p:txBody>
        </p:sp>
      </p:grpSp>
      <p:grpSp>
        <p:nvGrpSpPr>
          <p:cNvPr id="6" name="Group 5">
            <a:extLst>
              <a:ext uri="{FF2B5EF4-FFF2-40B4-BE49-F238E27FC236}">
                <a16:creationId xmlns:a16="http://schemas.microsoft.com/office/drawing/2014/main" id="{3BDB823A-9CF8-DD19-6AC3-C94EE1889FEE}"/>
              </a:ext>
            </a:extLst>
          </p:cNvPr>
          <p:cNvGrpSpPr/>
          <p:nvPr/>
        </p:nvGrpSpPr>
        <p:grpSpPr>
          <a:xfrm>
            <a:off x="6268719" y="4511040"/>
            <a:ext cx="2736882" cy="690880"/>
            <a:chOff x="6268719" y="4511040"/>
            <a:chExt cx="2736882" cy="690880"/>
          </a:xfrm>
        </p:grpSpPr>
        <p:sp>
          <p:nvSpPr>
            <p:cNvPr id="16" name="Pentagon 15">
              <a:extLst>
                <a:ext uri="{FF2B5EF4-FFF2-40B4-BE49-F238E27FC236}">
                  <a16:creationId xmlns:a16="http://schemas.microsoft.com/office/drawing/2014/main" id="{129F9EB3-0890-6ECA-F64A-232827E3E1F7}"/>
                </a:ext>
              </a:extLst>
            </p:cNvPr>
            <p:cNvSpPr/>
            <p:nvPr/>
          </p:nvSpPr>
          <p:spPr>
            <a:xfrm rot="10800000">
              <a:off x="6268719" y="4511040"/>
              <a:ext cx="2716561" cy="69088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55E367-6026-4AF0-942B-61858282570B}"/>
                </a:ext>
              </a:extLst>
            </p:cNvPr>
            <p:cNvSpPr txBox="1"/>
            <p:nvPr/>
          </p:nvSpPr>
          <p:spPr>
            <a:xfrm>
              <a:off x="6289040" y="4687203"/>
              <a:ext cx="2716561" cy="338554"/>
            </a:xfrm>
            <a:prstGeom prst="rect">
              <a:avLst/>
            </a:prstGeom>
            <a:noFill/>
          </p:spPr>
          <p:txBody>
            <a:bodyPr wrap="square" lIns="91440" tIns="45720" rIns="91440" bIns="45720" rtlCol="0" anchor="t">
              <a:spAutoFit/>
            </a:bodyPr>
            <a:lstStyle/>
            <a:p>
              <a:pPr algn="ctr"/>
              <a:r>
                <a:rPr lang="en-GB" sz="1600" dirty="0">
                  <a:solidFill>
                    <a:schemeClr val="bg1"/>
                  </a:solidFill>
                  <a:cs typeface="Calibri" panose="020F0502020204030204" pitchFamily="34" charset="0"/>
                </a:rPr>
                <a:t>What will it look like?</a:t>
              </a:r>
            </a:p>
          </p:txBody>
        </p:sp>
      </p:grpSp>
      <p:sp>
        <p:nvSpPr>
          <p:cNvPr id="18" name="TextBox 17">
            <a:extLst>
              <a:ext uri="{FF2B5EF4-FFF2-40B4-BE49-F238E27FC236}">
                <a16:creationId xmlns:a16="http://schemas.microsoft.com/office/drawing/2014/main" id="{3D805921-4B17-143C-2E41-C7CD2F0EC47E}"/>
              </a:ext>
            </a:extLst>
          </p:cNvPr>
          <p:cNvSpPr txBox="1"/>
          <p:nvPr/>
        </p:nvSpPr>
        <p:spPr>
          <a:xfrm>
            <a:off x="642060" y="561054"/>
            <a:ext cx="555692"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Simplified Arabic Fixed" panose="02070309020205020404" pitchFamily="49" charset="-78"/>
                <a:cs typeface="Simplified Arabic Fixed" panose="02070309020205020404" pitchFamily="49" charset="-78"/>
              </a:rPr>
              <a:t>3</a:t>
            </a:r>
            <a:endParaRPr lang="en-US" sz="2800"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170863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descr="A picture containing night sky&#10;&#10;Description automatically generated">
            <a:extLst>
              <a:ext uri="{FF2B5EF4-FFF2-40B4-BE49-F238E27FC236}">
                <a16:creationId xmlns:a16="http://schemas.microsoft.com/office/drawing/2014/main" id="{CD2C34F8-ECCD-D130-C19E-1128A35AE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2636">
            <a:off x="1037144" y="1311754"/>
            <a:ext cx="7606405" cy="2918991"/>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21543"/>
            <a:ext cx="4072397" cy="558074"/>
          </a:xfrm>
          <a:prstGeom prst="rect">
            <a:avLst/>
          </a:prstGeom>
        </p:spPr>
      </p:pic>
      <p:pic>
        <p:nvPicPr>
          <p:cNvPr id="34" name="Picture 33" descr="A picture containing text, light, dark&#10;&#10;Description automatically generated">
            <a:extLst>
              <a:ext uri="{FF2B5EF4-FFF2-40B4-BE49-F238E27FC236}">
                <a16:creationId xmlns:a16="http://schemas.microsoft.com/office/drawing/2014/main" id="{3D9B76C7-003D-984B-AE1D-1BCBB70CB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35181"/>
            <a:ext cx="772851" cy="76666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474161" y="620525"/>
            <a:ext cx="4072397"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Right to time off work</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grpSp>
        <p:nvGrpSpPr>
          <p:cNvPr id="11" name="Group 10">
            <a:extLst>
              <a:ext uri="{FF2B5EF4-FFF2-40B4-BE49-F238E27FC236}">
                <a16:creationId xmlns:a16="http://schemas.microsoft.com/office/drawing/2014/main" id="{8EA399D2-29BF-EA50-105F-BC3AEAE0949B}"/>
              </a:ext>
            </a:extLst>
          </p:cNvPr>
          <p:cNvGrpSpPr/>
          <p:nvPr/>
        </p:nvGrpSpPr>
        <p:grpSpPr>
          <a:xfrm>
            <a:off x="735479" y="1662027"/>
            <a:ext cx="4214552" cy="1267437"/>
            <a:chOff x="833529" y="1640685"/>
            <a:chExt cx="4214552" cy="1267437"/>
          </a:xfrm>
        </p:grpSpPr>
        <p:pic>
          <p:nvPicPr>
            <p:cNvPr id="14" name="Picture 13" descr="Shape, circle&#10;&#10;Description automatically generated">
              <a:extLst>
                <a:ext uri="{FF2B5EF4-FFF2-40B4-BE49-F238E27FC236}">
                  <a16:creationId xmlns:a16="http://schemas.microsoft.com/office/drawing/2014/main" id="{F4BF3E9E-4E90-B907-F7C5-F17463ED54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529" y="1640685"/>
              <a:ext cx="1284681" cy="1267437"/>
            </a:xfrm>
            <a:prstGeom prst="rect">
              <a:avLst/>
            </a:prstGeom>
          </p:spPr>
        </p:pic>
        <p:pic>
          <p:nvPicPr>
            <p:cNvPr id="18" name="Picture 17" descr="A picture containing text, plant&#10;&#10;Description automatically generated">
              <a:extLst>
                <a:ext uri="{FF2B5EF4-FFF2-40B4-BE49-F238E27FC236}">
                  <a16:creationId xmlns:a16="http://schemas.microsoft.com/office/drawing/2014/main" id="{6A3B7133-F2B5-2C73-53AD-06252C3546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847" y="1997041"/>
              <a:ext cx="845600" cy="628159"/>
            </a:xfrm>
            <a:prstGeom prst="rect">
              <a:avLst/>
            </a:prstGeom>
          </p:spPr>
        </p:pic>
        <p:sp>
          <p:nvSpPr>
            <p:cNvPr id="25" name="TextBox 24">
              <a:extLst>
                <a:ext uri="{FF2B5EF4-FFF2-40B4-BE49-F238E27FC236}">
                  <a16:creationId xmlns:a16="http://schemas.microsoft.com/office/drawing/2014/main" id="{49BA57C0-332E-7738-D25F-3A67326FCF37}"/>
                </a:ext>
              </a:extLst>
            </p:cNvPr>
            <p:cNvSpPr txBox="1"/>
            <p:nvPr/>
          </p:nvSpPr>
          <p:spPr>
            <a:xfrm>
              <a:off x="2471703" y="1738278"/>
              <a:ext cx="1857529" cy="461665"/>
            </a:xfrm>
            <a:prstGeom prst="rect">
              <a:avLst/>
            </a:prstGeom>
            <a:noFill/>
          </p:spPr>
          <p:txBody>
            <a:bodyPr wrap="square" lIns="91440" tIns="45720" rIns="91440" bIns="45720" rtlCol="0" anchor="t">
              <a:spAutoFit/>
            </a:bodyPr>
            <a:lstStyle/>
            <a:p>
              <a:pPr algn="ctr"/>
              <a:r>
                <a:rPr lang="en-GB" sz="2400" dirty="0">
                  <a:solidFill>
                    <a:srgbClr val="00B0F0"/>
                  </a:solidFill>
                  <a:latin typeface="Reprise Title Std" panose="02000000000000000000" pitchFamily="2" charset="77"/>
                  <a:cs typeface="Simplified Arabic Fixed"/>
                </a:rPr>
                <a:t>holidays</a:t>
              </a:r>
            </a:p>
          </p:txBody>
        </p:sp>
        <p:sp>
          <p:nvSpPr>
            <p:cNvPr id="36" name="TextBox 35">
              <a:extLst>
                <a:ext uri="{FF2B5EF4-FFF2-40B4-BE49-F238E27FC236}">
                  <a16:creationId xmlns:a16="http://schemas.microsoft.com/office/drawing/2014/main" id="{BABBE51F-0263-F62B-328E-FE869BD39A25}"/>
                </a:ext>
              </a:extLst>
            </p:cNvPr>
            <p:cNvSpPr txBox="1"/>
            <p:nvPr/>
          </p:nvSpPr>
          <p:spPr>
            <a:xfrm>
              <a:off x="1998061" y="2186075"/>
              <a:ext cx="3050020" cy="584775"/>
            </a:xfrm>
            <a:prstGeom prst="rect">
              <a:avLst/>
            </a:prstGeom>
            <a:noFill/>
          </p:spPr>
          <p:txBody>
            <a:bodyPr wrap="square" lIns="91440" tIns="45720" rIns="91440" bIns="45720" rtlCol="0" anchor="t">
              <a:spAutoFit/>
            </a:bodyPr>
            <a:lstStyle/>
            <a:p>
              <a:pPr algn="ctr"/>
              <a:r>
                <a:rPr lang="en-GB" sz="1600" dirty="0">
                  <a:latin typeface="Calibri" panose="020F0502020204030204" pitchFamily="34" charset="0"/>
                  <a:cs typeface="Calibri" panose="020F0502020204030204" pitchFamily="34" charset="0"/>
                </a:rPr>
                <a:t>(Statutory Leave Entitlement)</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5.6 weeks per year</a:t>
              </a:r>
            </a:p>
          </p:txBody>
        </p:sp>
      </p:grpSp>
      <p:pic>
        <p:nvPicPr>
          <p:cNvPr id="15" name="Picture 14" descr="Shape, square&#10;&#10;Description automatically generated">
            <a:extLst>
              <a:ext uri="{FF2B5EF4-FFF2-40B4-BE49-F238E27FC236}">
                <a16:creationId xmlns:a16="http://schemas.microsoft.com/office/drawing/2014/main" id="{360CB465-BA22-C6F8-A281-6466436057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64098">
            <a:off x="2386235" y="3738865"/>
            <a:ext cx="1919581" cy="1919581"/>
          </a:xfrm>
          <a:prstGeom prst="rect">
            <a:avLst/>
          </a:prstGeom>
          <a:effectLst>
            <a:outerShdw blurRad="50800" dist="50800" dir="5400000" algn="ctr" rotWithShape="0">
              <a:schemeClr val="tx1">
                <a:lumMod val="75000"/>
                <a:lumOff val="25000"/>
              </a:schemeClr>
            </a:outerShdw>
          </a:effectLst>
        </p:spPr>
      </p:pic>
      <p:sp>
        <p:nvSpPr>
          <p:cNvPr id="37" name="TextBox 36">
            <a:extLst>
              <a:ext uri="{FF2B5EF4-FFF2-40B4-BE49-F238E27FC236}">
                <a16:creationId xmlns:a16="http://schemas.microsoft.com/office/drawing/2014/main" id="{280202E1-EDA7-90A7-CC1E-CCB7514536BE}"/>
              </a:ext>
            </a:extLst>
          </p:cNvPr>
          <p:cNvSpPr txBox="1"/>
          <p:nvPr/>
        </p:nvSpPr>
        <p:spPr>
          <a:xfrm rot="20983744">
            <a:off x="2399708" y="4206473"/>
            <a:ext cx="1804496" cy="830997"/>
          </a:xfrm>
          <a:prstGeom prst="rect">
            <a:avLst/>
          </a:prstGeom>
          <a:noFill/>
        </p:spPr>
        <p:txBody>
          <a:bodyPr wrap="square" lIns="91440" tIns="45720" rIns="91440" bIns="45720" rtlCol="0" anchor="t">
            <a:spAutoFit/>
          </a:bodyPr>
          <a:lstStyle/>
          <a:p>
            <a:pPr algn="ctr"/>
            <a:r>
              <a:rPr lang="en-GB" sz="2400" dirty="0">
                <a:latin typeface="Bradley Hand ITC" panose="03070402050302030203" pitchFamily="66" charset="77"/>
                <a:cs typeface="Simplified Arabic Fixed"/>
              </a:rPr>
              <a:t>Out of Office</a:t>
            </a:r>
          </a:p>
        </p:txBody>
      </p:sp>
      <p:grpSp>
        <p:nvGrpSpPr>
          <p:cNvPr id="19" name="Group 18">
            <a:extLst>
              <a:ext uri="{FF2B5EF4-FFF2-40B4-BE49-F238E27FC236}">
                <a16:creationId xmlns:a16="http://schemas.microsoft.com/office/drawing/2014/main" id="{B4AA0081-94AD-8A10-84E9-B404ED678A0A}"/>
              </a:ext>
            </a:extLst>
          </p:cNvPr>
          <p:cNvGrpSpPr/>
          <p:nvPr/>
        </p:nvGrpSpPr>
        <p:grpSpPr>
          <a:xfrm>
            <a:off x="5688439" y="4168147"/>
            <a:ext cx="3236894" cy="1688541"/>
            <a:chOff x="673094" y="4569929"/>
            <a:chExt cx="3236894" cy="1688541"/>
          </a:xfrm>
        </p:grpSpPr>
        <p:grpSp>
          <p:nvGrpSpPr>
            <p:cNvPr id="2" name="Group 1">
              <a:extLst>
                <a:ext uri="{FF2B5EF4-FFF2-40B4-BE49-F238E27FC236}">
                  <a16:creationId xmlns:a16="http://schemas.microsoft.com/office/drawing/2014/main" id="{86052CFE-C420-4B9D-B26F-3DDAA355D1F8}"/>
                </a:ext>
              </a:extLst>
            </p:cNvPr>
            <p:cNvGrpSpPr/>
            <p:nvPr/>
          </p:nvGrpSpPr>
          <p:grpSpPr>
            <a:xfrm>
              <a:off x="673094" y="4569929"/>
              <a:ext cx="2973420" cy="1267437"/>
              <a:chOff x="1044638" y="2989253"/>
              <a:chExt cx="2973420" cy="1267437"/>
            </a:xfrm>
          </p:grpSpPr>
          <p:pic>
            <p:nvPicPr>
              <p:cNvPr id="22" name="Picture 21" descr="Shape, circle&#10;&#10;Description automatically generated">
                <a:extLst>
                  <a:ext uri="{FF2B5EF4-FFF2-40B4-BE49-F238E27FC236}">
                    <a16:creationId xmlns:a16="http://schemas.microsoft.com/office/drawing/2014/main" id="{7BAF9CA6-BF0B-D68E-3B6D-DE4635B22F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638" y="2989253"/>
                <a:ext cx="1284681" cy="1267437"/>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264EF68E-B991-638A-7331-AF957E2D52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2891" y="3311715"/>
                <a:ext cx="808174" cy="622512"/>
              </a:xfrm>
              <a:prstGeom prst="rect">
                <a:avLst/>
              </a:prstGeom>
            </p:spPr>
          </p:pic>
          <p:sp>
            <p:nvSpPr>
              <p:cNvPr id="26" name="TextBox 25">
                <a:extLst>
                  <a:ext uri="{FF2B5EF4-FFF2-40B4-BE49-F238E27FC236}">
                    <a16:creationId xmlns:a16="http://schemas.microsoft.com/office/drawing/2014/main" id="{20AB9F40-C580-92BB-9B66-EFFEEF287B10}"/>
                  </a:ext>
                </a:extLst>
              </p:cNvPr>
              <p:cNvSpPr txBox="1"/>
              <p:nvPr/>
            </p:nvSpPr>
            <p:spPr>
              <a:xfrm>
                <a:off x="2261339" y="3306730"/>
                <a:ext cx="1756719" cy="461665"/>
              </a:xfrm>
              <a:prstGeom prst="rect">
                <a:avLst/>
              </a:prstGeom>
              <a:noFill/>
            </p:spPr>
            <p:txBody>
              <a:bodyPr wrap="square" lIns="91440" tIns="45720" rIns="91440" bIns="45720" rtlCol="0" anchor="t">
                <a:spAutoFit/>
              </a:bodyPr>
              <a:lstStyle/>
              <a:p>
                <a:pPr algn="ctr"/>
                <a:r>
                  <a:rPr lang="en-GB" sz="2400" dirty="0">
                    <a:solidFill>
                      <a:srgbClr val="E32D91"/>
                    </a:solidFill>
                    <a:latin typeface="Reprise Title Std" panose="02000000000000000000" pitchFamily="2" charset="77"/>
                    <a:cs typeface="Simplified Arabic Fixed"/>
                  </a:rPr>
                  <a:t>sickness</a:t>
                </a:r>
              </a:p>
            </p:txBody>
          </p:sp>
        </p:grpSp>
        <p:sp>
          <p:nvSpPr>
            <p:cNvPr id="17" name="Rectangle 16">
              <a:extLst>
                <a:ext uri="{FF2B5EF4-FFF2-40B4-BE49-F238E27FC236}">
                  <a16:creationId xmlns:a16="http://schemas.microsoft.com/office/drawing/2014/main" id="{6BE7B45B-C193-A69A-822B-1DB842AA1B24}"/>
                </a:ext>
              </a:extLst>
            </p:cNvPr>
            <p:cNvSpPr/>
            <p:nvPr/>
          </p:nvSpPr>
          <p:spPr>
            <a:xfrm>
              <a:off x="1598560" y="5427473"/>
              <a:ext cx="2311428" cy="830997"/>
            </a:xfrm>
            <a:prstGeom prst="rect">
              <a:avLst/>
            </a:prstGeom>
          </p:spPr>
          <p:txBody>
            <a:bodyPr wrap="square">
              <a:spAutoFit/>
            </a:bodyPr>
            <a:lstStyle/>
            <a:p>
              <a:pPr algn="ctr"/>
              <a:r>
                <a:rPr lang="en-GB" sz="1600" dirty="0">
                  <a:latin typeface="Calibri" panose="020F0502020204030204" pitchFamily="34" charset="0"/>
                  <a:cs typeface="Calibri" panose="020F0502020204030204" pitchFamily="34" charset="0"/>
                </a:rPr>
                <a:t>(Self certification, Occupational Sick Pay or Statutory Sick Pay)</a:t>
              </a:r>
            </a:p>
          </p:txBody>
        </p:sp>
      </p:grpSp>
      <p:sp>
        <p:nvSpPr>
          <p:cNvPr id="23" name="TextBox 22">
            <a:extLst>
              <a:ext uri="{FF2B5EF4-FFF2-40B4-BE49-F238E27FC236}">
                <a16:creationId xmlns:a16="http://schemas.microsoft.com/office/drawing/2014/main" id="{ABBB5FF8-634A-261C-0DA3-49F58225DABC}"/>
              </a:ext>
            </a:extLst>
          </p:cNvPr>
          <p:cNvSpPr txBox="1"/>
          <p:nvPr/>
        </p:nvSpPr>
        <p:spPr>
          <a:xfrm>
            <a:off x="642060" y="540272"/>
            <a:ext cx="555692" cy="523220"/>
          </a:xfrm>
          <a:prstGeom prst="rect">
            <a:avLst/>
          </a:prstGeom>
          <a:noFill/>
        </p:spPr>
        <p:txBody>
          <a:bodyPr wrap="square" lIns="91440" tIns="45720" rIns="91440" bIns="45720" rtlCol="0" anchor="t">
            <a:spAutoFit/>
          </a:bodyPr>
          <a:lstStyle/>
          <a:p>
            <a:pPr algn="ctr"/>
            <a:r>
              <a:rPr lang="en-GB" sz="2800" b="1" dirty="0">
                <a:solidFill>
                  <a:schemeClr val="bg1"/>
                </a:solidFill>
                <a:latin typeface="Simplified Arabic Fixed" panose="02070309020205020404" pitchFamily="49" charset="-78"/>
                <a:cs typeface="Simplified Arabic Fixed" panose="02070309020205020404" pitchFamily="49" charset="-78"/>
              </a:rPr>
              <a:t>4</a:t>
            </a:r>
            <a:endParaRPr lang="en-US" sz="2800"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39592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bbd1c0-476f-492f-837b-8878e2dd1eba">
      <Terms xmlns="http://schemas.microsoft.com/office/infopath/2007/PartnerControls"/>
    </lcf76f155ced4ddcb4097134ff3c332f>
    <TaxCatchAll xmlns="3072b28c-77ff-4c28-a70b-2fb5f59c37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853AD-0AD3-4492-A59A-FC492C3EB4BE}">
  <ds:schemaRefs>
    <ds:schemaRef ds:uri="http://schemas.microsoft.com/sharepoint/v3/contenttype/forms"/>
  </ds:schemaRefs>
</ds:datastoreItem>
</file>

<file path=customXml/itemProps2.xml><?xml version="1.0" encoding="utf-8"?>
<ds:datastoreItem xmlns:ds="http://schemas.openxmlformats.org/officeDocument/2006/customXml" ds:itemID="{AB6E6F4A-3DA9-4F61-923E-2309AB9AF519}">
  <ds:schemaRefs>
    <ds:schemaRef ds:uri="http://purl.org/dc/terms/"/>
    <ds:schemaRef ds:uri="50bbd1c0-476f-492f-837b-8878e2dd1eba"/>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072b28c-77ff-4c28-a70b-2fb5f59c378a"/>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FA841A98-A40A-4FBD-9A2A-5A97C5315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4677</Words>
  <Application>Microsoft Office PowerPoint</Application>
  <PresentationFormat>On-screen Show (4:3)</PresentationFormat>
  <Paragraphs>414</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Bradley Hand ITC</vt:lpstr>
      <vt:lpstr>Comic Sans MS</vt:lpstr>
      <vt:lpstr>Arial</vt:lpstr>
      <vt:lpstr>Reprise Title Std</vt:lpstr>
      <vt:lpstr>Wingdings</vt:lpstr>
      <vt:lpstr>Avenir Light</vt:lpstr>
      <vt:lpstr>Calibri</vt:lpstr>
      <vt:lpstr>Calibri Light</vt:lpstr>
      <vt:lpstr>Stencil</vt:lpstr>
      <vt:lpstr>Simplified Arabic Fixed</vt:lpstr>
      <vt:lpstr>Avenir Black</vt:lpstr>
      <vt:lpstr>Maximus</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Marian Hester</dc:creator>
  <cp:keywords/>
  <dc:description/>
  <cp:lastModifiedBy>Marian Hester</cp:lastModifiedBy>
  <cp:revision>2318</cp:revision>
  <dcterms:created xsi:type="dcterms:W3CDTF">2022-04-19T10:35:20Z</dcterms:created>
  <dcterms:modified xsi:type="dcterms:W3CDTF">2025-11-25T15:25:06Z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