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notesSlides/notesSlide4.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5.xml" ContentType="application/vnd.openxmlformats-officedocument.presentationml.notesSlide+xml"/>
  <Override PartName="/ppt/ink/ink16.xml" ContentType="application/inkml+xml"/>
  <Override PartName="/ppt/ink/ink17.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Lst>
  <p:notesMasterIdLst>
    <p:notesMasterId r:id="rId14"/>
  </p:notesMasterIdLst>
  <p:sldIdLst>
    <p:sldId id="259" r:id="rId5"/>
    <p:sldId id="256" r:id="rId6"/>
    <p:sldId id="266" r:id="rId7"/>
    <p:sldId id="268" r:id="rId8"/>
    <p:sldId id="269" r:id="rId9"/>
    <p:sldId id="270" r:id="rId10"/>
    <p:sldId id="271" r:id="rId11"/>
    <p:sldId id="273" r:id="rId12"/>
    <p:sldId id="267" r:id="rId13"/>
  </p:sldIdLst>
  <p:sldSz cx="9144000" cy="6858000" type="screen4x3"/>
  <p:notesSz cx="6858000" cy="9144000"/>
  <p:embeddedFontLst>
    <p:embeddedFont>
      <p:font typeface="Arial Narrow" panose="020B0606020202030204" pitchFamily="34" charset="0"/>
      <p:regular r:id="rId15"/>
      <p:bold r:id="rId16"/>
      <p:italic r:id="rId17"/>
      <p:boldItalic r:id="rId18"/>
    </p:embeddedFont>
    <p:embeddedFont>
      <p:font typeface="Bradley Hand ITC" panose="03070402050302030203" pitchFamily="66" charset="0"/>
      <p:regular r:id="rId19"/>
    </p:embeddedFont>
    <p:embeddedFont>
      <p:font typeface="Century Gothic" panose="020B0502020202020204" pitchFamily="34" charset="0"/>
      <p:regular r:id="rId20"/>
      <p:bold r:id="rId21"/>
      <p:italic r:id="rId22"/>
      <p:boldItalic r:id="rId23"/>
    </p:embeddedFont>
    <p:embeddedFont>
      <p:font typeface="Comic Sans MS" panose="030F0702030302020204" pitchFamily="66" charset="0"/>
      <p:regular r:id="rId24"/>
      <p:bold r:id="rId25"/>
      <p:italic r:id="rId26"/>
      <p:boldItalic r:id="rId27"/>
    </p:embeddedFont>
    <p:embeddedFont>
      <p:font typeface="Maximus" pitchFamily="2" charset="0"/>
      <p:regular r:id="rId28"/>
    </p:embeddedFont>
    <p:embeddedFont>
      <p:font typeface="Reprise Title Std" panose="02000000000000000000" charset="0"/>
      <p:regular r:id="rId29"/>
    </p:embeddedFont>
    <p:embeddedFont>
      <p:font typeface="Rockwell" panose="02060603020205020403" pitchFamily="18" charset="0"/>
      <p:regular r:id="rId30"/>
      <p:bold r:id="rId31"/>
      <p:italic r:id="rId32"/>
      <p:boldItalic r:id="rId33"/>
    </p:embeddedFont>
    <p:embeddedFont>
      <p:font typeface="Simplified Arabic Fixed" panose="02070309020205020404" pitchFamily="49" charset="-78"/>
      <p:regular r:id="rId34"/>
    </p:embeddedFont>
    <p:embeddedFont>
      <p:font typeface="Stencil" panose="040409050D0802020404" pitchFamily="82" charset="0"/>
      <p:regular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3D6355-B672-C68C-A770-D0325B1A6969}" name="Nicola Welch" initials="NW" userId="S::nwelch@ceg.org.uk::729d4988-6a2c-48fd-9873-dba56c810058" providerId="AD"/>
  <p188:author id="{CFAF11B5-3C94-C802-A03D-849039298B0F}" name="Dianne Gillies" initials="DG" userId="S::dgillies@ceg.org.uk::cd0cb85f-5932-4dcb-93e8-e6c16eb73698" providerId="AD"/>
  <p188:author id="{A63EC9B9-8D09-77DD-9CC2-10CD0E6B2C40}" name="Jacqui McBride" initials="JM" userId="S::jmcbride@ceg.org.uk::b788a9f0-22b6-41cf-a5db-dc69c774fd8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go Simpson" initials="MS" lastIdx="11" clrIdx="0">
    <p:extLst>
      <p:ext uri="{19B8F6BF-5375-455C-9EA6-DF929625EA0E}">
        <p15:presenceInfo xmlns:p15="http://schemas.microsoft.com/office/powerpoint/2012/main" userId="S::msimpson@ceg.org.uk::55e6cd65-f3a1-4f8a-9170-159d8a7190ac" providerId="AD"/>
      </p:ext>
    </p:extLst>
  </p:cmAuthor>
  <p:cmAuthor id="2" name="Jacqui McBride" initials="JM" lastIdx="8" clrIdx="1">
    <p:extLst>
      <p:ext uri="{19B8F6BF-5375-455C-9EA6-DF929625EA0E}">
        <p15:presenceInfo xmlns:p15="http://schemas.microsoft.com/office/powerpoint/2012/main" userId="S::jmcbride@ceg.org.uk::b788a9f0-22b6-41cf-a5db-dc69c774fd86" providerId="AD"/>
      </p:ext>
    </p:extLst>
  </p:cmAuthor>
  <p:cmAuthor id="3" name="Nicola Welch" initials="NW" lastIdx="3" clrIdx="2">
    <p:extLst>
      <p:ext uri="{19B8F6BF-5375-455C-9EA6-DF929625EA0E}">
        <p15:presenceInfo xmlns:p15="http://schemas.microsoft.com/office/powerpoint/2012/main" userId="S-1-5-21-507921405-884357618-682003330-324858" providerId="AD"/>
      </p:ext>
    </p:extLst>
  </p:cmAuthor>
  <p:cmAuthor id="4" name="Angus Gillies" initials="AG" lastIdx="7" clrIdx="3">
    <p:extLst>
      <p:ext uri="{19B8F6BF-5375-455C-9EA6-DF929625EA0E}">
        <p15:presenceInfo xmlns:p15="http://schemas.microsoft.com/office/powerpoint/2012/main" userId="45ba8cde22a5d73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D91"/>
    <a:srgbClr val="85358B"/>
    <a:srgbClr val="FFCCFF"/>
    <a:srgbClr val="C85F08"/>
    <a:srgbClr val="F23C4D"/>
    <a:srgbClr val="CC99FF"/>
    <a:srgbClr val="33CBCC"/>
    <a:srgbClr val="000000"/>
    <a:srgbClr val="052F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99"/>
    <p:restoredTop sz="96247" autoAdjust="0"/>
  </p:normalViewPr>
  <p:slideViewPr>
    <p:cSldViewPr snapToGrid="0">
      <p:cViewPr varScale="1">
        <p:scale>
          <a:sx n="111" d="100"/>
          <a:sy n="111" d="100"/>
        </p:scale>
        <p:origin x="1344"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5200" y="17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7.fntdata"/><Relationship Id="rId34" Type="http://schemas.openxmlformats.org/officeDocument/2006/relationships/font" Target="fonts/font20.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12:04:56.201"/>
    </inkml:context>
    <inkml:brush xml:id="br0">
      <inkml:brushProperty name="width" value="0.1" units="cm"/>
      <inkml:brushProperty name="height" value="0.1" units="cm"/>
      <inkml:brushProperty name="color" value="#FF0066"/>
    </inkml:brush>
  </inkml:definitions>
  <inkml:trace contextRef="#ctx0" brushRef="#br0">0 0 24575,'42'7'0,"11"-3"0,19 1 0,17-5 0,8 3 0,-8-3 0,-23-2 0,-24 0 0,-21-1 0,25 2 0,11 1 0,39 0 0,-35 0 0,3 0-314,10 0 0,2 0 314,-2-1 0,-1 2 0,-2 0 0,-4 0 0,17 2 0,-34 0 0,-28-1 0,-2-2 0,41 3 0,4-2 0,-5 0 0,4 1 0,-5-2 0,0 0 0,1 0 0,-2 0 628,36 0-628,-50 0 0,-26 0 0,-21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15:45:32.052"/>
    </inkml:context>
    <inkml:brush xml:id="br0">
      <inkml:brushProperty name="width" value="0.1" units="cm"/>
      <inkml:brushProperty name="height" value="0.1" units="cm"/>
    </inkml:brush>
  </inkml:definitions>
  <inkml:trace contextRef="#ctx0" brushRef="#br0">582 0 24575,'-28'46'0,"1"5"0,4-3 0,-4 7 0,2-1 0,-1-5 0,1 7 0,4-8 0,-3 10 0,1-7 0,0 0 0,0-6 0,7-4 0,-4-4 0,6 5 0,-8 4 0,-1 5 0,-3 3 0,-1-4 0,2-5 0,1-3 0,5-8 0,3-8 0,3-7 0,3-6 0,1-1 0,0 1 0,4-6 0,1 1 0,3-6 0,1 1 0,0 1 0,-2-2 0,0-1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15:45:33.627"/>
    </inkml:context>
    <inkml:brush xml:id="br0">
      <inkml:brushProperty name="width" value="0.1" units="cm"/>
      <inkml:brushProperty name="height" value="0.1" units="cm"/>
    </inkml:brush>
  </inkml:definitions>
  <inkml:trace contextRef="#ctx0" brushRef="#br0">37 1 24575,'0'36'0,"0"2"0,0 3 0,0-1 0,0-4 0,0 3 0,0-2 0,0-2 0,0-6 0,0 0 0,0-2 0,0 0 0,0 4 0,0-1 0,-2 0 0,2-2 0,-2 3 0,0 0 0,2 10 0,-4-2 0,3-13 0,-2-2 0,1-4 0,-2 7 0,0 5 0,2-6 0,-1-2 0,1-10 0,0 1 0,-1-5 0,2-2 0,36-44 0,7 0 0,-4 0 0,3-2 0,-1 6 0,0 2 0,2-2 0,3 0 0,6-3 0,1 0 0,-8 7 0,-2 0 0,40-23 0,-36 23 0,-17 12 0,-15 8 0,-5 4 0,-4 2 0,4-4 0,9-2 0,8-8 0,4 1 0,0 1 0,-12 7 0,2-3 0,18-7 0,-22 7 0,17-4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15:45:35.596"/>
    </inkml:context>
    <inkml:brush xml:id="br0">
      <inkml:brushProperty name="width" value="0.1" units="cm"/>
      <inkml:brushProperty name="height" value="0.1" units="cm"/>
    </inkml:brush>
  </inkml:definitions>
  <inkml:trace contextRef="#ctx0" brushRef="#br0">1 1815 24575,'14'-48'0,"18"-23"0,-3 13 0,8-4-1328,12-10 0,6-2 1328,-15 21 0,1-1 0,2 2 0,4 2 0,3 1 0,-2 1 0,16-20 0,-1 2 34,-3 10 1,-3 1-35,-10 3 0,-2 0 0,2 2 0,-2 0 0,-3 3 0,-1 0 271,3 2 1,0 2-272,-4 1 0,0 2 0,-2 0 0,-1 1 0,31-32 1326,-1 1-1326,-7 8 639,-9 13-639,-10 6 79,-21 21-79,-8 10 0,-14 9 0,2 5 0,-3-2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15:45:37.195"/>
    </inkml:context>
    <inkml:brush xml:id="br0">
      <inkml:brushProperty name="width" value="0.1" units="cm"/>
      <inkml:brushProperty name="height" value="0.1" units="cm"/>
    </inkml:brush>
  </inkml:definitions>
  <inkml:trace contextRef="#ctx0" brushRef="#br0">1 87 24575,'28'0'0,"25"0"0,12-2 0,22-1 0,1-5 0,-15 2 0,-11-1 0,-24 4 0,-2-2 0,9-3 0,7-6 0,6 1 0,-13 0 0,-21 9 0,-12 5 0,-11 8 0,-4 5 0,-1 3 0,-6 1 0,1-1 0,-4 1 0,-3 9 0,-7 5 0,-11 15 0,-3 7 0,-8 2 0,10-5 0,3-9 0,9-9 0,5-5 0,2-3 0,3-1 0,4-4 0,1-1 0,1 2 0,0-3 0,-1 6 0,3-8 0,2-1 0,-1-4 0,4-4 0,-1-2 0,1-2 0,1 2 0,1-4 0,2-8 0,6-9 0,-6 3 0,5 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15:45:50.030"/>
    </inkml:context>
    <inkml:brush xml:id="br0">
      <inkml:brushProperty name="width" value="0.1" units="cm"/>
      <inkml:brushProperty name="height" value="0.1" units="cm"/>
    </inkml:brush>
  </inkml:definitions>
  <inkml:trace contextRef="#ctx0" brushRef="#br0">1 1 24575,'58'25'0,"6"-6"0,12-2 0,6-6 0,21 4 0,-19-9 0,-3 2 0,-40-8 0,-15 5 0,-17-5 0,-1 0 0,3 2 0,12 2 0,19 4 0,15-3 0,3 3 0,2-4 0,-22 2 0,-9-3 0,-17-3 0,-3 0 0,1 0 0,-4 4 0,4-4 0,-8 4 0,3-4 0,3 0 0,3 2 0,7 0 0,-5 0 0,-4 3 0,-4-5 0,-5 6 0,3-4 0,-2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15:45:51.943"/>
    </inkml:context>
    <inkml:brush xml:id="br0">
      <inkml:brushProperty name="width" value="0.1" units="cm"/>
      <inkml:brushProperty name="height" value="0.1" units="cm"/>
    </inkml:brush>
  </inkml:definitions>
  <inkml:trace contextRef="#ctx0" brushRef="#br0">295 1 24575,'0'36'0,"3"-4"0,4 13 0,2-8 0,1 3 0,-2-7 0,0-4 0,0-7 0,-1 0 0,-2-8 0,0 4 0,0-3 0,1 4 0,-1-2 0,2 0 0,-2-2 0,0-2 0,2-4 0,-3-2 0,1-2 0,-3-2 0,2 1 0,2-1 0,1 1 0,3-1 0,-3 2 0,0-2 0,-3 1 0,-3-2 0,-7 6 0,-16 12 0,-3 10 0,-18 13 0,-6 12 0,-11 7 0,-2-2 0,4-3 0,11-11 0,15-13 0,7-6 0,13-10 0,3-4 0,5-3 0,0-1 0,3-2 0,-2-1 0,6-2 0,11-1 0,-8-3 0,9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16:04:47.075"/>
    </inkml:context>
    <inkml:brush xml:id="br0">
      <inkml:brushProperty name="width" value="0.1" units="cm"/>
      <inkml:brushProperty name="height" value="0.1" units="cm"/>
    </inkml:brush>
  </inkml:definitions>
  <inkml:trace contextRef="#ctx0" brushRef="#br0">0 0 24575,'25'37'0,"7"12"0,8 1 0,6 3 0,-4-5 0,-8-9 0,-8-10 0,-8-5 0,-4-8 0,-9-4 0,3 4 0,0 6 0,12 17 0,-3 0 0,4 9 0,-8-19 0,-1 5 0,2-6 0,-3-4 0,3 5 0,-6-8 0,-3-7 0,-2-2 0,-2-6 0,5 25 0,-3-13 0,5 24 0,-6-23 0,3 4 0,-4-9 0,2 2 0,-1 0 0,0-1 0,-1-2 0,-1-3 0,2 1 0,-2-5 0,4-1 0,-4 0 0,3-7 0,31-41 0,23-20 0,-18 14 0,4-2 0,14-1 0,4 2 0,-7 3 0,1 4 0,14-4 0,1 3 0,-10 9 0,-3 3 0,-8 2 0,-3 3 0,21-4 0,-33 14 0,-14 10 0,-13 2 0,-7 5 0,-2-3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04T13:00:19.099"/>
    </inkml:context>
    <inkml:brush xml:id="br0">
      <inkml:brushProperty name="width" value="0.09701" units="cm"/>
      <inkml:brushProperty name="height" value="0.09701" units="cm"/>
    </inkml:brush>
  </inkml:definitions>
  <inkml:trace contextRef="#ctx0" brushRef="#br0">0 3 24575,'67'-1'0,"-3"0"0,78 9 0,-121-6 0,1 2 0,-1 1 0,0 0 0,0 2 0,0 0 0,-1 2 0,29 15 0,21 14 0,-45-27 0,-1 2 0,0 1 0,-1 1 0,31 27 0,8 11 0,-40-36 0,-1 2 0,0 0 0,18 23 0,9 11 0,-34-38 0,0-1 0,-1 2 0,19 30 0,4 9 0,-23-36 0,0 2 0,14 30 0,-6 1 0,-1 1 0,17 84 0,-25-84 0,-4-22 0,-2 0 0,5 64 0,-10 661 92,-4-348-1549,3-378-5369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12:04:59.182"/>
    </inkml:context>
    <inkml:brush xml:id="br0">
      <inkml:brushProperty name="width" value="0.1" units="cm"/>
      <inkml:brushProperty name="height" value="0.1" units="cm"/>
      <inkml:brushProperty name="color" value="#FF0066"/>
    </inkml:brush>
  </inkml:definitions>
  <inkml:trace contextRef="#ctx0" brushRef="#br0">32 0 24575,'47'48'0,"-1"1"0,1-13 0,-8 0 0,-5-13 0,-15-7 0,5 4 0,-5-3 0,8 8 0,4-1 0,-4 0 0,1-4 0,-10-1 0,-4-6 0,-1 2 0,7-1 0,15 8 0,2-6 0,-1 0 0,-14-7 0,-19 0 0,-10 1 0,-15 6 0,-9 6 0,-1-2 0,-7 3 0,9-8 0,1 0 0,9-7 0,3-1 0,2-3 0,4 1 0,-3 0 0,1 2 0,-4 1 0,-3 0 0,-9 8 0,1-4 0,-2 5 0,9-7 0,6-1 0,4-3 0,3 0 0,-3 1 0,1 1 0,-1 0 0,1 1 0,2-4 0,0 2 0,1 0 0,-2 2 0,5-2 0,0-1 0,2-4 0,-8 16 0,2-9 0,-8 18 0,8-13 0,-2 3 0,4-5 0,1-3 0,1-5 0,0-2 0,2-2 0,0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12:23:09.165"/>
    </inkml:context>
    <inkml:brush xml:id="br0">
      <inkml:brushProperty name="width" value="0.16757" units="cm"/>
      <inkml:brushProperty name="height" value="0.16757" units="cm"/>
      <inkml:brushProperty name="color" value="#7030A0"/>
      <inkml:brushProperty name="inkEffects" value="pencil"/>
    </inkml:brush>
  </inkml:definitions>
  <inkml:trace contextRef="#ctx0" brushRef="#br0">1 168 16383,'19'0'0,"7"0"0,3 0 0,12 0 0,4 0 0,7 0 0,5 0 0,-2 0 0,3 0 0,3 0 0,-2 0 0,-1 0 0,-9 0 0,-14 0 0,-8 0 0,-9 0 0,-5 0 0,-5 0 0,26 0 0,46 0 0,-24 0 0,6 0 0,21-2 0,7 0 0,-16 2 0,3 0 0,1-1 0,9-1 0,1 0 0,3-1 0,-13 1 0,3-1 0,0 1 0,-2-1 0,15-1 0,-2-1 0,0 1 0,1-1 0,-1 1 0,-5-1 0,-16 0 0,-5-1 0,1 2 0,30-1 0,-1 1 0,-7 0 0,-5 1 0,-18 1 0,-4 1 0,-4 0 0,-4 2 0,13-1 0,-22 0 0,-13 0 0,-10 0 0,-5 0 0,0 0 0,4 0 0,9 0 0,6 0 0,7 0 0,4 0 0,1 0 0,7 2 0,11-2 0,12 3 0,11-3 0,-40 0 0,3 0 0,4 0 0,1 0 0,0 0 0,-1 0 0,2 0 0,-1 0 0,32-3 0,-13 3 0,-7-2 0,9 2 0,-1 0 0,4 0 0,-18 2 0,-2-2 0,-6 2 0,-4-2 0,-3 0 0,-6 0 0,2 0 0,-1 0 0,2 0 0,6 0 0,16 0 0,-14 2 0,5 0 0,3-2 0,4 1 0,14 0 0,3 1 0,-6-2 0,0 0 0,2 0 0,1 0 0,-1 0 0,1 0 0,0 0 0,-1 0 0,1-2 0,-1 1 0,-4 0 0,-1 1 0,-5-2 0,-1 1 0,-3-1 0,-1 1 0,-3 1 0,0-1 0,11-2 0,2 0 0,-1 2 0,0 1 0,6-1 0,1-1 0,-3 0 0,-2 1 0,-4-1 0,0 0 0,4 0 0,1 0 0,-5-1 0,1 0 0,7 3 0,0-1 0,-9-2 0,-1 0 0,-2 3 0,-2 0 0,-8-3 0,-2 0 0,43 2 0,-6-1 0,-11-1 0,-9 1 0,-16-3 0,-13 2 0,-13 1 0,-13 2 0,-9-2 0,0 2 0,16-2 0,22 2 0,32 0 0,21 0 0,-43-3 0,1 0 0,-2 2 0,-2-2 0,29-5 0,-30 5 0,-33 1 0,-17 2 0,-5 0 0,-1 0 0,-7 0 0,-6 0 0,14 13 0,-7-9 0,19 10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12:23:29.494"/>
    </inkml:context>
    <inkml:brush xml:id="br0">
      <inkml:brushProperty name="width" value="0.16757" units="cm"/>
      <inkml:brushProperty name="height" value="0.16757" units="cm"/>
      <inkml:brushProperty name="color" value="#008C3A"/>
      <inkml:brushProperty name="inkEffects" value="pencil"/>
    </inkml:brush>
  </inkml:definitions>
  <inkml:trace contextRef="#ctx0" brushRef="#br0">1 180 16383,'20'0'0,"9"0"0,1 0 0,14 0 0,5 0 0,7 0 0,5 0 0,-1 0 0,1 0 0,5 0 0,-3 0 0,0 0 0,-11 0 0,-14 0 0,-9 0 0,-10 0 0,-5 0 0,-5 0 0,28 0 0,48 0 0,-25 0 0,7 0 0,22-2 0,8 1 0,-18 0 0,4 1 0,1 0 0,9-3 0,2 0 0,3 0 0,-14 1 0,3 0 0,0-1 0,-2 0 0,16-1 0,-2-1 0,-1-1 0,2 2 0,-1-1 0,-5-1 0,-19 1 0,-3-1 0,-1 1 0,34 0 0,-2 1 0,-7 0 0,-6 0 0,-19 2 0,-5 1 0,-3 1 0,-5 0 0,14 0 0,-23 0 0,-16 0 0,-9 0 0,-6 0 0,1 0 0,3 0 0,10 0 0,7 0 0,7 0 0,5 0 0,1 0 0,6 2 0,13-1 0,13 1 0,12-2 0,-43 0 0,2 0 0,5 0 0,2 0 0,-1 0 0,-1 0 0,3 0 0,-3 0 0,36-2 0,-14 1 0,-8-1 0,10 2 0,-2 0 0,6 0 0,-21 2 0,-1-1 0,-8 1 0,-2-2 0,-4 0 0,-7 0 0,2 0 0,-1 0 0,3 0 0,5 0 0,18 0 0,-15 2 0,5 0 0,4-2 0,3 1 0,17 0 0,2 1 0,-7-2 0,1 0 0,2 0 0,0 0 0,1 0 0,-1 0 0,1 0 0,-1 0 0,1-2 0,-1 1 0,-5 0 0,-1 1 0,-4-2 0,-2 0 0,-3 1 0,-2-1 0,-3 2 0,1-1 0,12-2 0,1 0 0,-1 2 0,0 1 0,7-2 0,1 0 0,-4 1 0,0-1 0,-6 0 0,0 0 0,5 0 0,0 0 0,-5-1 0,1 0 0,8 2 0,0 1 0,-10-3 0,-1-1 0,-2 4 0,-2 0 0,-9-3 0,-2 0 0,46 2 0,-6-2 0,-13 0 0,-8 0 0,-18-2 0,-14 2 0,-14 1 0,-13 2 0,-10-2 0,-1 2 0,17-2 0,25 2 0,34 0 0,22 0 0,-46-3 0,1 0 0,-2 1 0,-2-1 0,31-6 0,-32 6 0,-36 1 0,-18 2 0,-5 0 0,-2 0 0,-6 0 0,-8 0 0,16 15 0,-8-12 0,21 12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12:23:31.891"/>
    </inkml:context>
    <inkml:brush xml:id="br0">
      <inkml:brushProperty name="width" value="0.16757" units="cm"/>
      <inkml:brushProperty name="height" value="0.16757" units="cm"/>
      <inkml:brushProperty name="color" value="#ED7D31"/>
      <inkml:brushProperty name="inkEffects" value="pencil"/>
    </inkml:brush>
  </inkml:definitions>
  <inkml:trace contextRef="#ctx0" brushRef="#br0">1 157 16383,'17'0'0,"8"0"0,2 0 0,11 0 0,5 0 0,5 0 0,6 0 0,-3 0 0,3 0 0,3 0 0,-2 0 0,0 0 0,-10 0 0,-11 0 0,-9 0 0,-9 0 0,-3 0 0,-6 0 0,25 0 0,42 0 0,-21 0 0,5 0 0,20-2 0,6 1 0,-15 0 0,3 1 0,1 0 0,8-2 0,2-1 0,2 1 0,-12 0 0,3 0 0,-1-1 0,-1 1 0,14-2 0,-1-1 0,-2 1 0,2 0 0,-1 0 0,-4-1 0,-16 0 0,-4 0 0,0 1 0,30 0 0,-3 0 0,-6 0 0,-4 1 0,-17 1 0,-4 1 0,-4 1 0,-4 0 0,13 0 0,-20 0 0,-14 0 0,-9 0 0,-4 0 0,0 0 0,4 0 0,8 0 0,6 0 0,6 0 0,4 0 0,1 0 0,6 2 0,11-1 0,11 1 0,10-2 0,-37 0 0,2 0 0,5 0 0,1 0 0,-2 0 0,1 0 0,2 0 0,-2 0 0,30-2 0,-12 1 0,-7-1 0,10 2 0,-3 0 0,6 0 0,-19 2 0,-1-1 0,-6 1 0,-2-2 0,-4 0 0,-6 0 0,2 0 0,-1 0 0,3 0 0,4 0 0,16 0 0,-14 1 0,5 1 0,4-2 0,2 1 0,14 0 0,3 1 0,-6-2 0,0 0 0,2 0 0,1 0 0,-1 0 0,1 0 0,-1 0 0,1 0 0,-1-2 0,1 1 0,-5 0 0,-1 1 0,-4-1 0,-2-1 0,-2 0 0,-1 1 0,-3 1 0,0-1 0,11-1 0,1-1 0,-1 2 0,0 1 0,7-1 0,-1-1 0,-2 1 0,-1-1 0,-5 0 0,1 1 0,3-1 0,1 0 0,-4-1 0,0 0 0,7 3 0,0 0 0,-9-3 0,0 0 0,-2 3 0,-2-1 0,-8-1 0,-1-1 0,39 3 0,-4-3 0,-12 1 0,-8-1 0,-14-1 0,-13 1 0,-12 1 0,-11 2 0,-10-2 0,1 2 0,14-2 0,21 2 0,30 0 0,20 0 0,-41-2 0,1-1 0,-1 2 0,-2-2 0,26-5 0,-27 5 0,-31 2 0,-16 1 0,-5 0 0,-1 0 0,-5 0 0,-8 0 0,15 13 0,-8-10 0,19 10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15:45:24.076"/>
    </inkml:context>
    <inkml:brush xml:id="br0">
      <inkml:brushProperty name="width" value="0.1" units="cm"/>
      <inkml:brushProperty name="height" value="0.1" units="cm"/>
    </inkml:brush>
  </inkml:definitions>
  <inkml:trace contextRef="#ctx0" brushRef="#br0">158 972 24575,'-19'-91'0,"1"0"0,0 1 0,-1-1 0,5 9 0,0-7 0,0 3 0,2 8 0,3 18 0,-2-21 0,7 2 0,0 26 0,2 53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15:45:26.394"/>
    </inkml:context>
    <inkml:brush xml:id="br0">
      <inkml:brushProperty name="width" value="0.1" units="cm"/>
      <inkml:brushProperty name="height" value="0.1" units="cm"/>
    </inkml:brush>
  </inkml:definitions>
  <inkml:trace contextRef="#ctx0" brushRef="#br0">4 760 24575,'-2'-11'0,"0"-1"0,2-4 0,0-11 0,0-11 0,3-15 0,-1 5 0,1-2 0,1 10 0,-2-3 0,2 3 0,-1-3 0,0 13 0,-1 5 0,0 8 0,1 0 0,-1-6 0,2-2 0,2-4 0,-2 5 0,3-2 0,-3 6 0,1-3 0,-1 6 0,-3 2 0,3 5 0,-4 3 0,1 2 0,-1 1 0,2-2 0,0 0 0,0-1 0,1 5 0,9 18 0,21 14 0,10 15 0,20 8 0,-8-10 0,-4-6 0,-12-11 0,-13-11 0,-15-4 0,-3-8 0,0 5 0,8-1 0,9 6 0,2-4 0,2 1 0,-5-4 0,-4 1 0,-6-5 0,-5 1 0,-3 0 0,0 3 0,2 1 0,-5-2 0,1-2 0,-5-3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15:45:28.655"/>
    </inkml:context>
    <inkml:brush xml:id="br0">
      <inkml:brushProperty name="width" value="0.1" units="cm"/>
      <inkml:brushProperty name="height" value="0.1" units="cm"/>
    </inkml:brush>
  </inkml:definitions>
  <inkml:trace contextRef="#ctx0" brushRef="#br0">1595 1092 24575,'-2'-9'0,"-3"-3"0,-11-8 0,-16-18 0,-16-11 0,-21-12 0,27 31 0,-3 0 0,-8-2 0,-2 0 0,0 4 0,0 1 0,-2-2 0,1 0 0,6 5 0,1-1 0,1-1 0,1 0 0,-38-25 0,1-2 0,11 4 0,8 7 0,4-3 0,4 7 0,5-3 0,-2 7 0,8 4 0,9 9 0,5 5 0,15 5 0,3 4 0,2-7 0,-1 0 0,-4-5 0,-9-6 0,4 4 0,0 2 0,9 7 0,8 9 0,3 3 0,1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15:45:30.646"/>
    </inkml:context>
    <inkml:brush xml:id="br0">
      <inkml:brushProperty name="width" value="0.1" units="cm"/>
      <inkml:brushProperty name="height" value="0.1" units="cm"/>
    </inkml:brush>
  </inkml:definitions>
  <inkml:trace contextRef="#ctx0" brushRef="#br0">869 4 24575,'-36'-2'0,"-29"0"0,17 4 0,-4-1 0,-14 0 0,-2-1 0,-6 2 0,0-1 0,8-1 0,4 0 0,-36 0 0,44 0 0,32 9 0,2 43 0,11 2 0,-9 28 0,8-28 0,2-11 0,2-13 0,0-7 0,4-9 0,1-3 0,-1-3 0,2 0 0,-2-1 0,2-1 0,0-1 0,0 0 0,0-2 0,0 13 0,4 8 0,-1 0 0,2 2 0,-3-14 0,1-5 0,-2-2 0,3 1 0,-1 2 0,16 18 0,-13-16 0,10 10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F95A12-D60B-4022-889A-D6FDB95E766F}" type="datetimeFigureOut">
              <a:rPr lang="en-US"/>
              <a:t>10/21/2025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E8B9-6A58-4D87-B516-F25D94F6D43A}" type="slidenum">
              <a:rPr lang="en-US"/>
              <a:t>‹#›</a:t>
            </a:fld>
            <a:endParaRPr lang="en-US"/>
          </a:p>
        </p:txBody>
      </p:sp>
    </p:spTree>
    <p:extLst>
      <p:ext uri="{BB962C8B-B14F-4D97-AF65-F5344CB8AC3E}">
        <p14:creationId xmlns:p14="http://schemas.microsoft.com/office/powerpoint/2010/main" val="238142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strike="noStrike" kern="1200" dirty="0">
                <a:effectLst/>
              </a:rPr>
              <a:t>Using social media</a:t>
            </a:r>
            <a:r>
              <a:rPr lang="en-GB" dirty="0"/>
              <a:t> </a:t>
            </a:r>
            <a:endParaRPr lang="en-US" dirty="0"/>
          </a:p>
          <a:p>
            <a:endParaRPr lang="en-GB" dirty="0">
              <a:cs typeface="Calibri"/>
            </a:endParaRPr>
          </a:p>
          <a:p>
            <a:r>
              <a:rPr lang="en-US" b="1" i="0" u="none" strike="noStrike" kern="1200" dirty="0">
                <a:effectLst/>
              </a:rPr>
              <a:t>Example text has been added to all slides to help you plan the lesson, adapt to suit your own presenting style.</a:t>
            </a:r>
            <a:r>
              <a:rPr lang="en-GB" dirty="0"/>
              <a:t> </a:t>
            </a:r>
            <a:endParaRPr lang="en-US" dirty="0"/>
          </a:p>
          <a:p>
            <a:endParaRPr lang="en-GB" dirty="0">
              <a:cs typeface="Calibri"/>
            </a:endParaRPr>
          </a:p>
          <a:p>
            <a:r>
              <a:rPr lang="en-GB" kern="1200" dirty="0">
                <a:effectLst/>
              </a:rPr>
              <a:t>This module</a:t>
            </a:r>
            <a:r>
              <a:rPr lang="en-GB" dirty="0"/>
              <a:t> </a:t>
            </a:r>
            <a:r>
              <a:rPr lang="en-GB" kern="1200" dirty="0">
                <a:effectLst/>
              </a:rPr>
              <a:t>helps you understand </a:t>
            </a:r>
            <a:r>
              <a:rPr lang="en-GB" dirty="0"/>
              <a:t>the </a:t>
            </a:r>
            <a:r>
              <a:rPr lang="en-GB" kern="1200" dirty="0">
                <a:effectLst/>
              </a:rPr>
              <a:t>different</a:t>
            </a:r>
            <a:r>
              <a:rPr lang="en-GB" dirty="0"/>
              <a:t> </a:t>
            </a:r>
            <a:r>
              <a:rPr lang="en-GB" kern="1200" dirty="0">
                <a:effectLst/>
              </a:rPr>
              <a:t>social media </a:t>
            </a:r>
            <a:r>
              <a:rPr lang="en-GB" dirty="0"/>
              <a:t>platforms and how they </a:t>
            </a:r>
            <a:r>
              <a:rPr lang="en-GB" kern="1200" dirty="0">
                <a:effectLst/>
              </a:rPr>
              <a:t>can </a:t>
            </a:r>
            <a:r>
              <a:rPr lang="en-GB" dirty="0"/>
              <a:t>be used when it comes to searching for a job. We will go through how your accounts should be set up </a:t>
            </a:r>
            <a:r>
              <a:rPr lang="en-GB" kern="1200" dirty="0">
                <a:effectLst/>
              </a:rPr>
              <a:t>to </a:t>
            </a:r>
            <a:r>
              <a:rPr lang="en-GB" dirty="0"/>
              <a:t>be suitable </a:t>
            </a:r>
            <a:r>
              <a:rPr lang="en-GB" kern="1200" dirty="0">
                <a:effectLst/>
              </a:rPr>
              <a:t>for </a:t>
            </a:r>
            <a:r>
              <a:rPr lang="en-GB" dirty="0"/>
              <a:t>potential employers to see</a:t>
            </a:r>
            <a:r>
              <a:rPr lang="en-GB" kern="1200" dirty="0">
                <a:effectLst/>
              </a:rPr>
              <a:t>, as well as making sure your </a:t>
            </a:r>
            <a:r>
              <a:rPr lang="en-GB" dirty="0"/>
              <a:t>privacy settings </a:t>
            </a:r>
            <a:r>
              <a:rPr lang="en-GB" kern="1200" dirty="0">
                <a:effectLst/>
              </a:rPr>
              <a:t>are </a:t>
            </a:r>
            <a:r>
              <a:rPr lang="en-GB" dirty="0"/>
              <a:t>correct</a:t>
            </a:r>
            <a:r>
              <a:rPr lang="en-GB" kern="1200" dirty="0">
                <a:effectLst/>
              </a:rPr>
              <a:t>.</a:t>
            </a:r>
            <a:r>
              <a:rPr lang="en-GB" dirty="0"/>
              <a:t> </a:t>
            </a:r>
            <a:endParaRPr lang="en-GB" dirty="0">
              <a:cs typeface="Calibri"/>
            </a:endParaRPr>
          </a:p>
          <a:p>
            <a:r>
              <a:rPr lang="en-GB" kern="1200" dirty="0">
                <a:effectLst/>
              </a:rPr>
              <a:t> </a:t>
            </a:r>
            <a:r>
              <a:rPr lang="en-GB" dirty="0"/>
              <a:t> </a:t>
            </a:r>
            <a:endParaRPr lang="en-GB" dirty="0">
              <a:cs typeface="Calibri"/>
            </a:endParaRPr>
          </a:p>
          <a:p>
            <a:r>
              <a:rPr lang="en-GB" dirty="0"/>
              <a:t>You will practise using </a:t>
            </a:r>
            <a:r>
              <a:rPr lang="en-GB" kern="1200" dirty="0">
                <a:effectLst/>
              </a:rPr>
              <a:t>different </a:t>
            </a:r>
            <a:r>
              <a:rPr lang="en-GB" dirty="0"/>
              <a:t>platforms </a:t>
            </a:r>
            <a:r>
              <a:rPr lang="en-GB" kern="1200" dirty="0">
                <a:effectLst/>
              </a:rPr>
              <a:t>in the </a:t>
            </a:r>
            <a:r>
              <a:rPr lang="en-GB" dirty="0"/>
              <a:t>activity </a:t>
            </a:r>
            <a:r>
              <a:rPr lang="en-GB" kern="1200" dirty="0">
                <a:effectLst/>
              </a:rPr>
              <a:t>and </a:t>
            </a:r>
            <a:r>
              <a:rPr lang="en-GB" dirty="0"/>
              <a:t>see what works best </a:t>
            </a:r>
            <a:r>
              <a:rPr lang="en-GB" kern="1200" dirty="0">
                <a:effectLst/>
              </a:rPr>
              <a:t>for </a:t>
            </a:r>
            <a:r>
              <a:rPr lang="en-GB" dirty="0"/>
              <a:t>you</a:t>
            </a:r>
            <a:r>
              <a:rPr lang="en-GB" kern="1200" dirty="0">
                <a:effectLst/>
              </a:rPr>
              <a:t>.</a:t>
            </a:r>
            <a:r>
              <a:rPr lang="en-GB" dirty="0"/>
              <a:t> </a:t>
            </a:r>
            <a:endParaRPr lang="en-GB" dirty="0">
              <a:cs typeface="Calibri"/>
            </a:endParaRPr>
          </a:p>
          <a:p>
            <a:br>
              <a:rPr lang="en-US" dirty="0">
                <a:cs typeface="+mn-lt"/>
              </a:rPr>
            </a:br>
            <a:r>
              <a:rPr lang="en-US" kern="1200" dirty="0">
                <a:effectLst/>
              </a:rPr>
              <a:t>By the end of </a:t>
            </a:r>
            <a:r>
              <a:rPr lang="en-US" dirty="0"/>
              <a:t>the module </a:t>
            </a:r>
            <a:r>
              <a:rPr lang="en-US" kern="1200" dirty="0">
                <a:effectLst/>
              </a:rPr>
              <a:t>you </a:t>
            </a:r>
            <a:r>
              <a:rPr lang="en-US" dirty="0"/>
              <a:t>will know what different social media platforms are useful for job hunting and how to use them.</a:t>
            </a:r>
            <a:r>
              <a:rPr lang="en-GB" dirty="0"/>
              <a:t> </a:t>
            </a:r>
          </a:p>
          <a:p>
            <a:endParaRPr lang="en-GB" dirty="0">
              <a:cs typeface="Calibri"/>
            </a:endParaRPr>
          </a:p>
          <a:p>
            <a:pPr algn="r"/>
            <a:r>
              <a:rPr lang="en-GB" b="1" dirty="0">
                <a:cs typeface="Calibri"/>
              </a:rPr>
              <a:t>Time 01:00</a:t>
            </a:r>
          </a:p>
        </p:txBody>
      </p:sp>
      <p:sp>
        <p:nvSpPr>
          <p:cNvPr id="4" name="Slide Number Placeholder 3"/>
          <p:cNvSpPr>
            <a:spLocks noGrp="1"/>
          </p:cNvSpPr>
          <p:nvPr>
            <p:ph type="sldNum" sz="quarter" idx="5"/>
          </p:nvPr>
        </p:nvSpPr>
        <p:spPr/>
        <p:txBody>
          <a:bodyPr/>
          <a:lstStyle/>
          <a:p>
            <a:fld id="{DA8CE8B9-6A58-4D87-B516-F25D94F6D43A}" type="slidenum">
              <a:rPr lang="en-US" smtClean="0"/>
              <a:t>1</a:t>
            </a:fld>
            <a:endParaRPr lang="en-US"/>
          </a:p>
        </p:txBody>
      </p:sp>
    </p:spTree>
    <p:extLst>
      <p:ext uri="{BB962C8B-B14F-4D97-AF65-F5344CB8AC3E}">
        <p14:creationId xmlns:p14="http://schemas.microsoft.com/office/powerpoint/2010/main" val="2271095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u="none" strike="noStrike" kern="1200" dirty="0">
                <a:effectLst/>
              </a:rPr>
              <a:t>Using social media to find work</a:t>
            </a:r>
            <a:r>
              <a:rPr lang="en-GB" dirty="0"/>
              <a:t> </a:t>
            </a:r>
            <a:endParaRPr lang="en-US" dirty="0">
              <a:ea typeface="+mn-ea"/>
              <a:cs typeface="+mn-cs"/>
            </a:endParaRPr>
          </a:p>
          <a:p>
            <a:r>
              <a:rPr lang="en-GB" b="1" dirty="0"/>
              <a:t> </a:t>
            </a:r>
            <a:r>
              <a:rPr lang="en-GB" dirty="0"/>
              <a:t> </a:t>
            </a:r>
            <a:endParaRPr lang="en-GB" dirty="0">
              <a:cs typeface="Calibri"/>
            </a:endParaRPr>
          </a:p>
          <a:p>
            <a:r>
              <a:rPr lang="en-GB" kern="1200" dirty="0">
                <a:effectLst/>
              </a:rPr>
              <a:t>Social media is </a:t>
            </a:r>
            <a:r>
              <a:rPr lang="en-GB" dirty="0"/>
              <a:t>part of everyday life now</a:t>
            </a:r>
            <a:r>
              <a:rPr lang="en-GB" kern="1200" dirty="0">
                <a:effectLst/>
              </a:rPr>
              <a:t>.</a:t>
            </a:r>
            <a:r>
              <a:rPr lang="en-GB" dirty="0"/>
              <a:t> There are various platforms of </a:t>
            </a:r>
            <a:r>
              <a:rPr lang="en-GB" kern="1200" dirty="0">
                <a:effectLst/>
              </a:rPr>
              <a:t>social media and </a:t>
            </a:r>
            <a:r>
              <a:rPr lang="en-GB" dirty="0"/>
              <a:t>these can be </a:t>
            </a:r>
            <a:r>
              <a:rPr lang="en-GB" kern="1200" dirty="0">
                <a:effectLst/>
              </a:rPr>
              <a:t>a great </a:t>
            </a:r>
            <a:r>
              <a:rPr lang="en-GB" dirty="0"/>
              <a:t>tool when it comes </a:t>
            </a:r>
            <a:r>
              <a:rPr lang="en-GB" kern="1200" dirty="0">
                <a:effectLst/>
              </a:rPr>
              <a:t>to looking for </a:t>
            </a:r>
            <a:r>
              <a:rPr lang="en-GB" dirty="0"/>
              <a:t>a job</a:t>
            </a:r>
            <a:r>
              <a:rPr lang="en-GB" kern="1200" dirty="0">
                <a:effectLst/>
              </a:rPr>
              <a:t>.</a:t>
            </a:r>
            <a:r>
              <a:rPr lang="en-GB" dirty="0"/>
              <a:t> </a:t>
            </a:r>
            <a:endParaRPr lang="en-GB" dirty="0">
              <a:cs typeface="Calibri"/>
            </a:endParaRPr>
          </a:p>
          <a:p>
            <a:r>
              <a:rPr lang="en-GB" dirty="0"/>
              <a:t>  </a:t>
            </a:r>
            <a:endParaRPr lang="en-GB" dirty="0">
              <a:cs typeface="Calibri"/>
            </a:endParaRPr>
          </a:p>
          <a:p>
            <a:r>
              <a:rPr lang="en-GB" dirty="0"/>
              <a:t>‘Digital 2021: The UK’ is a joint survey carried out between Hootsuite and We are social</a:t>
            </a:r>
            <a:r>
              <a:rPr lang="en-GB" kern="1200" dirty="0">
                <a:effectLst/>
              </a:rPr>
              <a:t>.</a:t>
            </a:r>
            <a:r>
              <a:rPr lang="en-GB" dirty="0"/>
              <a:t> This found that nearly 78% of the UK population </a:t>
            </a:r>
            <a:r>
              <a:rPr lang="en-GB" kern="1200" dirty="0">
                <a:effectLst/>
              </a:rPr>
              <a:t>use </a:t>
            </a:r>
            <a:r>
              <a:rPr lang="en-GB" dirty="0"/>
              <a:t>at least one </a:t>
            </a:r>
            <a:r>
              <a:rPr lang="en-GB" kern="1200" dirty="0">
                <a:effectLst/>
              </a:rPr>
              <a:t>social media </a:t>
            </a:r>
            <a:r>
              <a:rPr lang="en-GB" dirty="0"/>
              <a:t>platform</a:t>
            </a:r>
            <a:r>
              <a:rPr lang="en-GB" kern="1200" dirty="0">
                <a:effectLst/>
              </a:rPr>
              <a:t>, </a:t>
            </a:r>
            <a:r>
              <a:rPr lang="en-GB" dirty="0"/>
              <a:t>so you can see why it </a:t>
            </a:r>
            <a:r>
              <a:rPr lang="en-GB" kern="1200" dirty="0">
                <a:effectLst/>
              </a:rPr>
              <a:t>is </a:t>
            </a:r>
            <a:r>
              <a:rPr lang="en-GB" dirty="0"/>
              <a:t>becoming popular with recruiters</a:t>
            </a:r>
            <a:r>
              <a:rPr lang="en-GB" kern="1200" dirty="0">
                <a:effectLst/>
              </a:rPr>
              <a:t>.</a:t>
            </a:r>
            <a:r>
              <a:rPr lang="en-GB" dirty="0"/>
              <a:t> </a:t>
            </a:r>
          </a:p>
          <a:p>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ea typeface="+mn-ea"/>
                <a:cs typeface="+mn-cs"/>
              </a:rPr>
              <a:t>Task 1 </a:t>
            </a:r>
            <a:r>
              <a:rPr lang="en-GB" dirty="0">
                <a:ea typeface="+mn-ea"/>
                <a:cs typeface="+mn-cs"/>
              </a:rPr>
              <a:t>– which social media platforms do you use? </a:t>
            </a:r>
            <a:r>
              <a:rPr lang="en-GB" i="1" dirty="0">
                <a:ea typeface="+mn-ea"/>
                <a:cs typeface="+mn-cs"/>
              </a:rPr>
              <a:t>(Short discussion.)</a:t>
            </a:r>
            <a:endParaRPr lang="en-GB" i="1" dirty="0">
              <a:cs typeface="Calibri"/>
            </a:endParaRPr>
          </a:p>
          <a:p>
            <a:r>
              <a:rPr lang="en-GB" dirty="0"/>
              <a:t>  </a:t>
            </a:r>
            <a:endParaRPr lang="en-GB" dirty="0">
              <a:cs typeface="Calibri"/>
            </a:endParaRPr>
          </a:p>
          <a:p>
            <a:r>
              <a:rPr lang="en-GB" dirty="0"/>
              <a:t>The survey found that 29% </a:t>
            </a:r>
            <a:r>
              <a:rPr lang="en-GB" kern="1200" dirty="0">
                <a:effectLst/>
              </a:rPr>
              <a:t>of </a:t>
            </a:r>
            <a:r>
              <a:rPr lang="en-GB" dirty="0"/>
              <a:t>those questioned had used social media </a:t>
            </a:r>
            <a:r>
              <a:rPr lang="en-GB" kern="1200" dirty="0">
                <a:effectLst/>
              </a:rPr>
              <a:t>for </a:t>
            </a:r>
            <a:r>
              <a:rPr lang="en-GB" dirty="0"/>
              <a:t>work purposes</a:t>
            </a:r>
            <a:r>
              <a:rPr lang="en-GB" kern="1200" dirty="0">
                <a:effectLst/>
              </a:rPr>
              <a:t>.</a:t>
            </a:r>
            <a:r>
              <a:rPr lang="en-GB" dirty="0"/>
              <a:t> So what do you need </a:t>
            </a:r>
            <a:r>
              <a:rPr lang="en-GB" kern="1200" dirty="0">
                <a:effectLst/>
              </a:rPr>
              <a:t>to </a:t>
            </a:r>
            <a:r>
              <a:rPr lang="en-GB" dirty="0"/>
              <a:t>think about…..?</a:t>
            </a:r>
          </a:p>
          <a:p>
            <a:endParaRPr lang="en-GB" dirty="0">
              <a:ea typeface="+mn-ea"/>
              <a:cs typeface="+mn-cs"/>
            </a:endParaRPr>
          </a:p>
          <a:p>
            <a:pPr algn="r"/>
            <a:r>
              <a:rPr lang="en-GB" b="1" dirty="0">
                <a:ea typeface="+mn-ea"/>
                <a:cs typeface="+mn-cs"/>
              </a:rPr>
              <a:t>Time 04:00</a:t>
            </a:r>
          </a:p>
        </p:txBody>
      </p:sp>
      <p:sp>
        <p:nvSpPr>
          <p:cNvPr id="4" name="Slide Number Placeholder 3"/>
          <p:cNvSpPr>
            <a:spLocks noGrp="1"/>
          </p:cNvSpPr>
          <p:nvPr>
            <p:ph type="sldNum" sz="quarter" idx="5"/>
          </p:nvPr>
        </p:nvSpPr>
        <p:spPr/>
        <p:txBody>
          <a:bodyPr/>
          <a:lstStyle/>
          <a:p>
            <a:fld id="{DA8CE8B9-6A58-4D87-B516-F25D94F6D43A}" type="slidenum">
              <a:rPr lang="en-US"/>
              <a:t>2</a:t>
            </a:fld>
            <a:endParaRPr lang="en-US"/>
          </a:p>
        </p:txBody>
      </p:sp>
    </p:spTree>
    <p:extLst>
      <p:ext uri="{BB962C8B-B14F-4D97-AF65-F5344CB8AC3E}">
        <p14:creationId xmlns:p14="http://schemas.microsoft.com/office/powerpoint/2010/main" val="4057278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u="none" strike="noStrike" kern="1200" dirty="0">
                <a:effectLst/>
              </a:rPr>
              <a:t>Things to consider</a:t>
            </a:r>
            <a:r>
              <a:rPr lang="en-GB" dirty="0"/>
              <a:t> </a:t>
            </a:r>
            <a:endParaRPr lang="en-US" dirty="0">
              <a:ea typeface="+mn-ea"/>
              <a:cs typeface="+mn-cs"/>
            </a:endParaRPr>
          </a:p>
          <a:p>
            <a:r>
              <a:rPr lang="en-US" b="1" dirty="0"/>
              <a:t> </a:t>
            </a:r>
            <a:r>
              <a:rPr lang="en-GB" dirty="0"/>
              <a:t> </a:t>
            </a:r>
            <a:endParaRPr lang="en-GB" dirty="0">
              <a:cs typeface="Calibri"/>
            </a:endParaRPr>
          </a:p>
          <a:p>
            <a:r>
              <a:rPr lang="en-US" dirty="0"/>
              <a:t>Building </a:t>
            </a:r>
            <a:r>
              <a:rPr lang="en-US" kern="1200" dirty="0">
                <a:effectLst/>
              </a:rPr>
              <a:t>a profile </a:t>
            </a:r>
            <a:r>
              <a:rPr lang="en-US" dirty="0"/>
              <a:t>that is suitable </a:t>
            </a:r>
            <a:r>
              <a:rPr lang="en-US" kern="1200" dirty="0">
                <a:effectLst/>
              </a:rPr>
              <a:t>for </a:t>
            </a:r>
            <a:r>
              <a:rPr lang="en-US" dirty="0"/>
              <a:t>potential employers to see is really important</a:t>
            </a:r>
            <a:r>
              <a:rPr lang="en-US" kern="1200" dirty="0">
                <a:effectLst/>
              </a:rPr>
              <a:t>. </a:t>
            </a:r>
            <a:r>
              <a:rPr lang="en-US" dirty="0"/>
              <a:t>It’s absolutely fine to show your personality and your ideas and opinions</a:t>
            </a:r>
            <a:r>
              <a:rPr lang="en-US" kern="1200" dirty="0">
                <a:effectLst/>
              </a:rPr>
              <a:t>, </a:t>
            </a:r>
            <a:r>
              <a:rPr lang="en-US" dirty="0"/>
              <a:t>but </a:t>
            </a:r>
            <a:r>
              <a:rPr lang="en-US" kern="1200" dirty="0">
                <a:effectLst/>
              </a:rPr>
              <a:t>you </a:t>
            </a:r>
            <a:r>
              <a:rPr lang="en-US" dirty="0"/>
              <a:t>don’t want it </a:t>
            </a:r>
            <a:r>
              <a:rPr lang="en-US" kern="1200" dirty="0">
                <a:effectLst/>
              </a:rPr>
              <a:t>to damage your chances of getting </a:t>
            </a:r>
            <a:r>
              <a:rPr lang="en-US" dirty="0"/>
              <a:t>a </a:t>
            </a:r>
            <a:r>
              <a:rPr lang="en-US" kern="1200" dirty="0">
                <a:effectLst/>
              </a:rPr>
              <a:t>job</a:t>
            </a:r>
            <a:r>
              <a:rPr lang="en-US" dirty="0"/>
              <a:t> so just </a:t>
            </a:r>
            <a:r>
              <a:rPr lang="en-US" kern="1200" dirty="0">
                <a:effectLst/>
              </a:rPr>
              <a:t>be careful what you </a:t>
            </a:r>
            <a:r>
              <a:rPr lang="en-US" dirty="0"/>
              <a:t>put up</a:t>
            </a:r>
            <a:r>
              <a:rPr lang="en-US" kern="1200" dirty="0">
                <a:effectLst/>
              </a:rPr>
              <a:t>, and who can see </a:t>
            </a:r>
            <a:r>
              <a:rPr lang="en-US" dirty="0"/>
              <a:t>it</a:t>
            </a:r>
            <a:r>
              <a:rPr lang="en-US" kern="1200" dirty="0">
                <a:effectLst/>
              </a:rPr>
              <a:t>.</a:t>
            </a:r>
            <a:r>
              <a:rPr lang="en-US" dirty="0"/>
              <a:t> </a:t>
            </a:r>
            <a:endParaRPr lang="en-GB" dirty="0">
              <a:ea typeface="+mn-ea"/>
              <a:cs typeface="+mn-cs"/>
            </a:endParaRPr>
          </a:p>
          <a:p>
            <a:r>
              <a:rPr lang="en-US" dirty="0"/>
              <a:t> </a:t>
            </a:r>
            <a:r>
              <a:rPr lang="en-GB" dirty="0"/>
              <a:t> </a:t>
            </a:r>
            <a:endParaRPr lang="en-GB" dirty="0">
              <a:cs typeface="Calibri"/>
            </a:endParaRPr>
          </a:p>
          <a:p>
            <a:r>
              <a:rPr lang="en-US" dirty="0"/>
              <a:t>Employers may well check </a:t>
            </a:r>
            <a:r>
              <a:rPr lang="en-US" kern="1200" dirty="0">
                <a:effectLst/>
              </a:rPr>
              <a:t>your social media </a:t>
            </a:r>
            <a:r>
              <a:rPr lang="en-US" dirty="0"/>
              <a:t>profiles as part of </a:t>
            </a:r>
            <a:r>
              <a:rPr lang="en-US" kern="1200" dirty="0">
                <a:effectLst/>
              </a:rPr>
              <a:t>the </a:t>
            </a:r>
            <a:r>
              <a:rPr lang="en-US" dirty="0"/>
              <a:t>selection process so </a:t>
            </a:r>
            <a:r>
              <a:rPr lang="en-US" kern="1200" dirty="0">
                <a:effectLst/>
              </a:rPr>
              <a:t>you </a:t>
            </a:r>
            <a:r>
              <a:rPr lang="en-US" dirty="0"/>
              <a:t>want </a:t>
            </a:r>
            <a:r>
              <a:rPr lang="en-US" kern="1200" dirty="0">
                <a:effectLst/>
              </a:rPr>
              <a:t>to make a </a:t>
            </a:r>
            <a:r>
              <a:rPr lang="en-US" dirty="0"/>
              <a:t>good </a:t>
            </a:r>
            <a:r>
              <a:rPr lang="en-US" kern="1200" dirty="0">
                <a:effectLst/>
              </a:rPr>
              <a:t>impression.</a:t>
            </a:r>
            <a:r>
              <a:rPr lang="en-US" dirty="0"/>
              <a:t> You should never </a:t>
            </a:r>
            <a:r>
              <a:rPr lang="en-US" dirty="0" err="1"/>
              <a:t>criticise</a:t>
            </a:r>
            <a:r>
              <a:rPr lang="en-US" dirty="0"/>
              <a:t> previous employers </a:t>
            </a:r>
            <a:r>
              <a:rPr lang="en-US" kern="1200" dirty="0">
                <a:effectLst/>
              </a:rPr>
              <a:t>or </a:t>
            </a:r>
            <a:r>
              <a:rPr lang="en-US" dirty="0"/>
              <a:t>colleagues </a:t>
            </a:r>
            <a:r>
              <a:rPr lang="en-US" kern="1200" dirty="0">
                <a:effectLst/>
              </a:rPr>
              <a:t>online.</a:t>
            </a:r>
            <a:r>
              <a:rPr lang="en-US" dirty="0"/>
              <a:t> Don’t use bad language or </a:t>
            </a:r>
            <a:r>
              <a:rPr lang="en-US" kern="1200" dirty="0">
                <a:effectLst/>
              </a:rPr>
              <a:t>post </a:t>
            </a:r>
            <a:r>
              <a:rPr lang="en-US" dirty="0"/>
              <a:t>inappropriate pictures, and stay away from controversial subjects like politics and religion</a:t>
            </a:r>
            <a:r>
              <a:rPr lang="en-US" kern="1200" dirty="0">
                <a:effectLst/>
              </a:rPr>
              <a:t>.</a:t>
            </a:r>
            <a:r>
              <a:rPr lang="en-GB" dirty="0"/>
              <a:t> </a:t>
            </a:r>
            <a:endParaRPr lang="en-GB" dirty="0">
              <a:cs typeface="Calibri"/>
            </a:endParaRPr>
          </a:p>
          <a:p>
            <a:r>
              <a:rPr lang="en-US" kern="1200" dirty="0">
                <a:effectLst/>
              </a:rPr>
              <a:t> </a:t>
            </a:r>
            <a:r>
              <a:rPr lang="en-GB" dirty="0"/>
              <a:t> </a:t>
            </a:r>
            <a:endParaRPr lang="en-GB" dirty="0">
              <a:cs typeface="Calibri"/>
            </a:endParaRPr>
          </a:p>
          <a:p>
            <a:r>
              <a:rPr lang="en-US" dirty="0"/>
              <a:t>Check your privacy settings and </a:t>
            </a:r>
            <a:r>
              <a:rPr lang="en-US" kern="1200" dirty="0">
                <a:effectLst/>
              </a:rPr>
              <a:t>see </a:t>
            </a:r>
            <a:r>
              <a:rPr lang="en-US" dirty="0"/>
              <a:t>what </a:t>
            </a:r>
            <a:r>
              <a:rPr lang="en-US" kern="1200" dirty="0">
                <a:effectLst/>
              </a:rPr>
              <a:t>the </a:t>
            </a:r>
            <a:r>
              <a:rPr lang="en-US" dirty="0"/>
              <a:t>public can see</a:t>
            </a:r>
            <a:r>
              <a:rPr lang="en-US" kern="1200" dirty="0">
                <a:effectLst/>
              </a:rPr>
              <a:t>.</a:t>
            </a:r>
            <a:r>
              <a:rPr lang="en-GB" dirty="0"/>
              <a:t> </a:t>
            </a:r>
          </a:p>
          <a:p>
            <a:endParaRPr lang="en-GB" dirty="0">
              <a:cs typeface="Calibri"/>
            </a:endParaRPr>
          </a:p>
          <a:p>
            <a:r>
              <a:rPr lang="en-GB" b="1" dirty="0">
                <a:cs typeface="Calibri"/>
              </a:rPr>
              <a:t>Activity 1 </a:t>
            </a:r>
            <a:r>
              <a:rPr lang="en-GB" dirty="0">
                <a:cs typeface="Calibri"/>
              </a:rPr>
              <a:t>– Practise finding companies and recruitment information on some social media channels by completing the Using social media to look for work activity. </a:t>
            </a:r>
            <a:r>
              <a:rPr lang="en-GB" i="1" dirty="0">
                <a:cs typeface="Calibri"/>
              </a:rPr>
              <a:t>(Give 10 minutes to complete).</a:t>
            </a:r>
          </a:p>
          <a:p>
            <a:endParaRPr lang="en-GB" dirty="0">
              <a:cs typeface="Calibri"/>
            </a:endParaRPr>
          </a:p>
          <a:p>
            <a:pPr algn="r"/>
            <a:r>
              <a:rPr lang="en-GB" b="1" dirty="0">
                <a:cs typeface="Calibri"/>
              </a:rPr>
              <a:t>Time 16:00</a:t>
            </a:r>
          </a:p>
        </p:txBody>
      </p:sp>
      <p:sp>
        <p:nvSpPr>
          <p:cNvPr id="4" name="Slide Number Placeholder 3"/>
          <p:cNvSpPr>
            <a:spLocks noGrp="1"/>
          </p:cNvSpPr>
          <p:nvPr>
            <p:ph type="sldNum" sz="quarter" idx="5"/>
          </p:nvPr>
        </p:nvSpPr>
        <p:spPr/>
        <p:txBody>
          <a:bodyPr/>
          <a:lstStyle/>
          <a:p>
            <a:fld id="{DA8CE8B9-6A58-4D87-B516-F25D94F6D43A}" type="slidenum">
              <a:rPr lang="en-US"/>
              <a:t>3</a:t>
            </a:fld>
            <a:endParaRPr lang="en-US"/>
          </a:p>
        </p:txBody>
      </p:sp>
    </p:spTree>
    <p:extLst>
      <p:ext uri="{BB962C8B-B14F-4D97-AF65-F5344CB8AC3E}">
        <p14:creationId xmlns:p14="http://schemas.microsoft.com/office/powerpoint/2010/main" val="3477545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u="none" strike="noStrike" kern="1200" dirty="0">
                <a:effectLst/>
              </a:rPr>
              <a:t>Facebook</a:t>
            </a:r>
            <a:r>
              <a:rPr lang="en-GB" dirty="0"/>
              <a:t> </a:t>
            </a:r>
            <a:endParaRPr lang="en-US" dirty="0"/>
          </a:p>
          <a:p>
            <a:endParaRPr lang="en-GB" dirty="0">
              <a:cs typeface="Calibri"/>
            </a:endParaRPr>
          </a:p>
          <a:p>
            <a:r>
              <a:rPr lang="en-US" kern="1200" dirty="0">
                <a:effectLst/>
              </a:rPr>
              <a:t>Facebook </a:t>
            </a:r>
            <a:r>
              <a:rPr lang="en-US" dirty="0"/>
              <a:t>is a massive platform with nearly three-quarters </a:t>
            </a:r>
            <a:r>
              <a:rPr lang="en-US" kern="1200" dirty="0">
                <a:effectLst/>
              </a:rPr>
              <a:t>of </a:t>
            </a:r>
            <a:r>
              <a:rPr lang="en-US" dirty="0"/>
              <a:t>internet users having used it</a:t>
            </a:r>
            <a:r>
              <a:rPr lang="en-US" kern="1200" dirty="0">
                <a:effectLst/>
              </a:rPr>
              <a:t>.</a:t>
            </a:r>
            <a:r>
              <a:rPr lang="en-US" dirty="0"/>
              <a:t> It is a great way </a:t>
            </a:r>
            <a:r>
              <a:rPr lang="en-US" kern="1200" dirty="0">
                <a:effectLst/>
              </a:rPr>
              <a:t>to </a:t>
            </a:r>
            <a:r>
              <a:rPr lang="en-US" dirty="0"/>
              <a:t>follow larger companies </a:t>
            </a:r>
            <a:r>
              <a:rPr lang="en-US" kern="1200" dirty="0">
                <a:effectLst/>
              </a:rPr>
              <a:t>and </a:t>
            </a:r>
            <a:r>
              <a:rPr lang="en-US" dirty="0"/>
              <a:t>find out when they are running recruitment campaigns</a:t>
            </a:r>
            <a:r>
              <a:rPr lang="en-US" kern="1200" dirty="0">
                <a:effectLst/>
              </a:rPr>
              <a:t>. </a:t>
            </a:r>
            <a:r>
              <a:rPr lang="en-US" dirty="0"/>
              <a:t>It’s also a good idea </a:t>
            </a:r>
            <a:r>
              <a:rPr lang="en-US" kern="1200" dirty="0">
                <a:effectLst/>
              </a:rPr>
              <a:t>to </a:t>
            </a:r>
            <a:r>
              <a:rPr lang="en-US" dirty="0"/>
              <a:t>follow local pages as smaller companies may advertise on there </a:t>
            </a:r>
            <a:r>
              <a:rPr lang="en-US" kern="1200" dirty="0">
                <a:effectLst/>
              </a:rPr>
              <a:t>and you </a:t>
            </a:r>
            <a:r>
              <a:rPr lang="en-US" dirty="0"/>
              <a:t>could always ask </a:t>
            </a:r>
            <a:r>
              <a:rPr lang="en-US" kern="1200" dirty="0">
                <a:effectLst/>
              </a:rPr>
              <a:t>if </a:t>
            </a:r>
            <a:r>
              <a:rPr lang="en-US" dirty="0"/>
              <a:t>anyone is recruiting for a specific trade for example</a:t>
            </a:r>
            <a:r>
              <a:rPr lang="en-US" kern="1200" dirty="0">
                <a:effectLst/>
              </a:rPr>
              <a:t>.</a:t>
            </a:r>
            <a:r>
              <a:rPr lang="en-GB" dirty="0"/>
              <a:t> </a:t>
            </a:r>
            <a:endParaRPr lang="en-GB" dirty="0">
              <a:cs typeface="Calibri"/>
            </a:endParaRPr>
          </a:p>
          <a:p>
            <a:r>
              <a:rPr lang="en-US" kern="1200" dirty="0">
                <a:effectLst/>
              </a:rPr>
              <a:t> </a:t>
            </a:r>
            <a:r>
              <a:rPr lang="en-GB" dirty="0"/>
              <a:t> </a:t>
            </a:r>
            <a:endParaRPr lang="en-GB" dirty="0">
              <a:cs typeface="Calibri"/>
            </a:endParaRPr>
          </a:p>
          <a:p>
            <a:r>
              <a:rPr lang="en-US" dirty="0"/>
              <a:t>Search </a:t>
            </a:r>
            <a:r>
              <a:rPr lang="en-US" kern="1200" dirty="0">
                <a:effectLst/>
              </a:rPr>
              <a:t>for companies you </a:t>
            </a:r>
            <a:r>
              <a:rPr lang="en-US" dirty="0"/>
              <a:t>are interested in </a:t>
            </a:r>
            <a:r>
              <a:rPr lang="en-US" kern="1200" dirty="0">
                <a:effectLst/>
              </a:rPr>
              <a:t>and ‘</a:t>
            </a:r>
            <a:r>
              <a:rPr lang="en-US" dirty="0"/>
              <a:t>Follow</a:t>
            </a:r>
            <a:r>
              <a:rPr lang="en-US" kern="1200" dirty="0">
                <a:effectLst/>
              </a:rPr>
              <a:t>’ </a:t>
            </a:r>
            <a:r>
              <a:rPr lang="en-US" dirty="0"/>
              <a:t>them </a:t>
            </a:r>
            <a:r>
              <a:rPr lang="en-US" kern="1200" dirty="0">
                <a:effectLst/>
              </a:rPr>
              <a:t>or ‘</a:t>
            </a:r>
            <a:r>
              <a:rPr lang="en-US" dirty="0"/>
              <a:t>Like</a:t>
            </a:r>
            <a:r>
              <a:rPr lang="en-US" kern="1200" dirty="0">
                <a:effectLst/>
              </a:rPr>
              <a:t>’ </a:t>
            </a:r>
            <a:r>
              <a:rPr lang="en-US" dirty="0"/>
              <a:t>their page. Fill out </a:t>
            </a:r>
            <a:r>
              <a:rPr lang="en-US" kern="1200" dirty="0">
                <a:effectLst/>
              </a:rPr>
              <a:t>the </a:t>
            </a:r>
            <a:r>
              <a:rPr lang="en-US" dirty="0"/>
              <a:t>work </a:t>
            </a:r>
            <a:r>
              <a:rPr lang="en-US" kern="1200" dirty="0">
                <a:effectLst/>
              </a:rPr>
              <a:t>and </a:t>
            </a:r>
            <a:r>
              <a:rPr lang="en-US" dirty="0"/>
              <a:t>education section in your profile making sure </a:t>
            </a:r>
            <a:r>
              <a:rPr lang="en-US" kern="1200" dirty="0">
                <a:effectLst/>
              </a:rPr>
              <a:t>to </a:t>
            </a:r>
            <a:r>
              <a:rPr lang="en-US" dirty="0"/>
              <a:t>mention any notable achievements</a:t>
            </a:r>
            <a:r>
              <a:rPr lang="en-US" kern="1200" dirty="0">
                <a:effectLst/>
              </a:rPr>
              <a:t>.</a:t>
            </a:r>
            <a:r>
              <a:rPr lang="en-GB" dirty="0"/>
              <a:t> </a:t>
            </a:r>
            <a:endParaRPr lang="en-GB" dirty="0">
              <a:cs typeface="Calibri"/>
            </a:endParaRPr>
          </a:p>
          <a:p>
            <a:r>
              <a:rPr lang="en-US" kern="1200" dirty="0">
                <a:effectLst/>
              </a:rPr>
              <a:t> </a:t>
            </a:r>
            <a:r>
              <a:rPr lang="en-GB" dirty="0"/>
              <a:t> </a:t>
            </a:r>
            <a:endParaRPr lang="en-GB" dirty="0">
              <a:cs typeface="Calibri"/>
            </a:endParaRPr>
          </a:p>
          <a:p>
            <a:r>
              <a:rPr lang="en-US" b="1" kern="1200" dirty="0">
                <a:effectLst/>
              </a:rPr>
              <a:t>Task 2 </a:t>
            </a:r>
            <a:r>
              <a:rPr lang="en-US" kern="1200" dirty="0">
                <a:effectLst/>
              </a:rPr>
              <a:t>– What do you think others see when they look at your profile appears? </a:t>
            </a:r>
            <a:r>
              <a:rPr lang="en-US" i="1" kern="1200" dirty="0">
                <a:effectLst/>
              </a:rPr>
              <a:t>(Few minutes to discuss).</a:t>
            </a:r>
          </a:p>
          <a:p>
            <a:endParaRPr lang="en-US" kern="1200" dirty="0">
              <a:effectLst/>
            </a:endParaRPr>
          </a:p>
          <a:p>
            <a:r>
              <a:rPr lang="en-US" dirty="0"/>
              <a:t>Go to Settings in Facebook and check your privacy options</a:t>
            </a:r>
            <a:r>
              <a:rPr lang="en-US" kern="1200" dirty="0">
                <a:effectLst/>
              </a:rPr>
              <a:t>. You can </a:t>
            </a:r>
            <a:r>
              <a:rPr lang="en-US" dirty="0"/>
              <a:t>preview how your page looks to others online</a:t>
            </a:r>
            <a:r>
              <a:rPr lang="en-US" kern="1200" dirty="0">
                <a:effectLst/>
              </a:rPr>
              <a:t>.</a:t>
            </a:r>
            <a:r>
              <a:rPr lang="en-GB" dirty="0"/>
              <a:t> </a:t>
            </a:r>
          </a:p>
          <a:p>
            <a:endParaRPr lang="en-GB" dirty="0">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GB" b="1" dirty="0">
                <a:cs typeface="Calibri"/>
              </a:rPr>
              <a:t>Time 22:00</a:t>
            </a:r>
          </a:p>
          <a:p>
            <a:endParaRPr lang="en-GB"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4</a:t>
            </a:fld>
            <a:endParaRPr lang="en-US"/>
          </a:p>
        </p:txBody>
      </p:sp>
    </p:spTree>
    <p:extLst>
      <p:ext uri="{BB962C8B-B14F-4D97-AF65-F5344CB8AC3E}">
        <p14:creationId xmlns:p14="http://schemas.microsoft.com/office/powerpoint/2010/main" val="3082999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u="none" strike="noStrike" kern="1200" dirty="0">
                <a:effectLst/>
              </a:rPr>
              <a:t>X</a:t>
            </a:r>
          </a:p>
          <a:p>
            <a:endParaRPr lang="en-GB" dirty="0">
              <a:cs typeface="Calibri"/>
            </a:endParaRPr>
          </a:p>
          <a:p>
            <a:r>
              <a:rPr lang="en-US" kern="1200" dirty="0">
                <a:effectLst/>
              </a:rPr>
              <a:t>This </a:t>
            </a:r>
            <a:r>
              <a:rPr lang="en-US" dirty="0"/>
              <a:t>is a more relaxed platform for job hunting</a:t>
            </a:r>
            <a:r>
              <a:rPr lang="en-US" kern="1200" dirty="0">
                <a:effectLst/>
              </a:rPr>
              <a:t>. </a:t>
            </a:r>
            <a:r>
              <a:rPr lang="en-US" dirty="0"/>
              <a:t>To make yourself stand out you would make sure you have an engaging and interesting bio</a:t>
            </a:r>
            <a:r>
              <a:rPr lang="en-US" kern="1200" dirty="0">
                <a:effectLst/>
              </a:rPr>
              <a:t>, </a:t>
            </a:r>
            <a:r>
              <a:rPr lang="en-US" dirty="0"/>
              <a:t>introducing yourself </a:t>
            </a:r>
            <a:r>
              <a:rPr lang="en-US" kern="1200" dirty="0">
                <a:effectLst/>
              </a:rPr>
              <a:t>and </a:t>
            </a:r>
            <a:r>
              <a:rPr lang="en-US" dirty="0"/>
              <a:t>what you are looking for. You would include your X username in job applications</a:t>
            </a:r>
            <a:r>
              <a:rPr lang="en-US" kern="1200" dirty="0">
                <a:effectLst/>
              </a:rPr>
              <a:t>.</a:t>
            </a:r>
            <a:r>
              <a:rPr lang="en-GB" dirty="0"/>
              <a:t> </a:t>
            </a:r>
          </a:p>
          <a:p>
            <a:r>
              <a:rPr lang="en-GB" dirty="0"/>
              <a:t>  </a:t>
            </a:r>
          </a:p>
          <a:p>
            <a:r>
              <a:rPr lang="en-GB" kern="1200" dirty="0">
                <a:effectLst/>
              </a:rPr>
              <a:t>You </a:t>
            </a:r>
            <a:r>
              <a:rPr lang="en-GB" dirty="0"/>
              <a:t>can follow large companies as a good way to hear about their recruitment campaigns. </a:t>
            </a:r>
            <a:endParaRPr lang="en-GB" dirty="0">
              <a:cs typeface="Calibri"/>
            </a:endParaRPr>
          </a:p>
          <a:p>
            <a:r>
              <a:rPr lang="en-GB" dirty="0"/>
              <a:t>  </a:t>
            </a:r>
            <a:endParaRPr lang="en-GB" dirty="0">
              <a:cs typeface="Calibri"/>
            </a:endParaRPr>
          </a:p>
          <a:p>
            <a:r>
              <a:rPr lang="en-GB" dirty="0"/>
              <a:t>You can also do </a:t>
            </a:r>
            <a:r>
              <a:rPr lang="en-GB" kern="1200" dirty="0">
                <a:effectLst/>
              </a:rPr>
              <a:t>general </a:t>
            </a:r>
            <a:r>
              <a:rPr lang="en-GB" dirty="0"/>
              <a:t>job </a:t>
            </a:r>
            <a:r>
              <a:rPr lang="en-GB" kern="1200" dirty="0">
                <a:effectLst/>
              </a:rPr>
              <a:t>searches such as #jobsscotland</a:t>
            </a:r>
            <a:r>
              <a:rPr lang="en-GB" dirty="0"/>
              <a:t> or be </a:t>
            </a:r>
            <a:r>
              <a:rPr lang="en-GB" kern="1200" dirty="0">
                <a:effectLst/>
              </a:rPr>
              <a:t>more specific #apprenticeplumber</a:t>
            </a:r>
            <a:r>
              <a:rPr lang="en-GB" dirty="0"/>
              <a:t> </a:t>
            </a:r>
            <a:endParaRPr lang="en-GB" dirty="0">
              <a:cs typeface="Calibri"/>
            </a:endParaRPr>
          </a:p>
          <a:p>
            <a:r>
              <a:rPr lang="en-GB" kern="1200" dirty="0">
                <a:effectLst/>
              </a:rPr>
              <a:t> </a:t>
            </a:r>
            <a:r>
              <a:rPr lang="en-GB" dirty="0"/>
              <a:t> </a:t>
            </a:r>
            <a:endParaRPr lang="en-GB" dirty="0">
              <a:cs typeface="Calibri"/>
            </a:endParaRPr>
          </a:p>
          <a:p>
            <a:r>
              <a:rPr lang="en-GB" dirty="0"/>
              <a:t>Again</a:t>
            </a:r>
            <a:r>
              <a:rPr lang="en-GB" kern="1200" dirty="0">
                <a:effectLst/>
              </a:rPr>
              <a:t>, </a:t>
            </a:r>
            <a:r>
              <a:rPr lang="en-GB" dirty="0"/>
              <a:t>make sure your privacy settings are set up </a:t>
            </a:r>
            <a:r>
              <a:rPr lang="en-GB" kern="1200" dirty="0">
                <a:effectLst/>
              </a:rPr>
              <a:t>as you </a:t>
            </a:r>
            <a:r>
              <a:rPr lang="en-GB" dirty="0"/>
              <a:t>want</a:t>
            </a:r>
            <a:r>
              <a:rPr lang="en-GB" kern="1200" dirty="0">
                <a:effectLst/>
              </a:rPr>
              <a:t>. You can limit who </a:t>
            </a:r>
            <a:r>
              <a:rPr lang="en-GB" dirty="0"/>
              <a:t>sees </a:t>
            </a:r>
            <a:r>
              <a:rPr lang="en-GB" kern="1200" dirty="0">
                <a:effectLst/>
              </a:rPr>
              <a:t>your posts</a:t>
            </a:r>
            <a:r>
              <a:rPr lang="en-GB" dirty="0"/>
              <a:t> or leave </a:t>
            </a:r>
            <a:r>
              <a:rPr lang="en-GB" kern="1200" dirty="0">
                <a:effectLst/>
              </a:rPr>
              <a:t>them</a:t>
            </a:r>
            <a:r>
              <a:rPr lang="en-GB" dirty="0"/>
              <a:t> for everyone to see</a:t>
            </a:r>
            <a:r>
              <a:rPr lang="en-GB" kern="1200" dirty="0">
                <a:effectLst/>
              </a:rPr>
              <a:t>.</a:t>
            </a:r>
            <a:r>
              <a:rPr lang="en-GB" dirty="0"/>
              <a:t> </a:t>
            </a:r>
          </a:p>
          <a:p>
            <a:endParaRPr lang="en-GB" dirty="0">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GB" b="1" dirty="0">
                <a:cs typeface="Calibri"/>
              </a:rPr>
              <a:t>Time 23:30</a:t>
            </a:r>
          </a:p>
          <a:p>
            <a:endParaRPr lang="en-GB"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5</a:t>
            </a:fld>
            <a:endParaRPr lang="en-US"/>
          </a:p>
        </p:txBody>
      </p:sp>
    </p:spTree>
    <p:extLst>
      <p:ext uri="{BB962C8B-B14F-4D97-AF65-F5344CB8AC3E}">
        <p14:creationId xmlns:p14="http://schemas.microsoft.com/office/powerpoint/2010/main" val="650466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LinkedIn</a:t>
            </a:r>
            <a:r>
              <a:rPr lang="en-GB" dirty="0"/>
              <a:t> </a:t>
            </a:r>
            <a:endParaRPr lang="en-US" dirty="0"/>
          </a:p>
          <a:p>
            <a:endParaRPr lang="en-GB" dirty="0">
              <a:cs typeface="Calibri"/>
            </a:endParaRPr>
          </a:p>
          <a:p>
            <a:r>
              <a:rPr lang="en-GB" dirty="0"/>
              <a:t>This platform is more for professionals and those </a:t>
            </a:r>
            <a:r>
              <a:rPr lang="en-GB" kern="1200" dirty="0">
                <a:effectLst/>
              </a:rPr>
              <a:t>with </a:t>
            </a:r>
            <a:r>
              <a:rPr lang="en-GB" dirty="0"/>
              <a:t>work experience so it may </a:t>
            </a:r>
            <a:r>
              <a:rPr lang="en-GB" kern="1200" dirty="0">
                <a:effectLst/>
              </a:rPr>
              <a:t>not </a:t>
            </a:r>
            <a:r>
              <a:rPr lang="en-GB" dirty="0"/>
              <a:t>be ideal </a:t>
            </a:r>
            <a:r>
              <a:rPr lang="en-GB" kern="1200" dirty="0">
                <a:effectLst/>
              </a:rPr>
              <a:t>for </a:t>
            </a:r>
            <a:r>
              <a:rPr lang="en-GB" dirty="0"/>
              <a:t>finding your </a:t>
            </a:r>
            <a:r>
              <a:rPr lang="en-GB" kern="1200" dirty="0">
                <a:effectLst/>
              </a:rPr>
              <a:t>first job.</a:t>
            </a:r>
            <a:r>
              <a:rPr lang="en-GB" dirty="0"/>
              <a:t> </a:t>
            </a:r>
            <a:r>
              <a:rPr lang="en-GB" kern="1200" dirty="0">
                <a:effectLst/>
              </a:rPr>
              <a:t>However, it </a:t>
            </a:r>
            <a:r>
              <a:rPr lang="en-GB" dirty="0"/>
              <a:t>will do you no harm </a:t>
            </a:r>
            <a:r>
              <a:rPr lang="en-GB" kern="1200" dirty="0">
                <a:effectLst/>
              </a:rPr>
              <a:t>to </a:t>
            </a:r>
            <a:r>
              <a:rPr lang="en-GB" dirty="0"/>
              <a:t>set up </a:t>
            </a:r>
            <a:r>
              <a:rPr lang="en-GB" kern="1200" dirty="0">
                <a:effectLst/>
              </a:rPr>
              <a:t>a profile and </a:t>
            </a:r>
            <a:r>
              <a:rPr lang="en-GB" dirty="0"/>
              <a:t>add to it as you gain experience. </a:t>
            </a:r>
          </a:p>
          <a:p>
            <a:r>
              <a:rPr lang="en-GB" dirty="0"/>
              <a:t>  </a:t>
            </a:r>
          </a:p>
          <a:p>
            <a:r>
              <a:rPr lang="en-GB" dirty="0"/>
              <a:t>You would set your profile up to include what your interests are </a:t>
            </a:r>
            <a:r>
              <a:rPr lang="en-GB" kern="1200" dirty="0">
                <a:effectLst/>
              </a:rPr>
              <a:t>and </a:t>
            </a:r>
            <a:r>
              <a:rPr lang="en-GB" dirty="0"/>
              <a:t>what you </a:t>
            </a:r>
            <a:r>
              <a:rPr lang="en-GB" kern="1200" dirty="0">
                <a:effectLst/>
              </a:rPr>
              <a:t>are </a:t>
            </a:r>
            <a:r>
              <a:rPr lang="en-GB" dirty="0"/>
              <a:t>looking for as well as your experience, qualifications and skills. You will then be recommended jobs based on these. It’s a good way of finding out about companies you’ve never heard of before. </a:t>
            </a:r>
            <a:endParaRPr lang="en-GB" dirty="0">
              <a:cs typeface="Calibri"/>
            </a:endParaRPr>
          </a:p>
          <a:p>
            <a:r>
              <a:rPr lang="en-GB" dirty="0"/>
              <a:t>  </a:t>
            </a:r>
            <a:endParaRPr lang="en-GB" dirty="0">
              <a:cs typeface="Calibri"/>
            </a:endParaRPr>
          </a:p>
          <a:p>
            <a:r>
              <a:rPr lang="en-GB" dirty="0"/>
              <a:t>Follow </a:t>
            </a:r>
            <a:r>
              <a:rPr lang="en-GB" kern="1200" dirty="0">
                <a:effectLst/>
              </a:rPr>
              <a:t>relevant </a:t>
            </a:r>
            <a:r>
              <a:rPr lang="en-GB" dirty="0"/>
              <a:t>companies </a:t>
            </a:r>
            <a:r>
              <a:rPr lang="en-GB" kern="1200" dirty="0">
                <a:effectLst/>
              </a:rPr>
              <a:t>you are </a:t>
            </a:r>
            <a:r>
              <a:rPr lang="en-GB" dirty="0"/>
              <a:t>interested in, it’s a good way of keeping up to date with what’s going on</a:t>
            </a:r>
            <a:r>
              <a:rPr lang="en-GB" kern="1200" dirty="0">
                <a:effectLst/>
              </a:rPr>
              <a:t>.</a:t>
            </a:r>
            <a:r>
              <a:rPr lang="en-GB" dirty="0"/>
              <a:t> </a:t>
            </a:r>
            <a:endParaRPr lang="en-GB" dirty="0">
              <a:cs typeface="Calibri"/>
            </a:endParaRPr>
          </a:p>
          <a:p>
            <a:r>
              <a:rPr lang="en-GB" dirty="0"/>
              <a:t>  </a:t>
            </a:r>
            <a:endParaRPr lang="en-GB" dirty="0">
              <a:cs typeface="Calibri"/>
            </a:endParaRPr>
          </a:p>
          <a:p>
            <a:r>
              <a:rPr lang="en-GB" dirty="0"/>
              <a:t>You can also search </a:t>
            </a:r>
            <a:r>
              <a:rPr lang="en-GB" kern="1200" dirty="0">
                <a:effectLst/>
              </a:rPr>
              <a:t>for </a:t>
            </a:r>
            <a:r>
              <a:rPr lang="en-GB" dirty="0"/>
              <a:t>jobs </a:t>
            </a:r>
            <a:r>
              <a:rPr lang="en-GB" kern="1200" dirty="0">
                <a:effectLst/>
              </a:rPr>
              <a:t>using </a:t>
            </a:r>
            <a:r>
              <a:rPr lang="en-GB" dirty="0"/>
              <a:t>the </a:t>
            </a:r>
            <a:r>
              <a:rPr lang="en-GB" kern="1200" dirty="0">
                <a:effectLst/>
              </a:rPr>
              <a:t>jobs </a:t>
            </a:r>
            <a:r>
              <a:rPr lang="en-GB" dirty="0"/>
              <a:t>menu</a:t>
            </a:r>
            <a:r>
              <a:rPr lang="en-GB" kern="1200" dirty="0">
                <a:effectLst/>
              </a:rPr>
              <a:t>.</a:t>
            </a:r>
            <a:r>
              <a:rPr lang="en-GB" dirty="0"/>
              <a:t> Try searching </a:t>
            </a:r>
            <a:r>
              <a:rPr lang="en-GB" kern="1200" dirty="0">
                <a:effectLst/>
              </a:rPr>
              <a:t>for </a:t>
            </a:r>
            <a:r>
              <a:rPr lang="en-GB" dirty="0"/>
              <a:t>Apprentice or Trainee</a:t>
            </a:r>
            <a:r>
              <a:rPr lang="en-GB" kern="1200" dirty="0">
                <a:effectLst/>
              </a:rPr>
              <a:t>.</a:t>
            </a:r>
            <a:r>
              <a:rPr lang="en-GB" dirty="0"/>
              <a:t> </a:t>
            </a:r>
          </a:p>
          <a:p>
            <a:endParaRPr lang="en-GB" dirty="0">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GB" b="1" dirty="0">
                <a:cs typeface="Calibri"/>
              </a:rPr>
              <a:t>Time 24:30</a:t>
            </a:r>
          </a:p>
          <a:p>
            <a:endParaRPr lang="en-GB"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6</a:t>
            </a:fld>
            <a:endParaRPr lang="en-US"/>
          </a:p>
        </p:txBody>
      </p:sp>
    </p:spTree>
    <p:extLst>
      <p:ext uri="{BB962C8B-B14F-4D97-AF65-F5344CB8AC3E}">
        <p14:creationId xmlns:p14="http://schemas.microsoft.com/office/powerpoint/2010/main" val="990270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u="none" strike="noStrike" kern="1200" dirty="0">
                <a:effectLst/>
              </a:rPr>
              <a:t>Instagram</a:t>
            </a:r>
            <a:endParaRPr lang="en-US" dirty="0"/>
          </a:p>
          <a:p>
            <a:endParaRPr lang="en-GB" dirty="0">
              <a:cs typeface="Calibri"/>
            </a:endParaRPr>
          </a:p>
          <a:p>
            <a:r>
              <a:rPr lang="en-GB" sz="1200" kern="1200" dirty="0">
                <a:solidFill>
                  <a:schemeClr val="tx1"/>
                </a:solidFill>
                <a:effectLst/>
                <a:latin typeface="+mn-lt"/>
                <a:ea typeface="+mn-ea"/>
                <a:cs typeface="+mn-cs"/>
              </a:rPr>
              <a:t>Used correctly, Instagram can be very effective when it comes to job hunting. Most large companies now have Instagram accounts which you can find by looking on their website or searching on Instagram. These accounts list news, information on the company, and more importantly any recruitment drives or job openings they may have coming up.</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Start to build your Instagram network by following companies you are interested in. Post consistently and use hashtags raise your own profile. Make sure your posts are in line with your career goals. Use hashtags in your posts to build a picture of your skills and background. For example #UX design #UX designer jobs #UX design portfolio #UXdesignjobsearch.</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Make sure you keep your Instagram professional and keep it separate from your account showing off your latest outfit of the day. Remember the aim of this account is to get employers to look at it.</a:t>
            </a:r>
          </a:p>
          <a:p>
            <a:endParaRPr lang="en-GB" dirty="0">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GB" b="1" dirty="0">
                <a:cs typeface="Calibri"/>
              </a:rPr>
              <a:t>Time 30:00</a:t>
            </a:r>
          </a:p>
          <a:p>
            <a:endParaRPr lang="en-GB" dirty="0">
              <a:cs typeface="Calibri" panose="020F0502020204030204"/>
            </a:endParaRPr>
          </a:p>
          <a:p>
            <a:endParaRPr lang="en-GB" dirty="0">
              <a:cs typeface="Calibri" panose="020F0502020204030204"/>
            </a:endParaRP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DA8CE8B9-6A58-4D87-B516-F25D94F6D43A}" type="slidenum">
              <a:rPr lang="en-US"/>
              <a:t>7</a:t>
            </a:fld>
            <a:endParaRPr lang="en-US"/>
          </a:p>
        </p:txBody>
      </p:sp>
    </p:spTree>
    <p:extLst>
      <p:ext uri="{BB962C8B-B14F-4D97-AF65-F5344CB8AC3E}">
        <p14:creationId xmlns:p14="http://schemas.microsoft.com/office/powerpoint/2010/main" val="4215411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5A619-8ABF-6433-931B-09D91DA765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C62F21-C7BD-D7E8-15BA-EC8643301C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E47B2C-64FC-C063-1776-07385962D3AF}"/>
              </a:ext>
            </a:extLst>
          </p:cNvPr>
          <p:cNvSpPr>
            <a:spLocks noGrp="1"/>
          </p:cNvSpPr>
          <p:nvPr>
            <p:ph type="body" idx="1"/>
          </p:nvPr>
        </p:nvSpPr>
        <p:spPr/>
        <p:txBody>
          <a:bodyPr/>
          <a:lstStyle/>
          <a:p>
            <a:r>
              <a:rPr lang="en-GB" b="1" i="0" u="none" strike="noStrike" kern="1200" dirty="0">
                <a:effectLst/>
              </a:rPr>
              <a:t>YouTube</a:t>
            </a:r>
            <a:r>
              <a:rPr lang="en-GB" dirty="0"/>
              <a:t> </a:t>
            </a:r>
            <a:endParaRPr lang="en-US" dirty="0"/>
          </a:p>
          <a:p>
            <a:endParaRPr lang="en-GB" dirty="0">
              <a:cs typeface="Calibri"/>
            </a:endParaRPr>
          </a:p>
          <a:p>
            <a:r>
              <a:rPr lang="en-GB" dirty="0"/>
              <a:t>As 89% </a:t>
            </a:r>
            <a:r>
              <a:rPr lang="en-GB" kern="1200" dirty="0">
                <a:effectLst/>
              </a:rPr>
              <a:t>of </a:t>
            </a:r>
            <a:r>
              <a:rPr lang="en-GB" dirty="0"/>
              <a:t>internet users watch </a:t>
            </a:r>
            <a:r>
              <a:rPr lang="en-GB" kern="1200" dirty="0">
                <a:effectLst/>
              </a:rPr>
              <a:t>videos</a:t>
            </a:r>
            <a:r>
              <a:rPr lang="en-GB" dirty="0"/>
              <a:t> online</a:t>
            </a:r>
            <a:r>
              <a:rPr lang="en-GB" kern="1200" dirty="0">
                <a:effectLst/>
              </a:rPr>
              <a:t>, </a:t>
            </a:r>
            <a:r>
              <a:rPr lang="en-GB" dirty="0"/>
              <a:t>it’s no surprise that </a:t>
            </a:r>
            <a:r>
              <a:rPr lang="en-GB" kern="1200" dirty="0">
                <a:effectLst/>
              </a:rPr>
              <a:t>companies are </a:t>
            </a:r>
            <a:r>
              <a:rPr lang="en-GB" dirty="0"/>
              <a:t>using YouTube</a:t>
            </a:r>
            <a:r>
              <a:rPr lang="en-GB" kern="1200" dirty="0">
                <a:effectLst/>
              </a:rPr>
              <a:t>, which </a:t>
            </a:r>
            <a:r>
              <a:rPr lang="en-GB" dirty="0"/>
              <a:t>is </a:t>
            </a:r>
            <a:r>
              <a:rPr lang="en-GB" kern="1200" dirty="0">
                <a:effectLst/>
              </a:rPr>
              <a:t>the </a:t>
            </a:r>
            <a:r>
              <a:rPr lang="en-GB" dirty="0"/>
              <a:t>most popular social media platform, </a:t>
            </a:r>
            <a:r>
              <a:rPr lang="en-GB" kern="1200" dirty="0">
                <a:effectLst/>
              </a:rPr>
              <a:t>to </a:t>
            </a:r>
            <a:r>
              <a:rPr lang="en-GB" dirty="0"/>
              <a:t>host their videos. Search </a:t>
            </a:r>
            <a:r>
              <a:rPr lang="en-GB" kern="1200" dirty="0">
                <a:effectLst/>
              </a:rPr>
              <a:t>for </a:t>
            </a:r>
            <a:r>
              <a:rPr lang="en-GB" dirty="0"/>
              <a:t>companies </a:t>
            </a:r>
            <a:r>
              <a:rPr lang="en-GB" kern="1200" dirty="0">
                <a:effectLst/>
              </a:rPr>
              <a:t>you </a:t>
            </a:r>
            <a:r>
              <a:rPr lang="en-GB" dirty="0"/>
              <a:t>are interested </a:t>
            </a:r>
            <a:r>
              <a:rPr lang="en-GB" kern="1200" dirty="0">
                <a:effectLst/>
              </a:rPr>
              <a:t>in and </a:t>
            </a:r>
            <a:r>
              <a:rPr lang="en-GB" dirty="0"/>
              <a:t>see if they have a YouTube channel</a:t>
            </a:r>
            <a:r>
              <a:rPr lang="en-GB" kern="1200" dirty="0">
                <a:effectLst/>
              </a:rPr>
              <a:t>.</a:t>
            </a:r>
            <a:r>
              <a:rPr lang="en-GB" dirty="0"/>
              <a:t> </a:t>
            </a:r>
          </a:p>
          <a:p>
            <a:r>
              <a:rPr lang="en-GB" dirty="0"/>
              <a:t>  </a:t>
            </a:r>
          </a:p>
          <a:p>
            <a:r>
              <a:rPr lang="en-GB" dirty="0"/>
              <a:t>Have a look for ‘Day in the life </a:t>
            </a:r>
            <a:r>
              <a:rPr lang="en-GB" kern="1200" dirty="0">
                <a:effectLst/>
              </a:rPr>
              <a:t>of’ videos to </a:t>
            </a:r>
            <a:r>
              <a:rPr lang="en-GB" dirty="0"/>
              <a:t>hear about people doing the job </a:t>
            </a:r>
            <a:r>
              <a:rPr lang="en-GB" kern="1200" dirty="0">
                <a:effectLst/>
              </a:rPr>
              <a:t>you</a:t>
            </a:r>
            <a:r>
              <a:rPr lang="en-GB" dirty="0"/>
              <a:t> are interested in first hand</a:t>
            </a:r>
            <a:r>
              <a:rPr lang="en-GB" kern="1200" dirty="0">
                <a:effectLst/>
              </a:rPr>
              <a:t>.</a:t>
            </a:r>
            <a:r>
              <a:rPr lang="en-GB" dirty="0"/>
              <a:t> </a:t>
            </a:r>
            <a:endParaRPr lang="en-GB" dirty="0">
              <a:cs typeface="Calibri" panose="020F0502020204030204"/>
            </a:endParaRPr>
          </a:p>
          <a:p>
            <a:r>
              <a:rPr lang="en-GB" dirty="0"/>
              <a:t>  </a:t>
            </a:r>
            <a:endParaRPr lang="en-GB" dirty="0">
              <a:cs typeface="Calibri" panose="020F0502020204030204"/>
            </a:endParaRPr>
          </a:p>
          <a:p>
            <a:r>
              <a:rPr lang="en-GB" dirty="0"/>
              <a:t>YouTube is </a:t>
            </a:r>
            <a:r>
              <a:rPr lang="en-GB" kern="1200" dirty="0">
                <a:effectLst/>
              </a:rPr>
              <a:t>a </a:t>
            </a:r>
            <a:r>
              <a:rPr lang="en-GB" dirty="0"/>
              <a:t>great source of finding out more about </a:t>
            </a:r>
            <a:r>
              <a:rPr lang="en-GB" kern="1200" dirty="0">
                <a:effectLst/>
              </a:rPr>
              <a:t>the </a:t>
            </a:r>
            <a:r>
              <a:rPr lang="en-GB" dirty="0"/>
              <a:t>job itself before applying</a:t>
            </a:r>
            <a:r>
              <a:rPr lang="en-GB" kern="1200" dirty="0">
                <a:effectLst/>
              </a:rPr>
              <a:t>.</a:t>
            </a:r>
            <a:r>
              <a:rPr lang="en-GB" dirty="0"/>
              <a:t> </a:t>
            </a:r>
          </a:p>
          <a:p>
            <a:endParaRPr lang="en-GB" dirty="0">
              <a:cs typeface="Calibri" panose="020F0502020204030204"/>
            </a:endParaRPr>
          </a:p>
          <a:p>
            <a:r>
              <a:rPr lang="en-GB" b="1" dirty="0">
                <a:cs typeface="Calibri" panose="020F0502020204030204"/>
              </a:rPr>
              <a:t>Task 3 </a:t>
            </a:r>
            <a:r>
              <a:rPr lang="en-GB" dirty="0">
                <a:cs typeface="Calibri" panose="020F0502020204030204"/>
              </a:rPr>
              <a:t>– Having looked at the different social media platforms, which do you think you would use? </a:t>
            </a:r>
            <a:r>
              <a:rPr lang="en-GB" i="1" dirty="0">
                <a:cs typeface="Calibri" panose="020F0502020204030204"/>
              </a:rPr>
              <a:t>(Discuss.)</a:t>
            </a:r>
          </a:p>
          <a:p>
            <a:endParaRPr lang="en-GB" dirty="0">
              <a:cs typeface="Calibri" panose="020F0502020204030204"/>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GB" b="1" dirty="0">
                <a:cs typeface="Calibri"/>
              </a:rPr>
              <a:t>Time 35:00</a:t>
            </a:r>
          </a:p>
          <a:p>
            <a:endParaRPr lang="en-GB" dirty="0">
              <a:cs typeface="Calibri" panose="020F0502020204030204"/>
            </a:endParaRPr>
          </a:p>
          <a:p>
            <a:endParaRPr lang="en-GB" dirty="0">
              <a:cs typeface="Calibri" panose="020F0502020204030204"/>
            </a:endParaRPr>
          </a:p>
          <a:p>
            <a:endParaRPr lang="en-GB" dirty="0">
              <a:cs typeface="Calibri" panose="020F0502020204030204"/>
            </a:endParaRPr>
          </a:p>
        </p:txBody>
      </p:sp>
      <p:sp>
        <p:nvSpPr>
          <p:cNvPr id="4" name="Slide Number Placeholder 3">
            <a:extLst>
              <a:ext uri="{FF2B5EF4-FFF2-40B4-BE49-F238E27FC236}">
                <a16:creationId xmlns:a16="http://schemas.microsoft.com/office/drawing/2014/main" id="{FE74700F-B9E7-5C2F-996E-B8FAB3CBB972}"/>
              </a:ext>
            </a:extLst>
          </p:cNvPr>
          <p:cNvSpPr>
            <a:spLocks noGrp="1"/>
          </p:cNvSpPr>
          <p:nvPr>
            <p:ph type="sldNum" sz="quarter" idx="5"/>
          </p:nvPr>
        </p:nvSpPr>
        <p:spPr/>
        <p:txBody>
          <a:bodyPr/>
          <a:lstStyle/>
          <a:p>
            <a:fld id="{DA8CE8B9-6A58-4D87-B516-F25D94F6D43A}" type="slidenum">
              <a:rPr lang="en-US"/>
              <a:t>8</a:t>
            </a:fld>
            <a:endParaRPr lang="en-US"/>
          </a:p>
        </p:txBody>
      </p:sp>
    </p:spTree>
    <p:extLst>
      <p:ext uri="{BB962C8B-B14F-4D97-AF65-F5344CB8AC3E}">
        <p14:creationId xmlns:p14="http://schemas.microsoft.com/office/powerpoint/2010/main" val="2347986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Any questions?</a:t>
            </a:r>
          </a:p>
        </p:txBody>
      </p:sp>
      <p:sp>
        <p:nvSpPr>
          <p:cNvPr id="4" name="Slide Number Placeholder 3"/>
          <p:cNvSpPr>
            <a:spLocks noGrp="1"/>
          </p:cNvSpPr>
          <p:nvPr>
            <p:ph type="sldNum" sz="quarter" idx="5"/>
          </p:nvPr>
        </p:nvSpPr>
        <p:spPr/>
        <p:txBody>
          <a:bodyPr/>
          <a:lstStyle/>
          <a:p>
            <a:fld id="{DA8CE8B9-6A58-4D87-B516-F25D94F6D43A}" type="slidenum">
              <a:rPr lang="en-US" smtClean="0"/>
              <a:t>9</a:t>
            </a:fld>
            <a:endParaRPr lang="en-US"/>
          </a:p>
        </p:txBody>
      </p:sp>
    </p:spTree>
    <p:extLst>
      <p:ext uri="{BB962C8B-B14F-4D97-AF65-F5344CB8AC3E}">
        <p14:creationId xmlns:p14="http://schemas.microsoft.com/office/powerpoint/2010/main" val="2665011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76287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8956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21240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72672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3004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23274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dirty="0"/>
              <a:t>10/21/2025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95373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dirty="0"/>
              <a:t>10/21/2025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09486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9170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036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6849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10/21/2025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2687869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8" Type="http://schemas.openxmlformats.org/officeDocument/2006/relationships/image" Target="../media/image15.svg"/><Relationship Id="rId3" Type="http://schemas.openxmlformats.org/officeDocument/2006/relationships/image" Target="../media/image6.jpeg"/><Relationship Id="rId21" Type="http://schemas.openxmlformats.org/officeDocument/2006/relationships/image" Target="../media/image18.png"/><Relationship Id="rId7" Type="http://schemas.openxmlformats.org/officeDocument/2006/relationships/image" Target="../media/image10.png"/><Relationship Id="rId17" Type="http://schemas.openxmlformats.org/officeDocument/2006/relationships/image" Target="../media/image14.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customXml" Target="../ink/ink1.xml"/><Relationship Id="rId24" Type="http://schemas.openxmlformats.org/officeDocument/2006/relationships/image" Target="../media/image21.png"/><Relationship Id="rId5" Type="http://schemas.openxmlformats.org/officeDocument/2006/relationships/image" Target="../media/image8.png"/><Relationship Id="rId15" Type="http://schemas.openxmlformats.org/officeDocument/2006/relationships/customXml" Target="../ink/ink2.xml"/><Relationship Id="rId23" Type="http://schemas.openxmlformats.org/officeDocument/2006/relationships/image" Target="../media/image20.png"/><Relationship Id="rId10" Type="http://schemas.openxmlformats.org/officeDocument/2006/relationships/image" Target="../media/image13.png"/><Relationship Id="rId19"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5.png"/><Relationship Id="rId22"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18" Type="http://schemas.openxmlformats.org/officeDocument/2006/relationships/customXml" Target="../ink/ink4.xml"/><Relationship Id="rId26" Type="http://schemas.openxmlformats.org/officeDocument/2006/relationships/image" Target="../media/image15.svg"/><Relationship Id="rId3" Type="http://schemas.openxmlformats.org/officeDocument/2006/relationships/image" Target="../media/image6.jpeg"/><Relationship Id="rId21" Type="http://schemas.openxmlformats.org/officeDocument/2006/relationships/image" Target="../media/image31.png"/><Relationship Id="rId7" Type="http://schemas.openxmlformats.org/officeDocument/2006/relationships/image" Target="../media/image24.svg"/><Relationship Id="rId12" Type="http://schemas.openxmlformats.org/officeDocument/2006/relationships/customXml" Target="../ink/ink3.xml"/><Relationship Id="rId17" Type="http://schemas.openxmlformats.org/officeDocument/2006/relationships/image" Target="../media/image290.png"/><Relationship Id="rId25" Type="http://schemas.openxmlformats.org/officeDocument/2006/relationships/image" Target="../media/image14.png"/><Relationship Id="rId2" Type="http://schemas.openxmlformats.org/officeDocument/2006/relationships/notesSlide" Target="../notesSlides/notesSlide3.xml"/><Relationship Id="rId20" Type="http://schemas.openxmlformats.org/officeDocument/2006/relationships/customXml" Target="../ink/ink5.xm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svg"/><Relationship Id="rId24" Type="http://schemas.openxmlformats.org/officeDocument/2006/relationships/image" Target="../media/image9.png"/><Relationship Id="rId5" Type="http://schemas.openxmlformats.org/officeDocument/2006/relationships/image" Target="../media/image22.png"/><Relationship Id="rId23" Type="http://schemas.openxmlformats.org/officeDocument/2006/relationships/image" Target="../media/image30.svg"/><Relationship Id="rId28"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00.png"/><Relationship Id="rId4" Type="http://schemas.openxmlformats.org/officeDocument/2006/relationships/image" Target="../media/image8.png"/><Relationship Id="rId9" Type="http://schemas.openxmlformats.org/officeDocument/2006/relationships/image" Target="../media/image26.svg"/><Relationship Id="rId22" Type="http://schemas.openxmlformats.org/officeDocument/2006/relationships/image" Target="../media/image29.png"/><Relationship Id="rId27"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7.svg"/><Relationship Id="rId18" Type="http://schemas.openxmlformats.org/officeDocument/2006/relationships/image" Target="../media/image42.png"/><Relationship Id="rId26" Type="http://schemas.openxmlformats.org/officeDocument/2006/relationships/customXml" Target="../ink/ink7.xml"/><Relationship Id="rId39" Type="http://schemas.openxmlformats.org/officeDocument/2006/relationships/image" Target="../media/image55.png"/><Relationship Id="rId3" Type="http://schemas.openxmlformats.org/officeDocument/2006/relationships/image" Target="../media/image6.jpeg"/><Relationship Id="rId34" Type="http://schemas.openxmlformats.org/officeDocument/2006/relationships/customXml" Target="../ink/ink11.xml"/><Relationship Id="rId42" Type="http://schemas.openxmlformats.org/officeDocument/2006/relationships/customXml" Target="../ink/ink15.xml"/><Relationship Id="rId47" Type="http://schemas.openxmlformats.org/officeDocument/2006/relationships/image" Target="../media/image19.png"/><Relationship Id="rId7" Type="http://schemas.openxmlformats.org/officeDocument/2006/relationships/image" Target="../media/image9.png"/><Relationship Id="rId12" Type="http://schemas.openxmlformats.org/officeDocument/2006/relationships/image" Target="../media/image36.png"/><Relationship Id="rId17" Type="http://schemas.openxmlformats.org/officeDocument/2006/relationships/image" Target="../media/image41.svg"/><Relationship Id="rId25" Type="http://schemas.openxmlformats.org/officeDocument/2006/relationships/image" Target="../media/image48.png"/><Relationship Id="rId33" Type="http://schemas.openxmlformats.org/officeDocument/2006/relationships/image" Target="../media/image52.png"/><Relationship Id="rId38" Type="http://schemas.openxmlformats.org/officeDocument/2006/relationships/customXml" Target="../ink/ink13.xml"/><Relationship Id="rId46" Type="http://schemas.openxmlformats.org/officeDocument/2006/relationships/image" Target="../media/image18.png"/><Relationship Id="rId2" Type="http://schemas.openxmlformats.org/officeDocument/2006/relationships/notesSlide" Target="../notesSlides/notesSlide4.xml"/><Relationship Id="rId16" Type="http://schemas.openxmlformats.org/officeDocument/2006/relationships/image" Target="../media/image40.png"/><Relationship Id="rId20" Type="http://schemas.openxmlformats.org/officeDocument/2006/relationships/customXml" Target="../ink/ink6.xml"/><Relationship Id="rId29" Type="http://schemas.openxmlformats.org/officeDocument/2006/relationships/image" Target="../media/image50.png"/><Relationship Id="rId41" Type="http://schemas.openxmlformats.org/officeDocument/2006/relationships/image" Target="../media/image45.emf"/><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35.svg"/><Relationship Id="rId32" Type="http://schemas.openxmlformats.org/officeDocument/2006/relationships/customXml" Target="../ink/ink10.xml"/><Relationship Id="rId37" Type="http://schemas.openxmlformats.org/officeDocument/2006/relationships/image" Target="../media/image54.png"/><Relationship Id="rId40" Type="http://schemas.openxmlformats.org/officeDocument/2006/relationships/customXml" Target="../ink/ink14.xml"/><Relationship Id="rId45" Type="http://schemas.openxmlformats.org/officeDocument/2006/relationships/image" Target="../media/image17.png"/><Relationship Id="rId5" Type="http://schemas.openxmlformats.org/officeDocument/2006/relationships/image" Target="../media/image8.png"/><Relationship Id="rId15" Type="http://schemas.openxmlformats.org/officeDocument/2006/relationships/image" Target="../media/image39.svg"/><Relationship Id="rId28" Type="http://schemas.openxmlformats.org/officeDocument/2006/relationships/customXml" Target="../ink/ink8.xml"/><Relationship Id="rId36" Type="http://schemas.openxmlformats.org/officeDocument/2006/relationships/customXml" Target="../ink/ink12.xml"/><Relationship Id="rId10" Type="http://schemas.openxmlformats.org/officeDocument/2006/relationships/image" Target="../media/image34.png"/><Relationship Id="rId19" Type="http://schemas.openxmlformats.org/officeDocument/2006/relationships/image" Target="../media/image43.svg"/><Relationship Id="rId31" Type="http://schemas.openxmlformats.org/officeDocument/2006/relationships/image" Target="../media/image51.png"/><Relationship Id="rId44" Type="http://schemas.openxmlformats.org/officeDocument/2006/relationships/image" Target="../media/image4.png"/><Relationship Id="rId4" Type="http://schemas.openxmlformats.org/officeDocument/2006/relationships/image" Target="../media/image33.png"/><Relationship Id="rId9" Type="http://schemas.openxmlformats.org/officeDocument/2006/relationships/image" Target="../media/image15.svg"/><Relationship Id="rId14" Type="http://schemas.openxmlformats.org/officeDocument/2006/relationships/image" Target="../media/image38.png"/><Relationship Id="rId27" Type="http://schemas.openxmlformats.org/officeDocument/2006/relationships/image" Target="../media/image49.png"/><Relationship Id="rId30" Type="http://schemas.openxmlformats.org/officeDocument/2006/relationships/customXml" Target="../ink/ink9.xml"/><Relationship Id="rId35" Type="http://schemas.openxmlformats.org/officeDocument/2006/relationships/image" Target="../media/image53.png"/><Relationship Id="rId43" Type="http://schemas.openxmlformats.org/officeDocument/2006/relationships/image" Target="../media/image57.png"/></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38.png"/><Relationship Id="rId18" Type="http://schemas.openxmlformats.org/officeDocument/2006/relationships/image" Target="../media/image47.png"/><Relationship Id="rId3" Type="http://schemas.openxmlformats.org/officeDocument/2006/relationships/image" Target="../media/image6.jpeg"/><Relationship Id="rId7" Type="http://schemas.openxmlformats.org/officeDocument/2006/relationships/image" Target="../media/image14.png"/><Relationship Id="rId12" Type="http://schemas.openxmlformats.org/officeDocument/2006/relationships/image" Target="../media/image46.png"/><Relationship Id="rId17" Type="http://schemas.openxmlformats.org/officeDocument/2006/relationships/customXml" Target="../ink/ink17.xml"/><Relationship Id="rId2" Type="http://schemas.openxmlformats.org/officeDocument/2006/relationships/notesSlide" Target="../notesSlides/notesSlide5.xml"/><Relationship Id="rId16"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customXml" Target="../ink/ink16.xml"/><Relationship Id="rId5" Type="http://schemas.openxmlformats.org/officeDocument/2006/relationships/image" Target="../media/image17.png"/><Relationship Id="rId15" Type="http://schemas.openxmlformats.org/officeDocument/2006/relationships/image" Target="../media/image4.png"/><Relationship Id="rId10" Type="http://schemas.openxmlformats.org/officeDocument/2006/relationships/image" Target="../media/image44.png"/><Relationship Id="rId4" Type="http://schemas.openxmlformats.org/officeDocument/2006/relationships/image" Target="../media/image7.png"/><Relationship Id="rId9" Type="http://schemas.openxmlformats.org/officeDocument/2006/relationships/image" Target="../media/image8.png"/><Relationship Id="rId14" Type="http://schemas.openxmlformats.org/officeDocument/2006/relationships/image" Target="../media/image39.sv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60.png"/><Relationship Id="rId3" Type="http://schemas.openxmlformats.org/officeDocument/2006/relationships/image" Target="../media/image6.jpeg"/><Relationship Id="rId7" Type="http://schemas.openxmlformats.org/officeDocument/2006/relationships/image" Target="../media/image9.png"/><Relationship Id="rId12" Type="http://schemas.openxmlformats.org/officeDocument/2006/relationships/hyperlink" Target="https://www.ucas.com/careers-advice/how-use-linkedin-student-or-apprentice"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8.png"/><Relationship Id="rId11" Type="http://schemas.openxmlformats.org/officeDocument/2006/relationships/image" Target="../media/image59.png"/><Relationship Id="rId5" Type="http://schemas.openxmlformats.org/officeDocument/2006/relationships/image" Target="../media/image56.png"/><Relationship Id="rId1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45.png"/><Relationship Id="rId9" Type="http://schemas.openxmlformats.org/officeDocument/2006/relationships/image" Target="../media/image15.svg"/><Relationship Id="rId14" Type="http://schemas.openxmlformats.org/officeDocument/2006/relationships/image" Target="../media/image61.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jpeg"/><Relationship Id="rId7" Type="http://schemas.openxmlformats.org/officeDocument/2006/relationships/image" Target="../media/image15.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45.png"/><Relationship Id="rId5" Type="http://schemas.openxmlformats.org/officeDocument/2006/relationships/image" Target="../media/image9.png"/><Relationship Id="rId10" Type="http://schemas.openxmlformats.org/officeDocument/2006/relationships/image" Target="../media/image62.png"/><Relationship Id="rId4" Type="http://schemas.openxmlformats.org/officeDocument/2006/relationships/image" Target="../media/image17.pn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hyperlink" Target="https://www.youtube.com/channel/UCKEH9FdVLyMYKI2c4pNqjPA" TargetMode="External"/><Relationship Id="rId18" Type="http://schemas.openxmlformats.org/officeDocument/2006/relationships/image" Target="../media/image17.png"/><Relationship Id="rId3" Type="http://schemas.openxmlformats.org/officeDocument/2006/relationships/image" Target="../media/image6.jpeg"/><Relationship Id="rId7" Type="http://schemas.openxmlformats.org/officeDocument/2006/relationships/image" Target="../media/image14.png"/><Relationship Id="rId12" Type="http://schemas.openxmlformats.org/officeDocument/2006/relationships/image" Target="../media/image65.png"/><Relationship Id="rId17" Type="http://schemas.openxmlformats.org/officeDocument/2006/relationships/image" Target="../media/image4.png"/><Relationship Id="rId2" Type="http://schemas.openxmlformats.org/officeDocument/2006/relationships/notesSlide" Target="../notesSlides/notesSlide8.xml"/><Relationship Id="rId16" Type="http://schemas.openxmlformats.org/officeDocument/2006/relationships/image" Target="../media/image67.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59.png"/><Relationship Id="rId5" Type="http://schemas.openxmlformats.org/officeDocument/2006/relationships/image" Target="../media/image64.png"/><Relationship Id="rId15" Type="http://schemas.openxmlformats.org/officeDocument/2006/relationships/hyperlink" Target="https://www.youtube.com/user/skillsdevscotland" TargetMode="External"/><Relationship Id="rId10" Type="http://schemas.openxmlformats.org/officeDocument/2006/relationships/image" Target="../media/image8.png"/><Relationship Id="rId19" Type="http://schemas.openxmlformats.org/officeDocument/2006/relationships/image" Target="../media/image18.png"/><Relationship Id="rId4" Type="http://schemas.openxmlformats.org/officeDocument/2006/relationships/image" Target="../media/image63.png"/><Relationship Id="rId9" Type="http://schemas.openxmlformats.org/officeDocument/2006/relationships/image" Target="../media/image13.png"/><Relationship Id="rId14" Type="http://schemas.openxmlformats.org/officeDocument/2006/relationships/image" Target="../media/image66.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71.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svg"/><Relationship Id="rId4" Type="http://schemas.openxmlformats.org/officeDocument/2006/relationships/image" Target="../media/image6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A9C9"/>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1" descr="Icon&#10;&#10;Description automatically generated">
            <a:extLst>
              <a:ext uri="{FF2B5EF4-FFF2-40B4-BE49-F238E27FC236}">
                <a16:creationId xmlns:a16="http://schemas.microsoft.com/office/drawing/2014/main" id="{952D1F5F-C373-4177-9CE7-E3C26944EACE}"/>
              </a:ext>
            </a:extLst>
          </p:cNvPr>
          <p:cNvPicPr>
            <a:picLocks noChangeAspect="1"/>
          </p:cNvPicPr>
          <p:nvPr/>
        </p:nvPicPr>
        <p:blipFill>
          <a:blip r:embed="rId3"/>
          <a:stretch>
            <a:fillRect/>
          </a:stretch>
        </p:blipFill>
        <p:spPr>
          <a:xfrm>
            <a:off x="511834" y="2114910"/>
            <a:ext cx="4339086" cy="4353464"/>
          </a:xfrm>
          <a:prstGeom prst="rect">
            <a:avLst/>
          </a:prstGeom>
        </p:spPr>
      </p:pic>
      <p:sp>
        <p:nvSpPr>
          <p:cNvPr id="7" name="Rectangle 6">
            <a:extLst>
              <a:ext uri="{FF2B5EF4-FFF2-40B4-BE49-F238E27FC236}">
                <a16:creationId xmlns:a16="http://schemas.microsoft.com/office/drawing/2014/main" id="{2B4FE6DE-15D0-C84C-8029-DD168232F66B}"/>
              </a:ext>
            </a:extLst>
          </p:cNvPr>
          <p:cNvSpPr/>
          <p:nvPr/>
        </p:nvSpPr>
        <p:spPr>
          <a:xfrm>
            <a:off x="0" y="526529"/>
            <a:ext cx="3633393" cy="4870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text, clipart&#10;&#10;Description automatically generated">
            <a:extLst>
              <a:ext uri="{FF2B5EF4-FFF2-40B4-BE49-F238E27FC236}">
                <a16:creationId xmlns:a16="http://schemas.microsoft.com/office/drawing/2014/main" id="{4FDB40A4-E759-AD48-A122-19481D25E1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9050" y="592238"/>
            <a:ext cx="368300" cy="355600"/>
          </a:xfrm>
          <a:prstGeom prst="rect">
            <a:avLst/>
          </a:prstGeom>
        </p:spPr>
      </p:pic>
      <p:sp>
        <p:nvSpPr>
          <p:cNvPr id="2" name="TextBox 1">
            <a:extLst>
              <a:ext uri="{FF2B5EF4-FFF2-40B4-BE49-F238E27FC236}">
                <a16:creationId xmlns:a16="http://schemas.microsoft.com/office/drawing/2014/main" id="{0BEF81B3-5FE8-47CA-8B3D-E5DA6415AA76}"/>
              </a:ext>
            </a:extLst>
          </p:cNvPr>
          <p:cNvSpPr txBox="1"/>
          <p:nvPr/>
        </p:nvSpPr>
        <p:spPr>
          <a:xfrm>
            <a:off x="1087350" y="492558"/>
            <a:ext cx="2619946" cy="584775"/>
          </a:xfrm>
          <a:prstGeom prst="rect">
            <a:avLst/>
          </a:prstGeom>
          <a:noFill/>
        </p:spPr>
        <p:txBody>
          <a:bodyPr wrap="square" rtlCol="0">
            <a:spAutoFit/>
          </a:bodyPr>
          <a:lstStyle/>
          <a:p>
            <a:r>
              <a:rPr lang="en-GB" sz="3200" dirty="0">
                <a:solidFill>
                  <a:schemeClr val="bg1"/>
                </a:solidFill>
                <a:latin typeface="Maximus" panose="020B0604020202020204"/>
              </a:rPr>
              <a:t>GET PREPARED</a:t>
            </a:r>
          </a:p>
        </p:txBody>
      </p:sp>
      <p:sp>
        <p:nvSpPr>
          <p:cNvPr id="14" name="TextBox 13">
            <a:extLst>
              <a:ext uri="{FF2B5EF4-FFF2-40B4-BE49-F238E27FC236}">
                <a16:creationId xmlns:a16="http://schemas.microsoft.com/office/drawing/2014/main" id="{EBE8E1F0-334A-45C7-96CF-A2F218BC441A}"/>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13" name="Picture 12" descr="A screenshot of a computer&#10;&#10;Description automatically generated with medium confidence">
            <a:extLst>
              <a:ext uri="{FF2B5EF4-FFF2-40B4-BE49-F238E27FC236}">
                <a16:creationId xmlns:a16="http://schemas.microsoft.com/office/drawing/2014/main" id="{0F831930-1C41-E64F-98A6-51A48AAD7C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400" y="2796170"/>
            <a:ext cx="3124200" cy="393700"/>
          </a:xfrm>
          <a:prstGeom prst="rect">
            <a:avLst/>
          </a:prstGeom>
        </p:spPr>
      </p:pic>
      <p:sp>
        <p:nvSpPr>
          <p:cNvPr id="15" name="TextBox 14">
            <a:extLst>
              <a:ext uri="{FF2B5EF4-FFF2-40B4-BE49-F238E27FC236}">
                <a16:creationId xmlns:a16="http://schemas.microsoft.com/office/drawing/2014/main" id="{1C72F7EB-EBB6-884B-9F7B-C21B55C8E29B}"/>
              </a:ext>
            </a:extLst>
          </p:cNvPr>
          <p:cNvSpPr txBox="1"/>
          <p:nvPr/>
        </p:nvSpPr>
        <p:spPr>
          <a:xfrm>
            <a:off x="876760" y="3245682"/>
            <a:ext cx="3375200" cy="1384995"/>
          </a:xfrm>
          <a:prstGeom prst="rect">
            <a:avLst/>
          </a:prstGeom>
          <a:noFill/>
        </p:spPr>
        <p:txBody>
          <a:bodyPr wrap="square" rtlCol="0">
            <a:spAutoFit/>
          </a:bodyPr>
          <a:lstStyle/>
          <a:p>
            <a:r>
              <a:rPr lang="en-GB" sz="2800" dirty="0">
                <a:solidFill>
                  <a:srgbClr val="FFFF00"/>
                </a:solidFill>
                <a:latin typeface="Reprise Title Std" panose="02000000000000000000" charset="0"/>
              </a:rPr>
              <a:t>Where to look </a:t>
            </a:r>
            <a:br>
              <a:rPr lang="en-GB" sz="2800" dirty="0">
                <a:solidFill>
                  <a:srgbClr val="FFFF00"/>
                </a:solidFill>
                <a:latin typeface="Reprise Title Std" panose="02000000000000000000" charset="0"/>
              </a:rPr>
            </a:br>
            <a:r>
              <a:rPr lang="en-GB" sz="2800" dirty="0">
                <a:solidFill>
                  <a:srgbClr val="FFFF00"/>
                </a:solidFill>
                <a:latin typeface="Reprise Title Std" panose="02000000000000000000" charset="0"/>
              </a:rPr>
              <a:t>for work – </a:t>
            </a:r>
            <a:br>
              <a:rPr lang="en-GB" sz="2800" dirty="0">
                <a:solidFill>
                  <a:srgbClr val="FFFF00"/>
                </a:solidFill>
                <a:latin typeface="Reprise Title Std" panose="02000000000000000000" charset="0"/>
              </a:rPr>
            </a:br>
            <a:r>
              <a:rPr lang="en-GB" sz="2800" dirty="0">
                <a:solidFill>
                  <a:srgbClr val="FFFF00"/>
                </a:solidFill>
                <a:latin typeface="Reprise Title Std" panose="02000000000000000000" charset="0"/>
              </a:rPr>
              <a:t>using social media</a:t>
            </a:r>
          </a:p>
        </p:txBody>
      </p:sp>
      <p:sp>
        <p:nvSpPr>
          <p:cNvPr id="16" name="Rectangle 15">
            <a:extLst>
              <a:ext uri="{FF2B5EF4-FFF2-40B4-BE49-F238E27FC236}">
                <a16:creationId xmlns:a16="http://schemas.microsoft.com/office/drawing/2014/main" id="{82D1A0D4-0AFF-9744-8CD1-BA3DD0AB0762}"/>
              </a:ext>
            </a:extLst>
          </p:cNvPr>
          <p:cNvSpPr/>
          <p:nvPr/>
        </p:nvSpPr>
        <p:spPr>
          <a:xfrm>
            <a:off x="903200" y="2605237"/>
            <a:ext cx="1981633" cy="523220"/>
          </a:xfrm>
          <a:prstGeom prst="rect">
            <a:avLst/>
          </a:prstGeom>
        </p:spPr>
        <p:txBody>
          <a:bodyPr wrap="none">
            <a:spAutoFit/>
          </a:bodyPr>
          <a:lstStyle/>
          <a:p>
            <a:r>
              <a:rPr lang="en-GB" sz="2800" dirty="0">
                <a:solidFill>
                  <a:schemeClr val="bg1"/>
                </a:solidFill>
                <a:latin typeface="Stencil" pitchFamily="82" charset="77"/>
              </a:rPr>
              <a:t>Module 5:</a:t>
            </a:r>
          </a:p>
        </p:txBody>
      </p:sp>
      <p:pic>
        <p:nvPicPr>
          <p:cNvPr id="4" name="Picture 6">
            <a:extLst>
              <a:ext uri="{FF2B5EF4-FFF2-40B4-BE49-F238E27FC236}">
                <a16:creationId xmlns:a16="http://schemas.microsoft.com/office/drawing/2014/main" id="{646972C9-C4CB-0070-96BC-A352408011ED}"/>
              </a:ext>
            </a:extLst>
          </p:cNvPr>
          <p:cNvPicPr>
            <a:picLocks noChangeAspect="1"/>
          </p:cNvPicPr>
          <p:nvPr/>
        </p:nvPicPr>
        <p:blipFill>
          <a:blip r:embed="rId6"/>
          <a:stretch>
            <a:fillRect/>
          </a:stretch>
        </p:blipFill>
        <p:spPr>
          <a:xfrm>
            <a:off x="7440996" y="6293397"/>
            <a:ext cx="1238250" cy="400050"/>
          </a:xfrm>
          <a:prstGeom prst="rect">
            <a:avLst/>
          </a:prstGeom>
        </p:spPr>
      </p:pic>
      <p:sp>
        <p:nvSpPr>
          <p:cNvPr id="3" name="Footer Placeholder 3">
            <a:extLst>
              <a:ext uri="{FF2B5EF4-FFF2-40B4-BE49-F238E27FC236}">
                <a16:creationId xmlns:a16="http://schemas.microsoft.com/office/drawing/2014/main" id="{B893E025-0F38-0320-AAF3-F91BC869A54C}"/>
              </a:ext>
            </a:extLst>
          </p:cNvPr>
          <p:cNvSpPr>
            <a:spLocks noGrp="1"/>
          </p:cNvSpPr>
          <p:nvPr>
            <p:ph type="ftr" sz="quarter" idx="11"/>
          </p:nvPr>
        </p:nvSpPr>
        <p:spPr>
          <a:xfrm>
            <a:off x="3028950" y="6356351"/>
            <a:ext cx="3086100" cy="365125"/>
          </a:xfrm>
        </p:spPr>
        <p:txBody>
          <a:bodyPr/>
          <a:lstStyle/>
          <a:p>
            <a:r>
              <a:rPr lang="en-US" dirty="0"/>
              <a:t>© Gateway 2025</a:t>
            </a:r>
          </a:p>
        </p:txBody>
      </p:sp>
      <p:pic>
        <p:nvPicPr>
          <p:cNvPr id="6" name="Picture 5" descr="A screenshot of a computer screen&#10;&#10;AI-generated content may be incorrect.">
            <a:extLst>
              <a:ext uri="{FF2B5EF4-FFF2-40B4-BE49-F238E27FC236}">
                <a16:creationId xmlns:a16="http://schemas.microsoft.com/office/drawing/2014/main" id="{C9F14AA6-61D2-DA22-58C1-5244510660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51960" y="1712407"/>
            <a:ext cx="4300948" cy="3586489"/>
          </a:xfrm>
          <a:prstGeom prst="rect">
            <a:avLst/>
          </a:prstGeom>
        </p:spPr>
      </p:pic>
    </p:spTree>
    <p:extLst>
      <p:ext uri="{BB962C8B-B14F-4D97-AF65-F5344CB8AC3E}">
        <p14:creationId xmlns:p14="http://schemas.microsoft.com/office/powerpoint/2010/main" val="1454121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6EA130A6-26D4-A942-A14F-3C0D24893819}"/>
              </a:ext>
            </a:extLst>
          </p:cNvPr>
          <p:cNvSpPr/>
          <p:nvPr/>
        </p:nvSpPr>
        <p:spPr>
          <a:xfrm>
            <a:off x="2773151" y="3106312"/>
            <a:ext cx="1881479" cy="1818525"/>
          </a:xfrm>
          <a:prstGeom prst="roundRect">
            <a:avLst/>
          </a:prstGeom>
          <a:solidFill>
            <a:srgbClr val="FFFF00">
              <a:alpha val="15000"/>
            </a:srgbClr>
          </a:solid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10;&#10;Description automatically generated">
            <a:extLst>
              <a:ext uri="{FF2B5EF4-FFF2-40B4-BE49-F238E27FC236}">
                <a16:creationId xmlns:a16="http://schemas.microsoft.com/office/drawing/2014/main" id="{C39E27C7-B4E3-E745-8E7A-BFEA8FF1F5DC}"/>
              </a:ext>
            </a:extLst>
          </p:cNvPr>
          <p:cNvPicPr>
            <a:picLocks noChangeAspect="1"/>
          </p:cNvPicPr>
          <p:nvPr/>
        </p:nvPicPr>
        <p:blipFill rotWithShape="1">
          <a:blip r:embed="rId4">
            <a:extLst>
              <a:ext uri="{28A0092B-C50C-407E-A947-70E740481C1C}">
                <a14:useLocalDpi xmlns:a14="http://schemas.microsoft.com/office/drawing/2010/main" val="0"/>
              </a:ext>
            </a:extLst>
          </a:blip>
          <a:srcRect l="-139" t="182" r="32947" b="14177"/>
          <a:stretch/>
        </p:blipFill>
        <p:spPr>
          <a:xfrm rot="240000">
            <a:off x="5207025" y="1117043"/>
            <a:ext cx="3585914" cy="4260796"/>
          </a:xfrm>
          <a:prstGeom prst="rect">
            <a:avLst/>
          </a:prstGeom>
          <a:effectLst>
            <a:outerShdw blurRad="50800" dist="50800" dir="5400000" algn="ctr" rotWithShape="0">
              <a:schemeClr val="tx1">
                <a:lumMod val="75000"/>
                <a:lumOff val="25000"/>
              </a:schemeClr>
            </a:outerShdw>
          </a:effectLst>
        </p:spPr>
      </p:pic>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4161" y="515849"/>
            <a:ext cx="5751098" cy="516378"/>
          </a:xfrm>
          <a:prstGeom prst="rect">
            <a:avLst/>
          </a:prstGeom>
        </p:spPr>
      </p:pic>
      <p:pic>
        <p:nvPicPr>
          <p:cNvPr id="32" name="Picture 31" descr="A picture containing text, light, dark&#10;&#10;Description automatically generated">
            <a:extLst>
              <a:ext uri="{FF2B5EF4-FFF2-40B4-BE49-F238E27FC236}">
                <a16:creationId xmlns:a16="http://schemas.microsoft.com/office/drawing/2014/main" id="{F9AC68C8-4308-4744-A7E4-EB27EC41AF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sp>
        <p:nvSpPr>
          <p:cNvPr id="2" name="TextBox 1">
            <a:extLst>
              <a:ext uri="{FF2B5EF4-FFF2-40B4-BE49-F238E27FC236}">
                <a16:creationId xmlns:a16="http://schemas.microsoft.com/office/drawing/2014/main" id="{C4DA91DE-2165-443B-98FF-7B6FC1F1D179}"/>
              </a:ext>
            </a:extLst>
          </p:cNvPr>
          <p:cNvSpPr txBox="1"/>
          <p:nvPr/>
        </p:nvSpPr>
        <p:spPr>
          <a:xfrm>
            <a:off x="1566735" y="600205"/>
            <a:ext cx="5658523"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Using social media to find work</a:t>
            </a:r>
          </a:p>
        </p:txBody>
      </p:sp>
      <p:pic>
        <p:nvPicPr>
          <p:cNvPr id="4" name="Picture 3" descr="Logo&#10;&#10;Description automatically generated with low confidence">
            <a:extLst>
              <a:ext uri="{FF2B5EF4-FFF2-40B4-BE49-F238E27FC236}">
                <a16:creationId xmlns:a16="http://schemas.microsoft.com/office/drawing/2014/main" id="{42F0CFD3-93EF-F040-8EFD-F2906995DD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185217">
            <a:off x="2879831" y="1304059"/>
            <a:ext cx="1532741" cy="1809939"/>
          </a:xfrm>
          <a:prstGeom prst="rect">
            <a:avLst/>
          </a:prstGeom>
        </p:spPr>
      </p:pic>
      <p:pic>
        <p:nvPicPr>
          <p:cNvPr id="6" name="Picture 5" descr="Icon&#10;&#10;Description automatically generated">
            <a:extLst>
              <a:ext uri="{FF2B5EF4-FFF2-40B4-BE49-F238E27FC236}">
                <a16:creationId xmlns:a16="http://schemas.microsoft.com/office/drawing/2014/main" id="{1CC66081-634C-DD44-84F9-2BB6334D7E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8304" y="1516744"/>
            <a:ext cx="570846" cy="570846"/>
          </a:xfrm>
          <a:prstGeom prst="rect">
            <a:avLst/>
          </a:prstGeom>
        </p:spPr>
      </p:pic>
      <p:pic>
        <p:nvPicPr>
          <p:cNvPr id="11" name="Picture 10" descr="Icon&#10;&#10;Description automatically generated">
            <a:extLst>
              <a:ext uri="{FF2B5EF4-FFF2-40B4-BE49-F238E27FC236}">
                <a16:creationId xmlns:a16="http://schemas.microsoft.com/office/drawing/2014/main" id="{619DC4C5-21AE-E44A-A277-430A1C67390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8904" y="3247786"/>
            <a:ext cx="545893" cy="545893"/>
          </a:xfrm>
          <a:prstGeom prst="rect">
            <a:avLst/>
          </a:prstGeom>
        </p:spPr>
      </p:pic>
      <p:sp>
        <p:nvSpPr>
          <p:cNvPr id="20" name="Right Arrow 19">
            <a:extLst>
              <a:ext uri="{FF2B5EF4-FFF2-40B4-BE49-F238E27FC236}">
                <a16:creationId xmlns:a16="http://schemas.microsoft.com/office/drawing/2014/main" id="{FD3706E1-725E-404E-845E-B7B96B007D24}"/>
              </a:ext>
            </a:extLst>
          </p:cNvPr>
          <p:cNvSpPr/>
          <p:nvPr/>
        </p:nvSpPr>
        <p:spPr>
          <a:xfrm>
            <a:off x="1994226" y="3128493"/>
            <a:ext cx="593558" cy="77783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DA6425D-1DA1-7648-95AE-027133FAEE93}"/>
              </a:ext>
            </a:extLst>
          </p:cNvPr>
          <p:cNvSpPr txBox="1"/>
          <p:nvPr/>
        </p:nvSpPr>
        <p:spPr>
          <a:xfrm>
            <a:off x="2845723" y="3368774"/>
            <a:ext cx="1778630" cy="1200329"/>
          </a:xfrm>
          <a:prstGeom prst="rect">
            <a:avLst/>
          </a:prstGeom>
          <a:noFill/>
        </p:spPr>
        <p:txBody>
          <a:bodyPr wrap="square" lIns="91440" tIns="45720" rIns="91440" bIns="45720" rtlCol="0" anchor="t">
            <a:spAutoFit/>
          </a:bodyPr>
          <a:lstStyle/>
          <a:p>
            <a:pPr algn="ctr"/>
            <a:r>
              <a:rPr lang="en-GB" sz="2400" dirty="0">
                <a:solidFill>
                  <a:srgbClr val="C00000"/>
                </a:solidFill>
                <a:latin typeface="Reprise Title Std" panose="02000000000000000000" pitchFamily="2" charset="77"/>
                <a:cs typeface="Simplified Arabic Fixed"/>
              </a:rPr>
              <a:t>Recruitment and selection</a:t>
            </a:r>
          </a:p>
        </p:txBody>
      </p:sp>
      <p:sp>
        <p:nvSpPr>
          <p:cNvPr id="31" name="TextBox 30">
            <a:extLst>
              <a:ext uri="{FF2B5EF4-FFF2-40B4-BE49-F238E27FC236}">
                <a16:creationId xmlns:a16="http://schemas.microsoft.com/office/drawing/2014/main" id="{085417CE-55C1-C345-A015-FC96DA248AD0}"/>
              </a:ext>
            </a:extLst>
          </p:cNvPr>
          <p:cNvSpPr txBox="1"/>
          <p:nvPr/>
        </p:nvSpPr>
        <p:spPr>
          <a:xfrm rot="291458">
            <a:off x="5383906" y="1877179"/>
            <a:ext cx="3464375" cy="3231654"/>
          </a:xfrm>
          <a:prstGeom prst="rect">
            <a:avLst/>
          </a:prstGeom>
          <a:noFill/>
        </p:spPr>
        <p:txBody>
          <a:bodyPr wrap="square" lIns="91440" tIns="45720" rIns="91440" bIns="45720" rtlCol="0" anchor="t">
            <a:spAutoFit/>
          </a:bodyPr>
          <a:lstStyle/>
          <a:p>
            <a:pPr marL="285750" indent="-285750">
              <a:spcAft>
                <a:spcPts val="1000"/>
              </a:spcAft>
              <a:buFont typeface="Wingdings" pitchFamily="2" charset="2"/>
              <a:buChar char="ü"/>
            </a:pPr>
            <a:r>
              <a:rPr lang="en-GB" sz="1400" dirty="0">
                <a:latin typeface="Bradley Hand ITC"/>
                <a:cs typeface="Simplified Arabic Fixed"/>
              </a:rPr>
              <a:t>Great way to </a:t>
            </a:r>
            <a:r>
              <a:rPr lang="en-GB" sz="1400" b="1" dirty="0">
                <a:latin typeface="Bradley Hand ITC"/>
                <a:cs typeface="Simplified Arabic Fixed"/>
              </a:rPr>
              <a:t>let your contacts know</a:t>
            </a:r>
            <a:r>
              <a:rPr lang="en-GB" sz="1400" dirty="0">
                <a:latin typeface="Bradley Hand ITC"/>
                <a:cs typeface="Simplified Arabic Fixed"/>
              </a:rPr>
              <a:t> you’re looking for work</a:t>
            </a:r>
          </a:p>
          <a:p>
            <a:pPr marL="285750" indent="-285750">
              <a:spcAft>
                <a:spcPts val="1000"/>
              </a:spcAft>
              <a:buFont typeface="Wingdings" pitchFamily="2" charset="2"/>
              <a:buChar char="ü"/>
            </a:pPr>
            <a:r>
              <a:rPr lang="en-GB" sz="1400" b="1" dirty="0">
                <a:latin typeface="Bradley Hand ITC"/>
                <a:cs typeface="Simplified Arabic Fixed"/>
              </a:rPr>
              <a:t>Look up companies </a:t>
            </a:r>
            <a:r>
              <a:rPr lang="en-GB" sz="1400" dirty="0">
                <a:latin typeface="Bradley Hand ITC"/>
                <a:cs typeface="Simplified Arabic Fixed"/>
              </a:rPr>
              <a:t>you’re interested in</a:t>
            </a:r>
          </a:p>
          <a:p>
            <a:pPr marL="285750" indent="-285750">
              <a:spcAft>
                <a:spcPts val="1000"/>
              </a:spcAft>
              <a:buFont typeface="Wingdings" pitchFamily="2" charset="2"/>
              <a:buChar char="ü"/>
            </a:pPr>
            <a:r>
              <a:rPr lang="en-GB" sz="1400" dirty="0">
                <a:latin typeface="Bradley Hand ITC"/>
                <a:cs typeface="Simplified Arabic Fixed"/>
              </a:rPr>
              <a:t>Big companies </a:t>
            </a:r>
            <a:r>
              <a:rPr lang="en-GB" sz="1400" b="1" dirty="0">
                <a:latin typeface="Bradley Hand ITC"/>
                <a:cs typeface="Simplified Arabic Fixed"/>
              </a:rPr>
              <a:t>advertise vacancies</a:t>
            </a:r>
          </a:p>
          <a:p>
            <a:pPr marL="285750" indent="-285750">
              <a:spcAft>
                <a:spcPts val="1000"/>
              </a:spcAft>
              <a:buFont typeface="Wingdings" pitchFamily="2" charset="2"/>
              <a:buChar char="ü"/>
            </a:pPr>
            <a:r>
              <a:rPr lang="en-GB" sz="1400" b="1" dirty="0">
                <a:latin typeface="Bradley Hand ITC"/>
                <a:cs typeface="Simplified Arabic Fixed"/>
              </a:rPr>
              <a:t>Job </a:t>
            </a:r>
            <a:r>
              <a:rPr lang="en-GB" sz="1400" dirty="0">
                <a:latin typeface="Bradley Hand ITC"/>
                <a:cs typeface="Simplified Arabic Fixed"/>
              </a:rPr>
              <a:t>and </a:t>
            </a:r>
            <a:r>
              <a:rPr lang="en-GB" sz="1400" b="1" dirty="0">
                <a:latin typeface="Bradley Hand ITC"/>
                <a:cs typeface="Simplified Arabic Fixed"/>
              </a:rPr>
              <a:t>careers information posts</a:t>
            </a:r>
          </a:p>
          <a:p>
            <a:pPr marL="285750" indent="-285750">
              <a:spcAft>
                <a:spcPts val="1000"/>
              </a:spcAft>
              <a:buFont typeface="Wingdings" pitchFamily="2" charset="2"/>
              <a:buChar char="ü"/>
            </a:pPr>
            <a:r>
              <a:rPr lang="en-GB" sz="1400" b="1" dirty="0">
                <a:latin typeface="Bradley Hand ITC"/>
                <a:cs typeface="Simplified Arabic Fixed"/>
              </a:rPr>
              <a:t>Follow </a:t>
            </a:r>
            <a:r>
              <a:rPr lang="en-GB" sz="1400" dirty="0">
                <a:latin typeface="Bradley Hand ITC"/>
                <a:cs typeface="Simplified Arabic Fixed"/>
              </a:rPr>
              <a:t>recruitment agencies and job websites</a:t>
            </a:r>
          </a:p>
          <a:p>
            <a:pPr marL="285750" indent="-285750">
              <a:spcAft>
                <a:spcPts val="1000"/>
              </a:spcAft>
              <a:buFont typeface="Wingdings" pitchFamily="2" charset="2"/>
              <a:buChar char="ü"/>
            </a:pPr>
            <a:r>
              <a:rPr lang="en-GB" sz="1400" dirty="0">
                <a:latin typeface="Bradley Hand ITC"/>
                <a:cs typeface="Simplified Arabic Fixed"/>
              </a:rPr>
              <a:t>Join </a:t>
            </a:r>
            <a:r>
              <a:rPr lang="en-GB" sz="1400" b="1" dirty="0">
                <a:latin typeface="Bradley Hand ITC"/>
                <a:cs typeface="Simplified Arabic Fixed"/>
              </a:rPr>
              <a:t>career interest groups</a:t>
            </a:r>
          </a:p>
          <a:p>
            <a:pPr marL="285750" indent="-285750">
              <a:spcAft>
                <a:spcPts val="1000"/>
              </a:spcAft>
              <a:buFont typeface="Wingdings" pitchFamily="2" charset="2"/>
              <a:buChar char="ü"/>
            </a:pPr>
            <a:r>
              <a:rPr lang="en-GB" sz="1400" b="1" dirty="0">
                <a:latin typeface="Bradley Hand ITC"/>
                <a:cs typeface="Simplified Arabic Fixed"/>
              </a:rPr>
              <a:t>Use keywords </a:t>
            </a:r>
            <a:r>
              <a:rPr lang="en-GB" sz="1400" dirty="0">
                <a:latin typeface="Bradley Hand ITC"/>
                <a:cs typeface="Simplified Arabic Fixed"/>
              </a:rPr>
              <a:t>like  ‘Jobs’ and ’Apprenticeship’ to search for vacancies or information.</a:t>
            </a:r>
          </a:p>
        </p:txBody>
      </p:sp>
      <p:pic>
        <p:nvPicPr>
          <p:cNvPr id="22" name="Picture 21" descr="Logo&#10;&#10;Description automatically generated">
            <a:extLst>
              <a:ext uri="{FF2B5EF4-FFF2-40B4-BE49-F238E27FC236}">
                <a16:creationId xmlns:a16="http://schemas.microsoft.com/office/drawing/2014/main" id="{F33FEFDE-0A44-AE48-A5D4-2F205A431F5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5028" y="4088354"/>
            <a:ext cx="631707" cy="446082"/>
          </a:xfrm>
          <a:prstGeom prst="rect">
            <a:avLst/>
          </a:prstGeom>
        </p:spPr>
      </p:pic>
      <p:sp>
        <p:nvSpPr>
          <p:cNvPr id="34" name="TextBox 33">
            <a:extLst>
              <a:ext uri="{FF2B5EF4-FFF2-40B4-BE49-F238E27FC236}">
                <a16:creationId xmlns:a16="http://schemas.microsoft.com/office/drawing/2014/main" id="{D23643C0-7507-764E-BDEE-C52FC0923747}"/>
              </a:ext>
            </a:extLst>
          </p:cNvPr>
          <p:cNvSpPr txBox="1"/>
          <p:nvPr/>
        </p:nvSpPr>
        <p:spPr>
          <a:xfrm rot="21000030">
            <a:off x="2540583" y="1252781"/>
            <a:ext cx="1778630" cy="523220"/>
          </a:xfrm>
          <a:prstGeom prst="rect">
            <a:avLst/>
          </a:prstGeom>
          <a:noFill/>
        </p:spPr>
        <p:txBody>
          <a:bodyPr wrap="square" lIns="91440" tIns="45720" rIns="91440" bIns="45720" rtlCol="0" anchor="t">
            <a:spAutoFit/>
          </a:bodyPr>
          <a:lstStyle/>
          <a:p>
            <a:pPr algn="ctr"/>
            <a:r>
              <a:rPr lang="en-GB" sz="2800" dirty="0">
                <a:solidFill>
                  <a:srgbClr val="C00000"/>
                </a:solidFill>
                <a:latin typeface="Reprise Title Std" panose="02000000000000000000" pitchFamily="2" charset="77"/>
                <a:cs typeface="Simplified Arabic Fixed"/>
              </a:rPr>
              <a:t>Tips!</a:t>
            </a:r>
          </a:p>
        </p:txBody>
      </p:sp>
      <p:grpSp>
        <p:nvGrpSpPr>
          <p:cNvPr id="40" name="Group 39">
            <a:extLst>
              <a:ext uri="{FF2B5EF4-FFF2-40B4-BE49-F238E27FC236}">
                <a16:creationId xmlns:a16="http://schemas.microsoft.com/office/drawing/2014/main" id="{C062DEDB-C291-5B44-8DEF-44B8E108D5F5}"/>
              </a:ext>
            </a:extLst>
          </p:cNvPr>
          <p:cNvGrpSpPr/>
          <p:nvPr/>
        </p:nvGrpSpPr>
        <p:grpSpPr>
          <a:xfrm>
            <a:off x="4339832" y="2231703"/>
            <a:ext cx="797760" cy="326880"/>
            <a:chOff x="4339832" y="2231703"/>
            <a:chExt cx="797760" cy="326880"/>
          </a:xfrm>
        </p:grpSpPr>
        <mc:AlternateContent xmlns:mc="http://schemas.openxmlformats.org/markup-compatibility/2006" xmlns:p14="http://schemas.microsoft.com/office/powerpoint/2010/main">
          <mc:Choice Requires="p14">
            <p:contentPart p14:bwMode="auto" r:id="rId11">
              <p14:nvContentPartPr>
                <p14:cNvPr id="38" name="Ink 37">
                  <a:extLst>
                    <a:ext uri="{FF2B5EF4-FFF2-40B4-BE49-F238E27FC236}">
                      <a16:creationId xmlns:a16="http://schemas.microsoft.com/office/drawing/2014/main" id="{449718A4-1BEC-814A-B11C-03506E37CD3E}"/>
                    </a:ext>
                  </a:extLst>
                </p14:cNvPr>
                <p14:cNvContentPartPr/>
                <p14:nvPr/>
              </p14:nvContentPartPr>
              <p14:xfrm>
                <a:off x="4339832" y="2379303"/>
                <a:ext cx="773640" cy="10440"/>
              </p14:xfrm>
            </p:contentPart>
          </mc:Choice>
          <mc:Fallback xmlns="">
            <p:pic>
              <p:nvPicPr>
                <p:cNvPr id="38" name="Ink 37">
                  <a:extLst>
                    <a:ext uri="{FF2B5EF4-FFF2-40B4-BE49-F238E27FC236}">
                      <a16:creationId xmlns:a16="http://schemas.microsoft.com/office/drawing/2014/main" id="{449718A4-1BEC-814A-B11C-03506E37CD3E}"/>
                    </a:ext>
                  </a:extLst>
                </p:cNvPr>
                <p:cNvPicPr/>
                <p:nvPr/>
              </p:nvPicPr>
              <p:blipFill>
                <a:blip r:embed="rId14"/>
                <a:stretch>
                  <a:fillRect/>
                </a:stretch>
              </p:blipFill>
              <p:spPr>
                <a:xfrm>
                  <a:off x="4321832" y="2361303"/>
                  <a:ext cx="8092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9" name="Ink 38">
                  <a:extLst>
                    <a:ext uri="{FF2B5EF4-FFF2-40B4-BE49-F238E27FC236}">
                      <a16:creationId xmlns:a16="http://schemas.microsoft.com/office/drawing/2014/main" id="{B8BF1CD6-953F-2243-A301-66082755CAAD}"/>
                    </a:ext>
                  </a:extLst>
                </p14:cNvPr>
                <p14:cNvContentPartPr/>
                <p14:nvPr/>
              </p14:nvContentPartPr>
              <p14:xfrm>
                <a:off x="4914752" y="2231703"/>
                <a:ext cx="222840" cy="326880"/>
              </p14:xfrm>
            </p:contentPart>
          </mc:Choice>
          <mc:Fallback xmlns="">
            <p:pic>
              <p:nvPicPr>
                <p:cNvPr id="39" name="Ink 38">
                  <a:extLst>
                    <a:ext uri="{FF2B5EF4-FFF2-40B4-BE49-F238E27FC236}">
                      <a16:creationId xmlns:a16="http://schemas.microsoft.com/office/drawing/2014/main" id="{B8BF1CD6-953F-2243-A301-66082755CAAD}"/>
                    </a:ext>
                  </a:extLst>
                </p:cNvPr>
                <p:cNvPicPr/>
                <p:nvPr/>
              </p:nvPicPr>
              <p:blipFill>
                <a:blip r:embed="rId16"/>
                <a:stretch>
                  <a:fillRect/>
                </a:stretch>
              </p:blipFill>
              <p:spPr>
                <a:xfrm>
                  <a:off x="4896752" y="2213703"/>
                  <a:ext cx="258480" cy="362520"/>
                </a:xfrm>
                <a:prstGeom prst="rect">
                  <a:avLst/>
                </a:prstGeom>
              </p:spPr>
            </p:pic>
          </mc:Fallback>
        </mc:AlternateContent>
      </p:grpSp>
      <p:pic>
        <p:nvPicPr>
          <p:cNvPr id="42" name="Graphic 41" descr="Influencer with solid fill">
            <a:extLst>
              <a:ext uri="{FF2B5EF4-FFF2-40B4-BE49-F238E27FC236}">
                <a16:creationId xmlns:a16="http://schemas.microsoft.com/office/drawing/2014/main" id="{84C48E6E-8AB8-4E4B-A4C9-37A70F14991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00750" y="451134"/>
            <a:ext cx="656655" cy="656655"/>
          </a:xfrm>
          <a:prstGeom prst="rect">
            <a:avLst/>
          </a:prstGeom>
        </p:spPr>
      </p:pic>
      <p:pic>
        <p:nvPicPr>
          <p:cNvPr id="5" name="Picture 6">
            <a:extLst>
              <a:ext uri="{FF2B5EF4-FFF2-40B4-BE49-F238E27FC236}">
                <a16:creationId xmlns:a16="http://schemas.microsoft.com/office/drawing/2014/main" id="{5F669C5A-5CB9-481B-CE88-FC11160718FB}"/>
              </a:ext>
            </a:extLst>
          </p:cNvPr>
          <p:cNvPicPr>
            <a:picLocks noChangeAspect="1"/>
          </p:cNvPicPr>
          <p:nvPr/>
        </p:nvPicPr>
        <p:blipFill>
          <a:blip r:embed="rId19"/>
          <a:stretch>
            <a:fillRect/>
          </a:stretch>
        </p:blipFill>
        <p:spPr>
          <a:xfrm>
            <a:off x="7440996" y="6293397"/>
            <a:ext cx="1238250" cy="400050"/>
          </a:xfrm>
          <a:prstGeom prst="rect">
            <a:avLst/>
          </a:prstGeom>
        </p:spPr>
      </p:pic>
      <p:grpSp>
        <p:nvGrpSpPr>
          <p:cNvPr id="3" name="Group 2">
            <a:extLst>
              <a:ext uri="{FF2B5EF4-FFF2-40B4-BE49-F238E27FC236}">
                <a16:creationId xmlns:a16="http://schemas.microsoft.com/office/drawing/2014/main" id="{C9723B88-1524-B116-484C-FB394E13A3F0}"/>
              </a:ext>
            </a:extLst>
          </p:cNvPr>
          <p:cNvGrpSpPr/>
          <p:nvPr/>
        </p:nvGrpSpPr>
        <p:grpSpPr>
          <a:xfrm>
            <a:off x="-4545" y="5386728"/>
            <a:ext cx="7000986" cy="1512285"/>
            <a:chOff x="-4545" y="5311601"/>
            <a:chExt cx="7000986" cy="1512285"/>
          </a:xfrm>
        </p:grpSpPr>
        <p:pic>
          <p:nvPicPr>
            <p:cNvPr id="7" name="Picture 6" descr="Background pattern&#10;&#10;Description automatically generated">
              <a:extLst>
                <a:ext uri="{FF2B5EF4-FFF2-40B4-BE49-F238E27FC236}">
                  <a16:creationId xmlns:a16="http://schemas.microsoft.com/office/drawing/2014/main" id="{94C769CE-9397-5AAB-121B-AC9D182937A0}"/>
                </a:ext>
              </a:extLst>
            </p:cNvPr>
            <p:cNvPicPr>
              <a:picLocks noChangeAspect="1"/>
            </p:cNvPicPr>
            <p:nvPr/>
          </p:nvPicPr>
          <p:blipFill rotWithShape="1">
            <a:blip r:embed="rId20">
              <a:extLst>
                <a:ext uri="{28A0092B-C50C-407E-A947-70E740481C1C}">
                  <a14:useLocalDpi xmlns:a14="http://schemas.microsoft.com/office/drawing/2010/main" val="0"/>
                </a:ext>
              </a:extLst>
            </a:blip>
            <a:srcRect t="21469"/>
            <a:stretch/>
          </p:blipFill>
          <p:spPr>
            <a:xfrm rot="16200000">
              <a:off x="841269" y="4465787"/>
              <a:ext cx="849967" cy="2541595"/>
            </a:xfrm>
            <a:prstGeom prst="rect">
              <a:avLst/>
            </a:prstGeom>
          </p:spPr>
        </p:pic>
        <p:pic>
          <p:nvPicPr>
            <p:cNvPr id="9" name="Picture 8" descr="A picture containing outdoor object, night sky&#10;&#10;Description automatically generated">
              <a:extLst>
                <a:ext uri="{FF2B5EF4-FFF2-40B4-BE49-F238E27FC236}">
                  <a16:creationId xmlns:a16="http://schemas.microsoft.com/office/drawing/2014/main" id="{F38C384F-0228-96BE-5839-424E0075A65E}"/>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59196" y="5364747"/>
              <a:ext cx="910539" cy="925589"/>
            </a:xfrm>
            <a:prstGeom prst="rect">
              <a:avLst/>
            </a:prstGeom>
          </p:spPr>
        </p:pic>
        <p:grpSp>
          <p:nvGrpSpPr>
            <p:cNvPr id="10" name="Group 9">
              <a:extLst>
                <a:ext uri="{FF2B5EF4-FFF2-40B4-BE49-F238E27FC236}">
                  <a16:creationId xmlns:a16="http://schemas.microsoft.com/office/drawing/2014/main" id="{4B862AC0-C450-6340-F9B8-72863E2BA02F}"/>
                </a:ext>
              </a:extLst>
            </p:cNvPr>
            <p:cNvGrpSpPr/>
            <p:nvPr/>
          </p:nvGrpSpPr>
          <p:grpSpPr>
            <a:xfrm>
              <a:off x="3741273" y="5329711"/>
              <a:ext cx="3255168" cy="1494175"/>
              <a:chOff x="3741273" y="5329711"/>
              <a:chExt cx="3255168" cy="1494175"/>
            </a:xfrm>
          </p:grpSpPr>
          <p:pic>
            <p:nvPicPr>
              <p:cNvPr id="12" name="Picture 11" descr="A picture containing text&#10;&#10;Description automatically generated">
                <a:extLst>
                  <a:ext uri="{FF2B5EF4-FFF2-40B4-BE49-F238E27FC236}">
                    <a16:creationId xmlns:a16="http://schemas.microsoft.com/office/drawing/2014/main" id="{9774F023-C3BA-0CB4-9264-AFB806C7261C}"/>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741273" y="5329711"/>
                <a:ext cx="3255168" cy="1494175"/>
              </a:xfrm>
              <a:prstGeom prst="rect">
                <a:avLst/>
              </a:prstGeom>
              <a:effectLst>
                <a:outerShdw blurRad="50800" dist="50800" dir="5400000" algn="ctr" rotWithShape="0">
                  <a:schemeClr val="tx1">
                    <a:lumMod val="65000"/>
                    <a:lumOff val="35000"/>
                  </a:schemeClr>
                </a:outerShdw>
              </a:effectLst>
            </p:spPr>
          </p:pic>
          <p:sp>
            <p:nvSpPr>
              <p:cNvPr id="13" name="TextBox 6">
                <a:extLst>
                  <a:ext uri="{FF2B5EF4-FFF2-40B4-BE49-F238E27FC236}">
                    <a16:creationId xmlns:a16="http://schemas.microsoft.com/office/drawing/2014/main" id="{99053B1D-4283-9005-1873-CCA95F606B8A}"/>
                  </a:ext>
                </a:extLst>
              </p:cNvPr>
              <p:cNvSpPr txBox="1"/>
              <p:nvPr/>
            </p:nvSpPr>
            <p:spPr>
              <a:xfrm>
                <a:off x="3968962" y="5705355"/>
                <a:ext cx="2879078" cy="52322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b="1" dirty="0">
                    <a:latin typeface="Comic Sans MS"/>
                    <a:cs typeface="Simplified Arabic Fixed"/>
                  </a:rPr>
                  <a:t>TASK 1</a:t>
                </a:r>
                <a:r>
                  <a:rPr lang="en-GB" sz="1400" dirty="0">
                    <a:latin typeface="Comic Sans MS"/>
                    <a:cs typeface="Simplified Arabic Fixed"/>
                  </a:rPr>
                  <a:t>: Which social media platforms do you use?</a:t>
                </a:r>
              </a:p>
            </p:txBody>
          </p:sp>
        </p:grpSp>
      </p:grpSp>
      <p:pic>
        <p:nvPicPr>
          <p:cNvPr id="28" name="Picture 27">
            <a:extLst>
              <a:ext uri="{FF2B5EF4-FFF2-40B4-BE49-F238E27FC236}">
                <a16:creationId xmlns:a16="http://schemas.microsoft.com/office/drawing/2014/main" id="{C385A68B-2729-4338-AD6C-3EBA4762708B}"/>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45117" y="2382265"/>
            <a:ext cx="559486" cy="570846"/>
          </a:xfrm>
          <a:prstGeom prst="rect">
            <a:avLst/>
          </a:prstGeom>
        </p:spPr>
      </p:pic>
      <p:pic>
        <p:nvPicPr>
          <p:cNvPr id="15" name="Picture 14" descr="A logo of a camera&#10;&#10;AI-generated content may be incorrect.">
            <a:extLst>
              <a:ext uri="{FF2B5EF4-FFF2-40B4-BE49-F238E27FC236}">
                <a16:creationId xmlns:a16="http://schemas.microsoft.com/office/drawing/2014/main" id="{05F0BAC7-B88A-1ED2-9A64-42D90B9C3C6F}"/>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52022" y="4829109"/>
            <a:ext cx="610765" cy="610765"/>
          </a:xfrm>
          <a:prstGeom prst="rect">
            <a:avLst/>
          </a:prstGeom>
        </p:spPr>
      </p:pic>
    </p:spTree>
    <p:extLst>
      <p:ext uri="{BB962C8B-B14F-4D97-AF65-F5344CB8AC3E}">
        <p14:creationId xmlns:p14="http://schemas.microsoft.com/office/powerpoint/2010/main" val="1088155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C564A915-696B-8A4C-AB76-A0333A95C0A0}"/>
              </a:ext>
            </a:extLst>
          </p:cNvPr>
          <p:cNvSpPr/>
          <p:nvPr/>
        </p:nvSpPr>
        <p:spPr>
          <a:xfrm>
            <a:off x="5068902" y="1352883"/>
            <a:ext cx="3719498" cy="4646372"/>
          </a:xfrm>
          <a:prstGeom prst="roundRect">
            <a:avLst/>
          </a:prstGeom>
          <a:solidFill>
            <a:srgbClr val="FFFF00">
              <a:alpha val="19015"/>
            </a:srgbClr>
          </a:solid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sunset, nature, flock, bright&#10;&#10;Description automatically generated">
            <a:extLst>
              <a:ext uri="{FF2B5EF4-FFF2-40B4-BE49-F238E27FC236}">
                <a16:creationId xmlns:a16="http://schemas.microsoft.com/office/drawing/2014/main" id="{E8E6BCE8-EBEF-D84C-BF7F-358E93BAEE2C}"/>
              </a:ext>
            </a:extLst>
          </p:cNvPr>
          <p:cNvPicPr>
            <a:picLocks noChangeAspect="1"/>
          </p:cNvPicPr>
          <p:nvPr/>
        </p:nvPicPr>
        <p:blipFill rotWithShape="1">
          <a:blip r:embed="rId4">
            <a:extLst>
              <a:ext uri="{28A0092B-C50C-407E-A947-70E740481C1C}">
                <a14:useLocalDpi xmlns:a14="http://schemas.microsoft.com/office/drawing/2010/main" val="0"/>
              </a:ext>
            </a:extLst>
          </a:blip>
          <a:srcRect r="11376" b="2586"/>
          <a:stretch/>
        </p:blipFill>
        <p:spPr>
          <a:xfrm>
            <a:off x="1335941" y="5440865"/>
            <a:ext cx="3101721" cy="523220"/>
          </a:xfrm>
          <a:prstGeom prst="rect">
            <a:avLst/>
          </a:prstGeom>
        </p:spPr>
      </p:pic>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7740" y="297172"/>
            <a:ext cx="4090995" cy="516378"/>
          </a:xfrm>
          <a:prstGeom prst="rect">
            <a:avLst/>
          </a:prstGeom>
        </p:spPr>
      </p:pic>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sp>
        <p:nvSpPr>
          <p:cNvPr id="2" name="TextBox 1">
            <a:extLst>
              <a:ext uri="{FF2B5EF4-FFF2-40B4-BE49-F238E27FC236}">
                <a16:creationId xmlns:a16="http://schemas.microsoft.com/office/drawing/2014/main" id="{C4DA91DE-2165-443B-98FF-7B6FC1F1D179}"/>
              </a:ext>
            </a:extLst>
          </p:cNvPr>
          <p:cNvSpPr txBox="1"/>
          <p:nvPr/>
        </p:nvSpPr>
        <p:spPr>
          <a:xfrm>
            <a:off x="1850316" y="381529"/>
            <a:ext cx="3998420" cy="400110"/>
          </a:xfrm>
          <a:prstGeom prst="rect">
            <a:avLst/>
          </a:prstGeom>
          <a:noFill/>
        </p:spPr>
        <p:txBody>
          <a:bodyPr wrap="square" rtlCol="0">
            <a:spAutoFit/>
          </a:bodyPr>
          <a:lstStyle/>
          <a:p>
            <a:pPr algn="ctr"/>
            <a:r>
              <a:rPr lang="en-GB" sz="2000" b="1" dirty="0">
                <a:solidFill>
                  <a:schemeClr val="bg1"/>
                </a:solidFill>
                <a:latin typeface="Simplified Arabic Fixed" panose="02070309020205020404" pitchFamily="49" charset="-78"/>
                <a:cs typeface="Simplified Arabic Fixed" panose="02070309020205020404" pitchFamily="49" charset="-78"/>
              </a:rPr>
              <a:t>Things to consider</a:t>
            </a:r>
          </a:p>
        </p:txBody>
      </p:sp>
      <p:sp>
        <p:nvSpPr>
          <p:cNvPr id="8" name="Rounded Rectangle 7">
            <a:extLst>
              <a:ext uri="{FF2B5EF4-FFF2-40B4-BE49-F238E27FC236}">
                <a16:creationId xmlns:a16="http://schemas.microsoft.com/office/drawing/2014/main" id="{431659A0-8CDA-0143-856A-AAF6E8E53750}"/>
              </a:ext>
            </a:extLst>
          </p:cNvPr>
          <p:cNvSpPr/>
          <p:nvPr/>
        </p:nvSpPr>
        <p:spPr>
          <a:xfrm>
            <a:off x="568439" y="5282595"/>
            <a:ext cx="3998420" cy="823015"/>
          </a:xfrm>
          <a:prstGeom prst="round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31225FD-8F29-FC4E-AC49-2CE9BE20CD30}"/>
              </a:ext>
            </a:extLst>
          </p:cNvPr>
          <p:cNvSpPr txBox="1"/>
          <p:nvPr/>
        </p:nvSpPr>
        <p:spPr>
          <a:xfrm>
            <a:off x="1388840" y="5468525"/>
            <a:ext cx="2949544" cy="523220"/>
          </a:xfrm>
          <a:prstGeom prst="rect">
            <a:avLst/>
          </a:prstGeom>
          <a:noFill/>
        </p:spPr>
        <p:txBody>
          <a:bodyPr wrap="square" rtlCol="0">
            <a:spAutoFit/>
          </a:bodyPr>
          <a:lstStyle/>
          <a:p>
            <a:r>
              <a:rPr lang="en-US" sz="1400" dirty="0">
                <a:solidFill>
                  <a:schemeClr val="bg1"/>
                </a:solidFill>
                <a:latin typeface="Simplified Arabic Fixed" panose="02070309020205020404" pitchFamily="49" charset="-78"/>
              </a:rPr>
              <a:t>Activity 1: Using Social Media to look for work</a:t>
            </a:r>
          </a:p>
        </p:txBody>
      </p:sp>
      <p:pic>
        <p:nvPicPr>
          <p:cNvPr id="10" name="Picture 9" descr="Icon&#10;&#10;Description automatically generated">
            <a:extLst>
              <a:ext uri="{FF2B5EF4-FFF2-40B4-BE49-F238E27FC236}">
                <a16:creationId xmlns:a16="http://schemas.microsoft.com/office/drawing/2014/main" id="{CA257E9C-9169-4B45-BD89-7D1FAE583A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670" y="5426100"/>
            <a:ext cx="823015" cy="823015"/>
          </a:xfrm>
          <a:prstGeom prst="rect">
            <a:avLst/>
          </a:prstGeom>
        </p:spPr>
      </p:pic>
      <p:sp>
        <p:nvSpPr>
          <p:cNvPr id="23" name="TextBox 22">
            <a:extLst>
              <a:ext uri="{FF2B5EF4-FFF2-40B4-BE49-F238E27FC236}">
                <a16:creationId xmlns:a16="http://schemas.microsoft.com/office/drawing/2014/main" id="{B08304EF-CA28-A546-B1B5-C46035656136}"/>
              </a:ext>
            </a:extLst>
          </p:cNvPr>
          <p:cNvSpPr txBox="1"/>
          <p:nvPr/>
        </p:nvSpPr>
        <p:spPr>
          <a:xfrm>
            <a:off x="1704680" y="1352883"/>
            <a:ext cx="3270436" cy="400110"/>
          </a:xfrm>
          <a:prstGeom prst="rect">
            <a:avLst/>
          </a:prstGeom>
          <a:noFill/>
        </p:spPr>
        <p:txBody>
          <a:bodyPr wrap="square" rtlCol="0">
            <a:spAutoFit/>
          </a:bodyPr>
          <a:lstStyle/>
          <a:p>
            <a:r>
              <a:rPr lang="en-GB" sz="2000" b="1" dirty="0">
                <a:solidFill>
                  <a:srgbClr val="7030A0"/>
                </a:solidFill>
                <a:latin typeface="Bradley Hand ITC" panose="03070402050302030203" pitchFamily="66" charset="77"/>
                <a:cs typeface="Simplified Arabic Fixed" panose="02070309020205020404" pitchFamily="49" charset="-78"/>
              </a:rPr>
              <a:t>Information overload</a:t>
            </a:r>
          </a:p>
        </p:txBody>
      </p:sp>
      <p:pic>
        <p:nvPicPr>
          <p:cNvPr id="20" name="Graphic 19" descr="Left Brain with solid fill">
            <a:extLst>
              <a:ext uri="{FF2B5EF4-FFF2-40B4-BE49-F238E27FC236}">
                <a16:creationId xmlns:a16="http://schemas.microsoft.com/office/drawing/2014/main" id="{C4DBBD93-49AC-5940-9904-41FCB1F2195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1829" y="1184946"/>
            <a:ext cx="679065" cy="679065"/>
          </a:xfrm>
          <a:prstGeom prst="rect">
            <a:avLst/>
          </a:prstGeom>
        </p:spPr>
      </p:pic>
      <p:sp>
        <p:nvSpPr>
          <p:cNvPr id="26" name="TextBox 25">
            <a:extLst>
              <a:ext uri="{FF2B5EF4-FFF2-40B4-BE49-F238E27FC236}">
                <a16:creationId xmlns:a16="http://schemas.microsoft.com/office/drawing/2014/main" id="{B036D82E-6B14-3E40-AAA6-E77E7B50D8B6}"/>
              </a:ext>
            </a:extLst>
          </p:cNvPr>
          <p:cNvSpPr txBox="1"/>
          <p:nvPr/>
        </p:nvSpPr>
        <p:spPr>
          <a:xfrm>
            <a:off x="1704680" y="2310609"/>
            <a:ext cx="3270436" cy="400110"/>
          </a:xfrm>
          <a:prstGeom prst="rect">
            <a:avLst/>
          </a:prstGeom>
          <a:noFill/>
        </p:spPr>
        <p:txBody>
          <a:bodyPr wrap="square" rtlCol="0">
            <a:spAutoFit/>
          </a:bodyPr>
          <a:lstStyle/>
          <a:p>
            <a:r>
              <a:rPr lang="en-GB" sz="2000" b="1" dirty="0">
                <a:solidFill>
                  <a:srgbClr val="00B050"/>
                </a:solidFill>
                <a:latin typeface="Bradley Hand ITC" panose="03070402050302030203" pitchFamily="66" charset="77"/>
                <a:cs typeface="Simplified Arabic Fixed" panose="02070309020205020404" pitchFamily="49" charset="-78"/>
              </a:rPr>
              <a:t>Building a profile</a:t>
            </a:r>
          </a:p>
        </p:txBody>
      </p:sp>
      <p:pic>
        <p:nvPicPr>
          <p:cNvPr id="22" name="Graphic 21" descr="Hourglass Full with solid fill">
            <a:extLst>
              <a:ext uri="{FF2B5EF4-FFF2-40B4-BE49-F238E27FC236}">
                <a16:creationId xmlns:a16="http://schemas.microsoft.com/office/drawing/2014/main" id="{8B658A40-E173-F64E-93C1-C13B3575E8E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1727" y="2193833"/>
            <a:ext cx="633663" cy="633663"/>
          </a:xfrm>
          <a:prstGeom prst="rect">
            <a:avLst/>
          </a:prstGeom>
        </p:spPr>
      </p:pic>
      <p:sp>
        <p:nvSpPr>
          <p:cNvPr id="30" name="TextBox 29">
            <a:extLst>
              <a:ext uri="{FF2B5EF4-FFF2-40B4-BE49-F238E27FC236}">
                <a16:creationId xmlns:a16="http://schemas.microsoft.com/office/drawing/2014/main" id="{14CF4664-8481-D744-91F8-0EDEBA12F994}"/>
              </a:ext>
            </a:extLst>
          </p:cNvPr>
          <p:cNvSpPr txBox="1"/>
          <p:nvPr/>
        </p:nvSpPr>
        <p:spPr>
          <a:xfrm>
            <a:off x="1704680" y="3211017"/>
            <a:ext cx="3270436" cy="707886"/>
          </a:xfrm>
          <a:prstGeom prst="rect">
            <a:avLst/>
          </a:prstGeom>
          <a:noFill/>
        </p:spPr>
        <p:txBody>
          <a:bodyPr wrap="square" rtlCol="0">
            <a:spAutoFit/>
          </a:bodyPr>
          <a:lstStyle/>
          <a:p>
            <a:r>
              <a:rPr lang="en-GB" sz="2000" b="1" dirty="0">
                <a:solidFill>
                  <a:schemeClr val="accent2"/>
                </a:solidFill>
                <a:latin typeface="Bradley Hand ITC" panose="03070402050302030203" pitchFamily="66" charset="77"/>
                <a:cs typeface="Simplified Arabic Fixed" panose="02070309020205020404" pitchFamily="49" charset="-78"/>
              </a:rPr>
              <a:t>Employers check social media profiles!</a:t>
            </a:r>
          </a:p>
        </p:txBody>
      </p:sp>
      <p:pic>
        <p:nvPicPr>
          <p:cNvPr id="28" name="Graphic 27" descr="Speech with solid fill">
            <a:extLst>
              <a:ext uri="{FF2B5EF4-FFF2-40B4-BE49-F238E27FC236}">
                <a16:creationId xmlns:a16="http://schemas.microsoft.com/office/drawing/2014/main" id="{4AE68505-DF7A-A247-B891-4A34E51AB21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6647" y="4322949"/>
            <a:ext cx="774032" cy="774032"/>
          </a:xfrm>
          <a:prstGeom prst="rect">
            <a:avLst/>
          </a:prstGeom>
        </p:spPr>
      </p:pic>
      <p:sp>
        <p:nvSpPr>
          <p:cNvPr id="34" name="TextBox 33">
            <a:extLst>
              <a:ext uri="{FF2B5EF4-FFF2-40B4-BE49-F238E27FC236}">
                <a16:creationId xmlns:a16="http://schemas.microsoft.com/office/drawing/2014/main" id="{48D5B4D3-0BCA-5745-B65D-8B8395990691}"/>
              </a:ext>
            </a:extLst>
          </p:cNvPr>
          <p:cNvSpPr txBox="1"/>
          <p:nvPr/>
        </p:nvSpPr>
        <p:spPr>
          <a:xfrm>
            <a:off x="1704680" y="4320002"/>
            <a:ext cx="3270436" cy="707886"/>
          </a:xfrm>
          <a:prstGeom prst="rect">
            <a:avLst/>
          </a:prstGeom>
          <a:noFill/>
        </p:spPr>
        <p:txBody>
          <a:bodyPr wrap="square" rtlCol="0">
            <a:spAutoFit/>
          </a:bodyPr>
          <a:lstStyle/>
          <a:p>
            <a:r>
              <a:rPr lang="en-GB" sz="2000" b="1" dirty="0">
                <a:solidFill>
                  <a:srgbClr val="0070C0"/>
                </a:solidFill>
                <a:latin typeface="Bradley Hand ITC" panose="03070402050302030203" pitchFamily="66" charset="77"/>
                <a:cs typeface="Simplified Arabic Fixed" panose="02070309020205020404" pitchFamily="49" charset="-78"/>
              </a:rPr>
              <a:t>Criticising or insulting employers online</a:t>
            </a:r>
          </a:p>
        </p:txBody>
      </p:sp>
      <p:sp>
        <p:nvSpPr>
          <p:cNvPr id="35" name="TextBox 34">
            <a:extLst>
              <a:ext uri="{FF2B5EF4-FFF2-40B4-BE49-F238E27FC236}">
                <a16:creationId xmlns:a16="http://schemas.microsoft.com/office/drawing/2014/main" id="{5967D9B7-BAEB-5045-A693-1E26E8B8F73A}"/>
              </a:ext>
            </a:extLst>
          </p:cNvPr>
          <p:cNvSpPr txBox="1"/>
          <p:nvPr/>
        </p:nvSpPr>
        <p:spPr>
          <a:xfrm>
            <a:off x="963056" y="4457848"/>
            <a:ext cx="541214" cy="400110"/>
          </a:xfrm>
          <a:prstGeom prst="rect">
            <a:avLst/>
          </a:prstGeom>
          <a:noFill/>
        </p:spPr>
        <p:txBody>
          <a:bodyPr wrap="square" rtlCol="0">
            <a:spAutoFit/>
          </a:bodyPr>
          <a:lstStyle/>
          <a:p>
            <a:pPr algn="ctr"/>
            <a:r>
              <a:rPr lang="en-GB" sz="2000" b="1" dirty="0">
                <a:solidFill>
                  <a:schemeClr val="bg1"/>
                </a:solidFill>
                <a:latin typeface="Arial" panose="020B0604020202020204" pitchFamily="34" charset="0"/>
                <a:cs typeface="Arial" panose="020B0604020202020204" pitchFamily="34" charset="0"/>
              </a:rPr>
              <a:t>!</a:t>
            </a:r>
          </a:p>
        </p:txBody>
      </p:sp>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31" name="Ink 30">
                <a:extLst>
                  <a:ext uri="{FF2B5EF4-FFF2-40B4-BE49-F238E27FC236}">
                    <a16:creationId xmlns:a16="http://schemas.microsoft.com/office/drawing/2014/main" id="{C3237CB0-BC56-9641-A7A4-8A1D493E8222}"/>
                  </a:ext>
                </a:extLst>
              </p14:cNvPr>
              <p14:cNvContentPartPr/>
              <p14:nvPr/>
            </p14:nvContentPartPr>
            <p14:xfrm>
              <a:off x="867073" y="1941496"/>
              <a:ext cx="3548160" cy="60480"/>
            </p14:xfrm>
          </p:contentPart>
        </mc:Choice>
        <mc:Fallback xmlns="">
          <p:pic>
            <p:nvPicPr>
              <p:cNvPr id="31" name="Ink 30">
                <a:extLst>
                  <a:ext uri="{FF2B5EF4-FFF2-40B4-BE49-F238E27FC236}">
                    <a16:creationId xmlns:a16="http://schemas.microsoft.com/office/drawing/2014/main" id="{C3237CB0-BC56-9641-A7A4-8A1D493E8222}"/>
                  </a:ext>
                </a:extLst>
              </p:cNvPr>
              <p:cNvPicPr/>
              <p:nvPr/>
            </p:nvPicPr>
            <p:blipFill>
              <a:blip r:embed="rId17"/>
              <a:stretch>
                <a:fillRect/>
              </a:stretch>
            </p:blipFill>
            <p:spPr>
              <a:xfrm>
                <a:off x="837193" y="1911616"/>
                <a:ext cx="3608280" cy="120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37" name="Ink 36">
                <a:extLst>
                  <a:ext uri="{FF2B5EF4-FFF2-40B4-BE49-F238E27FC236}">
                    <a16:creationId xmlns:a16="http://schemas.microsoft.com/office/drawing/2014/main" id="{57D08B20-81D1-CD44-BD98-FB3087BD4619}"/>
                  </a:ext>
                </a:extLst>
              </p14:cNvPr>
              <p14:cNvContentPartPr/>
              <p14:nvPr/>
            </p14:nvContentPartPr>
            <p14:xfrm>
              <a:off x="867073" y="2937148"/>
              <a:ext cx="3812080" cy="64979"/>
            </p14:xfrm>
          </p:contentPart>
        </mc:Choice>
        <mc:Fallback xmlns="">
          <p:pic>
            <p:nvPicPr>
              <p:cNvPr id="37" name="Ink 36">
                <a:extLst>
                  <a:ext uri="{FF2B5EF4-FFF2-40B4-BE49-F238E27FC236}">
                    <a16:creationId xmlns:a16="http://schemas.microsoft.com/office/drawing/2014/main" id="{57D08B20-81D1-CD44-BD98-FB3087BD4619}"/>
                  </a:ext>
                </a:extLst>
              </p:cNvPr>
              <p:cNvPicPr/>
              <p:nvPr/>
            </p:nvPicPr>
            <p:blipFill>
              <a:blip r:embed="rId19"/>
              <a:stretch>
                <a:fillRect/>
              </a:stretch>
            </p:blipFill>
            <p:spPr>
              <a:xfrm>
                <a:off x="837193" y="2907351"/>
                <a:ext cx="3872201" cy="124573"/>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38" name="Ink 37">
                <a:extLst>
                  <a:ext uri="{FF2B5EF4-FFF2-40B4-BE49-F238E27FC236}">
                    <a16:creationId xmlns:a16="http://schemas.microsoft.com/office/drawing/2014/main" id="{2B25F1CD-86B3-C44B-92CA-FC67D6BA9334}"/>
                  </a:ext>
                </a:extLst>
              </p14:cNvPr>
              <p14:cNvContentPartPr/>
              <p14:nvPr/>
            </p14:nvContentPartPr>
            <p14:xfrm>
              <a:off x="867073" y="4015879"/>
              <a:ext cx="3318836" cy="56571"/>
            </p14:xfrm>
          </p:contentPart>
        </mc:Choice>
        <mc:Fallback xmlns="">
          <p:pic>
            <p:nvPicPr>
              <p:cNvPr id="38" name="Ink 37">
                <a:extLst>
                  <a:ext uri="{FF2B5EF4-FFF2-40B4-BE49-F238E27FC236}">
                    <a16:creationId xmlns:a16="http://schemas.microsoft.com/office/drawing/2014/main" id="{2B25F1CD-86B3-C44B-92CA-FC67D6BA9334}"/>
                  </a:ext>
                </a:extLst>
              </p:cNvPr>
              <p:cNvPicPr/>
              <p:nvPr/>
            </p:nvPicPr>
            <p:blipFill>
              <a:blip r:embed="rId21"/>
              <a:stretch>
                <a:fillRect/>
              </a:stretch>
            </p:blipFill>
            <p:spPr>
              <a:xfrm>
                <a:off x="837193" y="3986161"/>
                <a:ext cx="3378956" cy="116006"/>
              </a:xfrm>
              <a:prstGeom prst="rect">
                <a:avLst/>
              </a:prstGeom>
            </p:spPr>
          </p:pic>
        </mc:Fallback>
      </mc:AlternateContent>
      <p:pic>
        <p:nvPicPr>
          <p:cNvPr id="39" name="Graphic 38" descr="Binoculars with solid fill">
            <a:extLst>
              <a:ext uri="{FF2B5EF4-FFF2-40B4-BE49-F238E27FC236}">
                <a16:creationId xmlns:a16="http://schemas.microsoft.com/office/drawing/2014/main" id="{EDC56AD8-5931-D34D-A6DD-FA80370EC088}"/>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38043" y="3168230"/>
            <a:ext cx="772851" cy="772851"/>
          </a:xfrm>
          <a:prstGeom prst="rect">
            <a:avLst/>
          </a:prstGeom>
        </p:spPr>
      </p:pic>
      <p:sp>
        <p:nvSpPr>
          <p:cNvPr id="41" name="TextBox 40">
            <a:extLst>
              <a:ext uri="{FF2B5EF4-FFF2-40B4-BE49-F238E27FC236}">
                <a16:creationId xmlns:a16="http://schemas.microsoft.com/office/drawing/2014/main" id="{D42B6262-358C-1741-A62B-3551F9071178}"/>
              </a:ext>
            </a:extLst>
          </p:cNvPr>
          <p:cNvSpPr txBox="1"/>
          <p:nvPr/>
        </p:nvSpPr>
        <p:spPr>
          <a:xfrm>
            <a:off x="5354224" y="2695773"/>
            <a:ext cx="3270436" cy="2939266"/>
          </a:xfrm>
          <a:prstGeom prst="rect">
            <a:avLst/>
          </a:prstGeom>
          <a:noFill/>
        </p:spPr>
        <p:txBody>
          <a:bodyPr wrap="square" rtlCol="0">
            <a:spAutoFit/>
          </a:bodyPr>
          <a:lstStyle/>
          <a:p>
            <a:pPr marL="285750" indent="-285750">
              <a:spcAft>
                <a:spcPts val="600"/>
              </a:spcAft>
              <a:buFont typeface="Wingdings" pitchFamily="2" charset="2"/>
              <a:buChar char="ü"/>
            </a:pPr>
            <a:r>
              <a:rPr lang="en-GB" sz="1600" dirty="0">
                <a:latin typeface="Simplified Arabic Fixed" panose="02070309020205020404" pitchFamily="49" charset="-78"/>
                <a:cs typeface="Simplified Arabic Fixed" panose="02070309020205020404" pitchFamily="49" charset="-78"/>
              </a:rPr>
              <a:t>Check your </a:t>
            </a:r>
            <a:r>
              <a:rPr lang="en-GB" sz="1600" dirty="0">
                <a:solidFill>
                  <a:srgbClr val="C00000"/>
                </a:solidFill>
                <a:latin typeface="Simplified Arabic Fixed" panose="02070309020205020404" pitchFamily="49" charset="-78"/>
                <a:cs typeface="Simplified Arabic Fixed" panose="02070309020205020404" pitchFamily="49" charset="-78"/>
              </a:rPr>
              <a:t>public profile</a:t>
            </a:r>
          </a:p>
          <a:p>
            <a:pPr marL="285750" indent="-285750">
              <a:spcAft>
                <a:spcPts val="600"/>
              </a:spcAft>
              <a:buFont typeface="Wingdings" pitchFamily="2" charset="2"/>
              <a:buChar char="ü"/>
            </a:pPr>
            <a:r>
              <a:rPr lang="en-GB" sz="1600" dirty="0">
                <a:solidFill>
                  <a:srgbClr val="C00000"/>
                </a:solidFill>
                <a:latin typeface="Simplified Arabic Fixed" panose="02070309020205020404" pitchFamily="49" charset="-78"/>
                <a:cs typeface="Simplified Arabic Fixed" panose="02070309020205020404" pitchFamily="49" charset="-78"/>
              </a:rPr>
              <a:t>Control content </a:t>
            </a:r>
            <a:r>
              <a:rPr lang="en-GB" sz="1600" dirty="0">
                <a:latin typeface="Simplified Arabic Fixed" panose="02070309020205020404" pitchFamily="49" charset="-78"/>
                <a:cs typeface="Simplified Arabic Fixed" panose="02070309020205020404" pitchFamily="49" charset="-78"/>
              </a:rPr>
              <a:t>on Privacy settings</a:t>
            </a:r>
          </a:p>
          <a:p>
            <a:pPr marL="285750" indent="-285750">
              <a:spcAft>
                <a:spcPts val="600"/>
              </a:spcAft>
              <a:buFont typeface="Wingdings" pitchFamily="2" charset="2"/>
              <a:buChar char="ü"/>
            </a:pPr>
            <a:r>
              <a:rPr lang="en-GB" sz="1600" dirty="0">
                <a:latin typeface="Simplified Arabic Fixed" panose="02070309020205020404" pitchFamily="49" charset="-78"/>
                <a:cs typeface="Simplified Arabic Fixed" panose="02070309020205020404" pitchFamily="49" charset="-78"/>
              </a:rPr>
              <a:t>Use an </a:t>
            </a:r>
            <a:r>
              <a:rPr lang="en-GB" sz="1600" dirty="0">
                <a:solidFill>
                  <a:srgbClr val="C00000"/>
                </a:solidFill>
                <a:latin typeface="Simplified Arabic Fixed" panose="02070309020205020404" pitchFamily="49" charset="-78"/>
                <a:cs typeface="Simplified Arabic Fixed" panose="02070309020205020404" pitchFamily="49" charset="-78"/>
              </a:rPr>
              <a:t>appropriate profile picture</a:t>
            </a:r>
          </a:p>
          <a:p>
            <a:pPr marL="285750" indent="-285750">
              <a:spcAft>
                <a:spcPts val="600"/>
              </a:spcAft>
              <a:buFont typeface="Wingdings" pitchFamily="2" charset="2"/>
              <a:buChar char="ü"/>
            </a:pPr>
            <a:r>
              <a:rPr lang="en-GB" sz="1600" dirty="0">
                <a:solidFill>
                  <a:srgbClr val="C00000"/>
                </a:solidFill>
                <a:latin typeface="Simplified Arabic Fixed" panose="02070309020205020404" pitchFamily="49" charset="-78"/>
                <a:cs typeface="Simplified Arabic Fixed" panose="02070309020205020404" pitchFamily="49" charset="-78"/>
              </a:rPr>
              <a:t>Avoid</a:t>
            </a:r>
            <a:r>
              <a:rPr lang="en-GB" sz="1600" dirty="0">
                <a:latin typeface="Simplified Arabic Fixed" panose="02070309020205020404" pitchFamily="49" charset="-78"/>
                <a:cs typeface="Simplified Arabic Fixed" panose="02070309020205020404" pitchFamily="49" charset="-78"/>
              </a:rPr>
              <a:t> bad language</a:t>
            </a:r>
          </a:p>
          <a:p>
            <a:pPr marL="285750" indent="-285750">
              <a:spcAft>
                <a:spcPts val="600"/>
              </a:spcAft>
              <a:buFont typeface="Wingdings" pitchFamily="2" charset="2"/>
              <a:buChar char="ü"/>
            </a:pPr>
            <a:r>
              <a:rPr lang="en-GB" sz="1600" dirty="0">
                <a:latin typeface="Simplified Arabic Fixed" panose="02070309020205020404" pitchFamily="49" charset="-78"/>
                <a:cs typeface="Simplified Arabic Fixed" panose="02070309020205020404" pitchFamily="49" charset="-78"/>
              </a:rPr>
              <a:t>Think about your </a:t>
            </a:r>
            <a:r>
              <a:rPr lang="en-GB" sz="1600" dirty="0">
                <a:solidFill>
                  <a:srgbClr val="C00000"/>
                </a:solidFill>
                <a:latin typeface="Simplified Arabic Fixed" panose="02070309020205020404" pitchFamily="49" charset="-78"/>
                <a:cs typeface="Simplified Arabic Fixed" panose="02070309020205020404" pitchFamily="49" charset="-78"/>
              </a:rPr>
              <a:t>comments</a:t>
            </a:r>
          </a:p>
          <a:p>
            <a:pPr marL="285750" indent="-285750">
              <a:spcAft>
                <a:spcPts val="600"/>
              </a:spcAft>
              <a:buFont typeface="Wingdings" pitchFamily="2" charset="2"/>
              <a:buChar char="ü"/>
            </a:pPr>
            <a:r>
              <a:rPr lang="en-GB" sz="1600" dirty="0">
                <a:solidFill>
                  <a:srgbClr val="C00000"/>
                </a:solidFill>
                <a:latin typeface="Simplified Arabic Fixed" panose="02070309020205020404" pitchFamily="49" charset="-78"/>
                <a:cs typeface="Simplified Arabic Fixed" panose="02070309020205020404" pitchFamily="49" charset="-78"/>
              </a:rPr>
              <a:t>THINK BEFORE YOU POST!</a:t>
            </a:r>
          </a:p>
        </p:txBody>
      </p:sp>
      <p:pic>
        <p:nvPicPr>
          <p:cNvPr id="44" name="Picture 43" descr="A picture containing text, light, dark&#10;&#10;Description automatically generated">
            <a:extLst>
              <a:ext uri="{FF2B5EF4-FFF2-40B4-BE49-F238E27FC236}">
                <a16:creationId xmlns:a16="http://schemas.microsoft.com/office/drawing/2014/main" id="{6D5C423E-59C5-4C44-953B-A620E15E8708}"/>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02858" y="203953"/>
            <a:ext cx="772851" cy="766668"/>
          </a:xfrm>
          <a:prstGeom prst="rect">
            <a:avLst/>
          </a:prstGeom>
        </p:spPr>
      </p:pic>
      <p:pic>
        <p:nvPicPr>
          <p:cNvPr id="45" name="Graphic 44" descr="Influencer with solid fill">
            <a:extLst>
              <a:ext uri="{FF2B5EF4-FFF2-40B4-BE49-F238E27FC236}">
                <a16:creationId xmlns:a16="http://schemas.microsoft.com/office/drawing/2014/main" id="{9FDE60C3-A2AE-2048-8397-0BE958744C7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767652" y="240688"/>
            <a:ext cx="656655" cy="656655"/>
          </a:xfrm>
          <a:prstGeom prst="rect">
            <a:avLst/>
          </a:prstGeom>
        </p:spPr>
      </p:pic>
      <p:pic>
        <p:nvPicPr>
          <p:cNvPr id="4" name="Picture 6">
            <a:extLst>
              <a:ext uri="{FF2B5EF4-FFF2-40B4-BE49-F238E27FC236}">
                <a16:creationId xmlns:a16="http://schemas.microsoft.com/office/drawing/2014/main" id="{3BFA6F36-D2BE-0522-CAE0-8EE70B71FF97}"/>
              </a:ext>
            </a:extLst>
          </p:cNvPr>
          <p:cNvPicPr>
            <a:picLocks noChangeAspect="1"/>
          </p:cNvPicPr>
          <p:nvPr/>
        </p:nvPicPr>
        <p:blipFill>
          <a:blip r:embed="rId27"/>
          <a:stretch>
            <a:fillRect/>
          </a:stretch>
        </p:blipFill>
        <p:spPr>
          <a:xfrm>
            <a:off x="7440996" y="6293397"/>
            <a:ext cx="1238250" cy="400050"/>
          </a:xfrm>
          <a:prstGeom prst="rect">
            <a:avLst/>
          </a:prstGeom>
        </p:spPr>
      </p:pic>
      <p:pic>
        <p:nvPicPr>
          <p:cNvPr id="13" name="Picture 12" descr="A yellow and black sign&#10;&#10;AI-generated content may be incorrect.">
            <a:extLst>
              <a:ext uri="{FF2B5EF4-FFF2-40B4-BE49-F238E27FC236}">
                <a16:creationId xmlns:a16="http://schemas.microsoft.com/office/drawing/2014/main" id="{BA591818-0428-3901-9263-2C1D93561555}"/>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5364865" y="1776525"/>
            <a:ext cx="2913945" cy="633626"/>
          </a:xfrm>
          <a:prstGeom prst="rect">
            <a:avLst/>
          </a:prstGeom>
        </p:spPr>
      </p:pic>
    </p:spTree>
    <p:extLst>
      <p:ext uri="{BB962C8B-B14F-4D97-AF65-F5344CB8AC3E}">
        <p14:creationId xmlns:p14="http://schemas.microsoft.com/office/powerpoint/2010/main" val="2258566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54B13D8-A962-234D-9572-DBE4E526C94B}"/>
              </a:ext>
            </a:extLst>
          </p:cNvPr>
          <p:cNvSpPr/>
          <p:nvPr/>
        </p:nvSpPr>
        <p:spPr>
          <a:xfrm>
            <a:off x="3699610" y="1025984"/>
            <a:ext cx="1290197" cy="493750"/>
          </a:xfrm>
          <a:custGeom>
            <a:avLst/>
            <a:gdLst>
              <a:gd name="connsiteX0" fmla="*/ 0 w 1290197"/>
              <a:gd name="connsiteY0" fmla="*/ 0 h 461665"/>
              <a:gd name="connsiteX1" fmla="*/ 1290197 w 1290197"/>
              <a:gd name="connsiteY1" fmla="*/ 0 h 461665"/>
              <a:gd name="connsiteX2" fmla="*/ 1290197 w 1290197"/>
              <a:gd name="connsiteY2" fmla="*/ 461665 h 461665"/>
              <a:gd name="connsiteX3" fmla="*/ 0 w 1290197"/>
              <a:gd name="connsiteY3" fmla="*/ 461665 h 461665"/>
              <a:gd name="connsiteX4" fmla="*/ 0 w 1290197"/>
              <a:gd name="connsiteY4" fmla="*/ 0 h 461665"/>
              <a:gd name="connsiteX0" fmla="*/ 0 w 1290197"/>
              <a:gd name="connsiteY0" fmla="*/ 0 h 461665"/>
              <a:gd name="connsiteX1" fmla="*/ 1226029 w 1290197"/>
              <a:gd name="connsiteY1" fmla="*/ 0 h 461665"/>
              <a:gd name="connsiteX2" fmla="*/ 1290197 w 1290197"/>
              <a:gd name="connsiteY2" fmla="*/ 461665 h 461665"/>
              <a:gd name="connsiteX3" fmla="*/ 0 w 1290197"/>
              <a:gd name="connsiteY3" fmla="*/ 461665 h 461665"/>
              <a:gd name="connsiteX4" fmla="*/ 0 w 1290197"/>
              <a:gd name="connsiteY4" fmla="*/ 0 h 461665"/>
              <a:gd name="connsiteX0" fmla="*/ 0 w 1290197"/>
              <a:gd name="connsiteY0" fmla="*/ 0 h 493750"/>
              <a:gd name="connsiteX1" fmla="*/ 1226029 w 1290197"/>
              <a:gd name="connsiteY1" fmla="*/ 0 h 493750"/>
              <a:gd name="connsiteX2" fmla="*/ 1290197 w 1290197"/>
              <a:gd name="connsiteY2" fmla="*/ 461665 h 493750"/>
              <a:gd name="connsiteX3" fmla="*/ 0 w 1290197"/>
              <a:gd name="connsiteY3" fmla="*/ 493750 h 493750"/>
              <a:gd name="connsiteX4" fmla="*/ 0 w 1290197"/>
              <a:gd name="connsiteY4" fmla="*/ 0 h 49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197" h="493750">
                <a:moveTo>
                  <a:pt x="0" y="0"/>
                </a:moveTo>
                <a:lnTo>
                  <a:pt x="1226029" y="0"/>
                </a:lnTo>
                <a:lnTo>
                  <a:pt x="1290197" y="461665"/>
                </a:lnTo>
                <a:lnTo>
                  <a:pt x="0" y="49375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1BE3567-5576-5A49-A8C2-170959A3A0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1930" y="2525389"/>
            <a:ext cx="3340139" cy="1717786"/>
          </a:xfrm>
          <a:prstGeom prst="rect">
            <a:avLst/>
          </a:prstGeom>
        </p:spPr>
      </p:pic>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7740" y="297172"/>
            <a:ext cx="6824785" cy="516378"/>
          </a:xfrm>
          <a:prstGeom prst="rect">
            <a:avLst/>
          </a:prstGeom>
        </p:spPr>
      </p:pic>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sp>
        <p:nvSpPr>
          <p:cNvPr id="2" name="TextBox 1">
            <a:extLst>
              <a:ext uri="{FF2B5EF4-FFF2-40B4-BE49-F238E27FC236}">
                <a16:creationId xmlns:a16="http://schemas.microsoft.com/office/drawing/2014/main" id="{C4DA91DE-2165-443B-98FF-7B6FC1F1D179}"/>
              </a:ext>
            </a:extLst>
          </p:cNvPr>
          <p:cNvSpPr txBox="1"/>
          <p:nvPr/>
        </p:nvSpPr>
        <p:spPr>
          <a:xfrm>
            <a:off x="1757739" y="385687"/>
            <a:ext cx="6824785" cy="369332"/>
          </a:xfrm>
          <a:prstGeom prst="rect">
            <a:avLst/>
          </a:prstGeom>
          <a:noFill/>
        </p:spPr>
        <p:txBody>
          <a:bodyPr wrap="square" lIns="91440" tIns="45720" rIns="91440" bIns="45720" rtlCol="0" anchor="t">
            <a:spAutoFit/>
          </a:bodyPr>
          <a:lstStyle/>
          <a:p>
            <a:pPr algn="ctr"/>
            <a:r>
              <a:rPr lang="en-GB" dirty="0">
                <a:solidFill>
                  <a:schemeClr val="bg1"/>
                </a:solidFill>
                <a:latin typeface="Simplified Arabic Fixed"/>
                <a:cs typeface="Simplified Arabic Fixed"/>
              </a:rPr>
              <a:t>Which social media network works best for YOU?</a:t>
            </a:r>
          </a:p>
        </p:txBody>
      </p:sp>
      <p:pic>
        <p:nvPicPr>
          <p:cNvPr id="14" name="Picture 13" descr="Icon&#10;&#10;Description automatically generated">
            <a:extLst>
              <a:ext uri="{FF2B5EF4-FFF2-40B4-BE49-F238E27FC236}">
                <a16:creationId xmlns:a16="http://schemas.microsoft.com/office/drawing/2014/main" id="{EC980AB3-6E8D-024E-9279-F2CB543AFD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3663" y="3141925"/>
            <a:ext cx="606237" cy="606237"/>
          </a:xfrm>
          <a:prstGeom prst="rect">
            <a:avLst/>
          </a:prstGeom>
        </p:spPr>
      </p:pic>
      <p:sp>
        <p:nvSpPr>
          <p:cNvPr id="15" name="TextBox 14">
            <a:extLst>
              <a:ext uri="{FF2B5EF4-FFF2-40B4-BE49-F238E27FC236}">
                <a16:creationId xmlns:a16="http://schemas.microsoft.com/office/drawing/2014/main" id="{40986C6A-8BD0-794D-99D0-02E191E2904F}"/>
              </a:ext>
            </a:extLst>
          </p:cNvPr>
          <p:cNvSpPr txBox="1"/>
          <p:nvPr/>
        </p:nvSpPr>
        <p:spPr>
          <a:xfrm>
            <a:off x="4087407" y="3091894"/>
            <a:ext cx="2053390" cy="584775"/>
          </a:xfrm>
          <a:prstGeom prst="rect">
            <a:avLst/>
          </a:prstGeom>
          <a:noFill/>
        </p:spPr>
        <p:txBody>
          <a:bodyPr wrap="square" rtlCol="0">
            <a:spAutoFit/>
          </a:bodyPr>
          <a:lstStyle/>
          <a:p>
            <a:r>
              <a:rPr lang="en-GB" sz="3200" dirty="0">
                <a:latin typeface="Reprise Title Std" panose="02000000000000000000" pitchFamily="2" charset="77"/>
                <a:cs typeface="Simplified Arabic Fixed" panose="02070309020205020404" pitchFamily="49" charset="-78"/>
              </a:rPr>
              <a:t>FACEBOOK</a:t>
            </a:r>
          </a:p>
        </p:txBody>
      </p:sp>
      <p:pic>
        <p:nvPicPr>
          <p:cNvPr id="20" name="Picture 19" descr="A picture containing text, light, dark&#10;&#10;Description automatically generated">
            <a:extLst>
              <a:ext uri="{FF2B5EF4-FFF2-40B4-BE49-F238E27FC236}">
                <a16:creationId xmlns:a16="http://schemas.microsoft.com/office/drawing/2014/main" id="{31A474B3-8263-F342-8FBA-23F8001544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858" y="203953"/>
            <a:ext cx="772851" cy="766668"/>
          </a:xfrm>
          <a:prstGeom prst="rect">
            <a:avLst/>
          </a:prstGeom>
        </p:spPr>
      </p:pic>
      <p:pic>
        <p:nvPicPr>
          <p:cNvPr id="21" name="Graphic 20" descr="Influencer with solid fill">
            <a:extLst>
              <a:ext uri="{FF2B5EF4-FFF2-40B4-BE49-F238E27FC236}">
                <a16:creationId xmlns:a16="http://schemas.microsoft.com/office/drawing/2014/main" id="{3EF5F40B-888F-4943-9FD5-5F0742BA82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7652" y="240688"/>
            <a:ext cx="656655" cy="656655"/>
          </a:xfrm>
          <a:prstGeom prst="rect">
            <a:avLst/>
          </a:prstGeom>
        </p:spPr>
      </p:pic>
      <p:pic>
        <p:nvPicPr>
          <p:cNvPr id="4" name="Graphic 3" descr="Cheers with solid fill">
            <a:extLst>
              <a:ext uri="{FF2B5EF4-FFF2-40B4-BE49-F238E27FC236}">
                <a16:creationId xmlns:a16="http://schemas.microsoft.com/office/drawing/2014/main" id="{4887C828-E721-764C-A835-682C012102E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640718" y="1017928"/>
            <a:ext cx="868472" cy="868472"/>
          </a:xfrm>
          <a:prstGeom prst="rect">
            <a:avLst/>
          </a:prstGeom>
        </p:spPr>
      </p:pic>
      <p:sp>
        <p:nvSpPr>
          <p:cNvPr id="22" name="TextBox 21">
            <a:extLst>
              <a:ext uri="{FF2B5EF4-FFF2-40B4-BE49-F238E27FC236}">
                <a16:creationId xmlns:a16="http://schemas.microsoft.com/office/drawing/2014/main" id="{D956894F-034D-C641-977F-6B1A86DDB30B}"/>
              </a:ext>
            </a:extLst>
          </p:cNvPr>
          <p:cNvSpPr txBox="1"/>
          <p:nvPr/>
        </p:nvSpPr>
        <p:spPr>
          <a:xfrm>
            <a:off x="3536883" y="1544526"/>
            <a:ext cx="1452924" cy="646331"/>
          </a:xfrm>
          <a:prstGeom prst="rect">
            <a:avLst/>
          </a:prstGeom>
          <a:noFill/>
        </p:spPr>
        <p:txBody>
          <a:bodyPr wrap="square" rtlCol="0">
            <a:spAutoFit/>
          </a:bodyPr>
          <a:lstStyle/>
          <a:p>
            <a:pPr algn="ctr"/>
            <a:r>
              <a:rPr lang="en-GB" dirty="0">
                <a:latin typeface="Bradley Hand ITC" panose="03070402050302030203" pitchFamily="66" charset="77"/>
                <a:cs typeface="Simplified Arabic Fixed" panose="02070309020205020404" pitchFamily="49" charset="-78"/>
              </a:rPr>
              <a:t>Extension of </a:t>
            </a:r>
            <a:br>
              <a:rPr lang="en-GB" dirty="0">
                <a:latin typeface="Bradley Hand ITC" panose="03070402050302030203" pitchFamily="66" charset="77"/>
                <a:cs typeface="Simplified Arabic Fixed" panose="02070309020205020404" pitchFamily="49" charset="-78"/>
              </a:rPr>
            </a:br>
            <a:r>
              <a:rPr lang="en-GB" dirty="0">
                <a:latin typeface="Bradley Hand ITC" panose="03070402050302030203" pitchFamily="66" charset="77"/>
                <a:cs typeface="Simplified Arabic Fixed" panose="02070309020205020404" pitchFamily="49" charset="-78"/>
              </a:rPr>
              <a:t>social life</a:t>
            </a:r>
          </a:p>
        </p:txBody>
      </p:sp>
      <p:sp>
        <p:nvSpPr>
          <p:cNvPr id="23" name="Rectangle 22">
            <a:extLst>
              <a:ext uri="{FF2B5EF4-FFF2-40B4-BE49-F238E27FC236}">
                <a16:creationId xmlns:a16="http://schemas.microsoft.com/office/drawing/2014/main" id="{09750B5D-C055-2C4F-9F60-AAEEF1BC8AC3}"/>
              </a:ext>
            </a:extLst>
          </p:cNvPr>
          <p:cNvSpPr/>
          <p:nvPr/>
        </p:nvSpPr>
        <p:spPr>
          <a:xfrm>
            <a:off x="3682924" y="1093386"/>
            <a:ext cx="1290197" cy="369332"/>
          </a:xfrm>
          <a:prstGeom prst="rect">
            <a:avLst/>
          </a:prstGeom>
        </p:spPr>
        <p:txBody>
          <a:bodyPr wrap="square">
            <a:spAutoFit/>
          </a:bodyPr>
          <a:lstStyle/>
          <a:p>
            <a:pPr algn="ctr"/>
            <a:r>
              <a:rPr lang="en-GB" b="1" dirty="0">
                <a:solidFill>
                  <a:schemeClr val="bg1"/>
                </a:solidFill>
                <a:latin typeface="Arial Narrow" panose="020B0604020202020204" pitchFamily="34" charset="0"/>
                <a:cs typeface="Arial Narrow" panose="020B0604020202020204" pitchFamily="34" charset="0"/>
              </a:rPr>
              <a:t>Used as: </a:t>
            </a:r>
            <a:endParaRPr lang="en-US" b="1" dirty="0">
              <a:solidFill>
                <a:schemeClr val="bg1"/>
              </a:solidFill>
              <a:latin typeface="Arial Narrow" panose="020B0604020202020204" pitchFamily="34" charset="0"/>
              <a:cs typeface="Arial Narrow" panose="020B0604020202020204" pitchFamily="34" charset="0"/>
            </a:endParaRPr>
          </a:p>
        </p:txBody>
      </p:sp>
      <p:sp>
        <p:nvSpPr>
          <p:cNvPr id="34" name="Rectangle 26">
            <a:extLst>
              <a:ext uri="{FF2B5EF4-FFF2-40B4-BE49-F238E27FC236}">
                <a16:creationId xmlns:a16="http://schemas.microsoft.com/office/drawing/2014/main" id="{7BD6083F-F7CC-3C41-B4E3-518BE26A7D7A}"/>
              </a:ext>
            </a:extLst>
          </p:cNvPr>
          <p:cNvSpPr/>
          <p:nvPr/>
        </p:nvSpPr>
        <p:spPr>
          <a:xfrm>
            <a:off x="1289071" y="2148975"/>
            <a:ext cx="1290197" cy="493750"/>
          </a:xfrm>
          <a:custGeom>
            <a:avLst/>
            <a:gdLst>
              <a:gd name="connsiteX0" fmla="*/ 0 w 1290197"/>
              <a:gd name="connsiteY0" fmla="*/ 0 h 461665"/>
              <a:gd name="connsiteX1" fmla="*/ 1290197 w 1290197"/>
              <a:gd name="connsiteY1" fmla="*/ 0 h 461665"/>
              <a:gd name="connsiteX2" fmla="*/ 1290197 w 1290197"/>
              <a:gd name="connsiteY2" fmla="*/ 461665 h 461665"/>
              <a:gd name="connsiteX3" fmla="*/ 0 w 1290197"/>
              <a:gd name="connsiteY3" fmla="*/ 461665 h 461665"/>
              <a:gd name="connsiteX4" fmla="*/ 0 w 1290197"/>
              <a:gd name="connsiteY4" fmla="*/ 0 h 461665"/>
              <a:gd name="connsiteX0" fmla="*/ 0 w 1290197"/>
              <a:gd name="connsiteY0" fmla="*/ 0 h 461665"/>
              <a:gd name="connsiteX1" fmla="*/ 1226029 w 1290197"/>
              <a:gd name="connsiteY1" fmla="*/ 0 h 461665"/>
              <a:gd name="connsiteX2" fmla="*/ 1290197 w 1290197"/>
              <a:gd name="connsiteY2" fmla="*/ 461665 h 461665"/>
              <a:gd name="connsiteX3" fmla="*/ 0 w 1290197"/>
              <a:gd name="connsiteY3" fmla="*/ 461665 h 461665"/>
              <a:gd name="connsiteX4" fmla="*/ 0 w 1290197"/>
              <a:gd name="connsiteY4" fmla="*/ 0 h 461665"/>
              <a:gd name="connsiteX0" fmla="*/ 0 w 1290197"/>
              <a:gd name="connsiteY0" fmla="*/ 0 h 493750"/>
              <a:gd name="connsiteX1" fmla="*/ 1226029 w 1290197"/>
              <a:gd name="connsiteY1" fmla="*/ 0 h 493750"/>
              <a:gd name="connsiteX2" fmla="*/ 1290197 w 1290197"/>
              <a:gd name="connsiteY2" fmla="*/ 461665 h 493750"/>
              <a:gd name="connsiteX3" fmla="*/ 0 w 1290197"/>
              <a:gd name="connsiteY3" fmla="*/ 493750 h 493750"/>
              <a:gd name="connsiteX4" fmla="*/ 0 w 1290197"/>
              <a:gd name="connsiteY4" fmla="*/ 0 h 49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197" h="493750">
                <a:moveTo>
                  <a:pt x="0" y="0"/>
                </a:moveTo>
                <a:lnTo>
                  <a:pt x="1226029" y="0"/>
                </a:lnTo>
                <a:lnTo>
                  <a:pt x="1290197" y="461665"/>
                </a:lnTo>
                <a:lnTo>
                  <a:pt x="0" y="49375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63D781EC-FBE9-B049-A6BE-AD1AB0CF5284}"/>
              </a:ext>
            </a:extLst>
          </p:cNvPr>
          <p:cNvSpPr txBox="1"/>
          <p:nvPr/>
        </p:nvSpPr>
        <p:spPr>
          <a:xfrm>
            <a:off x="943947" y="2691184"/>
            <a:ext cx="1807101" cy="923330"/>
          </a:xfrm>
          <a:prstGeom prst="rect">
            <a:avLst/>
          </a:prstGeom>
          <a:noFill/>
        </p:spPr>
        <p:txBody>
          <a:bodyPr wrap="square" rtlCol="0">
            <a:spAutoFit/>
          </a:bodyPr>
          <a:lstStyle/>
          <a:p>
            <a:pPr algn="ctr"/>
            <a:r>
              <a:rPr lang="en-GB" dirty="0">
                <a:latin typeface="Bradley Hand ITC" panose="03070402050302030203" pitchFamily="66" charset="77"/>
                <a:cs typeface="Simplified Arabic Fixed" panose="02070309020205020404" pitchFamily="49" charset="-78"/>
              </a:rPr>
              <a:t>Set your</a:t>
            </a:r>
          </a:p>
          <a:p>
            <a:pPr algn="ctr"/>
            <a:r>
              <a:rPr lang="en-GB" dirty="0">
                <a:latin typeface="Bradley Hand ITC" panose="03070402050302030203" pitchFamily="66" charset="77"/>
                <a:cs typeface="Simplified Arabic Fixed" panose="02070309020205020404" pitchFamily="49" charset="-78"/>
              </a:rPr>
              <a:t>‘Privacy’ options</a:t>
            </a:r>
          </a:p>
          <a:p>
            <a:pPr algn="ctr"/>
            <a:r>
              <a:rPr lang="en-GB" dirty="0">
                <a:latin typeface="Bradley Hand ITC" panose="03070402050302030203" pitchFamily="66" charset="77"/>
                <a:cs typeface="Simplified Arabic Fixed" panose="02070309020205020404" pitchFamily="49" charset="-78"/>
              </a:rPr>
              <a:t>Under ‘Settings’</a:t>
            </a:r>
          </a:p>
        </p:txBody>
      </p:sp>
      <p:sp>
        <p:nvSpPr>
          <p:cNvPr id="36" name="Rectangle 35">
            <a:extLst>
              <a:ext uri="{FF2B5EF4-FFF2-40B4-BE49-F238E27FC236}">
                <a16:creationId xmlns:a16="http://schemas.microsoft.com/office/drawing/2014/main" id="{3392AD90-556F-A04D-B179-BBEC392EBFE6}"/>
              </a:ext>
            </a:extLst>
          </p:cNvPr>
          <p:cNvSpPr/>
          <p:nvPr/>
        </p:nvSpPr>
        <p:spPr>
          <a:xfrm>
            <a:off x="1289071" y="2202397"/>
            <a:ext cx="1290197" cy="369332"/>
          </a:xfrm>
          <a:prstGeom prst="rect">
            <a:avLst/>
          </a:prstGeom>
        </p:spPr>
        <p:txBody>
          <a:bodyPr wrap="square">
            <a:spAutoFit/>
          </a:bodyPr>
          <a:lstStyle/>
          <a:p>
            <a:pPr algn="ctr"/>
            <a:r>
              <a:rPr lang="en-GB" b="1" dirty="0">
                <a:solidFill>
                  <a:schemeClr val="bg1"/>
                </a:solidFill>
                <a:latin typeface="Arial Narrow" panose="020B0604020202020204" pitchFamily="34" charset="0"/>
                <a:cs typeface="Arial Narrow" panose="020B0604020202020204" pitchFamily="34" charset="0"/>
              </a:rPr>
              <a:t>Privacy</a:t>
            </a:r>
            <a:endParaRPr lang="en-US" b="1" dirty="0">
              <a:solidFill>
                <a:schemeClr val="bg1"/>
              </a:solidFill>
              <a:latin typeface="Arial Narrow" panose="020B0604020202020204" pitchFamily="34" charset="0"/>
              <a:cs typeface="Arial Narrow" panose="020B0604020202020204" pitchFamily="34" charset="0"/>
            </a:endParaRPr>
          </a:p>
        </p:txBody>
      </p:sp>
      <p:pic>
        <p:nvPicPr>
          <p:cNvPr id="30" name="Graphic 29" descr="Eye with solid fill">
            <a:extLst>
              <a:ext uri="{FF2B5EF4-FFF2-40B4-BE49-F238E27FC236}">
                <a16:creationId xmlns:a16="http://schemas.microsoft.com/office/drawing/2014/main" id="{CDD91583-CD14-1245-B314-A2A2AAC6E94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74700" y="4343825"/>
            <a:ext cx="707886" cy="707886"/>
          </a:xfrm>
          <a:prstGeom prst="rect">
            <a:avLst/>
          </a:prstGeom>
        </p:spPr>
      </p:pic>
      <p:sp>
        <p:nvSpPr>
          <p:cNvPr id="40" name="Rectangle 26">
            <a:extLst>
              <a:ext uri="{FF2B5EF4-FFF2-40B4-BE49-F238E27FC236}">
                <a16:creationId xmlns:a16="http://schemas.microsoft.com/office/drawing/2014/main" id="{F72628A1-0514-4443-BCEC-D6581BAF4416}"/>
              </a:ext>
            </a:extLst>
          </p:cNvPr>
          <p:cNvSpPr/>
          <p:nvPr/>
        </p:nvSpPr>
        <p:spPr>
          <a:xfrm>
            <a:off x="6901248" y="1420515"/>
            <a:ext cx="1685418" cy="493750"/>
          </a:xfrm>
          <a:custGeom>
            <a:avLst/>
            <a:gdLst>
              <a:gd name="connsiteX0" fmla="*/ 0 w 1290197"/>
              <a:gd name="connsiteY0" fmla="*/ 0 h 461665"/>
              <a:gd name="connsiteX1" fmla="*/ 1290197 w 1290197"/>
              <a:gd name="connsiteY1" fmla="*/ 0 h 461665"/>
              <a:gd name="connsiteX2" fmla="*/ 1290197 w 1290197"/>
              <a:gd name="connsiteY2" fmla="*/ 461665 h 461665"/>
              <a:gd name="connsiteX3" fmla="*/ 0 w 1290197"/>
              <a:gd name="connsiteY3" fmla="*/ 461665 h 461665"/>
              <a:gd name="connsiteX4" fmla="*/ 0 w 1290197"/>
              <a:gd name="connsiteY4" fmla="*/ 0 h 461665"/>
              <a:gd name="connsiteX0" fmla="*/ 0 w 1290197"/>
              <a:gd name="connsiteY0" fmla="*/ 0 h 461665"/>
              <a:gd name="connsiteX1" fmla="*/ 1226029 w 1290197"/>
              <a:gd name="connsiteY1" fmla="*/ 0 h 461665"/>
              <a:gd name="connsiteX2" fmla="*/ 1290197 w 1290197"/>
              <a:gd name="connsiteY2" fmla="*/ 461665 h 461665"/>
              <a:gd name="connsiteX3" fmla="*/ 0 w 1290197"/>
              <a:gd name="connsiteY3" fmla="*/ 461665 h 461665"/>
              <a:gd name="connsiteX4" fmla="*/ 0 w 1290197"/>
              <a:gd name="connsiteY4" fmla="*/ 0 h 461665"/>
              <a:gd name="connsiteX0" fmla="*/ 0 w 1290197"/>
              <a:gd name="connsiteY0" fmla="*/ 0 h 493750"/>
              <a:gd name="connsiteX1" fmla="*/ 1226029 w 1290197"/>
              <a:gd name="connsiteY1" fmla="*/ 0 h 493750"/>
              <a:gd name="connsiteX2" fmla="*/ 1290197 w 1290197"/>
              <a:gd name="connsiteY2" fmla="*/ 461665 h 493750"/>
              <a:gd name="connsiteX3" fmla="*/ 0 w 1290197"/>
              <a:gd name="connsiteY3" fmla="*/ 493750 h 493750"/>
              <a:gd name="connsiteX4" fmla="*/ 0 w 1290197"/>
              <a:gd name="connsiteY4" fmla="*/ 0 h 49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197" h="493750">
                <a:moveTo>
                  <a:pt x="0" y="0"/>
                </a:moveTo>
                <a:lnTo>
                  <a:pt x="1226029" y="0"/>
                </a:lnTo>
                <a:lnTo>
                  <a:pt x="1290197" y="461665"/>
                </a:lnTo>
                <a:lnTo>
                  <a:pt x="0" y="493750"/>
                </a:lnTo>
                <a:lnTo>
                  <a:pt x="0" y="0"/>
                </a:lnTo>
                <a:close/>
              </a:path>
            </a:pathLst>
          </a:custGeom>
          <a:solidFill>
            <a:srgbClr val="E32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C186628E-0E9D-934F-9DB5-E6BDB84D3963}"/>
              </a:ext>
            </a:extLst>
          </p:cNvPr>
          <p:cNvSpPr txBox="1"/>
          <p:nvPr/>
        </p:nvSpPr>
        <p:spPr>
          <a:xfrm>
            <a:off x="6813282" y="1954176"/>
            <a:ext cx="2083293" cy="923330"/>
          </a:xfrm>
          <a:prstGeom prst="rect">
            <a:avLst/>
          </a:prstGeom>
          <a:noFill/>
        </p:spPr>
        <p:txBody>
          <a:bodyPr wrap="square" rtlCol="0">
            <a:spAutoFit/>
          </a:bodyPr>
          <a:lstStyle/>
          <a:p>
            <a:pPr algn="ctr"/>
            <a:r>
              <a:rPr lang="en-GB" dirty="0">
                <a:latin typeface="Bradley Hand ITC" panose="03070402050302030203" pitchFamily="66" charset="77"/>
                <a:cs typeface="Simplified Arabic Fixed" panose="02070309020205020404" pitchFamily="49" charset="-78"/>
              </a:rPr>
              <a:t>Keep Friends or Contacts in groups if possible</a:t>
            </a:r>
          </a:p>
        </p:txBody>
      </p:sp>
      <p:sp>
        <p:nvSpPr>
          <p:cNvPr id="42" name="Rectangle 41">
            <a:extLst>
              <a:ext uri="{FF2B5EF4-FFF2-40B4-BE49-F238E27FC236}">
                <a16:creationId xmlns:a16="http://schemas.microsoft.com/office/drawing/2014/main" id="{5F5B4AE4-0537-A24D-BAA6-4C1014096173}"/>
              </a:ext>
            </a:extLst>
          </p:cNvPr>
          <p:cNvSpPr/>
          <p:nvPr/>
        </p:nvSpPr>
        <p:spPr>
          <a:xfrm>
            <a:off x="6901248" y="1473938"/>
            <a:ext cx="1488346" cy="369332"/>
          </a:xfrm>
          <a:prstGeom prst="rect">
            <a:avLst/>
          </a:prstGeom>
        </p:spPr>
        <p:txBody>
          <a:bodyPr wrap="square">
            <a:spAutoFit/>
          </a:bodyPr>
          <a:lstStyle/>
          <a:p>
            <a:pPr algn="ctr"/>
            <a:r>
              <a:rPr lang="en-GB" b="1" dirty="0">
                <a:solidFill>
                  <a:schemeClr val="bg1"/>
                </a:solidFill>
                <a:latin typeface="Arial Narrow" panose="020B0604020202020204" pitchFamily="34" charset="0"/>
                <a:cs typeface="Arial Narrow" panose="020B0604020202020204" pitchFamily="34" charset="0"/>
              </a:rPr>
              <a:t>Make Groups</a:t>
            </a:r>
            <a:endParaRPr lang="en-US" b="1" dirty="0">
              <a:solidFill>
                <a:schemeClr val="bg1"/>
              </a:solidFill>
              <a:latin typeface="Arial Narrow" panose="020B0604020202020204" pitchFamily="34" charset="0"/>
              <a:cs typeface="Arial Narrow" panose="020B0604020202020204" pitchFamily="34" charset="0"/>
            </a:endParaRPr>
          </a:p>
        </p:txBody>
      </p:sp>
      <p:pic>
        <p:nvPicPr>
          <p:cNvPr id="45" name="Graphic 44" descr="Key with solid fill">
            <a:extLst>
              <a:ext uri="{FF2B5EF4-FFF2-40B4-BE49-F238E27FC236}">
                <a16:creationId xmlns:a16="http://schemas.microsoft.com/office/drawing/2014/main" id="{A64CDC40-88F2-E64A-86F7-0B0C3D054FA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5400000">
            <a:off x="558716" y="2038801"/>
            <a:ext cx="754425" cy="754425"/>
          </a:xfrm>
          <a:prstGeom prst="rect">
            <a:avLst/>
          </a:prstGeom>
        </p:spPr>
      </p:pic>
      <p:sp>
        <p:nvSpPr>
          <p:cNvPr id="47" name="Rectangle 26">
            <a:extLst>
              <a:ext uri="{FF2B5EF4-FFF2-40B4-BE49-F238E27FC236}">
                <a16:creationId xmlns:a16="http://schemas.microsoft.com/office/drawing/2014/main" id="{0DE7A753-4CE2-7346-9C1C-27345127F6FC}"/>
              </a:ext>
            </a:extLst>
          </p:cNvPr>
          <p:cNvSpPr/>
          <p:nvPr/>
        </p:nvSpPr>
        <p:spPr>
          <a:xfrm>
            <a:off x="1267395" y="4443103"/>
            <a:ext cx="1685418" cy="493750"/>
          </a:xfrm>
          <a:custGeom>
            <a:avLst/>
            <a:gdLst>
              <a:gd name="connsiteX0" fmla="*/ 0 w 1290197"/>
              <a:gd name="connsiteY0" fmla="*/ 0 h 461665"/>
              <a:gd name="connsiteX1" fmla="*/ 1290197 w 1290197"/>
              <a:gd name="connsiteY1" fmla="*/ 0 h 461665"/>
              <a:gd name="connsiteX2" fmla="*/ 1290197 w 1290197"/>
              <a:gd name="connsiteY2" fmla="*/ 461665 h 461665"/>
              <a:gd name="connsiteX3" fmla="*/ 0 w 1290197"/>
              <a:gd name="connsiteY3" fmla="*/ 461665 h 461665"/>
              <a:gd name="connsiteX4" fmla="*/ 0 w 1290197"/>
              <a:gd name="connsiteY4" fmla="*/ 0 h 461665"/>
              <a:gd name="connsiteX0" fmla="*/ 0 w 1290197"/>
              <a:gd name="connsiteY0" fmla="*/ 0 h 461665"/>
              <a:gd name="connsiteX1" fmla="*/ 1226029 w 1290197"/>
              <a:gd name="connsiteY1" fmla="*/ 0 h 461665"/>
              <a:gd name="connsiteX2" fmla="*/ 1290197 w 1290197"/>
              <a:gd name="connsiteY2" fmla="*/ 461665 h 461665"/>
              <a:gd name="connsiteX3" fmla="*/ 0 w 1290197"/>
              <a:gd name="connsiteY3" fmla="*/ 461665 h 461665"/>
              <a:gd name="connsiteX4" fmla="*/ 0 w 1290197"/>
              <a:gd name="connsiteY4" fmla="*/ 0 h 461665"/>
              <a:gd name="connsiteX0" fmla="*/ 0 w 1290197"/>
              <a:gd name="connsiteY0" fmla="*/ 0 h 493750"/>
              <a:gd name="connsiteX1" fmla="*/ 1226029 w 1290197"/>
              <a:gd name="connsiteY1" fmla="*/ 0 h 493750"/>
              <a:gd name="connsiteX2" fmla="*/ 1290197 w 1290197"/>
              <a:gd name="connsiteY2" fmla="*/ 461665 h 493750"/>
              <a:gd name="connsiteX3" fmla="*/ 0 w 1290197"/>
              <a:gd name="connsiteY3" fmla="*/ 493750 h 493750"/>
              <a:gd name="connsiteX4" fmla="*/ 0 w 1290197"/>
              <a:gd name="connsiteY4" fmla="*/ 0 h 49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197" h="493750">
                <a:moveTo>
                  <a:pt x="0" y="0"/>
                </a:moveTo>
                <a:lnTo>
                  <a:pt x="1226029" y="0"/>
                </a:lnTo>
                <a:lnTo>
                  <a:pt x="1290197" y="461665"/>
                </a:lnTo>
                <a:lnTo>
                  <a:pt x="0" y="493750"/>
                </a:lnTo>
                <a:lnTo>
                  <a:pt x="0"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41DB87FE-8CE2-C540-A11D-11DF5D0A4B75}"/>
              </a:ext>
            </a:extLst>
          </p:cNvPr>
          <p:cNvSpPr txBox="1"/>
          <p:nvPr/>
        </p:nvSpPr>
        <p:spPr>
          <a:xfrm>
            <a:off x="1000734" y="4946711"/>
            <a:ext cx="2083293" cy="923330"/>
          </a:xfrm>
          <a:prstGeom prst="rect">
            <a:avLst/>
          </a:prstGeom>
          <a:noFill/>
        </p:spPr>
        <p:txBody>
          <a:bodyPr wrap="square" rtlCol="0">
            <a:spAutoFit/>
          </a:bodyPr>
          <a:lstStyle/>
          <a:p>
            <a:pPr algn="ctr"/>
            <a:r>
              <a:rPr lang="en-GB" dirty="0">
                <a:latin typeface="Bradley Hand ITC" panose="03070402050302030203" pitchFamily="66" charset="77"/>
                <a:cs typeface="Simplified Arabic Fixed" panose="02070309020205020404" pitchFamily="49" charset="-78"/>
              </a:rPr>
              <a:t>How does your Facebook page appear?</a:t>
            </a:r>
          </a:p>
        </p:txBody>
      </p:sp>
      <p:sp>
        <p:nvSpPr>
          <p:cNvPr id="49" name="Rectangle 48">
            <a:extLst>
              <a:ext uri="{FF2B5EF4-FFF2-40B4-BE49-F238E27FC236}">
                <a16:creationId xmlns:a16="http://schemas.microsoft.com/office/drawing/2014/main" id="{7CC23F8B-3558-7441-BC96-D56E6F2F37E8}"/>
              </a:ext>
            </a:extLst>
          </p:cNvPr>
          <p:cNvSpPr/>
          <p:nvPr/>
        </p:nvSpPr>
        <p:spPr>
          <a:xfrm>
            <a:off x="1267395" y="4496526"/>
            <a:ext cx="1488346" cy="369332"/>
          </a:xfrm>
          <a:prstGeom prst="rect">
            <a:avLst/>
          </a:prstGeom>
        </p:spPr>
        <p:txBody>
          <a:bodyPr wrap="square">
            <a:spAutoFit/>
          </a:bodyPr>
          <a:lstStyle/>
          <a:p>
            <a:pPr algn="ctr"/>
            <a:r>
              <a:rPr lang="en-GB" b="1" dirty="0">
                <a:solidFill>
                  <a:schemeClr val="bg1"/>
                </a:solidFill>
                <a:latin typeface="Arial Narrow" panose="020B0604020202020204" pitchFamily="34" charset="0"/>
                <a:cs typeface="Arial Narrow" panose="020B0604020202020204" pitchFamily="34" charset="0"/>
              </a:rPr>
              <a:t>Preview</a:t>
            </a:r>
            <a:endParaRPr lang="en-US" b="1" dirty="0">
              <a:solidFill>
                <a:schemeClr val="bg1"/>
              </a:solidFill>
              <a:latin typeface="Arial Narrow" panose="020B0604020202020204" pitchFamily="34" charset="0"/>
              <a:cs typeface="Arial Narrow" panose="020B0604020202020204" pitchFamily="34" charset="0"/>
            </a:endParaRPr>
          </a:p>
        </p:txBody>
      </p:sp>
      <p:pic>
        <p:nvPicPr>
          <p:cNvPr id="50" name="Graphic 49" descr="Briefcase with solid fill">
            <a:extLst>
              <a:ext uri="{FF2B5EF4-FFF2-40B4-BE49-F238E27FC236}">
                <a16:creationId xmlns:a16="http://schemas.microsoft.com/office/drawing/2014/main" id="{DDE58F7C-77F2-C444-8005-84B553D9B44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424223" y="3644795"/>
            <a:ext cx="646331" cy="646331"/>
          </a:xfrm>
          <a:prstGeom prst="rect">
            <a:avLst/>
          </a:prstGeom>
        </p:spPr>
      </p:pic>
      <p:sp>
        <p:nvSpPr>
          <p:cNvPr id="52" name="Rectangle 26">
            <a:extLst>
              <a:ext uri="{FF2B5EF4-FFF2-40B4-BE49-F238E27FC236}">
                <a16:creationId xmlns:a16="http://schemas.microsoft.com/office/drawing/2014/main" id="{FBE84011-0D51-6343-9B00-0407DCAAED1E}"/>
              </a:ext>
            </a:extLst>
          </p:cNvPr>
          <p:cNvSpPr/>
          <p:nvPr/>
        </p:nvSpPr>
        <p:spPr>
          <a:xfrm>
            <a:off x="7174778" y="3715430"/>
            <a:ext cx="1685418" cy="493750"/>
          </a:xfrm>
          <a:custGeom>
            <a:avLst/>
            <a:gdLst>
              <a:gd name="connsiteX0" fmla="*/ 0 w 1290197"/>
              <a:gd name="connsiteY0" fmla="*/ 0 h 461665"/>
              <a:gd name="connsiteX1" fmla="*/ 1290197 w 1290197"/>
              <a:gd name="connsiteY1" fmla="*/ 0 h 461665"/>
              <a:gd name="connsiteX2" fmla="*/ 1290197 w 1290197"/>
              <a:gd name="connsiteY2" fmla="*/ 461665 h 461665"/>
              <a:gd name="connsiteX3" fmla="*/ 0 w 1290197"/>
              <a:gd name="connsiteY3" fmla="*/ 461665 h 461665"/>
              <a:gd name="connsiteX4" fmla="*/ 0 w 1290197"/>
              <a:gd name="connsiteY4" fmla="*/ 0 h 461665"/>
              <a:gd name="connsiteX0" fmla="*/ 0 w 1290197"/>
              <a:gd name="connsiteY0" fmla="*/ 0 h 461665"/>
              <a:gd name="connsiteX1" fmla="*/ 1226029 w 1290197"/>
              <a:gd name="connsiteY1" fmla="*/ 0 h 461665"/>
              <a:gd name="connsiteX2" fmla="*/ 1290197 w 1290197"/>
              <a:gd name="connsiteY2" fmla="*/ 461665 h 461665"/>
              <a:gd name="connsiteX3" fmla="*/ 0 w 1290197"/>
              <a:gd name="connsiteY3" fmla="*/ 461665 h 461665"/>
              <a:gd name="connsiteX4" fmla="*/ 0 w 1290197"/>
              <a:gd name="connsiteY4" fmla="*/ 0 h 461665"/>
              <a:gd name="connsiteX0" fmla="*/ 0 w 1290197"/>
              <a:gd name="connsiteY0" fmla="*/ 0 h 493750"/>
              <a:gd name="connsiteX1" fmla="*/ 1226029 w 1290197"/>
              <a:gd name="connsiteY1" fmla="*/ 0 h 493750"/>
              <a:gd name="connsiteX2" fmla="*/ 1290197 w 1290197"/>
              <a:gd name="connsiteY2" fmla="*/ 461665 h 493750"/>
              <a:gd name="connsiteX3" fmla="*/ 0 w 1290197"/>
              <a:gd name="connsiteY3" fmla="*/ 493750 h 493750"/>
              <a:gd name="connsiteX4" fmla="*/ 0 w 1290197"/>
              <a:gd name="connsiteY4" fmla="*/ 0 h 49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197" h="493750">
                <a:moveTo>
                  <a:pt x="0" y="0"/>
                </a:moveTo>
                <a:lnTo>
                  <a:pt x="1226029" y="0"/>
                </a:lnTo>
                <a:lnTo>
                  <a:pt x="1290197" y="461665"/>
                </a:lnTo>
                <a:lnTo>
                  <a:pt x="0" y="49375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095706EE-31BB-4F4C-91FF-AFD00EF2A7C3}"/>
              </a:ext>
            </a:extLst>
          </p:cNvPr>
          <p:cNvSpPr txBox="1"/>
          <p:nvPr/>
        </p:nvSpPr>
        <p:spPr>
          <a:xfrm>
            <a:off x="6951788" y="4293492"/>
            <a:ext cx="2083293" cy="646331"/>
          </a:xfrm>
          <a:prstGeom prst="rect">
            <a:avLst/>
          </a:prstGeom>
          <a:noFill/>
        </p:spPr>
        <p:txBody>
          <a:bodyPr wrap="square" rtlCol="0">
            <a:spAutoFit/>
          </a:bodyPr>
          <a:lstStyle/>
          <a:p>
            <a:pPr algn="ctr"/>
            <a:r>
              <a:rPr lang="en-GB" dirty="0">
                <a:latin typeface="Bradley Hand ITC" panose="03070402050302030203" pitchFamily="66" charset="77"/>
                <a:cs typeface="Simplified Arabic Fixed" panose="02070309020205020404" pitchFamily="49" charset="-78"/>
              </a:rPr>
              <a:t>Visit companies’ official pages</a:t>
            </a:r>
          </a:p>
        </p:txBody>
      </p:sp>
      <p:sp>
        <p:nvSpPr>
          <p:cNvPr id="55" name="Rectangle 54">
            <a:extLst>
              <a:ext uri="{FF2B5EF4-FFF2-40B4-BE49-F238E27FC236}">
                <a16:creationId xmlns:a16="http://schemas.microsoft.com/office/drawing/2014/main" id="{4DCD83AE-8C3B-794C-BDF7-89760B522FBD}"/>
              </a:ext>
            </a:extLst>
          </p:cNvPr>
          <p:cNvSpPr/>
          <p:nvPr/>
        </p:nvSpPr>
        <p:spPr>
          <a:xfrm>
            <a:off x="7174778" y="3768853"/>
            <a:ext cx="1685418" cy="369332"/>
          </a:xfrm>
          <a:prstGeom prst="rect">
            <a:avLst/>
          </a:prstGeom>
        </p:spPr>
        <p:txBody>
          <a:bodyPr wrap="square">
            <a:spAutoFit/>
          </a:bodyPr>
          <a:lstStyle/>
          <a:p>
            <a:pPr algn="ctr"/>
            <a:r>
              <a:rPr lang="en-GB" b="1" dirty="0">
                <a:solidFill>
                  <a:schemeClr val="bg1"/>
                </a:solidFill>
                <a:latin typeface="Arial Narrow" panose="020B0604020202020204" pitchFamily="34" charset="0"/>
                <a:cs typeface="Arial Narrow" panose="020B0604020202020204" pitchFamily="34" charset="0"/>
              </a:rPr>
              <a:t>Company pages</a:t>
            </a:r>
            <a:endParaRPr lang="en-US" b="1" dirty="0">
              <a:solidFill>
                <a:schemeClr val="bg1"/>
              </a:solidFill>
              <a:latin typeface="Arial Narrow" panose="020B0604020202020204" pitchFamily="34" charset="0"/>
              <a:cs typeface="Arial Narrow" panose="020B0604020202020204" pitchFamily="34" charset="0"/>
            </a:endParaRPr>
          </a:p>
        </p:txBody>
      </p:sp>
      <p:pic>
        <p:nvPicPr>
          <p:cNvPr id="56" name="Graphic 55" descr="Users with solid fill">
            <a:extLst>
              <a:ext uri="{FF2B5EF4-FFF2-40B4-BE49-F238E27FC236}">
                <a16:creationId xmlns:a16="http://schemas.microsoft.com/office/drawing/2014/main" id="{A4246C5F-65BB-8440-808D-C578F11CD274}"/>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042171" y="1320017"/>
            <a:ext cx="754425" cy="754425"/>
          </a:xfrm>
          <a:prstGeom prst="rect">
            <a:avLst/>
          </a:prstGeom>
        </p:spPr>
      </p:pic>
      <p:grpSp>
        <p:nvGrpSpPr>
          <p:cNvPr id="6" name="Group 5">
            <a:extLst>
              <a:ext uri="{FF2B5EF4-FFF2-40B4-BE49-F238E27FC236}">
                <a16:creationId xmlns:a16="http://schemas.microsoft.com/office/drawing/2014/main" id="{12999546-D232-2044-A8BF-53D2B053A68E}"/>
              </a:ext>
            </a:extLst>
          </p:cNvPr>
          <p:cNvGrpSpPr/>
          <p:nvPr/>
        </p:nvGrpSpPr>
        <p:grpSpPr>
          <a:xfrm>
            <a:off x="4405154" y="2179577"/>
            <a:ext cx="224280" cy="407880"/>
            <a:chOff x="4405154" y="2179577"/>
            <a:chExt cx="224280" cy="407880"/>
          </a:xfrm>
        </p:grpSpPr>
        <mc:AlternateContent xmlns:mc="http://schemas.openxmlformats.org/markup-compatibility/2006" xmlns:p14="http://schemas.microsoft.com/office/powerpoint/2010/main">
          <mc:Choice Requires="p14">
            <p:contentPart p14:bwMode="auto" r:id="rId20">
              <p14:nvContentPartPr>
                <p14:cNvPr id="3" name="Ink 2">
                  <a:extLst>
                    <a:ext uri="{FF2B5EF4-FFF2-40B4-BE49-F238E27FC236}">
                      <a16:creationId xmlns:a16="http://schemas.microsoft.com/office/drawing/2014/main" id="{DED50ABF-A0E2-A742-A39F-0958F9E2F5A3}"/>
                    </a:ext>
                  </a:extLst>
                </p14:cNvPr>
                <p14:cNvContentPartPr/>
                <p14:nvPr/>
              </p14:nvContentPartPr>
              <p14:xfrm>
                <a:off x="4480034" y="2237537"/>
                <a:ext cx="57240" cy="349920"/>
              </p14:xfrm>
            </p:contentPart>
          </mc:Choice>
          <mc:Fallback xmlns="">
            <p:pic>
              <p:nvPicPr>
                <p:cNvPr id="3" name="Ink 2">
                  <a:extLst>
                    <a:ext uri="{FF2B5EF4-FFF2-40B4-BE49-F238E27FC236}">
                      <a16:creationId xmlns:a16="http://schemas.microsoft.com/office/drawing/2014/main" id="{DED50ABF-A0E2-A742-A39F-0958F9E2F5A3}"/>
                    </a:ext>
                  </a:extLst>
                </p:cNvPr>
                <p:cNvPicPr/>
                <p:nvPr/>
              </p:nvPicPr>
              <p:blipFill>
                <a:blip r:embed="rId25"/>
                <a:stretch>
                  <a:fillRect/>
                </a:stretch>
              </p:blipFill>
              <p:spPr>
                <a:xfrm>
                  <a:off x="4462034" y="2219897"/>
                  <a:ext cx="9288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 name="Ink 4">
                  <a:extLst>
                    <a:ext uri="{FF2B5EF4-FFF2-40B4-BE49-F238E27FC236}">
                      <a16:creationId xmlns:a16="http://schemas.microsoft.com/office/drawing/2014/main" id="{CBC4FF8F-FC83-0A4E-BBF4-BB908087625F}"/>
                    </a:ext>
                  </a:extLst>
                </p14:cNvPr>
                <p14:cNvContentPartPr/>
                <p14:nvPr/>
              </p14:nvContentPartPr>
              <p14:xfrm>
                <a:off x="4405154" y="2179577"/>
                <a:ext cx="224280" cy="273600"/>
              </p14:xfrm>
            </p:contentPart>
          </mc:Choice>
          <mc:Fallback xmlns="">
            <p:pic>
              <p:nvPicPr>
                <p:cNvPr id="5" name="Ink 4">
                  <a:extLst>
                    <a:ext uri="{FF2B5EF4-FFF2-40B4-BE49-F238E27FC236}">
                      <a16:creationId xmlns:a16="http://schemas.microsoft.com/office/drawing/2014/main" id="{CBC4FF8F-FC83-0A4E-BBF4-BB908087625F}"/>
                    </a:ext>
                  </a:extLst>
                </p:cNvPr>
                <p:cNvPicPr/>
                <p:nvPr/>
              </p:nvPicPr>
              <p:blipFill>
                <a:blip r:embed="rId27"/>
                <a:stretch>
                  <a:fillRect/>
                </a:stretch>
              </p:blipFill>
              <p:spPr>
                <a:xfrm>
                  <a:off x="4387154" y="2161937"/>
                  <a:ext cx="259920" cy="309240"/>
                </a:xfrm>
                <a:prstGeom prst="rect">
                  <a:avLst/>
                </a:prstGeom>
              </p:spPr>
            </p:pic>
          </mc:Fallback>
        </mc:AlternateContent>
      </p:grpSp>
      <p:grpSp>
        <p:nvGrpSpPr>
          <p:cNvPr id="9" name="Group 8">
            <a:extLst>
              <a:ext uri="{FF2B5EF4-FFF2-40B4-BE49-F238E27FC236}">
                <a16:creationId xmlns:a16="http://schemas.microsoft.com/office/drawing/2014/main" id="{2DAF9EA2-0B91-8844-9CB8-645F39429E66}"/>
              </a:ext>
            </a:extLst>
          </p:cNvPr>
          <p:cNvGrpSpPr/>
          <p:nvPr/>
        </p:nvGrpSpPr>
        <p:grpSpPr>
          <a:xfrm>
            <a:off x="2761754" y="2609057"/>
            <a:ext cx="645480" cy="419760"/>
            <a:chOff x="2761754" y="2609057"/>
            <a:chExt cx="645480" cy="419760"/>
          </a:xfrm>
        </p:grpSpPr>
        <mc:AlternateContent xmlns:mc="http://schemas.openxmlformats.org/markup-compatibility/2006" xmlns:p14="http://schemas.microsoft.com/office/powerpoint/2010/main">
          <mc:Choice Requires="p14">
            <p:contentPart p14:bwMode="auto" r:id="rId28">
              <p14:nvContentPartPr>
                <p14:cNvPr id="7" name="Ink 6">
                  <a:extLst>
                    <a:ext uri="{FF2B5EF4-FFF2-40B4-BE49-F238E27FC236}">
                      <a16:creationId xmlns:a16="http://schemas.microsoft.com/office/drawing/2014/main" id="{4E2FA79A-EFE6-C94F-8926-6C21F2DDF4F9}"/>
                    </a:ext>
                  </a:extLst>
                </p14:cNvPr>
                <p14:cNvContentPartPr/>
                <p14:nvPr/>
              </p14:nvContentPartPr>
              <p14:xfrm>
                <a:off x="2833034" y="2635697"/>
                <a:ext cx="574200" cy="393120"/>
              </p14:xfrm>
            </p:contentPart>
          </mc:Choice>
          <mc:Fallback xmlns="">
            <p:pic>
              <p:nvPicPr>
                <p:cNvPr id="7" name="Ink 6">
                  <a:extLst>
                    <a:ext uri="{FF2B5EF4-FFF2-40B4-BE49-F238E27FC236}">
                      <a16:creationId xmlns:a16="http://schemas.microsoft.com/office/drawing/2014/main" id="{4E2FA79A-EFE6-C94F-8926-6C21F2DDF4F9}"/>
                    </a:ext>
                  </a:extLst>
                </p:cNvPr>
                <p:cNvPicPr/>
                <p:nvPr/>
              </p:nvPicPr>
              <p:blipFill>
                <a:blip r:embed="rId29"/>
                <a:stretch>
                  <a:fillRect/>
                </a:stretch>
              </p:blipFill>
              <p:spPr>
                <a:xfrm>
                  <a:off x="2815394" y="2617697"/>
                  <a:ext cx="609840" cy="428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 name="Ink 7">
                  <a:extLst>
                    <a:ext uri="{FF2B5EF4-FFF2-40B4-BE49-F238E27FC236}">
                      <a16:creationId xmlns:a16="http://schemas.microsoft.com/office/drawing/2014/main" id="{38F2A2D2-DF1F-D447-8408-BC1B72D443B9}"/>
                    </a:ext>
                  </a:extLst>
                </p14:cNvPr>
                <p14:cNvContentPartPr/>
                <p14:nvPr/>
              </p14:nvContentPartPr>
              <p14:xfrm>
                <a:off x="2761754" y="2609057"/>
                <a:ext cx="313200" cy="217800"/>
              </p14:xfrm>
            </p:contentPart>
          </mc:Choice>
          <mc:Fallback xmlns="">
            <p:pic>
              <p:nvPicPr>
                <p:cNvPr id="8" name="Ink 7">
                  <a:extLst>
                    <a:ext uri="{FF2B5EF4-FFF2-40B4-BE49-F238E27FC236}">
                      <a16:creationId xmlns:a16="http://schemas.microsoft.com/office/drawing/2014/main" id="{38F2A2D2-DF1F-D447-8408-BC1B72D443B9}"/>
                    </a:ext>
                  </a:extLst>
                </p:cNvPr>
                <p:cNvPicPr/>
                <p:nvPr/>
              </p:nvPicPr>
              <p:blipFill>
                <a:blip r:embed="rId31"/>
                <a:stretch>
                  <a:fillRect/>
                </a:stretch>
              </p:blipFill>
              <p:spPr>
                <a:xfrm>
                  <a:off x="2743754" y="2591057"/>
                  <a:ext cx="348840" cy="253440"/>
                </a:xfrm>
                <a:prstGeom prst="rect">
                  <a:avLst/>
                </a:prstGeom>
              </p:spPr>
            </p:pic>
          </mc:Fallback>
        </mc:AlternateContent>
      </p:grpSp>
      <p:grpSp>
        <p:nvGrpSpPr>
          <p:cNvPr id="12" name="Group 11">
            <a:extLst>
              <a:ext uri="{FF2B5EF4-FFF2-40B4-BE49-F238E27FC236}">
                <a16:creationId xmlns:a16="http://schemas.microsoft.com/office/drawing/2014/main" id="{541751BF-38B9-F345-B0E7-6CA30E8B41B3}"/>
              </a:ext>
            </a:extLst>
          </p:cNvPr>
          <p:cNvGrpSpPr/>
          <p:nvPr/>
        </p:nvGrpSpPr>
        <p:grpSpPr>
          <a:xfrm rot="1000653">
            <a:off x="2940884" y="3921846"/>
            <a:ext cx="342360" cy="505800"/>
            <a:chOff x="3064514" y="3919457"/>
            <a:chExt cx="342360" cy="505800"/>
          </a:xfrm>
        </p:grpSpPr>
        <mc:AlternateContent xmlns:mc="http://schemas.openxmlformats.org/markup-compatibility/2006" xmlns:p14="http://schemas.microsoft.com/office/powerpoint/2010/main">
          <mc:Choice Requires="p14">
            <p:contentPart p14:bwMode="auto" r:id="rId32">
              <p14:nvContentPartPr>
                <p14:cNvPr id="10" name="Ink 9">
                  <a:extLst>
                    <a:ext uri="{FF2B5EF4-FFF2-40B4-BE49-F238E27FC236}">
                      <a16:creationId xmlns:a16="http://schemas.microsoft.com/office/drawing/2014/main" id="{3F5B26BE-04F6-7C4F-BE59-6C422B88E905}"/>
                    </a:ext>
                  </a:extLst>
                </p14:cNvPr>
                <p14:cNvContentPartPr/>
                <p14:nvPr/>
              </p14:nvContentPartPr>
              <p14:xfrm>
                <a:off x="3064514" y="3919457"/>
                <a:ext cx="209880" cy="419400"/>
              </p14:xfrm>
            </p:contentPart>
          </mc:Choice>
          <mc:Fallback xmlns="">
            <p:pic>
              <p:nvPicPr>
                <p:cNvPr id="10" name="Ink 9">
                  <a:extLst>
                    <a:ext uri="{FF2B5EF4-FFF2-40B4-BE49-F238E27FC236}">
                      <a16:creationId xmlns:a16="http://schemas.microsoft.com/office/drawing/2014/main" id="{3F5B26BE-04F6-7C4F-BE59-6C422B88E905}"/>
                    </a:ext>
                  </a:extLst>
                </p:cNvPr>
                <p:cNvPicPr/>
                <p:nvPr/>
              </p:nvPicPr>
              <p:blipFill>
                <a:blip r:embed="rId33"/>
                <a:stretch>
                  <a:fillRect/>
                </a:stretch>
              </p:blipFill>
              <p:spPr>
                <a:xfrm>
                  <a:off x="3046514" y="3901457"/>
                  <a:ext cx="245520" cy="455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 name="Ink 10">
                  <a:extLst>
                    <a:ext uri="{FF2B5EF4-FFF2-40B4-BE49-F238E27FC236}">
                      <a16:creationId xmlns:a16="http://schemas.microsoft.com/office/drawing/2014/main" id="{3DBDA851-AC43-8344-BBCD-06088B7CA507}"/>
                    </a:ext>
                  </a:extLst>
                </p14:cNvPr>
                <p14:cNvContentPartPr/>
                <p14:nvPr/>
              </p14:nvContentPartPr>
              <p14:xfrm>
                <a:off x="3069914" y="4100537"/>
                <a:ext cx="336960" cy="324720"/>
              </p14:xfrm>
            </p:contentPart>
          </mc:Choice>
          <mc:Fallback xmlns="">
            <p:pic>
              <p:nvPicPr>
                <p:cNvPr id="11" name="Ink 10">
                  <a:extLst>
                    <a:ext uri="{FF2B5EF4-FFF2-40B4-BE49-F238E27FC236}">
                      <a16:creationId xmlns:a16="http://schemas.microsoft.com/office/drawing/2014/main" id="{3DBDA851-AC43-8344-BBCD-06088B7CA507}"/>
                    </a:ext>
                  </a:extLst>
                </p:cNvPr>
                <p:cNvPicPr/>
                <p:nvPr/>
              </p:nvPicPr>
              <p:blipFill>
                <a:blip r:embed="rId35"/>
                <a:stretch>
                  <a:fillRect/>
                </a:stretch>
              </p:blipFill>
              <p:spPr>
                <a:xfrm>
                  <a:off x="3051914" y="4082897"/>
                  <a:ext cx="372600" cy="360360"/>
                </a:xfrm>
                <a:prstGeom prst="rect">
                  <a:avLst/>
                </a:prstGeom>
              </p:spPr>
            </p:pic>
          </mc:Fallback>
        </mc:AlternateContent>
      </p:grpSp>
      <p:grpSp>
        <p:nvGrpSpPr>
          <p:cNvPr id="18" name="Group 17">
            <a:extLst>
              <a:ext uri="{FF2B5EF4-FFF2-40B4-BE49-F238E27FC236}">
                <a16:creationId xmlns:a16="http://schemas.microsoft.com/office/drawing/2014/main" id="{8A0000B7-78C1-3644-91E0-38D38513EC8F}"/>
              </a:ext>
            </a:extLst>
          </p:cNvPr>
          <p:cNvGrpSpPr/>
          <p:nvPr/>
        </p:nvGrpSpPr>
        <p:grpSpPr>
          <a:xfrm>
            <a:off x="5725274" y="2100737"/>
            <a:ext cx="708480" cy="688680"/>
            <a:chOff x="5725274" y="2100737"/>
            <a:chExt cx="708480" cy="688680"/>
          </a:xfrm>
        </p:grpSpPr>
        <mc:AlternateContent xmlns:mc="http://schemas.openxmlformats.org/markup-compatibility/2006" xmlns:p14="http://schemas.microsoft.com/office/powerpoint/2010/main">
          <mc:Choice Requires="p14">
            <p:contentPart p14:bwMode="auto" r:id="rId36">
              <p14:nvContentPartPr>
                <p14:cNvPr id="16" name="Ink 15">
                  <a:extLst>
                    <a:ext uri="{FF2B5EF4-FFF2-40B4-BE49-F238E27FC236}">
                      <a16:creationId xmlns:a16="http://schemas.microsoft.com/office/drawing/2014/main" id="{D1CC4DD0-A655-A34E-B324-BAD7B9585ECB}"/>
                    </a:ext>
                  </a:extLst>
                </p14:cNvPr>
                <p14:cNvContentPartPr/>
                <p14:nvPr/>
              </p14:nvContentPartPr>
              <p14:xfrm>
                <a:off x="5725274" y="2135657"/>
                <a:ext cx="561240" cy="653760"/>
              </p14:xfrm>
            </p:contentPart>
          </mc:Choice>
          <mc:Fallback xmlns="">
            <p:pic>
              <p:nvPicPr>
                <p:cNvPr id="16" name="Ink 15">
                  <a:extLst>
                    <a:ext uri="{FF2B5EF4-FFF2-40B4-BE49-F238E27FC236}">
                      <a16:creationId xmlns:a16="http://schemas.microsoft.com/office/drawing/2014/main" id="{D1CC4DD0-A655-A34E-B324-BAD7B9585ECB}"/>
                    </a:ext>
                  </a:extLst>
                </p:cNvPr>
                <p:cNvPicPr/>
                <p:nvPr/>
              </p:nvPicPr>
              <p:blipFill>
                <a:blip r:embed="rId37"/>
                <a:stretch>
                  <a:fillRect/>
                </a:stretch>
              </p:blipFill>
              <p:spPr>
                <a:xfrm>
                  <a:off x="5707634" y="2117657"/>
                  <a:ext cx="596880" cy="689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7" name="Ink 16">
                  <a:extLst>
                    <a:ext uri="{FF2B5EF4-FFF2-40B4-BE49-F238E27FC236}">
                      <a16:creationId xmlns:a16="http://schemas.microsoft.com/office/drawing/2014/main" id="{67C4D565-A57B-D641-B008-CF2C991C1E3F}"/>
                    </a:ext>
                  </a:extLst>
                </p14:cNvPr>
                <p14:cNvContentPartPr/>
                <p14:nvPr/>
              </p14:nvContentPartPr>
              <p14:xfrm>
                <a:off x="6156914" y="2100737"/>
                <a:ext cx="276840" cy="244440"/>
              </p14:xfrm>
            </p:contentPart>
          </mc:Choice>
          <mc:Fallback xmlns="">
            <p:pic>
              <p:nvPicPr>
                <p:cNvPr id="17" name="Ink 16">
                  <a:extLst>
                    <a:ext uri="{FF2B5EF4-FFF2-40B4-BE49-F238E27FC236}">
                      <a16:creationId xmlns:a16="http://schemas.microsoft.com/office/drawing/2014/main" id="{67C4D565-A57B-D641-B008-CF2C991C1E3F}"/>
                    </a:ext>
                  </a:extLst>
                </p:cNvPr>
                <p:cNvPicPr/>
                <p:nvPr/>
              </p:nvPicPr>
              <p:blipFill>
                <a:blip r:embed="rId39"/>
                <a:stretch>
                  <a:fillRect/>
                </a:stretch>
              </p:blipFill>
              <p:spPr>
                <a:xfrm>
                  <a:off x="6139274" y="2083097"/>
                  <a:ext cx="312480" cy="280080"/>
                </a:xfrm>
                <a:prstGeom prst="rect">
                  <a:avLst/>
                </a:prstGeom>
              </p:spPr>
            </p:pic>
          </mc:Fallback>
        </mc:AlternateContent>
      </p:grpSp>
      <p:grpSp>
        <p:nvGrpSpPr>
          <p:cNvPr id="31" name="Group 30">
            <a:extLst>
              <a:ext uri="{FF2B5EF4-FFF2-40B4-BE49-F238E27FC236}">
                <a16:creationId xmlns:a16="http://schemas.microsoft.com/office/drawing/2014/main" id="{BDD95E58-100B-6646-B23B-865E059706CF}"/>
              </a:ext>
            </a:extLst>
          </p:cNvPr>
          <p:cNvGrpSpPr/>
          <p:nvPr/>
        </p:nvGrpSpPr>
        <p:grpSpPr>
          <a:xfrm rot="1509793">
            <a:off x="5939780" y="3816190"/>
            <a:ext cx="400856" cy="355680"/>
            <a:chOff x="6063138" y="3293057"/>
            <a:chExt cx="400856" cy="355680"/>
          </a:xfrm>
        </p:grpSpPr>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FE44E9ED-531A-EF4E-B02C-7871ADCDB7A4}"/>
                    </a:ext>
                  </a:extLst>
                </p14:cNvPr>
                <p14:cNvContentPartPr/>
                <p14:nvPr/>
              </p14:nvContentPartPr>
              <p14:xfrm>
                <a:off x="6063138" y="3398444"/>
                <a:ext cx="400856" cy="63813"/>
              </p14:xfrm>
            </p:contentPart>
          </mc:Choice>
          <mc:Fallback xmlns="">
            <p:pic>
              <p:nvPicPr>
                <p:cNvPr id="26" name="Ink 25">
                  <a:extLst>
                    <a:ext uri="{FF2B5EF4-FFF2-40B4-BE49-F238E27FC236}">
                      <a16:creationId xmlns:a16="http://schemas.microsoft.com/office/drawing/2014/main" id="{FE44E9ED-531A-EF4E-B02C-7871ADCDB7A4}"/>
                    </a:ext>
                  </a:extLst>
                </p:cNvPr>
                <p:cNvPicPr/>
                <p:nvPr/>
              </p:nvPicPr>
              <p:blipFill>
                <a:blip r:embed="rId41"/>
                <a:stretch>
                  <a:fillRect/>
                </a:stretch>
              </p:blipFill>
              <p:spPr>
                <a:xfrm>
                  <a:off x="6045130" y="3380315"/>
                  <a:ext cx="436512" cy="99708"/>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B2E0F5D7-1738-4145-AD14-2AC9BDE895AC}"/>
                    </a:ext>
                  </a:extLst>
                </p14:cNvPr>
                <p14:cNvContentPartPr/>
                <p14:nvPr/>
              </p14:nvContentPartPr>
              <p14:xfrm>
                <a:off x="6295874" y="3293057"/>
                <a:ext cx="166680" cy="355680"/>
              </p14:xfrm>
            </p:contentPart>
          </mc:Choice>
          <mc:Fallback xmlns="">
            <p:pic>
              <p:nvPicPr>
                <p:cNvPr id="28" name="Ink 27">
                  <a:extLst>
                    <a:ext uri="{FF2B5EF4-FFF2-40B4-BE49-F238E27FC236}">
                      <a16:creationId xmlns:a16="http://schemas.microsoft.com/office/drawing/2014/main" id="{B2E0F5D7-1738-4145-AD14-2AC9BDE895AC}"/>
                    </a:ext>
                  </a:extLst>
                </p:cNvPr>
                <p:cNvPicPr/>
                <p:nvPr/>
              </p:nvPicPr>
              <p:blipFill>
                <a:blip r:embed="rId43"/>
                <a:stretch>
                  <a:fillRect/>
                </a:stretch>
              </p:blipFill>
              <p:spPr>
                <a:xfrm>
                  <a:off x="6277874" y="3275417"/>
                  <a:ext cx="202320" cy="391320"/>
                </a:xfrm>
                <a:prstGeom prst="rect">
                  <a:avLst/>
                </a:prstGeom>
              </p:spPr>
            </p:pic>
          </mc:Fallback>
        </mc:AlternateContent>
      </p:grpSp>
      <p:pic>
        <p:nvPicPr>
          <p:cNvPr id="24" name="Picture 6">
            <a:extLst>
              <a:ext uri="{FF2B5EF4-FFF2-40B4-BE49-F238E27FC236}">
                <a16:creationId xmlns:a16="http://schemas.microsoft.com/office/drawing/2014/main" id="{BC6FEDD7-C2E2-ABFC-80A5-EE65AEB81050}"/>
              </a:ext>
            </a:extLst>
          </p:cNvPr>
          <p:cNvPicPr>
            <a:picLocks noChangeAspect="1"/>
          </p:cNvPicPr>
          <p:nvPr/>
        </p:nvPicPr>
        <p:blipFill>
          <a:blip r:embed="rId44"/>
          <a:stretch>
            <a:fillRect/>
          </a:stretch>
        </p:blipFill>
        <p:spPr>
          <a:xfrm>
            <a:off x="7440996" y="6293397"/>
            <a:ext cx="1238250" cy="400050"/>
          </a:xfrm>
          <a:prstGeom prst="rect">
            <a:avLst/>
          </a:prstGeom>
        </p:spPr>
      </p:pic>
      <p:pic>
        <p:nvPicPr>
          <p:cNvPr id="25" name="Picture 24" descr="Background pattern&#10;&#10;Description automatically generated">
            <a:extLst>
              <a:ext uri="{FF2B5EF4-FFF2-40B4-BE49-F238E27FC236}">
                <a16:creationId xmlns:a16="http://schemas.microsoft.com/office/drawing/2014/main" id="{BB282380-90B8-06E8-9A29-E40840721160}"/>
              </a:ext>
            </a:extLst>
          </p:cNvPr>
          <p:cNvPicPr>
            <a:picLocks noChangeAspect="1"/>
          </p:cNvPicPr>
          <p:nvPr/>
        </p:nvPicPr>
        <p:blipFill rotWithShape="1">
          <a:blip r:embed="rId45">
            <a:extLst>
              <a:ext uri="{28A0092B-C50C-407E-A947-70E740481C1C}">
                <a14:useLocalDpi xmlns:a14="http://schemas.microsoft.com/office/drawing/2010/main" val="0"/>
              </a:ext>
            </a:extLst>
          </a:blip>
          <a:srcRect l="508" t="39735" r="-1266" b="331"/>
          <a:stretch/>
        </p:blipFill>
        <p:spPr>
          <a:xfrm rot="5400000" flipH="1">
            <a:off x="7749885" y="4678338"/>
            <a:ext cx="856408" cy="1939716"/>
          </a:xfrm>
          <a:prstGeom prst="rect">
            <a:avLst/>
          </a:prstGeom>
        </p:spPr>
      </p:pic>
      <p:pic>
        <p:nvPicPr>
          <p:cNvPr id="32" name="Picture 31" descr="A picture containing outdoor object, night sky&#10;&#10;Description automatically generated">
            <a:extLst>
              <a:ext uri="{FF2B5EF4-FFF2-40B4-BE49-F238E27FC236}">
                <a16:creationId xmlns:a16="http://schemas.microsoft.com/office/drawing/2014/main" id="{E9227F76-7DB9-3B05-96E7-0618FBDDA1F0}"/>
              </a:ext>
            </a:extLst>
          </p:cNvPr>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6192441" y="5335094"/>
            <a:ext cx="910539" cy="925589"/>
          </a:xfrm>
          <a:prstGeom prst="rect">
            <a:avLst/>
          </a:prstGeom>
        </p:spPr>
      </p:pic>
      <p:grpSp>
        <p:nvGrpSpPr>
          <p:cNvPr id="37" name="Group 36">
            <a:extLst>
              <a:ext uri="{FF2B5EF4-FFF2-40B4-BE49-F238E27FC236}">
                <a16:creationId xmlns:a16="http://schemas.microsoft.com/office/drawing/2014/main" id="{0FBAED48-678A-595C-EBF6-1449D19F2565}"/>
              </a:ext>
            </a:extLst>
          </p:cNvPr>
          <p:cNvGrpSpPr/>
          <p:nvPr/>
        </p:nvGrpSpPr>
        <p:grpSpPr>
          <a:xfrm>
            <a:off x="2900301" y="5162448"/>
            <a:ext cx="3255168" cy="1494175"/>
            <a:chOff x="3741273" y="5329711"/>
            <a:chExt cx="3255168" cy="1494175"/>
          </a:xfrm>
        </p:grpSpPr>
        <p:pic>
          <p:nvPicPr>
            <p:cNvPr id="38" name="Picture 37" descr="A picture containing text&#10;&#10;Description automatically generated">
              <a:extLst>
                <a:ext uri="{FF2B5EF4-FFF2-40B4-BE49-F238E27FC236}">
                  <a16:creationId xmlns:a16="http://schemas.microsoft.com/office/drawing/2014/main" id="{EC1E2EAE-79B2-CBE0-AAF9-884E9F601003}"/>
                </a:ext>
              </a:extLst>
            </p:cNvPr>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3741273" y="5329711"/>
              <a:ext cx="3255168" cy="1494175"/>
            </a:xfrm>
            <a:prstGeom prst="rect">
              <a:avLst/>
            </a:prstGeom>
            <a:effectLst>
              <a:outerShdw blurRad="50800" dist="50800" dir="5400000" algn="ctr" rotWithShape="0">
                <a:schemeClr val="tx1">
                  <a:lumMod val="65000"/>
                  <a:lumOff val="35000"/>
                </a:schemeClr>
              </a:outerShdw>
            </a:effectLst>
          </p:spPr>
        </p:pic>
        <p:sp>
          <p:nvSpPr>
            <p:cNvPr id="39" name="TextBox 38">
              <a:extLst>
                <a:ext uri="{FF2B5EF4-FFF2-40B4-BE49-F238E27FC236}">
                  <a16:creationId xmlns:a16="http://schemas.microsoft.com/office/drawing/2014/main" id="{9BFDF21C-8634-045D-E1F0-0406AD390DAE}"/>
                </a:ext>
              </a:extLst>
            </p:cNvPr>
            <p:cNvSpPr txBox="1"/>
            <p:nvPr/>
          </p:nvSpPr>
          <p:spPr>
            <a:xfrm>
              <a:off x="3968962" y="5641855"/>
              <a:ext cx="2879078" cy="738664"/>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b="1" dirty="0">
                  <a:latin typeface="Comic Sans MS"/>
                  <a:cs typeface="Simplified Arabic Fixed"/>
                </a:rPr>
                <a:t>TASK 2</a:t>
              </a:r>
              <a:r>
                <a:rPr lang="en-GB" sz="1400" dirty="0">
                  <a:latin typeface="Comic Sans MS"/>
                  <a:cs typeface="Simplified Arabic Fixed"/>
                </a:rPr>
                <a:t>: What do others see when they look at your Facebook profile?</a:t>
              </a:r>
            </a:p>
          </p:txBody>
        </p:sp>
      </p:grpSp>
    </p:spTree>
    <p:extLst>
      <p:ext uri="{BB962C8B-B14F-4D97-AF65-F5344CB8AC3E}">
        <p14:creationId xmlns:p14="http://schemas.microsoft.com/office/powerpoint/2010/main" val="3901837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7" name="Picture 16" descr="A picture containing text&#10;&#10;Description automatically generated">
            <a:extLst>
              <a:ext uri="{FF2B5EF4-FFF2-40B4-BE49-F238E27FC236}">
                <a16:creationId xmlns:a16="http://schemas.microsoft.com/office/drawing/2014/main" id="{A1DFCB8F-D330-C741-8FE4-7A2A4AF6AD3D}"/>
              </a:ext>
            </a:extLst>
          </p:cNvPr>
          <p:cNvPicPr>
            <a:picLocks noChangeAspect="1"/>
          </p:cNvPicPr>
          <p:nvPr/>
        </p:nvPicPr>
        <p:blipFill rotWithShape="1">
          <a:blip r:embed="rId4">
            <a:extLst>
              <a:ext uri="{28A0092B-C50C-407E-A947-70E740481C1C}">
                <a14:useLocalDpi xmlns:a14="http://schemas.microsoft.com/office/drawing/2010/main" val="0"/>
              </a:ext>
            </a:extLst>
          </a:blip>
          <a:srcRect r="35335" b="14958"/>
          <a:stretch/>
        </p:blipFill>
        <p:spPr>
          <a:xfrm>
            <a:off x="4466299" y="859604"/>
            <a:ext cx="4116226" cy="5046521"/>
          </a:xfrm>
          <a:prstGeom prst="rect">
            <a:avLst/>
          </a:prstGeom>
          <a:effectLst>
            <a:outerShdw blurRad="50800" dist="50800" dir="5400000" algn="ctr" rotWithShape="0">
              <a:schemeClr val="tx1">
                <a:lumMod val="75000"/>
                <a:lumOff val="25000"/>
              </a:schemeClr>
            </a:outerShdw>
          </a:effectLst>
        </p:spPr>
      </p:pic>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18" name="Picture 17" descr="Background pattern&#10;&#10;Description automatically generated">
            <a:extLst>
              <a:ext uri="{FF2B5EF4-FFF2-40B4-BE49-F238E27FC236}">
                <a16:creationId xmlns:a16="http://schemas.microsoft.com/office/drawing/2014/main" id="{AB7359BD-F888-0348-8D8C-6DF26A6053FD}"/>
              </a:ext>
            </a:extLst>
          </p:cNvPr>
          <p:cNvPicPr>
            <a:picLocks noChangeAspect="1"/>
          </p:cNvPicPr>
          <p:nvPr/>
        </p:nvPicPr>
        <p:blipFill rotWithShape="1">
          <a:blip r:embed="rId5">
            <a:extLst>
              <a:ext uri="{28A0092B-C50C-407E-A947-70E740481C1C}">
                <a14:useLocalDpi xmlns:a14="http://schemas.microsoft.com/office/drawing/2010/main" val="0"/>
              </a:ext>
            </a:extLst>
          </a:blip>
          <a:srcRect l="-5377" t="51699" r="18503" b="-7968"/>
          <a:stretch/>
        </p:blipFill>
        <p:spPr>
          <a:xfrm rot="16200000">
            <a:off x="509470" y="840178"/>
            <a:ext cx="694891" cy="1713831"/>
          </a:xfrm>
          <a:prstGeom prst="rect">
            <a:avLst/>
          </a:prstGeom>
        </p:spPr>
      </p:pic>
      <p:pic>
        <p:nvPicPr>
          <p:cNvPr id="21" name="Picture 20" descr="A picture containing text, light, dark&#10;&#10;Description automatically generated">
            <a:extLst>
              <a:ext uri="{FF2B5EF4-FFF2-40B4-BE49-F238E27FC236}">
                <a16:creationId xmlns:a16="http://schemas.microsoft.com/office/drawing/2014/main" id="{60101D25-FDEA-CD4C-8E4B-E459BD0E8D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858" y="203953"/>
            <a:ext cx="772851" cy="766668"/>
          </a:xfrm>
          <a:prstGeom prst="rect">
            <a:avLst/>
          </a:prstGeom>
        </p:spPr>
      </p:pic>
      <p:pic>
        <p:nvPicPr>
          <p:cNvPr id="22" name="Graphic 21" descr="Influencer with solid fill">
            <a:extLst>
              <a:ext uri="{FF2B5EF4-FFF2-40B4-BE49-F238E27FC236}">
                <a16:creationId xmlns:a16="http://schemas.microsoft.com/office/drawing/2014/main" id="{64D96E2E-5C21-1F42-B0F0-006160D2FF9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7652" y="240688"/>
            <a:ext cx="656655" cy="656655"/>
          </a:xfrm>
          <a:prstGeom prst="rect">
            <a:avLst/>
          </a:prstGeom>
        </p:spPr>
      </p:pic>
      <p:pic>
        <p:nvPicPr>
          <p:cNvPr id="24" name="Picture 23" descr="A picture containing sunset, nature, flock, bright&#10;&#10;Description automatically generated">
            <a:extLst>
              <a:ext uri="{FF2B5EF4-FFF2-40B4-BE49-F238E27FC236}">
                <a16:creationId xmlns:a16="http://schemas.microsoft.com/office/drawing/2014/main" id="{25155A85-426B-6740-9D76-16379FA20E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57740" y="297172"/>
            <a:ext cx="6824785" cy="516378"/>
          </a:xfrm>
          <a:prstGeom prst="rect">
            <a:avLst/>
          </a:prstGeom>
        </p:spPr>
      </p:pic>
      <p:sp>
        <p:nvSpPr>
          <p:cNvPr id="25" name="TextBox 24">
            <a:extLst>
              <a:ext uri="{FF2B5EF4-FFF2-40B4-BE49-F238E27FC236}">
                <a16:creationId xmlns:a16="http://schemas.microsoft.com/office/drawing/2014/main" id="{5330528A-907B-4E4C-9FE7-23A8B68D1BB4}"/>
              </a:ext>
            </a:extLst>
          </p:cNvPr>
          <p:cNvSpPr txBox="1"/>
          <p:nvPr/>
        </p:nvSpPr>
        <p:spPr>
          <a:xfrm>
            <a:off x="1757739" y="385687"/>
            <a:ext cx="6824785" cy="369332"/>
          </a:xfrm>
          <a:prstGeom prst="rect">
            <a:avLst/>
          </a:prstGeom>
          <a:noFill/>
        </p:spPr>
        <p:txBody>
          <a:bodyPr wrap="square" lIns="91440" tIns="45720" rIns="91440" bIns="45720" rtlCol="0" anchor="t">
            <a:spAutoFit/>
          </a:bodyPr>
          <a:lstStyle/>
          <a:p>
            <a:pPr algn="ctr"/>
            <a:r>
              <a:rPr lang="en-GB" dirty="0">
                <a:solidFill>
                  <a:schemeClr val="bg1"/>
                </a:solidFill>
                <a:latin typeface="Simplified Arabic Fixed"/>
                <a:cs typeface="Simplified Arabic Fixed"/>
              </a:rPr>
              <a:t>Which social media network works best for YOU?</a:t>
            </a:r>
          </a:p>
        </p:txBody>
      </p:sp>
      <p:pic>
        <p:nvPicPr>
          <p:cNvPr id="3" name="Picture 2" descr="Shape, square&#10;&#10;Description automatically generated">
            <a:extLst>
              <a:ext uri="{FF2B5EF4-FFF2-40B4-BE49-F238E27FC236}">
                <a16:creationId xmlns:a16="http://schemas.microsoft.com/office/drawing/2014/main" id="{A6E62494-2629-4F4A-9564-7CFDE9585A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1119781">
            <a:off x="1526106" y="3345162"/>
            <a:ext cx="2032000" cy="1917700"/>
          </a:xfrm>
          <a:prstGeom prst="rect">
            <a:avLst/>
          </a:prstGeom>
          <a:effectLst>
            <a:outerShdw blurRad="50800" dist="50800" dir="5400000" algn="ctr" rotWithShape="0">
              <a:schemeClr val="tx1">
                <a:lumMod val="75000"/>
                <a:lumOff val="25000"/>
              </a:schemeClr>
            </a:outerShdw>
          </a:effectLst>
        </p:spPr>
      </p:pic>
      <p:sp>
        <p:nvSpPr>
          <p:cNvPr id="19" name="TextBox 18">
            <a:extLst>
              <a:ext uri="{FF2B5EF4-FFF2-40B4-BE49-F238E27FC236}">
                <a16:creationId xmlns:a16="http://schemas.microsoft.com/office/drawing/2014/main" id="{4FC2C9CD-7BE3-9049-B7AE-44B1C30A84BB}"/>
              </a:ext>
            </a:extLst>
          </p:cNvPr>
          <p:cNvSpPr txBox="1"/>
          <p:nvPr/>
        </p:nvSpPr>
        <p:spPr>
          <a:xfrm>
            <a:off x="4787730" y="1626741"/>
            <a:ext cx="3630103" cy="338554"/>
          </a:xfrm>
          <a:prstGeom prst="rect">
            <a:avLst/>
          </a:prstGeom>
          <a:noFill/>
        </p:spPr>
        <p:txBody>
          <a:bodyPr wrap="square" rtlCol="0">
            <a:spAutoFit/>
          </a:bodyPr>
          <a:lstStyle/>
          <a:p>
            <a:r>
              <a:rPr lang="en-GB" sz="1600" b="1" dirty="0">
                <a:latin typeface="Simplified Arabic Fixed" panose="02070309020205020404" pitchFamily="49" charset="-78"/>
                <a:cs typeface="Simplified Arabic Fixed" panose="02070309020205020404" pitchFamily="49" charset="-78"/>
              </a:rPr>
              <a:t>Search for information by:</a:t>
            </a:r>
          </a:p>
        </p:txBody>
      </p:sp>
      <p:cxnSp>
        <p:nvCxnSpPr>
          <p:cNvPr id="5" name="Straight Connector 4">
            <a:extLst>
              <a:ext uri="{FF2B5EF4-FFF2-40B4-BE49-F238E27FC236}">
                <a16:creationId xmlns:a16="http://schemas.microsoft.com/office/drawing/2014/main" id="{04F79D52-4D1A-A44C-8F8E-EFA6B0BDE386}"/>
              </a:ext>
            </a:extLst>
          </p:cNvPr>
          <p:cNvCxnSpPr/>
          <p:nvPr/>
        </p:nvCxnSpPr>
        <p:spPr>
          <a:xfrm>
            <a:off x="4787730" y="2044540"/>
            <a:ext cx="3630103"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B88DA29-CCA8-7948-A649-13F8245115F2}"/>
              </a:ext>
            </a:extLst>
          </p:cNvPr>
          <p:cNvSpPr txBox="1"/>
          <p:nvPr/>
        </p:nvSpPr>
        <p:spPr>
          <a:xfrm rot="21060000">
            <a:off x="1743314" y="3644417"/>
            <a:ext cx="1598995" cy="1323439"/>
          </a:xfrm>
          <a:prstGeom prst="rect">
            <a:avLst/>
          </a:prstGeom>
          <a:noFill/>
        </p:spPr>
        <p:txBody>
          <a:bodyPr wrap="square" rtlCol="0">
            <a:spAutoFit/>
          </a:bodyPr>
          <a:lstStyle/>
          <a:p>
            <a:pPr algn="ctr"/>
            <a:r>
              <a:rPr lang="en-GB" sz="2000" b="1" dirty="0">
                <a:latin typeface="Bradley Hand ITC" panose="03070402050302030203" pitchFamily="66" charset="77"/>
                <a:cs typeface="Simplified Arabic Fixed" panose="02070309020205020404" pitchFamily="49" charset="-78"/>
              </a:rPr>
              <a:t>Quality</a:t>
            </a:r>
            <a:r>
              <a:rPr lang="en-GB" sz="2000" dirty="0">
                <a:latin typeface="Bradley Hand ITC" panose="03070402050302030203" pitchFamily="66" charset="77"/>
                <a:cs typeface="Simplified Arabic Fixed" panose="02070309020205020404" pitchFamily="49" charset="-78"/>
              </a:rPr>
              <a:t> of posts?</a:t>
            </a:r>
          </a:p>
          <a:p>
            <a:pPr algn="ctr"/>
            <a:r>
              <a:rPr lang="en-GB" sz="2000" dirty="0">
                <a:latin typeface="Bradley Hand ITC" panose="03070402050302030203" pitchFamily="66" charset="77"/>
                <a:cs typeface="Simplified Arabic Fixed" panose="02070309020205020404" pitchFamily="49" charset="-78"/>
              </a:rPr>
              <a:t>Keep things </a:t>
            </a:r>
            <a:r>
              <a:rPr lang="en-GB" sz="2000" b="1" dirty="0">
                <a:latin typeface="Bradley Hand ITC" panose="03070402050302030203" pitchFamily="66" charset="77"/>
                <a:cs typeface="Simplified Arabic Fixed" panose="02070309020205020404" pitchFamily="49" charset="-78"/>
              </a:rPr>
              <a:t>professional</a:t>
            </a:r>
            <a:r>
              <a:rPr lang="en-GB" sz="2000" dirty="0">
                <a:latin typeface="Bradley Hand ITC" panose="03070402050302030203" pitchFamily="66" charset="77"/>
                <a:cs typeface="Simplified Arabic Fixed" panose="02070309020205020404" pitchFamily="49" charset="-78"/>
              </a:rPr>
              <a:t>!</a:t>
            </a:r>
          </a:p>
        </p:txBody>
      </p:sp>
      <p:sp>
        <p:nvSpPr>
          <p:cNvPr id="27" name="TextBox 26">
            <a:extLst>
              <a:ext uri="{FF2B5EF4-FFF2-40B4-BE49-F238E27FC236}">
                <a16:creationId xmlns:a16="http://schemas.microsoft.com/office/drawing/2014/main" id="{51A74116-6837-4441-9E56-86FB476A2625}"/>
              </a:ext>
            </a:extLst>
          </p:cNvPr>
          <p:cNvSpPr txBox="1"/>
          <p:nvPr/>
        </p:nvSpPr>
        <p:spPr>
          <a:xfrm>
            <a:off x="4881846" y="2305431"/>
            <a:ext cx="3441870" cy="3190617"/>
          </a:xfrm>
          <a:prstGeom prst="rect">
            <a:avLst/>
          </a:prstGeom>
          <a:noFill/>
        </p:spPr>
        <p:txBody>
          <a:bodyPr wrap="square" lIns="91440" tIns="45720" rIns="91440" bIns="45720" rtlCol="0" anchor="t">
            <a:spAutoFit/>
          </a:bodyPr>
          <a:lstStyle/>
          <a:p>
            <a:pPr marL="171450" indent="-171450">
              <a:spcAft>
                <a:spcPts val="1000"/>
              </a:spcAft>
              <a:buFont typeface="Wingdings" pitchFamily="2" charset="2"/>
              <a:buChar char="Ø"/>
            </a:pPr>
            <a:r>
              <a:rPr lang="en-GB" sz="1200" dirty="0">
                <a:latin typeface="Simplified Arabic Fixed"/>
                <a:cs typeface="Simplified Arabic Fixed"/>
              </a:rPr>
              <a:t>Using </a:t>
            </a:r>
            <a:r>
              <a:rPr lang="en-GB" sz="1200" dirty="0">
                <a:solidFill>
                  <a:srgbClr val="FF0000"/>
                </a:solidFill>
                <a:latin typeface="Simplified Arabic Fixed"/>
                <a:cs typeface="Simplified Arabic Fixed"/>
              </a:rPr>
              <a:t>general</a:t>
            </a:r>
            <a:r>
              <a:rPr lang="en-GB" sz="1200" dirty="0">
                <a:latin typeface="Simplified Arabic Fixed"/>
                <a:cs typeface="Simplified Arabic Fixed"/>
              </a:rPr>
              <a:t> hashtags for keyword searches to find vacancies, e.g. #jobsscotland</a:t>
            </a:r>
          </a:p>
          <a:p>
            <a:pPr marL="171450" indent="-171450">
              <a:spcAft>
                <a:spcPts val="1000"/>
              </a:spcAft>
              <a:buFont typeface="Wingdings" pitchFamily="2" charset="2"/>
              <a:buChar char="Ø"/>
            </a:pPr>
            <a:r>
              <a:rPr lang="en-GB" sz="1200" dirty="0">
                <a:latin typeface="Simplified Arabic Fixed"/>
                <a:cs typeface="Simplified Arabic Fixed"/>
              </a:rPr>
              <a:t>Using </a:t>
            </a:r>
            <a:r>
              <a:rPr lang="en-GB" sz="1200" dirty="0">
                <a:solidFill>
                  <a:srgbClr val="FF0000"/>
                </a:solidFill>
                <a:latin typeface="Simplified Arabic Fixed"/>
                <a:cs typeface="Simplified Arabic Fixed"/>
              </a:rPr>
              <a:t>specific</a:t>
            </a:r>
            <a:r>
              <a:rPr lang="en-GB" sz="1200" dirty="0">
                <a:latin typeface="Simplified Arabic Fixed"/>
                <a:cs typeface="Simplified Arabic Fixed"/>
              </a:rPr>
              <a:t> hashtags to focus, e.g. #apprenticeplumber</a:t>
            </a:r>
          </a:p>
          <a:p>
            <a:pPr marL="171450" indent="-171450">
              <a:spcAft>
                <a:spcPts val="1000"/>
              </a:spcAft>
              <a:buFont typeface="Wingdings" pitchFamily="2" charset="2"/>
              <a:buChar char="Ø"/>
            </a:pPr>
            <a:r>
              <a:rPr lang="en-GB" sz="1200" dirty="0">
                <a:latin typeface="Simplified Arabic Fixed"/>
                <a:cs typeface="Simplified Arabic Fixed"/>
              </a:rPr>
              <a:t>Following </a:t>
            </a:r>
            <a:r>
              <a:rPr lang="en-GB" sz="1200" dirty="0">
                <a:solidFill>
                  <a:srgbClr val="FF0000"/>
                </a:solidFill>
                <a:latin typeface="Simplified Arabic Fixed"/>
                <a:cs typeface="Simplified Arabic Fixed"/>
              </a:rPr>
              <a:t>local Jobcentre Plus</a:t>
            </a:r>
            <a:r>
              <a:rPr lang="en-GB" sz="1200" dirty="0">
                <a:latin typeface="Simplified Arabic Fixed"/>
                <a:cs typeface="Simplified Arabic Fixed"/>
              </a:rPr>
              <a:t> on Twitter (#jobcentreplus)</a:t>
            </a:r>
          </a:p>
          <a:p>
            <a:pPr marL="171450" indent="-171450">
              <a:spcAft>
                <a:spcPts val="1000"/>
              </a:spcAft>
              <a:buFont typeface="Wingdings" pitchFamily="2" charset="2"/>
              <a:buChar char="Ø"/>
            </a:pPr>
            <a:r>
              <a:rPr lang="en-GB" sz="1200" dirty="0">
                <a:latin typeface="Simplified Arabic Fixed"/>
                <a:cs typeface="Simplified Arabic Fixed"/>
              </a:rPr>
              <a:t>Look at </a:t>
            </a:r>
            <a:r>
              <a:rPr lang="en-GB" sz="1200" dirty="0">
                <a:solidFill>
                  <a:srgbClr val="FF0000"/>
                </a:solidFill>
                <a:latin typeface="Simplified Arabic Fixed"/>
                <a:cs typeface="Simplified Arabic Fixed"/>
              </a:rPr>
              <a:t>company websites</a:t>
            </a:r>
            <a:r>
              <a:rPr lang="en-GB" sz="1200" dirty="0">
                <a:latin typeface="Simplified Arabic Fixed"/>
                <a:cs typeface="Simplified Arabic Fixed"/>
              </a:rPr>
              <a:t> to find their social media links, </a:t>
            </a:r>
            <a:br>
              <a:rPr lang="en-GB" sz="1200" dirty="0">
                <a:latin typeface="Simplified Arabic Fixed"/>
                <a:cs typeface="Simplified Arabic Fixed"/>
              </a:rPr>
            </a:br>
            <a:r>
              <a:rPr lang="en-GB" sz="1200" dirty="0">
                <a:latin typeface="Simplified Arabic Fixed"/>
                <a:cs typeface="Simplified Arabic Fixed"/>
              </a:rPr>
              <a:t>e.g. #scottishpower</a:t>
            </a:r>
          </a:p>
          <a:p>
            <a:pPr marL="171450" indent="-171450">
              <a:spcAft>
                <a:spcPts val="1000"/>
              </a:spcAft>
              <a:buFont typeface="Wingdings" pitchFamily="2" charset="2"/>
              <a:buChar char="Ø"/>
            </a:pPr>
            <a:r>
              <a:rPr lang="en-GB" sz="1200" dirty="0">
                <a:solidFill>
                  <a:srgbClr val="000000"/>
                </a:solidFill>
                <a:latin typeface="Simplified Arabic Fixed"/>
                <a:cs typeface="Simplified Arabic Fixed"/>
              </a:rPr>
              <a:t>Connect with </a:t>
            </a:r>
            <a:r>
              <a:rPr lang="en-GB" sz="1200" dirty="0">
                <a:solidFill>
                  <a:srgbClr val="FF0000"/>
                </a:solidFill>
                <a:latin typeface="Simplified Arabic Fixed"/>
                <a:cs typeface="Simplified Arabic Fixed"/>
              </a:rPr>
              <a:t>trade, industry or professional organisations</a:t>
            </a:r>
            <a:r>
              <a:rPr lang="en-GB" sz="1200" dirty="0">
                <a:latin typeface="Simplified Arabic Fixed"/>
                <a:cs typeface="Simplified Arabic Fixed"/>
              </a:rPr>
              <a:t>, such as the Institute of the Motor Industry (IMI), at @</a:t>
            </a:r>
            <a:r>
              <a:rPr lang="en-GB" sz="1200" dirty="0" err="1">
                <a:latin typeface="Simplified Arabic Fixed"/>
                <a:cs typeface="Simplified Arabic Fixed"/>
              </a:rPr>
              <a:t>IMIcareers</a:t>
            </a:r>
            <a:endParaRPr lang="en-GB" sz="1200" dirty="0">
              <a:latin typeface="Simplified Arabic Fixed"/>
              <a:cs typeface="Simplified Arabic Fixed"/>
            </a:endParaRPr>
          </a:p>
        </p:txBody>
      </p:sp>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85CE8321-7D80-FC42-AF71-F480C938751E}"/>
                  </a:ext>
                </a:extLst>
              </p14:cNvPr>
              <p14:cNvContentPartPr/>
              <p14:nvPr/>
            </p14:nvContentPartPr>
            <p14:xfrm>
              <a:off x="2752083" y="2305431"/>
              <a:ext cx="489240" cy="346882"/>
            </p14:xfrm>
          </p:contentPart>
        </mc:Choice>
        <mc:Fallback xmlns="">
          <p:pic>
            <p:nvPicPr>
              <p:cNvPr id="13" name="Ink 12">
                <a:extLst>
                  <a:ext uri="{FF2B5EF4-FFF2-40B4-BE49-F238E27FC236}">
                    <a16:creationId xmlns:a16="http://schemas.microsoft.com/office/drawing/2014/main" id="{85CE8321-7D80-FC42-AF71-F480C938751E}"/>
                  </a:ext>
                </a:extLst>
              </p:cNvPr>
              <p:cNvPicPr/>
              <p:nvPr/>
            </p:nvPicPr>
            <p:blipFill>
              <a:blip r:embed="rId12"/>
              <a:stretch>
                <a:fillRect/>
              </a:stretch>
            </p:blipFill>
            <p:spPr>
              <a:xfrm>
                <a:off x="2734083" y="2287421"/>
                <a:ext cx="524880" cy="382543"/>
              </a:xfrm>
              <a:prstGeom prst="rect">
                <a:avLst/>
              </a:prstGeom>
            </p:spPr>
          </p:pic>
        </mc:Fallback>
      </mc:AlternateContent>
      <p:sp>
        <p:nvSpPr>
          <p:cNvPr id="28" name="TextBox 27">
            <a:extLst>
              <a:ext uri="{FF2B5EF4-FFF2-40B4-BE49-F238E27FC236}">
                <a16:creationId xmlns:a16="http://schemas.microsoft.com/office/drawing/2014/main" id="{A860CB3A-B4D9-734E-BD4C-576B53C8A1DA}"/>
              </a:ext>
            </a:extLst>
          </p:cNvPr>
          <p:cNvSpPr txBox="1"/>
          <p:nvPr/>
        </p:nvSpPr>
        <p:spPr>
          <a:xfrm>
            <a:off x="766410" y="2798010"/>
            <a:ext cx="3630103" cy="338554"/>
          </a:xfrm>
          <a:prstGeom prst="rect">
            <a:avLst/>
          </a:prstGeom>
          <a:noFill/>
        </p:spPr>
        <p:txBody>
          <a:bodyPr wrap="square" rtlCol="0">
            <a:spAutoFit/>
          </a:bodyPr>
          <a:lstStyle/>
          <a:p>
            <a:r>
              <a:rPr lang="en-GB" sz="1600" b="1" dirty="0">
                <a:latin typeface="Simplified Arabic Fixed" panose="02070309020205020404" pitchFamily="49" charset="-78"/>
                <a:cs typeface="Simplified Arabic Fixed" panose="02070309020205020404" pitchFamily="49" charset="-78"/>
              </a:rPr>
              <a:t>Short real-time messaging</a:t>
            </a:r>
          </a:p>
        </p:txBody>
      </p:sp>
      <p:sp>
        <p:nvSpPr>
          <p:cNvPr id="29" name="Rectangle 26">
            <a:extLst>
              <a:ext uri="{FF2B5EF4-FFF2-40B4-BE49-F238E27FC236}">
                <a16:creationId xmlns:a16="http://schemas.microsoft.com/office/drawing/2014/main" id="{82DD8843-A7F2-A84D-AB99-ABFCECF94ADF}"/>
              </a:ext>
            </a:extLst>
          </p:cNvPr>
          <p:cNvSpPr/>
          <p:nvPr/>
        </p:nvSpPr>
        <p:spPr>
          <a:xfrm>
            <a:off x="1496759" y="5569123"/>
            <a:ext cx="2428372" cy="493750"/>
          </a:xfrm>
          <a:custGeom>
            <a:avLst/>
            <a:gdLst>
              <a:gd name="connsiteX0" fmla="*/ 0 w 1290197"/>
              <a:gd name="connsiteY0" fmla="*/ 0 h 461665"/>
              <a:gd name="connsiteX1" fmla="*/ 1290197 w 1290197"/>
              <a:gd name="connsiteY1" fmla="*/ 0 h 461665"/>
              <a:gd name="connsiteX2" fmla="*/ 1290197 w 1290197"/>
              <a:gd name="connsiteY2" fmla="*/ 461665 h 461665"/>
              <a:gd name="connsiteX3" fmla="*/ 0 w 1290197"/>
              <a:gd name="connsiteY3" fmla="*/ 461665 h 461665"/>
              <a:gd name="connsiteX4" fmla="*/ 0 w 1290197"/>
              <a:gd name="connsiteY4" fmla="*/ 0 h 461665"/>
              <a:gd name="connsiteX0" fmla="*/ 0 w 1290197"/>
              <a:gd name="connsiteY0" fmla="*/ 0 h 461665"/>
              <a:gd name="connsiteX1" fmla="*/ 1226029 w 1290197"/>
              <a:gd name="connsiteY1" fmla="*/ 0 h 461665"/>
              <a:gd name="connsiteX2" fmla="*/ 1290197 w 1290197"/>
              <a:gd name="connsiteY2" fmla="*/ 461665 h 461665"/>
              <a:gd name="connsiteX3" fmla="*/ 0 w 1290197"/>
              <a:gd name="connsiteY3" fmla="*/ 461665 h 461665"/>
              <a:gd name="connsiteX4" fmla="*/ 0 w 1290197"/>
              <a:gd name="connsiteY4" fmla="*/ 0 h 461665"/>
              <a:gd name="connsiteX0" fmla="*/ 0 w 1290197"/>
              <a:gd name="connsiteY0" fmla="*/ 0 h 493750"/>
              <a:gd name="connsiteX1" fmla="*/ 1226029 w 1290197"/>
              <a:gd name="connsiteY1" fmla="*/ 0 h 493750"/>
              <a:gd name="connsiteX2" fmla="*/ 1290197 w 1290197"/>
              <a:gd name="connsiteY2" fmla="*/ 461665 h 493750"/>
              <a:gd name="connsiteX3" fmla="*/ 0 w 1290197"/>
              <a:gd name="connsiteY3" fmla="*/ 493750 h 493750"/>
              <a:gd name="connsiteX4" fmla="*/ 0 w 1290197"/>
              <a:gd name="connsiteY4" fmla="*/ 0 h 49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197" h="493750">
                <a:moveTo>
                  <a:pt x="0" y="0"/>
                </a:moveTo>
                <a:lnTo>
                  <a:pt x="1226029" y="0"/>
                </a:lnTo>
                <a:lnTo>
                  <a:pt x="1290197" y="461665"/>
                </a:lnTo>
                <a:lnTo>
                  <a:pt x="0" y="49375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3940BD2-DF14-6B4E-A937-FFE2D94F0D40}"/>
              </a:ext>
            </a:extLst>
          </p:cNvPr>
          <p:cNvSpPr/>
          <p:nvPr/>
        </p:nvSpPr>
        <p:spPr>
          <a:xfrm>
            <a:off x="1465966" y="5627938"/>
            <a:ext cx="2479556" cy="369332"/>
          </a:xfrm>
          <a:prstGeom prst="rect">
            <a:avLst/>
          </a:prstGeom>
        </p:spPr>
        <p:txBody>
          <a:bodyPr wrap="square">
            <a:spAutoFit/>
          </a:bodyPr>
          <a:lstStyle/>
          <a:p>
            <a:pPr algn="ctr"/>
            <a:r>
              <a:rPr lang="en-GB" b="1" dirty="0">
                <a:solidFill>
                  <a:schemeClr val="bg1"/>
                </a:solidFill>
                <a:latin typeface="Arial Narrow" panose="020B0604020202020204" pitchFamily="34" charset="0"/>
                <a:cs typeface="Arial Narrow" panose="020B0604020202020204" pitchFamily="34" charset="0"/>
              </a:rPr>
              <a:t>Protect your privacy</a:t>
            </a:r>
            <a:endParaRPr lang="en-US" b="1" dirty="0">
              <a:solidFill>
                <a:schemeClr val="bg1"/>
              </a:solidFill>
              <a:latin typeface="Arial Narrow" panose="020B0604020202020204" pitchFamily="34" charset="0"/>
              <a:cs typeface="Arial Narrow" panose="020B0604020202020204" pitchFamily="34" charset="0"/>
            </a:endParaRPr>
          </a:p>
        </p:txBody>
      </p:sp>
      <p:pic>
        <p:nvPicPr>
          <p:cNvPr id="31" name="Graphic 30" descr="Key with solid fill">
            <a:extLst>
              <a:ext uri="{FF2B5EF4-FFF2-40B4-BE49-F238E27FC236}">
                <a16:creationId xmlns:a16="http://schemas.microsoft.com/office/drawing/2014/main" id="{23358B38-C1F4-7549-8126-E44C0FD6ADF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5400000">
            <a:off x="702858" y="5435391"/>
            <a:ext cx="754425" cy="754425"/>
          </a:xfrm>
          <a:prstGeom prst="rect">
            <a:avLst/>
          </a:prstGeom>
        </p:spPr>
      </p:pic>
      <p:pic>
        <p:nvPicPr>
          <p:cNvPr id="4" name="Picture 6">
            <a:extLst>
              <a:ext uri="{FF2B5EF4-FFF2-40B4-BE49-F238E27FC236}">
                <a16:creationId xmlns:a16="http://schemas.microsoft.com/office/drawing/2014/main" id="{00C59EE5-0F11-052E-70F1-5F1EF25CD491}"/>
              </a:ext>
            </a:extLst>
          </p:cNvPr>
          <p:cNvPicPr>
            <a:picLocks noChangeAspect="1"/>
          </p:cNvPicPr>
          <p:nvPr/>
        </p:nvPicPr>
        <p:blipFill>
          <a:blip r:embed="rId15"/>
          <a:stretch>
            <a:fillRect/>
          </a:stretch>
        </p:blipFill>
        <p:spPr>
          <a:xfrm>
            <a:off x="7440996" y="6293397"/>
            <a:ext cx="1238250" cy="400050"/>
          </a:xfrm>
          <a:prstGeom prst="rect">
            <a:avLst/>
          </a:prstGeom>
        </p:spPr>
      </p:pic>
      <p:pic>
        <p:nvPicPr>
          <p:cNvPr id="7" name="Picture 6">
            <a:extLst>
              <a:ext uri="{FF2B5EF4-FFF2-40B4-BE49-F238E27FC236}">
                <a16:creationId xmlns:a16="http://schemas.microsoft.com/office/drawing/2014/main" id="{D78349A1-4EA3-4624-8FF5-C2747A6222B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04682" y="1285794"/>
            <a:ext cx="806230" cy="822600"/>
          </a:xfrm>
          <a:prstGeom prst="rect">
            <a:avLst/>
          </a:prstGeom>
        </p:spPr>
      </p:pic>
      <mc:AlternateContent xmlns:mc="http://schemas.openxmlformats.org/markup-compatibility/2006" xmlns:p14="http://schemas.microsoft.com/office/powerpoint/2010/main">
        <mc:Choice Requires="p14">
          <p:contentPart p14:bwMode="auto" r:id="rId17">
            <p14:nvContentPartPr>
              <p14:cNvPr id="2" name="Ink 1">
                <a:extLst>
                  <a:ext uri="{FF2B5EF4-FFF2-40B4-BE49-F238E27FC236}">
                    <a16:creationId xmlns:a16="http://schemas.microsoft.com/office/drawing/2014/main" id="{026B662A-6772-F1CD-E93C-14926C355640}"/>
                  </a:ext>
                </a:extLst>
              </p14:cNvPr>
              <p14:cNvContentPartPr/>
              <p14:nvPr/>
            </p14:nvContentPartPr>
            <p14:xfrm>
              <a:off x="2539660" y="1687980"/>
              <a:ext cx="424847" cy="824760"/>
            </p14:xfrm>
          </p:contentPart>
        </mc:Choice>
        <mc:Fallback xmlns="">
          <p:pic>
            <p:nvPicPr>
              <p:cNvPr id="2" name="Ink 1">
                <a:extLst>
                  <a:ext uri="{FF2B5EF4-FFF2-40B4-BE49-F238E27FC236}">
                    <a16:creationId xmlns:a16="http://schemas.microsoft.com/office/drawing/2014/main" id="{026B662A-6772-F1CD-E93C-14926C355640}"/>
                  </a:ext>
                </a:extLst>
              </p:cNvPr>
              <p:cNvPicPr/>
              <p:nvPr/>
            </p:nvPicPr>
            <p:blipFill>
              <a:blip r:embed="rId18"/>
              <a:stretch>
                <a:fillRect/>
              </a:stretch>
            </p:blipFill>
            <p:spPr>
              <a:xfrm>
                <a:off x="2522378" y="1670700"/>
                <a:ext cx="459411" cy="859320"/>
              </a:xfrm>
              <a:prstGeom prst="rect">
                <a:avLst/>
              </a:prstGeom>
            </p:spPr>
          </p:pic>
        </mc:Fallback>
      </mc:AlternateContent>
    </p:spTree>
    <p:extLst>
      <p:ext uri="{BB962C8B-B14F-4D97-AF65-F5344CB8AC3E}">
        <p14:creationId xmlns:p14="http://schemas.microsoft.com/office/powerpoint/2010/main" val="160743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1B5643E2-E12B-7C40-901D-73FB60DF04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9955" y="1032571"/>
            <a:ext cx="5473700" cy="3606800"/>
          </a:xfrm>
          <a:prstGeom prst="rect">
            <a:avLst/>
          </a:prstGeom>
          <a:effectLst>
            <a:outerShdw blurRad="50800" dist="50800" dir="5400000" algn="ctr" rotWithShape="0">
              <a:schemeClr val="tx1">
                <a:lumMod val="75000"/>
                <a:lumOff val="25000"/>
              </a:schemeClr>
            </a:outerShdw>
          </a:effectLst>
        </p:spPr>
      </p:pic>
      <p:pic>
        <p:nvPicPr>
          <p:cNvPr id="23" name="Picture 22" descr="A picture containing text&#10;&#10;Description automatically generated">
            <a:extLst>
              <a:ext uri="{FF2B5EF4-FFF2-40B4-BE49-F238E27FC236}">
                <a16:creationId xmlns:a16="http://schemas.microsoft.com/office/drawing/2014/main" id="{F3A9935A-8D27-A14E-ACB3-0EB952BE42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1543" y="1556465"/>
            <a:ext cx="1004561" cy="516429"/>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B6155C96-9D01-BE45-A710-AA529ABEF632}"/>
              </a:ext>
            </a:extLst>
          </p:cNvPr>
          <p:cNvPicPr>
            <a:picLocks noChangeAspect="1"/>
          </p:cNvPicPr>
          <p:nvPr/>
        </p:nvPicPr>
        <p:blipFill rotWithShape="1">
          <a:blip r:embed="rId6">
            <a:extLst>
              <a:ext uri="{28A0092B-C50C-407E-A947-70E740481C1C}">
                <a14:useLocalDpi xmlns:a14="http://schemas.microsoft.com/office/drawing/2010/main" val="0"/>
              </a:ext>
            </a:extLst>
          </a:blip>
          <a:srcRect t="18798"/>
          <a:stretch/>
        </p:blipFill>
        <p:spPr>
          <a:xfrm>
            <a:off x="968762" y="-1"/>
            <a:ext cx="2628900" cy="4083797"/>
          </a:xfrm>
          <a:prstGeom prst="rect">
            <a:avLst/>
          </a:prstGeom>
        </p:spPr>
      </p:pic>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21" name="Picture 20" descr="A picture containing text, light, dark&#10;&#10;Description automatically generated">
            <a:extLst>
              <a:ext uri="{FF2B5EF4-FFF2-40B4-BE49-F238E27FC236}">
                <a16:creationId xmlns:a16="http://schemas.microsoft.com/office/drawing/2014/main" id="{FEE6EE82-D91E-C744-8E39-543673B2E4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858" y="203953"/>
            <a:ext cx="772851" cy="766668"/>
          </a:xfrm>
          <a:prstGeom prst="rect">
            <a:avLst/>
          </a:prstGeom>
        </p:spPr>
      </p:pic>
      <p:pic>
        <p:nvPicPr>
          <p:cNvPr id="22" name="Graphic 21" descr="Influencer with solid fill">
            <a:extLst>
              <a:ext uri="{FF2B5EF4-FFF2-40B4-BE49-F238E27FC236}">
                <a16:creationId xmlns:a16="http://schemas.microsoft.com/office/drawing/2014/main" id="{D4439A02-A131-D14D-90CA-AC8C79AE4B7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7652" y="240688"/>
            <a:ext cx="656655" cy="656655"/>
          </a:xfrm>
          <a:prstGeom prst="rect">
            <a:avLst/>
          </a:prstGeom>
        </p:spPr>
      </p:pic>
      <p:pic>
        <p:nvPicPr>
          <p:cNvPr id="24" name="Picture 23" descr="A picture containing sunset, nature, flock, bright&#10;&#10;Description automatically generated">
            <a:extLst>
              <a:ext uri="{FF2B5EF4-FFF2-40B4-BE49-F238E27FC236}">
                <a16:creationId xmlns:a16="http://schemas.microsoft.com/office/drawing/2014/main" id="{DBC89800-2F6F-0643-B6CC-848BD4737BC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57740" y="297172"/>
            <a:ext cx="6824785" cy="516378"/>
          </a:xfrm>
          <a:prstGeom prst="rect">
            <a:avLst/>
          </a:prstGeom>
        </p:spPr>
      </p:pic>
      <p:sp>
        <p:nvSpPr>
          <p:cNvPr id="25" name="TextBox 24">
            <a:extLst>
              <a:ext uri="{FF2B5EF4-FFF2-40B4-BE49-F238E27FC236}">
                <a16:creationId xmlns:a16="http://schemas.microsoft.com/office/drawing/2014/main" id="{6977BD39-A221-9746-9A1A-3C5D82BE6117}"/>
              </a:ext>
            </a:extLst>
          </p:cNvPr>
          <p:cNvSpPr txBox="1"/>
          <p:nvPr/>
        </p:nvSpPr>
        <p:spPr>
          <a:xfrm>
            <a:off x="1757739" y="385687"/>
            <a:ext cx="6824785" cy="369332"/>
          </a:xfrm>
          <a:prstGeom prst="rect">
            <a:avLst/>
          </a:prstGeom>
          <a:noFill/>
        </p:spPr>
        <p:txBody>
          <a:bodyPr wrap="square" lIns="91440" tIns="45720" rIns="91440" bIns="45720" rtlCol="0" anchor="t">
            <a:spAutoFit/>
          </a:bodyPr>
          <a:lstStyle/>
          <a:p>
            <a:pPr algn="ctr"/>
            <a:r>
              <a:rPr lang="en-GB" dirty="0">
                <a:solidFill>
                  <a:schemeClr val="bg1"/>
                </a:solidFill>
                <a:latin typeface="Simplified Arabic Fixed"/>
                <a:cs typeface="Simplified Arabic Fixed"/>
              </a:rPr>
              <a:t>Which social media network works best for YOU?</a:t>
            </a:r>
          </a:p>
        </p:txBody>
      </p:sp>
      <p:sp>
        <p:nvSpPr>
          <p:cNvPr id="15" name="TextBox 14">
            <a:extLst>
              <a:ext uri="{FF2B5EF4-FFF2-40B4-BE49-F238E27FC236}">
                <a16:creationId xmlns:a16="http://schemas.microsoft.com/office/drawing/2014/main" id="{E625093D-8082-0247-B5FE-31382F2246D2}"/>
              </a:ext>
            </a:extLst>
          </p:cNvPr>
          <p:cNvSpPr txBox="1"/>
          <p:nvPr/>
        </p:nvSpPr>
        <p:spPr>
          <a:xfrm>
            <a:off x="1072735" y="4314724"/>
            <a:ext cx="3838958" cy="1103087"/>
          </a:xfrm>
          <a:prstGeom prst="rect">
            <a:avLst/>
          </a:prstGeom>
          <a:noFill/>
        </p:spPr>
        <p:txBody>
          <a:bodyPr wrap="square" rtlCol="0">
            <a:spAutoFit/>
          </a:bodyPr>
          <a:lstStyle/>
          <a:p>
            <a:r>
              <a:rPr lang="en-GB" b="1" dirty="0">
                <a:solidFill>
                  <a:srgbClr val="00B050"/>
                </a:solidFill>
                <a:latin typeface="Simplified Arabic Fixed" panose="02070309020205020404" pitchFamily="49" charset="-78"/>
                <a:cs typeface="Simplified Arabic Fixed" panose="02070309020205020404" pitchFamily="49" charset="-78"/>
              </a:rPr>
              <a:t>PROS: </a:t>
            </a:r>
            <a:br>
              <a:rPr lang="en-GB" b="1" dirty="0">
                <a:solidFill>
                  <a:srgbClr val="00B050"/>
                </a:solidFill>
                <a:latin typeface="Simplified Arabic Fixed" panose="02070309020205020404" pitchFamily="49" charset="-78"/>
                <a:cs typeface="Simplified Arabic Fixed" panose="02070309020205020404" pitchFamily="49" charset="-78"/>
              </a:rPr>
            </a:br>
            <a:r>
              <a:rPr lang="en-GB" sz="1600" dirty="0">
                <a:latin typeface="Simplified Arabic Fixed" panose="02070309020205020404" pitchFamily="49" charset="-78"/>
                <a:cs typeface="Simplified Arabic Fixed" panose="02070309020205020404" pitchFamily="49" charset="-78"/>
              </a:rPr>
              <a:t>Popular with employers, graduates &amp; business professionals </a:t>
            </a:r>
          </a:p>
        </p:txBody>
      </p:sp>
      <p:sp>
        <p:nvSpPr>
          <p:cNvPr id="16" name="TextBox 15">
            <a:extLst>
              <a:ext uri="{FF2B5EF4-FFF2-40B4-BE49-F238E27FC236}">
                <a16:creationId xmlns:a16="http://schemas.microsoft.com/office/drawing/2014/main" id="{B8310BEF-CAEB-9C40-8EDD-CD5E585833FF}"/>
              </a:ext>
            </a:extLst>
          </p:cNvPr>
          <p:cNvSpPr txBox="1"/>
          <p:nvPr/>
        </p:nvSpPr>
        <p:spPr>
          <a:xfrm>
            <a:off x="1072735" y="5485005"/>
            <a:ext cx="3094965" cy="861774"/>
          </a:xfrm>
          <a:prstGeom prst="rect">
            <a:avLst/>
          </a:prstGeom>
          <a:noFill/>
        </p:spPr>
        <p:txBody>
          <a:bodyPr wrap="square" lIns="91440" tIns="45720" rIns="91440" bIns="45720" rtlCol="0" anchor="t">
            <a:spAutoFit/>
          </a:bodyPr>
          <a:lstStyle/>
          <a:p>
            <a:r>
              <a:rPr lang="en-GB" b="1" dirty="0">
                <a:solidFill>
                  <a:srgbClr val="C00000"/>
                </a:solidFill>
                <a:latin typeface="Simplified Arabic Fixed"/>
                <a:cs typeface="Simplified Arabic Fixed"/>
              </a:rPr>
              <a:t>CONS: </a:t>
            </a:r>
            <a:br>
              <a:rPr lang="en-GB" b="1" dirty="0">
                <a:latin typeface="Simplified Arabic Fixed" panose="02070309020205020404" pitchFamily="49" charset="-78"/>
                <a:cs typeface="Simplified Arabic Fixed" panose="02070309020205020404" pitchFamily="49" charset="-78"/>
              </a:rPr>
            </a:br>
            <a:r>
              <a:rPr lang="en-GB" sz="1600" dirty="0">
                <a:latin typeface="Simplified Arabic Fixed"/>
                <a:cs typeface="Simplified Arabic Fixed"/>
              </a:rPr>
              <a:t>Not great for landing</a:t>
            </a:r>
            <a:br>
              <a:rPr lang="en-GB" sz="1600" dirty="0">
                <a:latin typeface="Simplified Arabic Fixed" panose="02070309020205020404" pitchFamily="49" charset="-78"/>
                <a:cs typeface="Simplified Arabic Fixed" panose="02070309020205020404" pitchFamily="49" charset="-78"/>
              </a:rPr>
            </a:br>
            <a:r>
              <a:rPr lang="en-GB" sz="1600" dirty="0">
                <a:latin typeface="Simplified Arabic Fixed"/>
                <a:cs typeface="Simplified Arabic Fixed"/>
              </a:rPr>
              <a:t>your first job</a:t>
            </a:r>
          </a:p>
        </p:txBody>
      </p:sp>
      <p:sp>
        <p:nvSpPr>
          <p:cNvPr id="17" name="TextBox 16">
            <a:extLst>
              <a:ext uri="{FF2B5EF4-FFF2-40B4-BE49-F238E27FC236}">
                <a16:creationId xmlns:a16="http://schemas.microsoft.com/office/drawing/2014/main" id="{1477A2F9-77AB-C743-A9DB-CCF44D287C36}"/>
              </a:ext>
            </a:extLst>
          </p:cNvPr>
          <p:cNvSpPr txBox="1"/>
          <p:nvPr/>
        </p:nvSpPr>
        <p:spPr>
          <a:xfrm>
            <a:off x="4829280" y="1629820"/>
            <a:ext cx="1218509" cy="400110"/>
          </a:xfrm>
          <a:prstGeom prst="rect">
            <a:avLst/>
          </a:prstGeom>
          <a:noFill/>
        </p:spPr>
        <p:txBody>
          <a:bodyPr wrap="square" rtlCol="0">
            <a:spAutoFit/>
          </a:bodyPr>
          <a:lstStyle/>
          <a:p>
            <a:pPr algn="ctr"/>
            <a:r>
              <a:rPr lang="en-GB" sz="2000" b="1" dirty="0">
                <a:solidFill>
                  <a:srgbClr val="C00000"/>
                </a:solidFill>
                <a:latin typeface="Simplified Arabic Fixed" panose="02070309020205020404" pitchFamily="49" charset="-78"/>
                <a:cs typeface="Simplified Arabic Fixed" panose="02070309020205020404" pitchFamily="49" charset="-78"/>
              </a:rPr>
              <a:t>TIPS</a:t>
            </a:r>
            <a:endParaRPr lang="en-GB" sz="2000" dirty="0">
              <a:solidFill>
                <a:srgbClr val="C00000"/>
              </a:solidFill>
              <a:latin typeface="Simplified Arabic Fixed" panose="02070309020205020404" pitchFamily="49" charset="-78"/>
              <a:cs typeface="Simplified Arabic Fixed" panose="02070309020205020404" pitchFamily="49" charset="-78"/>
            </a:endParaRPr>
          </a:p>
        </p:txBody>
      </p:sp>
      <p:sp>
        <p:nvSpPr>
          <p:cNvPr id="19" name="TextBox 18">
            <a:extLst>
              <a:ext uri="{FF2B5EF4-FFF2-40B4-BE49-F238E27FC236}">
                <a16:creationId xmlns:a16="http://schemas.microsoft.com/office/drawing/2014/main" id="{89A6BBFD-F26C-9743-9800-7545EDBFD3FF}"/>
              </a:ext>
            </a:extLst>
          </p:cNvPr>
          <p:cNvSpPr txBox="1"/>
          <p:nvPr/>
        </p:nvSpPr>
        <p:spPr>
          <a:xfrm>
            <a:off x="4394022" y="2137928"/>
            <a:ext cx="4632701" cy="584775"/>
          </a:xfrm>
          <a:prstGeom prst="rect">
            <a:avLst/>
          </a:prstGeom>
          <a:noFill/>
        </p:spPr>
        <p:txBody>
          <a:bodyPr wrap="square" lIns="91440" tIns="45720" rIns="91440" bIns="45720" rtlCol="0" anchor="t">
            <a:spAutoFit/>
          </a:bodyPr>
          <a:lstStyle/>
          <a:p>
            <a:r>
              <a:rPr lang="en-GB" sz="1600" dirty="0">
                <a:latin typeface="Simplified Arabic Fixed"/>
                <a:cs typeface="Simplified Arabic Fixed"/>
              </a:rPr>
              <a:t>-  Search for jobs using the</a:t>
            </a:r>
            <a:r>
              <a:rPr lang="en-GB" sz="1600" dirty="0">
                <a:solidFill>
                  <a:srgbClr val="000000"/>
                </a:solidFill>
                <a:latin typeface="Simplified Arabic Fixed"/>
                <a:cs typeface="Simplified Arabic Fixed"/>
              </a:rPr>
              <a:t> </a:t>
            </a:r>
            <a:br>
              <a:rPr lang="en-GB" sz="1600" dirty="0">
                <a:solidFill>
                  <a:srgbClr val="000000"/>
                </a:solidFill>
                <a:latin typeface="Simplified Arabic Fixed"/>
                <a:cs typeface="Simplified Arabic Fixed"/>
              </a:rPr>
            </a:br>
            <a:r>
              <a:rPr lang="en-GB" sz="1600" dirty="0">
                <a:solidFill>
                  <a:srgbClr val="C00000"/>
                </a:solidFill>
                <a:latin typeface="Simplified Arabic Fixed"/>
                <a:cs typeface="Simplified Arabic Fixed"/>
              </a:rPr>
              <a:t>   ‘Jobs’ </a:t>
            </a:r>
            <a:r>
              <a:rPr lang="en-GB" sz="1600" dirty="0">
                <a:latin typeface="Simplified Arabic Fixed"/>
                <a:cs typeface="Simplified Arabic Fixed"/>
              </a:rPr>
              <a:t>menu</a:t>
            </a:r>
          </a:p>
        </p:txBody>
      </p:sp>
      <p:sp>
        <p:nvSpPr>
          <p:cNvPr id="26" name="TextBox 25">
            <a:extLst>
              <a:ext uri="{FF2B5EF4-FFF2-40B4-BE49-F238E27FC236}">
                <a16:creationId xmlns:a16="http://schemas.microsoft.com/office/drawing/2014/main" id="{687ED484-59FF-F140-AF5D-5CF789D07C40}"/>
              </a:ext>
            </a:extLst>
          </p:cNvPr>
          <p:cNvSpPr txBox="1"/>
          <p:nvPr/>
        </p:nvSpPr>
        <p:spPr>
          <a:xfrm>
            <a:off x="4393948" y="2835971"/>
            <a:ext cx="4512274" cy="584775"/>
          </a:xfrm>
          <a:prstGeom prst="rect">
            <a:avLst/>
          </a:prstGeom>
          <a:noFill/>
        </p:spPr>
        <p:txBody>
          <a:bodyPr wrap="square" lIns="91440" tIns="45720" rIns="91440" bIns="45720" rtlCol="0" anchor="t">
            <a:spAutoFit/>
          </a:bodyPr>
          <a:lstStyle/>
          <a:p>
            <a:r>
              <a:rPr lang="en-GB" sz="1600" dirty="0">
                <a:latin typeface="Simplified Arabic Fixed"/>
                <a:cs typeface="Simplified Arabic Fixed"/>
              </a:rPr>
              <a:t>-  Try searching for</a:t>
            </a:r>
            <a:r>
              <a:rPr lang="en-GB" sz="1600" dirty="0">
                <a:solidFill>
                  <a:srgbClr val="000000"/>
                </a:solidFill>
                <a:latin typeface="Simplified Arabic Fixed"/>
                <a:cs typeface="Simplified Arabic Fixed"/>
              </a:rPr>
              <a:t> </a:t>
            </a:r>
            <a:r>
              <a:rPr lang="en-GB" sz="1600" dirty="0">
                <a:solidFill>
                  <a:srgbClr val="C00000"/>
                </a:solidFill>
                <a:latin typeface="Simplified Arabic Fixed"/>
                <a:cs typeface="Simplified Arabic Fixed"/>
              </a:rPr>
              <a:t>‘apprentice’</a:t>
            </a:r>
            <a:br>
              <a:rPr lang="en-GB" sz="1600" dirty="0">
                <a:solidFill>
                  <a:srgbClr val="C00000"/>
                </a:solidFill>
                <a:latin typeface="Simplified Arabic Fixed"/>
                <a:cs typeface="Simplified Arabic Fixed"/>
              </a:rPr>
            </a:br>
            <a:r>
              <a:rPr lang="en-GB" sz="1600" dirty="0">
                <a:solidFill>
                  <a:srgbClr val="000000"/>
                </a:solidFill>
                <a:latin typeface="Simplified Arabic Fixed"/>
                <a:cs typeface="Simplified Arabic Fixed"/>
              </a:rPr>
              <a:t>   or</a:t>
            </a:r>
            <a:r>
              <a:rPr lang="en-GB" sz="1600" dirty="0">
                <a:solidFill>
                  <a:srgbClr val="C00000"/>
                </a:solidFill>
                <a:latin typeface="Simplified Arabic Fixed"/>
                <a:cs typeface="Simplified Arabic Fixed"/>
              </a:rPr>
              <a:t> ‘trainee’</a:t>
            </a:r>
          </a:p>
        </p:txBody>
      </p:sp>
      <p:sp>
        <p:nvSpPr>
          <p:cNvPr id="27" name="TextBox 26">
            <a:extLst>
              <a:ext uri="{FF2B5EF4-FFF2-40B4-BE49-F238E27FC236}">
                <a16:creationId xmlns:a16="http://schemas.microsoft.com/office/drawing/2014/main" id="{7E188E5A-20B8-B846-BC0F-EEE4B47142BD}"/>
              </a:ext>
            </a:extLst>
          </p:cNvPr>
          <p:cNvSpPr txBox="1"/>
          <p:nvPr/>
        </p:nvSpPr>
        <p:spPr>
          <a:xfrm>
            <a:off x="4392471" y="3564648"/>
            <a:ext cx="4940149" cy="830997"/>
          </a:xfrm>
          <a:prstGeom prst="rect">
            <a:avLst/>
          </a:prstGeom>
          <a:noFill/>
        </p:spPr>
        <p:txBody>
          <a:bodyPr wrap="square" lIns="91440" tIns="45720" rIns="91440" bIns="45720" rtlCol="0" anchor="t">
            <a:spAutoFit/>
          </a:bodyPr>
          <a:lstStyle/>
          <a:p>
            <a:r>
              <a:rPr lang="en-GB" sz="1600" dirty="0">
                <a:latin typeface="Simplified Arabic Fixed"/>
                <a:ea typeface="+mn-lt"/>
                <a:cs typeface="+mn-lt"/>
              </a:rPr>
              <a:t>-  Take a look at the UCAS advice </a:t>
            </a:r>
            <a:br>
              <a:rPr lang="en-GB" sz="1600" dirty="0">
                <a:latin typeface="Simplified Arabic Fixed"/>
                <a:ea typeface="+mn-lt"/>
                <a:cs typeface="+mn-lt"/>
              </a:rPr>
            </a:br>
            <a:r>
              <a:rPr lang="en-GB" sz="1600" dirty="0">
                <a:latin typeface="Simplified Arabic Fixed"/>
                <a:ea typeface="+mn-lt"/>
                <a:cs typeface="+mn-lt"/>
              </a:rPr>
              <a:t>   on using LinkedIn as a student </a:t>
            </a:r>
            <a:br>
              <a:rPr lang="en-GB" sz="1600" dirty="0">
                <a:latin typeface="Simplified Arabic Fixed"/>
                <a:ea typeface="+mn-lt"/>
                <a:cs typeface="+mn-lt"/>
              </a:rPr>
            </a:br>
            <a:r>
              <a:rPr lang="en-GB" sz="1600" dirty="0">
                <a:latin typeface="Simplified Arabic Fixed"/>
                <a:ea typeface="+mn-lt"/>
                <a:cs typeface="+mn-lt"/>
              </a:rPr>
              <a:t>   or  apprentice</a:t>
            </a:r>
            <a:endParaRPr lang="en-US" dirty="0">
              <a:solidFill>
                <a:srgbClr val="C00000"/>
              </a:solidFill>
              <a:latin typeface="Simplified Arabic Fixed"/>
              <a:ea typeface="+mn-lt"/>
              <a:cs typeface="+mn-lt"/>
            </a:endParaRPr>
          </a:p>
        </p:txBody>
      </p:sp>
      <p:pic>
        <p:nvPicPr>
          <p:cNvPr id="7" name="Picture 6" descr="A picture containing text&#10;&#10;Description automatically generated">
            <a:extLst>
              <a:ext uri="{FF2B5EF4-FFF2-40B4-BE49-F238E27FC236}">
                <a16:creationId xmlns:a16="http://schemas.microsoft.com/office/drawing/2014/main" id="{9C348A9F-2321-CC41-8AB7-6C7214EC3FD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56544" y="4849270"/>
            <a:ext cx="1003300" cy="774700"/>
          </a:xfrm>
          <a:prstGeom prst="rect">
            <a:avLst/>
          </a:prstGeom>
        </p:spPr>
      </p:pic>
      <p:sp>
        <p:nvSpPr>
          <p:cNvPr id="8" name="Rectangle 7">
            <a:extLst>
              <a:ext uri="{FF2B5EF4-FFF2-40B4-BE49-F238E27FC236}">
                <a16:creationId xmlns:a16="http://schemas.microsoft.com/office/drawing/2014/main" id="{8F420270-5141-BF46-B2CA-33B8E7998C85}"/>
              </a:ext>
            </a:extLst>
          </p:cNvPr>
          <p:cNvSpPr/>
          <p:nvPr/>
        </p:nvSpPr>
        <p:spPr>
          <a:xfrm>
            <a:off x="5067264" y="4793938"/>
            <a:ext cx="3838958" cy="1292662"/>
          </a:xfrm>
          <a:prstGeom prst="rect">
            <a:avLst/>
          </a:prstGeom>
        </p:spPr>
        <p:txBody>
          <a:bodyPr wrap="square">
            <a:spAutoFit/>
          </a:bodyPr>
          <a:lstStyle/>
          <a:p>
            <a:r>
              <a:rPr lang="en-GB" sz="2400" dirty="0">
                <a:latin typeface="Reprise Title Std" panose="02000000000000000000" pitchFamily="2" charset="77"/>
              </a:rPr>
              <a:t>Visit </a:t>
            </a:r>
          </a:p>
          <a:p>
            <a:r>
              <a:rPr lang="en-GB" dirty="0">
                <a:solidFill>
                  <a:schemeClr val="accent1">
                    <a:lumMod val="75000"/>
                  </a:schemeClr>
                </a:solidFill>
                <a:hlinkClick r:id="rId12"/>
              </a:rPr>
              <a:t>https://www.ucas.com/careers-advice/how-use-linkedin-student-or-apprentice</a:t>
            </a:r>
            <a:r>
              <a:rPr lang="en-GB" dirty="0">
                <a:solidFill>
                  <a:schemeClr val="accent1">
                    <a:lumMod val="75000"/>
                  </a:schemeClr>
                </a:solidFill>
              </a:rPr>
              <a:t> </a:t>
            </a:r>
            <a:r>
              <a:rPr lang="en-GB" dirty="0"/>
              <a:t>for further details</a:t>
            </a:r>
            <a:endParaRPr lang="en-US" dirty="0"/>
          </a:p>
        </p:txBody>
      </p:sp>
      <p:pic>
        <p:nvPicPr>
          <p:cNvPr id="4" name="Picture 3" descr="A picture containing clipart&#10;&#10;Description automatically generated">
            <a:extLst>
              <a:ext uri="{FF2B5EF4-FFF2-40B4-BE49-F238E27FC236}">
                <a16:creationId xmlns:a16="http://schemas.microsoft.com/office/drawing/2014/main" id="{DE3ED50C-1000-3A4E-85B1-E8FCB29E2B0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4933" y="5485511"/>
            <a:ext cx="482600" cy="469900"/>
          </a:xfrm>
          <a:prstGeom prst="rect">
            <a:avLst/>
          </a:prstGeom>
        </p:spPr>
      </p:pic>
      <p:pic>
        <p:nvPicPr>
          <p:cNvPr id="9" name="Picture 8" descr="A picture containing gauge&#10;&#10;Description automatically generated">
            <a:extLst>
              <a:ext uri="{FF2B5EF4-FFF2-40B4-BE49-F238E27FC236}">
                <a16:creationId xmlns:a16="http://schemas.microsoft.com/office/drawing/2014/main" id="{444A2A4B-A69B-FF49-A3DA-7AEC316F8CA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42253" y="4309844"/>
            <a:ext cx="495300" cy="495300"/>
          </a:xfrm>
          <a:prstGeom prst="rect">
            <a:avLst/>
          </a:prstGeom>
        </p:spPr>
      </p:pic>
      <p:pic>
        <p:nvPicPr>
          <p:cNvPr id="6" name="Picture 6">
            <a:extLst>
              <a:ext uri="{FF2B5EF4-FFF2-40B4-BE49-F238E27FC236}">
                <a16:creationId xmlns:a16="http://schemas.microsoft.com/office/drawing/2014/main" id="{63849B0D-94E1-FF82-23C1-D7AB2F4CDEF8}"/>
              </a:ext>
            </a:extLst>
          </p:cNvPr>
          <p:cNvPicPr>
            <a:picLocks noChangeAspect="1"/>
          </p:cNvPicPr>
          <p:nvPr/>
        </p:nvPicPr>
        <p:blipFill>
          <a:blip r:embed="rId15"/>
          <a:stretch>
            <a:fillRect/>
          </a:stretch>
        </p:blipFill>
        <p:spPr>
          <a:xfrm>
            <a:off x="7440996" y="6293397"/>
            <a:ext cx="1238250" cy="400050"/>
          </a:xfrm>
          <a:prstGeom prst="rect">
            <a:avLst/>
          </a:prstGeom>
        </p:spPr>
      </p:pic>
    </p:spTree>
    <p:extLst>
      <p:ext uri="{BB962C8B-B14F-4D97-AF65-F5344CB8AC3E}">
        <p14:creationId xmlns:p14="http://schemas.microsoft.com/office/powerpoint/2010/main" val="2358778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4" name="Picture 53" descr="Background pattern&#10;&#10;Description automatically generated">
            <a:extLst>
              <a:ext uri="{FF2B5EF4-FFF2-40B4-BE49-F238E27FC236}">
                <a16:creationId xmlns:a16="http://schemas.microsoft.com/office/drawing/2014/main" id="{EC4E2DDF-04D8-C3D3-0604-ADE9A3CF8512}"/>
              </a:ext>
            </a:extLst>
          </p:cNvPr>
          <p:cNvPicPr>
            <a:picLocks noChangeAspect="1"/>
          </p:cNvPicPr>
          <p:nvPr/>
        </p:nvPicPr>
        <p:blipFill rotWithShape="1">
          <a:blip r:embed="rId4">
            <a:extLst>
              <a:ext uri="{28A0092B-C50C-407E-A947-70E740481C1C}">
                <a14:useLocalDpi xmlns:a14="http://schemas.microsoft.com/office/drawing/2010/main" val="0"/>
              </a:ext>
            </a:extLst>
          </a:blip>
          <a:srcRect l="-5377" t="51699" r="18503" b="-7968"/>
          <a:stretch/>
        </p:blipFill>
        <p:spPr>
          <a:xfrm rot="16200000">
            <a:off x="3284333" y="4966319"/>
            <a:ext cx="694891" cy="1713831"/>
          </a:xfrm>
          <a:prstGeom prst="rect">
            <a:avLst/>
          </a:prstGeom>
        </p:spPr>
      </p:pic>
      <p:sp>
        <p:nvSpPr>
          <p:cNvPr id="47" name="Rectangle: Rounded Corners 46">
            <a:extLst>
              <a:ext uri="{FF2B5EF4-FFF2-40B4-BE49-F238E27FC236}">
                <a16:creationId xmlns:a16="http://schemas.microsoft.com/office/drawing/2014/main" id="{B5D9B293-E5EB-E77F-EA34-6D29A93AF3EF}"/>
              </a:ext>
            </a:extLst>
          </p:cNvPr>
          <p:cNvSpPr/>
          <p:nvPr/>
        </p:nvSpPr>
        <p:spPr>
          <a:xfrm>
            <a:off x="1041400" y="3393867"/>
            <a:ext cx="1714500" cy="2865369"/>
          </a:xfrm>
          <a:prstGeom prst="roundRect">
            <a:avLst/>
          </a:prstGeom>
          <a:solidFill>
            <a:srgbClr val="FFC000">
              <a:alpha val="30000"/>
            </a:srgbClr>
          </a:solidFill>
          <a:ln w="63500">
            <a:solidFill>
              <a:srgbClr val="E32D91"/>
            </a:solidFill>
          </a:ln>
          <a:effectLst>
            <a:outerShdw blurRad="50800" dist="50800" dir="5400000" algn="ctr" rotWithShape="0">
              <a:srgbClr val="000000">
                <a:alpha val="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21" name="Picture 20" descr="A picture containing text, light, dark&#10;&#10;Description automatically generated">
            <a:extLst>
              <a:ext uri="{FF2B5EF4-FFF2-40B4-BE49-F238E27FC236}">
                <a16:creationId xmlns:a16="http://schemas.microsoft.com/office/drawing/2014/main" id="{A36B6B7D-3CD2-6F42-80E8-4D1137ACAF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858" y="203953"/>
            <a:ext cx="772851" cy="766668"/>
          </a:xfrm>
          <a:prstGeom prst="rect">
            <a:avLst/>
          </a:prstGeom>
        </p:spPr>
      </p:pic>
      <p:pic>
        <p:nvPicPr>
          <p:cNvPr id="22" name="Graphic 21" descr="Influencer with solid fill">
            <a:extLst>
              <a:ext uri="{FF2B5EF4-FFF2-40B4-BE49-F238E27FC236}">
                <a16:creationId xmlns:a16="http://schemas.microsoft.com/office/drawing/2014/main" id="{6E45BACE-48C9-C24A-BF02-BCE2F3CB068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7652" y="240688"/>
            <a:ext cx="656655" cy="656655"/>
          </a:xfrm>
          <a:prstGeom prst="rect">
            <a:avLst/>
          </a:prstGeom>
        </p:spPr>
      </p:pic>
      <p:pic>
        <p:nvPicPr>
          <p:cNvPr id="24" name="Picture 23" descr="A picture containing sunset, nature, flock, bright&#10;&#10;Description automatically generated">
            <a:extLst>
              <a:ext uri="{FF2B5EF4-FFF2-40B4-BE49-F238E27FC236}">
                <a16:creationId xmlns:a16="http://schemas.microsoft.com/office/drawing/2014/main" id="{A5452E45-4AFE-C54E-B1CD-10561881006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57740" y="297172"/>
            <a:ext cx="6824785" cy="516378"/>
          </a:xfrm>
          <a:prstGeom prst="rect">
            <a:avLst/>
          </a:prstGeom>
        </p:spPr>
      </p:pic>
      <p:sp>
        <p:nvSpPr>
          <p:cNvPr id="25" name="TextBox 24">
            <a:extLst>
              <a:ext uri="{FF2B5EF4-FFF2-40B4-BE49-F238E27FC236}">
                <a16:creationId xmlns:a16="http://schemas.microsoft.com/office/drawing/2014/main" id="{E26D9411-003C-7C49-A276-21D17B22B89F}"/>
              </a:ext>
            </a:extLst>
          </p:cNvPr>
          <p:cNvSpPr txBox="1"/>
          <p:nvPr/>
        </p:nvSpPr>
        <p:spPr>
          <a:xfrm>
            <a:off x="1757739" y="385687"/>
            <a:ext cx="6824785" cy="369332"/>
          </a:xfrm>
          <a:prstGeom prst="rect">
            <a:avLst/>
          </a:prstGeom>
          <a:noFill/>
        </p:spPr>
        <p:txBody>
          <a:bodyPr wrap="square" lIns="91440" tIns="45720" rIns="91440" bIns="45720" rtlCol="0" anchor="t">
            <a:spAutoFit/>
          </a:bodyPr>
          <a:lstStyle/>
          <a:p>
            <a:pPr algn="ctr"/>
            <a:r>
              <a:rPr lang="en-GB" dirty="0">
                <a:solidFill>
                  <a:schemeClr val="bg1"/>
                </a:solidFill>
                <a:latin typeface="Simplified Arabic Fixed"/>
                <a:cs typeface="Simplified Arabic Fixed"/>
              </a:rPr>
              <a:t>Which social media network works best for YOU?</a:t>
            </a:r>
          </a:p>
        </p:txBody>
      </p:sp>
      <p:pic>
        <p:nvPicPr>
          <p:cNvPr id="5" name="Picture 6">
            <a:extLst>
              <a:ext uri="{FF2B5EF4-FFF2-40B4-BE49-F238E27FC236}">
                <a16:creationId xmlns:a16="http://schemas.microsoft.com/office/drawing/2014/main" id="{FEF8239D-E079-1F06-ACB2-31A57C770FF2}"/>
              </a:ext>
            </a:extLst>
          </p:cNvPr>
          <p:cNvPicPr>
            <a:picLocks noChangeAspect="1"/>
          </p:cNvPicPr>
          <p:nvPr/>
        </p:nvPicPr>
        <p:blipFill>
          <a:blip r:embed="rId9"/>
          <a:stretch>
            <a:fillRect/>
          </a:stretch>
        </p:blipFill>
        <p:spPr>
          <a:xfrm>
            <a:off x="7440996" y="6293397"/>
            <a:ext cx="1238250" cy="400050"/>
          </a:xfrm>
          <a:prstGeom prst="rect">
            <a:avLst/>
          </a:prstGeom>
        </p:spPr>
      </p:pic>
      <p:pic>
        <p:nvPicPr>
          <p:cNvPr id="10" name="Picture 9" descr="A pink and purple text on a black background&#10;&#10;AI-generated content may be incorrect.">
            <a:extLst>
              <a:ext uri="{FF2B5EF4-FFF2-40B4-BE49-F238E27FC236}">
                <a16:creationId xmlns:a16="http://schemas.microsoft.com/office/drawing/2014/main" id="{3847DBBA-4D45-C910-14F7-AF4843E4F48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8446" y="1203712"/>
            <a:ext cx="3647817" cy="908040"/>
          </a:xfrm>
          <a:prstGeom prst="rect">
            <a:avLst/>
          </a:prstGeom>
        </p:spPr>
      </p:pic>
      <p:sp>
        <p:nvSpPr>
          <p:cNvPr id="38" name="Rectangle 26">
            <a:extLst>
              <a:ext uri="{FF2B5EF4-FFF2-40B4-BE49-F238E27FC236}">
                <a16:creationId xmlns:a16="http://schemas.microsoft.com/office/drawing/2014/main" id="{3114612C-CC19-0946-BBAD-C8E946C0EA19}"/>
              </a:ext>
            </a:extLst>
          </p:cNvPr>
          <p:cNvSpPr/>
          <p:nvPr/>
        </p:nvSpPr>
        <p:spPr>
          <a:xfrm>
            <a:off x="2338479" y="2171262"/>
            <a:ext cx="4433854" cy="389765"/>
          </a:xfrm>
          <a:custGeom>
            <a:avLst/>
            <a:gdLst>
              <a:gd name="connsiteX0" fmla="*/ 0 w 1290197"/>
              <a:gd name="connsiteY0" fmla="*/ 0 h 461665"/>
              <a:gd name="connsiteX1" fmla="*/ 1290197 w 1290197"/>
              <a:gd name="connsiteY1" fmla="*/ 0 h 461665"/>
              <a:gd name="connsiteX2" fmla="*/ 1290197 w 1290197"/>
              <a:gd name="connsiteY2" fmla="*/ 461665 h 461665"/>
              <a:gd name="connsiteX3" fmla="*/ 0 w 1290197"/>
              <a:gd name="connsiteY3" fmla="*/ 461665 h 461665"/>
              <a:gd name="connsiteX4" fmla="*/ 0 w 1290197"/>
              <a:gd name="connsiteY4" fmla="*/ 0 h 461665"/>
              <a:gd name="connsiteX0" fmla="*/ 0 w 1290197"/>
              <a:gd name="connsiteY0" fmla="*/ 0 h 461665"/>
              <a:gd name="connsiteX1" fmla="*/ 1226029 w 1290197"/>
              <a:gd name="connsiteY1" fmla="*/ 0 h 461665"/>
              <a:gd name="connsiteX2" fmla="*/ 1290197 w 1290197"/>
              <a:gd name="connsiteY2" fmla="*/ 461665 h 461665"/>
              <a:gd name="connsiteX3" fmla="*/ 0 w 1290197"/>
              <a:gd name="connsiteY3" fmla="*/ 461665 h 461665"/>
              <a:gd name="connsiteX4" fmla="*/ 0 w 1290197"/>
              <a:gd name="connsiteY4" fmla="*/ 0 h 461665"/>
              <a:gd name="connsiteX0" fmla="*/ 0 w 1290197"/>
              <a:gd name="connsiteY0" fmla="*/ 0 h 493750"/>
              <a:gd name="connsiteX1" fmla="*/ 1226029 w 1290197"/>
              <a:gd name="connsiteY1" fmla="*/ 0 h 493750"/>
              <a:gd name="connsiteX2" fmla="*/ 1290197 w 1290197"/>
              <a:gd name="connsiteY2" fmla="*/ 461665 h 493750"/>
              <a:gd name="connsiteX3" fmla="*/ 0 w 1290197"/>
              <a:gd name="connsiteY3" fmla="*/ 493750 h 493750"/>
              <a:gd name="connsiteX4" fmla="*/ 0 w 1290197"/>
              <a:gd name="connsiteY4" fmla="*/ 0 h 49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197" h="493750">
                <a:moveTo>
                  <a:pt x="0" y="0"/>
                </a:moveTo>
                <a:lnTo>
                  <a:pt x="1226029" y="0"/>
                </a:lnTo>
                <a:lnTo>
                  <a:pt x="1290197" y="461665"/>
                </a:lnTo>
                <a:lnTo>
                  <a:pt x="0" y="493750"/>
                </a:lnTo>
                <a:lnTo>
                  <a:pt x="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7030A0"/>
                </a:solidFill>
              </a:rPr>
              <a:t>Visual medium using images and videos</a:t>
            </a:r>
          </a:p>
        </p:txBody>
      </p:sp>
      <p:sp>
        <p:nvSpPr>
          <p:cNvPr id="39" name="Rectangle 26">
            <a:extLst>
              <a:ext uri="{FF2B5EF4-FFF2-40B4-BE49-F238E27FC236}">
                <a16:creationId xmlns:a16="http://schemas.microsoft.com/office/drawing/2014/main" id="{E6255812-1506-3C41-761C-30E894369E12}"/>
              </a:ext>
            </a:extLst>
          </p:cNvPr>
          <p:cNvSpPr/>
          <p:nvPr/>
        </p:nvSpPr>
        <p:spPr>
          <a:xfrm>
            <a:off x="2338478" y="2698560"/>
            <a:ext cx="5290435" cy="389765"/>
          </a:xfrm>
          <a:custGeom>
            <a:avLst/>
            <a:gdLst>
              <a:gd name="connsiteX0" fmla="*/ 0 w 1290197"/>
              <a:gd name="connsiteY0" fmla="*/ 0 h 461665"/>
              <a:gd name="connsiteX1" fmla="*/ 1290197 w 1290197"/>
              <a:gd name="connsiteY1" fmla="*/ 0 h 461665"/>
              <a:gd name="connsiteX2" fmla="*/ 1290197 w 1290197"/>
              <a:gd name="connsiteY2" fmla="*/ 461665 h 461665"/>
              <a:gd name="connsiteX3" fmla="*/ 0 w 1290197"/>
              <a:gd name="connsiteY3" fmla="*/ 461665 h 461665"/>
              <a:gd name="connsiteX4" fmla="*/ 0 w 1290197"/>
              <a:gd name="connsiteY4" fmla="*/ 0 h 461665"/>
              <a:gd name="connsiteX0" fmla="*/ 0 w 1290197"/>
              <a:gd name="connsiteY0" fmla="*/ 0 h 461665"/>
              <a:gd name="connsiteX1" fmla="*/ 1226029 w 1290197"/>
              <a:gd name="connsiteY1" fmla="*/ 0 h 461665"/>
              <a:gd name="connsiteX2" fmla="*/ 1290197 w 1290197"/>
              <a:gd name="connsiteY2" fmla="*/ 461665 h 461665"/>
              <a:gd name="connsiteX3" fmla="*/ 0 w 1290197"/>
              <a:gd name="connsiteY3" fmla="*/ 461665 h 461665"/>
              <a:gd name="connsiteX4" fmla="*/ 0 w 1290197"/>
              <a:gd name="connsiteY4" fmla="*/ 0 h 461665"/>
              <a:gd name="connsiteX0" fmla="*/ 0 w 1290197"/>
              <a:gd name="connsiteY0" fmla="*/ 0 h 493750"/>
              <a:gd name="connsiteX1" fmla="*/ 1226029 w 1290197"/>
              <a:gd name="connsiteY1" fmla="*/ 0 h 493750"/>
              <a:gd name="connsiteX2" fmla="*/ 1290197 w 1290197"/>
              <a:gd name="connsiteY2" fmla="*/ 461665 h 493750"/>
              <a:gd name="connsiteX3" fmla="*/ 0 w 1290197"/>
              <a:gd name="connsiteY3" fmla="*/ 493750 h 493750"/>
              <a:gd name="connsiteX4" fmla="*/ 0 w 1290197"/>
              <a:gd name="connsiteY4" fmla="*/ 0 h 49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197" h="493750">
                <a:moveTo>
                  <a:pt x="0" y="0"/>
                </a:moveTo>
                <a:lnTo>
                  <a:pt x="1226029" y="0"/>
                </a:lnTo>
                <a:lnTo>
                  <a:pt x="1290197" y="461665"/>
                </a:lnTo>
                <a:lnTo>
                  <a:pt x="0" y="493750"/>
                </a:lnTo>
                <a:lnTo>
                  <a:pt x="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7030A0"/>
                </a:solidFill>
              </a:rPr>
              <a:t>Most large companies now have Instagram accounts</a:t>
            </a:r>
          </a:p>
        </p:txBody>
      </p:sp>
      <p:pic>
        <p:nvPicPr>
          <p:cNvPr id="41" name="Picture 40" descr="Text&#10;&#10;Description automatically generated">
            <a:extLst>
              <a:ext uri="{FF2B5EF4-FFF2-40B4-BE49-F238E27FC236}">
                <a16:creationId xmlns:a16="http://schemas.microsoft.com/office/drawing/2014/main" id="{E638FC91-5EF2-2796-754B-6777E19ED9B7}"/>
              </a:ext>
            </a:extLst>
          </p:cNvPr>
          <p:cNvPicPr>
            <a:picLocks noChangeAspect="1"/>
          </p:cNvPicPr>
          <p:nvPr/>
        </p:nvPicPr>
        <p:blipFill>
          <a:blip r:embed="rId11">
            <a:extLst>
              <a:ext uri="{28A0092B-C50C-407E-A947-70E740481C1C}">
                <a14:useLocalDpi xmlns:a14="http://schemas.microsoft.com/office/drawing/2010/main" val="0"/>
              </a:ext>
            </a:extLst>
          </a:blip>
          <a:srcRect b="42557"/>
          <a:stretch>
            <a:fillRect/>
          </a:stretch>
        </p:blipFill>
        <p:spPr>
          <a:xfrm>
            <a:off x="2926479" y="3097035"/>
            <a:ext cx="5473700" cy="2071865"/>
          </a:xfrm>
          <a:prstGeom prst="rect">
            <a:avLst/>
          </a:prstGeom>
          <a:effectLst>
            <a:outerShdw blurRad="50800" dist="50800" dir="5400000" algn="ctr" rotWithShape="0">
              <a:schemeClr val="tx1">
                <a:lumMod val="75000"/>
                <a:lumOff val="25000"/>
              </a:schemeClr>
            </a:outerShdw>
          </a:effectLst>
        </p:spPr>
      </p:pic>
      <p:sp>
        <p:nvSpPr>
          <p:cNvPr id="45" name="TextBox 44">
            <a:extLst>
              <a:ext uri="{FF2B5EF4-FFF2-40B4-BE49-F238E27FC236}">
                <a16:creationId xmlns:a16="http://schemas.microsoft.com/office/drawing/2014/main" id="{79907CFD-4021-5997-A457-6C129B1E1E44}"/>
              </a:ext>
            </a:extLst>
          </p:cNvPr>
          <p:cNvSpPr txBox="1"/>
          <p:nvPr/>
        </p:nvSpPr>
        <p:spPr>
          <a:xfrm>
            <a:off x="1193015" y="4266216"/>
            <a:ext cx="1411269" cy="1815882"/>
          </a:xfrm>
          <a:prstGeom prst="rect">
            <a:avLst/>
          </a:prstGeom>
          <a:noFill/>
        </p:spPr>
        <p:txBody>
          <a:bodyPr wrap="square" rtlCol="0">
            <a:spAutoFit/>
          </a:bodyPr>
          <a:lstStyle/>
          <a:p>
            <a:pPr algn="ctr"/>
            <a:r>
              <a:rPr lang="en-GB" sz="1600" b="1" dirty="0">
                <a:solidFill>
                  <a:srgbClr val="7030A0"/>
                </a:solidFill>
              </a:rPr>
              <a:t>Use hashtags</a:t>
            </a:r>
          </a:p>
          <a:p>
            <a:pPr algn="ctr"/>
            <a:r>
              <a:rPr lang="en-GB" sz="1600" b="1" dirty="0">
                <a:solidFill>
                  <a:srgbClr val="7030A0"/>
                </a:solidFill>
              </a:rPr>
              <a:t>to raise your profile </a:t>
            </a:r>
            <a:br>
              <a:rPr lang="en-GB" sz="1600" b="1" dirty="0">
                <a:solidFill>
                  <a:srgbClr val="7030A0"/>
                </a:solidFill>
              </a:rPr>
            </a:br>
            <a:r>
              <a:rPr lang="en-GB" sz="1600" b="1" dirty="0">
                <a:solidFill>
                  <a:srgbClr val="7030A0"/>
                </a:solidFill>
              </a:rPr>
              <a:t>and build a picture of your skills and background</a:t>
            </a:r>
          </a:p>
        </p:txBody>
      </p:sp>
      <p:sp>
        <p:nvSpPr>
          <p:cNvPr id="46" name="TextBox 45">
            <a:extLst>
              <a:ext uri="{FF2B5EF4-FFF2-40B4-BE49-F238E27FC236}">
                <a16:creationId xmlns:a16="http://schemas.microsoft.com/office/drawing/2014/main" id="{DFDD57B7-351E-1AC3-51E2-80F5D99B3630}"/>
              </a:ext>
            </a:extLst>
          </p:cNvPr>
          <p:cNvSpPr txBox="1"/>
          <p:nvPr/>
        </p:nvSpPr>
        <p:spPr>
          <a:xfrm>
            <a:off x="1041400" y="3292267"/>
            <a:ext cx="1733463" cy="1200329"/>
          </a:xfrm>
          <a:prstGeom prst="rect">
            <a:avLst/>
          </a:prstGeom>
          <a:noFill/>
        </p:spPr>
        <p:txBody>
          <a:bodyPr wrap="square" rtlCol="0">
            <a:spAutoFit/>
          </a:bodyPr>
          <a:lstStyle/>
          <a:p>
            <a:pPr algn="ctr"/>
            <a:r>
              <a:rPr lang="en-GB" sz="7200" dirty="0">
                <a:solidFill>
                  <a:srgbClr val="E32D91"/>
                </a:solidFill>
              </a:rPr>
              <a:t>#</a:t>
            </a:r>
          </a:p>
        </p:txBody>
      </p:sp>
      <p:sp>
        <p:nvSpPr>
          <p:cNvPr id="48" name="TextBox 47">
            <a:extLst>
              <a:ext uri="{FF2B5EF4-FFF2-40B4-BE49-F238E27FC236}">
                <a16:creationId xmlns:a16="http://schemas.microsoft.com/office/drawing/2014/main" id="{7DB02717-B98E-9D76-B048-9A9E7E608841}"/>
              </a:ext>
            </a:extLst>
          </p:cNvPr>
          <p:cNvSpPr txBox="1"/>
          <p:nvPr/>
        </p:nvSpPr>
        <p:spPr>
          <a:xfrm>
            <a:off x="3998968" y="3483615"/>
            <a:ext cx="3032892" cy="408816"/>
          </a:xfrm>
          <a:prstGeom prst="rect">
            <a:avLst/>
          </a:prstGeom>
          <a:noFill/>
        </p:spPr>
        <p:txBody>
          <a:bodyPr wrap="square" rtlCol="0">
            <a:spAutoFit/>
          </a:bodyPr>
          <a:lstStyle/>
          <a:p>
            <a:r>
              <a:rPr lang="en-GB" sz="2000" b="1" dirty="0">
                <a:solidFill>
                  <a:srgbClr val="C00000"/>
                </a:solidFill>
                <a:latin typeface="Rockwell" panose="02060603020205020403" pitchFamily="18" charset="0"/>
                <a:cs typeface="Simplified Arabic Fixed" panose="02070309020205020404" pitchFamily="49" charset="-78"/>
              </a:rPr>
              <a:t>Instagram Tips</a:t>
            </a:r>
            <a:endParaRPr lang="en-GB" sz="2000" dirty="0">
              <a:solidFill>
                <a:srgbClr val="C00000"/>
              </a:solidFill>
              <a:latin typeface="Rockwell" panose="02060603020205020403" pitchFamily="18" charset="0"/>
              <a:cs typeface="Simplified Arabic Fixed" panose="02070309020205020404" pitchFamily="49" charset="-78"/>
            </a:endParaRPr>
          </a:p>
        </p:txBody>
      </p:sp>
      <p:sp>
        <p:nvSpPr>
          <p:cNvPr id="49" name="TextBox 48">
            <a:extLst>
              <a:ext uri="{FF2B5EF4-FFF2-40B4-BE49-F238E27FC236}">
                <a16:creationId xmlns:a16="http://schemas.microsoft.com/office/drawing/2014/main" id="{15EB9BE9-7575-E625-C861-EE81B6A48C2A}"/>
              </a:ext>
            </a:extLst>
          </p:cNvPr>
          <p:cNvSpPr txBox="1"/>
          <p:nvPr/>
        </p:nvSpPr>
        <p:spPr>
          <a:xfrm>
            <a:off x="3869546" y="3944139"/>
            <a:ext cx="4226692" cy="307777"/>
          </a:xfrm>
          <a:prstGeom prst="rect">
            <a:avLst/>
          </a:prstGeom>
          <a:noFill/>
        </p:spPr>
        <p:txBody>
          <a:bodyPr wrap="square" rtlCol="0">
            <a:spAutoFit/>
          </a:bodyPr>
          <a:lstStyle/>
          <a:p>
            <a:r>
              <a:rPr lang="en-GB" sz="1400" dirty="0">
                <a:cs typeface="Simplified Arabic Fixed" panose="02070309020205020404" pitchFamily="49" charset="-78"/>
              </a:rPr>
              <a:t># Follow companies you are interested in</a:t>
            </a:r>
          </a:p>
        </p:txBody>
      </p:sp>
      <p:sp>
        <p:nvSpPr>
          <p:cNvPr id="50" name="TextBox 49">
            <a:extLst>
              <a:ext uri="{FF2B5EF4-FFF2-40B4-BE49-F238E27FC236}">
                <a16:creationId xmlns:a16="http://schemas.microsoft.com/office/drawing/2014/main" id="{B30956C7-97E6-7628-4CCB-2B81F4190C1C}"/>
              </a:ext>
            </a:extLst>
          </p:cNvPr>
          <p:cNvSpPr txBox="1"/>
          <p:nvPr/>
        </p:nvSpPr>
        <p:spPr>
          <a:xfrm>
            <a:off x="3869546" y="4195826"/>
            <a:ext cx="4226692" cy="307777"/>
          </a:xfrm>
          <a:prstGeom prst="rect">
            <a:avLst/>
          </a:prstGeom>
          <a:noFill/>
        </p:spPr>
        <p:txBody>
          <a:bodyPr wrap="square" rtlCol="0">
            <a:spAutoFit/>
          </a:bodyPr>
          <a:lstStyle/>
          <a:p>
            <a:r>
              <a:rPr lang="en-GB" sz="1400" dirty="0">
                <a:cs typeface="Simplified Arabic Fixed" panose="02070309020205020404" pitchFamily="49" charset="-78"/>
              </a:rPr>
              <a:t># Post consistently</a:t>
            </a:r>
          </a:p>
        </p:txBody>
      </p:sp>
      <p:sp>
        <p:nvSpPr>
          <p:cNvPr id="51" name="TextBox 50">
            <a:extLst>
              <a:ext uri="{FF2B5EF4-FFF2-40B4-BE49-F238E27FC236}">
                <a16:creationId xmlns:a16="http://schemas.microsoft.com/office/drawing/2014/main" id="{11F34935-DC96-1B37-1541-3D2F5E9FF2DF}"/>
              </a:ext>
            </a:extLst>
          </p:cNvPr>
          <p:cNvSpPr txBox="1"/>
          <p:nvPr/>
        </p:nvSpPr>
        <p:spPr>
          <a:xfrm>
            <a:off x="3869546" y="4437880"/>
            <a:ext cx="4226692" cy="307777"/>
          </a:xfrm>
          <a:prstGeom prst="rect">
            <a:avLst/>
          </a:prstGeom>
          <a:noFill/>
        </p:spPr>
        <p:txBody>
          <a:bodyPr wrap="square" rtlCol="0">
            <a:spAutoFit/>
          </a:bodyPr>
          <a:lstStyle/>
          <a:p>
            <a:r>
              <a:rPr lang="en-GB" sz="1400" dirty="0">
                <a:cs typeface="Simplified Arabic Fixed" panose="02070309020205020404" pitchFamily="49" charset="-78"/>
              </a:rPr>
              <a:t># Posts should be in line with your career goals</a:t>
            </a:r>
          </a:p>
        </p:txBody>
      </p:sp>
      <p:sp>
        <p:nvSpPr>
          <p:cNvPr id="52" name="TextBox 51">
            <a:extLst>
              <a:ext uri="{FF2B5EF4-FFF2-40B4-BE49-F238E27FC236}">
                <a16:creationId xmlns:a16="http://schemas.microsoft.com/office/drawing/2014/main" id="{A6B66671-6349-AC70-33E5-4B757DB552C5}"/>
              </a:ext>
            </a:extLst>
          </p:cNvPr>
          <p:cNvSpPr txBox="1"/>
          <p:nvPr/>
        </p:nvSpPr>
        <p:spPr>
          <a:xfrm>
            <a:off x="3869546" y="4689567"/>
            <a:ext cx="4226692" cy="307777"/>
          </a:xfrm>
          <a:prstGeom prst="rect">
            <a:avLst/>
          </a:prstGeom>
          <a:noFill/>
        </p:spPr>
        <p:txBody>
          <a:bodyPr wrap="square" rtlCol="0">
            <a:spAutoFit/>
          </a:bodyPr>
          <a:lstStyle/>
          <a:p>
            <a:r>
              <a:rPr lang="en-GB" sz="1400" dirty="0">
                <a:cs typeface="Simplified Arabic Fixed" panose="02070309020205020404" pitchFamily="49" charset="-78"/>
              </a:rPr>
              <a:t># Keep it professional!</a:t>
            </a:r>
          </a:p>
        </p:txBody>
      </p:sp>
      <p:sp>
        <p:nvSpPr>
          <p:cNvPr id="55" name="Rectangle 54">
            <a:extLst>
              <a:ext uri="{FF2B5EF4-FFF2-40B4-BE49-F238E27FC236}">
                <a16:creationId xmlns:a16="http://schemas.microsoft.com/office/drawing/2014/main" id="{2CB59FB1-C259-F660-B866-F08B8A4D50CB}"/>
              </a:ext>
            </a:extLst>
          </p:cNvPr>
          <p:cNvSpPr/>
          <p:nvPr/>
        </p:nvSpPr>
        <p:spPr>
          <a:xfrm>
            <a:off x="4305300" y="5475788"/>
            <a:ext cx="4610100" cy="694892"/>
          </a:xfrm>
          <a:prstGeom prst="rect">
            <a:avLst/>
          </a:prstGeom>
          <a:solidFill>
            <a:srgbClr val="FFCCFF"/>
          </a:solidFill>
          <a:ln w="19050">
            <a:solidFill>
              <a:srgbClr val="E32D9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TextBox 55">
            <a:extLst>
              <a:ext uri="{FF2B5EF4-FFF2-40B4-BE49-F238E27FC236}">
                <a16:creationId xmlns:a16="http://schemas.microsoft.com/office/drawing/2014/main" id="{07DE984F-2A5D-F2C1-ECEA-95F4C4D38E72}"/>
              </a:ext>
            </a:extLst>
          </p:cNvPr>
          <p:cNvSpPr txBox="1"/>
          <p:nvPr/>
        </p:nvSpPr>
        <p:spPr>
          <a:xfrm>
            <a:off x="4396263" y="5511649"/>
            <a:ext cx="1559368" cy="646331"/>
          </a:xfrm>
          <a:prstGeom prst="rect">
            <a:avLst/>
          </a:prstGeom>
          <a:noFill/>
        </p:spPr>
        <p:txBody>
          <a:bodyPr wrap="square" rtlCol="0">
            <a:spAutoFit/>
          </a:bodyPr>
          <a:lstStyle/>
          <a:p>
            <a:r>
              <a:rPr lang="en-GB" b="1" dirty="0">
                <a:solidFill>
                  <a:srgbClr val="C00000"/>
                </a:solidFill>
                <a:latin typeface="Simplified Arabic Fixed" panose="02070309020205020404" pitchFamily="49" charset="-78"/>
                <a:cs typeface="Simplified Arabic Fixed" panose="02070309020205020404" pitchFamily="49" charset="-78"/>
              </a:rPr>
              <a:t>For example:</a:t>
            </a:r>
          </a:p>
        </p:txBody>
      </p:sp>
      <p:sp>
        <p:nvSpPr>
          <p:cNvPr id="58" name="TextBox 57">
            <a:extLst>
              <a:ext uri="{FF2B5EF4-FFF2-40B4-BE49-F238E27FC236}">
                <a16:creationId xmlns:a16="http://schemas.microsoft.com/office/drawing/2014/main" id="{0E46DBF6-B381-E1C5-2009-91C961B921B7}"/>
              </a:ext>
            </a:extLst>
          </p:cNvPr>
          <p:cNvSpPr txBox="1"/>
          <p:nvPr/>
        </p:nvSpPr>
        <p:spPr>
          <a:xfrm>
            <a:off x="5430980" y="5485163"/>
            <a:ext cx="3484420" cy="646331"/>
          </a:xfrm>
          <a:prstGeom prst="rect">
            <a:avLst/>
          </a:prstGeom>
          <a:noFill/>
        </p:spPr>
        <p:txBody>
          <a:bodyPr wrap="square">
            <a:spAutoFit/>
          </a:bodyPr>
          <a:lstStyle/>
          <a:p>
            <a:pPr algn="ctr"/>
            <a:r>
              <a:rPr lang="en-GB" dirty="0">
                <a:solidFill>
                  <a:srgbClr val="85358B"/>
                </a:solidFill>
              </a:rPr>
              <a:t>#UXdesign   </a:t>
            </a:r>
            <a:r>
              <a:rPr lang="en-GB" dirty="0">
                <a:solidFill>
                  <a:srgbClr val="E32D91"/>
                </a:solidFill>
              </a:rPr>
              <a:t>#UXdesignerjobs  </a:t>
            </a:r>
            <a:r>
              <a:rPr lang="en-GB" dirty="0">
                <a:solidFill>
                  <a:srgbClr val="7030A0"/>
                </a:solidFill>
              </a:rPr>
              <a:t>#UXdesignjobsearch</a:t>
            </a:r>
          </a:p>
        </p:txBody>
      </p:sp>
      <p:cxnSp>
        <p:nvCxnSpPr>
          <p:cNvPr id="60" name="Straight Connector 59">
            <a:extLst>
              <a:ext uri="{FF2B5EF4-FFF2-40B4-BE49-F238E27FC236}">
                <a16:creationId xmlns:a16="http://schemas.microsoft.com/office/drawing/2014/main" id="{0FB6504A-35EC-3DA5-549D-F96C0BE35CDF}"/>
              </a:ext>
            </a:extLst>
          </p:cNvPr>
          <p:cNvCxnSpPr/>
          <p:nvPr/>
        </p:nvCxnSpPr>
        <p:spPr>
          <a:xfrm>
            <a:off x="4031474" y="3892431"/>
            <a:ext cx="2420126" cy="0"/>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AEDC2A73-A0AA-5029-73E1-BDFFD15887C6}"/>
              </a:ext>
            </a:extLst>
          </p:cNvPr>
          <p:cNvGrpSpPr/>
          <p:nvPr/>
        </p:nvGrpSpPr>
        <p:grpSpPr>
          <a:xfrm>
            <a:off x="1757739" y="2154343"/>
            <a:ext cx="381000" cy="381000"/>
            <a:chOff x="-2286000" y="1422400"/>
            <a:chExt cx="631497" cy="631497"/>
          </a:xfrm>
        </p:grpSpPr>
        <p:sp>
          <p:nvSpPr>
            <p:cNvPr id="63" name="Rectangle: Rounded Corners 62">
              <a:extLst>
                <a:ext uri="{FF2B5EF4-FFF2-40B4-BE49-F238E27FC236}">
                  <a16:creationId xmlns:a16="http://schemas.microsoft.com/office/drawing/2014/main" id="{87A1A469-0C62-A6F8-CB6F-DD2B42A03E18}"/>
                </a:ext>
              </a:extLst>
            </p:cNvPr>
            <p:cNvSpPr/>
            <p:nvPr/>
          </p:nvSpPr>
          <p:spPr>
            <a:xfrm>
              <a:off x="-2286000" y="1422400"/>
              <a:ext cx="631497" cy="631497"/>
            </a:xfrm>
            <a:prstGeom prst="roundRect">
              <a:avLst/>
            </a:prstGeom>
            <a:solidFill>
              <a:srgbClr val="853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970FAA18-4214-29A0-5D8D-6A2A3495F076}"/>
                </a:ext>
              </a:extLst>
            </p:cNvPr>
            <p:cNvSpPr/>
            <p:nvPr/>
          </p:nvSpPr>
          <p:spPr>
            <a:xfrm>
              <a:off x="-2123170" y="1592098"/>
              <a:ext cx="317500" cy="317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CD4F5961-EFC5-EE5A-A5FC-21F71F162A6F}"/>
                </a:ext>
              </a:extLst>
            </p:cNvPr>
            <p:cNvSpPr/>
            <p:nvPr/>
          </p:nvSpPr>
          <p:spPr>
            <a:xfrm>
              <a:off x="-1823653" y="1492632"/>
              <a:ext cx="86766" cy="8676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7" name="Group 66">
            <a:extLst>
              <a:ext uri="{FF2B5EF4-FFF2-40B4-BE49-F238E27FC236}">
                <a16:creationId xmlns:a16="http://schemas.microsoft.com/office/drawing/2014/main" id="{46888BA3-0A55-1585-2E0D-B15481012F37}"/>
              </a:ext>
            </a:extLst>
          </p:cNvPr>
          <p:cNvGrpSpPr/>
          <p:nvPr/>
        </p:nvGrpSpPr>
        <p:grpSpPr>
          <a:xfrm>
            <a:off x="1757739" y="2707325"/>
            <a:ext cx="381000" cy="381000"/>
            <a:chOff x="-2286000" y="1422400"/>
            <a:chExt cx="631497" cy="631497"/>
          </a:xfrm>
        </p:grpSpPr>
        <p:sp>
          <p:nvSpPr>
            <p:cNvPr id="68" name="Rectangle: Rounded Corners 67">
              <a:extLst>
                <a:ext uri="{FF2B5EF4-FFF2-40B4-BE49-F238E27FC236}">
                  <a16:creationId xmlns:a16="http://schemas.microsoft.com/office/drawing/2014/main" id="{02CBF155-A059-BABB-36EB-EF7558035785}"/>
                </a:ext>
              </a:extLst>
            </p:cNvPr>
            <p:cNvSpPr/>
            <p:nvPr/>
          </p:nvSpPr>
          <p:spPr>
            <a:xfrm>
              <a:off x="-2286000" y="1422400"/>
              <a:ext cx="631497" cy="631497"/>
            </a:xfrm>
            <a:prstGeom prst="roundRect">
              <a:avLst/>
            </a:prstGeom>
            <a:solidFill>
              <a:srgbClr val="853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4E052105-FB6F-13DE-0BB5-A49844EC4E22}"/>
                </a:ext>
              </a:extLst>
            </p:cNvPr>
            <p:cNvSpPr/>
            <p:nvPr/>
          </p:nvSpPr>
          <p:spPr>
            <a:xfrm>
              <a:off x="-2123170" y="1592098"/>
              <a:ext cx="317500" cy="317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D15996FE-F256-2AA3-3AB0-FDC4FD58E977}"/>
                </a:ext>
              </a:extLst>
            </p:cNvPr>
            <p:cNvSpPr/>
            <p:nvPr/>
          </p:nvSpPr>
          <p:spPr>
            <a:xfrm>
              <a:off x="-1823653" y="1492632"/>
              <a:ext cx="86766" cy="8676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51532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4BAD0BA-25D1-FE3A-65BC-EBD210D58C77}"/>
            </a:ext>
          </a:extLst>
        </p:cNvPr>
        <p:cNvGrpSpPr/>
        <p:nvPr/>
      </p:nvGrpSpPr>
      <p:grpSpPr>
        <a:xfrm>
          <a:off x="0" y="0"/>
          <a:ext cx="0" cy="0"/>
          <a:chOff x="0" y="0"/>
          <a:chExt cx="0" cy="0"/>
        </a:xfrm>
      </p:grpSpPr>
      <p:pic>
        <p:nvPicPr>
          <p:cNvPr id="2" name="Picture 6" descr="A picture containing text, monitor, screen, display&#10;&#10;Description automatically generated">
            <a:extLst>
              <a:ext uri="{FF2B5EF4-FFF2-40B4-BE49-F238E27FC236}">
                <a16:creationId xmlns:a16="http://schemas.microsoft.com/office/drawing/2014/main" id="{071FAA67-9571-4D60-9FF5-D684D287B2E8}"/>
              </a:ext>
            </a:extLst>
          </p:cNvPr>
          <p:cNvPicPr>
            <a:picLocks noChangeAspect="1"/>
          </p:cNvPicPr>
          <p:nvPr/>
        </p:nvPicPr>
        <p:blipFill>
          <a:blip r:embed="rId4"/>
          <a:stretch>
            <a:fillRect/>
          </a:stretch>
        </p:blipFill>
        <p:spPr>
          <a:xfrm>
            <a:off x="604479" y="4062232"/>
            <a:ext cx="2486024" cy="2385383"/>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C97AAB52-14B5-307A-7536-B51CCF536D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673" y="809748"/>
            <a:ext cx="5194540" cy="3637471"/>
          </a:xfrm>
          <a:prstGeom prst="rect">
            <a:avLst/>
          </a:prstGeom>
          <a:effectLst>
            <a:outerShdw blurRad="50800" dist="50800" dir="5400000" algn="ctr" rotWithShape="0">
              <a:schemeClr val="tx1">
                <a:lumMod val="75000"/>
                <a:lumOff val="25000"/>
              </a:schemeClr>
            </a:outerShdw>
          </a:effectLst>
        </p:spPr>
      </p:pic>
      <p:sp>
        <p:nvSpPr>
          <p:cNvPr id="33" name="TextBox 32">
            <a:extLst>
              <a:ext uri="{FF2B5EF4-FFF2-40B4-BE49-F238E27FC236}">
                <a16:creationId xmlns:a16="http://schemas.microsoft.com/office/drawing/2014/main" id="{1AB015FD-29AF-E2E3-556A-D5A06256CB47}"/>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sp>
        <p:nvSpPr>
          <p:cNvPr id="20" name="TextBox 19">
            <a:extLst>
              <a:ext uri="{FF2B5EF4-FFF2-40B4-BE49-F238E27FC236}">
                <a16:creationId xmlns:a16="http://schemas.microsoft.com/office/drawing/2014/main" id="{D50B7FE2-A7D6-DCC4-6820-274BDE1BFE74}"/>
              </a:ext>
            </a:extLst>
          </p:cNvPr>
          <p:cNvSpPr txBox="1"/>
          <p:nvPr/>
        </p:nvSpPr>
        <p:spPr>
          <a:xfrm>
            <a:off x="2198304" y="1448378"/>
            <a:ext cx="2359084" cy="584775"/>
          </a:xfrm>
          <a:prstGeom prst="rect">
            <a:avLst/>
          </a:prstGeom>
          <a:noFill/>
        </p:spPr>
        <p:txBody>
          <a:bodyPr wrap="square" rtlCol="0">
            <a:spAutoFit/>
          </a:bodyPr>
          <a:lstStyle/>
          <a:p>
            <a:pPr algn="ctr"/>
            <a:r>
              <a:rPr lang="en-GB" sz="3200" b="1" dirty="0">
                <a:latin typeface="Arial Narrow" panose="020B0604020202020204" pitchFamily="34" charset="0"/>
                <a:cs typeface="Arial Narrow" panose="020B0604020202020204" pitchFamily="34" charset="0"/>
              </a:rPr>
              <a:t>YouTube</a:t>
            </a:r>
          </a:p>
        </p:txBody>
      </p:sp>
      <p:pic>
        <p:nvPicPr>
          <p:cNvPr id="21" name="Picture 20" descr="A picture containing text, light, dark&#10;&#10;Description automatically generated">
            <a:extLst>
              <a:ext uri="{FF2B5EF4-FFF2-40B4-BE49-F238E27FC236}">
                <a16:creationId xmlns:a16="http://schemas.microsoft.com/office/drawing/2014/main" id="{5694D6B2-85CB-FF48-3D93-CCEA77407D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858" y="203953"/>
            <a:ext cx="772851" cy="766668"/>
          </a:xfrm>
          <a:prstGeom prst="rect">
            <a:avLst/>
          </a:prstGeom>
        </p:spPr>
      </p:pic>
      <p:pic>
        <p:nvPicPr>
          <p:cNvPr id="22" name="Graphic 21" descr="Influencer with solid fill">
            <a:extLst>
              <a:ext uri="{FF2B5EF4-FFF2-40B4-BE49-F238E27FC236}">
                <a16:creationId xmlns:a16="http://schemas.microsoft.com/office/drawing/2014/main" id="{245B681A-96EF-FF72-DA63-58E257C4B78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7652" y="240688"/>
            <a:ext cx="656655" cy="656655"/>
          </a:xfrm>
          <a:prstGeom prst="rect">
            <a:avLst/>
          </a:prstGeom>
        </p:spPr>
      </p:pic>
      <p:pic>
        <p:nvPicPr>
          <p:cNvPr id="23" name="Picture 22" descr="Logo&#10;&#10;Description automatically generated">
            <a:extLst>
              <a:ext uri="{FF2B5EF4-FFF2-40B4-BE49-F238E27FC236}">
                <a16:creationId xmlns:a16="http://schemas.microsoft.com/office/drawing/2014/main" id="{E5C43C6D-ECAB-B813-6B1A-9B1577C8CFE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30055" y="1417172"/>
            <a:ext cx="747506" cy="526244"/>
          </a:xfrm>
          <a:prstGeom prst="rect">
            <a:avLst/>
          </a:prstGeom>
        </p:spPr>
      </p:pic>
      <p:pic>
        <p:nvPicPr>
          <p:cNvPr id="24" name="Picture 23" descr="A picture containing sunset, nature, flock, bright&#10;&#10;Description automatically generated">
            <a:extLst>
              <a:ext uri="{FF2B5EF4-FFF2-40B4-BE49-F238E27FC236}">
                <a16:creationId xmlns:a16="http://schemas.microsoft.com/office/drawing/2014/main" id="{A63E0ED2-A903-7DA3-A26B-26DCD9AB265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57740" y="297172"/>
            <a:ext cx="6824785" cy="516378"/>
          </a:xfrm>
          <a:prstGeom prst="rect">
            <a:avLst/>
          </a:prstGeom>
        </p:spPr>
      </p:pic>
      <p:sp>
        <p:nvSpPr>
          <p:cNvPr id="25" name="TextBox 24">
            <a:extLst>
              <a:ext uri="{FF2B5EF4-FFF2-40B4-BE49-F238E27FC236}">
                <a16:creationId xmlns:a16="http://schemas.microsoft.com/office/drawing/2014/main" id="{CD496728-E649-7DAE-E9B9-8615DA54FD2C}"/>
              </a:ext>
            </a:extLst>
          </p:cNvPr>
          <p:cNvSpPr txBox="1"/>
          <p:nvPr/>
        </p:nvSpPr>
        <p:spPr>
          <a:xfrm>
            <a:off x="1757739" y="385687"/>
            <a:ext cx="6824785" cy="369332"/>
          </a:xfrm>
          <a:prstGeom prst="rect">
            <a:avLst/>
          </a:prstGeom>
          <a:noFill/>
        </p:spPr>
        <p:txBody>
          <a:bodyPr wrap="square" lIns="91440" tIns="45720" rIns="91440" bIns="45720" rtlCol="0" anchor="t">
            <a:spAutoFit/>
          </a:bodyPr>
          <a:lstStyle/>
          <a:p>
            <a:pPr algn="ctr"/>
            <a:r>
              <a:rPr lang="en-GB" dirty="0">
                <a:solidFill>
                  <a:schemeClr val="bg1"/>
                </a:solidFill>
                <a:latin typeface="Simplified Arabic Fixed"/>
                <a:cs typeface="Simplified Arabic Fixed"/>
              </a:rPr>
              <a:t>Which social media network works best for YOU?</a:t>
            </a:r>
          </a:p>
        </p:txBody>
      </p:sp>
      <p:sp>
        <p:nvSpPr>
          <p:cNvPr id="13" name="TextBox 12">
            <a:extLst>
              <a:ext uri="{FF2B5EF4-FFF2-40B4-BE49-F238E27FC236}">
                <a16:creationId xmlns:a16="http://schemas.microsoft.com/office/drawing/2014/main" id="{868C08B7-668F-4D00-2D89-CC2F1967B7AB}"/>
              </a:ext>
            </a:extLst>
          </p:cNvPr>
          <p:cNvSpPr txBox="1"/>
          <p:nvPr/>
        </p:nvSpPr>
        <p:spPr>
          <a:xfrm>
            <a:off x="745769" y="2103149"/>
            <a:ext cx="4965564" cy="523220"/>
          </a:xfrm>
          <a:prstGeom prst="rect">
            <a:avLst/>
          </a:prstGeom>
          <a:noFill/>
        </p:spPr>
        <p:txBody>
          <a:bodyPr wrap="square" lIns="91440" tIns="45720" rIns="91440" bIns="45720" rtlCol="0" anchor="t">
            <a:spAutoFit/>
          </a:bodyPr>
          <a:lstStyle/>
          <a:p>
            <a:pPr marL="285750" indent="-285750">
              <a:buFont typeface="Wingdings" pitchFamily="2" charset="2"/>
              <a:buChar char="Ø"/>
            </a:pPr>
            <a:r>
              <a:rPr lang="en-GB" sz="1400" dirty="0">
                <a:latin typeface="Arial"/>
                <a:cs typeface="Arial Narrow" panose="020B0604020202020204" pitchFamily="34" charset="0"/>
              </a:rPr>
              <a:t>Large national companies and organisations promote their activities – and job and training opportunities.</a:t>
            </a:r>
          </a:p>
        </p:txBody>
      </p:sp>
      <p:sp>
        <p:nvSpPr>
          <p:cNvPr id="15" name="TextBox 14">
            <a:extLst>
              <a:ext uri="{FF2B5EF4-FFF2-40B4-BE49-F238E27FC236}">
                <a16:creationId xmlns:a16="http://schemas.microsoft.com/office/drawing/2014/main" id="{DD9B74EC-D997-339D-32C5-EDD8566E871E}"/>
              </a:ext>
            </a:extLst>
          </p:cNvPr>
          <p:cNvSpPr txBox="1"/>
          <p:nvPr/>
        </p:nvSpPr>
        <p:spPr>
          <a:xfrm>
            <a:off x="766089" y="2766398"/>
            <a:ext cx="3887067" cy="307777"/>
          </a:xfrm>
          <a:prstGeom prst="rect">
            <a:avLst/>
          </a:prstGeom>
          <a:noFill/>
        </p:spPr>
        <p:txBody>
          <a:bodyPr wrap="square" lIns="91440" tIns="45720" rIns="91440" bIns="45720" rtlCol="0" anchor="t">
            <a:spAutoFit/>
          </a:bodyPr>
          <a:lstStyle/>
          <a:p>
            <a:pPr marL="285750" indent="-285750">
              <a:buFont typeface="Wingdings" pitchFamily="2" charset="2"/>
              <a:buChar char="Ø"/>
            </a:pPr>
            <a:r>
              <a:rPr lang="en-GB" sz="1400" dirty="0">
                <a:latin typeface="Arial"/>
                <a:cs typeface="Arial Narrow" panose="020B0604020202020204" pitchFamily="34" charset="0"/>
              </a:rPr>
              <a:t>Look up career and apprenticeship videos</a:t>
            </a:r>
          </a:p>
        </p:txBody>
      </p:sp>
      <p:sp>
        <p:nvSpPr>
          <p:cNvPr id="16" name="TextBox 15">
            <a:extLst>
              <a:ext uri="{FF2B5EF4-FFF2-40B4-BE49-F238E27FC236}">
                <a16:creationId xmlns:a16="http://schemas.microsoft.com/office/drawing/2014/main" id="{48CFDDB5-219E-C11E-56AA-D4949840B514}"/>
              </a:ext>
            </a:extLst>
          </p:cNvPr>
          <p:cNvSpPr txBox="1"/>
          <p:nvPr/>
        </p:nvSpPr>
        <p:spPr>
          <a:xfrm>
            <a:off x="766089" y="3209987"/>
            <a:ext cx="4049627" cy="523220"/>
          </a:xfrm>
          <a:prstGeom prst="rect">
            <a:avLst/>
          </a:prstGeom>
          <a:noFill/>
        </p:spPr>
        <p:txBody>
          <a:bodyPr wrap="square" lIns="91440" tIns="45720" rIns="91440" bIns="45720" rtlCol="0" anchor="t">
            <a:spAutoFit/>
          </a:bodyPr>
          <a:lstStyle/>
          <a:p>
            <a:pPr marL="285750" indent="-285750">
              <a:buFont typeface="Wingdings" pitchFamily="2" charset="2"/>
              <a:buChar char="Ø"/>
            </a:pPr>
            <a:r>
              <a:rPr lang="en-GB" sz="1400" dirty="0">
                <a:latin typeface="Arial"/>
                <a:cs typeface="Arial Narrow" panose="020B0604020202020204" pitchFamily="34" charset="0"/>
              </a:rPr>
              <a:t>Find out about different companies and jobs before an interview</a:t>
            </a:r>
          </a:p>
        </p:txBody>
      </p:sp>
      <p:pic>
        <p:nvPicPr>
          <p:cNvPr id="17" name="Picture 16" descr="A picture containing text&#10;&#10;Description automatically generated">
            <a:extLst>
              <a:ext uri="{FF2B5EF4-FFF2-40B4-BE49-F238E27FC236}">
                <a16:creationId xmlns:a16="http://schemas.microsoft.com/office/drawing/2014/main" id="{D5FBA026-8535-75E1-DFC9-F586B5B4396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57030" y="1041771"/>
            <a:ext cx="1003300" cy="774700"/>
          </a:xfrm>
          <a:prstGeom prst="rect">
            <a:avLst/>
          </a:prstGeom>
        </p:spPr>
      </p:pic>
      <p:sp>
        <p:nvSpPr>
          <p:cNvPr id="19" name="Rectangle 26">
            <a:extLst>
              <a:ext uri="{FF2B5EF4-FFF2-40B4-BE49-F238E27FC236}">
                <a16:creationId xmlns:a16="http://schemas.microsoft.com/office/drawing/2014/main" id="{AA5D84C5-2E37-4841-5207-8D855CA2874B}"/>
              </a:ext>
            </a:extLst>
          </p:cNvPr>
          <p:cNvSpPr/>
          <p:nvPr/>
        </p:nvSpPr>
        <p:spPr>
          <a:xfrm>
            <a:off x="5822065" y="1929976"/>
            <a:ext cx="2083316" cy="393109"/>
          </a:xfrm>
          <a:custGeom>
            <a:avLst/>
            <a:gdLst>
              <a:gd name="connsiteX0" fmla="*/ 0 w 1290197"/>
              <a:gd name="connsiteY0" fmla="*/ 0 h 461665"/>
              <a:gd name="connsiteX1" fmla="*/ 1290197 w 1290197"/>
              <a:gd name="connsiteY1" fmla="*/ 0 h 461665"/>
              <a:gd name="connsiteX2" fmla="*/ 1290197 w 1290197"/>
              <a:gd name="connsiteY2" fmla="*/ 461665 h 461665"/>
              <a:gd name="connsiteX3" fmla="*/ 0 w 1290197"/>
              <a:gd name="connsiteY3" fmla="*/ 461665 h 461665"/>
              <a:gd name="connsiteX4" fmla="*/ 0 w 1290197"/>
              <a:gd name="connsiteY4" fmla="*/ 0 h 461665"/>
              <a:gd name="connsiteX0" fmla="*/ 0 w 1290197"/>
              <a:gd name="connsiteY0" fmla="*/ 0 h 461665"/>
              <a:gd name="connsiteX1" fmla="*/ 1226029 w 1290197"/>
              <a:gd name="connsiteY1" fmla="*/ 0 h 461665"/>
              <a:gd name="connsiteX2" fmla="*/ 1290197 w 1290197"/>
              <a:gd name="connsiteY2" fmla="*/ 461665 h 461665"/>
              <a:gd name="connsiteX3" fmla="*/ 0 w 1290197"/>
              <a:gd name="connsiteY3" fmla="*/ 461665 h 461665"/>
              <a:gd name="connsiteX4" fmla="*/ 0 w 1290197"/>
              <a:gd name="connsiteY4" fmla="*/ 0 h 461665"/>
              <a:gd name="connsiteX0" fmla="*/ 0 w 1290197"/>
              <a:gd name="connsiteY0" fmla="*/ 0 h 493750"/>
              <a:gd name="connsiteX1" fmla="*/ 1226029 w 1290197"/>
              <a:gd name="connsiteY1" fmla="*/ 0 h 493750"/>
              <a:gd name="connsiteX2" fmla="*/ 1290197 w 1290197"/>
              <a:gd name="connsiteY2" fmla="*/ 461665 h 493750"/>
              <a:gd name="connsiteX3" fmla="*/ 0 w 1290197"/>
              <a:gd name="connsiteY3" fmla="*/ 493750 h 493750"/>
              <a:gd name="connsiteX4" fmla="*/ 0 w 1290197"/>
              <a:gd name="connsiteY4" fmla="*/ 0 h 49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197" h="493750">
                <a:moveTo>
                  <a:pt x="0" y="0"/>
                </a:moveTo>
                <a:lnTo>
                  <a:pt x="1226029" y="0"/>
                </a:lnTo>
                <a:lnTo>
                  <a:pt x="1290197" y="461665"/>
                </a:lnTo>
                <a:lnTo>
                  <a:pt x="0" y="493750"/>
                </a:lnTo>
                <a:lnTo>
                  <a:pt x="0" y="0"/>
                </a:lnTo>
                <a:close/>
              </a:path>
            </a:pathLst>
          </a:cu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solidFill>
                <a:latin typeface="Century Gothic" panose="020B0502020202020204" pitchFamily="34" charset="0"/>
              </a:rPr>
              <a:t>Local authorities</a:t>
            </a:r>
          </a:p>
        </p:txBody>
      </p:sp>
      <p:sp>
        <p:nvSpPr>
          <p:cNvPr id="27" name="TextBox 26">
            <a:extLst>
              <a:ext uri="{FF2B5EF4-FFF2-40B4-BE49-F238E27FC236}">
                <a16:creationId xmlns:a16="http://schemas.microsoft.com/office/drawing/2014/main" id="{0C65F729-15CE-E5D8-10D2-9B9DF1BAD53A}"/>
              </a:ext>
            </a:extLst>
          </p:cNvPr>
          <p:cNvSpPr txBox="1"/>
          <p:nvPr/>
        </p:nvSpPr>
        <p:spPr>
          <a:xfrm>
            <a:off x="6818587" y="1205692"/>
            <a:ext cx="2078831" cy="523220"/>
          </a:xfrm>
          <a:prstGeom prst="rect">
            <a:avLst/>
          </a:prstGeom>
          <a:noFill/>
        </p:spPr>
        <p:txBody>
          <a:bodyPr wrap="square" rtlCol="0">
            <a:spAutoFit/>
          </a:bodyPr>
          <a:lstStyle/>
          <a:p>
            <a:r>
              <a:rPr lang="en-GB" sz="2800" dirty="0">
                <a:solidFill>
                  <a:schemeClr val="accent2"/>
                </a:solidFill>
                <a:latin typeface="Reprise Title Std" panose="02000000000000000000" pitchFamily="2" charset="77"/>
                <a:cs typeface="Arial Narrow" panose="020B0604020202020204" pitchFamily="34" charset="0"/>
              </a:rPr>
              <a:t>CHECK OUT :</a:t>
            </a:r>
          </a:p>
        </p:txBody>
      </p:sp>
      <p:pic>
        <p:nvPicPr>
          <p:cNvPr id="4" name="Picture 3" descr="Text&#10;&#10;Description automatically generated">
            <a:extLst>
              <a:ext uri="{FF2B5EF4-FFF2-40B4-BE49-F238E27FC236}">
                <a16:creationId xmlns:a16="http://schemas.microsoft.com/office/drawing/2014/main" id="{147A423B-0E15-B700-0E45-ADE4F633CAE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68620" y="3243259"/>
            <a:ext cx="1631950" cy="730634"/>
          </a:xfrm>
          <a:prstGeom prst="rect">
            <a:avLst/>
          </a:prstGeom>
          <a:effectLst>
            <a:outerShdw blurRad="50800" dist="50800" dir="5400000" algn="ctr" rotWithShape="0">
              <a:schemeClr val="tx1">
                <a:lumMod val="65000"/>
                <a:lumOff val="35000"/>
              </a:schemeClr>
            </a:outerShdw>
          </a:effectLst>
        </p:spPr>
      </p:pic>
      <p:pic>
        <p:nvPicPr>
          <p:cNvPr id="6" name="Picture 5" descr="Text&#10;&#10;Description automatically generated with low confidence">
            <a:hlinkClick r:id="rId13"/>
            <a:extLst>
              <a:ext uri="{FF2B5EF4-FFF2-40B4-BE49-F238E27FC236}">
                <a16:creationId xmlns:a16="http://schemas.microsoft.com/office/drawing/2014/main" id="{848DDB91-2EEA-0837-7AA1-8F297D9D3A1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541803" y="2506998"/>
            <a:ext cx="2039495" cy="559216"/>
          </a:xfrm>
          <a:prstGeom prst="rect">
            <a:avLst/>
          </a:prstGeom>
          <a:effectLst>
            <a:outerShdw blurRad="50800" dist="50800" dir="5400000" algn="ctr" rotWithShape="0">
              <a:schemeClr val="tx1">
                <a:lumMod val="65000"/>
                <a:lumOff val="35000"/>
              </a:schemeClr>
            </a:outerShdw>
          </a:effectLst>
        </p:spPr>
      </p:pic>
      <p:pic>
        <p:nvPicPr>
          <p:cNvPr id="8" name="Picture 7" descr="Graphical user interface, text, application&#10;&#10;Description automatically generated">
            <a:hlinkClick r:id="rId15"/>
            <a:extLst>
              <a:ext uri="{FF2B5EF4-FFF2-40B4-BE49-F238E27FC236}">
                <a16:creationId xmlns:a16="http://schemas.microsoft.com/office/drawing/2014/main" id="{B7CE1933-E4BD-457F-E0EB-C9E7430ED24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859140" y="2366707"/>
            <a:ext cx="1152774" cy="816325"/>
          </a:xfrm>
          <a:prstGeom prst="rect">
            <a:avLst/>
          </a:prstGeom>
          <a:effectLst>
            <a:outerShdw blurRad="50800" dist="50800" dir="5400000" algn="ctr" rotWithShape="0">
              <a:schemeClr val="tx1">
                <a:lumMod val="65000"/>
                <a:lumOff val="35000"/>
              </a:schemeClr>
            </a:outerShdw>
          </a:effectLst>
        </p:spPr>
      </p:pic>
      <p:sp>
        <p:nvSpPr>
          <p:cNvPr id="26" name="Rectangle 26">
            <a:extLst>
              <a:ext uri="{FF2B5EF4-FFF2-40B4-BE49-F238E27FC236}">
                <a16:creationId xmlns:a16="http://schemas.microsoft.com/office/drawing/2014/main" id="{AC4BD754-41DF-FB5F-42B2-1AF620F8C1C3}"/>
              </a:ext>
            </a:extLst>
          </p:cNvPr>
          <p:cNvSpPr/>
          <p:nvPr/>
        </p:nvSpPr>
        <p:spPr>
          <a:xfrm rot="420000">
            <a:off x="7292207" y="3288861"/>
            <a:ext cx="1767015" cy="1521436"/>
          </a:xfrm>
          <a:custGeom>
            <a:avLst/>
            <a:gdLst>
              <a:gd name="connsiteX0" fmla="*/ 0 w 1290197"/>
              <a:gd name="connsiteY0" fmla="*/ 0 h 461665"/>
              <a:gd name="connsiteX1" fmla="*/ 1290197 w 1290197"/>
              <a:gd name="connsiteY1" fmla="*/ 0 h 461665"/>
              <a:gd name="connsiteX2" fmla="*/ 1290197 w 1290197"/>
              <a:gd name="connsiteY2" fmla="*/ 461665 h 461665"/>
              <a:gd name="connsiteX3" fmla="*/ 0 w 1290197"/>
              <a:gd name="connsiteY3" fmla="*/ 461665 h 461665"/>
              <a:gd name="connsiteX4" fmla="*/ 0 w 1290197"/>
              <a:gd name="connsiteY4" fmla="*/ 0 h 461665"/>
              <a:gd name="connsiteX0" fmla="*/ 0 w 1290197"/>
              <a:gd name="connsiteY0" fmla="*/ 0 h 461665"/>
              <a:gd name="connsiteX1" fmla="*/ 1226029 w 1290197"/>
              <a:gd name="connsiteY1" fmla="*/ 0 h 461665"/>
              <a:gd name="connsiteX2" fmla="*/ 1290197 w 1290197"/>
              <a:gd name="connsiteY2" fmla="*/ 461665 h 461665"/>
              <a:gd name="connsiteX3" fmla="*/ 0 w 1290197"/>
              <a:gd name="connsiteY3" fmla="*/ 461665 h 461665"/>
              <a:gd name="connsiteX4" fmla="*/ 0 w 1290197"/>
              <a:gd name="connsiteY4" fmla="*/ 0 h 461665"/>
              <a:gd name="connsiteX0" fmla="*/ 0 w 1290197"/>
              <a:gd name="connsiteY0" fmla="*/ 0 h 493750"/>
              <a:gd name="connsiteX1" fmla="*/ 1226029 w 1290197"/>
              <a:gd name="connsiteY1" fmla="*/ 0 h 493750"/>
              <a:gd name="connsiteX2" fmla="*/ 1290197 w 1290197"/>
              <a:gd name="connsiteY2" fmla="*/ 461665 h 493750"/>
              <a:gd name="connsiteX3" fmla="*/ 0 w 1290197"/>
              <a:gd name="connsiteY3" fmla="*/ 493750 h 493750"/>
              <a:gd name="connsiteX4" fmla="*/ 0 w 1290197"/>
              <a:gd name="connsiteY4" fmla="*/ 0 h 49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197" h="493750">
                <a:moveTo>
                  <a:pt x="0" y="0"/>
                </a:moveTo>
                <a:lnTo>
                  <a:pt x="1226029" y="0"/>
                </a:lnTo>
                <a:lnTo>
                  <a:pt x="1290197" y="461665"/>
                </a:lnTo>
                <a:lnTo>
                  <a:pt x="0" y="493750"/>
                </a:lnTo>
                <a:lnTo>
                  <a:pt x="0" y="0"/>
                </a:lnTo>
                <a:close/>
              </a:path>
            </a:pathLst>
          </a:custGeom>
          <a:solidFill>
            <a:schemeClr val="bg1"/>
          </a:solidFill>
          <a:ln>
            <a:solidFill>
              <a:srgbClr val="F23C4D"/>
            </a:solidFill>
          </a:ln>
          <a:effectLst>
            <a:outerShdw blurRad="50800" dist="50800" dir="5400000" algn="ctr" rotWithShape="0">
              <a:schemeClr val="tx1">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solidFill>
                  <a:schemeClr val="tx1"/>
                </a:solidFill>
              </a:rPr>
              <a:t>Large companies’ and </a:t>
            </a:r>
            <a:r>
              <a:rPr lang="en-US" sz="1600" dirty="0" err="1">
                <a:solidFill>
                  <a:schemeClr val="tx1"/>
                </a:solidFill>
              </a:rPr>
              <a:t>organisations’</a:t>
            </a:r>
            <a:r>
              <a:rPr lang="en-US" sz="1600" dirty="0">
                <a:solidFill>
                  <a:schemeClr val="tx1"/>
                </a:solidFill>
              </a:rPr>
              <a:t> </a:t>
            </a:r>
            <a:r>
              <a:rPr lang="en-US" sz="1600" dirty="0">
                <a:solidFill>
                  <a:srgbClr val="C00000"/>
                </a:solidFill>
              </a:rPr>
              <a:t>Apprenticeship </a:t>
            </a:r>
            <a:r>
              <a:rPr lang="en-US" sz="1600" dirty="0">
                <a:solidFill>
                  <a:schemeClr val="tx1"/>
                </a:solidFill>
              </a:rPr>
              <a:t>or </a:t>
            </a:r>
            <a:r>
              <a:rPr lang="en-US" sz="1600" dirty="0">
                <a:solidFill>
                  <a:srgbClr val="C00000"/>
                </a:solidFill>
              </a:rPr>
              <a:t>MA </a:t>
            </a:r>
            <a:r>
              <a:rPr lang="en-US" sz="1600" dirty="0">
                <a:solidFill>
                  <a:schemeClr val="tx1"/>
                </a:solidFill>
              </a:rPr>
              <a:t>videos</a:t>
            </a:r>
            <a:endParaRPr lang="en-US" sz="1600" dirty="0">
              <a:solidFill>
                <a:schemeClr val="tx1"/>
              </a:solidFill>
              <a:cs typeface="Calibri"/>
            </a:endParaRPr>
          </a:p>
        </p:txBody>
      </p:sp>
      <p:sp>
        <p:nvSpPr>
          <p:cNvPr id="29" name="TextBox 28">
            <a:extLst>
              <a:ext uri="{FF2B5EF4-FFF2-40B4-BE49-F238E27FC236}">
                <a16:creationId xmlns:a16="http://schemas.microsoft.com/office/drawing/2014/main" id="{94A5B36A-E50E-67A6-59EB-AE2279BD4642}"/>
              </a:ext>
            </a:extLst>
          </p:cNvPr>
          <p:cNvSpPr txBox="1"/>
          <p:nvPr/>
        </p:nvSpPr>
        <p:spPr>
          <a:xfrm rot="-180000">
            <a:off x="1036727" y="4983614"/>
            <a:ext cx="1693889" cy="954107"/>
          </a:xfrm>
          <a:prstGeom prst="rect">
            <a:avLst/>
          </a:prstGeom>
          <a:noFill/>
        </p:spPr>
        <p:txBody>
          <a:bodyPr wrap="square" lIns="91440" tIns="45720" rIns="91440" bIns="45720" rtlCol="0" anchor="t">
            <a:spAutoFit/>
          </a:bodyPr>
          <a:lstStyle/>
          <a:p>
            <a:pPr algn="ctr"/>
            <a:r>
              <a:rPr lang="en-GB" sz="1400" b="1" dirty="0">
                <a:solidFill>
                  <a:srgbClr val="C00000"/>
                </a:solidFill>
                <a:latin typeface="Bradley Hand ITC"/>
                <a:cs typeface="Arial Narrow" panose="020B0604020202020204" pitchFamily="34" charset="0"/>
              </a:rPr>
              <a:t>Business profiles </a:t>
            </a:r>
            <a:r>
              <a:rPr lang="en-GB" sz="1400" b="1" dirty="0">
                <a:latin typeface="Bradley Hand ITC"/>
                <a:cs typeface="Arial Narrow" panose="020B0604020202020204" pitchFamily="34" charset="0"/>
              </a:rPr>
              <a:t>or </a:t>
            </a:r>
            <a:r>
              <a:rPr lang="en-GB" sz="1400" b="1" dirty="0">
                <a:solidFill>
                  <a:srgbClr val="C00000"/>
                </a:solidFill>
                <a:latin typeface="Bradley Hand ITC"/>
                <a:cs typeface="Arial Narrow" panose="020B0604020202020204" pitchFamily="34" charset="0"/>
              </a:rPr>
              <a:t>people</a:t>
            </a:r>
            <a:r>
              <a:rPr lang="en-GB" sz="1400" b="1" dirty="0">
                <a:latin typeface="Bradley Hand ITC"/>
                <a:cs typeface="Arial Narrow" panose="020B0604020202020204" pitchFamily="34" charset="0"/>
              </a:rPr>
              <a:t> working at a </a:t>
            </a:r>
            <a:r>
              <a:rPr lang="en-GB" sz="1400" b="1" dirty="0">
                <a:solidFill>
                  <a:srgbClr val="C00000"/>
                </a:solidFill>
                <a:latin typeface="Bradley Hand ITC"/>
                <a:cs typeface="Arial Narrow" panose="020B0604020202020204" pitchFamily="34" charset="0"/>
              </a:rPr>
              <a:t>business you’re interested in</a:t>
            </a:r>
            <a:r>
              <a:rPr lang="en-GB" sz="1400" b="1" dirty="0">
                <a:latin typeface="Bradley Hand ITC"/>
                <a:cs typeface="Arial Narrow" panose="020B0604020202020204" pitchFamily="34" charset="0"/>
              </a:rPr>
              <a:t>!</a:t>
            </a:r>
          </a:p>
        </p:txBody>
      </p:sp>
      <p:sp>
        <p:nvSpPr>
          <p:cNvPr id="12" name="Rectangle 11">
            <a:extLst>
              <a:ext uri="{FF2B5EF4-FFF2-40B4-BE49-F238E27FC236}">
                <a16:creationId xmlns:a16="http://schemas.microsoft.com/office/drawing/2014/main" id="{6D9A3F8B-1306-7017-3B29-A435B13F1213}"/>
              </a:ext>
            </a:extLst>
          </p:cNvPr>
          <p:cNvSpPr/>
          <p:nvPr/>
        </p:nvSpPr>
        <p:spPr>
          <a:xfrm rot="-180000">
            <a:off x="1112534" y="4383888"/>
            <a:ext cx="1458578" cy="584775"/>
          </a:xfrm>
          <a:prstGeom prst="rect">
            <a:avLst/>
          </a:prstGeom>
        </p:spPr>
        <p:txBody>
          <a:bodyPr wrap="square" lIns="91440" tIns="45720" rIns="91440" bIns="45720" anchor="t">
            <a:spAutoFit/>
          </a:bodyPr>
          <a:lstStyle/>
          <a:p>
            <a:pPr algn="ctr"/>
            <a:r>
              <a:rPr lang="en-GB" sz="1600" dirty="0">
                <a:latin typeface="Stencil"/>
                <a:cs typeface="Arial Narrow" panose="020B0604020202020204" pitchFamily="34" charset="0"/>
              </a:rPr>
              <a:t>Remember to look up:</a:t>
            </a:r>
            <a:endParaRPr lang="en-US" sz="1600">
              <a:latin typeface="Stencil"/>
            </a:endParaRPr>
          </a:p>
        </p:txBody>
      </p:sp>
      <p:pic>
        <p:nvPicPr>
          <p:cNvPr id="5" name="Picture 6">
            <a:extLst>
              <a:ext uri="{FF2B5EF4-FFF2-40B4-BE49-F238E27FC236}">
                <a16:creationId xmlns:a16="http://schemas.microsoft.com/office/drawing/2014/main" id="{F4CE2AA4-92D5-D6E7-860D-062E2E52A11A}"/>
              </a:ext>
            </a:extLst>
          </p:cNvPr>
          <p:cNvPicPr>
            <a:picLocks noChangeAspect="1"/>
          </p:cNvPicPr>
          <p:nvPr/>
        </p:nvPicPr>
        <p:blipFill>
          <a:blip r:embed="rId17"/>
          <a:stretch>
            <a:fillRect/>
          </a:stretch>
        </p:blipFill>
        <p:spPr>
          <a:xfrm>
            <a:off x="7440996" y="6293397"/>
            <a:ext cx="1238250" cy="400050"/>
          </a:xfrm>
          <a:prstGeom prst="rect">
            <a:avLst/>
          </a:prstGeom>
        </p:spPr>
      </p:pic>
      <p:pic>
        <p:nvPicPr>
          <p:cNvPr id="9" name="Picture 8" descr="Background pattern&#10;&#10;Description automatically generated">
            <a:extLst>
              <a:ext uri="{FF2B5EF4-FFF2-40B4-BE49-F238E27FC236}">
                <a16:creationId xmlns:a16="http://schemas.microsoft.com/office/drawing/2014/main" id="{4A01802A-ED50-FEE2-C5FE-18FBEABF63FF}"/>
              </a:ext>
            </a:extLst>
          </p:cNvPr>
          <p:cNvPicPr>
            <a:picLocks noChangeAspect="1"/>
          </p:cNvPicPr>
          <p:nvPr/>
        </p:nvPicPr>
        <p:blipFill rotWithShape="1">
          <a:blip r:embed="rId18">
            <a:extLst>
              <a:ext uri="{28A0092B-C50C-407E-A947-70E740481C1C}">
                <a14:useLocalDpi xmlns:a14="http://schemas.microsoft.com/office/drawing/2010/main" val="0"/>
              </a:ext>
            </a:extLst>
          </a:blip>
          <a:srcRect l="508" t="39735" r="-1266" b="331"/>
          <a:stretch/>
        </p:blipFill>
        <p:spPr>
          <a:xfrm rot="5400000" flipH="1">
            <a:off x="7778640" y="4419546"/>
            <a:ext cx="856408" cy="1939716"/>
          </a:xfrm>
          <a:prstGeom prst="rect">
            <a:avLst/>
          </a:prstGeom>
        </p:spPr>
      </p:pic>
      <p:pic>
        <p:nvPicPr>
          <p:cNvPr id="18" name="Picture 17" descr="A picture containing outdoor object, night sky&#10;&#10;Description automatically generated">
            <a:extLst>
              <a:ext uri="{FF2B5EF4-FFF2-40B4-BE49-F238E27FC236}">
                <a16:creationId xmlns:a16="http://schemas.microsoft.com/office/drawing/2014/main" id="{40F8E2BB-58D8-E8CC-AA7C-37DFACEBA0A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393724" y="5090680"/>
            <a:ext cx="824275" cy="868079"/>
          </a:xfrm>
          <a:prstGeom prst="rect">
            <a:avLst/>
          </a:prstGeom>
        </p:spPr>
      </p:pic>
      <p:grpSp>
        <p:nvGrpSpPr>
          <p:cNvPr id="35" name="Group 34">
            <a:extLst>
              <a:ext uri="{FF2B5EF4-FFF2-40B4-BE49-F238E27FC236}">
                <a16:creationId xmlns:a16="http://schemas.microsoft.com/office/drawing/2014/main" id="{41E313CB-E0B0-1FE4-C45A-3C2158D47698}"/>
              </a:ext>
            </a:extLst>
          </p:cNvPr>
          <p:cNvGrpSpPr/>
          <p:nvPr/>
        </p:nvGrpSpPr>
        <p:grpSpPr>
          <a:xfrm>
            <a:off x="3044075" y="4831769"/>
            <a:ext cx="3255168" cy="1494175"/>
            <a:chOff x="3741273" y="5329711"/>
            <a:chExt cx="3255168" cy="1494175"/>
          </a:xfrm>
        </p:grpSpPr>
        <p:pic>
          <p:nvPicPr>
            <p:cNvPr id="32" name="Picture 31" descr="A picture containing text&#10;&#10;Description automatically generated">
              <a:extLst>
                <a:ext uri="{FF2B5EF4-FFF2-40B4-BE49-F238E27FC236}">
                  <a16:creationId xmlns:a16="http://schemas.microsoft.com/office/drawing/2014/main" id="{F66CA2E7-1AAB-F925-B7D4-8586B5891B1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741273" y="5329711"/>
              <a:ext cx="3255168" cy="1494175"/>
            </a:xfrm>
            <a:prstGeom prst="rect">
              <a:avLst/>
            </a:prstGeom>
            <a:effectLst>
              <a:outerShdw blurRad="50800" dist="50800" dir="5400000" algn="ctr" rotWithShape="0">
                <a:schemeClr val="tx1">
                  <a:lumMod val="65000"/>
                  <a:lumOff val="35000"/>
                </a:schemeClr>
              </a:outerShdw>
            </a:effectLst>
          </p:spPr>
        </p:pic>
        <p:sp>
          <p:nvSpPr>
            <p:cNvPr id="34" name="TextBox 33">
              <a:extLst>
                <a:ext uri="{FF2B5EF4-FFF2-40B4-BE49-F238E27FC236}">
                  <a16:creationId xmlns:a16="http://schemas.microsoft.com/office/drawing/2014/main" id="{3CA3CC87-7A62-9E52-FEE1-A828EEE9FE02}"/>
                </a:ext>
              </a:extLst>
            </p:cNvPr>
            <p:cNvSpPr txBox="1"/>
            <p:nvPr/>
          </p:nvSpPr>
          <p:spPr>
            <a:xfrm>
              <a:off x="3940207" y="5820374"/>
              <a:ext cx="2879078"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b="1" dirty="0">
                  <a:latin typeface="Comic Sans MS"/>
                  <a:cs typeface="Simplified Arabic Fixed"/>
                </a:rPr>
                <a:t>TASK 3</a:t>
              </a:r>
              <a:r>
                <a:rPr lang="en-GB" sz="1400" dirty="0">
                  <a:latin typeface="Comic Sans MS"/>
                  <a:cs typeface="Simplified Arabic Fixed"/>
                </a:rPr>
                <a:t>: Which would you use?</a:t>
              </a:r>
            </a:p>
          </p:txBody>
        </p:sp>
      </p:grpSp>
    </p:spTree>
    <p:extLst>
      <p:ext uri="{BB962C8B-B14F-4D97-AF65-F5344CB8AC3E}">
        <p14:creationId xmlns:p14="http://schemas.microsoft.com/office/powerpoint/2010/main" val="4224493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6A9C9"/>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1" descr="Icon&#10;&#10;Description automatically generated">
            <a:extLst>
              <a:ext uri="{FF2B5EF4-FFF2-40B4-BE49-F238E27FC236}">
                <a16:creationId xmlns:a16="http://schemas.microsoft.com/office/drawing/2014/main" id="{952D1F5F-C373-4177-9CE7-E3C26944EACE}"/>
              </a:ext>
            </a:extLst>
          </p:cNvPr>
          <p:cNvPicPr>
            <a:picLocks noChangeAspect="1"/>
          </p:cNvPicPr>
          <p:nvPr/>
        </p:nvPicPr>
        <p:blipFill>
          <a:blip r:embed="rId3"/>
          <a:stretch>
            <a:fillRect/>
          </a:stretch>
        </p:blipFill>
        <p:spPr>
          <a:xfrm>
            <a:off x="511834" y="2114910"/>
            <a:ext cx="4339086" cy="4353464"/>
          </a:xfrm>
          <a:prstGeom prst="rect">
            <a:avLst/>
          </a:prstGeom>
        </p:spPr>
      </p:pic>
      <p:sp>
        <p:nvSpPr>
          <p:cNvPr id="14" name="TextBox 13">
            <a:extLst>
              <a:ext uri="{FF2B5EF4-FFF2-40B4-BE49-F238E27FC236}">
                <a16:creationId xmlns:a16="http://schemas.microsoft.com/office/drawing/2014/main" id="{EBE8E1F0-334A-45C7-96CF-A2F218BC441A}"/>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sp>
        <p:nvSpPr>
          <p:cNvPr id="13" name="Rounded Rectangle 12">
            <a:extLst>
              <a:ext uri="{FF2B5EF4-FFF2-40B4-BE49-F238E27FC236}">
                <a16:creationId xmlns:a16="http://schemas.microsoft.com/office/drawing/2014/main" id="{D04DBCFD-AD98-DA43-828F-1E783DD24FC5}"/>
              </a:ext>
            </a:extLst>
          </p:cNvPr>
          <p:cNvSpPr/>
          <p:nvPr/>
        </p:nvSpPr>
        <p:spPr>
          <a:xfrm>
            <a:off x="4468287" y="1352008"/>
            <a:ext cx="3815255" cy="3954746"/>
          </a:xfrm>
          <a:prstGeom prst="roundRect">
            <a:avLst/>
          </a:prstGeom>
          <a:noFill/>
          <a:ln w="66675">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E895FBC-21B8-6643-B459-576EF1866424}"/>
              </a:ext>
            </a:extLst>
          </p:cNvPr>
          <p:cNvSpPr txBox="1"/>
          <p:nvPr/>
        </p:nvSpPr>
        <p:spPr>
          <a:xfrm>
            <a:off x="1084845" y="2747002"/>
            <a:ext cx="2810431" cy="769441"/>
          </a:xfrm>
          <a:prstGeom prst="rect">
            <a:avLst/>
          </a:prstGeom>
          <a:noFill/>
        </p:spPr>
        <p:txBody>
          <a:bodyPr wrap="square" rtlCol="0">
            <a:spAutoFit/>
          </a:bodyPr>
          <a:lstStyle/>
          <a:p>
            <a:pPr algn="ctr"/>
            <a:r>
              <a:rPr lang="en-US" sz="4400" dirty="0">
                <a:solidFill>
                  <a:srgbClr val="FFFF00"/>
                </a:solidFill>
                <a:latin typeface="Reprise Title Std" panose="02000000000000000000" pitchFamily="2" charset="77"/>
              </a:rPr>
              <a:t>Questions ?</a:t>
            </a:r>
          </a:p>
        </p:txBody>
      </p:sp>
      <p:pic>
        <p:nvPicPr>
          <p:cNvPr id="16" name="Graphic 15" descr="Thought with solid fill">
            <a:extLst>
              <a:ext uri="{FF2B5EF4-FFF2-40B4-BE49-F238E27FC236}">
                <a16:creationId xmlns:a16="http://schemas.microsoft.com/office/drawing/2014/main" id="{7402D460-6E42-E24B-8B13-84FD358488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39813" y="2052262"/>
            <a:ext cx="2772102" cy="2772102"/>
          </a:xfrm>
          <a:prstGeom prst="rect">
            <a:avLst/>
          </a:prstGeom>
        </p:spPr>
      </p:pic>
      <p:pic>
        <p:nvPicPr>
          <p:cNvPr id="17" name="Graphic 16" descr="Question Mark with solid fill">
            <a:extLst>
              <a:ext uri="{FF2B5EF4-FFF2-40B4-BE49-F238E27FC236}">
                <a16:creationId xmlns:a16="http://schemas.microsoft.com/office/drawing/2014/main" id="{1EACB109-8011-3741-8D79-36C2A0665AB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72965" y="2467752"/>
            <a:ext cx="735725" cy="735725"/>
          </a:xfrm>
          <a:prstGeom prst="rect">
            <a:avLst/>
          </a:prstGeom>
        </p:spPr>
      </p:pic>
      <p:pic>
        <p:nvPicPr>
          <p:cNvPr id="3" name="Picture 6">
            <a:extLst>
              <a:ext uri="{FF2B5EF4-FFF2-40B4-BE49-F238E27FC236}">
                <a16:creationId xmlns:a16="http://schemas.microsoft.com/office/drawing/2014/main" id="{14B39156-39F8-9C21-7A3A-CF1F61E59E86}"/>
              </a:ext>
            </a:extLst>
          </p:cNvPr>
          <p:cNvPicPr>
            <a:picLocks noChangeAspect="1"/>
          </p:cNvPicPr>
          <p:nvPr/>
        </p:nvPicPr>
        <p:blipFill>
          <a:blip r:embed="rId8"/>
          <a:stretch>
            <a:fillRect/>
          </a:stretch>
        </p:blipFill>
        <p:spPr>
          <a:xfrm>
            <a:off x="7440996" y="6293397"/>
            <a:ext cx="1238250" cy="400050"/>
          </a:xfrm>
          <a:prstGeom prst="rect">
            <a:avLst/>
          </a:prstGeom>
        </p:spPr>
      </p:pic>
      <p:sp>
        <p:nvSpPr>
          <p:cNvPr id="2" name="Footer Placeholder 3">
            <a:extLst>
              <a:ext uri="{FF2B5EF4-FFF2-40B4-BE49-F238E27FC236}">
                <a16:creationId xmlns:a16="http://schemas.microsoft.com/office/drawing/2014/main" id="{26374CE2-D972-59E6-75A7-2B4165B1DCCE}"/>
              </a:ext>
            </a:extLst>
          </p:cNvPr>
          <p:cNvSpPr>
            <a:spLocks noGrp="1"/>
          </p:cNvSpPr>
          <p:nvPr>
            <p:ph type="ftr" sz="quarter" idx="11"/>
          </p:nvPr>
        </p:nvSpPr>
        <p:spPr>
          <a:xfrm>
            <a:off x="3028950" y="6356351"/>
            <a:ext cx="3086100" cy="365125"/>
          </a:xfrm>
        </p:spPr>
        <p:txBody>
          <a:bodyPr/>
          <a:lstStyle/>
          <a:p>
            <a:r>
              <a:rPr lang="en-US" dirty="0"/>
              <a:t>© Gateway 2025</a:t>
            </a:r>
          </a:p>
        </p:txBody>
      </p:sp>
    </p:spTree>
    <p:extLst>
      <p:ext uri="{BB962C8B-B14F-4D97-AF65-F5344CB8AC3E}">
        <p14:creationId xmlns:p14="http://schemas.microsoft.com/office/powerpoint/2010/main" val="40243046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SSPresentation_JobMarketToday" id="{7227EB5B-F5B9-BC44-8FA9-802197C2CDEF}" vid="{5B9AEA26-FBEB-D14B-B405-126719A9FE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D4B49E15B1BE47974D400D412D1E04" ma:contentTypeVersion="15" ma:contentTypeDescription="Create a new document." ma:contentTypeScope="" ma:versionID="a57c24ac6be6d32fb3537125d8823cea">
  <xsd:schema xmlns:xsd="http://www.w3.org/2001/XMLSchema" xmlns:xs="http://www.w3.org/2001/XMLSchema" xmlns:p="http://schemas.microsoft.com/office/2006/metadata/properties" xmlns:ns2="50bbd1c0-476f-492f-837b-8878e2dd1eba" xmlns:ns3="3072b28c-77ff-4c28-a70b-2fb5f59c378a" targetNamespace="http://schemas.microsoft.com/office/2006/metadata/properties" ma:root="true" ma:fieldsID="a516e279d324a9a7f999b1d15b38668d" ns2:_="" ns3:_="">
    <xsd:import namespace="50bbd1c0-476f-492f-837b-8878e2dd1eba"/>
    <xsd:import namespace="3072b28c-77ff-4c28-a70b-2fb5f59c378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SearchPropertie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bbd1c0-476f-492f-837b-8878e2dd1e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3344052-c457-464f-8eab-fba48515b80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72b28c-77ff-4c28-a70b-2fb5f59c378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2d35652-4b9a-44a3-a7b8-db18bfd0a65c}" ma:internalName="TaxCatchAll" ma:showField="CatchAllData" ma:web="3072b28c-77ff-4c28-a70b-2fb5f59c378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0bbd1c0-476f-492f-837b-8878e2dd1eba">
      <Terms xmlns="http://schemas.microsoft.com/office/infopath/2007/PartnerControls"/>
    </lcf76f155ced4ddcb4097134ff3c332f>
    <TaxCatchAll xmlns="3072b28c-77ff-4c28-a70b-2fb5f59c378a" xsi:nil="true"/>
  </documentManagement>
</p:properties>
</file>

<file path=customXml/itemProps1.xml><?xml version="1.0" encoding="utf-8"?>
<ds:datastoreItem xmlns:ds="http://schemas.openxmlformats.org/officeDocument/2006/customXml" ds:itemID="{C73F614A-E661-486E-94CD-919FE973C1AC}">
  <ds:schemaRefs>
    <ds:schemaRef ds:uri="http://schemas.microsoft.com/sharepoint/v3/contenttype/forms"/>
  </ds:schemaRefs>
</ds:datastoreItem>
</file>

<file path=customXml/itemProps2.xml><?xml version="1.0" encoding="utf-8"?>
<ds:datastoreItem xmlns:ds="http://schemas.openxmlformats.org/officeDocument/2006/customXml" ds:itemID="{719881A1-4650-48B3-A937-045D4D5778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bbd1c0-476f-492f-837b-8878e2dd1eba"/>
    <ds:schemaRef ds:uri="3072b28c-77ff-4c28-a70b-2fb5f59c37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9A634E-7ACB-4CEB-A015-32D6A70E2AA7}">
  <ds:schemaRefs>
    <ds:schemaRef ds:uri="http://schemas.openxmlformats.org/package/2006/metadata/core-properties"/>
    <ds:schemaRef ds:uri="http://purl.org/dc/terms/"/>
    <ds:schemaRef ds:uri="http://schemas.microsoft.com/office/2006/documentManagement/types"/>
    <ds:schemaRef ds:uri="50bbd1c0-476f-492f-837b-8878e2dd1eba"/>
    <ds:schemaRef ds:uri="http://schemas.microsoft.com/office/infopath/2007/PartnerControls"/>
    <ds:schemaRef ds:uri="http://purl.org/dc/elements/1.1/"/>
    <ds:schemaRef ds:uri="3072b28c-77ff-4c28-a70b-2fb5f59c378a"/>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1871</TotalTime>
  <Words>1739</Words>
  <Application>Microsoft Office PowerPoint</Application>
  <PresentationFormat>On-screen Show (4:3)</PresentationFormat>
  <Paragraphs>195</Paragraphs>
  <Slides>9</Slides>
  <Notes>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9</vt:i4>
      </vt:variant>
    </vt:vector>
  </HeadingPairs>
  <TitlesOfParts>
    <vt:vector size="23" baseType="lpstr">
      <vt:lpstr>Bradley Hand ITC</vt:lpstr>
      <vt:lpstr>Stencil</vt:lpstr>
      <vt:lpstr>Reprise Title Std</vt:lpstr>
      <vt:lpstr>Rockwell</vt:lpstr>
      <vt:lpstr>Wingdings</vt:lpstr>
      <vt:lpstr>Arial</vt:lpstr>
      <vt:lpstr>Calibri Light</vt:lpstr>
      <vt:lpstr>Simplified Arabic Fixed</vt:lpstr>
      <vt:lpstr>Maximus</vt:lpstr>
      <vt:lpstr>Calibri</vt:lpstr>
      <vt:lpstr>Century Gothic</vt:lpstr>
      <vt:lpstr>Arial Narrow</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Marian Hester</dc:creator>
  <cp:keywords/>
  <dc:description/>
  <cp:lastModifiedBy>Marian Hester</cp:lastModifiedBy>
  <cp:revision>480</cp:revision>
  <dcterms:created xsi:type="dcterms:W3CDTF">2022-02-25T12:28:03Z</dcterms:created>
  <dcterms:modified xsi:type="dcterms:W3CDTF">2025-10-21T14:49:12Z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0x01010076D4B49E15B1BE47974D400D412D1E04</vt:lpwstr>
  </property>
  <property fmtid="{D5CDD505-2E9C-101B-9397-08002B2CF9AE}" pid="3" name="MediaServiceImageTags">
    <vt:lpwstr/>
  </property>
</Properties>
</file>