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2"/>
  </p:notesMasterIdLst>
  <p:sldIdLst>
    <p:sldId id="259" r:id="rId5"/>
    <p:sldId id="256" r:id="rId6"/>
    <p:sldId id="268" r:id="rId7"/>
    <p:sldId id="269" r:id="rId8"/>
    <p:sldId id="270" r:id="rId9"/>
    <p:sldId id="271" r:id="rId10"/>
    <p:sldId id="267" r:id="rId11"/>
  </p:sldIdLst>
  <p:sldSz cx="9144000" cy="6858000" type="screen4x3"/>
  <p:notesSz cx="6858000" cy="9144000"/>
  <p:embeddedFontLst>
    <p:embeddedFont>
      <p:font typeface="Bradley Hand ITC" panose="03070402050302030203" pitchFamily="66" charset="0"/>
      <p:regular r:id="rId13"/>
    </p:embeddedFont>
    <p:embeddedFont>
      <p:font typeface="Century Gothic" panose="020B0502020202020204" pitchFamily="3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
      <p:font typeface="Maximus" pitchFamily="2" charset="0"/>
      <p:regular r:id="rId22"/>
    </p:embeddedFont>
    <p:embeddedFont>
      <p:font typeface="Reprise Title Std" panose="02000000000000000000" charset="0"/>
      <p:regular r:id="rId23"/>
    </p:embeddedFont>
    <p:embeddedFont>
      <p:font typeface="Simplified Arabic Fixed" panose="02070309020205020404" pitchFamily="49" charset="-78"/>
      <p:regular r:id="rId24"/>
    </p:embeddedFont>
    <p:embeddedFont>
      <p:font typeface="Stencil" panose="040409050D0802020404" pitchFamily="82"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AF11B5-3C94-C802-A03D-849039298B0F}" name="Dianne Gillies" initials="DG" userId="S::dgillies@ceg.org.uk::cd0cb85f-5932-4dcb-93e8-e6c16eb73698" providerId="AD"/>
  <p188:author id="{A63EC9B9-8D09-77DD-9CC2-10CD0E6B2C40}" name="Jacqui McBride" initials="JM" userId="S::jmcbride@ceg.org.uk::b788a9f0-22b6-41cf-a5db-dc69c774f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 id="3" name="Nicola Welch" initials="NW" lastIdx="4" clrIdx="2">
    <p:extLst>
      <p:ext uri="{19B8F6BF-5375-455C-9EA6-DF929625EA0E}">
        <p15:presenceInfo xmlns:p15="http://schemas.microsoft.com/office/powerpoint/2012/main" userId="S-1-5-21-507921405-884357618-682003330-32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F61"/>
    <a:srgbClr val="E32D91"/>
    <a:srgbClr val="000000"/>
    <a:srgbClr val="85358B"/>
    <a:srgbClr val="F23C4D"/>
    <a:srgbClr val="FFCCFF"/>
    <a:srgbClr val="CC99FF"/>
    <a:srgbClr val="33CB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729DDD-9A89-96FF-02E1-654787B0FEA4}" v="200" dt="2022-11-23T10:57:11.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21" autoAdjust="0"/>
  </p:normalViewPr>
  <p:slideViewPr>
    <p:cSldViewPr snapToGrid="0">
      <p:cViewPr varScale="1">
        <p:scale>
          <a:sx n="80" d="100"/>
          <a:sy n="80" d="100"/>
        </p:scale>
        <p:origin x="1602"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09:35.611"/>
    </inkml:context>
    <inkml:brush xml:id="br0">
      <inkml:brushProperty name="width" value="0.1" units="cm"/>
      <inkml:brushProperty name="height" value="0.1" units="cm"/>
    </inkml:brush>
  </inkml:definitions>
  <inkml:trace contextRef="#ctx0" brushRef="#br0">1 1 24575,'15'45'0,"21"18"0,26 26 0,21 26 0,10 3 0,-1-2 0,0-3 0,4-6 0,2 5 0,9-1 0,-18-22 0,-7-4 0,-22-20 0,-6-1 0,5 12 0,9 13 0,11 13 0,8 7 0,-8-17 0,-12-12 0,-20-26 0,-8-5 0,-6-11 0,-2 9 0,7 3 0,8 11 0,1 3 0,0-8 0,-11-7 0,-8-14 0,-11-9 0,-6-8 0,-13-12 0,-5-4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29:40.940"/>
    </inkml:context>
    <inkml:brush xml:id="br0">
      <inkml:brushProperty name="width" value="0.1" units="cm"/>
      <inkml:brushProperty name="height" value="0.1" units="cm"/>
      <inkml:brushProperty name="color" value="#E71224"/>
    </inkml:brush>
  </inkml:definitions>
  <inkml:trace contextRef="#ctx0" brushRef="#br0">1 38 24575,'49'0'0,"22"0"0,14 0 0,13 0 0,-18-2 0,-28 2 0,-25-4 0,-19 2 0,2-2 0,6 1 0,5 1 0,-2 0 0,-8 2 0,-6-2 0,-3 0 0,-2-1 0,0-1 0,-2 1 0,2 1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09:38.007"/>
    </inkml:context>
    <inkml:brush xml:id="br0">
      <inkml:brushProperty name="width" value="0.1" units="cm"/>
      <inkml:brushProperty name="height" value="0.1" units="cm"/>
    </inkml:brush>
  </inkml:definitions>
  <inkml:trace contextRef="#ctx0" brushRef="#br0">1 568 24575,'39'6'0,"15"4"0,13 5 0,6-1 0,-8 3 0,-12-9 0,-18 0 0,-11-5 0,-13 0 0,-1-3 0,-1 2 0,1-1 0,-3 0 0,-2 0 0,2-1 0,3 0 0,9 2 0,5 0 0,6 2 0,-2-1 0,-4 0 0,-8-3 0,-8 2 0,-4-2 0,-1 0 0,1 0 0,-1 0 0,1 0 0,-1 0 0,4 0 0,-2 0 0,0-1 0,-2-1 0,1-8 0,8-15 0,2-5 0,3-10 0,0 4 0,-8 3 0,3 0 0,-8-1 0,7-4 0,-4-5 0,4 0 0,-4 10 0,-3 6 0,-1 9 0,-1 3 0,0-1 0,1 0 0,-1 1 0,2-3 0,0-3 0,-2 5 0,-1-3 0,1 7 0,-2 1 0,2 0 0,0 1 0,-2 0 0,3 2 0,-2 1 0,-1 3 0,-4-6 0,2 8 0,-2-4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26:02.289"/>
    </inkml:context>
    <inkml:brush xml:id="br0">
      <inkml:brushProperty name="width" value="0.35" units="cm"/>
      <inkml:brushProperty name="height" value="2.1" units="cm"/>
      <inkml:brushProperty name="color" value="#00A0D7"/>
      <inkml:brushProperty name="inkEffects" value="pencil"/>
    </inkml:brush>
  </inkml:definitions>
  <inkml:trace contextRef="#ctx0" brushRef="#br0">347 0 16383,'-16'94'0,"1"-1"0,-1 0 0,1 0 0,0 1 0,-1-1 0,1 0 0,0 0 0,-1 3 0,0 3 0,0 0 0,0-4 0,2-7 0,2-11 0,2-16 0,0-1 0,2-10 0,-1 4 0,0 0 0,1 6 0,1 0 0,-1-5 0,0-1 0,1 0 0,0-2 0,-4 35 0,2-19 0,4-21 0,2-20 0,2-11 0,0-7 0,-1-2 0,-2 20 0,1 17 0,-1 8 0,4 1 0,0-20 0,0-12 0,0-8 0,0-5 0,0-4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26:03.954"/>
    </inkml:context>
    <inkml:brush xml:id="br0">
      <inkml:brushProperty name="width" value="0.35" units="cm"/>
      <inkml:brushProperty name="height" value="2.1" units="cm"/>
      <inkml:brushProperty name="color" value="#00A0D7"/>
      <inkml:brushProperty name="inkEffects" value="pencil"/>
    </inkml:brush>
  </inkml:definitions>
  <inkml:trace contextRef="#ctx0" brushRef="#br0">1 1 16383,'12'58'0,"11"10"0,7 20 0,8 1 0,-2-8 0,-14-16 0,-3-17 0,-11-13 0,-2-8 0,0-2 0,-3-2 0,-1-5 0,3-1 0,-2 4 0,4 0 0,-3 5 0,3 2 0,-2-2 0,0-1 0,-3-7 0,3-2 0,-4-2 0,4-1 0,-3 1 0,1-3 0,1 0 0,-1-3 0,-1 1 0,1-1 0,1 2 0,2 1 0,1 3 0,2 1 0,-2-3 0,14-12 0,51-39 0,-22 9 0,4-4 0,23-14 0,6-2 0,-21 14 0,2-1 0,-1 1 0,-2 1 0,-1 1 0,0 1 0,26-13 0,-4 2 0,-16 6 0,-7 4 0,9-8 0,-31 16 0,-26 16 0,-1 3 0,-7 3 0,21 4 0,-18 0 0,12 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26:05.587"/>
    </inkml:context>
    <inkml:brush xml:id="br0">
      <inkml:brushProperty name="width" value="0.35" units="cm"/>
      <inkml:brushProperty name="height" value="2.1" units="cm"/>
      <inkml:brushProperty name="color" value="#00A0D7"/>
      <inkml:brushProperty name="inkEffects" value="pencil"/>
    </inkml:brush>
  </inkml:definitions>
  <inkml:trace contextRef="#ctx0" brushRef="#br0">1 1 16383,'68'35'0,"0"0"0,-9-5 0,2 1 0,5 1 0,20 8 0,6 1 0,3-1 0,-16-8 0,3 0 0,1 1 0,2-1 0,5 2 0,3 1 0,0 0 0,0-2 0,-5-4 0,0-1 0,-2-1 0,-2 0 0,13 6 0,-4-1 0,-6-2 0,14 3 0,-14-4 0,0 1 0,-51-18 0,-30-17 0,-4 3 0,-2-4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26:07.464"/>
    </inkml:context>
    <inkml:brush xml:id="br0">
      <inkml:brushProperty name="width" value="0.35" units="cm"/>
      <inkml:brushProperty name="height" value="2.1" units="cm"/>
      <inkml:brushProperty name="color" value="#00A0D7"/>
      <inkml:brushProperty name="inkEffects" value="pencil"/>
    </inkml:brush>
  </inkml:definitions>
  <inkml:trace contextRef="#ctx0" brushRef="#br0">996 0 16383,'14'50'0,"0"-1"0,0 3 0,3 0 0,5 1 0,1 0 0,-2 3 0,2 1 0,3 6 0,1-2 0,-8-13 0,-1-1 0,3 2 0,-2-3 0,3 8 0,-5-3 0,-4-13 0,-4 2 0,2-10 0,3 5 0,2-8 0,-4-3 0,-2-10 0,-7-4 0,-7 4 0,3 0 0,-4 10 0,5-4 0,-2 5 0,0 2 0,-2-1 0,0-4 0,2-10 0,-19-1 0,-62 18 0,30-9 0,-5 1 0,-25 7 0,-7 2 0,20-6 0,-3-1 0,0 0 0,2-2 0,1-2 0,-1 1 0,-2 1 0,-1 0 0,3-1 0,-13 3 0,8-3 0,-18 8 0,48-14 0,26-10 0,17-4 0,-6-17 0,6 13 0,-4-12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26:09.399"/>
    </inkml:context>
    <inkml:brush xml:id="br0">
      <inkml:brushProperty name="width" value="0.35" units="cm"/>
      <inkml:brushProperty name="height" value="2.1" units="cm"/>
      <inkml:brushProperty name="color" value="#00A0D7"/>
      <inkml:brushProperty name="inkEffects" value="pencil"/>
    </inkml:brush>
  </inkml:definitions>
  <inkml:trace contextRef="#ctx0" brushRef="#br0">1374 0 16383,'-45'40'0,"-6"4"0,-5 3 0,-9 4 0,27-20 0,0 0 0,0-2 0,1-1 0,2 3 0,0-1 0,-34 28 0,13-2 0,-1 0 0,-6 8 0,29-29 0,-1 1 0,-6 6 0,-1 1 0,1 2 0,-1 0 0,2-1 0,-1 0 0,3-1 0,1 0 0,4-5 0,1-3 0,-25 28 0,11-12 0,7-9 0,12-8 0,2 0 0,8-6 0,3-7 0,7-6 0,4-9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26:10.929"/>
    </inkml:context>
    <inkml:brush xml:id="br0">
      <inkml:brushProperty name="width" value="0.35" units="cm"/>
      <inkml:brushProperty name="height" value="2.1" units="cm"/>
      <inkml:brushProperty name="color" value="#00A0D7"/>
      <inkml:brushProperty name="inkEffects" value="pencil"/>
    </inkml:brush>
  </inkml:definitions>
  <inkml:trace contextRef="#ctx0" brushRef="#br0">207 1 16383,'-21'60'0,"0"10"0,0 13 0,11-35 0,-1 1 0,0-1 0,-1 0 0,-6 38 0,1-20 0,6-18 0,3-16 0,4-12 0,2-7 0,0 0 0,-4 6 0,3 3 0,-3 9 0,2-5 0,3-1 0,-3-5 0,4-5 0,-2-6 0,2-3 0,-4 25 0,2-3 0,-3 20 0,4-14 0,2-12 0,0-10 0,5-9 0,34-9 0,16-9 0,14-3 0,9 0 0,0 2 0,8 2 0,2-1 0,-17 1 0,1 0 0,2 1 0,0 1 0,1 3 0,3 2 0,-1-1 0,-2 1 0,14-1 0,-3-2 0,-3 3 0,-13 1 0,-3 2 0,-9-1 0,-7 2 0,-9 2 0,-11-2 0,-29 1 0,-4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6:29:39.612"/>
    </inkml:context>
    <inkml:brush xml:id="br0">
      <inkml:brushProperty name="width" value="0.1" units="cm"/>
      <inkml:brushProperty name="height" value="0.1" units="cm"/>
      <inkml:brushProperty name="color" value="#E71224"/>
    </inkml:brush>
  </inkml:definitions>
  <inkml:trace contextRef="#ctx0" brushRef="#br0">5 0 24575,'0'36'0,"0"3"0,0 6 0,0 6 0,0-2 0,0 1 0,0-10 0,0-10 0,0-12 0,0-9 0,0-1 0,0 5 0,-2 3 0,2-1 0,-2-3 0,2-6 0,0 1 0,0 10 0,0-1 0,0 9 0,0-8 0,0-6 0,0-5 0,0-2 0,0-2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10/17/2025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ov.uk/find-a-job"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myworldofwork.co.uk/search-jo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pp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Introduce module – Module 4 – Where to look for work – Using websites</a:t>
            </a:r>
            <a:endParaRPr lang="en-US" sz="1200" b="0" i="0"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1" i="0" u="none" strike="noStrike" kern="1200" dirty="0">
                <a:solidFill>
                  <a:schemeClr val="tx1"/>
                </a:solidFill>
                <a:effectLst/>
                <a:latin typeface="+mn-lt"/>
                <a:ea typeface="+mn-ea"/>
                <a:cs typeface="+mn-cs"/>
              </a:rPr>
              <a:t>Example text has been added to all slides to help you plan the lesson, adapt to suit your own presenting style.</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Starting to think about looking for a job can be a bit overwhelming but it doesn’t need to be. The internet is a great tool for finding out about job vacancies. If you don’t have access to the internet at home you should be able to use it when at school or by going to your local library. </a:t>
            </a:r>
          </a:p>
          <a:p>
            <a:pPr rtl="0" fontAlgn="base"/>
            <a:r>
              <a:rPr lang="en-GB" sz="1200" b="0" i="0" u="none" strike="noStrike"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You can either search a job vacancy website or individual company websites. It will often depend on whether you have an idea of what kind of job you’re looking for. </a:t>
            </a:r>
          </a:p>
          <a:p>
            <a:pPr rtl="0" fontAlgn="base"/>
            <a:endParaRPr lang="en-GB" sz="1200" b="0" i="0" u="none" strike="noStrike" kern="1200" dirty="0">
              <a:solidFill>
                <a:schemeClr val="tx1"/>
              </a:solidFill>
              <a:effectLst/>
              <a:latin typeface="+mn-lt"/>
              <a:ea typeface="+mn-ea"/>
              <a:cs typeface="+mn-cs"/>
            </a:endParaRPr>
          </a:p>
          <a:p>
            <a:pPr algn="r" rtl="0" fontAlgn="base"/>
            <a:r>
              <a:rPr lang="en-GB" sz="1200" b="1" i="0" u="none" strike="noStrike" kern="1200" dirty="0">
                <a:solidFill>
                  <a:schemeClr val="tx1"/>
                </a:solidFill>
                <a:effectLst/>
                <a:latin typeface="+mn-lt"/>
                <a:ea typeface="+mn-ea"/>
                <a:cs typeface="+mn-cs"/>
              </a:rPr>
              <a:t>Time 00:30</a:t>
            </a: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Vacancy sites </a:t>
            </a:r>
            <a:endParaRPr lang="en-GB" sz="1200" b="0" i="0" u="none" strike="noStrike" kern="1200" dirty="0">
              <a:solidFill>
                <a:schemeClr val="tx1"/>
              </a:solidFill>
              <a:effectLst/>
              <a:latin typeface="+mn-lt"/>
              <a:ea typeface="+mn-ea"/>
              <a:cs typeface="+mn-cs"/>
            </a:endParaRP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There are a few websites you can start with when it comes to looking for a job. </a:t>
            </a:r>
          </a:p>
          <a:p>
            <a:pPr rtl="0" fontAlgn="base"/>
            <a:r>
              <a:rPr lang="en-GB" sz="1200" b="0" i="0" u="none" strike="noStrike"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Job Centre Plus ‘Find a job Service’ allows you to search for jobs in a specific area </a:t>
            </a:r>
            <a:r>
              <a:rPr lang="en-GB" sz="1200" b="0" i="0" u="sng" strike="noStrike" kern="1200" dirty="0">
                <a:solidFill>
                  <a:schemeClr val="tx1"/>
                </a:solidFill>
                <a:effectLst/>
                <a:latin typeface="+mn-lt"/>
                <a:ea typeface="+mn-ea"/>
                <a:cs typeface="+mn-cs"/>
                <a:hlinkClick r:id="rId3"/>
              </a:rPr>
              <a:t>www.gov.uk/find-a-job</a:t>
            </a:r>
            <a:r>
              <a:rPr lang="en-GB" sz="1200" b="0" i="0" u="none" strike="noStrike" kern="1200" dirty="0">
                <a:solidFill>
                  <a:schemeClr val="tx1"/>
                </a:solidFill>
                <a:effectLst/>
                <a:latin typeface="+mn-lt"/>
                <a:ea typeface="+mn-ea"/>
                <a:cs typeface="+mn-cs"/>
              </a:rPr>
              <a:t>. You can search by keyword and city or location, or use an advanced search to narrow the results down a bit. You can set up an account to receive email alerts meaning you’re one of the first to hear about jobs that may be of interest to you.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My World of Work </a:t>
            </a:r>
            <a:r>
              <a:rPr lang="en-GB" sz="1200" b="0" i="0" u="sng" strike="noStrike" kern="1200" dirty="0">
                <a:solidFill>
                  <a:schemeClr val="tx1"/>
                </a:solidFill>
                <a:effectLst/>
                <a:latin typeface="+mn-lt"/>
                <a:ea typeface="+mn-ea"/>
                <a:cs typeface="+mn-cs"/>
                <a:hlinkClick r:id="rId4"/>
              </a:rPr>
              <a:t>www.myworldofwork.co.uk/search-jobs</a:t>
            </a:r>
            <a:r>
              <a:rPr lang="en-GB" sz="1200" b="0" i="0" u="none" strike="noStrike" kern="1200" dirty="0">
                <a:solidFill>
                  <a:schemeClr val="tx1"/>
                </a:solidFill>
                <a:effectLst/>
                <a:latin typeface="+mn-lt"/>
                <a:ea typeface="+mn-ea"/>
                <a:cs typeface="+mn-cs"/>
              </a:rPr>
              <a:t>  allows you to find job vacancies and apprenticeships, searching by keyword and location. </a:t>
            </a:r>
          </a:p>
          <a:p>
            <a:pPr rtl="0" fontAlgn="base"/>
            <a:endParaRPr lang="en-GB" sz="1200" b="0" i="0" u="none" strike="noStrike" kern="1200" dirty="0">
              <a:solidFill>
                <a:schemeClr val="tx1"/>
              </a:solidFill>
              <a:effectLst/>
              <a:latin typeface="+mn-lt"/>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Time 02:00</a:t>
            </a:r>
          </a:p>
          <a:p>
            <a:pPr rtl="0" fontAlgn="base"/>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Company websites </a:t>
            </a:r>
            <a:endParaRPr lang="en-GB" sz="1200" b="0" i="0" u="none" strike="noStrike" kern="1200" dirty="0">
              <a:solidFill>
                <a:schemeClr val="tx1"/>
              </a:solidFill>
              <a:effectLst/>
              <a:latin typeface="+mn-lt"/>
              <a:ea typeface="+mn-ea"/>
              <a:cs typeface="+mn-cs"/>
            </a:endParaRP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If you have an idea where you would like to work, you can check the company website directly to see if they have any vacancies. Most companies will have a careers section on their website. You may also be able to set up job alerts. Smaller companies may not have a website so you would always contact them directly. </a:t>
            </a:r>
          </a:p>
          <a:p>
            <a:pPr rtl="0" fontAlgn="base"/>
            <a:r>
              <a:rPr lang="en-GB" sz="1200" b="0" i="0" u="none" strike="noStrike"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After researching companies you’re interested in, bookmark them and check them every so often for vacancies. </a:t>
            </a:r>
          </a:p>
          <a:p>
            <a:pPr rtl="0" fontAlgn="base"/>
            <a:r>
              <a:rPr lang="en-GB" sz="1200" b="0" i="0" u="none" strike="noStrike" kern="1200" dirty="0">
                <a:solidFill>
                  <a:schemeClr val="tx1"/>
                </a:solidFill>
                <a:effectLst/>
                <a:latin typeface="+mn-lt"/>
                <a:ea typeface="+mn-ea"/>
                <a:cs typeface="+mn-cs"/>
              </a:rPr>
              <a:t> </a:t>
            </a:r>
          </a:p>
          <a:p>
            <a:pPr rtl="0" fontAlgn="base"/>
            <a:r>
              <a:rPr lang="en-GB" sz="1200" b="1" i="0" u="none" strike="noStrike" kern="1200" dirty="0">
                <a:solidFill>
                  <a:schemeClr val="tx1"/>
                </a:solidFill>
                <a:effectLst/>
                <a:latin typeface="+mn-lt"/>
                <a:ea typeface="+mn-ea"/>
                <a:cs typeface="+mn-cs"/>
              </a:rPr>
              <a:t>Activity 1 will give you some experience in researching company websites so you know what to look for. I’ll give you around 10 mins to complete this activity. </a:t>
            </a:r>
            <a:r>
              <a:rPr lang="en-GB" sz="1200" b="0" i="1" u="none" strike="noStrike" kern="1200" dirty="0">
                <a:solidFill>
                  <a:schemeClr val="tx1"/>
                </a:solidFill>
                <a:effectLst/>
                <a:latin typeface="+mn-lt"/>
                <a:ea typeface="+mn-ea"/>
                <a:cs typeface="+mn-cs"/>
              </a:rPr>
              <a:t>(You can print out Activity sheet 1 beforehand to give out if not doing online).</a:t>
            </a:r>
            <a:r>
              <a:rPr lang="en-GB" sz="1200" b="0" i="0" u="none" strike="noStrike" kern="1200" dirty="0">
                <a:solidFill>
                  <a:schemeClr val="tx1"/>
                </a:solidFill>
                <a:effectLst/>
                <a:latin typeface="+mn-lt"/>
                <a:ea typeface="+mn-ea"/>
                <a:cs typeface="+mn-cs"/>
              </a:rPr>
              <a:t> </a:t>
            </a:r>
          </a:p>
          <a:p>
            <a:pPr rtl="0" fontAlgn="base"/>
            <a:endParaRPr lang="en-GB" sz="1200" b="0" i="0" u="none" strike="noStrike" kern="1200" dirty="0">
              <a:solidFill>
                <a:schemeClr val="tx1"/>
              </a:solidFill>
              <a:effectLst/>
              <a:latin typeface="+mn-lt"/>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Time 13:00</a:t>
            </a:r>
          </a:p>
          <a:p>
            <a:pPr rtl="0" fontAlgn="base"/>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378685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My Job Scotland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If you are looking for a vacancy with a local authority, including Modern Apprenticeships, you will find these under one website, My Job Scotland. This is Scotland’s job website for public sector jobs so you will also find vacancies for the police and fire service here. This is a good site to set up job alerts with. </a:t>
            </a:r>
          </a:p>
          <a:p>
            <a:pPr rtl="0" fontAlgn="base"/>
            <a:endParaRPr lang="en-GB" sz="1200" b="0" i="0" u="none" strike="noStrike"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rPr>
              <a:t>Task 1 </a:t>
            </a:r>
            <a:r>
              <a:rPr lang="en-GB" sz="1200" b="0" i="0" u="none" strike="noStrike" kern="1200" dirty="0">
                <a:solidFill>
                  <a:schemeClr val="tx1"/>
                </a:solidFill>
                <a:effectLst/>
                <a:latin typeface="+mn-lt"/>
                <a:ea typeface="+mn-ea"/>
                <a:cs typeface="+mn-cs"/>
              </a:rPr>
              <a:t>– Apart from </a:t>
            </a:r>
            <a:r>
              <a:rPr lang="en-GB" sz="1200" b="0" i="0" u="none" strike="noStrike" kern="1200" dirty="0" err="1">
                <a:solidFill>
                  <a:schemeClr val="tx1"/>
                </a:solidFill>
                <a:effectLst/>
                <a:latin typeface="+mn-lt"/>
                <a:ea typeface="+mn-ea"/>
                <a:cs typeface="+mn-cs"/>
              </a:rPr>
              <a:t>myjobscotland</a:t>
            </a:r>
            <a:r>
              <a:rPr lang="en-GB" sz="1200" b="0" i="0" u="none" strike="noStrike" kern="1200" dirty="0">
                <a:solidFill>
                  <a:schemeClr val="tx1"/>
                </a:solidFill>
                <a:effectLst/>
                <a:latin typeface="+mn-lt"/>
                <a:ea typeface="+mn-ea"/>
                <a:cs typeface="+mn-cs"/>
              </a:rPr>
              <a:t>, where else would you see these jobs advertised? </a:t>
            </a:r>
            <a:r>
              <a:rPr lang="en-GB" sz="1200" b="0" i="1" u="none" strike="noStrike" kern="1200" dirty="0">
                <a:solidFill>
                  <a:schemeClr val="tx1"/>
                </a:solidFill>
                <a:effectLst/>
                <a:latin typeface="+mn-lt"/>
                <a:ea typeface="+mn-ea"/>
                <a:cs typeface="+mn-cs"/>
              </a:rPr>
              <a:t>(Short discussion).</a:t>
            </a:r>
          </a:p>
          <a:p>
            <a:pPr rtl="0" fontAlgn="base"/>
            <a:r>
              <a:rPr lang="en-GB" sz="1200" b="0" i="0" u="none" strike="noStrike" kern="1200" dirty="0">
                <a:solidFill>
                  <a:schemeClr val="tx1"/>
                </a:solidFill>
                <a:effectLst/>
                <a:latin typeface="+mn-lt"/>
                <a:ea typeface="+mn-ea"/>
                <a:cs typeface="+mn-cs"/>
              </a:rPr>
              <a:t> </a:t>
            </a:r>
          </a:p>
          <a:p>
            <a:pPr rtl="0" fontAlgn="base"/>
            <a:r>
              <a:rPr lang="en-GB" sz="1200" b="1" i="0" u="none" strike="noStrike" kern="1200" dirty="0">
                <a:solidFill>
                  <a:schemeClr val="tx1"/>
                </a:solidFill>
                <a:effectLst/>
                <a:latin typeface="+mn-lt"/>
                <a:ea typeface="+mn-ea"/>
                <a:cs typeface="+mn-cs"/>
              </a:rPr>
              <a:t>Activity 2 </a:t>
            </a:r>
            <a:r>
              <a:rPr lang="en-GB" sz="1200" b="0" i="0" u="none" strike="noStrike" kern="1200" dirty="0">
                <a:solidFill>
                  <a:schemeClr val="tx1"/>
                </a:solidFill>
                <a:effectLst/>
                <a:latin typeface="+mn-lt"/>
                <a:ea typeface="+mn-ea"/>
                <a:cs typeface="+mn-cs"/>
              </a:rPr>
              <a:t>- Have a look for vacancies available in your area. </a:t>
            </a:r>
            <a:r>
              <a:rPr lang="en-GB" sz="1200" b="0" i="1" u="none" strike="noStrike" kern="1200" dirty="0">
                <a:solidFill>
                  <a:schemeClr val="tx1"/>
                </a:solidFill>
                <a:effectLst/>
                <a:latin typeface="+mn-lt"/>
                <a:ea typeface="+mn-ea"/>
                <a:cs typeface="+mn-cs"/>
              </a:rPr>
              <a:t>(Pupils would need internet access and </a:t>
            </a:r>
            <a:r>
              <a:rPr lang="en-GB" sz="1200" b="0" i="1" u="none" strike="noStrike" kern="1200" dirty="0" err="1">
                <a:solidFill>
                  <a:schemeClr val="tx1"/>
                </a:solidFill>
                <a:effectLst/>
                <a:latin typeface="+mn-lt"/>
                <a:ea typeface="+mn-ea"/>
                <a:cs typeface="+mn-cs"/>
              </a:rPr>
              <a:t>myjobscotland</a:t>
            </a:r>
            <a:r>
              <a:rPr lang="en-GB" sz="1200" b="0" i="1" u="none" strike="noStrike" kern="1200" dirty="0">
                <a:solidFill>
                  <a:schemeClr val="tx1"/>
                </a:solidFill>
                <a:effectLst/>
                <a:latin typeface="+mn-lt"/>
                <a:ea typeface="+mn-ea"/>
                <a:cs typeface="+mn-cs"/>
              </a:rPr>
              <a:t> website).</a:t>
            </a:r>
          </a:p>
          <a:p>
            <a:pPr rtl="0" fontAlgn="base"/>
            <a:endParaRPr lang="en-GB" sz="1200" b="0" i="0" u="none" strike="noStrike" kern="1200" dirty="0">
              <a:solidFill>
                <a:schemeClr val="tx1"/>
              </a:solidFill>
              <a:effectLst/>
              <a:latin typeface="+mn-lt"/>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Time 20:00</a:t>
            </a: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298448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Modern Apprenticeships </a:t>
            </a:r>
          </a:p>
          <a:p>
            <a:pPr rtl="0" fontAlgn="base"/>
            <a:endParaRPr lang="en-GB" sz="1200" b="0" i="0" u="none" strike="noStrike" kern="1200" dirty="0">
              <a:solidFill>
                <a:schemeClr val="tx1"/>
              </a:solidFill>
              <a:effectLst/>
              <a:latin typeface="+mn-lt"/>
              <a:ea typeface="+mn-ea"/>
              <a:cs typeface="+mn-cs"/>
            </a:endParaRPr>
          </a:p>
          <a:p>
            <a:pPr rtl="0" fontAlgn="base"/>
            <a:r>
              <a:rPr lang="en-GB" sz="1200" b="0" i="0" u="none" strike="noStrike" kern="1200" dirty="0">
                <a:solidFill>
                  <a:schemeClr val="tx1"/>
                </a:solidFill>
                <a:effectLst/>
                <a:latin typeface="+mn-lt"/>
                <a:ea typeface="+mn-ea"/>
                <a:cs typeface="+mn-cs"/>
              </a:rPr>
              <a:t>There are sites specifically for Modern Apprenticeship opportunities. </a:t>
            </a:r>
          </a:p>
          <a:p>
            <a:pPr rtl="0" fontAlgn="base"/>
            <a:r>
              <a:rPr lang="en-GB" sz="1200" b="0" i="0" u="none" strike="noStrike"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The two main Scottish sites are:</a:t>
            </a:r>
          </a:p>
          <a:p>
            <a:pPr rtl="0" fontAlgn="base"/>
            <a:endParaRPr lang="en-GB"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mn-lt"/>
                <a:ea typeface="+mn-ea"/>
                <a:cs typeface="+mn-cs"/>
              </a:rPr>
              <a:t>Apprenticeship.scot</a:t>
            </a:r>
            <a:r>
              <a:rPr lang="en-GB" sz="1200" b="0" i="0" u="none" strike="noStrike" kern="1200" dirty="0">
                <a:solidFill>
                  <a:schemeClr val="tx1"/>
                </a:solidFill>
                <a:effectLst/>
                <a:latin typeface="+mn-lt"/>
                <a:ea typeface="+mn-ea"/>
                <a:cs typeface="+mn-cs"/>
              </a:rPr>
              <a:t> (</a:t>
            </a:r>
            <a:r>
              <a:rPr lang="en-GB" sz="1200" b="0" i="0" u="sng" strike="noStrike" kern="1200" dirty="0" err="1">
                <a:solidFill>
                  <a:schemeClr val="tx1"/>
                </a:solidFill>
                <a:effectLst/>
                <a:latin typeface="+mn-lt"/>
                <a:ea typeface="+mn-ea"/>
                <a:cs typeface="+mn-cs"/>
                <a:hlinkClick r:id="rId3"/>
              </a:rPr>
              <a:t>apprenticeships.scot</a:t>
            </a:r>
            <a:r>
              <a:rPr lang="en-GB" sz="1200" b="0" i="0" u="none" strike="noStrike" kern="1200" dirty="0">
                <a:solidFill>
                  <a:schemeClr val="tx1"/>
                </a:solidFill>
                <a:effectLst/>
                <a:latin typeface="+mn-lt"/>
                <a:ea typeface="+mn-ea"/>
                <a:cs typeface="+mn-cs"/>
              </a:rPr>
              <a:t>) allows you to search for Graduate Apprenticeships as well as Modern Apprenticeships by job category. </a:t>
            </a:r>
          </a:p>
          <a:p>
            <a:pPr marL="171450" indent="-171450" rtl="0" fontAlgn="base">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mn-lt"/>
                <a:ea typeface="+mn-ea"/>
                <a:cs typeface="+mn-cs"/>
              </a:rPr>
              <a:t>EarlyCareers.Scot</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earlycareers.scot</a:t>
            </a:r>
            <a:r>
              <a:rPr lang="en-GB" sz="1200" b="0" i="0" u="none" strike="noStrike" kern="1200" dirty="0">
                <a:solidFill>
                  <a:schemeClr val="tx1"/>
                </a:solidFill>
                <a:effectLst/>
                <a:latin typeface="+mn-lt"/>
                <a:ea typeface="+mn-ea"/>
                <a:cs typeface="+mn-cs"/>
              </a:rPr>
              <a:t>) search for Modern and Graduate Apprenticeships by postcode to see what’s available. </a:t>
            </a:r>
          </a:p>
          <a:p>
            <a:pPr rtl="0" fontAlgn="base"/>
            <a:endParaRPr lang="en-GB" sz="1200" b="0" i="0" u="none" strike="noStrike"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rPr>
              <a:t>Task 2 </a:t>
            </a:r>
            <a:r>
              <a:rPr lang="en-GB" sz="1200" b="0" i="0" u="none" strike="noStrike" kern="1200" dirty="0">
                <a:solidFill>
                  <a:schemeClr val="tx1"/>
                </a:solidFill>
                <a:effectLst/>
                <a:latin typeface="+mn-lt"/>
                <a:ea typeface="+mn-ea"/>
                <a:cs typeface="+mn-cs"/>
              </a:rPr>
              <a:t>– what kind of jobs would you look for a Modern Apprenticeship in? </a:t>
            </a:r>
            <a:r>
              <a:rPr lang="en-GB" sz="1200" b="0" i="1" u="none" strike="noStrike" kern="1200" dirty="0">
                <a:solidFill>
                  <a:schemeClr val="tx1"/>
                </a:solidFill>
                <a:effectLst/>
                <a:latin typeface="+mn-lt"/>
                <a:ea typeface="+mn-ea"/>
                <a:cs typeface="+mn-cs"/>
              </a:rPr>
              <a:t>(Discuss.)</a:t>
            </a:r>
          </a:p>
          <a:p>
            <a:pPr rtl="0" fontAlgn="base"/>
            <a:r>
              <a:rPr lang="en-GB" sz="1200" b="0" i="0" u="none" strike="noStrike"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In </a:t>
            </a:r>
            <a:r>
              <a:rPr lang="en-GB" sz="1200" b="1" i="0" u="none" strike="noStrike" kern="1200" dirty="0">
                <a:solidFill>
                  <a:schemeClr val="tx1"/>
                </a:solidFill>
                <a:effectLst/>
                <a:latin typeface="+mn-lt"/>
                <a:ea typeface="+mn-ea"/>
                <a:cs typeface="+mn-cs"/>
              </a:rPr>
              <a:t>Activity 3 </a:t>
            </a:r>
            <a:r>
              <a:rPr lang="en-GB" sz="1200" b="0" i="0" u="none" strike="noStrike" kern="1200" dirty="0">
                <a:solidFill>
                  <a:schemeClr val="tx1"/>
                </a:solidFill>
                <a:effectLst/>
                <a:latin typeface="+mn-lt"/>
                <a:ea typeface="+mn-ea"/>
                <a:cs typeface="+mn-cs"/>
              </a:rPr>
              <a:t>you will have a look at these two sites and have a look at what may interest you in your local area. </a:t>
            </a:r>
            <a:r>
              <a:rPr lang="en-GB" sz="1200" b="0" i="1" u="none" strike="noStrike" kern="1200" dirty="0">
                <a:solidFill>
                  <a:schemeClr val="tx1"/>
                </a:solidFill>
                <a:effectLst/>
                <a:latin typeface="+mn-lt"/>
                <a:ea typeface="+mn-ea"/>
                <a:cs typeface="+mn-cs"/>
              </a:rPr>
              <a:t>(You can download Activity 3 worksheet to hand out.)</a:t>
            </a:r>
          </a:p>
          <a:p>
            <a:pPr rtl="0" fontAlgn="base"/>
            <a:r>
              <a:rPr lang="en-GB" sz="1200" b="0" i="0" u="none" strike="noStrike" kern="1200" dirty="0">
                <a:solidFill>
                  <a:schemeClr val="tx1"/>
                </a:solidFill>
                <a:effectLst/>
                <a:latin typeface="+mn-lt"/>
                <a:ea typeface="+mn-ea"/>
                <a:cs typeface="+mn-cs"/>
              </a:rPr>
              <a:t> </a:t>
            </a:r>
          </a:p>
          <a:p>
            <a:pPr rtl="0" fontAlgn="base"/>
            <a:r>
              <a:rPr lang="en-GB" sz="1200" b="0" i="0" u="none" strike="noStrike" kern="1200" dirty="0">
                <a:solidFill>
                  <a:schemeClr val="tx1"/>
                </a:solidFill>
                <a:effectLst/>
                <a:latin typeface="+mn-lt"/>
                <a:ea typeface="+mn-ea"/>
                <a:cs typeface="+mn-cs"/>
              </a:rPr>
              <a:t>Large companies such as Scottish Water, Network Rail and BAE Systems have their own dedicated website for recruitment and usually recruit once or twice a year. </a:t>
            </a:r>
          </a:p>
          <a:p>
            <a:pPr rtl="0" fontAlgn="base"/>
            <a:endParaRPr lang="en-GB" sz="1200" b="0" i="0" u="none" strike="noStrike" kern="1200" dirty="0">
              <a:solidFill>
                <a:schemeClr val="tx1"/>
              </a:solidFill>
              <a:effectLst/>
              <a:latin typeface="+mn-lt"/>
              <a:ea typeface="+mn-ea"/>
              <a:cs typeface="+mn-cs"/>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Time 32:00</a:t>
            </a: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128135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u="none" strike="noStrike" kern="1200" dirty="0">
                <a:solidFill>
                  <a:schemeClr val="tx1"/>
                </a:solidFill>
                <a:effectLst/>
                <a:latin typeface="+mn-lt"/>
                <a:ea typeface="+mn-ea"/>
                <a:cs typeface="+mn-cs"/>
              </a:rPr>
              <a:t>Recruitment websites</a:t>
            </a:r>
            <a:endParaRPr lang="en-US" sz="1200" b="1"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There are lots of general recruitment websites out there that you can keep an eye on. Some may be more aimed at graduates and professionals, but most have jobs at all levels. There is a list of the most popular sites in your module booklet. </a:t>
            </a: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Task 3 </a:t>
            </a:r>
            <a:r>
              <a:rPr lang="en-GB" sz="1200" b="0" i="0" kern="1200" dirty="0">
                <a:solidFill>
                  <a:schemeClr val="tx1"/>
                </a:solidFill>
                <a:effectLst/>
                <a:latin typeface="+mn-lt"/>
                <a:ea typeface="+mn-ea"/>
                <a:cs typeface="+mn-cs"/>
              </a:rPr>
              <a:t>– Has anyone you know found a job through a recruitment agency? Is it something you think you would use?</a:t>
            </a:r>
            <a:endParaRPr lang="en-GB" b="0" i="0" dirty="0">
              <a:effectLst/>
            </a:endParaRPr>
          </a:p>
          <a:p>
            <a:pPr rtl="0" fontAlgn="base"/>
            <a:r>
              <a:rPr lang="en-GB" sz="1200" b="0" i="0" kern="1200" dirty="0">
                <a:solidFill>
                  <a:schemeClr val="tx1"/>
                </a:solidFill>
                <a:effectLst/>
                <a:latin typeface="+mn-lt"/>
                <a:ea typeface="+mn-ea"/>
                <a:cs typeface="+mn-cs"/>
              </a:rPr>
              <a:t> </a:t>
            </a:r>
            <a:endParaRPr lang="en-GB" b="0" i="0" dirty="0">
              <a:effectLst/>
            </a:endParaRPr>
          </a:p>
          <a:p>
            <a:pPr fontAlgn="base"/>
            <a:r>
              <a:rPr lang="en-GB" sz="1200" b="1" i="0" kern="1200" dirty="0">
                <a:solidFill>
                  <a:schemeClr val="tx1"/>
                </a:solidFill>
                <a:effectLst/>
                <a:latin typeface="+mn-lt"/>
                <a:ea typeface="+mn-ea"/>
                <a:cs typeface="+mn-cs"/>
              </a:rPr>
              <a:t>Activity 4 </a:t>
            </a:r>
            <a:r>
              <a:rPr lang="en-GB" sz="1200" b="0" i="0" kern="1200" dirty="0">
                <a:solidFill>
                  <a:schemeClr val="tx1"/>
                </a:solidFill>
                <a:effectLst/>
                <a:latin typeface="+mn-lt"/>
                <a:ea typeface="+mn-ea"/>
                <a:cs typeface="+mn-cs"/>
              </a:rPr>
              <a:t>– Pick a couple of the recruitment sites and practise searching for vacancies. If you have an idea of jobs you can search by keyword. Alternatively, see what is available in general in your area by searching by only postcode. </a:t>
            </a:r>
            <a:endParaRPr lang="en-GB" b="1" dirty="0"/>
          </a:p>
          <a:p>
            <a:pPr algn="r"/>
            <a:r>
              <a:rPr lang="en-GB" sz="1200" b="1" i="0" u="none" strike="noStrike" kern="1200" dirty="0">
                <a:solidFill>
                  <a:schemeClr val="tx1"/>
                </a:solidFill>
                <a:effectLst/>
                <a:latin typeface="+mn-lt"/>
                <a:ea typeface="+mn-ea"/>
                <a:cs typeface="+mn-cs"/>
              </a:rPr>
              <a:t>Time 45:00</a:t>
            </a:r>
            <a:endParaRPr lang="en-GB" sz="1200" b="1" i="0" u="none" strike="noStrike" kern="1200" dirty="0">
              <a:solidFill>
                <a:schemeClr val="tx1"/>
              </a:solidFill>
              <a:effectLst/>
              <a:latin typeface="+mn-lt"/>
              <a:cs typeface="Calibri"/>
            </a:endParaRPr>
          </a:p>
          <a:p>
            <a:pPr rtl="0" fontAlgn="base"/>
            <a:endParaRPr lang="en-GB" b="0" i="0" dirty="0">
              <a:effectLst/>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319525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7</a:t>
            </a:fld>
            <a:endParaRPr lang="en-US"/>
          </a:p>
        </p:txBody>
      </p:sp>
    </p:spTree>
    <p:extLst>
      <p:ext uri="{BB962C8B-B14F-4D97-AF65-F5344CB8AC3E}">
        <p14:creationId xmlns:p14="http://schemas.microsoft.com/office/powerpoint/2010/main" val="266501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www.gov.uk/contact-jobcentre-plus" TargetMode="External"/><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hyperlink" Target="https://www.myworldofwork.co.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svg"/><Relationship Id="rId18" Type="http://schemas.openxmlformats.org/officeDocument/2006/relationships/image" Target="../media/image23.png"/><Relationship Id="rId3" Type="http://schemas.openxmlformats.org/officeDocument/2006/relationships/image" Target="../media/image6.jpeg"/><Relationship Id="rId21"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9.png"/><Relationship Id="rId17" Type="http://schemas.openxmlformats.org/officeDocument/2006/relationships/customXml" Target="../ink/ink1.xml"/><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1.png"/><Relationship Id="rId10" Type="http://schemas.openxmlformats.org/officeDocument/2006/relationships/image" Target="../media/image17.png"/><Relationship Id="rId19" Type="http://schemas.openxmlformats.org/officeDocument/2006/relationships/customXml" Target="../ink/ink2.xml"/><Relationship Id="rId4" Type="http://schemas.openxmlformats.org/officeDocument/2006/relationships/image" Target="../media/image14.png"/><Relationship Id="rId9" Type="http://schemas.openxmlformats.org/officeDocument/2006/relationships/image" Target="../media/image16.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hyperlink" Target="https://www.myjobscotland.gov.uk/" TargetMode="External"/><Relationship Id="rId13" Type="http://schemas.openxmlformats.org/officeDocument/2006/relationships/customXml" Target="../ink/ink4.xml"/><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image" Target="../media/image6.jpeg"/><Relationship Id="rId21" Type="http://schemas.openxmlformats.org/officeDocument/2006/relationships/customXml" Target="../ink/ink8.xml"/><Relationship Id="rId7" Type="http://schemas.openxmlformats.org/officeDocument/2006/relationships/image" Target="../media/image16.png"/><Relationship Id="rId12" Type="http://schemas.openxmlformats.org/officeDocument/2006/relationships/image" Target="../media/image27.png"/><Relationship Id="rId17" Type="http://schemas.openxmlformats.org/officeDocument/2006/relationships/customXml" Target="../ink/ink6.xml"/><Relationship Id="rId25" Type="http://schemas.openxmlformats.org/officeDocument/2006/relationships/customXml" Target="../ink/ink10.xml"/><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customXml" Target="../ink/ink3.xml"/><Relationship Id="rId24" Type="http://schemas.openxmlformats.org/officeDocument/2006/relationships/image" Target="../media/image33.png"/><Relationship Id="rId5" Type="http://schemas.openxmlformats.org/officeDocument/2006/relationships/image" Target="../media/image9.pn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35.png"/><Relationship Id="rId10" Type="http://schemas.openxmlformats.org/officeDocument/2006/relationships/image" Target="../media/image26.png"/><Relationship Id="rId19" Type="http://schemas.openxmlformats.org/officeDocument/2006/relationships/customXml" Target="../ink/ink7.xml"/><Relationship Id="rId4" Type="http://schemas.openxmlformats.org/officeDocument/2006/relationships/image" Target="../media/image8.png"/><Relationship Id="rId9" Type="http://schemas.openxmlformats.org/officeDocument/2006/relationships/image" Target="../media/image25.png"/><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image" Target="../media/image5.png"/><Relationship Id="rId30"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scottishwater.co.uk/" TargetMode="External"/><Relationship Id="rId18" Type="http://schemas.openxmlformats.org/officeDocument/2006/relationships/image" Target="../media/image42.png"/><Relationship Id="rId3" Type="http://schemas.openxmlformats.org/officeDocument/2006/relationships/image" Target="../media/image6.jpeg"/><Relationship Id="rId21" Type="http://schemas.openxmlformats.org/officeDocument/2006/relationships/image" Target="../media/image35.png"/><Relationship Id="rId7" Type="http://schemas.openxmlformats.org/officeDocument/2006/relationships/image" Target="../media/image10.png"/><Relationship Id="rId12" Type="http://schemas.openxmlformats.org/officeDocument/2006/relationships/image" Target="../media/image39.png"/><Relationship Id="rId17" Type="http://schemas.openxmlformats.org/officeDocument/2006/relationships/hyperlink" Target="https://www.baesystems.com/en/careers/careers-in-the-uk" TargetMode="External"/><Relationship Id="rId2" Type="http://schemas.openxmlformats.org/officeDocument/2006/relationships/notesSlide" Target="../notesSlides/notesSlide5.xml"/><Relationship Id="rId16" Type="http://schemas.openxmlformats.org/officeDocument/2006/relationships/image" Target="../media/image41.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hyperlink" Target="https://earlycareers.scot/" TargetMode="External"/><Relationship Id="rId5" Type="http://schemas.openxmlformats.org/officeDocument/2006/relationships/image" Target="../media/image8.png"/><Relationship Id="rId15" Type="http://schemas.openxmlformats.org/officeDocument/2006/relationships/hyperlink" Target="https://www.networkrail.co.uk/careers/" TargetMode="External"/><Relationship Id="rId10" Type="http://schemas.openxmlformats.org/officeDocument/2006/relationships/image" Target="../media/image38.png"/><Relationship Id="rId19" Type="http://schemas.openxmlformats.org/officeDocument/2006/relationships/image" Target="../media/image5.png"/><Relationship Id="rId4" Type="http://schemas.openxmlformats.org/officeDocument/2006/relationships/image" Target="../media/image37.png"/><Relationship Id="rId9" Type="http://schemas.openxmlformats.org/officeDocument/2006/relationships/hyperlink" Target="https://www.apprenticeships.scot/" TargetMode="External"/><Relationship Id="rId14" Type="http://schemas.openxmlformats.org/officeDocument/2006/relationships/image" Target="../media/image40.png"/><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2.png"/><Relationship Id="rId18" Type="http://schemas.openxmlformats.org/officeDocument/2006/relationships/image" Target="../media/image48.jpg"/><Relationship Id="rId3" Type="http://schemas.openxmlformats.org/officeDocument/2006/relationships/image" Target="../media/image6.jpeg"/><Relationship Id="rId21" Type="http://schemas.openxmlformats.org/officeDocument/2006/relationships/hyperlink" Target="https://www.totaljobs.com/" TargetMode="External"/><Relationship Id="rId7" Type="http://schemas.openxmlformats.org/officeDocument/2006/relationships/hyperlink" Target="https://www.reed.co.uk/" TargetMode="External"/><Relationship Id="rId12" Type="http://schemas.openxmlformats.org/officeDocument/2006/relationships/image" Target="../media/image35.png"/><Relationship Id="rId17" Type="http://schemas.openxmlformats.org/officeDocument/2006/relationships/hyperlink" Target="https://uk.indeed.com/?from=gnav-jobsearch--indeedmobile" TargetMode="External"/><Relationship Id="rId2" Type="http://schemas.openxmlformats.org/officeDocument/2006/relationships/notesSlide" Target="../notesSlides/notesSlide6.xml"/><Relationship Id="rId16" Type="http://schemas.openxmlformats.org/officeDocument/2006/relationships/image" Target="../media/image47.png"/><Relationship Id="rId20" Type="http://schemas.openxmlformats.org/officeDocument/2006/relationships/image" Target="../media/image49.jp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5.png"/><Relationship Id="rId5" Type="http://schemas.openxmlformats.org/officeDocument/2006/relationships/image" Target="../media/image8.png"/><Relationship Id="rId15" Type="http://schemas.openxmlformats.org/officeDocument/2006/relationships/hyperlink" Target="https://www.adzuna.co.uk/" TargetMode="External"/><Relationship Id="rId10" Type="http://schemas.openxmlformats.org/officeDocument/2006/relationships/image" Target="../media/image45.png"/><Relationship Id="rId19" Type="http://schemas.openxmlformats.org/officeDocument/2006/relationships/hyperlink" Target="https://scotjobsnet.co.uk/" TargetMode="External"/><Relationship Id="rId4" Type="http://schemas.openxmlformats.org/officeDocument/2006/relationships/image" Target="../media/image43.png"/><Relationship Id="rId9" Type="http://schemas.openxmlformats.org/officeDocument/2006/relationships/hyperlink" Target="https://www.s1jobs.com/" TargetMode="External"/><Relationship Id="rId14" Type="http://schemas.openxmlformats.org/officeDocument/2006/relationships/image" Target="../media/image46.png"/><Relationship Id="rId22" Type="http://schemas.openxmlformats.org/officeDocument/2006/relationships/image" Target="../media/image50.jp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5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3633393" cy="4870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2619946" cy="584775"/>
          </a:xfrm>
          <a:prstGeom prst="rect">
            <a:avLst/>
          </a:prstGeom>
          <a:noFill/>
        </p:spPr>
        <p:txBody>
          <a:bodyPr wrap="square" rtlCol="0">
            <a:spAutoFit/>
          </a:bodyPr>
          <a:lstStyle/>
          <a:p>
            <a:r>
              <a:rPr lang="en-GB" sz="3200">
                <a:solidFill>
                  <a:schemeClr val="bg1"/>
                </a:solidFill>
                <a:latin typeface="Maximus" panose="020B0604020202020204"/>
              </a:rPr>
              <a:t>GET PREPARED</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3" name="Picture 12" descr="A screenshot of a computer&#10;&#10;Description automatically generated with medium confidence">
            <a:extLst>
              <a:ext uri="{FF2B5EF4-FFF2-40B4-BE49-F238E27FC236}">
                <a16:creationId xmlns:a16="http://schemas.microsoft.com/office/drawing/2014/main" id="{8BAC2342-1A22-1745-93FD-379BAC873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00" y="2796170"/>
            <a:ext cx="3124200" cy="393700"/>
          </a:xfrm>
          <a:prstGeom prst="rect">
            <a:avLst/>
          </a:prstGeom>
        </p:spPr>
      </p:pic>
      <p:sp>
        <p:nvSpPr>
          <p:cNvPr id="15" name="TextBox 14">
            <a:extLst>
              <a:ext uri="{FF2B5EF4-FFF2-40B4-BE49-F238E27FC236}">
                <a16:creationId xmlns:a16="http://schemas.microsoft.com/office/drawing/2014/main" id="{C07A6D72-3B76-2141-BF29-73A5CE909730}"/>
              </a:ext>
            </a:extLst>
          </p:cNvPr>
          <p:cNvSpPr txBox="1"/>
          <p:nvPr/>
        </p:nvSpPr>
        <p:spPr>
          <a:xfrm>
            <a:off x="876760" y="3245682"/>
            <a:ext cx="3375200" cy="1384995"/>
          </a:xfrm>
          <a:prstGeom prst="rect">
            <a:avLst/>
          </a:prstGeom>
          <a:noFill/>
        </p:spPr>
        <p:txBody>
          <a:bodyPr wrap="square" rtlCol="0">
            <a:spAutoFit/>
          </a:bodyPr>
          <a:lstStyle/>
          <a:p>
            <a:r>
              <a:rPr lang="en-GB" sz="2800">
                <a:solidFill>
                  <a:srgbClr val="FFFF00"/>
                </a:solidFill>
                <a:latin typeface="Reprise Title Std" panose="02000000000000000000" charset="0"/>
              </a:rPr>
              <a:t>Where to look </a:t>
            </a:r>
            <a:br>
              <a:rPr lang="en-GB" sz="2800">
                <a:solidFill>
                  <a:srgbClr val="FFFF00"/>
                </a:solidFill>
                <a:latin typeface="Reprise Title Std" panose="02000000000000000000" charset="0"/>
              </a:rPr>
            </a:br>
            <a:r>
              <a:rPr lang="en-GB" sz="2800">
                <a:solidFill>
                  <a:srgbClr val="FFFF00"/>
                </a:solidFill>
                <a:latin typeface="Reprise Title Std" panose="02000000000000000000" charset="0"/>
              </a:rPr>
              <a:t>for work – </a:t>
            </a:r>
            <a:br>
              <a:rPr lang="en-GB" sz="2800">
                <a:solidFill>
                  <a:srgbClr val="FFFF00"/>
                </a:solidFill>
                <a:latin typeface="Reprise Title Std" panose="02000000000000000000" charset="0"/>
              </a:rPr>
            </a:br>
            <a:r>
              <a:rPr lang="en-GB" sz="2800">
                <a:solidFill>
                  <a:srgbClr val="FFFF00"/>
                </a:solidFill>
                <a:latin typeface="Reprise Title Std" panose="02000000000000000000" charset="0"/>
              </a:rPr>
              <a:t>using websites</a:t>
            </a:r>
          </a:p>
        </p:txBody>
      </p:sp>
      <p:sp>
        <p:nvSpPr>
          <p:cNvPr id="16" name="Rectangle 15">
            <a:extLst>
              <a:ext uri="{FF2B5EF4-FFF2-40B4-BE49-F238E27FC236}">
                <a16:creationId xmlns:a16="http://schemas.microsoft.com/office/drawing/2014/main" id="{3BA7AB5B-8EE7-DD41-B067-7DB7065631C4}"/>
              </a:ext>
            </a:extLst>
          </p:cNvPr>
          <p:cNvSpPr/>
          <p:nvPr/>
        </p:nvSpPr>
        <p:spPr>
          <a:xfrm>
            <a:off x="903200" y="2605237"/>
            <a:ext cx="1981633" cy="523220"/>
          </a:xfrm>
          <a:prstGeom prst="rect">
            <a:avLst/>
          </a:prstGeom>
        </p:spPr>
        <p:txBody>
          <a:bodyPr wrap="none">
            <a:spAutoFit/>
          </a:bodyPr>
          <a:lstStyle/>
          <a:p>
            <a:r>
              <a:rPr lang="en-GB" sz="2800">
                <a:solidFill>
                  <a:schemeClr val="bg1"/>
                </a:solidFill>
                <a:latin typeface="Stencil" pitchFamily="82" charset="77"/>
              </a:rPr>
              <a:t>Module 4:</a:t>
            </a:r>
          </a:p>
        </p:txBody>
      </p:sp>
      <p:pic>
        <p:nvPicPr>
          <p:cNvPr id="17" name="Picture 16" descr="Shape&#10;&#10;Description automatically generated">
            <a:extLst>
              <a:ext uri="{FF2B5EF4-FFF2-40B4-BE49-F238E27FC236}">
                <a16:creationId xmlns:a16="http://schemas.microsoft.com/office/drawing/2014/main" id="{AB36FE96-2042-2D45-8094-5522F4FFB6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504" y="1797503"/>
            <a:ext cx="4533900" cy="3505200"/>
          </a:xfrm>
          <a:prstGeom prst="rect">
            <a:avLst/>
          </a:prstGeom>
        </p:spPr>
      </p:pic>
      <p:pic>
        <p:nvPicPr>
          <p:cNvPr id="3" name="Picture 4">
            <a:extLst>
              <a:ext uri="{FF2B5EF4-FFF2-40B4-BE49-F238E27FC236}">
                <a16:creationId xmlns:a16="http://schemas.microsoft.com/office/drawing/2014/main" id="{A39DDCAF-ECA9-55B5-4614-0028B9748DFC}"/>
              </a:ext>
            </a:extLst>
          </p:cNvPr>
          <p:cNvPicPr>
            <a:picLocks noChangeAspect="1"/>
          </p:cNvPicPr>
          <p:nvPr/>
        </p:nvPicPr>
        <p:blipFill>
          <a:blip r:embed="rId7"/>
          <a:stretch>
            <a:fillRect/>
          </a:stretch>
        </p:blipFill>
        <p:spPr>
          <a:xfrm>
            <a:off x="7533957" y="6287135"/>
            <a:ext cx="1228725" cy="400050"/>
          </a:xfrm>
          <a:prstGeom prst="rect">
            <a:avLst/>
          </a:prstGeom>
        </p:spPr>
      </p:pic>
      <p:sp>
        <p:nvSpPr>
          <p:cNvPr id="4" name="Footer Placeholder 3">
            <a:extLst>
              <a:ext uri="{FF2B5EF4-FFF2-40B4-BE49-F238E27FC236}">
                <a16:creationId xmlns:a16="http://schemas.microsoft.com/office/drawing/2014/main" id="{FF092AFB-BC1A-0711-7BF7-BB3CDD4BDCBB}"/>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0734A66-6CD1-43EA-42C3-72C0ACD3513C}"/>
              </a:ext>
            </a:extLst>
          </p:cNvPr>
          <p:cNvPicPr>
            <a:picLocks noChangeAspect="1"/>
          </p:cNvPicPr>
          <p:nvPr/>
        </p:nvPicPr>
        <p:blipFill>
          <a:blip r:embed="rId4"/>
          <a:stretch>
            <a:fillRect/>
          </a:stretch>
        </p:blipFill>
        <p:spPr>
          <a:xfrm>
            <a:off x="7533957" y="6287135"/>
            <a:ext cx="1228725" cy="400050"/>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9343FC62-D564-7D4D-9EA9-87AB6AC05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9521">
            <a:off x="3552503" y="924220"/>
            <a:ext cx="5449847" cy="3837920"/>
          </a:xfrm>
          <a:prstGeom prst="rect">
            <a:avLst/>
          </a:prstGeom>
          <a:effectLst>
            <a:outerShdw blurRad="50800" dist="50800" dir="5400000" algn="ctr" rotWithShape="0">
              <a:schemeClr val="tx1">
                <a:lumMod val="50000"/>
                <a:lumOff val="50000"/>
              </a:schemeClr>
            </a:outerShdw>
          </a:effectLst>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161" y="515849"/>
            <a:ext cx="3608908"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566736" y="589372"/>
            <a:ext cx="351633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Vacancy sites</a:t>
            </a:r>
          </a:p>
        </p:txBody>
      </p:sp>
      <p:pic>
        <p:nvPicPr>
          <p:cNvPr id="7" name="Picture 6" descr="A picture containing text, clipart&#10;&#10;Description automatically generated">
            <a:extLst>
              <a:ext uri="{FF2B5EF4-FFF2-40B4-BE49-F238E27FC236}">
                <a16:creationId xmlns:a16="http://schemas.microsoft.com/office/drawing/2014/main" id="{1CAC50F1-CA4E-C44E-879A-27A82762ED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125" y="575278"/>
            <a:ext cx="551394" cy="425760"/>
          </a:xfrm>
          <a:prstGeom prst="rect">
            <a:avLst/>
          </a:prstGeom>
        </p:spPr>
      </p:pic>
      <p:pic>
        <p:nvPicPr>
          <p:cNvPr id="6" name="Picture 5" descr="Text&#10;&#10;Description automatically generated with medium confidence">
            <a:hlinkClick r:id="rId9"/>
            <a:extLst>
              <a:ext uri="{FF2B5EF4-FFF2-40B4-BE49-F238E27FC236}">
                <a16:creationId xmlns:a16="http://schemas.microsoft.com/office/drawing/2014/main" id="{82F41B95-882C-D64D-AA6E-F2CC43043B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6741" y="4586980"/>
            <a:ext cx="2042299" cy="883413"/>
          </a:xfrm>
          <a:prstGeom prst="rect">
            <a:avLst/>
          </a:prstGeom>
          <a:effectLst>
            <a:outerShdw blurRad="50800" dist="50800" dir="5400000" algn="ctr" rotWithShape="0">
              <a:schemeClr val="tx1">
                <a:lumMod val="50000"/>
                <a:lumOff val="50000"/>
              </a:schemeClr>
            </a:outerShdw>
          </a:effectLst>
        </p:spPr>
      </p:pic>
      <p:pic>
        <p:nvPicPr>
          <p:cNvPr id="13" name="Picture 12" descr="A picture containing graphical user interface&#10;&#10;Description automatically generated">
            <a:hlinkClick r:id="rId11"/>
            <a:extLst>
              <a:ext uri="{FF2B5EF4-FFF2-40B4-BE49-F238E27FC236}">
                <a16:creationId xmlns:a16="http://schemas.microsoft.com/office/drawing/2014/main" id="{F053E6FF-3749-DD46-BD04-1655A5DC2E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251" y="1743751"/>
            <a:ext cx="2286000" cy="1333500"/>
          </a:xfrm>
          <a:prstGeom prst="rect">
            <a:avLst/>
          </a:prstGeom>
        </p:spPr>
      </p:pic>
      <p:sp>
        <p:nvSpPr>
          <p:cNvPr id="26" name="TextBox 25">
            <a:extLst>
              <a:ext uri="{FF2B5EF4-FFF2-40B4-BE49-F238E27FC236}">
                <a16:creationId xmlns:a16="http://schemas.microsoft.com/office/drawing/2014/main" id="{53CAA07A-9E2E-4747-B36E-AB5557C7762F}"/>
              </a:ext>
            </a:extLst>
          </p:cNvPr>
          <p:cNvSpPr txBox="1"/>
          <p:nvPr/>
        </p:nvSpPr>
        <p:spPr>
          <a:xfrm rot="169521">
            <a:off x="4003314" y="1789529"/>
            <a:ext cx="4211570" cy="307777"/>
          </a:xfrm>
          <a:prstGeom prst="rect">
            <a:avLst/>
          </a:prstGeom>
          <a:noFill/>
        </p:spPr>
        <p:txBody>
          <a:bodyPr wrap="square" lIns="91440" tIns="45720" rIns="91440" bIns="45720" rtlCol="0" anchor="t">
            <a:spAutoFit/>
          </a:bodyPr>
          <a:lstStyle/>
          <a:p>
            <a:r>
              <a:rPr lang="en-GB" sz="1400" b="1">
                <a:solidFill>
                  <a:srgbClr val="C00000"/>
                </a:solidFill>
                <a:latin typeface="Simplified Arabic Fixed"/>
                <a:cs typeface="Simplified Arabic Fixed"/>
              </a:rPr>
              <a:t>FIND A JOB SERVICE – UK Government</a:t>
            </a:r>
          </a:p>
        </p:txBody>
      </p:sp>
      <p:sp>
        <p:nvSpPr>
          <p:cNvPr id="27" name="TextBox 26">
            <a:extLst>
              <a:ext uri="{FF2B5EF4-FFF2-40B4-BE49-F238E27FC236}">
                <a16:creationId xmlns:a16="http://schemas.microsoft.com/office/drawing/2014/main" id="{C87517DC-96DD-C242-94E0-7BDA6744FAA0}"/>
              </a:ext>
            </a:extLst>
          </p:cNvPr>
          <p:cNvSpPr txBox="1"/>
          <p:nvPr/>
        </p:nvSpPr>
        <p:spPr>
          <a:xfrm rot="169521">
            <a:off x="4030739" y="2296005"/>
            <a:ext cx="4168312" cy="307777"/>
          </a:xfrm>
          <a:prstGeom prst="rect">
            <a:avLst/>
          </a:prstGeom>
          <a:noFill/>
        </p:spPr>
        <p:txBody>
          <a:bodyPr wrap="square" lIns="91440" tIns="45720" rIns="91440" bIns="45720" rtlCol="0" anchor="t">
            <a:spAutoFit/>
          </a:bodyPr>
          <a:lstStyle/>
          <a:p>
            <a:pPr>
              <a:spcAft>
                <a:spcPts val="300"/>
              </a:spcAft>
            </a:pPr>
            <a:r>
              <a:rPr lang="en-GB" sz="1400" b="1">
                <a:latin typeface="Simplified Arabic Fixed"/>
                <a:cs typeface="Simplified Arabic Fixed"/>
              </a:rPr>
              <a:t>Advertises: </a:t>
            </a:r>
            <a:r>
              <a:rPr lang="en-GB" sz="1400">
                <a:latin typeface="Simplified Arabic Fixed"/>
                <a:cs typeface="Simplified Arabic Fixed"/>
              </a:rPr>
              <a:t>Jobs in a specific area</a:t>
            </a:r>
          </a:p>
        </p:txBody>
      </p:sp>
      <p:sp>
        <p:nvSpPr>
          <p:cNvPr id="37" name="TextBox 36">
            <a:extLst>
              <a:ext uri="{FF2B5EF4-FFF2-40B4-BE49-F238E27FC236}">
                <a16:creationId xmlns:a16="http://schemas.microsoft.com/office/drawing/2014/main" id="{38E1BD7D-A6CC-C746-BAFA-2D1DC3379614}"/>
              </a:ext>
            </a:extLst>
          </p:cNvPr>
          <p:cNvSpPr txBox="1"/>
          <p:nvPr/>
        </p:nvSpPr>
        <p:spPr>
          <a:xfrm>
            <a:off x="4443776" y="4909616"/>
            <a:ext cx="4244759" cy="738664"/>
          </a:xfrm>
          <a:prstGeom prst="rect">
            <a:avLst/>
          </a:prstGeom>
          <a:noFill/>
        </p:spPr>
        <p:txBody>
          <a:bodyPr wrap="square" lIns="91440" tIns="45720" rIns="91440" bIns="45720" rtlCol="0" anchor="t">
            <a:spAutoFit/>
          </a:bodyPr>
          <a:lstStyle/>
          <a:p>
            <a:r>
              <a:rPr lang="en-GB" sz="1400" b="1" dirty="0">
                <a:solidFill>
                  <a:srgbClr val="C00000"/>
                </a:solidFill>
                <a:latin typeface="Calibri"/>
                <a:cs typeface="Arial"/>
              </a:rPr>
              <a:t>- Advertises: Job vacancies </a:t>
            </a:r>
            <a:r>
              <a:rPr lang="en-GB" sz="1400" b="1" dirty="0">
                <a:latin typeface="Calibri"/>
                <a:cs typeface="Arial"/>
              </a:rPr>
              <a:t>and </a:t>
            </a:r>
            <a:r>
              <a:rPr lang="en-GB" sz="1400" b="1" dirty="0">
                <a:solidFill>
                  <a:srgbClr val="C00000"/>
                </a:solidFill>
                <a:latin typeface="Calibri"/>
                <a:cs typeface="Arial"/>
              </a:rPr>
              <a:t>apprenticeships</a:t>
            </a:r>
          </a:p>
          <a:p>
            <a:endParaRPr lang="en-GB" sz="1400" b="1" dirty="0">
              <a:solidFill>
                <a:srgbClr val="C00000"/>
              </a:solidFill>
              <a:latin typeface="Calibri"/>
              <a:cs typeface="Arial" panose="020B0604020202020204" pitchFamily="34" charset="0"/>
            </a:endParaRPr>
          </a:p>
          <a:p>
            <a:r>
              <a:rPr lang="en-GB" sz="1400" b="1" dirty="0">
                <a:solidFill>
                  <a:srgbClr val="C00000"/>
                </a:solidFill>
                <a:latin typeface="Calibri"/>
                <a:cs typeface="Arial"/>
              </a:rPr>
              <a:t>- Search by: keyword </a:t>
            </a:r>
            <a:r>
              <a:rPr lang="en-GB" sz="1400" b="1" dirty="0">
                <a:latin typeface="Calibri"/>
                <a:cs typeface="Arial"/>
              </a:rPr>
              <a:t>and</a:t>
            </a:r>
            <a:r>
              <a:rPr lang="en-GB" sz="1400" b="1" dirty="0">
                <a:solidFill>
                  <a:srgbClr val="C00000"/>
                </a:solidFill>
                <a:latin typeface="Calibri"/>
                <a:cs typeface="Arial"/>
              </a:rPr>
              <a:t> location</a:t>
            </a:r>
          </a:p>
        </p:txBody>
      </p:sp>
      <p:sp>
        <p:nvSpPr>
          <p:cNvPr id="35" name="Rectangle 34">
            <a:extLst>
              <a:ext uri="{FF2B5EF4-FFF2-40B4-BE49-F238E27FC236}">
                <a16:creationId xmlns:a16="http://schemas.microsoft.com/office/drawing/2014/main" id="{FE64A97F-9E08-A243-B8BB-3F319A419AA7}"/>
              </a:ext>
            </a:extLst>
          </p:cNvPr>
          <p:cNvSpPr/>
          <p:nvPr/>
        </p:nvSpPr>
        <p:spPr>
          <a:xfrm rot="169521">
            <a:off x="3983710" y="3464597"/>
            <a:ext cx="4572000" cy="307777"/>
          </a:xfrm>
          <a:prstGeom prst="rect">
            <a:avLst/>
          </a:prstGeom>
        </p:spPr>
        <p:txBody>
          <a:bodyPr>
            <a:spAutoFit/>
          </a:bodyPr>
          <a:lstStyle/>
          <a:p>
            <a:pPr>
              <a:spcAft>
                <a:spcPts val="300"/>
              </a:spcAft>
            </a:pPr>
            <a:r>
              <a:rPr lang="en-GB" sz="1400" b="1">
                <a:latin typeface="Simplified Arabic Fixed"/>
                <a:cs typeface="Simplified Arabic Fixed"/>
              </a:rPr>
              <a:t>Set up </a:t>
            </a:r>
            <a:r>
              <a:rPr lang="en-GB" sz="1400">
                <a:latin typeface="Simplified Arabic Fixed"/>
                <a:cs typeface="Simplified Arabic Fixed"/>
              </a:rPr>
              <a:t>an account to receive email alerts</a:t>
            </a:r>
          </a:p>
        </p:txBody>
      </p:sp>
      <p:sp>
        <p:nvSpPr>
          <p:cNvPr id="36" name="Rectangle 35">
            <a:extLst>
              <a:ext uri="{FF2B5EF4-FFF2-40B4-BE49-F238E27FC236}">
                <a16:creationId xmlns:a16="http://schemas.microsoft.com/office/drawing/2014/main" id="{5B210616-47FD-D845-855D-65AD092C29CC}"/>
              </a:ext>
            </a:extLst>
          </p:cNvPr>
          <p:cNvSpPr/>
          <p:nvPr/>
        </p:nvSpPr>
        <p:spPr>
          <a:xfrm rot="169521">
            <a:off x="4003663" y="2777854"/>
            <a:ext cx="4572000" cy="523220"/>
          </a:xfrm>
          <a:prstGeom prst="rect">
            <a:avLst/>
          </a:prstGeom>
        </p:spPr>
        <p:txBody>
          <a:bodyPr lIns="91440" tIns="45720" rIns="91440" bIns="45720" anchor="t">
            <a:spAutoFit/>
          </a:bodyPr>
          <a:lstStyle/>
          <a:p>
            <a:pPr>
              <a:spcAft>
                <a:spcPts val="300"/>
              </a:spcAft>
            </a:pPr>
            <a:r>
              <a:rPr lang="en-GB" sz="1400" b="1">
                <a:latin typeface="Simplified Arabic Fixed"/>
                <a:cs typeface="Simplified Arabic Fixed"/>
              </a:rPr>
              <a:t>Search by</a:t>
            </a:r>
            <a:r>
              <a:rPr lang="en-GB" sz="1400">
                <a:latin typeface="Simplified Arabic Fixed"/>
                <a:cs typeface="Simplified Arabic Fixed"/>
              </a:rPr>
              <a:t>: keyword, city, or location – </a:t>
            </a:r>
            <a:br>
              <a:rPr lang="en-GB" sz="1400">
                <a:latin typeface="Simplified Arabic Fixed"/>
                <a:cs typeface="Simplified Arabic Fixed"/>
              </a:rPr>
            </a:br>
            <a:r>
              <a:rPr lang="en-GB" sz="1400">
                <a:latin typeface="Simplified Arabic Fixed"/>
                <a:cs typeface="Simplified Arabic Fixed"/>
              </a:rPr>
              <a:t>or advanced options</a:t>
            </a:r>
          </a:p>
        </p:txBody>
      </p:sp>
      <p:sp>
        <p:nvSpPr>
          <p:cNvPr id="43" name="TextBox 42">
            <a:extLst>
              <a:ext uri="{FF2B5EF4-FFF2-40B4-BE49-F238E27FC236}">
                <a16:creationId xmlns:a16="http://schemas.microsoft.com/office/drawing/2014/main" id="{C60D4B60-AAE5-9642-BAC7-697D50FE0260}"/>
              </a:ext>
            </a:extLst>
          </p:cNvPr>
          <p:cNvSpPr txBox="1"/>
          <p:nvPr/>
        </p:nvSpPr>
        <p:spPr>
          <a:xfrm>
            <a:off x="802202" y="5648280"/>
            <a:ext cx="2795460" cy="276999"/>
          </a:xfrm>
          <a:prstGeom prst="rect">
            <a:avLst/>
          </a:prstGeom>
          <a:solidFill>
            <a:srgbClr val="052F61"/>
          </a:solidFill>
        </p:spPr>
        <p:txBody>
          <a:bodyPr wrap="square" lIns="91440" tIns="45720" rIns="91440" bIns="45720" rtlCol="0" anchor="t">
            <a:spAutoFit/>
          </a:bodyPr>
          <a:lstStyle/>
          <a:p>
            <a:r>
              <a:rPr lang="en-GB" sz="1200" dirty="0">
                <a:solidFill>
                  <a:schemeClr val="bg1"/>
                </a:solidFill>
                <a:latin typeface="Arial" panose="020B0604020202020204" pitchFamily="34" charset="0"/>
                <a:cs typeface="Arial" panose="020B0604020202020204" pitchFamily="34" charset="0"/>
              </a:rPr>
              <a:t>www.myworldofwork.co.uk/search-jobs</a:t>
            </a:r>
          </a:p>
        </p:txBody>
      </p:sp>
      <p:sp>
        <p:nvSpPr>
          <p:cNvPr id="44" name="TextBox 43">
            <a:extLst>
              <a:ext uri="{FF2B5EF4-FFF2-40B4-BE49-F238E27FC236}">
                <a16:creationId xmlns:a16="http://schemas.microsoft.com/office/drawing/2014/main" id="{06003288-36B4-8E45-BE0D-A770195E2A21}"/>
              </a:ext>
            </a:extLst>
          </p:cNvPr>
          <p:cNvSpPr txBox="1"/>
          <p:nvPr/>
        </p:nvSpPr>
        <p:spPr>
          <a:xfrm>
            <a:off x="1030380" y="2991791"/>
            <a:ext cx="2286000" cy="276999"/>
          </a:xfrm>
          <a:prstGeom prst="rect">
            <a:avLst/>
          </a:prstGeom>
          <a:solidFill>
            <a:schemeClr val="accent6"/>
          </a:solidFill>
        </p:spPr>
        <p:txBody>
          <a:bodyPr wrap="square" lIns="91440" tIns="45720" rIns="91440" bIns="45720" rtlCol="0" anchor="t">
            <a:spAutoFit/>
          </a:bodyPr>
          <a:lstStyle/>
          <a:p>
            <a:pPr algn="ctr"/>
            <a:r>
              <a:rPr lang="en-GB" sz="1200" dirty="0">
                <a:solidFill>
                  <a:schemeClr val="bg1"/>
                </a:solidFill>
                <a:latin typeface="Arial" panose="020B0604020202020204" pitchFamily="34" charset="0"/>
                <a:cs typeface="Arial" panose="020B0604020202020204" pitchFamily="34" charset="0"/>
              </a:rPr>
              <a:t>www.gov.uk/find-a-job</a:t>
            </a:r>
          </a:p>
        </p:txBody>
      </p:sp>
      <p:pic>
        <p:nvPicPr>
          <p:cNvPr id="28" name="Picture 27" descr="A picture containing dark&#10;&#10;Description automatically generated">
            <a:extLst>
              <a:ext uri="{FF2B5EF4-FFF2-40B4-BE49-F238E27FC236}">
                <a16:creationId xmlns:a16="http://schemas.microsoft.com/office/drawing/2014/main" id="{2347D44F-53FE-484C-952A-6C3C9E1FEDF9}"/>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61226" y="4815860"/>
            <a:ext cx="851472" cy="774700"/>
          </a:xfrm>
          <a:prstGeom prst="rect">
            <a:avLst/>
          </a:prstGeom>
        </p:spPr>
      </p:pic>
    </p:spTree>
    <p:extLst>
      <p:ext uri="{BB962C8B-B14F-4D97-AF65-F5344CB8AC3E}">
        <p14:creationId xmlns:p14="http://schemas.microsoft.com/office/powerpoint/2010/main" val="108815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DC65B33-7CAE-3D4A-A67E-D088A03DA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89748">
            <a:off x="7198268" y="3074291"/>
            <a:ext cx="762951" cy="475434"/>
          </a:xfrm>
          <a:prstGeom prst="rect">
            <a:avLst/>
          </a:prstGeom>
        </p:spPr>
      </p:pic>
      <p:pic>
        <p:nvPicPr>
          <p:cNvPr id="19" name="Picture 18" descr="A picture containing text, kylix, cup, clipart&#10;&#10;Description automatically generated">
            <a:extLst>
              <a:ext uri="{FF2B5EF4-FFF2-40B4-BE49-F238E27FC236}">
                <a16:creationId xmlns:a16="http://schemas.microsoft.com/office/drawing/2014/main" id="{678CC733-40E3-E046-9BB7-E98B5E108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89748">
            <a:off x="6475310" y="1210287"/>
            <a:ext cx="519429" cy="1024997"/>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161" y="515849"/>
            <a:ext cx="3608908"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566736" y="589372"/>
            <a:ext cx="351633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Company websites</a:t>
            </a:r>
          </a:p>
        </p:txBody>
      </p:sp>
      <p:pic>
        <p:nvPicPr>
          <p:cNvPr id="7" name="Picture 6" descr="A picture containing text, clipart&#10;&#10;Description automatically generated">
            <a:extLst>
              <a:ext uri="{FF2B5EF4-FFF2-40B4-BE49-F238E27FC236}">
                <a16:creationId xmlns:a16="http://schemas.microsoft.com/office/drawing/2014/main" id="{1CAC50F1-CA4E-C44E-879A-27A82762ED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125" y="575278"/>
            <a:ext cx="551394" cy="425760"/>
          </a:xfrm>
          <a:prstGeom prst="rect">
            <a:avLst/>
          </a:prstGeom>
        </p:spPr>
      </p:pic>
      <p:pic>
        <p:nvPicPr>
          <p:cNvPr id="18" name="Picture 17" descr="A picture containing sunset, nature, flock, bright&#10;&#10;Description automatically generated">
            <a:extLst>
              <a:ext uri="{FF2B5EF4-FFF2-40B4-BE49-F238E27FC236}">
                <a16:creationId xmlns:a16="http://schemas.microsoft.com/office/drawing/2014/main" id="{C8CB98CB-4237-CA45-A653-41808E638CA6}"/>
              </a:ext>
            </a:extLst>
          </p:cNvPr>
          <p:cNvPicPr>
            <a:picLocks noChangeAspect="1"/>
          </p:cNvPicPr>
          <p:nvPr/>
        </p:nvPicPr>
        <p:blipFill rotWithShape="1">
          <a:blip r:embed="rId6">
            <a:extLst>
              <a:ext uri="{28A0092B-C50C-407E-A947-70E740481C1C}">
                <a14:useLocalDpi xmlns:a14="http://schemas.microsoft.com/office/drawing/2010/main" val="0"/>
              </a:ext>
            </a:extLst>
          </a:blip>
          <a:srcRect r="11376" b="2586"/>
          <a:stretch/>
        </p:blipFill>
        <p:spPr>
          <a:xfrm>
            <a:off x="1562170" y="5259703"/>
            <a:ext cx="4447105" cy="578886"/>
          </a:xfrm>
          <a:prstGeom prst="rect">
            <a:avLst/>
          </a:prstGeom>
        </p:spPr>
      </p:pic>
      <p:sp>
        <p:nvSpPr>
          <p:cNvPr id="20" name="Rounded Rectangle 19">
            <a:extLst>
              <a:ext uri="{FF2B5EF4-FFF2-40B4-BE49-F238E27FC236}">
                <a16:creationId xmlns:a16="http://schemas.microsoft.com/office/drawing/2014/main" id="{3452D5A5-08F7-644B-B2A4-3A6F4E6F82E2}"/>
              </a:ext>
            </a:extLst>
          </p:cNvPr>
          <p:cNvSpPr/>
          <p:nvPr/>
        </p:nvSpPr>
        <p:spPr>
          <a:xfrm>
            <a:off x="826863" y="5127331"/>
            <a:ext cx="5297338" cy="85848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7E915CB-D3DC-3244-AEFF-2248B96CA76B}"/>
              </a:ext>
            </a:extLst>
          </p:cNvPr>
          <p:cNvSpPr txBox="1"/>
          <p:nvPr/>
        </p:nvSpPr>
        <p:spPr>
          <a:xfrm>
            <a:off x="1625800" y="5314086"/>
            <a:ext cx="4447106" cy="523220"/>
          </a:xfrm>
          <a:prstGeom prst="rect">
            <a:avLst/>
          </a:prstGeom>
          <a:noFill/>
        </p:spPr>
        <p:txBody>
          <a:bodyPr wrap="square" rtlCol="0">
            <a:spAutoFit/>
          </a:bodyPr>
          <a:lstStyle/>
          <a:p>
            <a:r>
              <a:rPr lang="en-US" sz="1400">
                <a:solidFill>
                  <a:schemeClr val="bg1"/>
                </a:solidFill>
                <a:latin typeface="Simplified Arabic Fixed" panose="02070309020205020404" pitchFamily="49" charset="-78"/>
              </a:rPr>
              <a:t>Activity 1: Finding out about companies and </a:t>
            </a:r>
            <a:r>
              <a:rPr lang="en-US" sz="1400" err="1">
                <a:solidFill>
                  <a:schemeClr val="bg1"/>
                </a:solidFill>
                <a:latin typeface="Simplified Arabic Fixed" panose="02070309020205020404" pitchFamily="49" charset="-78"/>
              </a:rPr>
              <a:t>organisations</a:t>
            </a:r>
            <a:endParaRPr lang="en-US" sz="1400">
              <a:solidFill>
                <a:schemeClr val="bg1"/>
              </a:solidFill>
              <a:latin typeface="Simplified Arabic Fixed" panose="02070309020205020404" pitchFamily="49" charset="-78"/>
            </a:endParaRPr>
          </a:p>
        </p:txBody>
      </p:sp>
      <p:pic>
        <p:nvPicPr>
          <p:cNvPr id="22" name="Picture 21" descr="Icon&#10;&#10;Description automatically generated">
            <a:extLst>
              <a:ext uri="{FF2B5EF4-FFF2-40B4-BE49-F238E27FC236}">
                <a16:creationId xmlns:a16="http://schemas.microsoft.com/office/drawing/2014/main" id="{2D56B80A-8E36-2647-A514-A13B61C8A7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631" y="5283433"/>
            <a:ext cx="823015" cy="82301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1092E95D-E888-4B48-9029-AE108916DB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7116" y="4652415"/>
            <a:ext cx="951404" cy="734628"/>
          </a:xfrm>
          <a:prstGeom prst="rect">
            <a:avLst/>
          </a:prstGeom>
        </p:spPr>
      </p:pic>
      <p:pic>
        <p:nvPicPr>
          <p:cNvPr id="6" name="Picture 5" descr="A picture containing weapon, spectacles&#10;&#10;Description automatically generated">
            <a:extLst>
              <a:ext uri="{FF2B5EF4-FFF2-40B4-BE49-F238E27FC236}">
                <a16:creationId xmlns:a16="http://schemas.microsoft.com/office/drawing/2014/main" id="{0A769CAF-98A9-0745-B284-F5026B9F30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63873">
            <a:off x="500419" y="1579030"/>
            <a:ext cx="1841298" cy="1536679"/>
          </a:xfrm>
          <a:prstGeom prst="rect">
            <a:avLst/>
          </a:prstGeom>
        </p:spPr>
      </p:pic>
      <p:sp>
        <p:nvSpPr>
          <p:cNvPr id="26" name="TextBox 25">
            <a:extLst>
              <a:ext uri="{FF2B5EF4-FFF2-40B4-BE49-F238E27FC236}">
                <a16:creationId xmlns:a16="http://schemas.microsoft.com/office/drawing/2014/main" id="{2511644F-9863-0143-BB2C-3AFCDFE93FBA}"/>
              </a:ext>
            </a:extLst>
          </p:cNvPr>
          <p:cNvSpPr txBox="1"/>
          <p:nvPr/>
        </p:nvSpPr>
        <p:spPr>
          <a:xfrm rot="564345">
            <a:off x="722460" y="1938623"/>
            <a:ext cx="1570042" cy="461665"/>
          </a:xfrm>
          <a:prstGeom prst="rect">
            <a:avLst/>
          </a:prstGeom>
          <a:noFill/>
        </p:spPr>
        <p:txBody>
          <a:bodyPr wrap="square" lIns="91440" tIns="45720" rIns="91440" bIns="45720" rtlCol="0" anchor="t">
            <a:spAutoFit/>
          </a:bodyPr>
          <a:lstStyle/>
          <a:p>
            <a:pPr algn="ctr"/>
            <a:r>
              <a:rPr lang="en-GB" sz="2400" b="1">
                <a:solidFill>
                  <a:srgbClr val="7030A0"/>
                </a:solidFill>
                <a:latin typeface="Bradley Hand ITC" panose="03070402050302030203" pitchFamily="66" charset="77"/>
                <a:cs typeface="Simplified Arabic Fixed"/>
              </a:rPr>
              <a:t>Where?</a:t>
            </a:r>
          </a:p>
        </p:txBody>
      </p:sp>
      <p:pic>
        <p:nvPicPr>
          <p:cNvPr id="11" name="Graphic 10" descr="Head with gears with solid fill">
            <a:extLst>
              <a:ext uri="{FF2B5EF4-FFF2-40B4-BE49-F238E27FC236}">
                <a16:creationId xmlns:a16="http://schemas.microsoft.com/office/drawing/2014/main" id="{7171D732-A971-3F41-9CFE-4E84515B5D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74161" y="3342309"/>
            <a:ext cx="1080514" cy="1080514"/>
          </a:xfrm>
          <a:prstGeom prst="rect">
            <a:avLst/>
          </a:prstGeom>
        </p:spPr>
      </p:pic>
      <p:pic>
        <p:nvPicPr>
          <p:cNvPr id="24" name="Picture 23" descr="A picture containing dark&#10;&#10;Description automatically generated">
            <a:extLst>
              <a:ext uri="{FF2B5EF4-FFF2-40B4-BE49-F238E27FC236}">
                <a16:creationId xmlns:a16="http://schemas.microsoft.com/office/drawing/2014/main" id="{D6DD5500-7610-BB4B-8DCE-1871CEC0534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9059" y="3205201"/>
            <a:ext cx="851472" cy="774700"/>
          </a:xfrm>
          <a:prstGeom prst="rect">
            <a:avLst/>
          </a:prstGeom>
        </p:spPr>
      </p:pic>
      <p:pic>
        <p:nvPicPr>
          <p:cNvPr id="27" name="Picture 26" descr="A picture containing indoor, computer, white, dark&#10;&#10;Description automatically generated">
            <a:extLst>
              <a:ext uri="{FF2B5EF4-FFF2-40B4-BE49-F238E27FC236}">
                <a16:creationId xmlns:a16="http://schemas.microsoft.com/office/drawing/2014/main" id="{A8576CC0-8EFB-4F47-B3B6-03BD135082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40689" y="3201181"/>
            <a:ext cx="1790700" cy="1358900"/>
          </a:xfrm>
          <a:prstGeom prst="rect">
            <a:avLst/>
          </a:prstGeom>
        </p:spPr>
      </p:pic>
      <p:pic>
        <p:nvPicPr>
          <p:cNvPr id="35" name="Picture 34" descr="A picture containing dark&#10;&#10;Description automatically generated">
            <a:extLst>
              <a:ext uri="{FF2B5EF4-FFF2-40B4-BE49-F238E27FC236}">
                <a16:creationId xmlns:a16="http://schemas.microsoft.com/office/drawing/2014/main" id="{559AD412-72F8-314F-8534-4B78B39606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6385385">
            <a:off x="4449901" y="2052995"/>
            <a:ext cx="580601" cy="528252"/>
          </a:xfrm>
          <a:prstGeom prst="rect">
            <a:avLst/>
          </a:prstGeom>
        </p:spPr>
      </p:pic>
      <p:sp>
        <p:nvSpPr>
          <p:cNvPr id="36" name="TextBox 35">
            <a:extLst>
              <a:ext uri="{FF2B5EF4-FFF2-40B4-BE49-F238E27FC236}">
                <a16:creationId xmlns:a16="http://schemas.microsoft.com/office/drawing/2014/main" id="{B125DDD7-7D1F-314B-947C-887E5A92D794}"/>
              </a:ext>
            </a:extLst>
          </p:cNvPr>
          <p:cNvSpPr txBox="1"/>
          <p:nvPr/>
        </p:nvSpPr>
        <p:spPr>
          <a:xfrm>
            <a:off x="3955180" y="1367637"/>
            <a:ext cx="1570042" cy="707886"/>
          </a:xfrm>
          <a:prstGeom prst="rect">
            <a:avLst/>
          </a:prstGeom>
          <a:noFill/>
        </p:spPr>
        <p:txBody>
          <a:bodyPr wrap="square" lIns="91440" tIns="45720" rIns="91440" bIns="45720" rtlCol="0" anchor="t">
            <a:spAutoFit/>
          </a:bodyPr>
          <a:lstStyle/>
          <a:p>
            <a:pPr algn="ctr"/>
            <a:r>
              <a:rPr lang="en-GB" sz="2000" b="1">
                <a:solidFill>
                  <a:srgbClr val="E32D91"/>
                </a:solidFill>
                <a:latin typeface="Bradley Hand ITC" panose="03070402050302030203" pitchFamily="66" charset="77"/>
                <a:cs typeface="Simplified Arabic Fixed"/>
              </a:rPr>
              <a:t>Set up </a:t>
            </a:r>
            <a:br>
              <a:rPr lang="en-GB" sz="2000" b="1">
                <a:solidFill>
                  <a:srgbClr val="E32D91"/>
                </a:solidFill>
                <a:latin typeface="Bradley Hand ITC" panose="03070402050302030203" pitchFamily="66" charset="77"/>
                <a:cs typeface="Simplified Arabic Fixed"/>
              </a:rPr>
            </a:br>
            <a:r>
              <a:rPr lang="en-GB" sz="2000" b="1">
                <a:solidFill>
                  <a:srgbClr val="E32D91"/>
                </a:solidFill>
                <a:latin typeface="Bradley Hand ITC" panose="03070402050302030203" pitchFamily="66" charset="77"/>
                <a:cs typeface="Simplified Arabic Fixed"/>
              </a:rPr>
              <a:t>Job Alerts</a:t>
            </a:r>
          </a:p>
        </p:txBody>
      </p:sp>
      <p:sp>
        <p:nvSpPr>
          <p:cNvPr id="37" name="TextBox 36">
            <a:extLst>
              <a:ext uri="{FF2B5EF4-FFF2-40B4-BE49-F238E27FC236}">
                <a16:creationId xmlns:a16="http://schemas.microsoft.com/office/drawing/2014/main" id="{E6DF70DB-C53A-964F-AFB6-F289D2A6AABC}"/>
              </a:ext>
            </a:extLst>
          </p:cNvPr>
          <p:cNvSpPr txBox="1"/>
          <p:nvPr/>
        </p:nvSpPr>
        <p:spPr>
          <a:xfrm>
            <a:off x="3387510" y="2726542"/>
            <a:ext cx="2561060" cy="400110"/>
          </a:xfrm>
          <a:prstGeom prst="rect">
            <a:avLst/>
          </a:prstGeom>
          <a:noFill/>
        </p:spPr>
        <p:txBody>
          <a:bodyPr wrap="square" lIns="91440" tIns="45720" rIns="91440" bIns="45720" rtlCol="0" anchor="t">
            <a:spAutoFit/>
          </a:bodyPr>
          <a:lstStyle/>
          <a:p>
            <a:pPr algn="ctr"/>
            <a:r>
              <a:rPr lang="en-GB" sz="2000" b="1">
                <a:solidFill>
                  <a:srgbClr val="00B050"/>
                </a:solidFill>
                <a:latin typeface="Bradley Hand ITC" panose="03070402050302030203" pitchFamily="66" charset="77"/>
                <a:cs typeface="Simplified Arabic Fixed"/>
              </a:rPr>
              <a:t>Company website</a:t>
            </a:r>
          </a:p>
        </p:txBody>
      </p:sp>
      <p:pic>
        <p:nvPicPr>
          <p:cNvPr id="30" name="Picture 29" descr="A picture containing outdoor object, night sky&#10;&#10;Description automatically generated">
            <a:extLst>
              <a:ext uri="{FF2B5EF4-FFF2-40B4-BE49-F238E27FC236}">
                <a16:creationId xmlns:a16="http://schemas.microsoft.com/office/drawing/2014/main" id="{E3EB4454-218C-2149-9544-8ED088168E1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5293" y="1418253"/>
            <a:ext cx="494397" cy="502569"/>
          </a:xfrm>
          <a:prstGeom prst="rect">
            <a:avLst/>
          </a:prstGeom>
        </p:spPr>
      </p:pic>
      <p:pic>
        <p:nvPicPr>
          <p:cNvPr id="40" name="Picture 39" descr="A picture containing dark&#10;&#10;Description automatically generated">
            <a:extLst>
              <a:ext uri="{FF2B5EF4-FFF2-40B4-BE49-F238E27FC236}">
                <a16:creationId xmlns:a16="http://schemas.microsoft.com/office/drawing/2014/main" id="{30CF46AC-7C6F-DE4D-9931-08A323F1E8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08994" y="1504609"/>
            <a:ext cx="558779" cy="508397"/>
          </a:xfrm>
          <a:prstGeom prst="rect">
            <a:avLst/>
          </a:prstGeom>
        </p:spPr>
      </p:pic>
      <p:sp>
        <p:nvSpPr>
          <p:cNvPr id="41" name="TextBox 40">
            <a:extLst>
              <a:ext uri="{FF2B5EF4-FFF2-40B4-BE49-F238E27FC236}">
                <a16:creationId xmlns:a16="http://schemas.microsoft.com/office/drawing/2014/main" id="{5B0BD3F9-AFC2-1B44-A661-A70B0FAF87ED}"/>
              </a:ext>
            </a:extLst>
          </p:cNvPr>
          <p:cNvSpPr txBox="1"/>
          <p:nvPr/>
        </p:nvSpPr>
        <p:spPr>
          <a:xfrm>
            <a:off x="6873638" y="1331750"/>
            <a:ext cx="1570042" cy="707886"/>
          </a:xfrm>
          <a:prstGeom prst="rect">
            <a:avLst/>
          </a:prstGeom>
          <a:noFill/>
        </p:spPr>
        <p:txBody>
          <a:bodyPr wrap="square" lIns="91440" tIns="45720" rIns="91440" bIns="45720" rtlCol="0" anchor="t">
            <a:spAutoFit/>
          </a:bodyPr>
          <a:lstStyle/>
          <a:p>
            <a:pPr algn="ctr"/>
            <a:r>
              <a:rPr lang="en-GB" sz="2000" b="1">
                <a:solidFill>
                  <a:schemeClr val="accent2"/>
                </a:solidFill>
                <a:latin typeface="Bradley Hand ITC" panose="03070402050302030203" pitchFamily="66" charset="77"/>
                <a:cs typeface="Simplified Arabic Fixed"/>
              </a:rPr>
              <a:t>No </a:t>
            </a:r>
            <a:br>
              <a:rPr lang="en-GB" sz="2000" b="1">
                <a:solidFill>
                  <a:schemeClr val="accent2"/>
                </a:solidFill>
                <a:latin typeface="Bradley Hand ITC" panose="03070402050302030203" pitchFamily="66" charset="77"/>
                <a:cs typeface="Simplified Arabic Fixed"/>
              </a:rPr>
            </a:br>
            <a:r>
              <a:rPr lang="en-GB" sz="2000" b="1">
                <a:solidFill>
                  <a:schemeClr val="accent2"/>
                </a:solidFill>
                <a:latin typeface="Bradley Hand ITC" panose="03070402050302030203" pitchFamily="66" charset="77"/>
                <a:cs typeface="Simplified Arabic Fixed"/>
              </a:rPr>
              <a:t>website?</a:t>
            </a:r>
          </a:p>
        </p:txBody>
      </p:sp>
      <p:pic>
        <p:nvPicPr>
          <p:cNvPr id="42" name="Picture 41" descr="A picture containing dark&#10;&#10;Description automatically generated">
            <a:extLst>
              <a:ext uri="{FF2B5EF4-FFF2-40B4-BE49-F238E27FC236}">
                <a16:creationId xmlns:a16="http://schemas.microsoft.com/office/drawing/2014/main" id="{E329044D-BC7A-2948-9DA7-8AA8C73DD5A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7379538" y="2224907"/>
            <a:ext cx="580601" cy="528252"/>
          </a:xfrm>
          <a:prstGeom prst="rect">
            <a:avLst/>
          </a:prstGeom>
        </p:spPr>
      </p:pic>
      <p:sp>
        <p:nvSpPr>
          <p:cNvPr id="43" name="TextBox 42">
            <a:extLst>
              <a:ext uri="{FF2B5EF4-FFF2-40B4-BE49-F238E27FC236}">
                <a16:creationId xmlns:a16="http://schemas.microsoft.com/office/drawing/2014/main" id="{B171815A-4D63-7144-90A0-D3272CA68DFD}"/>
              </a:ext>
            </a:extLst>
          </p:cNvPr>
          <p:cNvSpPr txBox="1"/>
          <p:nvPr/>
        </p:nvSpPr>
        <p:spPr>
          <a:xfrm>
            <a:off x="6299213" y="3667010"/>
            <a:ext cx="2561060" cy="707886"/>
          </a:xfrm>
          <a:prstGeom prst="rect">
            <a:avLst/>
          </a:prstGeom>
          <a:noFill/>
        </p:spPr>
        <p:txBody>
          <a:bodyPr wrap="square" lIns="91440" tIns="45720" rIns="91440" bIns="45720" rtlCol="0" anchor="t">
            <a:spAutoFit/>
          </a:bodyPr>
          <a:lstStyle/>
          <a:p>
            <a:pPr algn="ctr"/>
            <a:r>
              <a:rPr lang="en-GB" sz="2000" b="1">
                <a:solidFill>
                  <a:srgbClr val="0070C0"/>
                </a:solidFill>
                <a:latin typeface="Bradley Hand ITC" panose="03070402050302030203" pitchFamily="66" charset="77"/>
                <a:cs typeface="Simplified Arabic Fixed"/>
              </a:rPr>
              <a:t>Contact </a:t>
            </a:r>
            <a:br>
              <a:rPr lang="en-GB" sz="2000" b="1">
                <a:solidFill>
                  <a:srgbClr val="0070C0"/>
                </a:solidFill>
                <a:latin typeface="Bradley Hand ITC" panose="03070402050302030203" pitchFamily="66" charset="77"/>
                <a:cs typeface="Simplified Arabic Fixed"/>
              </a:rPr>
            </a:br>
            <a:r>
              <a:rPr lang="en-GB" sz="2000" b="1">
                <a:solidFill>
                  <a:srgbClr val="0070C0"/>
                </a:solidFill>
                <a:latin typeface="Bradley Hand ITC" panose="03070402050302030203" pitchFamily="66" charset="77"/>
                <a:cs typeface="Simplified Arabic Fixed"/>
              </a:rPr>
              <a:t>directly!</a:t>
            </a:r>
          </a:p>
        </p:txBody>
      </p:sp>
      <p:grpSp>
        <p:nvGrpSpPr>
          <p:cNvPr id="38" name="Group 37">
            <a:extLst>
              <a:ext uri="{FF2B5EF4-FFF2-40B4-BE49-F238E27FC236}">
                <a16:creationId xmlns:a16="http://schemas.microsoft.com/office/drawing/2014/main" id="{B6E9AC1A-940D-A843-B85B-EA3387C33D33}"/>
              </a:ext>
            </a:extLst>
          </p:cNvPr>
          <p:cNvGrpSpPr/>
          <p:nvPr/>
        </p:nvGrpSpPr>
        <p:grpSpPr>
          <a:xfrm rot="20681749">
            <a:off x="5625929" y="4048559"/>
            <a:ext cx="763680" cy="927236"/>
            <a:chOff x="5608745" y="3622291"/>
            <a:chExt cx="763680" cy="927236"/>
          </a:xfrm>
        </p:grpSpPr>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37658CC3-0A1C-DB45-9AAE-7BAC9316FCB5}"/>
                    </a:ext>
                  </a:extLst>
                </p14:cNvPr>
                <p14:cNvContentPartPr/>
                <p14:nvPr/>
              </p14:nvContentPartPr>
              <p14:xfrm>
                <a:off x="5608745" y="3622291"/>
                <a:ext cx="691320" cy="862796"/>
              </p14:xfrm>
            </p:contentPart>
          </mc:Choice>
          <mc:Fallback xmlns="">
            <p:pic>
              <p:nvPicPr>
                <p:cNvPr id="31" name="Ink 30">
                  <a:extLst>
                    <a:ext uri="{FF2B5EF4-FFF2-40B4-BE49-F238E27FC236}">
                      <a16:creationId xmlns:a16="http://schemas.microsoft.com/office/drawing/2014/main" id="{37658CC3-0A1C-DB45-9AAE-7BAC9316FCB5}"/>
                    </a:ext>
                  </a:extLst>
                </p:cNvPr>
                <p:cNvPicPr/>
                <p:nvPr/>
              </p:nvPicPr>
              <p:blipFill>
                <a:blip r:embed="rId18"/>
                <a:stretch>
                  <a:fillRect/>
                </a:stretch>
              </p:blipFill>
              <p:spPr>
                <a:xfrm>
                  <a:off x="5590732" y="3604286"/>
                  <a:ext cx="726985" cy="89844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Ink 33">
                  <a:extLst>
                    <a:ext uri="{FF2B5EF4-FFF2-40B4-BE49-F238E27FC236}">
                      <a16:creationId xmlns:a16="http://schemas.microsoft.com/office/drawing/2014/main" id="{D8C6901F-E375-DE41-B4F9-37CA31FEBBFA}"/>
                    </a:ext>
                  </a:extLst>
                </p14:cNvPr>
                <p14:cNvContentPartPr/>
                <p14:nvPr/>
              </p14:nvContentPartPr>
              <p14:xfrm>
                <a:off x="6072905" y="4306887"/>
                <a:ext cx="299520" cy="242640"/>
              </p14:xfrm>
            </p:contentPart>
          </mc:Choice>
          <mc:Fallback xmlns="">
            <p:pic>
              <p:nvPicPr>
                <p:cNvPr id="34" name="Ink 33">
                  <a:extLst>
                    <a:ext uri="{FF2B5EF4-FFF2-40B4-BE49-F238E27FC236}">
                      <a16:creationId xmlns:a16="http://schemas.microsoft.com/office/drawing/2014/main" id="{D8C6901F-E375-DE41-B4F9-37CA31FEBBFA}"/>
                    </a:ext>
                  </a:extLst>
                </p:cNvPr>
                <p:cNvPicPr/>
                <p:nvPr/>
              </p:nvPicPr>
              <p:blipFill>
                <a:blip r:embed="rId20"/>
                <a:stretch>
                  <a:fillRect/>
                </a:stretch>
              </p:blipFill>
              <p:spPr>
                <a:xfrm>
                  <a:off x="6054905" y="4288887"/>
                  <a:ext cx="335160" cy="278280"/>
                </a:xfrm>
                <a:prstGeom prst="rect">
                  <a:avLst/>
                </a:prstGeom>
              </p:spPr>
            </p:pic>
          </mc:Fallback>
        </mc:AlternateContent>
      </p:grpSp>
      <p:sp>
        <p:nvSpPr>
          <p:cNvPr id="47" name="TextBox 46">
            <a:extLst>
              <a:ext uri="{FF2B5EF4-FFF2-40B4-BE49-F238E27FC236}">
                <a16:creationId xmlns:a16="http://schemas.microsoft.com/office/drawing/2014/main" id="{9FE3ADF5-28B6-6041-A856-266CB355D3DD}"/>
              </a:ext>
            </a:extLst>
          </p:cNvPr>
          <p:cNvSpPr txBox="1"/>
          <p:nvPr/>
        </p:nvSpPr>
        <p:spPr>
          <a:xfrm rot="434192">
            <a:off x="6593498" y="4640041"/>
            <a:ext cx="2581623" cy="923330"/>
          </a:xfrm>
          <a:prstGeom prst="rect">
            <a:avLst/>
          </a:prstGeom>
          <a:noFill/>
        </p:spPr>
        <p:txBody>
          <a:bodyPr wrap="square" lIns="91440" tIns="45720" rIns="91440" bIns="45720" rtlCol="0" anchor="t">
            <a:spAutoFit/>
          </a:bodyPr>
          <a:lstStyle/>
          <a:p>
            <a:pPr algn="ctr"/>
            <a:r>
              <a:rPr lang="en-GB" b="1">
                <a:solidFill>
                  <a:srgbClr val="C00000"/>
                </a:solidFill>
                <a:latin typeface="Bradley Hand ITC" panose="03070402050302030203" pitchFamily="66" charset="77"/>
                <a:cs typeface="Simplified Arabic Fixed"/>
              </a:rPr>
              <a:t>Remember to </a:t>
            </a:r>
            <a:br>
              <a:rPr lang="en-GB" b="1">
                <a:solidFill>
                  <a:srgbClr val="C00000"/>
                </a:solidFill>
                <a:latin typeface="Bradley Hand ITC" panose="03070402050302030203" pitchFamily="66" charset="77"/>
                <a:cs typeface="Simplified Arabic Fixed"/>
              </a:rPr>
            </a:br>
            <a:r>
              <a:rPr lang="en-GB" b="1">
                <a:solidFill>
                  <a:srgbClr val="C00000"/>
                </a:solidFill>
                <a:latin typeface="Bradley Hand ITC" panose="03070402050302030203" pitchFamily="66" charset="77"/>
                <a:cs typeface="Simplified Arabic Fixed"/>
              </a:rPr>
              <a:t>bookmark </a:t>
            </a:r>
            <a:br>
              <a:rPr lang="en-GB" b="1">
                <a:solidFill>
                  <a:srgbClr val="C00000"/>
                </a:solidFill>
                <a:latin typeface="Bradley Hand ITC" panose="03070402050302030203" pitchFamily="66" charset="77"/>
                <a:cs typeface="Simplified Arabic Fixed"/>
              </a:rPr>
            </a:br>
            <a:r>
              <a:rPr lang="en-GB" b="1">
                <a:solidFill>
                  <a:srgbClr val="C00000"/>
                </a:solidFill>
                <a:latin typeface="Bradley Hand ITC" panose="03070402050302030203" pitchFamily="66" charset="77"/>
                <a:cs typeface="Simplified Arabic Fixed"/>
              </a:rPr>
              <a:t>websites!</a:t>
            </a:r>
          </a:p>
        </p:txBody>
      </p:sp>
      <p:pic>
        <p:nvPicPr>
          <p:cNvPr id="5" name="Picture 4">
            <a:extLst>
              <a:ext uri="{FF2B5EF4-FFF2-40B4-BE49-F238E27FC236}">
                <a16:creationId xmlns:a16="http://schemas.microsoft.com/office/drawing/2014/main" id="{9E873445-6B2B-1904-1A7D-256C15D381A7}"/>
              </a:ext>
            </a:extLst>
          </p:cNvPr>
          <p:cNvPicPr>
            <a:picLocks noChangeAspect="1"/>
          </p:cNvPicPr>
          <p:nvPr/>
        </p:nvPicPr>
        <p:blipFill>
          <a:blip r:embed="rId21"/>
          <a:stretch>
            <a:fillRect/>
          </a:stretch>
        </p:blipFill>
        <p:spPr>
          <a:xfrm>
            <a:off x="7533957" y="6287135"/>
            <a:ext cx="1228725" cy="400050"/>
          </a:xfrm>
          <a:prstGeom prst="rect">
            <a:avLst/>
          </a:prstGeom>
        </p:spPr>
      </p:pic>
    </p:spTree>
    <p:extLst>
      <p:ext uri="{BB962C8B-B14F-4D97-AF65-F5344CB8AC3E}">
        <p14:creationId xmlns:p14="http://schemas.microsoft.com/office/powerpoint/2010/main" val="189867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3608908"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566736" y="589372"/>
            <a:ext cx="351633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My Job Scotland</a:t>
            </a:r>
          </a:p>
        </p:txBody>
      </p:sp>
      <p:pic>
        <p:nvPicPr>
          <p:cNvPr id="7" name="Picture 6" descr="A picture containing text, clipart&#10;&#10;Description automatically generated">
            <a:extLst>
              <a:ext uri="{FF2B5EF4-FFF2-40B4-BE49-F238E27FC236}">
                <a16:creationId xmlns:a16="http://schemas.microsoft.com/office/drawing/2014/main" id="{1CAC50F1-CA4E-C44E-879A-27A82762ED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125" y="575278"/>
            <a:ext cx="551394" cy="425760"/>
          </a:xfrm>
          <a:prstGeom prst="rect">
            <a:avLst/>
          </a:prstGeom>
        </p:spPr>
      </p:pic>
      <p:grpSp>
        <p:nvGrpSpPr>
          <p:cNvPr id="14" name="Group 13">
            <a:extLst>
              <a:ext uri="{FF2B5EF4-FFF2-40B4-BE49-F238E27FC236}">
                <a16:creationId xmlns:a16="http://schemas.microsoft.com/office/drawing/2014/main" id="{E78D082C-0E5B-4063-BD42-30B2429F11A9}"/>
              </a:ext>
            </a:extLst>
          </p:cNvPr>
          <p:cNvGrpSpPr/>
          <p:nvPr/>
        </p:nvGrpSpPr>
        <p:grpSpPr>
          <a:xfrm>
            <a:off x="5083069" y="5314411"/>
            <a:ext cx="3927835" cy="928926"/>
            <a:chOff x="710501" y="5398223"/>
            <a:chExt cx="3927835" cy="928926"/>
          </a:xfrm>
        </p:grpSpPr>
        <p:grpSp>
          <p:nvGrpSpPr>
            <p:cNvPr id="15" name="Group 14">
              <a:extLst>
                <a:ext uri="{FF2B5EF4-FFF2-40B4-BE49-F238E27FC236}">
                  <a16:creationId xmlns:a16="http://schemas.microsoft.com/office/drawing/2014/main" id="{C0FD988D-E67E-A5AA-A1BF-876F633931F5}"/>
                </a:ext>
              </a:extLst>
            </p:cNvPr>
            <p:cNvGrpSpPr/>
            <p:nvPr/>
          </p:nvGrpSpPr>
          <p:grpSpPr>
            <a:xfrm>
              <a:off x="710501" y="5398223"/>
              <a:ext cx="3927835" cy="758622"/>
              <a:chOff x="4994735" y="410411"/>
              <a:chExt cx="3927835" cy="758622"/>
            </a:xfrm>
          </p:grpSpPr>
          <p:pic>
            <p:nvPicPr>
              <p:cNvPr id="26" name="Picture 25" descr="A picture containing sunset, nature, flock, bright&#10;&#10;Description automatically generated">
                <a:extLst>
                  <a:ext uri="{FF2B5EF4-FFF2-40B4-BE49-F238E27FC236}">
                    <a16:creationId xmlns:a16="http://schemas.microsoft.com/office/drawing/2014/main" id="{565C6F4A-B0F5-CB4E-9DA2-55E66D02D05C}"/>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5754600" y="562046"/>
                <a:ext cx="3015347" cy="469482"/>
              </a:xfrm>
              <a:prstGeom prst="rect">
                <a:avLst/>
              </a:prstGeom>
            </p:spPr>
          </p:pic>
          <p:sp>
            <p:nvSpPr>
              <p:cNvPr id="27" name="Rounded Rectangle 26">
                <a:extLst>
                  <a:ext uri="{FF2B5EF4-FFF2-40B4-BE49-F238E27FC236}">
                    <a16:creationId xmlns:a16="http://schemas.microsoft.com/office/drawing/2014/main" id="{908C9A4F-832C-D44E-929F-9130C2890FB6}"/>
                  </a:ext>
                </a:extLst>
              </p:cNvPr>
              <p:cNvSpPr/>
              <p:nvPr/>
            </p:nvSpPr>
            <p:spPr>
              <a:xfrm>
                <a:off x="4994735" y="410411"/>
                <a:ext cx="3927835" cy="758622"/>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739C1DF-11FC-BB45-9073-E880FA12F675}"/>
                  </a:ext>
                </a:extLst>
              </p:cNvPr>
              <p:cNvSpPr txBox="1"/>
              <p:nvPr/>
            </p:nvSpPr>
            <p:spPr>
              <a:xfrm>
                <a:off x="5739490" y="549949"/>
                <a:ext cx="3183080" cy="523220"/>
              </a:xfrm>
              <a:prstGeom prst="rect">
                <a:avLst/>
              </a:prstGeom>
              <a:noFill/>
            </p:spPr>
            <p:txBody>
              <a:bodyPr wrap="square" lIns="91440" tIns="45720" rIns="91440" bIns="45720" rtlCol="0" anchor="t">
                <a:spAutoFit/>
              </a:bodyPr>
              <a:lstStyle/>
              <a:p>
                <a:r>
                  <a:rPr lang="en-US" sz="1400" dirty="0">
                    <a:solidFill>
                      <a:schemeClr val="bg1"/>
                    </a:solidFill>
                    <a:latin typeface="Simplified Arabic Fixed"/>
                    <a:cs typeface="Simplified Arabic Fixed"/>
                  </a:rPr>
                  <a:t>Activity 2: Searching </a:t>
                </a:r>
                <a:br>
                  <a:rPr lang="en-US" sz="1400" dirty="0">
                    <a:solidFill>
                      <a:schemeClr val="bg1"/>
                    </a:solidFill>
                    <a:latin typeface="Simplified Arabic Fixed"/>
                    <a:cs typeface="Simplified Arabic Fixed"/>
                  </a:rPr>
                </a:br>
                <a:r>
                  <a:rPr lang="en-US" sz="1400" dirty="0">
                    <a:solidFill>
                      <a:schemeClr val="bg1"/>
                    </a:solidFill>
                    <a:latin typeface="Simplified Arabic Fixed"/>
                    <a:cs typeface="Simplified Arabic Fixed"/>
                  </a:rPr>
                  <a:t>for local council vacancies</a:t>
                </a:r>
              </a:p>
            </p:txBody>
          </p:sp>
        </p:grpSp>
        <p:pic>
          <p:nvPicPr>
            <p:cNvPr id="30" name="Picture 29" descr="Icon&#10;&#10;Description automatically generated">
              <a:extLst>
                <a:ext uri="{FF2B5EF4-FFF2-40B4-BE49-F238E27FC236}">
                  <a16:creationId xmlns:a16="http://schemas.microsoft.com/office/drawing/2014/main" id="{03E4CBCB-406B-194A-8BDC-AB7A74F2F4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612" y="5504134"/>
              <a:ext cx="823015" cy="823015"/>
            </a:xfrm>
            <a:prstGeom prst="rect">
              <a:avLst/>
            </a:prstGeom>
          </p:spPr>
        </p:pic>
      </p:grpSp>
      <p:grpSp>
        <p:nvGrpSpPr>
          <p:cNvPr id="19" name="Group 18">
            <a:extLst>
              <a:ext uri="{FF2B5EF4-FFF2-40B4-BE49-F238E27FC236}">
                <a16:creationId xmlns:a16="http://schemas.microsoft.com/office/drawing/2014/main" id="{DEEA6420-977C-402C-B01E-E870FB4F1544}"/>
              </a:ext>
            </a:extLst>
          </p:cNvPr>
          <p:cNvGrpSpPr/>
          <p:nvPr/>
        </p:nvGrpSpPr>
        <p:grpSpPr>
          <a:xfrm>
            <a:off x="3006336" y="1241544"/>
            <a:ext cx="3419939" cy="1624780"/>
            <a:chOff x="3053620" y="1430464"/>
            <a:chExt cx="3419939" cy="1624780"/>
          </a:xfrm>
        </p:grpSpPr>
        <p:sp>
          <p:nvSpPr>
            <p:cNvPr id="5" name="Cloud 4">
              <a:extLst>
                <a:ext uri="{FF2B5EF4-FFF2-40B4-BE49-F238E27FC236}">
                  <a16:creationId xmlns:a16="http://schemas.microsoft.com/office/drawing/2014/main" id="{6743B9C9-77C7-FF4A-B355-964B72161D97}"/>
                </a:ext>
              </a:extLst>
            </p:cNvPr>
            <p:cNvSpPr/>
            <p:nvPr/>
          </p:nvSpPr>
          <p:spPr>
            <a:xfrm>
              <a:off x="3053620" y="1453759"/>
              <a:ext cx="3410997" cy="1563022"/>
            </a:xfrm>
            <a:custGeom>
              <a:avLst/>
              <a:gdLst>
                <a:gd name="connsiteX0" fmla="*/ 307937 w 3410997"/>
                <a:gd name="connsiteY0" fmla="*/ 519921 h 1563022"/>
                <a:gd name="connsiteX1" fmla="*/ 443982 w 3410997"/>
                <a:gd name="connsiteY1" fmla="*/ 249902 h 1563022"/>
                <a:gd name="connsiteX2" fmla="*/ 1105810 w 3410997"/>
                <a:gd name="connsiteY2" fmla="*/ 188213 h 1563022"/>
                <a:gd name="connsiteX3" fmla="*/ 1773086 w 3410997"/>
                <a:gd name="connsiteY3" fmla="*/ 124173 h 1563022"/>
                <a:gd name="connsiteX4" fmla="*/ 2033096 w 3410997"/>
                <a:gd name="connsiteY4" fmla="*/ 7236 h 1563022"/>
                <a:gd name="connsiteX5" fmla="*/ 2355561 w 3410997"/>
                <a:gd name="connsiteY5" fmla="*/ 89765 h 1563022"/>
                <a:gd name="connsiteX6" fmla="*/ 2800096 w 3410997"/>
                <a:gd name="connsiteY6" fmla="*/ 24964 h 1563022"/>
                <a:gd name="connsiteX7" fmla="*/ 3025522 w 3410997"/>
                <a:gd name="connsiteY7" fmla="*/ 201745 h 1563022"/>
                <a:gd name="connsiteX8" fmla="*/ 3314825 w 3410997"/>
                <a:gd name="connsiteY8" fmla="*/ 373316 h 1563022"/>
                <a:gd name="connsiteX9" fmla="*/ 3301876 w 3410997"/>
                <a:gd name="connsiteY9" fmla="*/ 559359 h 1563022"/>
                <a:gd name="connsiteX10" fmla="*/ 3396468 w 3410997"/>
                <a:gd name="connsiteY10" fmla="*/ 843814 h 1563022"/>
                <a:gd name="connsiteX11" fmla="*/ 2953354 w 3410997"/>
                <a:gd name="connsiteY11" fmla="*/ 1092812 h 1563022"/>
                <a:gd name="connsiteX12" fmla="*/ 2794727 w 3410997"/>
                <a:gd name="connsiteY12" fmla="*/ 1306172 h 1563022"/>
                <a:gd name="connsiteX13" fmla="*/ 2254653 w 3410997"/>
                <a:gd name="connsiteY13" fmla="*/ 1332005 h 1563022"/>
                <a:gd name="connsiteX14" fmla="*/ 1868705 w 3410997"/>
                <a:gd name="connsiteY14" fmla="*/ 1559620 h 1563022"/>
                <a:gd name="connsiteX15" fmla="*/ 1301232 w 3410997"/>
                <a:gd name="connsiteY15" fmla="*/ 1420685 h 1563022"/>
                <a:gd name="connsiteX16" fmla="*/ 458273 w 3410997"/>
                <a:gd name="connsiteY16" fmla="*/ 1283414 h 1563022"/>
                <a:gd name="connsiteX17" fmla="*/ 87643 w 3410997"/>
                <a:gd name="connsiteY17" fmla="*/ 1130658 h 1563022"/>
                <a:gd name="connsiteX18" fmla="*/ 166838 w 3410997"/>
                <a:gd name="connsiteY18" fmla="*/ 924462 h 1563022"/>
                <a:gd name="connsiteX19" fmla="*/ -395 w 3410997"/>
                <a:gd name="connsiteY19" fmla="*/ 712911 h 1563022"/>
                <a:gd name="connsiteX20" fmla="*/ 305015 w 3410997"/>
                <a:gd name="connsiteY20" fmla="*/ 524878 h 1563022"/>
                <a:gd name="connsiteX21" fmla="*/ 307937 w 3410997"/>
                <a:gd name="connsiteY21" fmla="*/ 519921 h 1563022"/>
                <a:gd name="connsiteX0" fmla="*/ 370551 w 3410997"/>
                <a:gd name="connsiteY0" fmla="*/ 947111 h 1563022"/>
                <a:gd name="connsiteX1" fmla="*/ 170549 w 3410997"/>
                <a:gd name="connsiteY1" fmla="*/ 918275 h 1563022"/>
                <a:gd name="connsiteX2" fmla="*/ 547022 w 3410997"/>
                <a:gd name="connsiteY2" fmla="*/ 1262682 h 1563022"/>
                <a:gd name="connsiteX3" fmla="*/ 459537 w 3410997"/>
                <a:gd name="connsiteY3" fmla="*/ 1276467 h 1563022"/>
                <a:gd name="connsiteX4" fmla="*/ 1301074 w 3410997"/>
                <a:gd name="connsiteY4" fmla="*/ 1414317 h 1563022"/>
                <a:gd name="connsiteX5" fmla="*/ 1248330 w 3410997"/>
                <a:gd name="connsiteY5" fmla="*/ 1351362 h 1563022"/>
                <a:gd name="connsiteX6" fmla="*/ 2276129 w 3410997"/>
                <a:gd name="connsiteY6" fmla="*/ 1257328 h 1563022"/>
                <a:gd name="connsiteX7" fmla="*/ 2255048 w 3410997"/>
                <a:gd name="connsiteY7" fmla="*/ 1326397 h 1563022"/>
                <a:gd name="connsiteX8" fmla="*/ 2694766 w 3410997"/>
                <a:gd name="connsiteY8" fmla="*/ 830500 h 1563022"/>
                <a:gd name="connsiteX9" fmla="*/ 2951459 w 3410997"/>
                <a:gd name="connsiteY9" fmla="*/ 1088688 h 1563022"/>
                <a:gd name="connsiteX10" fmla="*/ 3300297 w 3410997"/>
                <a:gd name="connsiteY10" fmla="*/ 555524 h 1563022"/>
                <a:gd name="connsiteX11" fmla="*/ 3185965 w 3410997"/>
                <a:gd name="connsiteY11" fmla="*/ 652344 h 1563022"/>
                <a:gd name="connsiteX12" fmla="*/ 3025996 w 3410997"/>
                <a:gd name="connsiteY12" fmla="*/ 196318 h 1563022"/>
                <a:gd name="connsiteX13" fmla="*/ 3031997 w 3410997"/>
                <a:gd name="connsiteY13" fmla="*/ 242051 h 1563022"/>
                <a:gd name="connsiteX14" fmla="*/ 2295948 w 3410997"/>
                <a:gd name="connsiteY14" fmla="*/ 142987 h 1563022"/>
                <a:gd name="connsiteX15" fmla="*/ 2354535 w 3410997"/>
                <a:gd name="connsiteY15" fmla="*/ 84663 h 1563022"/>
                <a:gd name="connsiteX16" fmla="*/ 1748214 w 3410997"/>
                <a:gd name="connsiteY16" fmla="*/ 170774 h 1563022"/>
                <a:gd name="connsiteX17" fmla="*/ 1776560 w 3410997"/>
                <a:gd name="connsiteY17" fmla="*/ 120482 h 1563022"/>
                <a:gd name="connsiteX18" fmla="*/ 1105415 w 3410997"/>
                <a:gd name="connsiteY18" fmla="*/ 187852 h 1563022"/>
                <a:gd name="connsiteX19" fmla="*/ 1208061 w 3410997"/>
                <a:gd name="connsiteY19" fmla="*/ 236624 h 1563022"/>
                <a:gd name="connsiteX20" fmla="*/ 325860 w 3410997"/>
                <a:gd name="connsiteY20" fmla="*/ 571262 h 1563022"/>
                <a:gd name="connsiteX21" fmla="*/ 307937 w 3410997"/>
                <a:gd name="connsiteY21" fmla="*/ 519921 h 156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10997" h="1563022" fill="none" extrusionOk="0">
                  <a:moveTo>
                    <a:pt x="307937" y="519921"/>
                  </a:moveTo>
                  <a:cubicBezTo>
                    <a:pt x="277908" y="439088"/>
                    <a:pt x="318971" y="299591"/>
                    <a:pt x="443982" y="249902"/>
                  </a:cubicBezTo>
                  <a:cubicBezTo>
                    <a:pt x="675873" y="154227"/>
                    <a:pt x="887042" y="60536"/>
                    <a:pt x="1105810" y="188213"/>
                  </a:cubicBezTo>
                  <a:cubicBezTo>
                    <a:pt x="1294092" y="68285"/>
                    <a:pt x="1552180" y="5226"/>
                    <a:pt x="1773086" y="124173"/>
                  </a:cubicBezTo>
                  <a:cubicBezTo>
                    <a:pt x="1814133" y="90714"/>
                    <a:pt x="1919715" y="13431"/>
                    <a:pt x="2033096" y="7236"/>
                  </a:cubicBezTo>
                  <a:cubicBezTo>
                    <a:pt x="2160207" y="-6410"/>
                    <a:pt x="2287938" y="13937"/>
                    <a:pt x="2355561" y="89765"/>
                  </a:cubicBezTo>
                  <a:cubicBezTo>
                    <a:pt x="2447952" y="3246"/>
                    <a:pt x="2664759" y="-35896"/>
                    <a:pt x="2800096" y="24964"/>
                  </a:cubicBezTo>
                  <a:cubicBezTo>
                    <a:pt x="2912458" y="59844"/>
                    <a:pt x="3008528" y="138584"/>
                    <a:pt x="3025522" y="201745"/>
                  </a:cubicBezTo>
                  <a:cubicBezTo>
                    <a:pt x="3164521" y="224465"/>
                    <a:pt x="3266099" y="306254"/>
                    <a:pt x="3314825" y="373316"/>
                  </a:cubicBezTo>
                  <a:cubicBezTo>
                    <a:pt x="3351910" y="435665"/>
                    <a:pt x="3341473" y="497455"/>
                    <a:pt x="3301876" y="559359"/>
                  </a:cubicBezTo>
                  <a:cubicBezTo>
                    <a:pt x="3421513" y="640825"/>
                    <a:pt x="3446080" y="755140"/>
                    <a:pt x="3396468" y="843814"/>
                  </a:cubicBezTo>
                  <a:cubicBezTo>
                    <a:pt x="3369732" y="1000280"/>
                    <a:pt x="3179336" y="1100276"/>
                    <a:pt x="2953354" y="1092812"/>
                  </a:cubicBezTo>
                  <a:cubicBezTo>
                    <a:pt x="2968550" y="1190882"/>
                    <a:pt x="2883503" y="1237982"/>
                    <a:pt x="2794727" y="1306172"/>
                  </a:cubicBezTo>
                  <a:cubicBezTo>
                    <a:pt x="2640365" y="1390363"/>
                    <a:pt x="2443014" y="1402192"/>
                    <a:pt x="2254653" y="1332005"/>
                  </a:cubicBezTo>
                  <a:cubicBezTo>
                    <a:pt x="2219019" y="1424812"/>
                    <a:pt x="2036630" y="1503068"/>
                    <a:pt x="1868705" y="1559620"/>
                  </a:cubicBezTo>
                  <a:cubicBezTo>
                    <a:pt x="1613753" y="1609795"/>
                    <a:pt x="1428062" y="1578515"/>
                    <a:pt x="1301232" y="1420685"/>
                  </a:cubicBezTo>
                  <a:cubicBezTo>
                    <a:pt x="966017" y="1482266"/>
                    <a:pt x="672533" y="1420936"/>
                    <a:pt x="458273" y="1283414"/>
                  </a:cubicBezTo>
                  <a:cubicBezTo>
                    <a:pt x="306480" y="1314202"/>
                    <a:pt x="141372" y="1232181"/>
                    <a:pt x="87643" y="1130658"/>
                  </a:cubicBezTo>
                  <a:cubicBezTo>
                    <a:pt x="45109" y="1061153"/>
                    <a:pt x="83084" y="958687"/>
                    <a:pt x="166838" y="924462"/>
                  </a:cubicBezTo>
                  <a:cubicBezTo>
                    <a:pt x="50769" y="862003"/>
                    <a:pt x="-11352" y="781884"/>
                    <a:pt x="-395" y="712911"/>
                  </a:cubicBezTo>
                  <a:cubicBezTo>
                    <a:pt x="-12503" y="615681"/>
                    <a:pt x="150768" y="527228"/>
                    <a:pt x="305015" y="524878"/>
                  </a:cubicBezTo>
                  <a:cubicBezTo>
                    <a:pt x="306188" y="523037"/>
                    <a:pt x="307463" y="521549"/>
                    <a:pt x="307937" y="519921"/>
                  </a:cubicBezTo>
                  <a:close/>
                </a:path>
                <a:path w="3410997" h="1563022" fill="none" extrusionOk="0">
                  <a:moveTo>
                    <a:pt x="370551" y="947111"/>
                  </a:moveTo>
                  <a:cubicBezTo>
                    <a:pt x="304779" y="942803"/>
                    <a:pt x="236028" y="935175"/>
                    <a:pt x="170549" y="918275"/>
                  </a:cubicBezTo>
                  <a:moveTo>
                    <a:pt x="547022" y="1262682"/>
                  </a:moveTo>
                  <a:cubicBezTo>
                    <a:pt x="520322" y="1268749"/>
                    <a:pt x="496116" y="1268736"/>
                    <a:pt x="459537" y="1276467"/>
                  </a:cubicBezTo>
                  <a:moveTo>
                    <a:pt x="1301074" y="1414317"/>
                  </a:moveTo>
                  <a:cubicBezTo>
                    <a:pt x="1281253" y="1401679"/>
                    <a:pt x="1265509" y="1370470"/>
                    <a:pt x="1248330" y="1351362"/>
                  </a:cubicBezTo>
                  <a:moveTo>
                    <a:pt x="2276129" y="1257328"/>
                  </a:moveTo>
                  <a:cubicBezTo>
                    <a:pt x="2275414" y="1280882"/>
                    <a:pt x="2265367" y="1296737"/>
                    <a:pt x="2255048" y="1326397"/>
                  </a:cubicBezTo>
                  <a:moveTo>
                    <a:pt x="2694766" y="830500"/>
                  </a:moveTo>
                  <a:cubicBezTo>
                    <a:pt x="2847180" y="879187"/>
                    <a:pt x="2961187" y="989109"/>
                    <a:pt x="2951459" y="1088688"/>
                  </a:cubicBezTo>
                  <a:moveTo>
                    <a:pt x="3300297" y="555524"/>
                  </a:moveTo>
                  <a:cubicBezTo>
                    <a:pt x="3272205" y="598785"/>
                    <a:pt x="3240788" y="624165"/>
                    <a:pt x="3185965" y="652344"/>
                  </a:cubicBezTo>
                  <a:moveTo>
                    <a:pt x="3025996" y="196318"/>
                  </a:moveTo>
                  <a:cubicBezTo>
                    <a:pt x="3031642" y="208278"/>
                    <a:pt x="3034536" y="227656"/>
                    <a:pt x="3031997" y="242051"/>
                  </a:cubicBezTo>
                  <a:moveTo>
                    <a:pt x="2295948" y="142987"/>
                  </a:moveTo>
                  <a:cubicBezTo>
                    <a:pt x="2312318" y="119622"/>
                    <a:pt x="2335161" y="100703"/>
                    <a:pt x="2354535" y="84663"/>
                  </a:cubicBezTo>
                  <a:moveTo>
                    <a:pt x="1748214" y="170774"/>
                  </a:moveTo>
                  <a:cubicBezTo>
                    <a:pt x="1758344" y="154060"/>
                    <a:pt x="1764114" y="139832"/>
                    <a:pt x="1776560" y="120482"/>
                  </a:cubicBezTo>
                  <a:moveTo>
                    <a:pt x="1105415" y="187852"/>
                  </a:moveTo>
                  <a:cubicBezTo>
                    <a:pt x="1141016" y="200830"/>
                    <a:pt x="1187100" y="217188"/>
                    <a:pt x="1208061" y="236624"/>
                  </a:cubicBezTo>
                  <a:moveTo>
                    <a:pt x="325860" y="571262"/>
                  </a:moveTo>
                  <a:cubicBezTo>
                    <a:pt x="317681" y="552473"/>
                    <a:pt x="314784" y="535106"/>
                    <a:pt x="307937" y="519921"/>
                  </a:cubicBezTo>
                </a:path>
                <a:path w="3410997" h="1563022" stroke="0" extrusionOk="0">
                  <a:moveTo>
                    <a:pt x="307937" y="519921"/>
                  </a:moveTo>
                  <a:cubicBezTo>
                    <a:pt x="281411" y="418599"/>
                    <a:pt x="332109" y="324397"/>
                    <a:pt x="443982" y="249902"/>
                  </a:cubicBezTo>
                  <a:cubicBezTo>
                    <a:pt x="661272" y="144783"/>
                    <a:pt x="872649" y="109690"/>
                    <a:pt x="1105810" y="188213"/>
                  </a:cubicBezTo>
                  <a:cubicBezTo>
                    <a:pt x="1221461" y="48948"/>
                    <a:pt x="1566375" y="33951"/>
                    <a:pt x="1773086" y="124173"/>
                  </a:cubicBezTo>
                  <a:cubicBezTo>
                    <a:pt x="1801963" y="49000"/>
                    <a:pt x="1948730" y="30448"/>
                    <a:pt x="2033096" y="7236"/>
                  </a:cubicBezTo>
                  <a:cubicBezTo>
                    <a:pt x="2160857" y="-3184"/>
                    <a:pt x="2290251" y="6597"/>
                    <a:pt x="2355561" y="89765"/>
                  </a:cubicBezTo>
                  <a:cubicBezTo>
                    <a:pt x="2441994" y="6186"/>
                    <a:pt x="2611347" y="15209"/>
                    <a:pt x="2800096" y="24964"/>
                  </a:cubicBezTo>
                  <a:cubicBezTo>
                    <a:pt x="2917887" y="54255"/>
                    <a:pt x="2989897" y="140921"/>
                    <a:pt x="3025522" y="201745"/>
                  </a:cubicBezTo>
                  <a:cubicBezTo>
                    <a:pt x="3165560" y="226988"/>
                    <a:pt x="3277688" y="291078"/>
                    <a:pt x="3314825" y="373316"/>
                  </a:cubicBezTo>
                  <a:cubicBezTo>
                    <a:pt x="3331728" y="431781"/>
                    <a:pt x="3356804" y="512214"/>
                    <a:pt x="3301876" y="559359"/>
                  </a:cubicBezTo>
                  <a:cubicBezTo>
                    <a:pt x="3403912" y="643863"/>
                    <a:pt x="3437136" y="754007"/>
                    <a:pt x="3396468" y="843814"/>
                  </a:cubicBezTo>
                  <a:cubicBezTo>
                    <a:pt x="3347114" y="980690"/>
                    <a:pt x="3189440" y="1099364"/>
                    <a:pt x="2953354" y="1092812"/>
                  </a:cubicBezTo>
                  <a:cubicBezTo>
                    <a:pt x="2970576" y="1158858"/>
                    <a:pt x="2895785" y="1246352"/>
                    <a:pt x="2794727" y="1306172"/>
                  </a:cubicBezTo>
                  <a:cubicBezTo>
                    <a:pt x="2621559" y="1391098"/>
                    <a:pt x="2417904" y="1393564"/>
                    <a:pt x="2254653" y="1332005"/>
                  </a:cubicBezTo>
                  <a:cubicBezTo>
                    <a:pt x="2159566" y="1442507"/>
                    <a:pt x="2046784" y="1519680"/>
                    <a:pt x="1868705" y="1559620"/>
                  </a:cubicBezTo>
                  <a:cubicBezTo>
                    <a:pt x="1655444" y="1541868"/>
                    <a:pt x="1415185" y="1542610"/>
                    <a:pt x="1301232" y="1420685"/>
                  </a:cubicBezTo>
                  <a:cubicBezTo>
                    <a:pt x="991098" y="1561853"/>
                    <a:pt x="652334" y="1486855"/>
                    <a:pt x="458273" y="1283414"/>
                  </a:cubicBezTo>
                  <a:cubicBezTo>
                    <a:pt x="290510" y="1315704"/>
                    <a:pt x="141172" y="1227139"/>
                    <a:pt x="87643" y="1130658"/>
                  </a:cubicBezTo>
                  <a:cubicBezTo>
                    <a:pt x="41911" y="1076618"/>
                    <a:pt x="73487" y="980218"/>
                    <a:pt x="166838" y="924462"/>
                  </a:cubicBezTo>
                  <a:cubicBezTo>
                    <a:pt x="56109" y="895476"/>
                    <a:pt x="-30426" y="805220"/>
                    <a:pt x="-395" y="712911"/>
                  </a:cubicBezTo>
                  <a:cubicBezTo>
                    <a:pt x="22947" y="589926"/>
                    <a:pt x="103861" y="532787"/>
                    <a:pt x="305015" y="524878"/>
                  </a:cubicBezTo>
                  <a:cubicBezTo>
                    <a:pt x="306232" y="523446"/>
                    <a:pt x="306814" y="522116"/>
                    <a:pt x="307937" y="519921"/>
                  </a:cubicBezTo>
                  <a:close/>
                </a:path>
                <a:path w="3410997" h="1563022" fill="none" stroke="0" extrusionOk="0">
                  <a:moveTo>
                    <a:pt x="370551" y="947111"/>
                  </a:moveTo>
                  <a:cubicBezTo>
                    <a:pt x="301290" y="948429"/>
                    <a:pt x="231736" y="937510"/>
                    <a:pt x="170549" y="918275"/>
                  </a:cubicBezTo>
                  <a:moveTo>
                    <a:pt x="547022" y="1262682"/>
                  </a:moveTo>
                  <a:cubicBezTo>
                    <a:pt x="517552" y="1276820"/>
                    <a:pt x="489080" y="1273803"/>
                    <a:pt x="459537" y="1276467"/>
                  </a:cubicBezTo>
                  <a:moveTo>
                    <a:pt x="1301074" y="1414317"/>
                  </a:moveTo>
                  <a:cubicBezTo>
                    <a:pt x="1282557" y="1396627"/>
                    <a:pt x="1260628" y="1373938"/>
                    <a:pt x="1248330" y="1351362"/>
                  </a:cubicBezTo>
                  <a:moveTo>
                    <a:pt x="2276129" y="1257328"/>
                  </a:moveTo>
                  <a:cubicBezTo>
                    <a:pt x="2268929" y="1282183"/>
                    <a:pt x="2265867" y="1300069"/>
                    <a:pt x="2255048" y="1326397"/>
                  </a:cubicBezTo>
                  <a:moveTo>
                    <a:pt x="2694766" y="830500"/>
                  </a:moveTo>
                  <a:cubicBezTo>
                    <a:pt x="2827149" y="888137"/>
                    <a:pt x="2950808" y="1010350"/>
                    <a:pt x="2951459" y="1088688"/>
                  </a:cubicBezTo>
                  <a:moveTo>
                    <a:pt x="3300297" y="555524"/>
                  </a:moveTo>
                  <a:cubicBezTo>
                    <a:pt x="3264674" y="584131"/>
                    <a:pt x="3249117" y="627235"/>
                    <a:pt x="3185965" y="652344"/>
                  </a:cubicBezTo>
                  <a:moveTo>
                    <a:pt x="3025996" y="196318"/>
                  </a:moveTo>
                  <a:cubicBezTo>
                    <a:pt x="3028763" y="211254"/>
                    <a:pt x="3030921" y="227354"/>
                    <a:pt x="3031997" y="242051"/>
                  </a:cubicBezTo>
                  <a:moveTo>
                    <a:pt x="2295948" y="142987"/>
                  </a:moveTo>
                  <a:cubicBezTo>
                    <a:pt x="2310318" y="121250"/>
                    <a:pt x="2330795" y="98921"/>
                    <a:pt x="2354535" y="84663"/>
                  </a:cubicBezTo>
                  <a:moveTo>
                    <a:pt x="1748214" y="170774"/>
                  </a:moveTo>
                  <a:cubicBezTo>
                    <a:pt x="1753705" y="154190"/>
                    <a:pt x="1762567" y="139636"/>
                    <a:pt x="1776560" y="120482"/>
                  </a:cubicBezTo>
                  <a:moveTo>
                    <a:pt x="1105415" y="187852"/>
                  </a:moveTo>
                  <a:cubicBezTo>
                    <a:pt x="1136828" y="202863"/>
                    <a:pt x="1179281" y="223803"/>
                    <a:pt x="1208061" y="236624"/>
                  </a:cubicBezTo>
                  <a:moveTo>
                    <a:pt x="325860" y="571262"/>
                  </a:moveTo>
                  <a:cubicBezTo>
                    <a:pt x="316304" y="554227"/>
                    <a:pt x="311601" y="534065"/>
                    <a:pt x="307937" y="519921"/>
                  </a:cubicBezTo>
                </a:path>
              </a:pathLst>
            </a:custGeom>
            <a:solidFill>
              <a:schemeClr val="bg1"/>
            </a:solidFill>
            <a:ln>
              <a:noFill/>
              <a:extLst>
                <a:ext uri="{C807C97D-BFC1-408E-A445-0C87EB9F89A2}">
                  <ask:lineSketchStyleProps xmlns:ask="http://schemas.microsoft.com/office/drawing/2018/sketchyshapes" sd="1219033472">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aphical user interface&#10;&#10;Description automatically generated">
              <a:hlinkClick r:id="rId8"/>
              <a:extLst>
                <a:ext uri="{FF2B5EF4-FFF2-40B4-BE49-F238E27FC236}">
                  <a16:creationId xmlns:a16="http://schemas.microsoft.com/office/drawing/2014/main" id="{6D5B6C75-83CA-FD44-A2CB-AD8E629A69AF}"/>
                </a:ext>
              </a:extLst>
            </p:cNvPr>
            <p:cNvPicPr>
              <a:picLocks noChangeAspect="1"/>
            </p:cNvPicPr>
            <p:nvPr/>
          </p:nvPicPr>
          <p:blipFill rotWithShape="1">
            <a:blip r:embed="rId9">
              <a:extLst>
                <a:ext uri="{28A0092B-C50C-407E-A947-70E740481C1C}">
                  <a14:useLocalDpi xmlns:a14="http://schemas.microsoft.com/office/drawing/2010/main" val="0"/>
                </a:ext>
              </a:extLst>
            </a:blip>
            <a:srcRect l="4396" r="3704" b="12772"/>
            <a:stretch/>
          </p:blipFill>
          <p:spPr>
            <a:xfrm>
              <a:off x="3577329" y="1854661"/>
              <a:ext cx="2686997" cy="656924"/>
            </a:xfrm>
            <a:prstGeom prst="rect">
              <a:avLst/>
            </a:prstGeom>
          </p:spPr>
        </p:pic>
        <p:pic>
          <p:nvPicPr>
            <p:cNvPr id="9" name="Picture 8">
              <a:extLst>
                <a:ext uri="{FF2B5EF4-FFF2-40B4-BE49-F238E27FC236}">
                  <a16:creationId xmlns:a16="http://schemas.microsoft.com/office/drawing/2014/main" id="{088E68D3-7B18-9F4F-803F-B702A84468B9}"/>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69098" y="1430464"/>
              <a:ext cx="3404461" cy="1624780"/>
            </a:xfrm>
            <a:prstGeom prst="rect">
              <a:avLst/>
            </a:prstGeom>
          </p:spPr>
        </p:pic>
      </p:grpSp>
      <p:grpSp>
        <p:nvGrpSpPr>
          <p:cNvPr id="39" name="Group 38">
            <a:extLst>
              <a:ext uri="{FF2B5EF4-FFF2-40B4-BE49-F238E27FC236}">
                <a16:creationId xmlns:a16="http://schemas.microsoft.com/office/drawing/2014/main" id="{1473BD7A-BDFB-DF44-9DFE-4BD9CFF3C7B1}"/>
              </a:ext>
            </a:extLst>
          </p:cNvPr>
          <p:cNvGrpSpPr/>
          <p:nvPr/>
        </p:nvGrpSpPr>
        <p:grpSpPr>
          <a:xfrm rot="21161650">
            <a:off x="4497138" y="2931197"/>
            <a:ext cx="540720" cy="917640"/>
            <a:chOff x="3924065" y="3507687"/>
            <a:chExt cx="540720" cy="91764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7" name="Ink 36">
                  <a:extLst>
                    <a:ext uri="{FF2B5EF4-FFF2-40B4-BE49-F238E27FC236}">
                      <a16:creationId xmlns:a16="http://schemas.microsoft.com/office/drawing/2014/main" id="{9CC5B147-5ADC-244E-86B4-6C2DFE56DBA2}"/>
                    </a:ext>
                  </a:extLst>
                </p14:cNvPr>
                <p14:cNvContentPartPr/>
                <p14:nvPr/>
              </p14:nvContentPartPr>
              <p14:xfrm>
                <a:off x="4114865" y="3507687"/>
                <a:ext cx="124920" cy="874800"/>
              </p14:xfrm>
            </p:contentPart>
          </mc:Choice>
          <mc:Fallback xmlns="">
            <p:pic>
              <p:nvPicPr>
                <p:cNvPr id="37" name="Ink 36">
                  <a:extLst>
                    <a:ext uri="{FF2B5EF4-FFF2-40B4-BE49-F238E27FC236}">
                      <a16:creationId xmlns:a16="http://schemas.microsoft.com/office/drawing/2014/main" id="{9CC5B147-5ADC-244E-86B4-6C2DFE56DBA2}"/>
                    </a:ext>
                  </a:extLst>
                </p:cNvPr>
                <p:cNvPicPr/>
                <p:nvPr/>
              </p:nvPicPr>
              <p:blipFill>
                <a:blip r:embed="rId12"/>
                <a:stretch>
                  <a:fillRect/>
                </a:stretch>
              </p:blipFill>
              <p:spPr>
                <a:xfrm>
                  <a:off x="4052046" y="3129842"/>
                  <a:ext cx="250199" cy="163012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8" name="Ink 37">
                  <a:extLst>
                    <a:ext uri="{FF2B5EF4-FFF2-40B4-BE49-F238E27FC236}">
                      <a16:creationId xmlns:a16="http://schemas.microsoft.com/office/drawing/2014/main" id="{AB2EDB4E-A267-ED4A-BE7B-642C6474ACF6}"/>
                    </a:ext>
                  </a:extLst>
                </p14:cNvPr>
                <p14:cNvContentPartPr/>
                <p14:nvPr/>
              </p14:nvContentPartPr>
              <p14:xfrm>
                <a:off x="3924065" y="4074327"/>
                <a:ext cx="540720" cy="351000"/>
              </p14:xfrm>
            </p:contentPart>
          </mc:Choice>
          <mc:Fallback xmlns="">
            <p:pic>
              <p:nvPicPr>
                <p:cNvPr id="38" name="Ink 37">
                  <a:extLst>
                    <a:ext uri="{FF2B5EF4-FFF2-40B4-BE49-F238E27FC236}">
                      <a16:creationId xmlns:a16="http://schemas.microsoft.com/office/drawing/2014/main" id="{AB2EDB4E-A267-ED4A-BE7B-642C6474ACF6}"/>
                    </a:ext>
                  </a:extLst>
                </p:cNvPr>
                <p:cNvPicPr/>
                <p:nvPr/>
              </p:nvPicPr>
              <p:blipFill>
                <a:blip r:embed="rId14"/>
                <a:stretch>
                  <a:fillRect/>
                </a:stretch>
              </p:blipFill>
              <p:spPr>
                <a:xfrm>
                  <a:off x="3861065" y="3695939"/>
                  <a:ext cx="666360" cy="1107416"/>
                </a:xfrm>
                <a:prstGeom prst="rect">
                  <a:avLst/>
                </a:prstGeom>
              </p:spPr>
            </p:pic>
          </mc:Fallback>
        </mc:AlternateContent>
      </p:grpSp>
      <p:grpSp>
        <p:nvGrpSpPr>
          <p:cNvPr id="42" name="Group 41">
            <a:extLst>
              <a:ext uri="{FF2B5EF4-FFF2-40B4-BE49-F238E27FC236}">
                <a16:creationId xmlns:a16="http://schemas.microsoft.com/office/drawing/2014/main" id="{7660739F-8D34-4F4C-8348-359AE232943F}"/>
              </a:ext>
            </a:extLst>
          </p:cNvPr>
          <p:cNvGrpSpPr/>
          <p:nvPr/>
        </p:nvGrpSpPr>
        <p:grpSpPr>
          <a:xfrm rot="1396729">
            <a:off x="6627257" y="2298940"/>
            <a:ext cx="849600" cy="599040"/>
            <a:chOff x="6014585" y="2916567"/>
            <a:chExt cx="849600" cy="59904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40" name="Ink 39">
                  <a:extLst>
                    <a:ext uri="{FF2B5EF4-FFF2-40B4-BE49-F238E27FC236}">
                      <a16:creationId xmlns:a16="http://schemas.microsoft.com/office/drawing/2014/main" id="{5619D6D2-DCA6-B64B-86B3-B0D368EBBA59}"/>
                    </a:ext>
                  </a:extLst>
                </p14:cNvPr>
                <p14:cNvContentPartPr/>
                <p14:nvPr/>
              </p14:nvContentPartPr>
              <p14:xfrm>
                <a:off x="6014585" y="3001167"/>
                <a:ext cx="804960" cy="309960"/>
              </p14:xfrm>
            </p:contentPart>
          </mc:Choice>
          <mc:Fallback xmlns="">
            <p:pic>
              <p:nvPicPr>
                <p:cNvPr id="40" name="Ink 39">
                  <a:extLst>
                    <a:ext uri="{FF2B5EF4-FFF2-40B4-BE49-F238E27FC236}">
                      <a16:creationId xmlns:a16="http://schemas.microsoft.com/office/drawing/2014/main" id="{5619D6D2-DCA6-B64B-86B3-B0D368EBBA59}"/>
                    </a:ext>
                  </a:extLst>
                </p:cNvPr>
                <p:cNvPicPr/>
                <p:nvPr/>
              </p:nvPicPr>
              <p:blipFill>
                <a:blip r:embed="rId16"/>
                <a:stretch>
                  <a:fillRect/>
                </a:stretch>
              </p:blipFill>
              <p:spPr>
                <a:xfrm>
                  <a:off x="5951585" y="2623167"/>
                  <a:ext cx="930600" cy="1065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41" name="Ink 40">
                  <a:extLst>
                    <a:ext uri="{FF2B5EF4-FFF2-40B4-BE49-F238E27FC236}">
                      <a16:creationId xmlns:a16="http://schemas.microsoft.com/office/drawing/2014/main" id="{148DBC87-4645-F94D-820B-683CA44FDEF3}"/>
                    </a:ext>
                  </a:extLst>
                </p14:cNvPr>
                <p14:cNvContentPartPr/>
                <p14:nvPr/>
              </p14:nvContentPartPr>
              <p14:xfrm>
                <a:off x="6359465" y="2916567"/>
                <a:ext cx="504720" cy="599040"/>
              </p14:xfrm>
            </p:contentPart>
          </mc:Choice>
          <mc:Fallback xmlns="">
            <p:pic>
              <p:nvPicPr>
                <p:cNvPr id="41" name="Ink 40">
                  <a:extLst>
                    <a:ext uri="{FF2B5EF4-FFF2-40B4-BE49-F238E27FC236}">
                      <a16:creationId xmlns:a16="http://schemas.microsoft.com/office/drawing/2014/main" id="{148DBC87-4645-F94D-820B-683CA44FDEF3}"/>
                    </a:ext>
                  </a:extLst>
                </p:cNvPr>
                <p:cNvPicPr/>
                <p:nvPr/>
              </p:nvPicPr>
              <p:blipFill>
                <a:blip r:embed="rId18"/>
                <a:stretch>
                  <a:fillRect/>
                </a:stretch>
              </p:blipFill>
              <p:spPr>
                <a:xfrm>
                  <a:off x="6296420" y="2538567"/>
                  <a:ext cx="630450" cy="1354680"/>
                </a:xfrm>
                <a:prstGeom prst="rect">
                  <a:avLst/>
                </a:prstGeom>
              </p:spPr>
            </p:pic>
          </mc:Fallback>
        </mc:AlternateContent>
      </p:grpSp>
      <p:grpSp>
        <p:nvGrpSpPr>
          <p:cNvPr id="45" name="Group 44">
            <a:extLst>
              <a:ext uri="{FF2B5EF4-FFF2-40B4-BE49-F238E27FC236}">
                <a16:creationId xmlns:a16="http://schemas.microsoft.com/office/drawing/2014/main" id="{55E45B9C-8972-6540-8262-C0D77A9B7910}"/>
              </a:ext>
            </a:extLst>
          </p:cNvPr>
          <p:cNvGrpSpPr/>
          <p:nvPr/>
        </p:nvGrpSpPr>
        <p:grpSpPr>
          <a:xfrm rot="21436737">
            <a:off x="2202417" y="1973446"/>
            <a:ext cx="612530" cy="569726"/>
            <a:chOff x="1928585" y="3085047"/>
            <a:chExt cx="664560" cy="618120"/>
          </a:xfrm>
        </p:grpSpPr>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43" name="Ink 42">
                  <a:extLst>
                    <a:ext uri="{FF2B5EF4-FFF2-40B4-BE49-F238E27FC236}">
                      <a16:creationId xmlns:a16="http://schemas.microsoft.com/office/drawing/2014/main" id="{040A43DA-2EE6-464A-89FF-90AE450BBF1F}"/>
                    </a:ext>
                  </a:extLst>
                </p14:cNvPr>
                <p14:cNvContentPartPr/>
                <p14:nvPr/>
              </p14:nvContentPartPr>
              <p14:xfrm>
                <a:off x="1989065" y="3085047"/>
                <a:ext cx="537120" cy="540720"/>
              </p14:xfrm>
            </p:contentPart>
          </mc:Choice>
          <mc:Fallback xmlns="">
            <p:pic>
              <p:nvPicPr>
                <p:cNvPr id="43" name="Ink 42">
                  <a:extLst>
                    <a:ext uri="{FF2B5EF4-FFF2-40B4-BE49-F238E27FC236}">
                      <a16:creationId xmlns:a16="http://schemas.microsoft.com/office/drawing/2014/main" id="{040A43DA-2EE6-464A-89FF-90AE450BBF1F}"/>
                    </a:ext>
                  </a:extLst>
                </p:cNvPr>
                <p:cNvPicPr/>
                <p:nvPr/>
              </p:nvPicPr>
              <p:blipFill>
                <a:blip r:embed="rId20"/>
                <a:stretch>
                  <a:fillRect/>
                </a:stretch>
              </p:blipFill>
              <p:spPr>
                <a:xfrm>
                  <a:off x="1920704" y="2674819"/>
                  <a:ext cx="673451" cy="136078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44" name="Ink 43">
                  <a:extLst>
                    <a:ext uri="{FF2B5EF4-FFF2-40B4-BE49-F238E27FC236}">
                      <a16:creationId xmlns:a16="http://schemas.microsoft.com/office/drawing/2014/main" id="{493F4916-4923-9840-BD0D-050146328898}"/>
                    </a:ext>
                  </a:extLst>
                </p14:cNvPr>
                <p14:cNvContentPartPr/>
                <p14:nvPr/>
              </p14:nvContentPartPr>
              <p14:xfrm>
                <a:off x="1928585" y="3298167"/>
                <a:ext cx="664560" cy="405000"/>
              </p14:xfrm>
            </p:contentPart>
          </mc:Choice>
          <mc:Fallback xmlns="">
            <p:pic>
              <p:nvPicPr>
                <p:cNvPr id="44" name="Ink 43">
                  <a:extLst>
                    <a:ext uri="{FF2B5EF4-FFF2-40B4-BE49-F238E27FC236}">
                      <a16:creationId xmlns:a16="http://schemas.microsoft.com/office/drawing/2014/main" id="{493F4916-4923-9840-BD0D-050146328898}"/>
                    </a:ext>
                  </a:extLst>
                </p:cNvPr>
                <p:cNvPicPr/>
                <p:nvPr/>
              </p:nvPicPr>
              <p:blipFill>
                <a:blip r:embed="rId22"/>
                <a:stretch>
                  <a:fillRect/>
                </a:stretch>
              </p:blipFill>
              <p:spPr>
                <a:xfrm>
                  <a:off x="1860255" y="2887694"/>
                  <a:ext cx="800830" cy="1225555"/>
                </a:xfrm>
                <a:prstGeom prst="rect">
                  <a:avLst/>
                </a:prstGeom>
              </p:spPr>
            </p:pic>
          </mc:Fallback>
        </mc:AlternateContent>
      </p:grpSp>
      <p:sp>
        <p:nvSpPr>
          <p:cNvPr id="50" name="TextBox 49">
            <a:extLst>
              <a:ext uri="{FF2B5EF4-FFF2-40B4-BE49-F238E27FC236}">
                <a16:creationId xmlns:a16="http://schemas.microsoft.com/office/drawing/2014/main" id="{F60150B4-A377-BD47-B2EC-A6444634E6DE}"/>
              </a:ext>
            </a:extLst>
          </p:cNvPr>
          <p:cNvSpPr txBox="1"/>
          <p:nvPr/>
        </p:nvSpPr>
        <p:spPr>
          <a:xfrm>
            <a:off x="539218" y="2666593"/>
            <a:ext cx="2688282" cy="830997"/>
          </a:xfrm>
          <a:prstGeom prst="rect">
            <a:avLst/>
          </a:prstGeom>
          <a:noFill/>
        </p:spPr>
        <p:txBody>
          <a:bodyPr wrap="square" lIns="91440" tIns="45720" rIns="91440" bIns="45720" rtlCol="0" anchor="t">
            <a:spAutoFit/>
          </a:bodyPr>
          <a:lstStyle/>
          <a:p>
            <a:pPr algn="ctr"/>
            <a:r>
              <a:rPr lang="en-GB" sz="2400" b="1" dirty="0">
                <a:solidFill>
                  <a:srgbClr val="0070C0"/>
                </a:solidFill>
                <a:latin typeface="Bradley Hand ITC" panose="03070402050302030203" pitchFamily="66" charset="77"/>
                <a:cs typeface="Simplified Arabic Fixed"/>
              </a:rPr>
              <a:t>Public sector </a:t>
            </a:r>
            <a:br>
              <a:rPr lang="en-GB" sz="2400" b="1" dirty="0">
                <a:solidFill>
                  <a:srgbClr val="0070C0"/>
                </a:solidFill>
                <a:latin typeface="Bradley Hand ITC" panose="03070402050302030203" pitchFamily="66" charset="77"/>
                <a:cs typeface="Simplified Arabic Fixed"/>
              </a:rPr>
            </a:br>
            <a:r>
              <a:rPr lang="en-GB" sz="2400" b="1" dirty="0">
                <a:solidFill>
                  <a:srgbClr val="0070C0"/>
                </a:solidFill>
                <a:latin typeface="Bradley Hand ITC" panose="03070402050302030203" pitchFamily="66" charset="77"/>
                <a:cs typeface="Simplified Arabic Fixed"/>
              </a:rPr>
              <a:t>jobs</a:t>
            </a:r>
          </a:p>
        </p:txBody>
      </p:sp>
      <p:sp>
        <p:nvSpPr>
          <p:cNvPr id="51" name="TextBox 50">
            <a:extLst>
              <a:ext uri="{FF2B5EF4-FFF2-40B4-BE49-F238E27FC236}">
                <a16:creationId xmlns:a16="http://schemas.microsoft.com/office/drawing/2014/main" id="{6088F105-3EBA-594F-A7AB-F659430702D5}"/>
              </a:ext>
            </a:extLst>
          </p:cNvPr>
          <p:cNvSpPr txBox="1"/>
          <p:nvPr/>
        </p:nvSpPr>
        <p:spPr>
          <a:xfrm>
            <a:off x="2989604" y="4078644"/>
            <a:ext cx="3751569" cy="707886"/>
          </a:xfrm>
          <a:prstGeom prst="rect">
            <a:avLst/>
          </a:prstGeom>
          <a:noFill/>
        </p:spPr>
        <p:txBody>
          <a:bodyPr wrap="square" lIns="91440" tIns="45720" rIns="91440" bIns="45720" rtlCol="0" anchor="t">
            <a:spAutoFit/>
          </a:bodyPr>
          <a:lstStyle/>
          <a:p>
            <a:pPr algn="ctr"/>
            <a:r>
              <a:rPr lang="en-GB" sz="2000" b="1" dirty="0">
                <a:solidFill>
                  <a:srgbClr val="0070C0"/>
                </a:solidFill>
                <a:latin typeface="Bradley Hand ITC" panose="03070402050302030203" pitchFamily="66" charset="77"/>
                <a:cs typeface="Simplified Arabic Fixed"/>
              </a:rPr>
              <a:t>ALL </a:t>
            </a:r>
          </a:p>
          <a:p>
            <a:pPr algn="ctr"/>
            <a:r>
              <a:rPr lang="en-GB" sz="2000" b="1" dirty="0">
                <a:solidFill>
                  <a:srgbClr val="0070C0"/>
                </a:solidFill>
                <a:latin typeface="Bradley Hand ITC" panose="03070402050302030203" pitchFamily="66" charset="77"/>
                <a:cs typeface="Simplified Arabic Fixed"/>
              </a:rPr>
              <a:t>LOCAL AUTHORITY JOBS</a:t>
            </a:r>
          </a:p>
        </p:txBody>
      </p:sp>
      <p:sp>
        <p:nvSpPr>
          <p:cNvPr id="54" name="TextBox 53">
            <a:extLst>
              <a:ext uri="{FF2B5EF4-FFF2-40B4-BE49-F238E27FC236}">
                <a16:creationId xmlns:a16="http://schemas.microsoft.com/office/drawing/2014/main" id="{5AFBA652-8E70-D544-9C9F-DDF1F0D0D1E8}"/>
              </a:ext>
            </a:extLst>
          </p:cNvPr>
          <p:cNvSpPr txBox="1"/>
          <p:nvPr/>
        </p:nvSpPr>
        <p:spPr>
          <a:xfrm>
            <a:off x="638063" y="3711362"/>
            <a:ext cx="2688282" cy="523220"/>
          </a:xfrm>
          <a:prstGeom prst="rect">
            <a:avLst/>
          </a:prstGeom>
          <a:noFill/>
        </p:spPr>
        <p:txBody>
          <a:bodyPr wrap="square" lIns="91440" tIns="45720" rIns="91440" bIns="45720" rtlCol="0" anchor="t">
            <a:spAutoFit/>
          </a:bodyPr>
          <a:lstStyle/>
          <a:p>
            <a:pPr algn="ctr"/>
            <a:r>
              <a:rPr lang="en-GB" sz="1400" b="1" dirty="0">
                <a:solidFill>
                  <a:srgbClr val="C00000"/>
                </a:solidFill>
                <a:latin typeface="Bradley Hand ITC" panose="03070402050302030203" pitchFamily="66" charset="77"/>
                <a:cs typeface="Simplified Arabic Fixed"/>
              </a:rPr>
              <a:t>POLICE AND </a:t>
            </a:r>
            <a:br>
              <a:rPr lang="en-GB" sz="1400" b="1" dirty="0">
                <a:solidFill>
                  <a:srgbClr val="C00000"/>
                </a:solidFill>
                <a:latin typeface="Bradley Hand ITC" panose="03070402050302030203" pitchFamily="66" charset="77"/>
                <a:cs typeface="Simplified Arabic Fixed"/>
              </a:rPr>
            </a:br>
            <a:r>
              <a:rPr lang="en-GB" sz="1400" b="1" dirty="0">
                <a:solidFill>
                  <a:srgbClr val="C00000"/>
                </a:solidFill>
                <a:latin typeface="Bradley Hand ITC" panose="03070402050302030203" pitchFamily="66" charset="77"/>
                <a:cs typeface="Simplified Arabic Fixed"/>
              </a:rPr>
              <a:t>FIRE SERVICE VACANCIES</a:t>
            </a:r>
          </a:p>
        </p:txBody>
      </p:sp>
      <p:grpSp>
        <p:nvGrpSpPr>
          <p:cNvPr id="58" name="Group 57">
            <a:extLst>
              <a:ext uri="{FF2B5EF4-FFF2-40B4-BE49-F238E27FC236}">
                <a16:creationId xmlns:a16="http://schemas.microsoft.com/office/drawing/2014/main" id="{A8D018FD-509A-2141-893F-BEE7C0AF867D}"/>
              </a:ext>
            </a:extLst>
          </p:cNvPr>
          <p:cNvGrpSpPr/>
          <p:nvPr/>
        </p:nvGrpSpPr>
        <p:grpSpPr>
          <a:xfrm rot="21102205">
            <a:off x="1736085" y="3475971"/>
            <a:ext cx="199800" cy="195840"/>
            <a:chOff x="1712585" y="4221567"/>
            <a:chExt cx="199800" cy="195840"/>
          </a:xfrm>
        </p:grpSpPr>
        <mc:AlternateContent xmlns:mc="http://schemas.openxmlformats.org/markup-compatibility/2006" xmlns:p14="http://schemas.microsoft.com/office/powerpoint/2010/main">
          <mc:Choice Requires="p14">
            <p:contentPart p14:bwMode="auto" r:id="rId23">
              <p14:nvContentPartPr>
                <p14:cNvPr id="56" name="Ink 55">
                  <a:extLst>
                    <a:ext uri="{FF2B5EF4-FFF2-40B4-BE49-F238E27FC236}">
                      <a16:creationId xmlns:a16="http://schemas.microsoft.com/office/drawing/2014/main" id="{60142F6C-0CAD-DF4C-B6FA-4327E5CCFD48}"/>
                    </a:ext>
                  </a:extLst>
                </p14:cNvPr>
                <p14:cNvContentPartPr/>
                <p14:nvPr/>
              </p14:nvContentPartPr>
              <p14:xfrm>
                <a:off x="1810505" y="4221567"/>
                <a:ext cx="1800" cy="195840"/>
              </p14:xfrm>
            </p:contentPart>
          </mc:Choice>
          <mc:Fallback xmlns="">
            <p:pic>
              <p:nvPicPr>
                <p:cNvPr id="56" name="Ink 55">
                  <a:extLst>
                    <a:ext uri="{FF2B5EF4-FFF2-40B4-BE49-F238E27FC236}">
                      <a16:creationId xmlns:a16="http://schemas.microsoft.com/office/drawing/2014/main" id="{60142F6C-0CAD-DF4C-B6FA-4327E5CCFD48}"/>
                    </a:ext>
                  </a:extLst>
                </p:cNvPr>
                <p:cNvPicPr/>
                <p:nvPr/>
              </p:nvPicPr>
              <p:blipFill>
                <a:blip r:embed="rId24"/>
                <a:stretch>
                  <a:fillRect/>
                </a:stretch>
              </p:blipFill>
              <p:spPr>
                <a:xfrm>
                  <a:off x="1792505" y="4203567"/>
                  <a:ext cx="37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7" name="Ink 56">
                  <a:extLst>
                    <a:ext uri="{FF2B5EF4-FFF2-40B4-BE49-F238E27FC236}">
                      <a16:creationId xmlns:a16="http://schemas.microsoft.com/office/drawing/2014/main" id="{988DCBF2-2191-534B-8F87-8B25DC33597D}"/>
                    </a:ext>
                  </a:extLst>
                </p14:cNvPr>
                <p14:cNvContentPartPr/>
                <p14:nvPr/>
              </p14:nvContentPartPr>
              <p14:xfrm>
                <a:off x="1712585" y="4334967"/>
                <a:ext cx="199800" cy="13680"/>
              </p14:xfrm>
            </p:contentPart>
          </mc:Choice>
          <mc:Fallback xmlns="">
            <p:pic>
              <p:nvPicPr>
                <p:cNvPr id="57" name="Ink 56">
                  <a:extLst>
                    <a:ext uri="{FF2B5EF4-FFF2-40B4-BE49-F238E27FC236}">
                      <a16:creationId xmlns:a16="http://schemas.microsoft.com/office/drawing/2014/main" id="{988DCBF2-2191-534B-8F87-8B25DC33597D}"/>
                    </a:ext>
                  </a:extLst>
                </p:cNvPr>
                <p:cNvPicPr/>
                <p:nvPr/>
              </p:nvPicPr>
              <p:blipFill>
                <a:blip r:embed="rId26"/>
                <a:stretch>
                  <a:fillRect/>
                </a:stretch>
              </p:blipFill>
              <p:spPr>
                <a:xfrm>
                  <a:off x="1694585" y="4316967"/>
                  <a:ext cx="235440" cy="49320"/>
                </a:xfrm>
                <a:prstGeom prst="rect">
                  <a:avLst/>
                </a:prstGeom>
              </p:spPr>
            </p:pic>
          </mc:Fallback>
        </mc:AlternateContent>
      </p:grpSp>
      <p:sp>
        <p:nvSpPr>
          <p:cNvPr id="59" name="TextBox 58">
            <a:extLst>
              <a:ext uri="{FF2B5EF4-FFF2-40B4-BE49-F238E27FC236}">
                <a16:creationId xmlns:a16="http://schemas.microsoft.com/office/drawing/2014/main" id="{BC978B60-09EE-8846-A984-1C8E6CADE500}"/>
              </a:ext>
            </a:extLst>
          </p:cNvPr>
          <p:cNvSpPr txBox="1"/>
          <p:nvPr/>
        </p:nvSpPr>
        <p:spPr>
          <a:xfrm>
            <a:off x="6681384" y="3123078"/>
            <a:ext cx="1973243" cy="707886"/>
          </a:xfrm>
          <a:prstGeom prst="rect">
            <a:avLst/>
          </a:prstGeom>
          <a:noFill/>
        </p:spPr>
        <p:txBody>
          <a:bodyPr wrap="square" lIns="91440" tIns="45720" rIns="91440" bIns="45720" rtlCol="0" anchor="t">
            <a:spAutoFit/>
          </a:bodyPr>
          <a:lstStyle/>
          <a:p>
            <a:pPr algn="ctr"/>
            <a:r>
              <a:rPr lang="en-GB" sz="2000" b="1" dirty="0">
                <a:solidFill>
                  <a:srgbClr val="0070C0"/>
                </a:solidFill>
                <a:latin typeface="Bradley Hand ITC" panose="03070402050302030203" pitchFamily="66" charset="77"/>
                <a:cs typeface="Simplified Arabic Fixed"/>
              </a:rPr>
              <a:t>You can set up job alerts</a:t>
            </a:r>
          </a:p>
        </p:txBody>
      </p:sp>
      <p:pic>
        <p:nvPicPr>
          <p:cNvPr id="6" name="Picture 4">
            <a:extLst>
              <a:ext uri="{FF2B5EF4-FFF2-40B4-BE49-F238E27FC236}">
                <a16:creationId xmlns:a16="http://schemas.microsoft.com/office/drawing/2014/main" id="{676CD9C4-84DF-D698-792E-A82C839B4380}"/>
              </a:ext>
            </a:extLst>
          </p:cNvPr>
          <p:cNvPicPr>
            <a:picLocks noChangeAspect="1"/>
          </p:cNvPicPr>
          <p:nvPr/>
        </p:nvPicPr>
        <p:blipFill>
          <a:blip r:embed="rId27"/>
          <a:stretch>
            <a:fillRect/>
          </a:stretch>
        </p:blipFill>
        <p:spPr>
          <a:xfrm>
            <a:off x="7533957" y="6287135"/>
            <a:ext cx="1228725" cy="400050"/>
          </a:xfrm>
          <a:prstGeom prst="rect">
            <a:avLst/>
          </a:prstGeom>
        </p:spPr>
      </p:pic>
      <p:grpSp>
        <p:nvGrpSpPr>
          <p:cNvPr id="20" name="Group 19">
            <a:extLst>
              <a:ext uri="{FF2B5EF4-FFF2-40B4-BE49-F238E27FC236}">
                <a16:creationId xmlns:a16="http://schemas.microsoft.com/office/drawing/2014/main" id="{9AF43E6D-2A5C-4656-985D-DFD13BB53829}"/>
              </a:ext>
            </a:extLst>
          </p:cNvPr>
          <p:cNvGrpSpPr/>
          <p:nvPr/>
        </p:nvGrpSpPr>
        <p:grpSpPr>
          <a:xfrm>
            <a:off x="0" y="5056914"/>
            <a:ext cx="4882383" cy="1347219"/>
            <a:chOff x="0" y="5056914"/>
            <a:chExt cx="4882383" cy="1347219"/>
          </a:xfrm>
        </p:grpSpPr>
        <p:pic>
          <p:nvPicPr>
            <p:cNvPr id="8" name="Picture 7" descr="Background pattern&#10;&#10;Description automatically generated">
              <a:extLst>
                <a:ext uri="{FF2B5EF4-FFF2-40B4-BE49-F238E27FC236}">
                  <a16:creationId xmlns:a16="http://schemas.microsoft.com/office/drawing/2014/main" id="{2BD2B8D4-0B12-A5EA-78AE-77B2D0B2825D}"/>
                </a:ext>
              </a:extLst>
            </p:cNvPr>
            <p:cNvPicPr>
              <a:picLocks noChangeAspect="1"/>
            </p:cNvPicPr>
            <p:nvPr/>
          </p:nvPicPr>
          <p:blipFill rotWithShape="1">
            <a:blip r:embed="rId28">
              <a:extLst>
                <a:ext uri="{28A0092B-C50C-407E-A947-70E740481C1C}">
                  <a14:useLocalDpi xmlns:a14="http://schemas.microsoft.com/office/drawing/2010/main" val="0"/>
                </a:ext>
              </a:extLst>
            </a:blip>
            <a:srcRect t="48292" b="-1"/>
            <a:stretch/>
          </p:blipFill>
          <p:spPr>
            <a:xfrm rot="16200000">
              <a:off x="411777" y="4666333"/>
              <a:ext cx="849967" cy="1673521"/>
            </a:xfrm>
            <a:prstGeom prst="rect">
              <a:avLst/>
            </a:prstGeom>
          </p:spPr>
        </p:pic>
        <p:pic>
          <p:nvPicPr>
            <p:cNvPr id="10" name="Picture 9" descr="A picture containing outdoor object, night sky&#10;&#10;Description automatically generated">
              <a:extLst>
                <a:ext uri="{FF2B5EF4-FFF2-40B4-BE49-F238E27FC236}">
                  <a16:creationId xmlns:a16="http://schemas.microsoft.com/office/drawing/2014/main" id="{40A68EFC-29DB-3D93-87C7-617E8491B6A0}"/>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695095" y="5227720"/>
              <a:ext cx="910539" cy="925589"/>
            </a:xfrm>
            <a:prstGeom prst="rect">
              <a:avLst/>
            </a:prstGeom>
          </p:spPr>
        </p:pic>
        <p:grpSp>
          <p:nvGrpSpPr>
            <p:cNvPr id="18" name="Group 17">
              <a:extLst>
                <a:ext uri="{FF2B5EF4-FFF2-40B4-BE49-F238E27FC236}">
                  <a16:creationId xmlns:a16="http://schemas.microsoft.com/office/drawing/2014/main" id="{B10AE915-3462-4930-8AF1-E7EFBA20B648}"/>
                </a:ext>
              </a:extLst>
            </p:cNvPr>
            <p:cNvGrpSpPr/>
            <p:nvPr/>
          </p:nvGrpSpPr>
          <p:grpSpPr>
            <a:xfrm>
              <a:off x="2648194" y="5056914"/>
              <a:ext cx="2234189" cy="1347219"/>
              <a:chOff x="6812185" y="4038868"/>
              <a:chExt cx="2234189" cy="1347219"/>
            </a:xfrm>
          </p:grpSpPr>
          <p:pic>
            <p:nvPicPr>
              <p:cNvPr id="17" name="Picture 16">
                <a:extLst>
                  <a:ext uri="{FF2B5EF4-FFF2-40B4-BE49-F238E27FC236}">
                    <a16:creationId xmlns:a16="http://schemas.microsoft.com/office/drawing/2014/main" id="{C03CEF89-5C53-4EBA-9431-DB116FAFB47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812185" y="4038868"/>
                <a:ext cx="2234189" cy="1347219"/>
              </a:xfrm>
              <a:prstGeom prst="rect">
                <a:avLst/>
              </a:prstGeom>
              <a:effectLst>
                <a:outerShdw blurRad="50800" dist="38100" dir="2700000" algn="tl" rotWithShape="0">
                  <a:prstClr val="black">
                    <a:alpha val="40000"/>
                  </a:prstClr>
                </a:outerShdw>
              </a:effectLst>
            </p:spPr>
          </p:pic>
          <p:sp>
            <p:nvSpPr>
              <p:cNvPr id="13" name="TextBox 6">
                <a:extLst>
                  <a:ext uri="{FF2B5EF4-FFF2-40B4-BE49-F238E27FC236}">
                    <a16:creationId xmlns:a16="http://schemas.microsoft.com/office/drawing/2014/main" id="{C6BF0F2B-83C7-5E41-749F-19E8EA7553E0}"/>
                  </a:ext>
                </a:extLst>
              </p:cNvPr>
              <p:cNvSpPr txBox="1"/>
              <p:nvPr/>
            </p:nvSpPr>
            <p:spPr>
              <a:xfrm>
                <a:off x="6935213" y="4348446"/>
                <a:ext cx="1995031" cy="7386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dirty="0">
                    <a:latin typeface="Comic Sans MS"/>
                    <a:cs typeface="Simplified Arabic Fixed"/>
                  </a:rPr>
                  <a:t>TASK 1</a:t>
                </a:r>
                <a:r>
                  <a:rPr lang="en-GB" sz="1400" dirty="0">
                    <a:latin typeface="Comic Sans MS"/>
                    <a:cs typeface="Simplified Arabic Fixed"/>
                  </a:rPr>
                  <a:t>: Were else would you find these jobs advertised?</a:t>
                </a:r>
              </a:p>
            </p:txBody>
          </p:sp>
        </p:grpSp>
      </p:grpSp>
    </p:spTree>
    <p:extLst>
      <p:ext uri="{BB962C8B-B14F-4D97-AF65-F5344CB8AC3E}">
        <p14:creationId xmlns:p14="http://schemas.microsoft.com/office/powerpoint/2010/main" val="390167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EC0AAD8-AB11-A444-9944-8106F9D42A0F}"/>
              </a:ext>
            </a:extLst>
          </p:cNvPr>
          <p:cNvSpPr/>
          <p:nvPr/>
        </p:nvSpPr>
        <p:spPr>
          <a:xfrm rot="205462">
            <a:off x="4689495" y="1581776"/>
            <a:ext cx="4132963" cy="3063509"/>
          </a:xfrm>
          <a:prstGeom prst="rect">
            <a:avLst/>
          </a:prstGeom>
          <a:solidFill>
            <a:schemeClr val="bg1"/>
          </a:solidFill>
          <a:ln w="28575">
            <a:noFill/>
            <a:prstDash val="dash"/>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3C3AF7F0-1A13-554B-8E99-6D7385E98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462">
            <a:off x="4956972" y="1806818"/>
            <a:ext cx="3576681" cy="968880"/>
          </a:xfrm>
          <a:prstGeom prst="rect">
            <a:avLst/>
          </a:prstGeom>
        </p:spPr>
      </p:pic>
      <p:sp>
        <p:nvSpPr>
          <p:cNvPr id="34" name="Rounded Rectangle 33">
            <a:extLst>
              <a:ext uri="{FF2B5EF4-FFF2-40B4-BE49-F238E27FC236}">
                <a16:creationId xmlns:a16="http://schemas.microsoft.com/office/drawing/2014/main" id="{E2D2030A-CF18-D14B-9DE9-29859AEA1B35}"/>
              </a:ext>
            </a:extLst>
          </p:cNvPr>
          <p:cNvSpPr/>
          <p:nvPr/>
        </p:nvSpPr>
        <p:spPr>
          <a:xfrm>
            <a:off x="715002" y="3181437"/>
            <a:ext cx="3508330" cy="1739539"/>
          </a:xfrm>
          <a:prstGeom prst="roundRect">
            <a:avLst/>
          </a:prstGeom>
          <a:solidFill>
            <a:schemeClr val="bg1"/>
          </a:solid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EB386DE9-38D7-FD48-ABBC-8F621466B921}"/>
              </a:ext>
            </a:extLst>
          </p:cNvPr>
          <p:cNvSpPr/>
          <p:nvPr/>
        </p:nvSpPr>
        <p:spPr>
          <a:xfrm>
            <a:off x="694056" y="1351127"/>
            <a:ext cx="3529276" cy="1671981"/>
          </a:xfrm>
          <a:prstGeom prst="roundRect">
            <a:avLst/>
          </a:prstGeom>
          <a:solidFill>
            <a:schemeClr val="bg1"/>
          </a:solidFill>
          <a:ln w="254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4225538" cy="516378"/>
          </a:xfrm>
          <a:prstGeom prst="rect">
            <a:avLst/>
          </a:prstGeom>
        </p:spPr>
      </p:pic>
      <p:pic>
        <p:nvPicPr>
          <p:cNvPr id="32" name="Picture 31" descr="A picture containing text, light, dark&#10;&#10;Description automatically generated">
            <a:extLst>
              <a:ext uri="{FF2B5EF4-FFF2-40B4-BE49-F238E27FC236}">
                <a16:creationId xmlns:a16="http://schemas.microsoft.com/office/drawing/2014/main" id="{F9AC68C8-4308-4744-A7E4-EB27EC41A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566736" y="589372"/>
            <a:ext cx="413296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Modern Apprenticeships</a:t>
            </a:r>
          </a:p>
        </p:txBody>
      </p:sp>
      <p:pic>
        <p:nvPicPr>
          <p:cNvPr id="7" name="Picture 6" descr="A picture containing text, clipart&#10;&#10;Description automatically generated">
            <a:extLst>
              <a:ext uri="{FF2B5EF4-FFF2-40B4-BE49-F238E27FC236}">
                <a16:creationId xmlns:a16="http://schemas.microsoft.com/office/drawing/2014/main" id="{1CAC50F1-CA4E-C44E-879A-27A82762ED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125" y="575278"/>
            <a:ext cx="551394" cy="425760"/>
          </a:xfrm>
          <a:prstGeom prst="rect">
            <a:avLst/>
          </a:prstGeom>
        </p:spPr>
      </p:pic>
      <p:pic>
        <p:nvPicPr>
          <p:cNvPr id="18" name="Picture 17" descr="A picture containing sunset, nature, flock, bright&#10;&#10;Description automatically generated">
            <a:extLst>
              <a:ext uri="{FF2B5EF4-FFF2-40B4-BE49-F238E27FC236}">
                <a16:creationId xmlns:a16="http://schemas.microsoft.com/office/drawing/2014/main" id="{CB4E5465-01E3-E24B-B081-CD19D9DFA364}"/>
              </a:ext>
            </a:extLst>
          </p:cNvPr>
          <p:cNvPicPr>
            <a:picLocks noChangeAspect="1"/>
          </p:cNvPicPr>
          <p:nvPr/>
        </p:nvPicPr>
        <p:blipFill rotWithShape="1">
          <a:blip r:embed="rId5">
            <a:extLst>
              <a:ext uri="{28A0092B-C50C-407E-A947-70E740481C1C}">
                <a14:useLocalDpi xmlns:a14="http://schemas.microsoft.com/office/drawing/2010/main" val="0"/>
              </a:ext>
            </a:extLst>
          </a:blip>
          <a:srcRect r="11376" b="2586"/>
          <a:stretch/>
        </p:blipFill>
        <p:spPr>
          <a:xfrm>
            <a:off x="6492191" y="5489419"/>
            <a:ext cx="2418071" cy="545962"/>
          </a:xfrm>
          <a:prstGeom prst="rect">
            <a:avLst/>
          </a:prstGeom>
        </p:spPr>
      </p:pic>
      <p:sp>
        <p:nvSpPr>
          <p:cNvPr id="20" name="Rounded Rectangle 19">
            <a:extLst>
              <a:ext uri="{FF2B5EF4-FFF2-40B4-BE49-F238E27FC236}">
                <a16:creationId xmlns:a16="http://schemas.microsoft.com/office/drawing/2014/main" id="{7397C7BA-07FB-1E47-90F2-DC3726D00F6D}"/>
              </a:ext>
            </a:extLst>
          </p:cNvPr>
          <p:cNvSpPr/>
          <p:nvPr/>
        </p:nvSpPr>
        <p:spPr>
          <a:xfrm>
            <a:off x="5827777" y="5324037"/>
            <a:ext cx="3206496"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938E447-EDE4-4949-92A5-7898FB56D723}"/>
              </a:ext>
            </a:extLst>
          </p:cNvPr>
          <p:cNvSpPr txBox="1"/>
          <p:nvPr/>
        </p:nvSpPr>
        <p:spPr>
          <a:xfrm>
            <a:off x="6712073" y="5524433"/>
            <a:ext cx="2198188"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3: Search </a:t>
            </a:r>
          </a:p>
          <a:p>
            <a:r>
              <a:rPr lang="en-US" sz="1400" dirty="0">
                <a:solidFill>
                  <a:schemeClr val="bg1"/>
                </a:solidFill>
                <a:latin typeface="Simplified Arabic Fixed" panose="02070309020205020404" pitchFamily="49" charset="-78"/>
              </a:rPr>
              <a:t>and compare</a:t>
            </a:r>
          </a:p>
        </p:txBody>
      </p:sp>
      <p:pic>
        <p:nvPicPr>
          <p:cNvPr id="22" name="Picture 21" descr="Icon&#10;&#10;Description automatically generated">
            <a:extLst>
              <a:ext uri="{FF2B5EF4-FFF2-40B4-BE49-F238E27FC236}">
                <a16:creationId xmlns:a16="http://schemas.microsoft.com/office/drawing/2014/main" id="{564A4698-D090-184A-B37E-92C2020EA1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1622" y="5489419"/>
            <a:ext cx="823015" cy="823015"/>
          </a:xfrm>
          <a:prstGeom prst="rect">
            <a:avLst/>
          </a:prstGeom>
        </p:spPr>
      </p:pic>
      <p:pic>
        <p:nvPicPr>
          <p:cNvPr id="4" name="Picture 3" descr="Text&#10;&#10;Description automatically generated with low confidence">
            <a:hlinkClick r:id="rId9"/>
            <a:extLst>
              <a:ext uri="{FF2B5EF4-FFF2-40B4-BE49-F238E27FC236}">
                <a16:creationId xmlns:a16="http://schemas.microsoft.com/office/drawing/2014/main" id="{7F8FA8E8-ACCE-F54F-9643-9FEFA74BE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894" y="1400933"/>
            <a:ext cx="3149600" cy="863600"/>
          </a:xfrm>
          <a:prstGeom prst="rect">
            <a:avLst/>
          </a:prstGeom>
        </p:spPr>
      </p:pic>
      <p:sp>
        <p:nvSpPr>
          <p:cNvPr id="25" name="TextBox 24">
            <a:extLst>
              <a:ext uri="{FF2B5EF4-FFF2-40B4-BE49-F238E27FC236}">
                <a16:creationId xmlns:a16="http://schemas.microsoft.com/office/drawing/2014/main" id="{3185833E-C845-464D-97DB-92B6F8062C16}"/>
              </a:ext>
            </a:extLst>
          </p:cNvPr>
          <p:cNvSpPr txBox="1"/>
          <p:nvPr/>
        </p:nvSpPr>
        <p:spPr>
          <a:xfrm>
            <a:off x="694056" y="2414850"/>
            <a:ext cx="3529276" cy="461665"/>
          </a:xfrm>
          <a:prstGeom prst="rect">
            <a:avLst/>
          </a:prstGeom>
          <a:noFill/>
        </p:spPr>
        <p:txBody>
          <a:bodyPr wrap="square" lIns="91440" tIns="45720" rIns="91440" bIns="45720" rtlCol="0" anchor="t">
            <a:spAutoFit/>
          </a:bodyPr>
          <a:lstStyle/>
          <a:p>
            <a:pPr algn="ctr"/>
            <a:r>
              <a:rPr lang="en-GB" sz="1200">
                <a:solidFill>
                  <a:schemeClr val="accent2"/>
                </a:solidFill>
                <a:latin typeface="Arial" panose="020B0604020202020204" pitchFamily="34" charset="0"/>
                <a:cs typeface="Arial" panose="020B0604020202020204" pitchFamily="34" charset="0"/>
              </a:rPr>
              <a:t>Graduate and Modern </a:t>
            </a:r>
            <a:br>
              <a:rPr lang="en-GB" sz="1200">
                <a:solidFill>
                  <a:schemeClr val="accent2"/>
                </a:solidFill>
                <a:latin typeface="Arial" panose="020B0604020202020204" pitchFamily="34" charset="0"/>
                <a:cs typeface="Arial" panose="020B0604020202020204" pitchFamily="34" charset="0"/>
              </a:rPr>
            </a:br>
            <a:r>
              <a:rPr lang="en-GB" sz="1200">
                <a:solidFill>
                  <a:schemeClr val="accent2"/>
                </a:solidFill>
                <a:latin typeface="Arial" panose="020B0604020202020204" pitchFamily="34" charset="0"/>
                <a:cs typeface="Arial" panose="020B0604020202020204" pitchFamily="34" charset="0"/>
              </a:rPr>
              <a:t>Apprenticeships by job category </a:t>
            </a:r>
          </a:p>
        </p:txBody>
      </p:sp>
      <p:pic>
        <p:nvPicPr>
          <p:cNvPr id="6" name="Picture 5" descr="A picture containing logo&#10;&#10;Description automatically generated">
            <a:hlinkClick r:id="rId11"/>
            <a:extLst>
              <a:ext uri="{FF2B5EF4-FFF2-40B4-BE49-F238E27FC236}">
                <a16:creationId xmlns:a16="http://schemas.microsoft.com/office/drawing/2014/main" id="{08B154FC-5B8C-E14E-855C-995BA42CD946}"/>
              </a:ext>
            </a:extLst>
          </p:cNvPr>
          <p:cNvPicPr>
            <a:picLocks noChangeAspect="1"/>
          </p:cNvPicPr>
          <p:nvPr/>
        </p:nvPicPr>
        <p:blipFill rotWithShape="1">
          <a:blip r:embed="rId12">
            <a:extLst>
              <a:ext uri="{28A0092B-C50C-407E-A947-70E740481C1C}">
                <a14:useLocalDpi xmlns:a14="http://schemas.microsoft.com/office/drawing/2010/main" val="0"/>
              </a:ext>
            </a:extLst>
          </a:blip>
          <a:srcRect l="5645" t="1" r="2517" b="17043"/>
          <a:stretch/>
        </p:blipFill>
        <p:spPr>
          <a:xfrm>
            <a:off x="1090150" y="3284482"/>
            <a:ext cx="2775884" cy="600511"/>
          </a:xfrm>
          <a:prstGeom prst="rect">
            <a:avLst/>
          </a:prstGeom>
        </p:spPr>
      </p:pic>
      <p:pic>
        <p:nvPicPr>
          <p:cNvPr id="11" name="Picture 10" descr="A glass of water&#10;&#10;Description automatically generated with medium confidence">
            <a:hlinkClick r:id="rId13"/>
            <a:extLst>
              <a:ext uri="{FF2B5EF4-FFF2-40B4-BE49-F238E27FC236}">
                <a16:creationId xmlns:a16="http://schemas.microsoft.com/office/drawing/2014/main" id="{83B3BA7F-C48C-0543-90D0-DA74C9BACDA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5462">
            <a:off x="5032097" y="2939667"/>
            <a:ext cx="1463831" cy="697714"/>
          </a:xfrm>
          <a:prstGeom prst="rect">
            <a:avLst/>
          </a:prstGeom>
        </p:spPr>
      </p:pic>
      <p:pic>
        <p:nvPicPr>
          <p:cNvPr id="15" name="Picture 14" descr="Chart, funnel chart&#10;&#10;Description automatically generated">
            <a:hlinkClick r:id="rId15"/>
            <a:extLst>
              <a:ext uri="{FF2B5EF4-FFF2-40B4-BE49-F238E27FC236}">
                <a16:creationId xmlns:a16="http://schemas.microsoft.com/office/drawing/2014/main" id="{9BBEE13F-5297-3940-97F8-11C53D079DC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205462">
            <a:off x="6704821" y="2939667"/>
            <a:ext cx="1701800" cy="800100"/>
          </a:xfrm>
          <a:prstGeom prst="rect">
            <a:avLst/>
          </a:prstGeom>
        </p:spPr>
      </p:pic>
      <p:pic>
        <p:nvPicPr>
          <p:cNvPr id="26" name="Picture 25">
            <a:hlinkClick r:id="rId17"/>
            <a:extLst>
              <a:ext uri="{FF2B5EF4-FFF2-40B4-BE49-F238E27FC236}">
                <a16:creationId xmlns:a16="http://schemas.microsoft.com/office/drawing/2014/main" id="{DB5418AD-8479-2243-89FC-6D59D0B581D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5462">
            <a:off x="5663605" y="3855218"/>
            <a:ext cx="2413000" cy="368300"/>
          </a:xfrm>
          <a:prstGeom prst="rect">
            <a:avLst/>
          </a:prstGeom>
        </p:spPr>
      </p:pic>
      <p:sp>
        <p:nvSpPr>
          <p:cNvPr id="37" name="TextBox 36">
            <a:extLst>
              <a:ext uri="{FF2B5EF4-FFF2-40B4-BE49-F238E27FC236}">
                <a16:creationId xmlns:a16="http://schemas.microsoft.com/office/drawing/2014/main" id="{ADE3828F-BD00-3D45-B579-CE824E4D1BBA}"/>
              </a:ext>
            </a:extLst>
          </p:cNvPr>
          <p:cNvSpPr txBox="1"/>
          <p:nvPr/>
        </p:nvSpPr>
        <p:spPr>
          <a:xfrm rot="205462">
            <a:off x="4963903" y="1946032"/>
            <a:ext cx="3529276" cy="369332"/>
          </a:xfrm>
          <a:prstGeom prst="rect">
            <a:avLst/>
          </a:prstGeom>
          <a:noFill/>
        </p:spPr>
        <p:txBody>
          <a:bodyPr wrap="square" lIns="91440" tIns="45720" rIns="91440" bIns="45720" rtlCol="0" anchor="t">
            <a:spAutoFit/>
          </a:bodyPr>
          <a:lstStyle/>
          <a:p>
            <a:pPr algn="ctr"/>
            <a:r>
              <a:rPr lang="en-GB" dirty="0">
                <a:solidFill>
                  <a:srgbClr val="7030A0"/>
                </a:solidFill>
                <a:latin typeface="Reprise Title Std" panose="02000000000000000000" pitchFamily="2" charset="77"/>
                <a:cs typeface="Simplified Arabic Fixed"/>
              </a:rPr>
              <a:t>Company Recruitment websites</a:t>
            </a:r>
          </a:p>
        </p:txBody>
      </p:sp>
      <p:sp>
        <p:nvSpPr>
          <p:cNvPr id="38" name="TextBox 37">
            <a:extLst>
              <a:ext uri="{FF2B5EF4-FFF2-40B4-BE49-F238E27FC236}">
                <a16:creationId xmlns:a16="http://schemas.microsoft.com/office/drawing/2014/main" id="{14519E6D-CD71-DA41-A9B3-4EABC9880B48}"/>
              </a:ext>
            </a:extLst>
          </p:cNvPr>
          <p:cNvSpPr txBox="1"/>
          <p:nvPr/>
        </p:nvSpPr>
        <p:spPr>
          <a:xfrm rot="205462">
            <a:off x="4991338" y="2310522"/>
            <a:ext cx="3529276" cy="276999"/>
          </a:xfrm>
          <a:prstGeom prst="rect">
            <a:avLst/>
          </a:prstGeom>
          <a:noFill/>
        </p:spPr>
        <p:txBody>
          <a:bodyPr wrap="square" lIns="91440" tIns="45720" rIns="91440" bIns="45720" rtlCol="0" anchor="t">
            <a:spAutoFit/>
          </a:bodyPr>
          <a:lstStyle/>
          <a:p>
            <a:pPr algn="ctr"/>
            <a:r>
              <a:rPr lang="en-GB" sz="1200">
                <a:solidFill>
                  <a:srgbClr val="C00000"/>
                </a:solidFill>
                <a:latin typeface="Arial" panose="020B0604020202020204" pitchFamily="34" charset="0"/>
                <a:cs typeface="Arial" panose="020B0604020202020204" pitchFamily="34" charset="0"/>
              </a:rPr>
              <a:t>Normally recruit 1 or 2 times a year</a:t>
            </a:r>
          </a:p>
        </p:txBody>
      </p:sp>
      <p:sp>
        <p:nvSpPr>
          <p:cNvPr id="28" name="TextBox 27">
            <a:extLst>
              <a:ext uri="{FF2B5EF4-FFF2-40B4-BE49-F238E27FC236}">
                <a16:creationId xmlns:a16="http://schemas.microsoft.com/office/drawing/2014/main" id="{4F3270C7-BDDE-FC4E-B371-DEF7360C2EBA}"/>
              </a:ext>
            </a:extLst>
          </p:cNvPr>
          <p:cNvSpPr txBox="1"/>
          <p:nvPr/>
        </p:nvSpPr>
        <p:spPr>
          <a:xfrm>
            <a:off x="694056" y="2160914"/>
            <a:ext cx="3529276" cy="276999"/>
          </a:xfrm>
          <a:prstGeom prst="rect">
            <a:avLst/>
          </a:prstGeom>
          <a:noFill/>
        </p:spPr>
        <p:txBody>
          <a:bodyPr wrap="square" lIns="91440" tIns="45720" rIns="91440" bIns="45720" rtlCol="0" anchor="t">
            <a:spAutoFit/>
          </a:bodyPr>
          <a:lstStyle/>
          <a:p>
            <a:pPr algn="ctr"/>
            <a:r>
              <a:rPr lang="en-GB" sz="1200" b="1">
                <a:solidFill>
                  <a:schemeClr val="tx1">
                    <a:lumMod val="85000"/>
                    <a:lumOff val="15000"/>
                  </a:schemeClr>
                </a:solidFill>
                <a:latin typeface="Century Gothic" panose="020B0502020202020204" pitchFamily="34" charset="0"/>
                <a:cs typeface="Simplified Arabic Fixed"/>
              </a:rPr>
              <a:t>Search for:</a:t>
            </a:r>
          </a:p>
        </p:txBody>
      </p:sp>
      <p:sp>
        <p:nvSpPr>
          <p:cNvPr id="30" name="TextBox 29">
            <a:extLst>
              <a:ext uri="{FF2B5EF4-FFF2-40B4-BE49-F238E27FC236}">
                <a16:creationId xmlns:a16="http://schemas.microsoft.com/office/drawing/2014/main" id="{10DFA517-E712-6940-A2E1-83CFA5997288}"/>
              </a:ext>
            </a:extLst>
          </p:cNvPr>
          <p:cNvSpPr txBox="1"/>
          <p:nvPr/>
        </p:nvSpPr>
        <p:spPr>
          <a:xfrm>
            <a:off x="959170" y="4176947"/>
            <a:ext cx="2946536" cy="461665"/>
          </a:xfrm>
          <a:prstGeom prst="rect">
            <a:avLst/>
          </a:prstGeom>
          <a:noFill/>
        </p:spPr>
        <p:txBody>
          <a:bodyPr wrap="square" lIns="91440" tIns="45720" rIns="91440" bIns="45720" rtlCol="0" anchor="t">
            <a:spAutoFit/>
          </a:bodyPr>
          <a:lstStyle/>
          <a:p>
            <a:pPr algn="ctr"/>
            <a:r>
              <a:rPr lang="en-GB" sz="1200">
                <a:solidFill>
                  <a:schemeClr val="accent2"/>
                </a:solidFill>
                <a:latin typeface="Arial" panose="020B0604020202020204" pitchFamily="34" charset="0"/>
                <a:cs typeface="Arial" panose="020B0604020202020204" pitchFamily="34" charset="0"/>
              </a:rPr>
              <a:t>Graduate and Modern </a:t>
            </a:r>
            <a:br>
              <a:rPr lang="en-GB" sz="1200">
                <a:solidFill>
                  <a:schemeClr val="accent2"/>
                </a:solidFill>
                <a:latin typeface="Arial" panose="020B0604020202020204" pitchFamily="34" charset="0"/>
                <a:cs typeface="Arial" panose="020B0604020202020204" pitchFamily="34" charset="0"/>
              </a:rPr>
            </a:br>
            <a:r>
              <a:rPr lang="en-GB" sz="1200">
                <a:solidFill>
                  <a:schemeClr val="accent2"/>
                </a:solidFill>
                <a:latin typeface="Arial" panose="020B0604020202020204" pitchFamily="34" charset="0"/>
                <a:cs typeface="Arial" panose="020B0604020202020204" pitchFamily="34" charset="0"/>
              </a:rPr>
              <a:t>Apprenticeships by job category </a:t>
            </a:r>
          </a:p>
        </p:txBody>
      </p:sp>
      <p:sp>
        <p:nvSpPr>
          <p:cNvPr id="31" name="TextBox 30">
            <a:extLst>
              <a:ext uri="{FF2B5EF4-FFF2-40B4-BE49-F238E27FC236}">
                <a16:creationId xmlns:a16="http://schemas.microsoft.com/office/drawing/2014/main" id="{4F707474-4794-CC46-A3F0-93F38799784A}"/>
              </a:ext>
            </a:extLst>
          </p:cNvPr>
          <p:cNvSpPr txBox="1"/>
          <p:nvPr/>
        </p:nvSpPr>
        <p:spPr>
          <a:xfrm>
            <a:off x="959170" y="3923011"/>
            <a:ext cx="2946536" cy="276999"/>
          </a:xfrm>
          <a:prstGeom prst="rect">
            <a:avLst/>
          </a:prstGeom>
          <a:noFill/>
        </p:spPr>
        <p:txBody>
          <a:bodyPr wrap="square" lIns="91440" tIns="45720" rIns="91440" bIns="45720" rtlCol="0" anchor="t">
            <a:spAutoFit/>
          </a:bodyPr>
          <a:lstStyle/>
          <a:p>
            <a:pPr algn="ctr"/>
            <a:r>
              <a:rPr lang="en-GB" sz="1200" b="1" dirty="0">
                <a:solidFill>
                  <a:schemeClr val="tx1">
                    <a:lumMod val="85000"/>
                    <a:lumOff val="15000"/>
                  </a:schemeClr>
                </a:solidFill>
                <a:latin typeface="Century Gothic" panose="020B0502020202020204" pitchFamily="34" charset="0"/>
                <a:cs typeface="Simplified Arabic Fixed"/>
              </a:rPr>
              <a:t>Search for:</a:t>
            </a:r>
          </a:p>
        </p:txBody>
      </p:sp>
      <p:pic>
        <p:nvPicPr>
          <p:cNvPr id="8" name="Picture 4">
            <a:extLst>
              <a:ext uri="{FF2B5EF4-FFF2-40B4-BE49-F238E27FC236}">
                <a16:creationId xmlns:a16="http://schemas.microsoft.com/office/drawing/2014/main" id="{AA15977A-96D1-C453-09FB-46C35DF15CC8}"/>
              </a:ext>
            </a:extLst>
          </p:cNvPr>
          <p:cNvPicPr>
            <a:picLocks noChangeAspect="1"/>
          </p:cNvPicPr>
          <p:nvPr/>
        </p:nvPicPr>
        <p:blipFill>
          <a:blip r:embed="rId19"/>
          <a:stretch>
            <a:fillRect/>
          </a:stretch>
        </p:blipFill>
        <p:spPr>
          <a:xfrm>
            <a:off x="7533957" y="6287135"/>
            <a:ext cx="1228725" cy="400050"/>
          </a:xfrm>
          <a:prstGeom prst="rect">
            <a:avLst/>
          </a:prstGeom>
        </p:spPr>
      </p:pic>
      <p:grpSp>
        <p:nvGrpSpPr>
          <p:cNvPr id="3" name="Group 2">
            <a:extLst>
              <a:ext uri="{FF2B5EF4-FFF2-40B4-BE49-F238E27FC236}">
                <a16:creationId xmlns:a16="http://schemas.microsoft.com/office/drawing/2014/main" id="{4921C4F1-E91D-4A82-840E-DDC58E95ABF5}"/>
              </a:ext>
            </a:extLst>
          </p:cNvPr>
          <p:cNvGrpSpPr/>
          <p:nvPr/>
        </p:nvGrpSpPr>
        <p:grpSpPr>
          <a:xfrm>
            <a:off x="0" y="5079305"/>
            <a:ext cx="5565810" cy="1403457"/>
            <a:chOff x="833375" y="5182811"/>
            <a:chExt cx="5565810" cy="1403457"/>
          </a:xfrm>
        </p:grpSpPr>
        <p:pic>
          <p:nvPicPr>
            <p:cNvPr id="35" name="Picture 34">
              <a:extLst>
                <a:ext uri="{FF2B5EF4-FFF2-40B4-BE49-F238E27FC236}">
                  <a16:creationId xmlns:a16="http://schemas.microsoft.com/office/drawing/2014/main" id="{80A2A363-565E-4425-BE3F-DE1D27CF96A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64996" y="5239049"/>
              <a:ext cx="2234189" cy="1347219"/>
            </a:xfrm>
            <a:prstGeom prst="rect">
              <a:avLst/>
            </a:prstGeom>
            <a:effectLst>
              <a:outerShdw blurRad="50800" dist="38100" dir="2700000" algn="tl" rotWithShape="0">
                <a:prstClr val="black">
                  <a:alpha val="40000"/>
                </a:prstClr>
              </a:outerShdw>
            </a:effectLst>
          </p:spPr>
        </p:pic>
        <p:pic>
          <p:nvPicPr>
            <p:cNvPr id="14" name="Picture 13" descr="Background pattern&#10;&#10;Description automatically generated">
              <a:extLst>
                <a:ext uri="{FF2B5EF4-FFF2-40B4-BE49-F238E27FC236}">
                  <a16:creationId xmlns:a16="http://schemas.microsoft.com/office/drawing/2014/main" id="{77512213-88E8-A746-EA6F-8812858A9E0B}"/>
                </a:ext>
              </a:extLst>
            </p:cNvPr>
            <p:cNvPicPr>
              <a:picLocks noChangeAspect="1"/>
            </p:cNvPicPr>
            <p:nvPr/>
          </p:nvPicPr>
          <p:blipFill rotWithShape="1">
            <a:blip r:embed="rId21">
              <a:extLst>
                <a:ext uri="{28A0092B-C50C-407E-A947-70E740481C1C}">
                  <a14:useLocalDpi xmlns:a14="http://schemas.microsoft.com/office/drawing/2010/main" val="0"/>
                </a:ext>
              </a:extLst>
            </a:blip>
            <a:srcRect t="42871" b="-1"/>
            <a:stretch/>
          </p:blipFill>
          <p:spPr>
            <a:xfrm rot="16200000">
              <a:off x="1426581" y="4589605"/>
              <a:ext cx="1021685" cy="2208097"/>
            </a:xfrm>
            <a:prstGeom prst="rect">
              <a:avLst/>
            </a:prstGeom>
          </p:spPr>
        </p:pic>
        <p:pic>
          <p:nvPicPr>
            <p:cNvPr id="16" name="Picture 15" descr="A picture containing outdoor object, night sky&#10;&#10;Description automatically generated">
              <a:extLst>
                <a:ext uri="{FF2B5EF4-FFF2-40B4-BE49-F238E27FC236}">
                  <a16:creationId xmlns:a16="http://schemas.microsoft.com/office/drawing/2014/main" id="{3F1D5D5A-8E62-508A-7B75-0455FC4DD53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142392" y="5378800"/>
              <a:ext cx="910539" cy="925589"/>
            </a:xfrm>
            <a:prstGeom prst="rect">
              <a:avLst/>
            </a:prstGeom>
          </p:spPr>
        </p:pic>
        <p:sp>
          <p:nvSpPr>
            <p:cNvPr id="23" name="TextBox 22">
              <a:extLst>
                <a:ext uri="{FF2B5EF4-FFF2-40B4-BE49-F238E27FC236}">
                  <a16:creationId xmlns:a16="http://schemas.microsoft.com/office/drawing/2014/main" id="{9A49E870-6C13-D176-1523-9D74A17CD7FB}"/>
                </a:ext>
              </a:extLst>
            </p:cNvPr>
            <p:cNvSpPr txBox="1"/>
            <p:nvPr/>
          </p:nvSpPr>
          <p:spPr>
            <a:xfrm>
              <a:off x="4164995" y="5635601"/>
              <a:ext cx="2234190" cy="7386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dirty="0">
                  <a:latin typeface="Comic Sans MS"/>
                  <a:cs typeface="Simplified Arabic Fixed"/>
                </a:rPr>
                <a:t>TASK 2</a:t>
              </a:r>
              <a:r>
                <a:rPr lang="en-GB" sz="1400" dirty="0">
                  <a:latin typeface="Comic Sans MS"/>
                  <a:cs typeface="Simplified Arabic Fixed"/>
                </a:rPr>
                <a:t>: </a:t>
              </a:r>
            </a:p>
            <a:p>
              <a:pPr algn="ctr"/>
              <a:r>
                <a:rPr lang="en-GB" sz="1400" dirty="0">
                  <a:latin typeface="Comic Sans MS"/>
                  <a:cs typeface="Simplified Arabic Fixed"/>
                </a:rPr>
                <a:t>What kind of jobs would you look for an MA in?</a:t>
              </a:r>
            </a:p>
          </p:txBody>
        </p:sp>
      </p:grpSp>
    </p:spTree>
    <p:extLst>
      <p:ext uri="{BB962C8B-B14F-4D97-AF65-F5344CB8AC3E}">
        <p14:creationId xmlns:p14="http://schemas.microsoft.com/office/powerpoint/2010/main" val="24314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5" name="Picture 34" descr="A picture containing text&#10;&#10;Description automatically generated">
            <a:extLst>
              <a:ext uri="{FF2B5EF4-FFF2-40B4-BE49-F238E27FC236}">
                <a16:creationId xmlns:a16="http://schemas.microsoft.com/office/drawing/2014/main" id="{BC776342-68F1-3A49-9936-E294EDFAA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54" y="242746"/>
            <a:ext cx="8181233" cy="5885101"/>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179" y="438881"/>
            <a:ext cx="4316447" cy="51637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194179" y="512404"/>
            <a:ext cx="4316447"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Recruitment Sites</a:t>
            </a:r>
          </a:p>
        </p:txBody>
      </p:sp>
      <p:pic>
        <p:nvPicPr>
          <p:cNvPr id="23" name="Picture 22" descr="A picture containing sunset, nature, flock, bright&#10;&#10;Description automatically generated">
            <a:extLst>
              <a:ext uri="{FF2B5EF4-FFF2-40B4-BE49-F238E27FC236}">
                <a16:creationId xmlns:a16="http://schemas.microsoft.com/office/drawing/2014/main" id="{3984DADA-3EE1-254B-AD27-0F41D277DEFD}"/>
              </a:ext>
            </a:extLst>
          </p:cNvPr>
          <p:cNvPicPr>
            <a:picLocks noChangeAspect="1"/>
          </p:cNvPicPr>
          <p:nvPr/>
        </p:nvPicPr>
        <p:blipFill rotWithShape="1">
          <a:blip r:embed="rId5">
            <a:extLst>
              <a:ext uri="{28A0092B-C50C-407E-A947-70E740481C1C}">
                <a14:useLocalDpi xmlns:a14="http://schemas.microsoft.com/office/drawing/2010/main" val="0"/>
              </a:ext>
            </a:extLst>
          </a:blip>
          <a:srcRect r="11376" b="2586"/>
          <a:stretch/>
        </p:blipFill>
        <p:spPr>
          <a:xfrm>
            <a:off x="1605603" y="5334871"/>
            <a:ext cx="3927515" cy="647966"/>
          </a:xfrm>
          <a:prstGeom prst="rect">
            <a:avLst/>
          </a:prstGeom>
        </p:spPr>
      </p:pic>
      <p:sp>
        <p:nvSpPr>
          <p:cNvPr id="24" name="Rounded Rectangle 23">
            <a:extLst>
              <a:ext uri="{FF2B5EF4-FFF2-40B4-BE49-F238E27FC236}">
                <a16:creationId xmlns:a16="http://schemas.microsoft.com/office/drawing/2014/main" id="{F7F5E4BC-C8B3-FF41-A3A8-4A7DDA9B7FD7}"/>
              </a:ext>
            </a:extLst>
          </p:cNvPr>
          <p:cNvSpPr/>
          <p:nvPr/>
        </p:nvSpPr>
        <p:spPr>
          <a:xfrm>
            <a:off x="838100" y="5221205"/>
            <a:ext cx="4859909" cy="888223"/>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4E0DA13-380F-8C4B-8E88-CF5D9C5C9F5C}"/>
              </a:ext>
            </a:extLst>
          </p:cNvPr>
          <p:cNvSpPr txBox="1"/>
          <p:nvPr/>
        </p:nvSpPr>
        <p:spPr>
          <a:xfrm>
            <a:off x="1658500" y="5406461"/>
            <a:ext cx="3927515" cy="523220"/>
          </a:xfrm>
          <a:prstGeom prst="rect">
            <a:avLst/>
          </a:prstGeom>
          <a:noFill/>
        </p:spPr>
        <p:txBody>
          <a:bodyPr wrap="square" rtlCol="0">
            <a:spAutoFit/>
          </a:bodyPr>
          <a:lstStyle/>
          <a:p>
            <a:r>
              <a:rPr lang="en-US" sz="1400">
                <a:solidFill>
                  <a:schemeClr val="bg1"/>
                </a:solidFill>
                <a:latin typeface="Simplified Arabic Fixed" panose="02070309020205020404" pitchFamily="49" charset="-78"/>
              </a:rPr>
              <a:t>Activity 4: </a:t>
            </a:r>
            <a:r>
              <a:rPr lang="en-US" sz="1400" err="1">
                <a:solidFill>
                  <a:schemeClr val="bg1"/>
                </a:solidFill>
                <a:latin typeface="Simplified Arabic Fixed" panose="02070309020205020404" pitchFamily="49" charset="-78"/>
              </a:rPr>
              <a:t>Practise</a:t>
            </a:r>
            <a:r>
              <a:rPr lang="en-US" sz="1400">
                <a:solidFill>
                  <a:schemeClr val="bg1"/>
                </a:solidFill>
                <a:latin typeface="Simplified Arabic Fixed" panose="02070309020205020404" pitchFamily="49" charset="-78"/>
              </a:rPr>
              <a:t> searching for vacancies on recruitment websites</a:t>
            </a:r>
          </a:p>
        </p:txBody>
      </p:sp>
      <p:pic>
        <p:nvPicPr>
          <p:cNvPr id="26" name="Picture 25" descr="Icon&#10;&#10;Description automatically generated">
            <a:extLst>
              <a:ext uri="{FF2B5EF4-FFF2-40B4-BE49-F238E27FC236}">
                <a16:creationId xmlns:a16="http://schemas.microsoft.com/office/drawing/2014/main" id="{E47B02B3-1BC9-D440-86FC-8A5DBB8F8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796" y="5362859"/>
            <a:ext cx="823015" cy="823015"/>
          </a:xfrm>
          <a:prstGeom prst="rect">
            <a:avLst/>
          </a:prstGeom>
        </p:spPr>
      </p:pic>
      <p:pic>
        <p:nvPicPr>
          <p:cNvPr id="6" name="Picture 5">
            <a:hlinkClick r:id="rId7"/>
            <a:extLst>
              <a:ext uri="{FF2B5EF4-FFF2-40B4-BE49-F238E27FC236}">
                <a16:creationId xmlns:a16="http://schemas.microsoft.com/office/drawing/2014/main" id="{5A0E660F-5321-3142-A29A-BAFF358A60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0985" y="1533604"/>
            <a:ext cx="2008691" cy="599769"/>
          </a:xfrm>
          <a:prstGeom prst="rect">
            <a:avLst/>
          </a:prstGeom>
        </p:spPr>
      </p:pic>
      <p:pic>
        <p:nvPicPr>
          <p:cNvPr id="11" name="Picture 10" descr="Graphical user interface&#10;&#10;Description automatically generated with medium confidence">
            <a:hlinkClick r:id="rId9"/>
            <a:extLst>
              <a:ext uri="{FF2B5EF4-FFF2-40B4-BE49-F238E27FC236}">
                <a16:creationId xmlns:a16="http://schemas.microsoft.com/office/drawing/2014/main" id="{677D45C8-2505-4F4E-8B93-98133136F7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68758">
            <a:off x="6918997" y="2386044"/>
            <a:ext cx="2106104" cy="427108"/>
          </a:xfrm>
          <a:prstGeom prst="rect">
            <a:avLst/>
          </a:prstGeom>
        </p:spPr>
      </p:pic>
      <p:pic>
        <p:nvPicPr>
          <p:cNvPr id="5" name="Picture 4">
            <a:extLst>
              <a:ext uri="{FF2B5EF4-FFF2-40B4-BE49-F238E27FC236}">
                <a16:creationId xmlns:a16="http://schemas.microsoft.com/office/drawing/2014/main" id="{07550683-2B9B-586E-2563-6A01F1963B44}"/>
              </a:ext>
            </a:extLst>
          </p:cNvPr>
          <p:cNvPicPr>
            <a:picLocks noChangeAspect="1"/>
          </p:cNvPicPr>
          <p:nvPr/>
        </p:nvPicPr>
        <p:blipFill>
          <a:blip r:embed="rId11"/>
          <a:stretch>
            <a:fillRect/>
          </a:stretch>
        </p:blipFill>
        <p:spPr>
          <a:xfrm>
            <a:off x="7533957" y="6287135"/>
            <a:ext cx="1228725" cy="400050"/>
          </a:xfrm>
          <a:prstGeom prst="rect">
            <a:avLst/>
          </a:prstGeom>
        </p:spPr>
      </p:pic>
      <p:grpSp>
        <p:nvGrpSpPr>
          <p:cNvPr id="13" name="Group 12">
            <a:extLst>
              <a:ext uri="{FF2B5EF4-FFF2-40B4-BE49-F238E27FC236}">
                <a16:creationId xmlns:a16="http://schemas.microsoft.com/office/drawing/2014/main" id="{746CD30C-2410-BF43-02B9-67AD706BED36}"/>
              </a:ext>
            </a:extLst>
          </p:cNvPr>
          <p:cNvGrpSpPr/>
          <p:nvPr/>
        </p:nvGrpSpPr>
        <p:grpSpPr>
          <a:xfrm>
            <a:off x="0" y="3596420"/>
            <a:ext cx="6303644" cy="1512286"/>
            <a:chOff x="585473" y="5107684"/>
            <a:chExt cx="6303644" cy="1512286"/>
          </a:xfrm>
        </p:grpSpPr>
        <p:pic>
          <p:nvPicPr>
            <p:cNvPr id="7" name="Picture 6" descr="Background pattern&#10;&#10;Description automatically generated">
              <a:extLst>
                <a:ext uri="{FF2B5EF4-FFF2-40B4-BE49-F238E27FC236}">
                  <a16:creationId xmlns:a16="http://schemas.microsoft.com/office/drawing/2014/main" id="{3763257B-3107-600D-A7D7-79894910EF4F}"/>
                </a:ext>
              </a:extLst>
            </p:cNvPr>
            <p:cNvPicPr>
              <a:picLocks noChangeAspect="1"/>
            </p:cNvPicPr>
            <p:nvPr/>
          </p:nvPicPr>
          <p:blipFill rotWithShape="1">
            <a:blip r:embed="rId12">
              <a:extLst>
                <a:ext uri="{28A0092B-C50C-407E-A947-70E740481C1C}">
                  <a14:useLocalDpi xmlns:a14="http://schemas.microsoft.com/office/drawing/2010/main" val="0"/>
                </a:ext>
              </a:extLst>
            </a:blip>
            <a:srcRect t="40363"/>
            <a:stretch/>
          </p:blipFill>
          <p:spPr>
            <a:xfrm rot="16200000">
              <a:off x="1125545" y="4567612"/>
              <a:ext cx="849967" cy="1930112"/>
            </a:xfrm>
            <a:prstGeom prst="rect">
              <a:avLst/>
            </a:prstGeom>
          </p:spPr>
        </p:pic>
        <p:pic>
          <p:nvPicPr>
            <p:cNvPr id="8" name="Picture 7" descr="A picture containing outdoor object, night sky&#10;&#10;Description automatically generated">
              <a:extLst>
                <a:ext uri="{FF2B5EF4-FFF2-40B4-BE49-F238E27FC236}">
                  <a16:creationId xmlns:a16="http://schemas.microsoft.com/office/drawing/2014/main" id="{BFA2233C-2A14-1D3D-EBC9-93819488D2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37731" y="5160831"/>
              <a:ext cx="910539" cy="925589"/>
            </a:xfrm>
            <a:prstGeom prst="rect">
              <a:avLst/>
            </a:prstGeom>
          </p:spPr>
        </p:pic>
        <p:grpSp>
          <p:nvGrpSpPr>
            <p:cNvPr id="9" name="Group 8">
              <a:extLst>
                <a:ext uri="{FF2B5EF4-FFF2-40B4-BE49-F238E27FC236}">
                  <a16:creationId xmlns:a16="http://schemas.microsoft.com/office/drawing/2014/main" id="{FAD0DCF8-07BE-5949-4289-065A6918C865}"/>
                </a:ext>
              </a:extLst>
            </p:cNvPr>
            <p:cNvGrpSpPr/>
            <p:nvPr/>
          </p:nvGrpSpPr>
          <p:grpSpPr>
            <a:xfrm>
              <a:off x="3633949" y="5125795"/>
              <a:ext cx="3255168" cy="1494175"/>
              <a:chOff x="3633949" y="5125795"/>
              <a:chExt cx="3255168" cy="1494175"/>
            </a:xfrm>
          </p:grpSpPr>
          <p:pic>
            <p:nvPicPr>
              <p:cNvPr id="10" name="Picture 9" descr="A picture containing text&#10;&#10;Description automatically generated">
                <a:extLst>
                  <a:ext uri="{FF2B5EF4-FFF2-40B4-BE49-F238E27FC236}">
                    <a16:creationId xmlns:a16="http://schemas.microsoft.com/office/drawing/2014/main" id="{152C9B25-3889-D7E1-FA01-A834171462C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33949" y="5125795"/>
                <a:ext cx="3255168" cy="1494175"/>
              </a:xfrm>
              <a:prstGeom prst="rect">
                <a:avLst/>
              </a:prstGeom>
              <a:effectLst>
                <a:outerShdw blurRad="50800" dist="50800" dir="5400000" algn="ctr" rotWithShape="0">
                  <a:schemeClr val="tx1">
                    <a:lumMod val="65000"/>
                    <a:lumOff val="35000"/>
                  </a:schemeClr>
                </a:outerShdw>
              </a:effectLst>
            </p:spPr>
          </p:pic>
          <p:sp>
            <p:nvSpPr>
              <p:cNvPr id="12" name="TextBox 11">
                <a:extLst>
                  <a:ext uri="{FF2B5EF4-FFF2-40B4-BE49-F238E27FC236}">
                    <a16:creationId xmlns:a16="http://schemas.microsoft.com/office/drawing/2014/main" id="{0931C0A4-132A-C555-6F18-6B37616F37D4}"/>
                  </a:ext>
                </a:extLst>
              </p:cNvPr>
              <p:cNvSpPr txBox="1"/>
              <p:nvPr/>
            </p:nvSpPr>
            <p:spPr>
              <a:xfrm>
                <a:off x="3786511" y="5522904"/>
                <a:ext cx="2879078"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b="1">
                    <a:latin typeface="Comic Sans MS"/>
                    <a:cs typeface="Simplified Arabic Fixed"/>
                  </a:rPr>
                  <a:t>TASK 3</a:t>
                </a:r>
                <a:r>
                  <a:rPr lang="en-GB" sz="1400">
                    <a:latin typeface="Comic Sans MS"/>
                    <a:cs typeface="Simplified Arabic Fixed"/>
                  </a:rPr>
                  <a:t>: Using a recruitment agency</a:t>
                </a:r>
              </a:p>
            </p:txBody>
          </p:sp>
        </p:grpSp>
      </p:grpSp>
      <p:pic>
        <p:nvPicPr>
          <p:cNvPr id="14" name="Picture 13">
            <a:hlinkClick r:id="rId15"/>
            <a:extLst>
              <a:ext uri="{FF2B5EF4-FFF2-40B4-BE49-F238E27FC236}">
                <a16:creationId xmlns:a16="http://schemas.microsoft.com/office/drawing/2014/main" id="{219AABB2-A8F2-8768-6343-113D78DFCF35}"/>
              </a:ext>
            </a:extLst>
          </p:cNvPr>
          <p:cNvPicPr>
            <a:picLocks noChangeAspect="1"/>
          </p:cNvPicPr>
          <p:nvPr/>
        </p:nvPicPr>
        <p:blipFill>
          <a:blip r:embed="rId16">
            <a:extLst>
              <a:ext uri="{28A0092B-C50C-407E-A947-70E740481C1C}">
                <a14:useLocalDpi xmlns:a14="http://schemas.microsoft.com/office/drawing/2010/main" val="0"/>
              </a:ext>
            </a:extLst>
          </a:blip>
          <a:srcRect l="12535" t="24007" r="13360" b="24245"/>
          <a:stretch>
            <a:fillRect/>
          </a:stretch>
        </p:blipFill>
        <p:spPr>
          <a:xfrm rot="21099517">
            <a:off x="7274900" y="1010546"/>
            <a:ext cx="1349841" cy="942612"/>
          </a:xfrm>
          <a:prstGeom prst="rect">
            <a:avLst/>
          </a:prstGeom>
        </p:spPr>
      </p:pic>
      <p:pic>
        <p:nvPicPr>
          <p:cNvPr id="17" name="Picture 16">
            <a:hlinkClick r:id="rId17"/>
            <a:extLst>
              <a:ext uri="{FF2B5EF4-FFF2-40B4-BE49-F238E27FC236}">
                <a16:creationId xmlns:a16="http://schemas.microsoft.com/office/drawing/2014/main" id="{5EE40E78-1F7E-1B78-654A-54B6C1F2BF3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8045" y="1478691"/>
            <a:ext cx="2017931" cy="833250"/>
          </a:xfrm>
          <a:prstGeom prst="rect">
            <a:avLst/>
          </a:prstGeom>
        </p:spPr>
      </p:pic>
      <p:pic>
        <p:nvPicPr>
          <p:cNvPr id="19" name="Picture 18">
            <a:hlinkClick r:id="rId19"/>
            <a:extLst>
              <a:ext uri="{FF2B5EF4-FFF2-40B4-BE49-F238E27FC236}">
                <a16:creationId xmlns:a16="http://schemas.microsoft.com/office/drawing/2014/main" id="{11B096BC-3752-986B-40D4-4F353B5D59C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51027" y="2555824"/>
            <a:ext cx="2075703" cy="643531"/>
          </a:xfrm>
          <a:prstGeom prst="rect">
            <a:avLst/>
          </a:prstGeom>
        </p:spPr>
      </p:pic>
      <p:pic>
        <p:nvPicPr>
          <p:cNvPr id="27" name="Picture 26">
            <a:hlinkClick r:id="rId21"/>
            <a:extLst>
              <a:ext uri="{FF2B5EF4-FFF2-40B4-BE49-F238E27FC236}">
                <a16:creationId xmlns:a16="http://schemas.microsoft.com/office/drawing/2014/main" id="{01950ED4-9C24-BBF0-FE8A-58E85BEB2AC8}"/>
              </a:ext>
            </a:extLst>
          </p:cNvPr>
          <p:cNvPicPr>
            <a:picLocks noChangeAspect="1"/>
          </p:cNvPicPr>
          <p:nvPr/>
        </p:nvPicPr>
        <p:blipFill>
          <a:blip r:embed="rId22">
            <a:extLst>
              <a:ext uri="{28A0092B-C50C-407E-A947-70E740481C1C}">
                <a14:useLocalDpi xmlns:a14="http://schemas.microsoft.com/office/drawing/2010/main" val="0"/>
              </a:ext>
            </a:extLst>
          </a:blip>
          <a:srcRect l="5401" t="12436" r="5393" b="9252"/>
          <a:stretch>
            <a:fillRect/>
          </a:stretch>
        </p:blipFill>
        <p:spPr>
          <a:xfrm rot="21319996">
            <a:off x="749850" y="2643773"/>
            <a:ext cx="2487907" cy="787977"/>
          </a:xfrm>
          <a:prstGeom prst="rect">
            <a:avLst/>
          </a:prstGeom>
        </p:spPr>
      </p:pic>
    </p:spTree>
    <p:extLst>
      <p:ext uri="{BB962C8B-B14F-4D97-AF65-F5344CB8AC3E}">
        <p14:creationId xmlns:p14="http://schemas.microsoft.com/office/powerpoint/2010/main" val="167858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3" name="Picture 4">
            <a:extLst>
              <a:ext uri="{FF2B5EF4-FFF2-40B4-BE49-F238E27FC236}">
                <a16:creationId xmlns:a16="http://schemas.microsoft.com/office/drawing/2014/main" id="{10C3FEDC-7C9C-132F-4D69-E8C54F3C466E}"/>
              </a:ext>
            </a:extLst>
          </p:cNvPr>
          <p:cNvPicPr>
            <a:picLocks noChangeAspect="1"/>
          </p:cNvPicPr>
          <p:nvPr/>
        </p:nvPicPr>
        <p:blipFill>
          <a:blip r:embed="rId8"/>
          <a:stretch>
            <a:fillRect/>
          </a:stretch>
        </p:blipFill>
        <p:spPr>
          <a:xfrm>
            <a:off x="7533957" y="6287135"/>
            <a:ext cx="1228725" cy="400050"/>
          </a:xfrm>
          <a:prstGeom prst="rect">
            <a:avLst/>
          </a:prstGeom>
        </p:spPr>
      </p:pic>
      <p:sp>
        <p:nvSpPr>
          <p:cNvPr id="2" name="Footer Placeholder 3">
            <a:extLst>
              <a:ext uri="{FF2B5EF4-FFF2-40B4-BE49-F238E27FC236}">
                <a16:creationId xmlns:a16="http://schemas.microsoft.com/office/drawing/2014/main" id="{625297CD-379B-8153-1984-D9E6A7DC7C68}"/>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2" ma:contentTypeDescription="Create a new document." ma:contentTypeScope="" ma:versionID="82ce09edcab59279908f99933d320e70">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768486b749d5c9f150f60f5a5384def6"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bbd1c0-476f-492f-837b-8878e2dd1eba">
      <Terms xmlns="http://schemas.microsoft.com/office/infopath/2007/PartnerControls"/>
    </lcf76f155ced4ddcb4097134ff3c332f>
    <TaxCatchAll xmlns="3072b28c-77ff-4c28-a70b-2fb5f59c37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C13478-1615-4FD1-A1DE-4646480BF2C1}">
  <ds:schemaRefs>
    <ds:schemaRef ds:uri="3072b28c-77ff-4c28-a70b-2fb5f59c378a"/>
    <ds:schemaRef ds:uri="50bbd1c0-476f-492f-837b-8878e2dd1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9A634E-7ACB-4CEB-A015-32D6A70E2AA7}">
  <ds:schemaRefs>
    <ds:schemaRef ds:uri="http://schemas.microsoft.com/office/2006/documentManagement/types"/>
    <ds:schemaRef ds:uri="50bbd1c0-476f-492f-837b-8878e2dd1eba"/>
    <ds:schemaRef ds:uri="http://purl.org/dc/elements/1.1/"/>
    <ds:schemaRef ds:uri="http://schemas.microsoft.com/office/infopath/2007/PartnerControls"/>
    <ds:schemaRef ds:uri="http://schemas.openxmlformats.org/package/2006/metadata/core-properties"/>
    <ds:schemaRef ds:uri="http://purl.org/dc/terms/"/>
    <ds:schemaRef ds:uri="3072b28c-77ff-4c28-a70b-2fb5f59c378a"/>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73F614A-E661-486E-94CD-919FE973C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61</TotalTime>
  <Words>1072</Words>
  <Application>Microsoft Office PowerPoint</Application>
  <PresentationFormat>On-screen Show (4:3)</PresentationFormat>
  <Paragraphs>122</Paragraphs>
  <Slides>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Maximus</vt:lpstr>
      <vt:lpstr>Calibri</vt:lpstr>
      <vt:lpstr>Arial</vt:lpstr>
      <vt:lpstr>Stencil</vt:lpstr>
      <vt:lpstr>Comic Sans MS</vt:lpstr>
      <vt:lpstr>Calibri Light</vt:lpstr>
      <vt:lpstr>Century Gothic</vt:lpstr>
      <vt:lpstr>Simplified Arabic Fixed</vt:lpstr>
      <vt:lpstr>Bradley Hand ITC</vt:lpstr>
      <vt:lpstr>Reprise Title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18</cp:revision>
  <dcterms:created xsi:type="dcterms:W3CDTF">2022-02-25T12:28:03Z</dcterms:created>
  <dcterms:modified xsi:type="dcterms:W3CDTF">2025-10-17T12:49:29Z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