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4"/>
  </p:notesMasterIdLst>
  <p:sldIdLst>
    <p:sldId id="259" r:id="rId5"/>
    <p:sldId id="266" r:id="rId6"/>
    <p:sldId id="269" r:id="rId7"/>
    <p:sldId id="264" r:id="rId8"/>
    <p:sldId id="263" r:id="rId9"/>
    <p:sldId id="261" r:id="rId10"/>
    <p:sldId id="267" r:id="rId11"/>
    <p:sldId id="268" r:id="rId12"/>
    <p:sldId id="265" r:id="rId13"/>
  </p:sldIdLst>
  <p:sldSz cx="9144000" cy="6858000" type="screen4x3"/>
  <p:notesSz cx="6858000" cy="9144000"/>
  <p:embeddedFontLst>
    <p:embeddedFont>
      <p:font typeface="Bradley Hand ITC" panose="03070402050302030203" pitchFamily="66" charset="0"/>
      <p:regular r:id="rId15"/>
    </p:embeddedFont>
    <p:embeddedFont>
      <p:font typeface="Comic Sans MS" panose="030F0702030302020204" pitchFamily="66" charset="0"/>
      <p:regular r:id="rId16"/>
      <p:bold r:id="rId17"/>
      <p:italic r:id="rId18"/>
      <p:boldItalic r:id="rId19"/>
    </p:embeddedFont>
    <p:embeddedFont>
      <p:font typeface="Maximus" pitchFamily="2" charset="0"/>
      <p:regular r:id="rId20"/>
    </p:embeddedFont>
    <p:embeddedFont>
      <p:font typeface="Reprise Title Std" panose="02000000000000000000" charset="0"/>
      <p:regular r:id="rId21"/>
    </p:embeddedFont>
    <p:embeddedFont>
      <p:font typeface="Segoe UI" panose="020B0502040204020203" pitchFamily="34" charset="0"/>
      <p:regular r:id="rId22"/>
      <p:bold r:id="rId23"/>
      <p:italic r:id="rId24"/>
      <p:boldItalic r:id="rId25"/>
    </p:embeddedFont>
    <p:embeddedFont>
      <p:font typeface="Simplified Arabic Fixed" panose="02070309020205020404" pitchFamily="49" charset="-78"/>
      <p:regular r:id="rId26"/>
    </p:embeddedFont>
    <p:embeddedFont>
      <p:font typeface="Stencil" panose="040409050D0802020404" pitchFamily="82"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3D6355-B672-C68C-A770-D0325B1A6969}" name="Nicola Welch" initials="NW" userId="S::nwelch@ceg.org.uk::729d4988-6a2c-48fd-9873-dba56c810058" providerId="AD"/>
  <p188:author id="{CFAF11B5-3C94-C802-A03D-849039298B0F}" name="Dianne Gillies" initials="DG" userId="S::dgillies@ceg.org.uk::cd0cb85f-5932-4dcb-93e8-e6c16eb73698" providerId="AD"/>
  <p188:author id="{A63EC9B9-8D09-77DD-9CC2-10CD0E6B2C40}" name="Jacqui McBride" initials="JM" userId="S::jmcbride@ceg.org.uk::b788a9f0-22b6-41cf-a5db-dc69c774fd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F61"/>
    <a:srgbClr val="006373"/>
    <a:srgbClr val="F23C4D"/>
    <a:srgbClr val="E71224"/>
    <a:srgbClr val="85358B"/>
    <a:srgbClr val="E32D91"/>
    <a:srgbClr val="FFCCFF"/>
    <a:srgbClr val="CC99FF"/>
    <a:srgbClr val="33CB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0448" autoAdjust="0"/>
  </p:normalViewPr>
  <p:slideViewPr>
    <p:cSldViewPr snapToGrid="0">
      <p:cViewPr varScale="1">
        <p:scale>
          <a:sx n="78" d="100"/>
          <a:sy n="78" d="100"/>
        </p:scale>
        <p:origin x="1770"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8T09:18:27.505"/>
    </inkml:context>
    <inkml:brush xml:id="br0">
      <inkml:brushProperty name="width" value="0.05" units="cm"/>
      <inkml:brushProperty name="height" value="0.05" units="cm"/>
    </inkml:brush>
  </inkml:definitions>
  <inkml:trace contextRef="#ctx0" brushRef="#br0">1 1544 24575,'41'-53'0,"0"1"0,0-1 0,0 0 0,0 0 0,1 0 0,-1 1 0,-1-1 0,1 0 0,1 0 0,-1 1 0,0-1 0,-1 0 0,-1 3 0,-9 11 0,-1 1 0,9-11 0,-6 8 0,8-11 0,7-8 0,4-5 0,3-4 0,1-1 0,-2 1 0,-1 4 0,-7 6 0,-5 8 0,-8 11 0,-11 13 0,-12 15 0,-8 11 0,-2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8T09:19:26.041"/>
    </inkml:context>
    <inkml:brush xml:id="br0">
      <inkml:brushProperty name="width" value="0.05" units="cm"/>
      <inkml:brushProperty name="height" value="0.05" units="cm"/>
    </inkml:brush>
  </inkml:definitions>
  <inkml:trace contextRef="#ctx0" brushRef="#br0">1 343 24575,'31'-10'0,"21"-3"0,22-7 0,-22 6 0,4 0 0,9-3 0,1 1 0,-4-1 0,-1 2 0,-3 2 0,-3 2 0,11-4 0,-32 7 0,-19 4 0,-8 0 0,10-9 0,9-4 0,10-7 0,2 2 0,-10 4 0,-7 6 0,-12 2 0,-3 5 0,-4-1 0,2 0 0,0 0 0,-1-1 0,1 3 0,-2 2 0,-1 47 0,3 14 0,-1-9 0,0 3 0,4 38 0,0-3 0,-3-18 0,-1-11 0,-2-4 0,-1-13 0,0-3 0,0-3 0,0-6 0,0 4 0,0-3 0,-1-5 0,1-4 0,-2-13 0,0-2 0,-4-7 0,3 0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8T11:28:32.883"/>
    </inkml:context>
    <inkml:brush xml:id="br0">
      <inkml:brushProperty name="width" value="0.05" units="cm"/>
      <inkml:brushProperty name="height" value="0.05" units="cm"/>
    </inkml:brush>
  </inkml:definitions>
  <inkml:trace contextRef="#ctx0" brushRef="#br0">1 703 24575,'19'-24'0,"-1"0"0,1 0 0,0 0 0,-1 0 0,1 0 0,0 0 0,-1 0 0,1 0 0,0 0 0,0 0 0,-1 0 0,1 0 0,-2 1 0,-3 5 0,-1 1 0,4-5 0,-2 3 0,3-4 0,4-5 0,1-1 0,1-3 0,1 0 0,-1 1 0,0 1 0,-3 4 0,-3 2 0,-4 6 0,-4 6 0,-6 6 0,-4 6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8T11:28:32.884"/>
    </inkml:context>
    <inkml:brush xml:id="br0">
      <inkml:brushProperty name="width" value="0.05" units="cm"/>
      <inkml:brushProperty name="height" value="0.05" units="cm"/>
    </inkml:brush>
  </inkml:definitions>
  <inkml:trace contextRef="#ctx0" brushRef="#br0">1 106 24575,'10'-3'0,"6"-1"0,7-2 0,-7 2 0,1-1 0,3 0 0,1 0 0,-2 0 0,0 0 0,-1 1 0,-1 1 0,4-2 0,-11 3 0,-5 0 0,-3 1 0,3-3 0,3-1 0,3-3 0,1 2 0,-4 0 0,-1 2 0,-4 1 0,-1 2 0,-2-1 0,2 0 0,-1 0 0,0 0 0,0 0 0,0 2 0,-1 14 0,1 4 0,0-2 0,0 0 0,1 12 0,0 0 0,0-7 0,-1-2 0,-1-2 0,0-4 0,0-1 0,0-1 0,0-2 0,0 2 0,0-1 0,0-3 0,0 0 0,-1-4 0,0-1 0,0-2 0,0 0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4:44:58.133"/>
    </inkml:context>
    <inkml:brush xml:id="br0">
      <inkml:brushProperty name="width" value="0.09701" units="cm"/>
      <inkml:brushProperty name="height" value="0.09701" units="cm"/>
      <inkml:brushProperty name="color" value="#00B050"/>
    </inkml:brush>
  </inkml:definitions>
  <inkml:trace contextRef="#ctx0" brushRef="#br0">2 453 24575,'195'-29'0,"-1"0"0,1 0 0,0 0 0,1 0 0,-1-1 0,0 1 0,0 0 0,8-1 0,17-2 0,2 0 0,-12 0 0,-27 4 0,-41 7 0,-55 6 0,-47 5 0,23 1 0,11 2 0,-12 3 0,-21 4 0,-21 0 0,-15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5:03:40.189"/>
    </inkml:context>
    <inkml:brush xml:id="br0">
      <inkml:brushProperty name="width" value="0.09701" units="cm"/>
      <inkml:brushProperty name="height" value="0.09701" units="cm"/>
      <inkml:brushProperty name="color" value="#00B050"/>
    </inkml:brush>
  </inkml:definitions>
  <inkml:trace contextRef="#ctx0" brushRef="#br0">2 454 24575,'195'-29'0,"-1"0"0,1 0 0,0-1 0,1 1 0,-1 0 0,0 0 0,0 0 0,8-1 0,17-3 0,2 1 0,-12 0 0,-27 5 0,-41 5 0,-55 7 0,-47 5 0,23 1 0,11 2 0,-12 3 0,-21 4 0,-21 0 0,-15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5:04:01.475"/>
    </inkml:context>
    <inkml:brush xml:id="br0">
      <inkml:brushProperty name="width" value="0.09701" units="cm"/>
      <inkml:brushProperty name="height" value="0.09701" units="cm"/>
      <inkml:brushProperty name="color" value="#00B050"/>
    </inkml:brush>
  </inkml:definitions>
  <inkml:trace contextRef="#ctx0" brushRef="#br0">2 453 24575,'195'-29'0,"-1"0"0,1 0 0,0 0 0,1 0 0,-1-1 0,0 1 0,0 0 0,8-1 0,17-2 0,2 0 0,-12 0 0,-27 4 0,-41 7 0,-55 6 0,-47 5 0,23 1 0,11 2 0,-12 3 0,-21 4 0,-21 0 0,-15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5:04:25.517"/>
    </inkml:context>
    <inkml:brush xml:id="br0">
      <inkml:brushProperty name="width" value="0.09701" units="cm"/>
      <inkml:brushProperty name="height" value="0.09701" units="cm"/>
      <inkml:brushProperty name="color" value="#00B050"/>
    </inkml:brush>
  </inkml:definitions>
  <inkml:trace contextRef="#ctx0" brushRef="#br0">2 471 24575,'195'-30'0,"-1"0"0,1 0 0,0-1 0,1 1 0,-1-1 0,0 1 0,0 0 0,8-1 0,17-3 0,2 1 0,-12 0 0,-27 4 0,-41 7 0,-55 6 0,-47 6 0,23 0 0,11 3 0,-12 3 0,-21 4 0,-21 0 0,-15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5:06:18.675"/>
    </inkml:context>
    <inkml:brush xml:id="br0">
      <inkml:brushProperty name="width" value="0.09701" units="cm"/>
      <inkml:brushProperty name="height" value="0.09701" units="cm"/>
      <inkml:brushProperty name="color" value="#00B050"/>
    </inkml:brush>
  </inkml:definitions>
  <inkml:trace contextRef="#ctx0" brushRef="#br0">2 453 24575,'195'-29'0,"-1"0"0,1 0 0,0 0 0,1 0 0,-1-1 0,0 1 0,0 0 0,8-1 0,17-2 0,2 0 0,-12 0 0,-27 4 0,-41 7 0,-55 6 0,-47 5 0,23 1 0,11 2 0,-12 3 0,-21 4 0,-21 0 0,-15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5:06:18.676"/>
    </inkml:context>
    <inkml:brush xml:id="br0">
      <inkml:brushProperty name="width" value="0.09701" units="cm"/>
      <inkml:brushProperty name="height" value="0.09701" units="cm"/>
      <inkml:brushProperty name="color" value="#00B050"/>
    </inkml:brush>
  </inkml:definitions>
  <inkml:trace contextRef="#ctx0" brushRef="#br0">2 453 24575,'195'-29'0,"-1"0"0,1 0 0,0 0 0,1 0 0,-1-1 0,0 1 0,0 0 0,8-1 0,17-2 0,2 0 0,-12 0 0,-27 4 0,-41 7 0,-55 6 0,-47 5 0,23 1 0,11 2 0,-12 3 0,-21 4 0,-21 0 0,-15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5:06:18.677"/>
    </inkml:context>
    <inkml:brush xml:id="br0">
      <inkml:brushProperty name="width" value="0.09701" units="cm"/>
      <inkml:brushProperty name="height" value="0.09701" units="cm"/>
      <inkml:brushProperty name="color" value="#00B050"/>
    </inkml:brush>
  </inkml:definitions>
  <inkml:trace contextRef="#ctx0" brushRef="#br0">2 453 24575,'195'-29'0,"-1"0"0,1 0 0,0 0 0,1 0 0,-1-1 0,0 1 0,0 0 0,8-1 0,17-2 0,2 0 0,-12 0 0,-27 4 0,-41 7 0,-55 6 0,-47 5 0,23 1 0,11 2 0,-12 3 0,-21 4 0,-21 0 0,-15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8T09:18:27.506"/>
    </inkml:context>
    <inkml:brush xml:id="br0">
      <inkml:brushProperty name="width" value="0.05" units="cm"/>
      <inkml:brushProperty name="height" value="0.05" units="cm"/>
    </inkml:brush>
  </inkml:definitions>
  <inkml:trace contextRef="#ctx0" brushRef="#br0">1 234 24575,'21'-7'0,"15"-2"0,14-5 0,-15 5 0,4-1 0,5-1 0,1 0 0,-3-1 0,0 2 0,-3 1 0,-1 2 0,7-4 0,-22 6 0,-13 2 0,-5 1 0,6-7 0,7-3 0,7-4 0,0 1 0,-6 3 0,-4 3 0,-9 3 0,-2 2 0,-3 0 0,2 0 0,0 0 0,-1-1 0,1 2 0,-2 2 0,0 32 0,1 9 0,0-6 0,0 2 0,3 26 0,0-2 0,-2-12 0,-1-8 0,-2-3 0,0-8 0,0-2 0,0-3 0,0-4 0,0 4 0,0-3 0,0-4 0,0-2 0,-2-8 0,1-3 0,-3-4 0,2 0 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5:06:28.935"/>
    </inkml:context>
    <inkml:brush xml:id="br0">
      <inkml:brushProperty name="width" value="0.09701" units="cm"/>
      <inkml:brushProperty name="height" value="0.09701" units="cm"/>
      <inkml:brushProperty name="color" value="#00B050"/>
    </inkml:brush>
  </inkml:definitions>
  <inkml:trace contextRef="#ctx0" brushRef="#br0">2 453 24575,'195'-29'0,"-1"0"0,1 0 0,0 0 0,1 0 0,-1-1 0,0 1 0,0 0 0,8-1 0,17-2 0,2 0 0,-12 0 0,-27 4 0,-41 7 0,-55 6 0,-47 5 0,23 1 0,11 2 0,-12 3 0,-21 4 0,-21 0 0,-15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6:10:01.238"/>
    </inkml:context>
    <inkml:brush xml:id="br0">
      <inkml:brushProperty name="width" value="0.05" units="cm"/>
      <inkml:brushProperty name="height" value="0.05" units="cm"/>
    </inkml:brush>
  </inkml:definitions>
  <inkml:trace contextRef="#ctx0" brushRef="#br0">1 2266 24575,'60'-78'0,"0"1"0,1 0 0,-1-1 0,0 1 0,1-1 0,-1 1 0,0-1 0,0 1 0,1-1 0,-1 1 0,0-1 0,0 1 0,-4 4 0,-12 16 0,-1 1 0,13-17 0,-9 13 0,12-16 0,10-12 0,6-8 0,4-5 0,1-2 0,-1 2 0,-4 6 0,-8 8 0,-8 13 0,-13 15 0,-15 19 0,-17 22 0,-13 17 0,-3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6:10:03.915"/>
    </inkml:context>
    <inkml:brush xml:id="br0">
      <inkml:brushProperty name="width" value="0.05" units="cm"/>
      <inkml:brushProperty name="height" value="0.05" units="cm"/>
    </inkml:brush>
  </inkml:definitions>
  <inkml:trace contextRef="#ctx0" brushRef="#br0">1 343 24575,'31'-10'0,"21"-3"0,22-7 0,-22 6 0,4 0 0,9-3 0,1 1 0,-4-1 0,-1 2 0,-3 2 0,-3 2 0,11-4 0,-32 7 0,-19 4 0,-8 0 0,10-9 0,9-4 0,10-7 0,2 2 0,-10 4 0,-7 6 0,-12 2 0,-3 5 0,-4-1 0,2 0 0,0 0 0,-1-1 0,1 3 0,-2 2 0,-1 47 0,3 14 0,-1-9 0,0 3 0,4 38 0,0-3 0,-3-18 0,-1-11 0,-2-4 0,-1-13 0,0-3 0,0-3 0,0-6 0,0 4 0,0-3 0,-1-5 0,1-4 0,-2-13 0,0-2 0,-4-7 0,3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6:10:42.707"/>
    </inkml:context>
    <inkml:brush xml:id="br0">
      <inkml:brushProperty name="width" value="0.05" units="cm"/>
      <inkml:brushProperty name="height" value="0.05" units="cm"/>
    </inkml:brush>
  </inkml:definitions>
  <inkml:trace contextRef="#ctx0" brushRef="#br0">1 1675 24575,'44'-58'0,"1"2"0,0-1 0,-1-1 0,0 1 0,2-1 0,-2 1 0,0 0 0,1 0 0,0-1 0,-1 1 0,0 0 0,1 0 0,-4 3 0,-8 12 0,-2 0 0,11-12 0,-7 10 0,8-12 0,8-9 0,5-6 0,2-4 0,1-1 0,-1 1 0,-2 5 0,-7 6 0,-5 9 0,-10 12 0,-11 13 0,-13 17 0,-9 12 0,-2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6:10:42.708"/>
    </inkml:context>
    <inkml:brush xml:id="br0">
      <inkml:brushProperty name="width" value="0.05" units="cm"/>
      <inkml:brushProperty name="height" value="0.05" units="cm"/>
    </inkml:brush>
  </inkml:definitions>
  <inkml:trace contextRef="#ctx0" brushRef="#br0">1 254 24575,'23'-8'0,"15"-1"0,17-6 0,-17 4 0,4 1 0,6-3 0,1 2 0,-3-2 0,-1 2 0,-3 1 0,-1 2 0,8-3 0,-24 5 0,-14 3 0,-6 0 0,8-6 0,6-4 0,8-5 0,1 2 0,-8 3 0,-4 4 0,-9 2 0,-3 3 0,-2-1 0,0 1 0,1 0 0,0-2 0,0 3 0,-2 2 0,0 34 0,2 11 0,-1-7 0,0 2 0,3 28 0,1-2 0,-3-13 0,-1-8 0,-2-4 0,0-9 0,0-2 0,0-2 0,0-5 0,0 3 0,0-2 0,0-4 0,0-3 0,-2-9 0,1-2 0,-4-5 0,3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8T09:17:47.242"/>
    </inkml:context>
    <inkml:brush xml:id="br0">
      <inkml:brushProperty name="width" value="0.05" units="cm"/>
      <inkml:brushProperty name="height" value="0.05" units="cm"/>
    </inkml:brush>
  </inkml:definitions>
  <inkml:trace contextRef="#ctx0" brushRef="#br0">1 2266 24575,'60'-78'0,"0"1"0,1 0 0,-1-1 0,0 1 0,1-1 0,-1 1 0,0-1 0,0 1 0,1-1 0,-1 1 0,0-1 0,0 1 0,-4 4 0,-12 16 0,-1 1 0,13-17 0,-9 13 0,12-16 0,10-12 0,6-8 0,4-5 0,1-2 0,-1 2 0,-4 6 0,-8 8 0,-8 13 0,-13 15 0,-15 19 0,-17 22 0,-13 17 0,-3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8T09:17:47.243"/>
    </inkml:context>
    <inkml:brush xml:id="br0">
      <inkml:brushProperty name="width" value="0.05" units="cm"/>
      <inkml:brushProperty name="height" value="0.05" units="cm"/>
    </inkml:brush>
  </inkml:definitions>
  <inkml:trace contextRef="#ctx0" brushRef="#br0">1 343 24575,'31'-10'0,"21"-3"0,22-7 0,-22 6 0,4 0 0,9-3 0,1 1 0,-4-1 0,-1 2 0,-3 2 0,-3 2 0,11-4 0,-32 7 0,-19 4 0,-8 0 0,10-9 0,9-4 0,10-7 0,2 2 0,-10 4 0,-7 6 0,-12 2 0,-3 5 0,-4-1 0,2 0 0,0 0 0,-1-1 0,1 3 0,-2 2 0,-1 47 0,3 14 0,-1-9 0,0 3 0,4 38 0,0-3 0,-3-18 0,-1-11 0,-2-4 0,-1-13 0,0-3 0,0-3 0,0-6 0,0 4 0,0-3 0,-1-5 0,1-4 0,-2-13 0,0-2 0,-4-7 0,3 0 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8T09:19:26.040"/>
    </inkml:context>
    <inkml:brush xml:id="br0">
      <inkml:brushProperty name="width" value="0.05" units="cm"/>
      <inkml:brushProperty name="height" value="0.05" units="cm"/>
    </inkml:brush>
  </inkml:definitions>
  <inkml:trace contextRef="#ctx0" brushRef="#br0">1 2266 24575,'60'-78'0,"0"1"0,1 0 0,-1-1 0,0 1 0,1-1 0,-1 1 0,0-1 0,0 1 0,1-1 0,-1 1 0,0-1 0,0 1 0,-4 4 0,-12 16 0,-1 1 0,13-17 0,-9 13 0,12-16 0,10-12 0,6-8 0,4-5 0,1-2 0,-1 2 0,-4 6 0,-8 8 0,-8 13 0,-13 15 0,-15 19 0,-17 22 0,-13 17 0,-3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10/16/2025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gencycentral.co.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pprenticeships.scot/scottish-apprenticeship-wee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Introduce module … </a:t>
            </a:r>
          </a:p>
          <a:p>
            <a:pPr algn="l" rtl="0" fontAlgn="base"/>
            <a:endParaRPr lang="en-US" b="1" i="0" dirty="0">
              <a:solidFill>
                <a:schemeClr val="tx1"/>
              </a:solidFill>
              <a:effectLst/>
              <a:latin typeface="Segoe UI" panose="020B0502040204020203" pitchFamily="34" charset="0"/>
            </a:endParaRPr>
          </a:p>
          <a:p>
            <a:pPr algn="l" rtl="0" fontAlgn="base"/>
            <a:r>
              <a:rPr lang="en-US" sz="1200" b="1" i="0" dirty="0">
                <a:solidFill>
                  <a:schemeClr val="tx1"/>
                </a:solidFill>
                <a:effectLst/>
                <a:latin typeface="Calibri" panose="020F0502020204030204" pitchFamily="34" charset="0"/>
              </a:rPr>
              <a:t>Example text has been added to all slides to help you plan the lesson, adapt to suit your own presenting style. </a:t>
            </a:r>
          </a:p>
          <a:p>
            <a:pPr algn="l" rtl="0" fontAlgn="base"/>
            <a:endParaRPr lang="en-US" b="0" i="0" dirty="0">
              <a:solidFill>
                <a:srgbClr val="000000"/>
              </a:solidFill>
              <a:effectLst/>
              <a:latin typeface="Segoe UI" panose="020B0502040204020203" pitchFamily="34" charset="0"/>
            </a:endParaRPr>
          </a:p>
          <a:p>
            <a:r>
              <a:rPr lang="en-GB" sz="1200" kern="1200" dirty="0">
                <a:solidFill>
                  <a:schemeClr val="tx1"/>
                </a:solidFill>
                <a:effectLst/>
                <a:latin typeface="+mn-lt"/>
                <a:ea typeface="+mn-ea"/>
                <a:cs typeface="+mn-cs"/>
              </a:rPr>
              <a:t>This module helps you understand how to identify and make contacts in relation to looking for work. This covers building up a network of people and how to make contact with recruitment agencies, employers, attending job and careers fairs and how people you already know can help you.</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end of today’s session, you should know how to make use of your contacts, build up a network, be confident attending careers and recruitment events and know how to register with recruitment agencies.</a:t>
            </a:r>
          </a:p>
          <a:p>
            <a:endParaRPr lang="en-US" sz="1200" kern="1200" dirty="0">
              <a:solidFill>
                <a:schemeClr val="tx1"/>
              </a:solidFill>
              <a:effectLst/>
              <a:latin typeface="+mn-lt"/>
              <a:ea typeface="+mn-ea"/>
              <a:cs typeface="+mn-cs"/>
            </a:endParaRPr>
          </a:p>
          <a:p>
            <a:pPr algn="r"/>
            <a:r>
              <a:rPr lang="en-US" sz="1200" b="1" kern="1200" dirty="0">
                <a:solidFill>
                  <a:schemeClr val="tx1"/>
                </a:solidFill>
                <a:effectLst/>
                <a:latin typeface="+mn-lt"/>
                <a:ea typeface="+mn-ea"/>
                <a:cs typeface="+mn-cs"/>
              </a:rPr>
              <a:t>Time 00:30</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Contacts and networking</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Looking for work can be done in many ways and constantly improving digital technology and the internet means this is changing all the time. </a:t>
            </a:r>
            <a:r>
              <a:rPr lang="en-US" sz="1200" b="0" i="0" kern="1200" dirty="0">
                <a:solidFill>
                  <a:schemeClr val="tx1"/>
                </a:solidFill>
                <a:effectLst/>
                <a:latin typeface="+mn-lt"/>
                <a:ea typeface="+mn-ea"/>
                <a:cs typeface="+mn-cs"/>
              </a:rPr>
              <a:t>​</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The internet may have changed how we do some job hunting but the basics will stay the same.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Common ways to find a job include: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through family and friends (networking)</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recruitment sites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attending careers and recruitment events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contacting employers directly</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online job websites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company websites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social media such as Facebook and LinkedIn.</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This module only will only look at a few of these points. The rest will be covered in future modules.</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How you can look for work by building up a network of people through friends and family, letting them know that you are looking for work, and what you have to offer.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Looking at getting the best out of attending careers fairs and other recruitment events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How to go about getting on the books of a decent recruitment agency, and how you can make yourself stand out from the crowd.</a:t>
            </a:r>
            <a:endParaRPr lang="en-US"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Task 1 </a:t>
            </a:r>
            <a:r>
              <a:rPr lang="en-GB" sz="1200" b="0" i="0" u="none" strike="noStrike" kern="1200" dirty="0">
                <a:solidFill>
                  <a:schemeClr val="tx1"/>
                </a:solidFill>
                <a:effectLst/>
                <a:latin typeface="+mn-lt"/>
                <a:ea typeface="+mn-ea"/>
                <a:cs typeface="+mn-cs"/>
              </a:rPr>
              <a:t>– Which of these have you used to look for a job?</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In your own time have a look at the other ways you can go about looking for a job. These are covered with Job Seeking Skills Modules 4 and 5.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algn="r" rtl="0" fontAlgn="base"/>
            <a:r>
              <a:rPr lang="en-US" sz="1200" b="1" i="0" u="none" strike="noStrike" kern="1200" dirty="0">
                <a:solidFill>
                  <a:schemeClr val="tx1"/>
                </a:solidFill>
                <a:effectLst/>
                <a:latin typeface="+mn-lt"/>
                <a:ea typeface="+mn-ea"/>
                <a:cs typeface="+mn-cs"/>
              </a:rPr>
              <a:t> Timing:  03:30</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146734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Your job search network</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Did you realise that you might be able to find a job through someone you already know or by making new contacts? This can be a great way to find ‘hidden’ jobs that employers haven’t advertised.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By meeting and speaking with new people, called ‘networking’ in business terms, you build up new contacts to use in future.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Another method to try is contacting employers directly, on the off-chance that they have a vacancy, which is called speculative job searching.</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Using </a:t>
            </a:r>
            <a:r>
              <a:rPr lang="en-GB" sz="1200" b="1" i="0" u="none" strike="noStrike" kern="1200" dirty="0">
                <a:solidFill>
                  <a:schemeClr val="tx1"/>
                </a:solidFill>
                <a:effectLst/>
                <a:latin typeface="+mn-lt"/>
                <a:ea typeface="+mn-ea"/>
                <a:cs typeface="+mn-cs"/>
              </a:rPr>
              <a:t>word of mouth or personal contacts </a:t>
            </a:r>
            <a:r>
              <a:rPr lang="en-GB" sz="1200" b="0" i="0" u="none" strike="noStrike" kern="1200" dirty="0">
                <a:solidFill>
                  <a:schemeClr val="tx1"/>
                </a:solidFill>
                <a:effectLst/>
                <a:latin typeface="+mn-lt"/>
                <a:ea typeface="+mn-ea"/>
                <a:cs typeface="+mn-cs"/>
              </a:rPr>
              <a:t>has great advantages: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marL="228600" indent="-22860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it’s a great way to find the ‘hidden jobs’</a:t>
            </a:r>
            <a:r>
              <a:rPr lang="en-US" sz="1200" b="0" i="0" kern="1200" dirty="0">
                <a:solidFill>
                  <a:schemeClr val="tx1"/>
                </a:solidFill>
                <a:effectLst/>
                <a:latin typeface="+mn-lt"/>
                <a:ea typeface="+mn-ea"/>
                <a:cs typeface="+mn-cs"/>
              </a:rPr>
              <a:t>​</a:t>
            </a:r>
          </a:p>
          <a:p>
            <a:pPr marL="228600" indent="-22860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almost 1/3rd of employers find new employees this way</a:t>
            </a:r>
            <a:r>
              <a:rPr lang="en-US" sz="1200" b="0" i="0" kern="1200" dirty="0">
                <a:solidFill>
                  <a:schemeClr val="tx1"/>
                </a:solidFill>
                <a:effectLst/>
                <a:latin typeface="+mn-lt"/>
                <a:ea typeface="+mn-ea"/>
                <a:cs typeface="+mn-cs"/>
              </a:rPr>
              <a:t>​</a:t>
            </a:r>
          </a:p>
          <a:p>
            <a:pPr marL="228600" indent="-22860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it’s a traditional and cost-effective method and is used around by half of all small businesses.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Make sure your contacts know that you’re looking for work, and what type of work you’d be interested in.</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Think Facebook, or whatever other social media sites you use, as long as you’re careful about who can access your profile and what they can see. This is the sort of thing social media networks were created for - making and using contacts. There are more details on this in </a:t>
            </a:r>
            <a:r>
              <a:rPr lang="en-GB" sz="1200" b="1" i="0" u="none" strike="noStrike" kern="1200" dirty="0">
                <a:solidFill>
                  <a:schemeClr val="tx1"/>
                </a:solidFill>
                <a:effectLst/>
                <a:latin typeface="+mn-lt"/>
                <a:ea typeface="+mn-ea"/>
                <a:cs typeface="+mn-cs"/>
              </a:rPr>
              <a:t>Module 5 - Where to look for work: Using social media</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Many employers let their existing staff know about planned recruitment campaigns through employee newsletters, notice boards or company intranet sites. Some companies even have official ‘employee referral’ schemes, where employees can recommend someone they know. Maybe one of those employees knows you!</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Have a think about family, friends and other contacts you have through either work experience or part time jobs. Who could help you? You’ll probably be surprised how big your network of contacts is.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Activity 1 </a:t>
            </a:r>
            <a:r>
              <a:rPr lang="en-GB" sz="1200" b="0" i="0" u="none" strike="noStrike" kern="1200" dirty="0">
                <a:solidFill>
                  <a:schemeClr val="tx1"/>
                </a:solidFill>
                <a:effectLst/>
                <a:latin typeface="+mn-lt"/>
                <a:ea typeface="+mn-ea"/>
                <a:cs typeface="+mn-cs"/>
              </a:rPr>
              <a:t>– ask your students to have a go at Activity 1. Alternatively, you can print out the Activity 1 worksheet before class.</a:t>
            </a:r>
            <a:r>
              <a:rPr lang="en-US" sz="1200" b="0" i="0" kern="1200" dirty="0">
                <a:solidFill>
                  <a:schemeClr val="tx1"/>
                </a:solidFill>
                <a:effectLst/>
                <a:latin typeface="+mn-lt"/>
                <a:ea typeface="+mn-ea"/>
                <a:cs typeface="+mn-cs"/>
              </a:rPr>
              <a:t>​</a:t>
            </a:r>
          </a:p>
          <a:p>
            <a:pPr algn="r" rtl="0" fontAlgn="base"/>
            <a:r>
              <a:rPr lang="en-US" sz="1200" b="1" i="0" u="none" strike="noStrike" kern="1200" dirty="0">
                <a:solidFill>
                  <a:schemeClr val="tx1"/>
                </a:solidFill>
                <a:effectLst/>
                <a:latin typeface="+mn-lt"/>
                <a:ea typeface="+mn-ea"/>
                <a:cs typeface="+mn-cs"/>
              </a:rPr>
              <a:t> Timing:  10:30</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395376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Recruitment agencies</a:t>
            </a:r>
            <a:r>
              <a:rPr lang="en-US" sz="1200" b="1"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Finding staff through recruitment agencies is a popular method of recruitment in the private sector.</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Some agencies recruit for a wide range of employers, others specialise in recruiting for particular industries, such as catering. They can be useful for finding temporary or seasonal work as well as full time jobs. You don’t have to pay to use a recruitment agency (the employer does). You shouldn’t feel obliged to apply for jobs that simply aren’t suitable.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Task 2 </a:t>
            </a:r>
            <a:r>
              <a:rPr lang="en-GB" sz="1200" b="0" i="0" u="none" strike="noStrike" kern="1200" dirty="0">
                <a:solidFill>
                  <a:schemeClr val="tx1"/>
                </a:solidFill>
                <a:effectLst/>
                <a:latin typeface="+mn-lt"/>
                <a:ea typeface="+mn-ea"/>
                <a:cs typeface="+mn-cs"/>
              </a:rPr>
              <a:t>– how would you go about finding an agency?</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You can find local agencies by using a recruitment agency directory, such as Agency Central at </a:t>
            </a:r>
            <a:r>
              <a:rPr lang="en-GB" sz="1200" b="0" i="0" u="sng" strike="noStrike" kern="1200" dirty="0">
                <a:solidFill>
                  <a:schemeClr val="tx1"/>
                </a:solidFill>
                <a:effectLst/>
                <a:latin typeface="+mn-lt"/>
                <a:ea typeface="+mn-ea"/>
                <a:cs typeface="+mn-cs"/>
                <a:hlinkClick r:id="rId3"/>
              </a:rPr>
              <a:t>www.agencycentral.co.uk</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To register, just phone or email them. They’ll usually invite you in for an interview and ask you to bring your CV along.</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TIP: If you register with an agency, you should keep in touch regularly so they keep you in mind for jobs that come up.</a:t>
            </a:r>
            <a:r>
              <a:rPr lang="en-US" sz="1200" b="0" i="0" kern="1200" dirty="0">
                <a:solidFill>
                  <a:schemeClr val="tx1"/>
                </a:solidFill>
                <a:effectLst/>
                <a:latin typeface="+mn-lt"/>
                <a:ea typeface="+mn-ea"/>
                <a:cs typeface="+mn-cs"/>
              </a:rPr>
              <a:t>​</a:t>
            </a:r>
          </a:p>
          <a:p>
            <a:pPr algn="r" rtl="0" fontAlgn="base"/>
            <a:r>
              <a:rPr lang="en-US" sz="1200" b="1" i="0" u="none" strike="noStrike" kern="1200" dirty="0">
                <a:solidFill>
                  <a:schemeClr val="tx1"/>
                </a:solidFill>
                <a:effectLst/>
                <a:latin typeface="+mn-lt"/>
                <a:ea typeface="+mn-ea"/>
                <a:cs typeface="+mn-cs"/>
              </a:rPr>
              <a:t> Timing:  12:30</a:t>
            </a:r>
            <a:r>
              <a:rPr lang="en-GB"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127654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Contacting potential employers</a:t>
            </a:r>
            <a:r>
              <a:rPr lang="en-US" sz="1200" b="1"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Contacting local companies and organisations speculatively (on the off-chance that they might be taking on new workers, including Modern Apprentices) can be worthwhile. This is particularly true if you know what type of work you are looking for and can target specific employers and training providers.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You’re more likely to be successful if you plan and organise your job search activities.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following advice may help.</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1" u="none" strike="noStrike" kern="1200" dirty="0">
                <a:solidFill>
                  <a:schemeClr val="tx1"/>
                </a:solidFill>
                <a:effectLst/>
                <a:latin typeface="+mn-lt"/>
                <a:ea typeface="+mn-ea"/>
                <a:cs typeface="+mn-cs"/>
              </a:rPr>
              <a:t>[Press* for each stage]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1. Think about your goal </a:t>
            </a:r>
            <a:r>
              <a:rPr lang="en-GB" sz="1200" b="0" i="0" u="none" strike="noStrike" kern="1200" dirty="0">
                <a:solidFill>
                  <a:schemeClr val="tx1"/>
                </a:solidFill>
                <a:effectLst/>
                <a:latin typeface="+mn-lt"/>
                <a:ea typeface="+mn-ea"/>
                <a:cs typeface="+mn-cs"/>
              </a:rPr>
              <a:t>– the type of work you want and the organisations you’d like to work for.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2. Gather information </a:t>
            </a:r>
            <a:r>
              <a:rPr lang="en-GB" sz="1200" b="0" i="0" u="none" strike="noStrike" kern="1200" dirty="0">
                <a:solidFill>
                  <a:schemeClr val="tx1"/>
                </a:solidFill>
                <a:effectLst/>
                <a:latin typeface="+mn-lt"/>
                <a:ea typeface="+mn-ea"/>
                <a:cs typeface="+mn-cs"/>
              </a:rPr>
              <a:t>about these companies and organisations. It’s extremely important that you find out as much as you can about them.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3. Visit their websites </a:t>
            </a:r>
            <a:r>
              <a:rPr lang="en-GB" sz="1200" b="0" i="0" u="none" strike="noStrike" kern="1200" dirty="0">
                <a:solidFill>
                  <a:schemeClr val="tx1"/>
                </a:solidFill>
                <a:effectLst/>
                <a:latin typeface="+mn-lt"/>
                <a:ea typeface="+mn-ea"/>
                <a:cs typeface="+mn-cs"/>
              </a:rPr>
              <a:t>(note that some of the big employers, such as Scottish Power or Marks and Spencer, are less likely to accept speculative applications and usually advertise vacancies on their own websites).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4. Identify and note down the employers you plan to contact </a:t>
            </a:r>
            <a:r>
              <a:rPr lang="en-GB" sz="1200" b="0" i="0" u="none" strike="noStrike" kern="1200" dirty="0">
                <a:solidFill>
                  <a:schemeClr val="tx1"/>
                </a:solidFill>
                <a:effectLst/>
                <a:latin typeface="+mn-lt"/>
                <a:ea typeface="+mn-ea"/>
                <a:cs typeface="+mn-cs"/>
              </a:rPr>
              <a:t>– sort them into smaller groups, according to how highly you rate them.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5. Contact them </a:t>
            </a:r>
            <a:r>
              <a:rPr lang="en-GB" sz="1200" b="0" i="0" u="none" strike="noStrike" kern="1200" dirty="0">
                <a:solidFill>
                  <a:schemeClr val="tx1"/>
                </a:solidFill>
                <a:effectLst/>
                <a:latin typeface="+mn-lt"/>
                <a:ea typeface="+mn-ea"/>
                <a:cs typeface="+mn-cs"/>
              </a:rPr>
              <a:t>– either in the way they suggest on their website or, for smaller employers, by phone and/or by sending them your (well prepared and tailored) CV and covering letter (more about this </a:t>
            </a:r>
            <a:r>
              <a:rPr lang="en-GB" sz="1200" b="1" i="0" u="none" strike="noStrike" kern="1200" dirty="0">
                <a:solidFill>
                  <a:schemeClr val="tx1"/>
                </a:solidFill>
                <a:effectLst/>
                <a:latin typeface="+mn-lt"/>
                <a:ea typeface="+mn-ea"/>
                <a:cs typeface="+mn-cs"/>
              </a:rPr>
              <a:t>in Module 6 - Writing your first CV </a:t>
            </a:r>
            <a:r>
              <a:rPr lang="en-GB" sz="1200" b="0" i="0" u="none" strike="noStrike" kern="1200" dirty="0">
                <a:solidFill>
                  <a:schemeClr val="tx1"/>
                </a:solidFill>
                <a:effectLst/>
                <a:latin typeface="+mn-lt"/>
                <a:ea typeface="+mn-ea"/>
                <a:cs typeface="+mn-cs"/>
              </a:rPr>
              <a:t>and</a:t>
            </a:r>
            <a:r>
              <a:rPr lang="en-GB" sz="1200" b="1" i="0" u="none" strike="noStrike" kern="1200" dirty="0">
                <a:solidFill>
                  <a:schemeClr val="tx1"/>
                </a:solidFill>
                <a:effectLst/>
                <a:latin typeface="+mn-lt"/>
                <a:ea typeface="+mn-ea"/>
                <a:cs typeface="+mn-cs"/>
              </a:rPr>
              <a:t> Module 8 – Enquiring and Applying</a:t>
            </a:r>
            <a:r>
              <a:rPr lang="en-GB" sz="1200" b="0" i="0" u="none" strike="noStrike"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6. </a:t>
            </a:r>
            <a:r>
              <a:rPr lang="en-GB" sz="1200" b="0" i="0" u="none" strike="noStrike" kern="1200" dirty="0">
                <a:solidFill>
                  <a:schemeClr val="tx1"/>
                </a:solidFill>
                <a:effectLst/>
                <a:latin typeface="+mn-lt"/>
                <a:ea typeface="+mn-ea"/>
                <a:cs typeface="+mn-cs"/>
              </a:rPr>
              <a:t>If you send your CV but have still not heard from them after a couple of weeks, </a:t>
            </a:r>
            <a:r>
              <a:rPr lang="en-GB" sz="1200" b="1" i="0" u="none" strike="noStrike" kern="1200" dirty="0">
                <a:solidFill>
                  <a:schemeClr val="tx1"/>
                </a:solidFill>
                <a:effectLst/>
                <a:latin typeface="+mn-lt"/>
                <a:ea typeface="+mn-ea"/>
                <a:cs typeface="+mn-cs"/>
              </a:rPr>
              <a:t>try emailing or phoning them to check they got it</a:t>
            </a:r>
            <a:r>
              <a:rPr lang="en-GB" sz="1200" b="0" i="0" u="none" strike="noStrike"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7. Keep an up to date record </a:t>
            </a:r>
            <a:r>
              <a:rPr lang="en-GB" sz="1200" b="0" i="0" u="none" strike="noStrike" kern="1200" dirty="0">
                <a:solidFill>
                  <a:schemeClr val="tx1"/>
                </a:solidFill>
                <a:effectLst/>
                <a:latin typeface="+mn-lt"/>
                <a:ea typeface="+mn-ea"/>
                <a:cs typeface="+mn-cs"/>
              </a:rPr>
              <a:t>of the employers you’ve contacted and the outcome.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8. Reflect on the results of your hard work</a:t>
            </a:r>
            <a:r>
              <a:rPr lang="en-GB" sz="1200" b="0" i="0" u="none" strike="noStrike" kern="1200" dirty="0">
                <a:solidFill>
                  <a:schemeClr val="tx1"/>
                </a:solidFill>
                <a:effectLst/>
                <a:latin typeface="+mn-lt"/>
                <a:ea typeface="+mn-ea"/>
                <a:cs typeface="+mn-cs"/>
              </a:rPr>
              <a:t>. Which ways of contacting employers worked best for you? Focus on what gets good results.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1" u="none" strike="noStrike" kern="1200" dirty="0">
                <a:solidFill>
                  <a:schemeClr val="tx1"/>
                </a:solidFill>
                <a:effectLst/>
                <a:latin typeface="+mn-lt"/>
                <a:ea typeface="+mn-ea"/>
                <a:cs typeface="+mn-cs"/>
              </a:rPr>
              <a:t>[Press*]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Many employers don’t acknowledge that they have received your CV. It is very frustrating, but try not to take it too much to heart. The important thing is not to give up – adapt your plan and try again!</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1" u="none" strike="noStrike" kern="1200" dirty="0">
                <a:solidFill>
                  <a:schemeClr val="tx1"/>
                </a:solidFill>
                <a:effectLst/>
                <a:latin typeface="+mn-lt"/>
                <a:ea typeface="+mn-ea"/>
                <a:cs typeface="+mn-cs"/>
              </a:rPr>
              <a:t>[Press*]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Task 3 </a:t>
            </a:r>
            <a:r>
              <a:rPr lang="en-GB" sz="1200" b="0" i="0" u="none" strike="noStrike" kern="1200" dirty="0">
                <a:solidFill>
                  <a:schemeClr val="tx1"/>
                </a:solidFill>
                <a:effectLst/>
                <a:latin typeface="+mn-lt"/>
                <a:ea typeface="+mn-ea"/>
                <a:cs typeface="+mn-cs"/>
              </a:rPr>
              <a:t>- Can you think of anyone who can help you plan this process?</a:t>
            </a:r>
            <a:r>
              <a:rPr lang="en-US" sz="1200" b="0" i="0" kern="1200" dirty="0">
                <a:solidFill>
                  <a:schemeClr val="tx1"/>
                </a:solidFill>
                <a:effectLst/>
                <a:latin typeface="+mn-lt"/>
                <a:ea typeface="+mn-ea"/>
                <a:cs typeface="+mn-cs"/>
              </a:rPr>
              <a:t>​</a:t>
            </a:r>
          </a:p>
          <a:p>
            <a:pPr algn="r" rtl="0" fontAlgn="base"/>
            <a:r>
              <a:rPr lang="en-US" sz="1200" b="1" i="0" u="none" strike="noStrike" kern="1200" dirty="0">
                <a:solidFill>
                  <a:schemeClr val="tx1"/>
                </a:solidFill>
                <a:effectLst/>
                <a:latin typeface="+mn-lt"/>
                <a:ea typeface="+mn-ea"/>
                <a:cs typeface="+mn-cs"/>
              </a:rPr>
              <a:t> Timing:  16:00</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96598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Careers fairs and recruitment events</a:t>
            </a:r>
            <a:r>
              <a:rPr lang="en-US" sz="1200" b="1"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 good way of finding lots of employers in the same place at the same time is to attend careers exhibitions or job fairs in your area. Some take place locally, in schools, colleges or community centres.</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There are UK Careers Fair events held all over the country every year. </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In Scotland these are held in Aberdeen, Dundee, Edinburgh, Glasgow, Inverness and Stirling. Sometimes specific sectors will also hold events to encourage people to think about choosing a specific career area. An example of this was the Health Sector Event held in Hampden Park where there was the opportunity to find out about the opportunities on offer within the Medical, Nursing, Health and Social Care Sectors.</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is also the National Apprenticeship and Education Event, which is usually held annually in Edinburgh and Glasgow. The next events are September and November 2026, but you can see on their website which employers were there this year.</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Another type of event is where a large employer may hold an open day /recruitment event where they have a range of opportunities. This can happen if a new employer is moving into the area – sometimes it’s a good idea to find out if a new employer is building a new premises in your area, and then keep an eye on their website to see if they are holding any events.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Scottish Apprenticeship Week is held every year. During the week many colleges, training providers, employers and even some Jobcentres hold special apprenticeship events. These are great for getting information about apprenticeships, including details about recruitment and any entry tests involved.</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Attending them is a great way to:</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meet with young people who are doing the job</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speak directly to employers who recruit, select and interview young people for jobs and apprenticeships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explore the different learning and career pathways into a career</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hear about upcoming vacancies.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Events will usually be advertised in the press, schools, colleges, libraries and on social media. Keep your eye out on Planit, SDS – My WOW, DYW Academy and </a:t>
            </a:r>
            <a:r>
              <a:rPr lang="en-GB" sz="1200" b="0" i="0" u="none" strike="noStrike" kern="1200" dirty="0" err="1">
                <a:solidFill>
                  <a:schemeClr val="tx1"/>
                </a:solidFill>
                <a:effectLst/>
                <a:latin typeface="+mn-lt"/>
                <a:ea typeface="+mn-ea"/>
                <a:cs typeface="+mn-cs"/>
              </a:rPr>
              <a:t>Workit</a:t>
            </a:r>
            <a:r>
              <a:rPr lang="en-GB"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Check out these websites as a starting point.</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School website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Scottish apprenticeship week - </a:t>
            </a:r>
            <a:r>
              <a:rPr lang="en-GB" sz="1200" b="0" i="0" u="sng" strike="noStrike" kern="1200" dirty="0">
                <a:solidFill>
                  <a:schemeClr val="tx1"/>
                </a:solidFill>
                <a:effectLst/>
                <a:latin typeface="+mn-lt"/>
                <a:ea typeface="+mn-ea"/>
                <a:cs typeface="+mn-cs"/>
                <a:hlinkClick r:id="rId3"/>
              </a:rPr>
              <a:t>https://www.apprenticeships.scot/scottish-apprenticeship-week</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SDS website - </a:t>
            </a:r>
            <a:r>
              <a:rPr lang="en-GB" sz="1200" b="0" i="0" u="sng" strike="noStrike" kern="1200" dirty="0">
                <a:solidFill>
                  <a:schemeClr val="tx1"/>
                </a:solidFill>
                <a:effectLst/>
                <a:latin typeface="+mn-lt"/>
                <a:ea typeface="+mn-ea"/>
                <a:cs typeface="+mn-cs"/>
              </a:rPr>
              <a:t>https://www.skillsdevelopmentscotland.co.uk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UK Careers Fairs - https://www.ukcareersfair.com/</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National Apprenticeship and Education Event - https://nationalapprenticeshipevents.co.uk/</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Planit Events.</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If you have extra time you could go through some of these sites with class)</a:t>
            </a:r>
            <a:r>
              <a:rPr lang="en-US" sz="1200" b="0" i="0" kern="1200" dirty="0">
                <a:solidFill>
                  <a:schemeClr val="tx1"/>
                </a:solidFill>
                <a:effectLst/>
                <a:latin typeface="+mn-lt"/>
                <a:ea typeface="+mn-ea"/>
                <a:cs typeface="+mn-cs"/>
              </a:rPr>
              <a:t>​</a:t>
            </a:r>
          </a:p>
          <a:p>
            <a:pPr algn="r" rtl="0" fontAlgn="base"/>
            <a:r>
              <a:rPr lang="en-US" sz="1200" b="1" i="0" u="none" strike="noStrike" kern="1200" dirty="0">
                <a:solidFill>
                  <a:schemeClr val="tx1"/>
                </a:solidFill>
                <a:effectLst/>
                <a:latin typeface="+mn-lt"/>
                <a:ea typeface="+mn-ea"/>
                <a:cs typeface="+mn-cs"/>
              </a:rPr>
              <a:t>Timing:  18:30</a:t>
            </a:r>
            <a:r>
              <a:rPr lang="en-GB"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1631887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Visiting careers or recruitment events</a:t>
            </a:r>
            <a:r>
              <a:rPr lang="en-US" sz="1200" b="1"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Try to make the most of any exhibition or event you go to by speaking to people – apprentices, employers, trainers and tutors, as they may be helpful to you in the future.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Before you go:</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1" u="none" strike="noStrike" kern="1200" dirty="0">
                <a:solidFill>
                  <a:schemeClr val="tx1"/>
                </a:solidFill>
                <a:effectLst/>
                <a:latin typeface="+mn-lt"/>
                <a:ea typeface="+mn-ea"/>
                <a:cs typeface="+mn-cs"/>
              </a:rPr>
              <a:t>[Press* for each item]</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find out as much as you can about the event – the location, date and time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find out which organisations and businesses will be there and what they do - </a:t>
            </a:r>
            <a:r>
              <a:rPr lang="en-GB" sz="1200" kern="1200" dirty="0">
                <a:solidFill>
                  <a:schemeClr val="tx1"/>
                </a:solidFill>
                <a:latin typeface="+mn-lt"/>
                <a:ea typeface="+mn-ea"/>
                <a:cs typeface="+mn-cs"/>
              </a:rPr>
              <a:t>sometimes this information is available online, but sometimes you need to follow the event on social media for updates</a:t>
            </a:r>
            <a:r>
              <a:rPr lang="en-GB" sz="1200" b="0" i="0" u="none" strike="noStrike" kern="1200" dirty="0">
                <a:solidFill>
                  <a:schemeClr val="tx1"/>
                </a:solidFill>
                <a:effectLst/>
                <a:latin typeface="+mn-lt"/>
                <a:ea typeface="+mn-ea"/>
                <a:cs typeface="+mn-cs"/>
              </a:rPr>
              <a:t> (sometimes an event may be held by just one employer, such as NHS Scotland or the Army)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ask yourself what you want to get out of the event, such as information on a specific career or employers who plan to recruit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prioritise what you want to do and who you want to speak with – you may not have the time to do everything you want</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If the information is available before the event, check the times and locations of any activities you want to take part in</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write down the questions you want to ask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plan what to wear - something smart, presentable and comfortable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take a notepad and pen – you won’t remember everything you find out.</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t>
            </a:r>
          </a:p>
          <a:p>
            <a:pPr algn="r" rtl="0" fontAlgn="base"/>
            <a:r>
              <a:rPr lang="en-US" sz="1200" b="1" i="0" u="none" strike="noStrike" kern="1200" dirty="0">
                <a:solidFill>
                  <a:schemeClr val="tx1"/>
                </a:solidFill>
                <a:effectLst/>
                <a:latin typeface="+mn-lt"/>
                <a:ea typeface="+mn-ea"/>
                <a:cs typeface="+mn-cs"/>
              </a:rPr>
              <a:t>Timing:  20:00</a:t>
            </a:r>
            <a:r>
              <a:rPr lang="en-US" sz="1200" b="0" i="0" kern="1200" dirty="0">
                <a:solidFill>
                  <a:schemeClr val="tx1"/>
                </a:solidFill>
                <a:effectLst/>
                <a:latin typeface="+mn-lt"/>
                <a:ea typeface="+mn-ea"/>
                <a:cs typeface="+mn-cs"/>
              </a:rPr>
              <a:t>​</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139587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After the event</a:t>
            </a:r>
          </a:p>
          <a:p>
            <a:endParaRPr lang="en-GB" sz="1200" b="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after you’ve been to the event:</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[Press* for each point]</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read the information you’ve collected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put any important dates, for example application dates, or contacts in your calendar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reflect on what you found out and what it might mean for your future plans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get online and find out more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follow up on any contacts you’ve made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act on what you found out – apply, research, update your career or learning plans.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Activity 2: Preparing for a careers or job fair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one of the websites mentioned, or search on the internet, to find a suitable careers or job event. Complete the Activity 2 worksheet as though you will be attending that event so that you can practise for the real thing.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remember that your best networking tools can be your CV. </a:t>
            </a:r>
            <a:r>
              <a:rPr lang="en-GB" sz="1200" b="1" kern="1200" dirty="0">
                <a:solidFill>
                  <a:schemeClr val="tx1"/>
                </a:solidFill>
                <a:effectLst/>
                <a:latin typeface="+mn-lt"/>
                <a:ea typeface="+mn-ea"/>
                <a:cs typeface="+mn-cs"/>
              </a:rPr>
              <a:t>(More about this in JSS Module 6 – Writing your first CV).</a:t>
            </a:r>
          </a:p>
          <a:p>
            <a:endParaRPr lang="en-GB" sz="1200" b="1" kern="1200" dirty="0">
              <a:solidFill>
                <a:schemeClr val="tx1"/>
              </a:solidFill>
              <a:effectLst/>
              <a:latin typeface="+mn-lt"/>
              <a:ea typeface="+mn-ea"/>
              <a:cs typeface="+mn-cs"/>
            </a:endParaRPr>
          </a:p>
          <a:p>
            <a:pPr algn="r"/>
            <a:r>
              <a:rPr lang="en-US" sz="1200" b="1" i="0" u="none" strike="noStrike" kern="1200" dirty="0">
                <a:solidFill>
                  <a:schemeClr val="tx1"/>
                </a:solidFill>
                <a:effectLst/>
                <a:latin typeface="+mn-lt"/>
                <a:ea typeface="+mn-ea"/>
                <a:cs typeface="+mn-cs"/>
              </a:rPr>
              <a:t>Timing:  35:00</a:t>
            </a:r>
            <a:r>
              <a:rPr lang="en-US" sz="1200" b="0" i="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2401360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Any questions?</a:t>
            </a:r>
          </a:p>
        </p:txBody>
      </p:sp>
      <p:sp>
        <p:nvSpPr>
          <p:cNvPr id="4" name="Slide Number Placeholder 3"/>
          <p:cNvSpPr>
            <a:spLocks noGrp="1"/>
          </p:cNvSpPr>
          <p:nvPr>
            <p:ph type="sldNum" sz="quarter" idx="5"/>
          </p:nvPr>
        </p:nvSpPr>
        <p:spPr/>
        <p:txBody>
          <a:bodyPr/>
          <a:lstStyle/>
          <a:p>
            <a:fld id="{DA8CE8B9-6A58-4D87-B516-F25D94F6D43A}" type="slidenum">
              <a:rPr lang="en-US" smtClean="0"/>
              <a:t>9</a:t>
            </a:fld>
            <a:endParaRPr lang="en-US"/>
          </a:p>
        </p:txBody>
      </p:sp>
    </p:spTree>
    <p:extLst>
      <p:ext uri="{BB962C8B-B14F-4D97-AF65-F5344CB8AC3E}">
        <p14:creationId xmlns:p14="http://schemas.microsoft.com/office/powerpoint/2010/main" val="339532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18" Type="http://schemas.openxmlformats.org/officeDocument/2006/relationships/image" Target="../media/image43.png"/><Relationship Id="rId26" Type="http://schemas.openxmlformats.org/officeDocument/2006/relationships/image" Target="../media/image19.svg"/><Relationship Id="rId39" Type="http://schemas.openxmlformats.org/officeDocument/2006/relationships/image" Target="../media/image32.png"/><Relationship Id="rId3" Type="http://schemas.openxmlformats.org/officeDocument/2006/relationships/image" Target="../media/image6.jpeg"/><Relationship Id="rId21" Type="http://schemas.openxmlformats.org/officeDocument/2006/relationships/customXml" Target="../ink/ink7.xml"/><Relationship Id="rId34" Type="http://schemas.openxmlformats.org/officeDocument/2006/relationships/image" Target="../media/image27.svg"/><Relationship Id="rId42" Type="http://schemas.openxmlformats.org/officeDocument/2006/relationships/image" Target="../media/image60.png"/><Relationship Id="rId47" Type="http://schemas.openxmlformats.org/officeDocument/2006/relationships/image" Target="../media/image12.png"/><Relationship Id="rId7" Type="http://schemas.openxmlformats.org/officeDocument/2006/relationships/image" Target="../media/image38.png"/><Relationship Id="rId12" Type="http://schemas.openxmlformats.org/officeDocument/2006/relationships/customXml" Target="../ink/ink3.xml"/><Relationship Id="rId17" Type="http://schemas.openxmlformats.org/officeDocument/2006/relationships/customXml" Target="../ink/ink5.xml"/><Relationship Id="rId25" Type="http://schemas.openxmlformats.org/officeDocument/2006/relationships/image" Target="../media/image18.png"/><Relationship Id="rId33" Type="http://schemas.openxmlformats.org/officeDocument/2006/relationships/image" Target="../media/image26.png"/><Relationship Id="rId38" Type="http://schemas.openxmlformats.org/officeDocument/2006/relationships/image" Target="../media/image31.svg"/><Relationship Id="rId46"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42.png"/><Relationship Id="rId20" Type="http://schemas.openxmlformats.org/officeDocument/2006/relationships/image" Target="../media/image44.png"/><Relationship Id="rId29" Type="http://schemas.openxmlformats.org/officeDocument/2006/relationships/image" Target="../media/image22.png"/><Relationship Id="rId41" Type="http://schemas.openxmlformats.org/officeDocument/2006/relationships/customXml" Target="../ink/ink11.xml"/><Relationship Id="rId1" Type="http://schemas.openxmlformats.org/officeDocument/2006/relationships/slideLayout" Target="../slideLayouts/slideLayout1.xml"/><Relationship Id="rId11" Type="http://schemas.openxmlformats.org/officeDocument/2006/relationships/image" Target="../media/image8.png"/><Relationship Id="rId24" Type="http://schemas.openxmlformats.org/officeDocument/2006/relationships/customXml" Target="../ink/ink10.xml"/><Relationship Id="rId32" Type="http://schemas.openxmlformats.org/officeDocument/2006/relationships/image" Target="../media/image25.svg"/><Relationship Id="rId37" Type="http://schemas.openxmlformats.org/officeDocument/2006/relationships/image" Target="../media/image30.png"/><Relationship Id="rId40" Type="http://schemas.openxmlformats.org/officeDocument/2006/relationships/image" Target="../media/image33.png"/><Relationship Id="rId45" Type="http://schemas.openxmlformats.org/officeDocument/2006/relationships/image" Target="../media/image5.png"/><Relationship Id="rId15" Type="http://schemas.openxmlformats.org/officeDocument/2006/relationships/customXml" Target="../ink/ink4.xml"/><Relationship Id="rId23" Type="http://schemas.openxmlformats.org/officeDocument/2006/relationships/customXml" Target="../ink/ink9.xml"/><Relationship Id="rId28" Type="http://schemas.openxmlformats.org/officeDocument/2006/relationships/image" Target="../media/image21.svg"/><Relationship Id="rId36" Type="http://schemas.openxmlformats.org/officeDocument/2006/relationships/image" Target="../media/image29.svg"/><Relationship Id="rId49" Type="http://schemas.openxmlformats.org/officeDocument/2006/relationships/image" Target="../media/image14.png"/><Relationship Id="rId10" Type="http://schemas.openxmlformats.org/officeDocument/2006/relationships/image" Target="../media/image17.png"/><Relationship Id="rId19" Type="http://schemas.openxmlformats.org/officeDocument/2006/relationships/customXml" Target="../ink/ink6.xml"/><Relationship Id="rId31" Type="http://schemas.openxmlformats.org/officeDocument/2006/relationships/image" Target="../media/image24.png"/><Relationship Id="rId44" Type="http://schemas.openxmlformats.org/officeDocument/2006/relationships/image" Target="../media/image61.png"/><Relationship Id="rId4" Type="http://schemas.openxmlformats.org/officeDocument/2006/relationships/customXml" Target="../ink/ink1.xml"/><Relationship Id="rId9" Type="http://schemas.openxmlformats.org/officeDocument/2006/relationships/image" Target="../media/image39.png"/><Relationship Id="rId14" Type="http://schemas.openxmlformats.org/officeDocument/2006/relationships/image" Target="../media/image41.png"/><Relationship Id="rId22" Type="http://schemas.openxmlformats.org/officeDocument/2006/relationships/customXml" Target="../ink/ink8.xml"/><Relationship Id="rId27" Type="http://schemas.openxmlformats.org/officeDocument/2006/relationships/image" Target="../media/image20.png"/><Relationship Id="rId30" Type="http://schemas.openxmlformats.org/officeDocument/2006/relationships/image" Target="../media/image23.svg"/><Relationship Id="rId35" Type="http://schemas.openxmlformats.org/officeDocument/2006/relationships/image" Target="../media/image28.png"/><Relationship Id="rId43" Type="http://schemas.openxmlformats.org/officeDocument/2006/relationships/customXml" Target="../ink/ink12.xml"/><Relationship Id="rId48"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customXml" Target="../ink/ink15.xml"/><Relationship Id="rId18" Type="http://schemas.openxmlformats.org/officeDocument/2006/relationships/customXml" Target="../ink/ink17.xml"/><Relationship Id="rId26" Type="http://schemas.openxmlformats.org/officeDocument/2006/relationships/customXml" Target="../ink/ink20.xml"/><Relationship Id="rId3" Type="http://schemas.openxmlformats.org/officeDocument/2006/relationships/image" Target="../media/image6.jpeg"/><Relationship Id="rId21" Type="http://schemas.openxmlformats.org/officeDocument/2006/relationships/customXml" Target="../ink/ink18.xml"/><Relationship Id="rId7" Type="http://schemas.openxmlformats.org/officeDocument/2006/relationships/image" Target="../media/image36.png"/><Relationship Id="rId12" Type="http://schemas.openxmlformats.org/officeDocument/2006/relationships/image" Target="../media/image40.png"/><Relationship Id="rId17" Type="http://schemas.openxmlformats.org/officeDocument/2006/relationships/image" Target="../media/image48.png"/><Relationship Id="rId25" Type="http://schemas.openxmlformats.org/officeDocument/2006/relationships/image" Target="../media/image53.png"/><Relationship Id="rId2" Type="http://schemas.openxmlformats.org/officeDocument/2006/relationships/notesSlide" Target="../notesSlides/notesSlide5.xml"/><Relationship Id="rId16" Type="http://schemas.openxmlformats.org/officeDocument/2006/relationships/image" Target="../media/image46.png"/><Relationship Id="rId20" Type="http://schemas.openxmlformats.org/officeDocument/2006/relationships/image" Target="../media/image50.svg"/><Relationship Id="rId29"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customXml" Target="../ink/ink13.xml"/><Relationship Id="rId11" Type="http://schemas.openxmlformats.org/officeDocument/2006/relationships/image" Target="../media/image45.png"/><Relationship Id="rId24" Type="http://schemas.openxmlformats.org/officeDocument/2006/relationships/image" Target="../media/image52.png"/><Relationship Id="rId5" Type="http://schemas.openxmlformats.org/officeDocument/2006/relationships/image" Target="../media/image32.png"/><Relationship Id="rId15" Type="http://schemas.openxmlformats.org/officeDocument/2006/relationships/image" Target="../media/image47.png"/><Relationship Id="rId23" Type="http://schemas.openxmlformats.org/officeDocument/2006/relationships/customXml" Target="../ink/ink19.xml"/><Relationship Id="rId28" Type="http://schemas.openxmlformats.org/officeDocument/2006/relationships/image" Target="../media/image5.png"/><Relationship Id="rId10" Type="http://schemas.openxmlformats.org/officeDocument/2006/relationships/customXml" Target="../ink/ink14.xml"/><Relationship Id="rId19" Type="http://schemas.openxmlformats.org/officeDocument/2006/relationships/image" Target="../media/image49.png"/><Relationship Id="rId31"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37.png"/><Relationship Id="rId14" Type="http://schemas.openxmlformats.org/officeDocument/2006/relationships/customXml" Target="../ink/ink16.xml"/><Relationship Id="rId22" Type="http://schemas.openxmlformats.org/officeDocument/2006/relationships/image" Target="../media/image51.png"/><Relationship Id="rId27" Type="http://schemas.openxmlformats.org/officeDocument/2006/relationships/image" Target="../media/image54.png"/><Relationship Id="rId30"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3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jpeg"/><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56.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jpe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6.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54FB4C4B-C219-DE49-AD64-4A66710A3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00" y="2796170"/>
            <a:ext cx="3124200" cy="393700"/>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2B4FE6DE-15D0-C84C-8029-DD168232F66B}"/>
              </a:ext>
            </a:extLst>
          </p:cNvPr>
          <p:cNvSpPr/>
          <p:nvPr/>
        </p:nvSpPr>
        <p:spPr>
          <a:xfrm>
            <a:off x="0" y="526529"/>
            <a:ext cx="3633393" cy="487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2619946" cy="584775"/>
          </a:xfrm>
          <a:prstGeom prst="rect">
            <a:avLst/>
          </a:prstGeom>
          <a:noFill/>
        </p:spPr>
        <p:txBody>
          <a:bodyPr wrap="square" rtlCol="0">
            <a:spAutoFit/>
          </a:bodyPr>
          <a:lstStyle/>
          <a:p>
            <a:r>
              <a:rPr lang="en-GB" sz="3200">
                <a:solidFill>
                  <a:schemeClr val="bg1"/>
                </a:solidFill>
                <a:latin typeface="Maximus" panose="020B0604020202020204"/>
              </a:rPr>
              <a:t>GET PREPARED</a:t>
            </a:r>
          </a:p>
        </p:txBody>
      </p:sp>
      <p:sp>
        <p:nvSpPr>
          <p:cNvPr id="12" name="TextBox 11">
            <a:extLst>
              <a:ext uri="{FF2B5EF4-FFF2-40B4-BE49-F238E27FC236}">
                <a16:creationId xmlns:a16="http://schemas.microsoft.com/office/drawing/2014/main" id="{2F930E6E-3F3D-41CD-9433-F0F63B47A521}"/>
              </a:ext>
            </a:extLst>
          </p:cNvPr>
          <p:cNvSpPr txBox="1"/>
          <p:nvPr/>
        </p:nvSpPr>
        <p:spPr>
          <a:xfrm>
            <a:off x="876759" y="3204692"/>
            <a:ext cx="3582607" cy="1384995"/>
          </a:xfrm>
          <a:prstGeom prst="rect">
            <a:avLst/>
          </a:prstGeom>
          <a:noFill/>
        </p:spPr>
        <p:txBody>
          <a:bodyPr wrap="square" rtlCol="0">
            <a:spAutoFit/>
          </a:bodyPr>
          <a:lstStyle/>
          <a:p>
            <a:r>
              <a:rPr lang="en-GB" sz="2800">
                <a:solidFill>
                  <a:srgbClr val="FFFF00"/>
                </a:solidFill>
                <a:latin typeface="Reprise Title Std" panose="02000000000000000000" charset="0"/>
              </a:rPr>
              <a:t>Where to look </a:t>
            </a:r>
            <a:br>
              <a:rPr lang="en-GB" sz="2800">
                <a:solidFill>
                  <a:srgbClr val="FFFF00"/>
                </a:solidFill>
                <a:latin typeface="Reprise Title Std" panose="02000000000000000000" charset="0"/>
              </a:rPr>
            </a:br>
            <a:r>
              <a:rPr lang="en-GB" sz="2800">
                <a:solidFill>
                  <a:srgbClr val="FFFF00"/>
                </a:solidFill>
                <a:latin typeface="Reprise Title Std" panose="02000000000000000000" charset="0"/>
              </a:rPr>
              <a:t>for work – contacts </a:t>
            </a:r>
            <a:br>
              <a:rPr lang="en-GB" sz="2800">
                <a:solidFill>
                  <a:srgbClr val="FFFF00"/>
                </a:solidFill>
                <a:latin typeface="Reprise Title Std" panose="02000000000000000000" charset="0"/>
              </a:rPr>
            </a:br>
            <a:r>
              <a:rPr lang="en-GB" sz="2800">
                <a:solidFill>
                  <a:srgbClr val="FFFF00"/>
                </a:solidFill>
                <a:latin typeface="Reprise Title Std" panose="02000000000000000000" charset="0"/>
              </a:rPr>
              <a:t>and networking</a:t>
            </a:r>
          </a:p>
        </p:txBody>
      </p:sp>
      <p:pic>
        <p:nvPicPr>
          <p:cNvPr id="8" name="Picture 7" descr="Logo&#10;&#10;Description automatically generated">
            <a:extLst>
              <a:ext uri="{FF2B5EF4-FFF2-40B4-BE49-F238E27FC236}">
                <a16:creationId xmlns:a16="http://schemas.microsoft.com/office/drawing/2014/main" id="{08511990-B89A-804F-996B-943DB276E8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9366" y="1891179"/>
            <a:ext cx="3470825" cy="3535499"/>
          </a:xfrm>
          <a:prstGeom prst="rect">
            <a:avLst/>
          </a:prstGeom>
        </p:spPr>
      </p:pic>
      <p:sp>
        <p:nvSpPr>
          <p:cNvPr id="6" name="Rectangle 5">
            <a:extLst>
              <a:ext uri="{FF2B5EF4-FFF2-40B4-BE49-F238E27FC236}">
                <a16:creationId xmlns:a16="http://schemas.microsoft.com/office/drawing/2014/main" id="{267E5199-7222-A749-8066-4702DEA87FE2}"/>
              </a:ext>
            </a:extLst>
          </p:cNvPr>
          <p:cNvSpPr/>
          <p:nvPr/>
        </p:nvSpPr>
        <p:spPr>
          <a:xfrm>
            <a:off x="903200" y="2605237"/>
            <a:ext cx="2640217" cy="954107"/>
          </a:xfrm>
          <a:prstGeom prst="rect">
            <a:avLst/>
          </a:prstGeom>
        </p:spPr>
        <p:txBody>
          <a:bodyPr wrap="square" lIns="91440" tIns="45720" rIns="91440" bIns="45720" anchor="t">
            <a:spAutoFit/>
          </a:bodyPr>
          <a:lstStyle/>
          <a:p>
            <a:r>
              <a:rPr lang="en-US" sz="2800" dirty="0">
                <a:solidFill>
                  <a:schemeClr val="bg1"/>
                </a:solidFill>
                <a:latin typeface="Stencil"/>
              </a:rPr>
              <a:t>module 3:</a:t>
            </a:r>
            <a:endParaRPr lang="en-US" sz="2800" dirty="0">
              <a:solidFill>
                <a:schemeClr val="bg1"/>
              </a:solidFill>
              <a:latin typeface="Stencil"/>
              <a:ea typeface="+mn-lt"/>
              <a:cs typeface="+mn-lt"/>
            </a:endParaRPr>
          </a:p>
          <a:p>
            <a:endParaRPr lang="en-GB" sz="2800" dirty="0">
              <a:solidFill>
                <a:schemeClr val="bg1"/>
              </a:solidFill>
              <a:latin typeface="Stencil" pitchFamily="82" charset="77"/>
            </a:endParaRPr>
          </a:p>
        </p:txBody>
      </p:sp>
      <p:sp>
        <p:nvSpPr>
          <p:cNvPr id="15" name="TextBox 14">
            <a:extLst>
              <a:ext uri="{FF2B5EF4-FFF2-40B4-BE49-F238E27FC236}">
                <a16:creationId xmlns:a16="http://schemas.microsoft.com/office/drawing/2014/main" id="{392C08C5-972A-656D-BB13-C4BD55135686}"/>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6" name="Picture 4">
            <a:extLst>
              <a:ext uri="{FF2B5EF4-FFF2-40B4-BE49-F238E27FC236}">
                <a16:creationId xmlns:a16="http://schemas.microsoft.com/office/drawing/2014/main" id="{71BA374C-A75C-8DE0-4E7F-93C485C8FAEC}"/>
              </a:ext>
            </a:extLst>
          </p:cNvPr>
          <p:cNvPicPr>
            <a:picLocks noChangeAspect="1"/>
          </p:cNvPicPr>
          <p:nvPr/>
        </p:nvPicPr>
        <p:blipFill>
          <a:blip r:embed="rId7"/>
          <a:stretch>
            <a:fillRect/>
          </a:stretch>
        </p:blipFill>
        <p:spPr>
          <a:xfrm>
            <a:off x="7515061" y="6263837"/>
            <a:ext cx="1247775" cy="400050"/>
          </a:xfrm>
          <a:prstGeom prst="rect">
            <a:avLst/>
          </a:prstGeom>
        </p:spPr>
      </p:pic>
      <p:sp>
        <p:nvSpPr>
          <p:cNvPr id="3" name="Footer Placeholder 3">
            <a:extLst>
              <a:ext uri="{FF2B5EF4-FFF2-40B4-BE49-F238E27FC236}">
                <a16:creationId xmlns:a16="http://schemas.microsoft.com/office/drawing/2014/main" id="{C194AE45-2954-F2AD-F4D3-A0D16745B552}"/>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3" descr="Diagram&#10;&#10;Description automatically generated">
            <a:extLst>
              <a:ext uri="{FF2B5EF4-FFF2-40B4-BE49-F238E27FC236}">
                <a16:creationId xmlns:a16="http://schemas.microsoft.com/office/drawing/2014/main" id="{9DE36050-CEC7-5270-3BF6-AB5CFDA77CB9}"/>
              </a:ext>
            </a:extLst>
          </p:cNvPr>
          <p:cNvPicPr>
            <a:picLocks noChangeAspect="1"/>
          </p:cNvPicPr>
          <p:nvPr/>
        </p:nvPicPr>
        <p:blipFill>
          <a:blip r:embed="rId4"/>
          <a:stretch>
            <a:fillRect/>
          </a:stretch>
        </p:blipFill>
        <p:spPr>
          <a:xfrm>
            <a:off x="273798" y="729887"/>
            <a:ext cx="8135092" cy="6007030"/>
          </a:xfrm>
          <a:prstGeom prst="rect">
            <a:avLst/>
          </a:prstGeom>
        </p:spPr>
      </p:pic>
      <p:sp>
        <p:nvSpPr>
          <p:cNvPr id="11" name="TextBox 10">
            <a:extLst>
              <a:ext uri="{FF2B5EF4-FFF2-40B4-BE49-F238E27FC236}">
                <a16:creationId xmlns:a16="http://schemas.microsoft.com/office/drawing/2014/main" id="{96679C95-15BA-9F4C-F532-73916275696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739" y="297172"/>
            <a:ext cx="4605950"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752975" y="380976"/>
            <a:ext cx="4450125"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Contacts and networking</a:t>
            </a:r>
          </a:p>
        </p:txBody>
      </p:sp>
      <p:pic>
        <p:nvPicPr>
          <p:cNvPr id="5" name="Graphic 4" descr="Chat with solid fill">
            <a:extLst>
              <a:ext uri="{FF2B5EF4-FFF2-40B4-BE49-F238E27FC236}">
                <a16:creationId xmlns:a16="http://schemas.microsoft.com/office/drawing/2014/main" id="{56C6CD60-1FFD-3540-899B-4E3B43217A0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0050" y="327214"/>
            <a:ext cx="531820" cy="531820"/>
          </a:xfrm>
          <a:prstGeom prst="rect">
            <a:avLst/>
          </a:prstGeom>
        </p:spPr>
      </p:pic>
      <p:pic>
        <p:nvPicPr>
          <p:cNvPr id="14" name="Picture 4">
            <a:extLst>
              <a:ext uri="{FF2B5EF4-FFF2-40B4-BE49-F238E27FC236}">
                <a16:creationId xmlns:a16="http://schemas.microsoft.com/office/drawing/2014/main" id="{B373CFD2-01A1-F409-DD2C-D02C2B86B862}"/>
              </a:ext>
            </a:extLst>
          </p:cNvPr>
          <p:cNvPicPr>
            <a:picLocks noChangeAspect="1"/>
          </p:cNvPicPr>
          <p:nvPr/>
        </p:nvPicPr>
        <p:blipFill>
          <a:blip r:embed="rId9"/>
          <a:stretch>
            <a:fillRect/>
          </a:stretch>
        </p:blipFill>
        <p:spPr>
          <a:xfrm>
            <a:off x="7515061" y="6263837"/>
            <a:ext cx="1247775" cy="400050"/>
          </a:xfrm>
          <a:prstGeom prst="rect">
            <a:avLst/>
          </a:prstGeom>
        </p:spPr>
      </p:pic>
      <p:grpSp>
        <p:nvGrpSpPr>
          <p:cNvPr id="4" name="Group 3">
            <a:extLst>
              <a:ext uri="{FF2B5EF4-FFF2-40B4-BE49-F238E27FC236}">
                <a16:creationId xmlns:a16="http://schemas.microsoft.com/office/drawing/2014/main" id="{460FAD57-E34C-FBD4-9F25-1FF2C2EECD86}"/>
              </a:ext>
            </a:extLst>
          </p:cNvPr>
          <p:cNvGrpSpPr/>
          <p:nvPr/>
        </p:nvGrpSpPr>
        <p:grpSpPr>
          <a:xfrm>
            <a:off x="2301193" y="5013805"/>
            <a:ext cx="6842807" cy="1494175"/>
            <a:chOff x="2301193" y="5013805"/>
            <a:chExt cx="6842807" cy="1494175"/>
          </a:xfrm>
        </p:grpSpPr>
        <p:pic>
          <p:nvPicPr>
            <p:cNvPr id="16" name="Picture 15" descr="Background pattern&#10;&#10;Description automatically generated">
              <a:extLst>
                <a:ext uri="{FF2B5EF4-FFF2-40B4-BE49-F238E27FC236}">
                  <a16:creationId xmlns:a16="http://schemas.microsoft.com/office/drawing/2014/main" id="{26D60002-7346-D634-FA87-CEA0911E17D3}"/>
                </a:ext>
              </a:extLst>
            </p:cNvPr>
            <p:cNvPicPr>
              <a:picLocks noChangeAspect="1"/>
            </p:cNvPicPr>
            <p:nvPr/>
          </p:nvPicPr>
          <p:blipFill rotWithShape="1">
            <a:blip r:embed="rId10">
              <a:extLst>
                <a:ext uri="{28A0092B-C50C-407E-A947-70E740481C1C}">
                  <a14:useLocalDpi xmlns:a14="http://schemas.microsoft.com/office/drawing/2010/main" val="0"/>
                </a:ext>
              </a:extLst>
            </a:blip>
            <a:srcRect t="21469"/>
            <a:stretch/>
          </p:blipFill>
          <p:spPr>
            <a:xfrm rot="5400000" flipH="1">
              <a:off x="7448219" y="4308971"/>
              <a:ext cx="849967" cy="2541595"/>
            </a:xfrm>
            <a:prstGeom prst="rect">
              <a:avLst/>
            </a:prstGeom>
          </p:spPr>
        </p:pic>
        <p:pic>
          <p:nvPicPr>
            <p:cNvPr id="17" name="Picture 16" descr="A picture containing outdoor object, night sky&#10;&#10;Description automatically generated">
              <a:extLst>
                <a:ext uri="{FF2B5EF4-FFF2-40B4-BE49-F238E27FC236}">
                  <a16:creationId xmlns:a16="http://schemas.microsoft.com/office/drawing/2014/main" id="{0D88BD74-34AA-89CD-447E-27136A029E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32232" y="5337856"/>
              <a:ext cx="910539" cy="925589"/>
            </a:xfrm>
            <a:prstGeom prst="rect">
              <a:avLst/>
            </a:prstGeom>
          </p:spPr>
        </p:pic>
        <p:grpSp>
          <p:nvGrpSpPr>
            <p:cNvPr id="18" name="Group 17">
              <a:extLst>
                <a:ext uri="{FF2B5EF4-FFF2-40B4-BE49-F238E27FC236}">
                  <a16:creationId xmlns:a16="http://schemas.microsoft.com/office/drawing/2014/main" id="{2685861A-E950-EFF1-861D-56BE309ECAEC}"/>
                </a:ext>
              </a:extLst>
            </p:cNvPr>
            <p:cNvGrpSpPr/>
            <p:nvPr/>
          </p:nvGrpSpPr>
          <p:grpSpPr>
            <a:xfrm>
              <a:off x="2301193" y="5013805"/>
              <a:ext cx="3255168" cy="1494175"/>
              <a:chOff x="3719808" y="5125795"/>
              <a:chExt cx="3255168" cy="1494175"/>
            </a:xfrm>
          </p:grpSpPr>
          <p:pic>
            <p:nvPicPr>
              <p:cNvPr id="19" name="Picture 18" descr="A picture containing text&#10;&#10;Description automatically generated">
                <a:extLst>
                  <a:ext uri="{FF2B5EF4-FFF2-40B4-BE49-F238E27FC236}">
                    <a16:creationId xmlns:a16="http://schemas.microsoft.com/office/drawing/2014/main" id="{64CA0D41-0600-527C-D009-39257BD6EC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20" name="TextBox 19">
                <a:extLst>
                  <a:ext uri="{FF2B5EF4-FFF2-40B4-BE49-F238E27FC236}">
                    <a16:creationId xmlns:a16="http://schemas.microsoft.com/office/drawing/2014/main" id="{143CEA55-7CB8-6711-3303-A34AD225FC87}"/>
                  </a:ext>
                </a:extLst>
              </p:cNvPr>
              <p:cNvSpPr txBox="1"/>
              <p:nvPr/>
            </p:nvSpPr>
            <p:spPr>
              <a:xfrm>
                <a:off x="3947497" y="5501439"/>
                <a:ext cx="2879078" cy="738664"/>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1</a:t>
                </a:r>
                <a:r>
                  <a:rPr lang="en-GB" sz="1400" dirty="0">
                    <a:latin typeface="Comic Sans MS" panose="030F0902030302020204" pitchFamily="66" charset="0"/>
                    <a:cs typeface="Simplified Arabic Fixed"/>
                  </a:rPr>
                  <a:t>: Which of these have you used to research the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world of work?</a:t>
                </a:r>
              </a:p>
            </p:txBody>
          </p:sp>
        </p:grpSp>
      </p:grpSp>
    </p:spTree>
    <p:extLst>
      <p:ext uri="{BB962C8B-B14F-4D97-AF65-F5344CB8AC3E}">
        <p14:creationId xmlns:p14="http://schemas.microsoft.com/office/powerpoint/2010/main" val="9282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4605950"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752975" y="380976"/>
            <a:ext cx="4450125"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Your job search network</a:t>
            </a:r>
          </a:p>
        </p:txBody>
      </p:sp>
      <p:pic>
        <p:nvPicPr>
          <p:cNvPr id="5" name="Graphic 4" descr="Chat with solid fill">
            <a:extLst>
              <a:ext uri="{FF2B5EF4-FFF2-40B4-BE49-F238E27FC236}">
                <a16:creationId xmlns:a16="http://schemas.microsoft.com/office/drawing/2014/main" id="{56C6CD60-1FFD-3540-899B-4E3B43217A0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050" y="327214"/>
            <a:ext cx="531820" cy="531820"/>
          </a:xfrm>
          <a:prstGeom prst="rect">
            <a:avLst/>
          </a:prstGeom>
        </p:spPr>
      </p:pic>
      <p:pic>
        <p:nvPicPr>
          <p:cNvPr id="16" name="Picture 15">
            <a:extLst>
              <a:ext uri="{FF2B5EF4-FFF2-40B4-BE49-F238E27FC236}">
                <a16:creationId xmlns:a16="http://schemas.microsoft.com/office/drawing/2014/main" id="{AB39EB8A-2EA4-4345-8DB1-9D67F84A47C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20051" y="1049816"/>
            <a:ext cx="5341903" cy="4592328"/>
          </a:xfrm>
          <a:prstGeom prst="rect">
            <a:avLst/>
          </a:prstGeom>
        </p:spPr>
      </p:pic>
      <p:sp>
        <p:nvSpPr>
          <p:cNvPr id="25" name="TextBox 24">
            <a:extLst>
              <a:ext uri="{FF2B5EF4-FFF2-40B4-BE49-F238E27FC236}">
                <a16:creationId xmlns:a16="http://schemas.microsoft.com/office/drawing/2014/main" id="{9A239E08-FD3E-AF46-9B5F-BED5852A9F1F}"/>
              </a:ext>
            </a:extLst>
          </p:cNvPr>
          <p:cNvSpPr txBox="1"/>
          <p:nvPr/>
        </p:nvSpPr>
        <p:spPr>
          <a:xfrm>
            <a:off x="6763665" y="2695003"/>
            <a:ext cx="1889970" cy="2031325"/>
          </a:xfrm>
          <a:prstGeom prst="rect">
            <a:avLst/>
          </a:prstGeom>
          <a:noFill/>
        </p:spPr>
        <p:txBody>
          <a:bodyPr wrap="square" rtlCol="0">
            <a:spAutoFit/>
          </a:bodyPr>
          <a:lstStyle/>
          <a:p>
            <a:pPr algn="ctr"/>
            <a:r>
              <a:rPr lang="en-US" dirty="0">
                <a:latin typeface="Reprise Title Std" panose="02000000000000000000" pitchFamily="2" charset="77"/>
              </a:rPr>
              <a:t>Let your contacts know </a:t>
            </a:r>
            <a:r>
              <a:rPr lang="en-US" dirty="0">
                <a:solidFill>
                  <a:srgbClr val="FF0000"/>
                </a:solidFill>
                <a:latin typeface="Reprise Title Std" panose="02000000000000000000" pitchFamily="2" charset="77"/>
              </a:rPr>
              <a:t>you are looking for work</a:t>
            </a:r>
            <a:r>
              <a:rPr lang="en-US" dirty="0">
                <a:latin typeface="Reprise Title Std" panose="02000000000000000000" pitchFamily="2" charset="77"/>
              </a:rPr>
              <a:t>, </a:t>
            </a:r>
            <a:br>
              <a:rPr lang="en-US" dirty="0">
                <a:latin typeface="Reprise Title Std" panose="02000000000000000000" pitchFamily="2" charset="77"/>
              </a:rPr>
            </a:br>
            <a:r>
              <a:rPr lang="en-US" dirty="0">
                <a:latin typeface="Reprise Title Std" panose="02000000000000000000" pitchFamily="2" charset="77"/>
              </a:rPr>
              <a:t>and </a:t>
            </a:r>
            <a:r>
              <a:rPr lang="en-US" dirty="0">
                <a:solidFill>
                  <a:srgbClr val="FF0000"/>
                </a:solidFill>
                <a:latin typeface="Reprise Title Std" panose="02000000000000000000" pitchFamily="2" charset="77"/>
              </a:rPr>
              <a:t>what type </a:t>
            </a:r>
            <a:r>
              <a:rPr lang="en-US" dirty="0">
                <a:latin typeface="Reprise Title Std" panose="02000000000000000000" pitchFamily="2" charset="77"/>
              </a:rPr>
              <a:t>you are interested in!</a:t>
            </a:r>
          </a:p>
        </p:txBody>
      </p:sp>
      <p:pic>
        <p:nvPicPr>
          <p:cNvPr id="8" name="Picture 7" descr="Background pattern&#10;&#10;Description automatically generated">
            <a:extLst>
              <a:ext uri="{FF2B5EF4-FFF2-40B4-BE49-F238E27FC236}">
                <a16:creationId xmlns:a16="http://schemas.microsoft.com/office/drawing/2014/main" id="{ACC8DE59-CC6C-DD47-95E2-F406A37D4DA8}"/>
              </a:ext>
            </a:extLst>
          </p:cNvPr>
          <p:cNvPicPr>
            <a:picLocks noChangeAspect="1"/>
          </p:cNvPicPr>
          <p:nvPr/>
        </p:nvPicPr>
        <p:blipFill rotWithShape="1">
          <a:blip r:embed="rId9">
            <a:extLst>
              <a:ext uri="{28A0092B-C50C-407E-A947-70E740481C1C}">
                <a14:useLocalDpi xmlns:a14="http://schemas.microsoft.com/office/drawing/2010/main" val="0"/>
              </a:ext>
            </a:extLst>
          </a:blip>
          <a:srcRect t="36574" b="1"/>
          <a:stretch/>
        </p:blipFill>
        <p:spPr>
          <a:xfrm>
            <a:off x="7305732" y="-1"/>
            <a:ext cx="990600" cy="2392319"/>
          </a:xfrm>
          <a:prstGeom prst="rect">
            <a:avLst/>
          </a:prstGeom>
        </p:spPr>
      </p:pic>
      <p:pic>
        <p:nvPicPr>
          <p:cNvPr id="27" name="Picture 26" descr="A picture containing sunset, nature, flock, bright&#10;&#10;Description automatically generated">
            <a:extLst>
              <a:ext uri="{FF2B5EF4-FFF2-40B4-BE49-F238E27FC236}">
                <a16:creationId xmlns:a16="http://schemas.microsoft.com/office/drawing/2014/main" id="{E2C9E3F4-B71D-6345-A1F2-4BD4935B3C01}"/>
              </a:ext>
            </a:extLst>
          </p:cNvPr>
          <p:cNvPicPr>
            <a:picLocks noChangeAspect="1"/>
          </p:cNvPicPr>
          <p:nvPr/>
        </p:nvPicPr>
        <p:blipFill rotWithShape="1">
          <a:blip r:embed="rId4">
            <a:extLst>
              <a:ext uri="{28A0092B-C50C-407E-A947-70E740481C1C}">
                <a14:useLocalDpi xmlns:a14="http://schemas.microsoft.com/office/drawing/2010/main" val="0"/>
              </a:ext>
            </a:extLst>
          </a:blip>
          <a:srcRect r="11376" b="2586"/>
          <a:stretch/>
        </p:blipFill>
        <p:spPr>
          <a:xfrm>
            <a:off x="4839285" y="5686958"/>
            <a:ext cx="3868742" cy="389913"/>
          </a:xfrm>
          <a:prstGeom prst="rect">
            <a:avLst/>
          </a:prstGeom>
        </p:spPr>
      </p:pic>
      <p:sp>
        <p:nvSpPr>
          <p:cNvPr id="28" name="Rounded Rectangle 27">
            <a:extLst>
              <a:ext uri="{FF2B5EF4-FFF2-40B4-BE49-F238E27FC236}">
                <a16:creationId xmlns:a16="http://schemas.microsoft.com/office/drawing/2014/main" id="{E9A0B18A-DBE0-7446-B7DA-2D3C6A1C6D64}"/>
              </a:ext>
            </a:extLst>
          </p:cNvPr>
          <p:cNvSpPr/>
          <p:nvPr/>
        </p:nvSpPr>
        <p:spPr>
          <a:xfrm>
            <a:off x="4041273" y="5576583"/>
            <a:ext cx="4830750" cy="617261"/>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139210C-41D2-6642-A6FC-FF5F2C6112EE}"/>
              </a:ext>
            </a:extLst>
          </p:cNvPr>
          <p:cNvSpPr txBox="1"/>
          <p:nvPr/>
        </p:nvSpPr>
        <p:spPr>
          <a:xfrm>
            <a:off x="4892183" y="5754690"/>
            <a:ext cx="3815844" cy="307777"/>
          </a:xfrm>
          <a:prstGeom prst="rect">
            <a:avLst/>
          </a:prstGeom>
          <a:noFill/>
        </p:spPr>
        <p:txBody>
          <a:bodyPr wrap="square" rtlCol="0">
            <a:spAutoFit/>
          </a:bodyPr>
          <a:lstStyle/>
          <a:p>
            <a:r>
              <a:rPr lang="en-US" sz="1400">
                <a:solidFill>
                  <a:schemeClr val="bg1"/>
                </a:solidFill>
                <a:latin typeface="Simplified Arabic Fixed" panose="02070309020205020404" pitchFamily="49" charset="-78"/>
              </a:rPr>
              <a:t>Activity 1: My job search network</a:t>
            </a:r>
          </a:p>
        </p:txBody>
      </p:sp>
      <p:pic>
        <p:nvPicPr>
          <p:cNvPr id="31" name="Picture 30" descr="Icon&#10;&#10;Description automatically generated">
            <a:extLst>
              <a:ext uri="{FF2B5EF4-FFF2-40B4-BE49-F238E27FC236}">
                <a16:creationId xmlns:a16="http://schemas.microsoft.com/office/drawing/2014/main" id="{B22BF1BD-A5B3-C145-990C-336A5F4572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9168" y="5627382"/>
            <a:ext cx="823015" cy="823015"/>
          </a:xfrm>
          <a:prstGeom prst="rect">
            <a:avLst/>
          </a:prstGeom>
        </p:spPr>
      </p:pic>
      <p:sp>
        <p:nvSpPr>
          <p:cNvPr id="15" name="TextBox 14">
            <a:extLst>
              <a:ext uri="{FF2B5EF4-FFF2-40B4-BE49-F238E27FC236}">
                <a16:creationId xmlns:a16="http://schemas.microsoft.com/office/drawing/2014/main" id="{693625A9-8877-678C-0F3A-FCDE96C3D5B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7" name="Picture 4">
            <a:extLst>
              <a:ext uri="{FF2B5EF4-FFF2-40B4-BE49-F238E27FC236}">
                <a16:creationId xmlns:a16="http://schemas.microsoft.com/office/drawing/2014/main" id="{83743A06-3F2E-AC4D-C667-0C36881C7969}"/>
              </a:ext>
            </a:extLst>
          </p:cNvPr>
          <p:cNvPicPr>
            <a:picLocks noChangeAspect="1"/>
          </p:cNvPicPr>
          <p:nvPr/>
        </p:nvPicPr>
        <p:blipFill>
          <a:blip r:embed="rId11"/>
          <a:stretch>
            <a:fillRect/>
          </a:stretch>
        </p:blipFill>
        <p:spPr>
          <a:xfrm>
            <a:off x="7515061" y="6263837"/>
            <a:ext cx="1247775" cy="400050"/>
          </a:xfrm>
          <a:prstGeom prst="rect">
            <a:avLst/>
          </a:prstGeom>
        </p:spPr>
      </p:pic>
    </p:spTree>
    <p:extLst>
      <p:ext uri="{BB962C8B-B14F-4D97-AF65-F5344CB8AC3E}">
        <p14:creationId xmlns:p14="http://schemas.microsoft.com/office/powerpoint/2010/main" val="145857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8" name="Rounded Rectangle 57">
            <a:extLst>
              <a:ext uri="{FF2B5EF4-FFF2-40B4-BE49-F238E27FC236}">
                <a16:creationId xmlns:a16="http://schemas.microsoft.com/office/drawing/2014/main" id="{0D0A8746-EDDB-4049-890B-847F03FB3870}"/>
              </a:ext>
            </a:extLst>
          </p:cNvPr>
          <p:cNvSpPr/>
          <p:nvPr/>
        </p:nvSpPr>
        <p:spPr>
          <a:xfrm>
            <a:off x="539656" y="4266233"/>
            <a:ext cx="2939280" cy="1127473"/>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4C83043B-CBA2-3146-9F06-CDCF141F1EF2}"/>
              </a:ext>
            </a:extLst>
          </p:cNvPr>
          <p:cNvGrpSpPr/>
          <p:nvPr/>
        </p:nvGrpSpPr>
        <p:grpSpPr>
          <a:xfrm rot="14005016">
            <a:off x="2965363" y="3227422"/>
            <a:ext cx="432642" cy="556990"/>
            <a:chOff x="4701690" y="1940940"/>
            <a:chExt cx="635040" cy="817560"/>
          </a:xfrm>
        </p:grpSpPr>
        <mc:AlternateContent xmlns:mc="http://schemas.openxmlformats.org/markup-compatibility/2006" xmlns:p14="http://schemas.microsoft.com/office/powerpoint/2010/main">
          <mc:Choice Requires="p14">
            <p:contentPart p14:bwMode="auto" r:id="rId4">
              <p14:nvContentPartPr>
                <p14:cNvPr id="60" name="Ink 59">
                  <a:extLst>
                    <a:ext uri="{FF2B5EF4-FFF2-40B4-BE49-F238E27FC236}">
                      <a16:creationId xmlns:a16="http://schemas.microsoft.com/office/drawing/2014/main" id="{0A1EBA6A-746B-7C4C-96A4-F5749AA799BD}"/>
                    </a:ext>
                  </a:extLst>
                </p14:cNvPr>
                <p14:cNvContentPartPr/>
                <p14:nvPr/>
              </p14:nvContentPartPr>
              <p14:xfrm>
                <a:off x="4701690" y="1942740"/>
                <a:ext cx="635040" cy="815760"/>
              </p14:xfrm>
            </p:contentPart>
          </mc:Choice>
          <mc:Fallback xmlns="">
            <p:pic>
              <p:nvPicPr>
                <p:cNvPr id="60" name="Ink 59">
                  <a:extLst>
                    <a:ext uri="{FF2B5EF4-FFF2-40B4-BE49-F238E27FC236}">
                      <a16:creationId xmlns:a16="http://schemas.microsoft.com/office/drawing/2014/main" id="{0A1EBA6A-746B-7C4C-96A4-F5749AA799BD}"/>
                    </a:ext>
                  </a:extLst>
                </p:cNvPr>
                <p:cNvPicPr/>
                <p:nvPr/>
              </p:nvPicPr>
              <p:blipFill>
                <a:blip r:embed="rId7"/>
                <a:stretch>
                  <a:fillRect/>
                </a:stretch>
              </p:blipFill>
              <p:spPr>
                <a:xfrm>
                  <a:off x="4688482" y="1929531"/>
                  <a:ext cx="660928" cy="84164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Ink 60">
                  <a:extLst>
                    <a:ext uri="{FF2B5EF4-FFF2-40B4-BE49-F238E27FC236}">
                      <a16:creationId xmlns:a16="http://schemas.microsoft.com/office/drawing/2014/main" id="{B747EF85-3DCB-6941-8FA9-0265692365D6}"/>
                    </a:ext>
                  </a:extLst>
                </p14:cNvPr>
                <p14:cNvContentPartPr/>
                <p14:nvPr/>
              </p14:nvContentPartPr>
              <p14:xfrm>
                <a:off x="4973130" y="1940940"/>
                <a:ext cx="356040" cy="304920"/>
              </p14:xfrm>
            </p:contentPart>
          </mc:Choice>
          <mc:Fallback xmlns="">
            <p:pic>
              <p:nvPicPr>
                <p:cNvPr id="61" name="Ink 60">
                  <a:extLst>
                    <a:ext uri="{FF2B5EF4-FFF2-40B4-BE49-F238E27FC236}">
                      <a16:creationId xmlns:a16="http://schemas.microsoft.com/office/drawing/2014/main" id="{B747EF85-3DCB-6941-8FA9-0265692365D6}"/>
                    </a:ext>
                  </a:extLst>
                </p:cNvPr>
                <p:cNvPicPr/>
                <p:nvPr/>
              </p:nvPicPr>
              <p:blipFill>
                <a:blip r:embed="rId9"/>
                <a:stretch>
                  <a:fillRect/>
                </a:stretch>
              </p:blipFill>
              <p:spPr>
                <a:xfrm>
                  <a:off x="4959904" y="1927729"/>
                  <a:ext cx="381963" cy="330814"/>
                </a:xfrm>
                <a:prstGeom prst="rect">
                  <a:avLst/>
                </a:prstGeom>
              </p:spPr>
            </p:pic>
          </mc:Fallback>
        </mc:AlternateContent>
      </p:grpSp>
      <p:sp>
        <p:nvSpPr>
          <p:cNvPr id="43" name="Cloud 42">
            <a:extLst>
              <a:ext uri="{FF2B5EF4-FFF2-40B4-BE49-F238E27FC236}">
                <a16:creationId xmlns:a16="http://schemas.microsoft.com/office/drawing/2014/main" id="{7265B49A-0941-7C44-9632-24CA00F2F3BA}"/>
              </a:ext>
            </a:extLst>
          </p:cNvPr>
          <p:cNvSpPr/>
          <p:nvPr/>
        </p:nvSpPr>
        <p:spPr>
          <a:xfrm>
            <a:off x="706961" y="1141554"/>
            <a:ext cx="1705560" cy="1041976"/>
          </a:xfrm>
          <a:custGeom>
            <a:avLst/>
            <a:gdLst>
              <a:gd name="connsiteX0" fmla="*/ 153974 w 1705560"/>
              <a:gd name="connsiteY0" fmla="*/ 346601 h 1041976"/>
              <a:gd name="connsiteX1" fmla="*/ 221999 w 1705560"/>
              <a:gd name="connsiteY1" fmla="*/ 166595 h 1041976"/>
              <a:gd name="connsiteX2" fmla="*/ 552925 w 1705560"/>
              <a:gd name="connsiteY2" fmla="*/ 125471 h 1041976"/>
              <a:gd name="connsiteX3" fmla="*/ 886575 w 1705560"/>
              <a:gd name="connsiteY3" fmla="*/ 82779 h 1041976"/>
              <a:gd name="connsiteX4" fmla="*/ 1016584 w 1705560"/>
              <a:gd name="connsiteY4" fmla="*/ 4823 h 1041976"/>
              <a:gd name="connsiteX5" fmla="*/ 1177823 w 1705560"/>
              <a:gd name="connsiteY5" fmla="*/ 59841 h 1041976"/>
              <a:gd name="connsiteX6" fmla="*/ 1400098 w 1705560"/>
              <a:gd name="connsiteY6" fmla="*/ 16642 h 1041976"/>
              <a:gd name="connsiteX7" fmla="*/ 1512815 w 1705560"/>
              <a:gd name="connsiteY7" fmla="*/ 134492 h 1041976"/>
              <a:gd name="connsiteX8" fmla="*/ 1657472 w 1705560"/>
              <a:gd name="connsiteY8" fmla="*/ 248868 h 1041976"/>
              <a:gd name="connsiteX9" fmla="*/ 1650997 w 1705560"/>
              <a:gd name="connsiteY9" fmla="*/ 372892 h 1041976"/>
              <a:gd name="connsiteX10" fmla="*/ 1698295 w 1705560"/>
              <a:gd name="connsiteY10" fmla="*/ 562522 h 1041976"/>
              <a:gd name="connsiteX11" fmla="*/ 1476730 w 1705560"/>
              <a:gd name="connsiteY11" fmla="*/ 728514 h 1041976"/>
              <a:gd name="connsiteX12" fmla="*/ 1397414 w 1705560"/>
              <a:gd name="connsiteY12" fmla="*/ 870749 h 1041976"/>
              <a:gd name="connsiteX13" fmla="*/ 1127367 w 1705560"/>
              <a:gd name="connsiteY13" fmla="*/ 887970 h 1041976"/>
              <a:gd name="connsiteX14" fmla="*/ 934386 w 1705560"/>
              <a:gd name="connsiteY14" fmla="*/ 1039708 h 1041976"/>
              <a:gd name="connsiteX15" fmla="*/ 650639 w 1705560"/>
              <a:gd name="connsiteY15" fmla="*/ 947088 h 1041976"/>
              <a:gd name="connsiteX16" fmla="*/ 229145 w 1705560"/>
              <a:gd name="connsiteY16" fmla="*/ 855578 h 1041976"/>
              <a:gd name="connsiteX17" fmla="*/ 43823 w 1705560"/>
              <a:gd name="connsiteY17" fmla="*/ 753744 h 1041976"/>
              <a:gd name="connsiteX18" fmla="*/ 83422 w 1705560"/>
              <a:gd name="connsiteY18" fmla="*/ 616285 h 1041976"/>
              <a:gd name="connsiteX19" fmla="*/ -198 w 1705560"/>
              <a:gd name="connsiteY19" fmla="*/ 475256 h 1041976"/>
              <a:gd name="connsiteX20" fmla="*/ 152513 w 1705560"/>
              <a:gd name="connsiteY20" fmla="*/ 349906 h 1041976"/>
              <a:gd name="connsiteX21" fmla="*/ 153974 w 1705560"/>
              <a:gd name="connsiteY21" fmla="*/ 346601 h 1041976"/>
              <a:gd name="connsiteX0" fmla="*/ 185282 w 1705560"/>
              <a:gd name="connsiteY0" fmla="*/ 631384 h 1041976"/>
              <a:gd name="connsiteX1" fmla="*/ 85278 w 1705560"/>
              <a:gd name="connsiteY1" fmla="*/ 612160 h 1041976"/>
              <a:gd name="connsiteX2" fmla="*/ 273521 w 1705560"/>
              <a:gd name="connsiteY2" fmla="*/ 841757 h 1041976"/>
              <a:gd name="connsiteX3" fmla="*/ 229776 w 1705560"/>
              <a:gd name="connsiteY3" fmla="*/ 850947 h 1041976"/>
              <a:gd name="connsiteX4" fmla="*/ 650560 w 1705560"/>
              <a:gd name="connsiteY4" fmla="*/ 942843 h 1041976"/>
              <a:gd name="connsiteX5" fmla="*/ 624187 w 1705560"/>
              <a:gd name="connsiteY5" fmla="*/ 900875 h 1041976"/>
              <a:gd name="connsiteX6" fmla="*/ 1138105 w 1705560"/>
              <a:gd name="connsiteY6" fmla="*/ 838187 h 1041976"/>
              <a:gd name="connsiteX7" fmla="*/ 1127564 w 1705560"/>
              <a:gd name="connsiteY7" fmla="*/ 884232 h 1041976"/>
              <a:gd name="connsiteX8" fmla="*/ 1347431 w 1705560"/>
              <a:gd name="connsiteY8" fmla="*/ 553646 h 1041976"/>
              <a:gd name="connsiteX9" fmla="*/ 1475783 w 1705560"/>
              <a:gd name="connsiteY9" fmla="*/ 725765 h 1041976"/>
              <a:gd name="connsiteX10" fmla="*/ 1650208 w 1705560"/>
              <a:gd name="connsiteY10" fmla="*/ 370335 h 1041976"/>
              <a:gd name="connsiteX11" fmla="*/ 1593040 w 1705560"/>
              <a:gd name="connsiteY11" fmla="*/ 434880 h 1041976"/>
              <a:gd name="connsiteX12" fmla="*/ 1513052 w 1705560"/>
              <a:gd name="connsiteY12" fmla="*/ 130874 h 1041976"/>
              <a:gd name="connsiteX13" fmla="*/ 1516053 w 1705560"/>
              <a:gd name="connsiteY13" fmla="*/ 161361 h 1041976"/>
              <a:gd name="connsiteX14" fmla="*/ 1148015 w 1705560"/>
              <a:gd name="connsiteY14" fmla="*/ 95321 h 1041976"/>
              <a:gd name="connsiteX15" fmla="*/ 1177310 w 1705560"/>
              <a:gd name="connsiteY15" fmla="*/ 56440 h 1041976"/>
              <a:gd name="connsiteX16" fmla="*/ 874138 w 1705560"/>
              <a:gd name="connsiteY16" fmla="*/ 113845 h 1041976"/>
              <a:gd name="connsiteX17" fmla="*/ 888312 w 1705560"/>
              <a:gd name="connsiteY17" fmla="*/ 80318 h 1041976"/>
              <a:gd name="connsiteX18" fmla="*/ 552727 w 1705560"/>
              <a:gd name="connsiteY18" fmla="*/ 125230 h 1041976"/>
              <a:gd name="connsiteX19" fmla="*/ 604052 w 1705560"/>
              <a:gd name="connsiteY19" fmla="*/ 157743 h 1041976"/>
              <a:gd name="connsiteX20" fmla="*/ 162936 w 1705560"/>
              <a:gd name="connsiteY20" fmla="*/ 380827 h 1041976"/>
              <a:gd name="connsiteX21" fmla="*/ 153974 w 1705560"/>
              <a:gd name="connsiteY21" fmla="*/ 346601 h 104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5560" h="1041976" fill="none" extrusionOk="0">
                <a:moveTo>
                  <a:pt x="153974" y="346601"/>
                </a:moveTo>
                <a:cubicBezTo>
                  <a:pt x="135862" y="296044"/>
                  <a:pt x="160023" y="204288"/>
                  <a:pt x="221999" y="166595"/>
                </a:cubicBezTo>
                <a:cubicBezTo>
                  <a:pt x="331741" y="97634"/>
                  <a:pt x="443608" y="49948"/>
                  <a:pt x="552925" y="125471"/>
                </a:cubicBezTo>
                <a:cubicBezTo>
                  <a:pt x="629999" y="28868"/>
                  <a:pt x="780669" y="1747"/>
                  <a:pt x="886575" y="82779"/>
                </a:cubicBezTo>
                <a:cubicBezTo>
                  <a:pt x="909231" y="48858"/>
                  <a:pt x="956577" y="-864"/>
                  <a:pt x="1016584" y="4823"/>
                </a:cubicBezTo>
                <a:cubicBezTo>
                  <a:pt x="1079863" y="-3611"/>
                  <a:pt x="1146743" y="6866"/>
                  <a:pt x="1177823" y="59841"/>
                </a:cubicBezTo>
                <a:cubicBezTo>
                  <a:pt x="1230059" y="5547"/>
                  <a:pt x="1326511" y="-14905"/>
                  <a:pt x="1400098" y="16642"/>
                </a:cubicBezTo>
                <a:cubicBezTo>
                  <a:pt x="1449707" y="43050"/>
                  <a:pt x="1505176" y="92116"/>
                  <a:pt x="1512815" y="134492"/>
                </a:cubicBezTo>
                <a:cubicBezTo>
                  <a:pt x="1587884" y="148618"/>
                  <a:pt x="1631527" y="207264"/>
                  <a:pt x="1657472" y="248868"/>
                </a:cubicBezTo>
                <a:cubicBezTo>
                  <a:pt x="1677162" y="290525"/>
                  <a:pt x="1670912" y="332495"/>
                  <a:pt x="1650997" y="372892"/>
                </a:cubicBezTo>
                <a:cubicBezTo>
                  <a:pt x="1716674" y="427281"/>
                  <a:pt x="1727136" y="505893"/>
                  <a:pt x="1698295" y="562522"/>
                </a:cubicBezTo>
                <a:cubicBezTo>
                  <a:pt x="1683248" y="661046"/>
                  <a:pt x="1586588" y="721385"/>
                  <a:pt x="1476730" y="728514"/>
                </a:cubicBezTo>
                <a:cubicBezTo>
                  <a:pt x="1479983" y="786920"/>
                  <a:pt x="1439591" y="824772"/>
                  <a:pt x="1397414" y="870749"/>
                </a:cubicBezTo>
                <a:cubicBezTo>
                  <a:pt x="1318551" y="928071"/>
                  <a:pt x="1227172" y="935323"/>
                  <a:pt x="1127367" y="887970"/>
                </a:cubicBezTo>
                <a:cubicBezTo>
                  <a:pt x="1114913" y="947536"/>
                  <a:pt x="1025006" y="1018719"/>
                  <a:pt x="934386" y="1039708"/>
                </a:cubicBezTo>
                <a:cubicBezTo>
                  <a:pt x="805301" y="1070962"/>
                  <a:pt x="713195" y="1032425"/>
                  <a:pt x="650639" y="947088"/>
                </a:cubicBezTo>
                <a:cubicBezTo>
                  <a:pt x="482863" y="996045"/>
                  <a:pt x="331463" y="960461"/>
                  <a:pt x="229145" y="855578"/>
                </a:cubicBezTo>
                <a:cubicBezTo>
                  <a:pt x="153020" y="872727"/>
                  <a:pt x="70533" y="821204"/>
                  <a:pt x="43823" y="753744"/>
                </a:cubicBezTo>
                <a:cubicBezTo>
                  <a:pt x="17064" y="708900"/>
                  <a:pt x="41653" y="646350"/>
                  <a:pt x="83422" y="616285"/>
                </a:cubicBezTo>
                <a:cubicBezTo>
                  <a:pt x="25042" y="581309"/>
                  <a:pt x="-5773" y="524214"/>
                  <a:pt x="-198" y="475256"/>
                </a:cubicBezTo>
                <a:cubicBezTo>
                  <a:pt x="4031" y="409228"/>
                  <a:pt x="81245" y="343671"/>
                  <a:pt x="152513" y="349906"/>
                </a:cubicBezTo>
                <a:cubicBezTo>
                  <a:pt x="153151" y="348667"/>
                  <a:pt x="153534" y="347708"/>
                  <a:pt x="153974" y="346601"/>
                </a:cubicBezTo>
                <a:close/>
              </a:path>
              <a:path w="1705560" h="1041976" fill="none" extrusionOk="0">
                <a:moveTo>
                  <a:pt x="185282" y="631384"/>
                </a:moveTo>
                <a:cubicBezTo>
                  <a:pt x="152199" y="630171"/>
                  <a:pt x="116489" y="625896"/>
                  <a:pt x="85278" y="612160"/>
                </a:cubicBezTo>
                <a:moveTo>
                  <a:pt x="273521" y="841757"/>
                </a:moveTo>
                <a:cubicBezTo>
                  <a:pt x="262407" y="844413"/>
                  <a:pt x="247261" y="847400"/>
                  <a:pt x="229776" y="850947"/>
                </a:cubicBezTo>
                <a:moveTo>
                  <a:pt x="650560" y="942843"/>
                </a:moveTo>
                <a:cubicBezTo>
                  <a:pt x="640610" y="933010"/>
                  <a:pt x="633780" y="913174"/>
                  <a:pt x="624187" y="900875"/>
                </a:cubicBezTo>
                <a:moveTo>
                  <a:pt x="1138105" y="838187"/>
                </a:moveTo>
                <a:cubicBezTo>
                  <a:pt x="1137128" y="853828"/>
                  <a:pt x="1132780" y="866353"/>
                  <a:pt x="1127564" y="884232"/>
                </a:cubicBezTo>
                <a:moveTo>
                  <a:pt x="1347431" y="553646"/>
                </a:moveTo>
                <a:cubicBezTo>
                  <a:pt x="1418573" y="586553"/>
                  <a:pt x="1478542" y="655130"/>
                  <a:pt x="1475783" y="725765"/>
                </a:cubicBezTo>
                <a:moveTo>
                  <a:pt x="1650208" y="370335"/>
                </a:moveTo>
                <a:cubicBezTo>
                  <a:pt x="1636194" y="398110"/>
                  <a:pt x="1623707" y="415258"/>
                  <a:pt x="1593040" y="434880"/>
                </a:cubicBezTo>
                <a:moveTo>
                  <a:pt x="1513052" y="130874"/>
                </a:moveTo>
                <a:cubicBezTo>
                  <a:pt x="1515605" y="140018"/>
                  <a:pt x="1517501" y="151686"/>
                  <a:pt x="1516053" y="161361"/>
                </a:cubicBezTo>
                <a:moveTo>
                  <a:pt x="1148015" y="95321"/>
                </a:moveTo>
                <a:cubicBezTo>
                  <a:pt x="1157097" y="78716"/>
                  <a:pt x="1168007" y="67262"/>
                  <a:pt x="1177310" y="56440"/>
                </a:cubicBezTo>
                <a:moveTo>
                  <a:pt x="874138" y="113845"/>
                </a:moveTo>
                <a:cubicBezTo>
                  <a:pt x="879713" y="102673"/>
                  <a:pt x="882166" y="93635"/>
                  <a:pt x="888312" y="80318"/>
                </a:cubicBezTo>
                <a:moveTo>
                  <a:pt x="552727" y="125230"/>
                </a:moveTo>
                <a:cubicBezTo>
                  <a:pt x="567972" y="133025"/>
                  <a:pt x="589598" y="145158"/>
                  <a:pt x="604052" y="157743"/>
                </a:cubicBezTo>
                <a:moveTo>
                  <a:pt x="162936" y="380827"/>
                </a:moveTo>
                <a:cubicBezTo>
                  <a:pt x="158819" y="367480"/>
                  <a:pt x="157165" y="357263"/>
                  <a:pt x="153974" y="346601"/>
                </a:cubicBezTo>
              </a:path>
              <a:path w="1705560" h="1041976" stroke="0" extrusionOk="0">
                <a:moveTo>
                  <a:pt x="153974" y="346601"/>
                </a:moveTo>
                <a:cubicBezTo>
                  <a:pt x="134769" y="275918"/>
                  <a:pt x="163975" y="216768"/>
                  <a:pt x="221999" y="166595"/>
                </a:cubicBezTo>
                <a:cubicBezTo>
                  <a:pt x="333668" y="95493"/>
                  <a:pt x="427018" y="73331"/>
                  <a:pt x="552925" y="125471"/>
                </a:cubicBezTo>
                <a:cubicBezTo>
                  <a:pt x="599759" y="40691"/>
                  <a:pt x="783160" y="17416"/>
                  <a:pt x="886575" y="82779"/>
                </a:cubicBezTo>
                <a:cubicBezTo>
                  <a:pt x="902988" y="35727"/>
                  <a:pt x="972329" y="17092"/>
                  <a:pt x="1016584" y="4823"/>
                </a:cubicBezTo>
                <a:cubicBezTo>
                  <a:pt x="1091711" y="-874"/>
                  <a:pt x="1140943" y="16633"/>
                  <a:pt x="1177823" y="59841"/>
                </a:cubicBezTo>
                <a:cubicBezTo>
                  <a:pt x="1224666" y="5257"/>
                  <a:pt x="1310498" y="334"/>
                  <a:pt x="1400098" y="16642"/>
                </a:cubicBezTo>
                <a:cubicBezTo>
                  <a:pt x="1458348" y="30386"/>
                  <a:pt x="1496278" y="89188"/>
                  <a:pt x="1512815" y="134492"/>
                </a:cubicBezTo>
                <a:cubicBezTo>
                  <a:pt x="1589695" y="154824"/>
                  <a:pt x="1648199" y="195996"/>
                  <a:pt x="1657472" y="248868"/>
                </a:cubicBezTo>
                <a:cubicBezTo>
                  <a:pt x="1668178" y="288619"/>
                  <a:pt x="1677040" y="338335"/>
                  <a:pt x="1650997" y="372892"/>
                </a:cubicBezTo>
                <a:cubicBezTo>
                  <a:pt x="1709710" y="440066"/>
                  <a:pt x="1718846" y="503394"/>
                  <a:pt x="1698295" y="562522"/>
                </a:cubicBezTo>
                <a:cubicBezTo>
                  <a:pt x="1677790" y="659285"/>
                  <a:pt x="1594739" y="728549"/>
                  <a:pt x="1476730" y="728514"/>
                </a:cubicBezTo>
                <a:cubicBezTo>
                  <a:pt x="1478641" y="781072"/>
                  <a:pt x="1449666" y="823819"/>
                  <a:pt x="1397414" y="870749"/>
                </a:cubicBezTo>
                <a:cubicBezTo>
                  <a:pt x="1305657" y="927620"/>
                  <a:pt x="1205650" y="927439"/>
                  <a:pt x="1127367" y="887970"/>
                </a:cubicBezTo>
                <a:cubicBezTo>
                  <a:pt x="1096900" y="963323"/>
                  <a:pt x="1017246" y="1002536"/>
                  <a:pt x="934386" y="1039708"/>
                </a:cubicBezTo>
                <a:cubicBezTo>
                  <a:pt x="827562" y="1038822"/>
                  <a:pt x="700866" y="1031328"/>
                  <a:pt x="650639" y="947088"/>
                </a:cubicBezTo>
                <a:cubicBezTo>
                  <a:pt x="490930" y="1044317"/>
                  <a:pt x="332440" y="992863"/>
                  <a:pt x="229145" y="855578"/>
                </a:cubicBezTo>
                <a:cubicBezTo>
                  <a:pt x="145121" y="877073"/>
                  <a:pt x="71859" y="817956"/>
                  <a:pt x="43823" y="753744"/>
                </a:cubicBezTo>
                <a:cubicBezTo>
                  <a:pt x="24510" y="708981"/>
                  <a:pt x="29953" y="653726"/>
                  <a:pt x="83422" y="616285"/>
                </a:cubicBezTo>
                <a:cubicBezTo>
                  <a:pt x="30773" y="599957"/>
                  <a:pt x="-18166" y="537155"/>
                  <a:pt x="-198" y="475256"/>
                </a:cubicBezTo>
                <a:cubicBezTo>
                  <a:pt x="10990" y="399912"/>
                  <a:pt x="67651" y="356462"/>
                  <a:pt x="152513" y="349906"/>
                </a:cubicBezTo>
                <a:cubicBezTo>
                  <a:pt x="153017" y="348822"/>
                  <a:pt x="153460" y="347831"/>
                  <a:pt x="153974" y="346601"/>
                </a:cubicBezTo>
                <a:close/>
              </a:path>
              <a:path w="1705560" h="1041976" fill="none" stroke="0" extrusionOk="0">
                <a:moveTo>
                  <a:pt x="185282" y="631384"/>
                </a:moveTo>
                <a:cubicBezTo>
                  <a:pt x="150668" y="632542"/>
                  <a:pt x="115986" y="625047"/>
                  <a:pt x="85278" y="612160"/>
                </a:cubicBezTo>
                <a:moveTo>
                  <a:pt x="273521" y="841757"/>
                </a:moveTo>
                <a:cubicBezTo>
                  <a:pt x="259093" y="848460"/>
                  <a:pt x="243160" y="847764"/>
                  <a:pt x="229776" y="850947"/>
                </a:cubicBezTo>
                <a:moveTo>
                  <a:pt x="650560" y="942843"/>
                </a:moveTo>
                <a:cubicBezTo>
                  <a:pt x="641594" y="930942"/>
                  <a:pt x="627799" y="916556"/>
                  <a:pt x="624187" y="900875"/>
                </a:cubicBezTo>
                <a:moveTo>
                  <a:pt x="1138105" y="838187"/>
                </a:moveTo>
                <a:cubicBezTo>
                  <a:pt x="1133039" y="855030"/>
                  <a:pt x="1132983" y="867763"/>
                  <a:pt x="1127564" y="884232"/>
                </a:cubicBezTo>
                <a:moveTo>
                  <a:pt x="1347431" y="553646"/>
                </a:moveTo>
                <a:cubicBezTo>
                  <a:pt x="1420844" y="587794"/>
                  <a:pt x="1476295" y="655630"/>
                  <a:pt x="1475783" y="725765"/>
                </a:cubicBezTo>
                <a:moveTo>
                  <a:pt x="1650208" y="370335"/>
                </a:moveTo>
                <a:cubicBezTo>
                  <a:pt x="1634963" y="393112"/>
                  <a:pt x="1620474" y="417561"/>
                  <a:pt x="1593040" y="434880"/>
                </a:cubicBezTo>
                <a:moveTo>
                  <a:pt x="1513052" y="130874"/>
                </a:moveTo>
                <a:cubicBezTo>
                  <a:pt x="1513066" y="140726"/>
                  <a:pt x="1515108" y="151634"/>
                  <a:pt x="1516053" y="161361"/>
                </a:cubicBezTo>
                <a:moveTo>
                  <a:pt x="1148015" y="95321"/>
                </a:moveTo>
                <a:cubicBezTo>
                  <a:pt x="1154426" y="80035"/>
                  <a:pt x="1165605" y="64394"/>
                  <a:pt x="1177310" y="56440"/>
                </a:cubicBezTo>
                <a:moveTo>
                  <a:pt x="874138" y="113845"/>
                </a:moveTo>
                <a:cubicBezTo>
                  <a:pt x="876239" y="103582"/>
                  <a:pt x="881533" y="92012"/>
                  <a:pt x="888312" y="80318"/>
                </a:cubicBezTo>
                <a:moveTo>
                  <a:pt x="552727" y="125230"/>
                </a:moveTo>
                <a:cubicBezTo>
                  <a:pt x="570312" y="134551"/>
                  <a:pt x="590173" y="149604"/>
                  <a:pt x="604052" y="157743"/>
                </a:cubicBezTo>
                <a:moveTo>
                  <a:pt x="162936" y="380827"/>
                </a:moveTo>
                <a:cubicBezTo>
                  <a:pt x="156039" y="369145"/>
                  <a:pt x="155833" y="357269"/>
                  <a:pt x="153974" y="346601"/>
                </a:cubicBezTo>
              </a:path>
            </a:pathLst>
          </a:custGeom>
          <a:solidFill>
            <a:schemeClr val="accent5">
              <a:lumMod val="60000"/>
              <a:lumOff val="40000"/>
            </a:schemeClr>
          </a:solidFill>
          <a:ln w="31750">
            <a:solidFill>
              <a:srgbClr val="0070C0"/>
            </a:solidFill>
            <a:extLst>
              <a:ext uri="{C807C97D-BFC1-408E-A445-0C87EB9F89A2}">
                <ask:lineSketchStyleProps xmlns:ask="http://schemas.microsoft.com/office/drawing/2018/sketchyshapes" sd="1219033472">
                  <a:prstGeom prst="cloud">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EB7F756C-FCC0-BD42-899F-332F5F83BAE0}"/>
              </a:ext>
            </a:extLst>
          </p:cNvPr>
          <p:cNvPicPr>
            <a:picLocks noChangeAspect="1"/>
          </p:cNvPicPr>
          <p:nvPr/>
        </p:nvPicPr>
        <p:blipFill rotWithShape="1">
          <a:blip r:embed="rId10">
            <a:extLst>
              <a:ext uri="{28A0092B-C50C-407E-A947-70E740481C1C}">
                <a14:useLocalDpi xmlns:a14="http://schemas.microsoft.com/office/drawing/2010/main" val="0"/>
              </a:ext>
            </a:extLst>
          </a:blip>
          <a:srcRect t="11174"/>
          <a:stretch/>
        </p:blipFill>
        <p:spPr>
          <a:xfrm>
            <a:off x="3646136" y="-9784"/>
            <a:ext cx="2776283" cy="4717693"/>
          </a:xfrm>
          <a:prstGeom prst="rect">
            <a:avLst/>
          </a:prstGeom>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7740" y="297172"/>
            <a:ext cx="4791916" cy="51637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850315" y="370695"/>
            <a:ext cx="4699341"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Recruitment agencies</a:t>
            </a:r>
          </a:p>
        </p:txBody>
      </p:sp>
      <p:sp>
        <p:nvSpPr>
          <p:cNvPr id="27" name="TextBox 26">
            <a:extLst>
              <a:ext uri="{FF2B5EF4-FFF2-40B4-BE49-F238E27FC236}">
                <a16:creationId xmlns:a16="http://schemas.microsoft.com/office/drawing/2014/main" id="{98415957-50CF-064B-A196-D9E908F3C2F4}"/>
              </a:ext>
            </a:extLst>
          </p:cNvPr>
          <p:cNvSpPr txBox="1"/>
          <p:nvPr/>
        </p:nvSpPr>
        <p:spPr>
          <a:xfrm>
            <a:off x="753294" y="1377724"/>
            <a:ext cx="1571248" cy="584775"/>
          </a:xfrm>
          <a:prstGeom prst="rect">
            <a:avLst/>
          </a:prstGeom>
          <a:noFill/>
        </p:spPr>
        <p:txBody>
          <a:bodyPr wrap="square" rtlCol="0">
            <a:spAutoFit/>
          </a:bodyPr>
          <a:lstStyle/>
          <a:p>
            <a:pPr algn="ctr"/>
            <a:r>
              <a:rPr lang="en-GB" sz="1600" b="1" dirty="0">
                <a:solidFill>
                  <a:schemeClr val="bg1"/>
                </a:solidFill>
                <a:latin typeface="Bradley Hand ITC" panose="03070402050302030203" pitchFamily="66" charset="77"/>
                <a:cs typeface="Simplified Arabic Fixed" panose="02070309020205020404" pitchFamily="49" charset="-78"/>
              </a:rPr>
              <a:t>EMPLOYEE </a:t>
            </a:r>
          </a:p>
          <a:p>
            <a:pPr algn="ctr"/>
            <a:r>
              <a:rPr lang="en-GB" sz="1600" b="1" dirty="0">
                <a:solidFill>
                  <a:schemeClr val="bg1"/>
                </a:solidFill>
                <a:latin typeface="Bradley Hand ITC" panose="03070402050302030203" pitchFamily="66" charset="77"/>
                <a:cs typeface="Simplified Arabic Fixed" panose="02070309020205020404" pitchFamily="49" charset="-78"/>
              </a:rPr>
              <a:t>DATABASE</a:t>
            </a:r>
          </a:p>
        </p:txBody>
      </p:sp>
      <p:grpSp>
        <p:nvGrpSpPr>
          <p:cNvPr id="25" name="Group 24">
            <a:extLst>
              <a:ext uri="{FF2B5EF4-FFF2-40B4-BE49-F238E27FC236}">
                <a16:creationId xmlns:a16="http://schemas.microsoft.com/office/drawing/2014/main" id="{990A9646-82AD-C247-896F-21FD7CECA578}"/>
              </a:ext>
            </a:extLst>
          </p:cNvPr>
          <p:cNvGrpSpPr/>
          <p:nvPr/>
        </p:nvGrpSpPr>
        <p:grpSpPr>
          <a:xfrm rot="875127">
            <a:off x="5821909" y="1474275"/>
            <a:ext cx="635040" cy="817560"/>
            <a:chOff x="4701690" y="1940940"/>
            <a:chExt cx="635040" cy="817560"/>
          </a:xfrm>
        </p:grpSpPr>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EB2F811C-19DC-CB48-821C-804C3A0090B6}"/>
                    </a:ext>
                  </a:extLst>
                </p14:cNvPr>
                <p14:cNvContentPartPr/>
                <p14:nvPr/>
              </p14:nvContentPartPr>
              <p14:xfrm>
                <a:off x="4701690" y="1942740"/>
                <a:ext cx="635040" cy="815760"/>
              </p14:xfrm>
            </p:contentPart>
          </mc:Choice>
          <mc:Fallback xmlns="">
            <p:pic>
              <p:nvPicPr>
                <p:cNvPr id="23" name="Ink 22">
                  <a:extLst>
                    <a:ext uri="{FF2B5EF4-FFF2-40B4-BE49-F238E27FC236}">
                      <a16:creationId xmlns:a16="http://schemas.microsoft.com/office/drawing/2014/main" id="{EB2F811C-19DC-CB48-821C-804C3A0090B6}"/>
                    </a:ext>
                  </a:extLst>
                </p:cNvPr>
                <p:cNvPicPr/>
                <p:nvPr/>
              </p:nvPicPr>
              <p:blipFill>
                <a:blip r:embed="rId14"/>
                <a:stretch>
                  <a:fillRect/>
                </a:stretch>
              </p:blipFill>
              <p:spPr>
                <a:xfrm>
                  <a:off x="4692690" y="1933740"/>
                  <a:ext cx="652680" cy="833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B1B85D29-83DB-BC42-8DBB-941D46E4F971}"/>
                    </a:ext>
                  </a:extLst>
                </p14:cNvPr>
                <p14:cNvContentPartPr/>
                <p14:nvPr/>
              </p14:nvContentPartPr>
              <p14:xfrm>
                <a:off x="4973130" y="1940940"/>
                <a:ext cx="356040" cy="304920"/>
              </p14:xfrm>
            </p:contentPart>
          </mc:Choice>
          <mc:Fallback xmlns="">
            <p:pic>
              <p:nvPicPr>
                <p:cNvPr id="24" name="Ink 23">
                  <a:extLst>
                    <a:ext uri="{FF2B5EF4-FFF2-40B4-BE49-F238E27FC236}">
                      <a16:creationId xmlns:a16="http://schemas.microsoft.com/office/drawing/2014/main" id="{B1B85D29-83DB-BC42-8DBB-941D46E4F971}"/>
                    </a:ext>
                  </a:extLst>
                </p:cNvPr>
                <p:cNvPicPr/>
                <p:nvPr/>
              </p:nvPicPr>
              <p:blipFill>
                <a:blip r:embed="rId16"/>
                <a:stretch>
                  <a:fillRect/>
                </a:stretch>
              </p:blipFill>
              <p:spPr>
                <a:xfrm>
                  <a:off x="4964121" y="1931940"/>
                  <a:ext cx="373698" cy="322560"/>
                </a:xfrm>
                <a:prstGeom prst="rect">
                  <a:avLst/>
                </a:prstGeom>
              </p:spPr>
            </p:pic>
          </mc:Fallback>
        </mc:AlternateContent>
      </p:grpSp>
      <p:grpSp>
        <p:nvGrpSpPr>
          <p:cNvPr id="36" name="Group 35">
            <a:extLst>
              <a:ext uri="{FF2B5EF4-FFF2-40B4-BE49-F238E27FC236}">
                <a16:creationId xmlns:a16="http://schemas.microsoft.com/office/drawing/2014/main" id="{BEF293C4-A4CB-C34E-875C-467C32F527C1}"/>
              </a:ext>
            </a:extLst>
          </p:cNvPr>
          <p:cNvGrpSpPr/>
          <p:nvPr/>
        </p:nvGrpSpPr>
        <p:grpSpPr>
          <a:xfrm rot="1519729">
            <a:off x="6611437" y="2886267"/>
            <a:ext cx="469360" cy="604261"/>
            <a:chOff x="4701690" y="1940940"/>
            <a:chExt cx="635040" cy="817560"/>
          </a:xfrm>
        </p:grpSpPr>
        <mc:AlternateContent xmlns:mc="http://schemas.openxmlformats.org/markup-compatibility/2006" xmlns:p14="http://schemas.microsoft.com/office/powerpoint/2010/main">
          <mc:Choice Requires="p14">
            <p:contentPart p14:bwMode="auto" r:id="rId17">
              <p14:nvContentPartPr>
                <p14:cNvPr id="37" name="Ink 36">
                  <a:extLst>
                    <a:ext uri="{FF2B5EF4-FFF2-40B4-BE49-F238E27FC236}">
                      <a16:creationId xmlns:a16="http://schemas.microsoft.com/office/drawing/2014/main" id="{49CADC22-8A67-4A4D-8337-CEEE9235A9BC}"/>
                    </a:ext>
                  </a:extLst>
                </p14:cNvPr>
                <p14:cNvContentPartPr/>
                <p14:nvPr/>
              </p14:nvContentPartPr>
              <p14:xfrm>
                <a:off x="4701690" y="1942740"/>
                <a:ext cx="635040" cy="815760"/>
              </p14:xfrm>
            </p:contentPart>
          </mc:Choice>
          <mc:Fallback xmlns="">
            <p:pic>
              <p:nvPicPr>
                <p:cNvPr id="37" name="Ink 36">
                  <a:extLst>
                    <a:ext uri="{FF2B5EF4-FFF2-40B4-BE49-F238E27FC236}">
                      <a16:creationId xmlns:a16="http://schemas.microsoft.com/office/drawing/2014/main" id="{49CADC22-8A67-4A4D-8337-CEEE9235A9BC}"/>
                    </a:ext>
                  </a:extLst>
                </p:cNvPr>
                <p:cNvPicPr/>
                <p:nvPr/>
              </p:nvPicPr>
              <p:blipFill>
                <a:blip r:embed="rId18"/>
                <a:stretch>
                  <a:fillRect/>
                </a:stretch>
              </p:blipFill>
              <p:spPr>
                <a:xfrm>
                  <a:off x="4689515" y="1930564"/>
                  <a:ext cx="658903" cy="83962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Ink 37">
                  <a:extLst>
                    <a:ext uri="{FF2B5EF4-FFF2-40B4-BE49-F238E27FC236}">
                      <a16:creationId xmlns:a16="http://schemas.microsoft.com/office/drawing/2014/main" id="{8C6E731F-ABAD-3A49-BD2D-155CD53614E9}"/>
                    </a:ext>
                  </a:extLst>
                </p14:cNvPr>
                <p14:cNvContentPartPr/>
                <p14:nvPr/>
              </p14:nvContentPartPr>
              <p14:xfrm>
                <a:off x="4973130" y="1940940"/>
                <a:ext cx="356040" cy="304920"/>
              </p14:xfrm>
            </p:contentPart>
          </mc:Choice>
          <mc:Fallback xmlns="">
            <p:pic>
              <p:nvPicPr>
                <p:cNvPr id="38" name="Ink 37">
                  <a:extLst>
                    <a:ext uri="{FF2B5EF4-FFF2-40B4-BE49-F238E27FC236}">
                      <a16:creationId xmlns:a16="http://schemas.microsoft.com/office/drawing/2014/main" id="{8C6E731F-ABAD-3A49-BD2D-155CD53614E9}"/>
                    </a:ext>
                  </a:extLst>
                </p:cNvPr>
                <p:cNvPicPr/>
                <p:nvPr/>
              </p:nvPicPr>
              <p:blipFill>
                <a:blip r:embed="rId20"/>
                <a:stretch>
                  <a:fillRect/>
                </a:stretch>
              </p:blipFill>
              <p:spPr>
                <a:xfrm>
                  <a:off x="4960937" y="1928763"/>
                  <a:ext cx="379939" cy="328788"/>
                </a:xfrm>
                <a:prstGeom prst="rect">
                  <a:avLst/>
                </a:prstGeom>
              </p:spPr>
            </p:pic>
          </mc:Fallback>
        </mc:AlternateContent>
      </p:grpSp>
      <p:sp>
        <p:nvSpPr>
          <p:cNvPr id="44" name="Cloud 43">
            <a:extLst>
              <a:ext uri="{FF2B5EF4-FFF2-40B4-BE49-F238E27FC236}">
                <a16:creationId xmlns:a16="http://schemas.microsoft.com/office/drawing/2014/main" id="{33DFB5E7-753D-5B43-A09C-4D0986B892A3}"/>
              </a:ext>
            </a:extLst>
          </p:cNvPr>
          <p:cNvSpPr/>
          <p:nvPr/>
        </p:nvSpPr>
        <p:spPr>
          <a:xfrm>
            <a:off x="6595568" y="735957"/>
            <a:ext cx="1693450" cy="1041976"/>
          </a:xfrm>
          <a:custGeom>
            <a:avLst/>
            <a:gdLst>
              <a:gd name="connsiteX0" fmla="*/ 152880 w 1693450"/>
              <a:gd name="connsiteY0" fmla="*/ 346601 h 1041976"/>
              <a:gd name="connsiteX1" fmla="*/ 220422 w 1693450"/>
              <a:gd name="connsiteY1" fmla="*/ 166595 h 1041976"/>
              <a:gd name="connsiteX2" fmla="*/ 548999 w 1693450"/>
              <a:gd name="connsiteY2" fmla="*/ 125471 h 1041976"/>
              <a:gd name="connsiteX3" fmla="*/ 880280 w 1693450"/>
              <a:gd name="connsiteY3" fmla="*/ 82779 h 1041976"/>
              <a:gd name="connsiteX4" fmla="*/ 1009366 w 1693450"/>
              <a:gd name="connsiteY4" fmla="*/ 4823 h 1041976"/>
              <a:gd name="connsiteX5" fmla="*/ 1169460 w 1693450"/>
              <a:gd name="connsiteY5" fmla="*/ 59841 h 1041976"/>
              <a:gd name="connsiteX6" fmla="*/ 1390157 w 1693450"/>
              <a:gd name="connsiteY6" fmla="*/ 16642 h 1041976"/>
              <a:gd name="connsiteX7" fmla="*/ 1502074 w 1693450"/>
              <a:gd name="connsiteY7" fmla="*/ 134492 h 1041976"/>
              <a:gd name="connsiteX8" fmla="*/ 1645704 w 1693450"/>
              <a:gd name="connsiteY8" fmla="*/ 248868 h 1041976"/>
              <a:gd name="connsiteX9" fmla="*/ 1639275 w 1693450"/>
              <a:gd name="connsiteY9" fmla="*/ 372892 h 1041976"/>
              <a:gd name="connsiteX10" fmla="*/ 1686237 w 1693450"/>
              <a:gd name="connsiteY10" fmla="*/ 562522 h 1041976"/>
              <a:gd name="connsiteX11" fmla="*/ 1466245 w 1693450"/>
              <a:gd name="connsiteY11" fmla="*/ 728514 h 1041976"/>
              <a:gd name="connsiteX12" fmla="*/ 1387492 w 1693450"/>
              <a:gd name="connsiteY12" fmla="*/ 870749 h 1041976"/>
              <a:gd name="connsiteX13" fmla="*/ 1119362 w 1693450"/>
              <a:gd name="connsiteY13" fmla="*/ 887970 h 1041976"/>
              <a:gd name="connsiteX14" fmla="*/ 927751 w 1693450"/>
              <a:gd name="connsiteY14" fmla="*/ 1039708 h 1041976"/>
              <a:gd name="connsiteX15" fmla="*/ 646019 w 1693450"/>
              <a:gd name="connsiteY15" fmla="*/ 947088 h 1041976"/>
              <a:gd name="connsiteX16" fmla="*/ 227518 w 1693450"/>
              <a:gd name="connsiteY16" fmla="*/ 855578 h 1041976"/>
              <a:gd name="connsiteX17" fmla="*/ 43512 w 1693450"/>
              <a:gd name="connsiteY17" fmla="*/ 753744 h 1041976"/>
              <a:gd name="connsiteX18" fmla="*/ 82830 w 1693450"/>
              <a:gd name="connsiteY18" fmla="*/ 616285 h 1041976"/>
              <a:gd name="connsiteX19" fmla="*/ -197 w 1693450"/>
              <a:gd name="connsiteY19" fmla="*/ 475256 h 1041976"/>
              <a:gd name="connsiteX20" fmla="*/ 151430 w 1693450"/>
              <a:gd name="connsiteY20" fmla="*/ 349906 h 1041976"/>
              <a:gd name="connsiteX21" fmla="*/ 152880 w 1693450"/>
              <a:gd name="connsiteY21" fmla="*/ 346601 h 1041976"/>
              <a:gd name="connsiteX0" fmla="*/ 183966 w 1693450"/>
              <a:gd name="connsiteY0" fmla="*/ 631384 h 1041976"/>
              <a:gd name="connsiteX1" fmla="*/ 84672 w 1693450"/>
              <a:gd name="connsiteY1" fmla="*/ 612160 h 1041976"/>
              <a:gd name="connsiteX2" fmla="*/ 271579 w 1693450"/>
              <a:gd name="connsiteY2" fmla="*/ 841757 h 1041976"/>
              <a:gd name="connsiteX3" fmla="*/ 228145 w 1693450"/>
              <a:gd name="connsiteY3" fmla="*/ 850947 h 1041976"/>
              <a:gd name="connsiteX4" fmla="*/ 645941 w 1693450"/>
              <a:gd name="connsiteY4" fmla="*/ 942843 h 1041976"/>
              <a:gd name="connsiteX5" fmla="*/ 619755 w 1693450"/>
              <a:gd name="connsiteY5" fmla="*/ 900875 h 1041976"/>
              <a:gd name="connsiteX6" fmla="*/ 1130025 w 1693450"/>
              <a:gd name="connsiteY6" fmla="*/ 838187 h 1041976"/>
              <a:gd name="connsiteX7" fmla="*/ 1119558 w 1693450"/>
              <a:gd name="connsiteY7" fmla="*/ 884232 h 1041976"/>
              <a:gd name="connsiteX8" fmla="*/ 1337864 w 1693450"/>
              <a:gd name="connsiteY8" fmla="*/ 553646 h 1041976"/>
              <a:gd name="connsiteX9" fmla="*/ 1465304 w 1693450"/>
              <a:gd name="connsiteY9" fmla="*/ 725765 h 1041976"/>
              <a:gd name="connsiteX10" fmla="*/ 1638491 w 1693450"/>
              <a:gd name="connsiteY10" fmla="*/ 370335 h 1041976"/>
              <a:gd name="connsiteX11" fmla="*/ 1581729 w 1693450"/>
              <a:gd name="connsiteY11" fmla="*/ 434880 h 1041976"/>
              <a:gd name="connsiteX12" fmla="*/ 1502309 w 1693450"/>
              <a:gd name="connsiteY12" fmla="*/ 130874 h 1041976"/>
              <a:gd name="connsiteX13" fmla="*/ 1505288 w 1693450"/>
              <a:gd name="connsiteY13" fmla="*/ 161361 h 1041976"/>
              <a:gd name="connsiteX14" fmla="*/ 1139864 w 1693450"/>
              <a:gd name="connsiteY14" fmla="*/ 95321 h 1041976"/>
              <a:gd name="connsiteX15" fmla="*/ 1168950 w 1693450"/>
              <a:gd name="connsiteY15" fmla="*/ 56440 h 1041976"/>
              <a:gd name="connsiteX16" fmla="*/ 867932 w 1693450"/>
              <a:gd name="connsiteY16" fmla="*/ 113845 h 1041976"/>
              <a:gd name="connsiteX17" fmla="*/ 882005 w 1693450"/>
              <a:gd name="connsiteY17" fmla="*/ 80318 h 1041976"/>
              <a:gd name="connsiteX18" fmla="*/ 548803 w 1693450"/>
              <a:gd name="connsiteY18" fmla="*/ 125230 h 1041976"/>
              <a:gd name="connsiteX19" fmla="*/ 599763 w 1693450"/>
              <a:gd name="connsiteY19" fmla="*/ 157743 h 1041976"/>
              <a:gd name="connsiteX20" fmla="*/ 161779 w 1693450"/>
              <a:gd name="connsiteY20" fmla="*/ 380827 h 1041976"/>
              <a:gd name="connsiteX21" fmla="*/ 152880 w 1693450"/>
              <a:gd name="connsiteY21" fmla="*/ 346601 h 104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93450" h="1041976" fill="none" extrusionOk="0">
                <a:moveTo>
                  <a:pt x="152880" y="346601"/>
                </a:moveTo>
                <a:cubicBezTo>
                  <a:pt x="141009" y="283670"/>
                  <a:pt x="163119" y="209981"/>
                  <a:pt x="220422" y="166595"/>
                </a:cubicBezTo>
                <a:cubicBezTo>
                  <a:pt x="328400" y="97270"/>
                  <a:pt x="441237" y="66250"/>
                  <a:pt x="548999" y="125471"/>
                </a:cubicBezTo>
                <a:cubicBezTo>
                  <a:pt x="632727" y="33356"/>
                  <a:pt x="755980" y="5940"/>
                  <a:pt x="880280" y="82779"/>
                </a:cubicBezTo>
                <a:cubicBezTo>
                  <a:pt x="902720" y="48969"/>
                  <a:pt x="952207" y="6846"/>
                  <a:pt x="1009366" y="4823"/>
                </a:cubicBezTo>
                <a:cubicBezTo>
                  <a:pt x="1073184" y="-4346"/>
                  <a:pt x="1136218" y="11085"/>
                  <a:pt x="1169460" y="59841"/>
                </a:cubicBezTo>
                <a:cubicBezTo>
                  <a:pt x="1216674" y="3770"/>
                  <a:pt x="1315394" y="-13208"/>
                  <a:pt x="1390157" y="16642"/>
                </a:cubicBezTo>
                <a:cubicBezTo>
                  <a:pt x="1437660" y="43996"/>
                  <a:pt x="1492044" y="85420"/>
                  <a:pt x="1502074" y="134492"/>
                </a:cubicBezTo>
                <a:cubicBezTo>
                  <a:pt x="1577538" y="148444"/>
                  <a:pt x="1622268" y="198461"/>
                  <a:pt x="1645704" y="248868"/>
                </a:cubicBezTo>
                <a:cubicBezTo>
                  <a:pt x="1663712" y="290075"/>
                  <a:pt x="1658153" y="329586"/>
                  <a:pt x="1639275" y="372892"/>
                </a:cubicBezTo>
                <a:cubicBezTo>
                  <a:pt x="1691730" y="426872"/>
                  <a:pt x="1708349" y="499066"/>
                  <a:pt x="1686237" y="562522"/>
                </a:cubicBezTo>
                <a:cubicBezTo>
                  <a:pt x="1663349" y="653358"/>
                  <a:pt x="1581038" y="735314"/>
                  <a:pt x="1466245" y="728514"/>
                </a:cubicBezTo>
                <a:cubicBezTo>
                  <a:pt x="1473106" y="790486"/>
                  <a:pt x="1432915" y="829586"/>
                  <a:pt x="1387492" y="870749"/>
                </a:cubicBezTo>
                <a:cubicBezTo>
                  <a:pt x="1299937" y="937232"/>
                  <a:pt x="1220054" y="935657"/>
                  <a:pt x="1119362" y="887970"/>
                </a:cubicBezTo>
                <a:cubicBezTo>
                  <a:pt x="1097846" y="957421"/>
                  <a:pt x="1013874" y="1011853"/>
                  <a:pt x="927751" y="1039708"/>
                </a:cubicBezTo>
                <a:cubicBezTo>
                  <a:pt x="813267" y="1064535"/>
                  <a:pt x="708612" y="1039569"/>
                  <a:pt x="646019" y="947088"/>
                </a:cubicBezTo>
                <a:cubicBezTo>
                  <a:pt x="491299" y="1009793"/>
                  <a:pt x="337085" y="951964"/>
                  <a:pt x="227518" y="855578"/>
                </a:cubicBezTo>
                <a:cubicBezTo>
                  <a:pt x="154097" y="875324"/>
                  <a:pt x="72171" y="821567"/>
                  <a:pt x="43512" y="753744"/>
                </a:cubicBezTo>
                <a:cubicBezTo>
                  <a:pt x="23710" y="706398"/>
                  <a:pt x="41360" y="646494"/>
                  <a:pt x="82830" y="616285"/>
                </a:cubicBezTo>
                <a:cubicBezTo>
                  <a:pt x="24758" y="582422"/>
                  <a:pt x="-5236" y="522805"/>
                  <a:pt x="-197" y="475256"/>
                </a:cubicBezTo>
                <a:cubicBezTo>
                  <a:pt x="4902" y="409155"/>
                  <a:pt x="74035" y="354092"/>
                  <a:pt x="151430" y="349906"/>
                </a:cubicBezTo>
                <a:cubicBezTo>
                  <a:pt x="151984" y="348730"/>
                  <a:pt x="152533" y="347701"/>
                  <a:pt x="152880" y="346601"/>
                </a:cubicBezTo>
                <a:close/>
              </a:path>
              <a:path w="1693450" h="1041976" fill="none" extrusionOk="0">
                <a:moveTo>
                  <a:pt x="183966" y="631384"/>
                </a:moveTo>
                <a:cubicBezTo>
                  <a:pt x="152306" y="627922"/>
                  <a:pt x="118770" y="622671"/>
                  <a:pt x="84672" y="612160"/>
                </a:cubicBezTo>
                <a:moveTo>
                  <a:pt x="271579" y="841757"/>
                </a:moveTo>
                <a:cubicBezTo>
                  <a:pt x="260701" y="844320"/>
                  <a:pt x="243606" y="849021"/>
                  <a:pt x="228145" y="850947"/>
                </a:cubicBezTo>
                <a:moveTo>
                  <a:pt x="645941" y="942843"/>
                </a:moveTo>
                <a:cubicBezTo>
                  <a:pt x="635704" y="930975"/>
                  <a:pt x="628193" y="914209"/>
                  <a:pt x="619755" y="900875"/>
                </a:cubicBezTo>
                <a:moveTo>
                  <a:pt x="1130025" y="838187"/>
                </a:moveTo>
                <a:cubicBezTo>
                  <a:pt x="1128935" y="853820"/>
                  <a:pt x="1124807" y="867231"/>
                  <a:pt x="1119558" y="884232"/>
                </a:cubicBezTo>
                <a:moveTo>
                  <a:pt x="1337864" y="553646"/>
                </a:moveTo>
                <a:cubicBezTo>
                  <a:pt x="1406482" y="586768"/>
                  <a:pt x="1469434" y="656806"/>
                  <a:pt x="1465304" y="725765"/>
                </a:cubicBezTo>
                <a:moveTo>
                  <a:pt x="1638491" y="370335"/>
                </a:moveTo>
                <a:cubicBezTo>
                  <a:pt x="1624732" y="397710"/>
                  <a:pt x="1609629" y="416168"/>
                  <a:pt x="1581729" y="434880"/>
                </a:cubicBezTo>
                <a:moveTo>
                  <a:pt x="1502309" y="130874"/>
                </a:moveTo>
                <a:cubicBezTo>
                  <a:pt x="1504968" y="139724"/>
                  <a:pt x="1507488" y="152019"/>
                  <a:pt x="1505288" y="161361"/>
                </a:cubicBezTo>
                <a:moveTo>
                  <a:pt x="1139864" y="95321"/>
                </a:moveTo>
                <a:cubicBezTo>
                  <a:pt x="1149175" y="78273"/>
                  <a:pt x="1160195" y="67108"/>
                  <a:pt x="1168950" y="56440"/>
                </a:cubicBezTo>
                <a:moveTo>
                  <a:pt x="867932" y="113845"/>
                </a:moveTo>
                <a:cubicBezTo>
                  <a:pt x="873587" y="102691"/>
                  <a:pt x="875866" y="93163"/>
                  <a:pt x="882005" y="80318"/>
                </a:cubicBezTo>
                <a:moveTo>
                  <a:pt x="548803" y="125230"/>
                </a:moveTo>
                <a:cubicBezTo>
                  <a:pt x="564507" y="133248"/>
                  <a:pt x="588828" y="144933"/>
                  <a:pt x="599763" y="157743"/>
                </a:cubicBezTo>
                <a:moveTo>
                  <a:pt x="161779" y="380827"/>
                </a:moveTo>
                <a:cubicBezTo>
                  <a:pt x="157699" y="367819"/>
                  <a:pt x="156507" y="356937"/>
                  <a:pt x="152880" y="346601"/>
                </a:cubicBezTo>
              </a:path>
              <a:path w="1693450" h="1041976" stroke="0" extrusionOk="0">
                <a:moveTo>
                  <a:pt x="152880" y="346601"/>
                </a:moveTo>
                <a:cubicBezTo>
                  <a:pt x="140320" y="279969"/>
                  <a:pt x="154346" y="219933"/>
                  <a:pt x="220422" y="166595"/>
                </a:cubicBezTo>
                <a:cubicBezTo>
                  <a:pt x="309809" y="90929"/>
                  <a:pt x="430489" y="73121"/>
                  <a:pt x="548999" y="125471"/>
                </a:cubicBezTo>
                <a:cubicBezTo>
                  <a:pt x="604449" y="31819"/>
                  <a:pt x="776962" y="20822"/>
                  <a:pt x="880280" y="82779"/>
                </a:cubicBezTo>
                <a:cubicBezTo>
                  <a:pt x="896329" y="35626"/>
                  <a:pt x="962701" y="15750"/>
                  <a:pt x="1009366" y="4823"/>
                </a:cubicBezTo>
                <a:cubicBezTo>
                  <a:pt x="1083021" y="-996"/>
                  <a:pt x="1137899" y="6239"/>
                  <a:pt x="1169460" y="59841"/>
                </a:cubicBezTo>
                <a:cubicBezTo>
                  <a:pt x="1221597" y="6127"/>
                  <a:pt x="1307415" y="-5606"/>
                  <a:pt x="1390157" y="16642"/>
                </a:cubicBezTo>
                <a:cubicBezTo>
                  <a:pt x="1448067" y="31141"/>
                  <a:pt x="1485422" y="89458"/>
                  <a:pt x="1502074" y="134492"/>
                </a:cubicBezTo>
                <a:cubicBezTo>
                  <a:pt x="1580578" y="156004"/>
                  <a:pt x="1637664" y="196255"/>
                  <a:pt x="1645704" y="248868"/>
                </a:cubicBezTo>
                <a:cubicBezTo>
                  <a:pt x="1658723" y="289011"/>
                  <a:pt x="1666203" y="339178"/>
                  <a:pt x="1639275" y="372892"/>
                </a:cubicBezTo>
                <a:cubicBezTo>
                  <a:pt x="1689584" y="428084"/>
                  <a:pt x="1706633" y="503241"/>
                  <a:pt x="1686237" y="562522"/>
                </a:cubicBezTo>
                <a:cubicBezTo>
                  <a:pt x="1668583" y="663388"/>
                  <a:pt x="1578893" y="722918"/>
                  <a:pt x="1466245" y="728514"/>
                </a:cubicBezTo>
                <a:cubicBezTo>
                  <a:pt x="1470887" y="778683"/>
                  <a:pt x="1437343" y="833449"/>
                  <a:pt x="1387492" y="870749"/>
                </a:cubicBezTo>
                <a:cubicBezTo>
                  <a:pt x="1292588" y="928225"/>
                  <a:pt x="1191386" y="923535"/>
                  <a:pt x="1119362" y="887970"/>
                </a:cubicBezTo>
                <a:cubicBezTo>
                  <a:pt x="1082905" y="962884"/>
                  <a:pt x="1015225" y="1013271"/>
                  <a:pt x="927751" y="1039708"/>
                </a:cubicBezTo>
                <a:cubicBezTo>
                  <a:pt x="821615" y="1039942"/>
                  <a:pt x="692287" y="1033383"/>
                  <a:pt x="646019" y="947088"/>
                </a:cubicBezTo>
                <a:cubicBezTo>
                  <a:pt x="492988" y="1034237"/>
                  <a:pt x="321940" y="986717"/>
                  <a:pt x="227518" y="855578"/>
                </a:cubicBezTo>
                <a:cubicBezTo>
                  <a:pt x="143991" y="879317"/>
                  <a:pt x="81003" y="812248"/>
                  <a:pt x="43512" y="753744"/>
                </a:cubicBezTo>
                <a:cubicBezTo>
                  <a:pt x="20890" y="714425"/>
                  <a:pt x="38971" y="653230"/>
                  <a:pt x="82830" y="616285"/>
                </a:cubicBezTo>
                <a:cubicBezTo>
                  <a:pt x="29680" y="598136"/>
                  <a:pt x="-12006" y="533938"/>
                  <a:pt x="-197" y="475256"/>
                </a:cubicBezTo>
                <a:cubicBezTo>
                  <a:pt x="12038" y="393537"/>
                  <a:pt x="53504" y="355691"/>
                  <a:pt x="151430" y="349906"/>
                </a:cubicBezTo>
                <a:cubicBezTo>
                  <a:pt x="151946" y="348836"/>
                  <a:pt x="152339" y="347927"/>
                  <a:pt x="152880" y="346601"/>
                </a:cubicBezTo>
                <a:close/>
              </a:path>
              <a:path w="1693450" h="1041976" fill="none" stroke="0" extrusionOk="0">
                <a:moveTo>
                  <a:pt x="183966" y="631384"/>
                </a:moveTo>
                <a:cubicBezTo>
                  <a:pt x="149786" y="631819"/>
                  <a:pt x="116427" y="620310"/>
                  <a:pt x="84672" y="612160"/>
                </a:cubicBezTo>
                <a:moveTo>
                  <a:pt x="271579" y="841757"/>
                </a:moveTo>
                <a:cubicBezTo>
                  <a:pt x="257034" y="849535"/>
                  <a:pt x="240635" y="846921"/>
                  <a:pt x="228145" y="850947"/>
                </a:cubicBezTo>
                <a:moveTo>
                  <a:pt x="645941" y="942843"/>
                </a:moveTo>
                <a:cubicBezTo>
                  <a:pt x="636525" y="930520"/>
                  <a:pt x="625319" y="915997"/>
                  <a:pt x="619755" y="900875"/>
                </a:cubicBezTo>
                <a:moveTo>
                  <a:pt x="1130025" y="838187"/>
                </a:moveTo>
                <a:cubicBezTo>
                  <a:pt x="1125395" y="854881"/>
                  <a:pt x="1124961" y="868864"/>
                  <a:pt x="1119558" y="884232"/>
                </a:cubicBezTo>
                <a:moveTo>
                  <a:pt x="1337864" y="553646"/>
                </a:moveTo>
                <a:cubicBezTo>
                  <a:pt x="1410009" y="588056"/>
                  <a:pt x="1465797" y="655849"/>
                  <a:pt x="1465304" y="725765"/>
                </a:cubicBezTo>
                <a:moveTo>
                  <a:pt x="1638491" y="370335"/>
                </a:moveTo>
                <a:cubicBezTo>
                  <a:pt x="1624981" y="394552"/>
                  <a:pt x="1612708" y="417898"/>
                  <a:pt x="1581729" y="434880"/>
                </a:cubicBezTo>
                <a:moveTo>
                  <a:pt x="1502309" y="130874"/>
                </a:moveTo>
                <a:cubicBezTo>
                  <a:pt x="1503561" y="140846"/>
                  <a:pt x="1503801" y="151871"/>
                  <a:pt x="1505288" y="161361"/>
                </a:cubicBezTo>
                <a:moveTo>
                  <a:pt x="1139864" y="95321"/>
                </a:moveTo>
                <a:cubicBezTo>
                  <a:pt x="1146317" y="80145"/>
                  <a:pt x="1157258" y="65323"/>
                  <a:pt x="1168950" y="56440"/>
                </a:cubicBezTo>
                <a:moveTo>
                  <a:pt x="867932" y="113845"/>
                </a:moveTo>
                <a:cubicBezTo>
                  <a:pt x="870468" y="102919"/>
                  <a:pt x="874643" y="93577"/>
                  <a:pt x="882005" y="80318"/>
                </a:cubicBezTo>
                <a:moveTo>
                  <a:pt x="548803" y="125230"/>
                </a:moveTo>
                <a:cubicBezTo>
                  <a:pt x="563522" y="135208"/>
                  <a:pt x="585492" y="148228"/>
                  <a:pt x="599763" y="157743"/>
                </a:cubicBezTo>
                <a:moveTo>
                  <a:pt x="161779" y="380827"/>
                </a:moveTo>
                <a:cubicBezTo>
                  <a:pt x="156855" y="369482"/>
                  <a:pt x="154652" y="355346"/>
                  <a:pt x="152880" y="346601"/>
                </a:cubicBezTo>
              </a:path>
            </a:pathLst>
          </a:custGeom>
          <a:solidFill>
            <a:schemeClr val="accent2"/>
          </a:solidFill>
          <a:ln w="31750">
            <a:solidFill>
              <a:schemeClr val="accent2">
                <a:lumMod val="60000"/>
                <a:lumOff val="40000"/>
              </a:schemeClr>
            </a:solidFill>
            <a:extLst>
              <a:ext uri="{C807C97D-BFC1-408E-A445-0C87EB9F89A2}">
                <ask:lineSketchStyleProps xmlns:ask="http://schemas.microsoft.com/office/drawing/2018/sketchyshapes" sd="1219033472">
                  <a:prstGeom prst="cloud">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D7065-C6BA-4E4B-BC15-894EB934AF46}"/>
              </a:ext>
            </a:extLst>
          </p:cNvPr>
          <p:cNvSpPr txBox="1"/>
          <p:nvPr/>
        </p:nvSpPr>
        <p:spPr>
          <a:xfrm>
            <a:off x="6608342" y="989398"/>
            <a:ext cx="1571248" cy="584775"/>
          </a:xfrm>
          <a:prstGeom prst="rect">
            <a:avLst/>
          </a:prstGeom>
          <a:noFill/>
        </p:spPr>
        <p:txBody>
          <a:bodyPr wrap="square" rtlCol="0">
            <a:spAutoFit/>
          </a:bodyPr>
          <a:lstStyle/>
          <a:p>
            <a:pPr algn="ctr"/>
            <a:r>
              <a:rPr lang="en-GB" sz="1600" b="1" dirty="0">
                <a:solidFill>
                  <a:schemeClr val="bg1"/>
                </a:solidFill>
                <a:latin typeface="Bradley Hand ITC" panose="03070402050302030203" pitchFamily="66" charset="77"/>
                <a:cs typeface="Simplified Arabic Fixed" panose="02070309020205020404" pitchFamily="49" charset="-78"/>
              </a:rPr>
              <a:t>EMPLOYER </a:t>
            </a:r>
          </a:p>
          <a:p>
            <a:pPr algn="ctr"/>
            <a:r>
              <a:rPr lang="en-GB" sz="1600" b="1" dirty="0">
                <a:solidFill>
                  <a:schemeClr val="bg1"/>
                </a:solidFill>
                <a:latin typeface="Bradley Hand ITC" panose="03070402050302030203" pitchFamily="66" charset="77"/>
                <a:cs typeface="Simplified Arabic Fixed" panose="02070309020205020404" pitchFamily="49" charset="-78"/>
              </a:rPr>
              <a:t>DATABASE</a:t>
            </a:r>
          </a:p>
        </p:txBody>
      </p:sp>
      <p:sp>
        <p:nvSpPr>
          <p:cNvPr id="46" name="Cloud 45">
            <a:extLst>
              <a:ext uri="{FF2B5EF4-FFF2-40B4-BE49-F238E27FC236}">
                <a16:creationId xmlns:a16="http://schemas.microsoft.com/office/drawing/2014/main" id="{65802443-A785-E049-91F9-86BCCFB0F1A0}"/>
              </a:ext>
            </a:extLst>
          </p:cNvPr>
          <p:cNvSpPr/>
          <p:nvPr/>
        </p:nvSpPr>
        <p:spPr>
          <a:xfrm>
            <a:off x="7268711" y="2333258"/>
            <a:ext cx="1693450" cy="1041976"/>
          </a:xfrm>
          <a:custGeom>
            <a:avLst/>
            <a:gdLst>
              <a:gd name="connsiteX0" fmla="*/ 152880 w 1693450"/>
              <a:gd name="connsiteY0" fmla="*/ 346601 h 1041976"/>
              <a:gd name="connsiteX1" fmla="*/ 220422 w 1693450"/>
              <a:gd name="connsiteY1" fmla="*/ 166595 h 1041976"/>
              <a:gd name="connsiteX2" fmla="*/ 548999 w 1693450"/>
              <a:gd name="connsiteY2" fmla="*/ 125471 h 1041976"/>
              <a:gd name="connsiteX3" fmla="*/ 880280 w 1693450"/>
              <a:gd name="connsiteY3" fmla="*/ 82779 h 1041976"/>
              <a:gd name="connsiteX4" fmla="*/ 1009366 w 1693450"/>
              <a:gd name="connsiteY4" fmla="*/ 4823 h 1041976"/>
              <a:gd name="connsiteX5" fmla="*/ 1169460 w 1693450"/>
              <a:gd name="connsiteY5" fmla="*/ 59841 h 1041976"/>
              <a:gd name="connsiteX6" fmla="*/ 1390157 w 1693450"/>
              <a:gd name="connsiteY6" fmla="*/ 16642 h 1041976"/>
              <a:gd name="connsiteX7" fmla="*/ 1502074 w 1693450"/>
              <a:gd name="connsiteY7" fmla="*/ 134492 h 1041976"/>
              <a:gd name="connsiteX8" fmla="*/ 1645704 w 1693450"/>
              <a:gd name="connsiteY8" fmla="*/ 248868 h 1041976"/>
              <a:gd name="connsiteX9" fmla="*/ 1639275 w 1693450"/>
              <a:gd name="connsiteY9" fmla="*/ 372892 h 1041976"/>
              <a:gd name="connsiteX10" fmla="*/ 1686237 w 1693450"/>
              <a:gd name="connsiteY10" fmla="*/ 562522 h 1041976"/>
              <a:gd name="connsiteX11" fmla="*/ 1466245 w 1693450"/>
              <a:gd name="connsiteY11" fmla="*/ 728514 h 1041976"/>
              <a:gd name="connsiteX12" fmla="*/ 1387492 w 1693450"/>
              <a:gd name="connsiteY12" fmla="*/ 870749 h 1041976"/>
              <a:gd name="connsiteX13" fmla="*/ 1119362 w 1693450"/>
              <a:gd name="connsiteY13" fmla="*/ 887970 h 1041976"/>
              <a:gd name="connsiteX14" fmla="*/ 927751 w 1693450"/>
              <a:gd name="connsiteY14" fmla="*/ 1039708 h 1041976"/>
              <a:gd name="connsiteX15" fmla="*/ 646019 w 1693450"/>
              <a:gd name="connsiteY15" fmla="*/ 947088 h 1041976"/>
              <a:gd name="connsiteX16" fmla="*/ 227518 w 1693450"/>
              <a:gd name="connsiteY16" fmla="*/ 855578 h 1041976"/>
              <a:gd name="connsiteX17" fmla="*/ 43512 w 1693450"/>
              <a:gd name="connsiteY17" fmla="*/ 753744 h 1041976"/>
              <a:gd name="connsiteX18" fmla="*/ 82830 w 1693450"/>
              <a:gd name="connsiteY18" fmla="*/ 616285 h 1041976"/>
              <a:gd name="connsiteX19" fmla="*/ -197 w 1693450"/>
              <a:gd name="connsiteY19" fmla="*/ 475256 h 1041976"/>
              <a:gd name="connsiteX20" fmla="*/ 151430 w 1693450"/>
              <a:gd name="connsiteY20" fmla="*/ 349906 h 1041976"/>
              <a:gd name="connsiteX21" fmla="*/ 152880 w 1693450"/>
              <a:gd name="connsiteY21" fmla="*/ 346601 h 1041976"/>
              <a:gd name="connsiteX0" fmla="*/ 183966 w 1693450"/>
              <a:gd name="connsiteY0" fmla="*/ 631384 h 1041976"/>
              <a:gd name="connsiteX1" fmla="*/ 84672 w 1693450"/>
              <a:gd name="connsiteY1" fmla="*/ 612160 h 1041976"/>
              <a:gd name="connsiteX2" fmla="*/ 271579 w 1693450"/>
              <a:gd name="connsiteY2" fmla="*/ 841757 h 1041976"/>
              <a:gd name="connsiteX3" fmla="*/ 228145 w 1693450"/>
              <a:gd name="connsiteY3" fmla="*/ 850947 h 1041976"/>
              <a:gd name="connsiteX4" fmla="*/ 645941 w 1693450"/>
              <a:gd name="connsiteY4" fmla="*/ 942843 h 1041976"/>
              <a:gd name="connsiteX5" fmla="*/ 619755 w 1693450"/>
              <a:gd name="connsiteY5" fmla="*/ 900875 h 1041976"/>
              <a:gd name="connsiteX6" fmla="*/ 1130025 w 1693450"/>
              <a:gd name="connsiteY6" fmla="*/ 838187 h 1041976"/>
              <a:gd name="connsiteX7" fmla="*/ 1119558 w 1693450"/>
              <a:gd name="connsiteY7" fmla="*/ 884232 h 1041976"/>
              <a:gd name="connsiteX8" fmla="*/ 1337864 w 1693450"/>
              <a:gd name="connsiteY8" fmla="*/ 553646 h 1041976"/>
              <a:gd name="connsiteX9" fmla="*/ 1465304 w 1693450"/>
              <a:gd name="connsiteY9" fmla="*/ 725765 h 1041976"/>
              <a:gd name="connsiteX10" fmla="*/ 1638491 w 1693450"/>
              <a:gd name="connsiteY10" fmla="*/ 370335 h 1041976"/>
              <a:gd name="connsiteX11" fmla="*/ 1581729 w 1693450"/>
              <a:gd name="connsiteY11" fmla="*/ 434880 h 1041976"/>
              <a:gd name="connsiteX12" fmla="*/ 1502309 w 1693450"/>
              <a:gd name="connsiteY12" fmla="*/ 130874 h 1041976"/>
              <a:gd name="connsiteX13" fmla="*/ 1505288 w 1693450"/>
              <a:gd name="connsiteY13" fmla="*/ 161361 h 1041976"/>
              <a:gd name="connsiteX14" fmla="*/ 1139864 w 1693450"/>
              <a:gd name="connsiteY14" fmla="*/ 95321 h 1041976"/>
              <a:gd name="connsiteX15" fmla="*/ 1168950 w 1693450"/>
              <a:gd name="connsiteY15" fmla="*/ 56440 h 1041976"/>
              <a:gd name="connsiteX16" fmla="*/ 867932 w 1693450"/>
              <a:gd name="connsiteY16" fmla="*/ 113845 h 1041976"/>
              <a:gd name="connsiteX17" fmla="*/ 882005 w 1693450"/>
              <a:gd name="connsiteY17" fmla="*/ 80318 h 1041976"/>
              <a:gd name="connsiteX18" fmla="*/ 548803 w 1693450"/>
              <a:gd name="connsiteY18" fmla="*/ 125230 h 1041976"/>
              <a:gd name="connsiteX19" fmla="*/ 599763 w 1693450"/>
              <a:gd name="connsiteY19" fmla="*/ 157743 h 1041976"/>
              <a:gd name="connsiteX20" fmla="*/ 161779 w 1693450"/>
              <a:gd name="connsiteY20" fmla="*/ 380827 h 1041976"/>
              <a:gd name="connsiteX21" fmla="*/ 152880 w 1693450"/>
              <a:gd name="connsiteY21" fmla="*/ 346601 h 104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93450" h="1041976" fill="none" extrusionOk="0">
                <a:moveTo>
                  <a:pt x="152880" y="346601"/>
                </a:moveTo>
                <a:cubicBezTo>
                  <a:pt x="141009" y="283670"/>
                  <a:pt x="163119" y="209981"/>
                  <a:pt x="220422" y="166595"/>
                </a:cubicBezTo>
                <a:cubicBezTo>
                  <a:pt x="328400" y="97270"/>
                  <a:pt x="441237" y="66250"/>
                  <a:pt x="548999" y="125471"/>
                </a:cubicBezTo>
                <a:cubicBezTo>
                  <a:pt x="632727" y="33356"/>
                  <a:pt x="755980" y="5940"/>
                  <a:pt x="880280" y="82779"/>
                </a:cubicBezTo>
                <a:cubicBezTo>
                  <a:pt x="902720" y="48969"/>
                  <a:pt x="952207" y="6846"/>
                  <a:pt x="1009366" y="4823"/>
                </a:cubicBezTo>
                <a:cubicBezTo>
                  <a:pt x="1073184" y="-4346"/>
                  <a:pt x="1136218" y="11085"/>
                  <a:pt x="1169460" y="59841"/>
                </a:cubicBezTo>
                <a:cubicBezTo>
                  <a:pt x="1216674" y="3770"/>
                  <a:pt x="1315394" y="-13208"/>
                  <a:pt x="1390157" y="16642"/>
                </a:cubicBezTo>
                <a:cubicBezTo>
                  <a:pt x="1437660" y="43996"/>
                  <a:pt x="1492044" y="85420"/>
                  <a:pt x="1502074" y="134492"/>
                </a:cubicBezTo>
                <a:cubicBezTo>
                  <a:pt x="1577538" y="148444"/>
                  <a:pt x="1622268" y="198461"/>
                  <a:pt x="1645704" y="248868"/>
                </a:cubicBezTo>
                <a:cubicBezTo>
                  <a:pt x="1663712" y="290075"/>
                  <a:pt x="1658153" y="329586"/>
                  <a:pt x="1639275" y="372892"/>
                </a:cubicBezTo>
                <a:cubicBezTo>
                  <a:pt x="1691730" y="426872"/>
                  <a:pt x="1708349" y="499066"/>
                  <a:pt x="1686237" y="562522"/>
                </a:cubicBezTo>
                <a:cubicBezTo>
                  <a:pt x="1663349" y="653358"/>
                  <a:pt x="1581038" y="735314"/>
                  <a:pt x="1466245" y="728514"/>
                </a:cubicBezTo>
                <a:cubicBezTo>
                  <a:pt x="1473106" y="790486"/>
                  <a:pt x="1432915" y="829586"/>
                  <a:pt x="1387492" y="870749"/>
                </a:cubicBezTo>
                <a:cubicBezTo>
                  <a:pt x="1299937" y="937232"/>
                  <a:pt x="1220054" y="935657"/>
                  <a:pt x="1119362" y="887970"/>
                </a:cubicBezTo>
                <a:cubicBezTo>
                  <a:pt x="1097846" y="957421"/>
                  <a:pt x="1013874" y="1011853"/>
                  <a:pt x="927751" y="1039708"/>
                </a:cubicBezTo>
                <a:cubicBezTo>
                  <a:pt x="813267" y="1064535"/>
                  <a:pt x="708612" y="1039569"/>
                  <a:pt x="646019" y="947088"/>
                </a:cubicBezTo>
                <a:cubicBezTo>
                  <a:pt x="491299" y="1009793"/>
                  <a:pt x="337085" y="951964"/>
                  <a:pt x="227518" y="855578"/>
                </a:cubicBezTo>
                <a:cubicBezTo>
                  <a:pt x="154097" y="875324"/>
                  <a:pt x="72171" y="821567"/>
                  <a:pt x="43512" y="753744"/>
                </a:cubicBezTo>
                <a:cubicBezTo>
                  <a:pt x="23710" y="706398"/>
                  <a:pt x="41360" y="646494"/>
                  <a:pt x="82830" y="616285"/>
                </a:cubicBezTo>
                <a:cubicBezTo>
                  <a:pt x="24758" y="582422"/>
                  <a:pt x="-5236" y="522805"/>
                  <a:pt x="-197" y="475256"/>
                </a:cubicBezTo>
                <a:cubicBezTo>
                  <a:pt x="4902" y="409155"/>
                  <a:pt x="74035" y="354092"/>
                  <a:pt x="151430" y="349906"/>
                </a:cubicBezTo>
                <a:cubicBezTo>
                  <a:pt x="151984" y="348730"/>
                  <a:pt x="152533" y="347701"/>
                  <a:pt x="152880" y="346601"/>
                </a:cubicBezTo>
                <a:close/>
              </a:path>
              <a:path w="1693450" h="1041976" fill="none" extrusionOk="0">
                <a:moveTo>
                  <a:pt x="183966" y="631384"/>
                </a:moveTo>
                <a:cubicBezTo>
                  <a:pt x="152306" y="627922"/>
                  <a:pt x="118770" y="622671"/>
                  <a:pt x="84672" y="612160"/>
                </a:cubicBezTo>
                <a:moveTo>
                  <a:pt x="271579" y="841757"/>
                </a:moveTo>
                <a:cubicBezTo>
                  <a:pt x="260701" y="844320"/>
                  <a:pt x="243606" y="849021"/>
                  <a:pt x="228145" y="850947"/>
                </a:cubicBezTo>
                <a:moveTo>
                  <a:pt x="645941" y="942843"/>
                </a:moveTo>
                <a:cubicBezTo>
                  <a:pt x="635704" y="930975"/>
                  <a:pt x="628193" y="914209"/>
                  <a:pt x="619755" y="900875"/>
                </a:cubicBezTo>
                <a:moveTo>
                  <a:pt x="1130025" y="838187"/>
                </a:moveTo>
                <a:cubicBezTo>
                  <a:pt x="1128935" y="853820"/>
                  <a:pt x="1124807" y="867231"/>
                  <a:pt x="1119558" y="884232"/>
                </a:cubicBezTo>
                <a:moveTo>
                  <a:pt x="1337864" y="553646"/>
                </a:moveTo>
                <a:cubicBezTo>
                  <a:pt x="1406482" y="586768"/>
                  <a:pt x="1469434" y="656806"/>
                  <a:pt x="1465304" y="725765"/>
                </a:cubicBezTo>
                <a:moveTo>
                  <a:pt x="1638491" y="370335"/>
                </a:moveTo>
                <a:cubicBezTo>
                  <a:pt x="1624732" y="397710"/>
                  <a:pt x="1609629" y="416168"/>
                  <a:pt x="1581729" y="434880"/>
                </a:cubicBezTo>
                <a:moveTo>
                  <a:pt x="1502309" y="130874"/>
                </a:moveTo>
                <a:cubicBezTo>
                  <a:pt x="1504968" y="139724"/>
                  <a:pt x="1507488" y="152019"/>
                  <a:pt x="1505288" y="161361"/>
                </a:cubicBezTo>
                <a:moveTo>
                  <a:pt x="1139864" y="95321"/>
                </a:moveTo>
                <a:cubicBezTo>
                  <a:pt x="1149175" y="78273"/>
                  <a:pt x="1160195" y="67108"/>
                  <a:pt x="1168950" y="56440"/>
                </a:cubicBezTo>
                <a:moveTo>
                  <a:pt x="867932" y="113845"/>
                </a:moveTo>
                <a:cubicBezTo>
                  <a:pt x="873587" y="102691"/>
                  <a:pt x="875866" y="93163"/>
                  <a:pt x="882005" y="80318"/>
                </a:cubicBezTo>
                <a:moveTo>
                  <a:pt x="548803" y="125230"/>
                </a:moveTo>
                <a:cubicBezTo>
                  <a:pt x="564507" y="133248"/>
                  <a:pt x="588828" y="144933"/>
                  <a:pt x="599763" y="157743"/>
                </a:cubicBezTo>
                <a:moveTo>
                  <a:pt x="161779" y="380827"/>
                </a:moveTo>
                <a:cubicBezTo>
                  <a:pt x="157699" y="367819"/>
                  <a:pt x="156507" y="356937"/>
                  <a:pt x="152880" y="346601"/>
                </a:cubicBezTo>
              </a:path>
              <a:path w="1693450" h="1041976" stroke="0" extrusionOk="0">
                <a:moveTo>
                  <a:pt x="152880" y="346601"/>
                </a:moveTo>
                <a:cubicBezTo>
                  <a:pt x="140320" y="279969"/>
                  <a:pt x="154346" y="219933"/>
                  <a:pt x="220422" y="166595"/>
                </a:cubicBezTo>
                <a:cubicBezTo>
                  <a:pt x="309809" y="90929"/>
                  <a:pt x="430489" y="73121"/>
                  <a:pt x="548999" y="125471"/>
                </a:cubicBezTo>
                <a:cubicBezTo>
                  <a:pt x="604449" y="31819"/>
                  <a:pt x="776962" y="20822"/>
                  <a:pt x="880280" y="82779"/>
                </a:cubicBezTo>
                <a:cubicBezTo>
                  <a:pt x="896329" y="35626"/>
                  <a:pt x="962701" y="15750"/>
                  <a:pt x="1009366" y="4823"/>
                </a:cubicBezTo>
                <a:cubicBezTo>
                  <a:pt x="1083021" y="-996"/>
                  <a:pt x="1137899" y="6239"/>
                  <a:pt x="1169460" y="59841"/>
                </a:cubicBezTo>
                <a:cubicBezTo>
                  <a:pt x="1221597" y="6127"/>
                  <a:pt x="1307415" y="-5606"/>
                  <a:pt x="1390157" y="16642"/>
                </a:cubicBezTo>
                <a:cubicBezTo>
                  <a:pt x="1448067" y="31141"/>
                  <a:pt x="1485422" y="89458"/>
                  <a:pt x="1502074" y="134492"/>
                </a:cubicBezTo>
                <a:cubicBezTo>
                  <a:pt x="1580578" y="156004"/>
                  <a:pt x="1637664" y="196255"/>
                  <a:pt x="1645704" y="248868"/>
                </a:cubicBezTo>
                <a:cubicBezTo>
                  <a:pt x="1658723" y="289011"/>
                  <a:pt x="1666203" y="339178"/>
                  <a:pt x="1639275" y="372892"/>
                </a:cubicBezTo>
                <a:cubicBezTo>
                  <a:pt x="1689584" y="428084"/>
                  <a:pt x="1706633" y="503241"/>
                  <a:pt x="1686237" y="562522"/>
                </a:cubicBezTo>
                <a:cubicBezTo>
                  <a:pt x="1668583" y="663388"/>
                  <a:pt x="1578893" y="722918"/>
                  <a:pt x="1466245" y="728514"/>
                </a:cubicBezTo>
                <a:cubicBezTo>
                  <a:pt x="1470887" y="778683"/>
                  <a:pt x="1437343" y="833449"/>
                  <a:pt x="1387492" y="870749"/>
                </a:cubicBezTo>
                <a:cubicBezTo>
                  <a:pt x="1292588" y="928225"/>
                  <a:pt x="1191386" y="923535"/>
                  <a:pt x="1119362" y="887970"/>
                </a:cubicBezTo>
                <a:cubicBezTo>
                  <a:pt x="1082905" y="962884"/>
                  <a:pt x="1015225" y="1013271"/>
                  <a:pt x="927751" y="1039708"/>
                </a:cubicBezTo>
                <a:cubicBezTo>
                  <a:pt x="821615" y="1039942"/>
                  <a:pt x="692287" y="1033383"/>
                  <a:pt x="646019" y="947088"/>
                </a:cubicBezTo>
                <a:cubicBezTo>
                  <a:pt x="492988" y="1034237"/>
                  <a:pt x="321940" y="986717"/>
                  <a:pt x="227518" y="855578"/>
                </a:cubicBezTo>
                <a:cubicBezTo>
                  <a:pt x="143991" y="879317"/>
                  <a:pt x="81003" y="812248"/>
                  <a:pt x="43512" y="753744"/>
                </a:cubicBezTo>
                <a:cubicBezTo>
                  <a:pt x="20890" y="714425"/>
                  <a:pt x="38971" y="653230"/>
                  <a:pt x="82830" y="616285"/>
                </a:cubicBezTo>
                <a:cubicBezTo>
                  <a:pt x="29680" y="598136"/>
                  <a:pt x="-12006" y="533938"/>
                  <a:pt x="-197" y="475256"/>
                </a:cubicBezTo>
                <a:cubicBezTo>
                  <a:pt x="12038" y="393537"/>
                  <a:pt x="53504" y="355691"/>
                  <a:pt x="151430" y="349906"/>
                </a:cubicBezTo>
                <a:cubicBezTo>
                  <a:pt x="151946" y="348836"/>
                  <a:pt x="152339" y="347927"/>
                  <a:pt x="152880" y="346601"/>
                </a:cubicBezTo>
                <a:close/>
              </a:path>
              <a:path w="1693450" h="1041976" fill="none" stroke="0" extrusionOk="0">
                <a:moveTo>
                  <a:pt x="183966" y="631384"/>
                </a:moveTo>
                <a:cubicBezTo>
                  <a:pt x="149786" y="631819"/>
                  <a:pt x="116427" y="620310"/>
                  <a:pt x="84672" y="612160"/>
                </a:cubicBezTo>
                <a:moveTo>
                  <a:pt x="271579" y="841757"/>
                </a:moveTo>
                <a:cubicBezTo>
                  <a:pt x="257034" y="849535"/>
                  <a:pt x="240635" y="846921"/>
                  <a:pt x="228145" y="850947"/>
                </a:cubicBezTo>
                <a:moveTo>
                  <a:pt x="645941" y="942843"/>
                </a:moveTo>
                <a:cubicBezTo>
                  <a:pt x="636525" y="930520"/>
                  <a:pt x="625319" y="915997"/>
                  <a:pt x="619755" y="900875"/>
                </a:cubicBezTo>
                <a:moveTo>
                  <a:pt x="1130025" y="838187"/>
                </a:moveTo>
                <a:cubicBezTo>
                  <a:pt x="1125395" y="854881"/>
                  <a:pt x="1124961" y="868864"/>
                  <a:pt x="1119558" y="884232"/>
                </a:cubicBezTo>
                <a:moveTo>
                  <a:pt x="1337864" y="553646"/>
                </a:moveTo>
                <a:cubicBezTo>
                  <a:pt x="1410009" y="588056"/>
                  <a:pt x="1465797" y="655849"/>
                  <a:pt x="1465304" y="725765"/>
                </a:cubicBezTo>
                <a:moveTo>
                  <a:pt x="1638491" y="370335"/>
                </a:moveTo>
                <a:cubicBezTo>
                  <a:pt x="1624981" y="394552"/>
                  <a:pt x="1612708" y="417898"/>
                  <a:pt x="1581729" y="434880"/>
                </a:cubicBezTo>
                <a:moveTo>
                  <a:pt x="1502309" y="130874"/>
                </a:moveTo>
                <a:cubicBezTo>
                  <a:pt x="1503561" y="140846"/>
                  <a:pt x="1503801" y="151871"/>
                  <a:pt x="1505288" y="161361"/>
                </a:cubicBezTo>
                <a:moveTo>
                  <a:pt x="1139864" y="95321"/>
                </a:moveTo>
                <a:cubicBezTo>
                  <a:pt x="1146317" y="80145"/>
                  <a:pt x="1157258" y="65323"/>
                  <a:pt x="1168950" y="56440"/>
                </a:cubicBezTo>
                <a:moveTo>
                  <a:pt x="867932" y="113845"/>
                </a:moveTo>
                <a:cubicBezTo>
                  <a:pt x="870468" y="102919"/>
                  <a:pt x="874643" y="93577"/>
                  <a:pt x="882005" y="80318"/>
                </a:cubicBezTo>
                <a:moveTo>
                  <a:pt x="548803" y="125230"/>
                </a:moveTo>
                <a:cubicBezTo>
                  <a:pt x="563522" y="135208"/>
                  <a:pt x="585492" y="148228"/>
                  <a:pt x="599763" y="157743"/>
                </a:cubicBezTo>
                <a:moveTo>
                  <a:pt x="161779" y="380827"/>
                </a:moveTo>
                <a:cubicBezTo>
                  <a:pt x="156855" y="369482"/>
                  <a:pt x="154652" y="355346"/>
                  <a:pt x="152880" y="346601"/>
                </a:cubicBezTo>
              </a:path>
            </a:pathLst>
          </a:custGeom>
          <a:solidFill>
            <a:srgbClr val="92D050"/>
          </a:solidFill>
          <a:ln w="31750">
            <a:solidFill>
              <a:schemeClr val="accent6">
                <a:lumMod val="75000"/>
              </a:schemeClr>
            </a:solidFill>
            <a:extLst>
              <a:ext uri="{C807C97D-BFC1-408E-A445-0C87EB9F89A2}">
                <ask:lineSketchStyleProps xmlns:ask="http://schemas.microsoft.com/office/drawing/2018/sketchyshapes" sd="1219033472">
                  <a:prstGeom prst="cloud">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4C422DE-8BF5-CE4B-B31E-8F12A20F9125}"/>
              </a:ext>
            </a:extLst>
          </p:cNvPr>
          <p:cNvSpPr txBox="1"/>
          <p:nvPr/>
        </p:nvSpPr>
        <p:spPr>
          <a:xfrm>
            <a:off x="7362062" y="2597965"/>
            <a:ext cx="1571248" cy="584775"/>
          </a:xfrm>
          <a:prstGeom prst="rect">
            <a:avLst/>
          </a:prstGeom>
          <a:noFill/>
        </p:spPr>
        <p:txBody>
          <a:bodyPr wrap="square" rtlCol="0">
            <a:spAutoFit/>
          </a:bodyPr>
          <a:lstStyle/>
          <a:p>
            <a:pPr algn="ctr"/>
            <a:r>
              <a:rPr lang="en-GB" sz="1600" b="1" dirty="0">
                <a:solidFill>
                  <a:schemeClr val="bg1"/>
                </a:solidFill>
                <a:latin typeface="Bradley Hand ITC" panose="03070402050302030203" pitchFamily="66" charset="77"/>
                <a:cs typeface="Simplified Arabic Fixed" panose="02070309020205020404" pitchFamily="49" charset="-78"/>
              </a:rPr>
              <a:t>SPECIALIST</a:t>
            </a:r>
          </a:p>
          <a:p>
            <a:pPr algn="ctr"/>
            <a:r>
              <a:rPr lang="en-GB" sz="1600" b="1" dirty="0">
                <a:solidFill>
                  <a:schemeClr val="bg1"/>
                </a:solidFill>
                <a:latin typeface="Bradley Hand ITC" panose="03070402050302030203" pitchFamily="66" charset="77"/>
                <a:cs typeface="Simplified Arabic Fixed" panose="02070309020205020404" pitchFamily="49" charset="-78"/>
              </a:rPr>
              <a:t>INDUSTRIES</a:t>
            </a:r>
          </a:p>
        </p:txBody>
      </p:sp>
      <p:sp>
        <p:nvSpPr>
          <p:cNvPr id="48" name="Cloud 47">
            <a:extLst>
              <a:ext uri="{FF2B5EF4-FFF2-40B4-BE49-F238E27FC236}">
                <a16:creationId xmlns:a16="http://schemas.microsoft.com/office/drawing/2014/main" id="{6D2A978D-FC5D-CE43-8C98-3394781C71B8}"/>
              </a:ext>
            </a:extLst>
          </p:cNvPr>
          <p:cNvSpPr/>
          <p:nvPr/>
        </p:nvSpPr>
        <p:spPr>
          <a:xfrm>
            <a:off x="6835067" y="4956336"/>
            <a:ext cx="1596796" cy="1041976"/>
          </a:xfrm>
          <a:custGeom>
            <a:avLst/>
            <a:gdLst>
              <a:gd name="connsiteX0" fmla="*/ 144155 w 1596796"/>
              <a:gd name="connsiteY0" fmla="*/ 346601 h 1041976"/>
              <a:gd name="connsiteX1" fmla="*/ 207842 w 1596796"/>
              <a:gd name="connsiteY1" fmla="*/ 166595 h 1041976"/>
              <a:gd name="connsiteX2" fmla="*/ 517664 w 1596796"/>
              <a:gd name="connsiteY2" fmla="*/ 125471 h 1041976"/>
              <a:gd name="connsiteX3" fmla="*/ 830038 w 1596796"/>
              <a:gd name="connsiteY3" fmla="*/ 82779 h 1041976"/>
              <a:gd name="connsiteX4" fmla="*/ 951756 w 1596796"/>
              <a:gd name="connsiteY4" fmla="*/ 4823 h 1041976"/>
              <a:gd name="connsiteX5" fmla="*/ 1102713 w 1596796"/>
              <a:gd name="connsiteY5" fmla="*/ 59841 h 1041976"/>
              <a:gd name="connsiteX6" fmla="*/ 1310814 w 1596796"/>
              <a:gd name="connsiteY6" fmla="*/ 16642 h 1041976"/>
              <a:gd name="connsiteX7" fmla="*/ 1416343 w 1596796"/>
              <a:gd name="connsiteY7" fmla="*/ 134492 h 1041976"/>
              <a:gd name="connsiteX8" fmla="*/ 1551775 w 1596796"/>
              <a:gd name="connsiteY8" fmla="*/ 248868 h 1041976"/>
              <a:gd name="connsiteX9" fmla="*/ 1545713 w 1596796"/>
              <a:gd name="connsiteY9" fmla="*/ 372892 h 1041976"/>
              <a:gd name="connsiteX10" fmla="*/ 1589994 w 1596796"/>
              <a:gd name="connsiteY10" fmla="*/ 562522 h 1041976"/>
              <a:gd name="connsiteX11" fmla="*/ 1382559 w 1596796"/>
              <a:gd name="connsiteY11" fmla="*/ 728514 h 1041976"/>
              <a:gd name="connsiteX12" fmla="*/ 1308300 w 1596796"/>
              <a:gd name="connsiteY12" fmla="*/ 870749 h 1041976"/>
              <a:gd name="connsiteX13" fmla="*/ 1055474 w 1596796"/>
              <a:gd name="connsiteY13" fmla="*/ 887970 h 1041976"/>
              <a:gd name="connsiteX14" fmla="*/ 874800 w 1596796"/>
              <a:gd name="connsiteY14" fmla="*/ 1039708 h 1041976"/>
              <a:gd name="connsiteX15" fmla="*/ 609148 w 1596796"/>
              <a:gd name="connsiteY15" fmla="*/ 947088 h 1041976"/>
              <a:gd name="connsiteX16" fmla="*/ 214532 w 1596796"/>
              <a:gd name="connsiteY16" fmla="*/ 855578 h 1041976"/>
              <a:gd name="connsiteX17" fmla="*/ 41028 w 1596796"/>
              <a:gd name="connsiteY17" fmla="*/ 753744 h 1041976"/>
              <a:gd name="connsiteX18" fmla="*/ 78102 w 1596796"/>
              <a:gd name="connsiteY18" fmla="*/ 616285 h 1041976"/>
              <a:gd name="connsiteX19" fmla="*/ -185 w 1596796"/>
              <a:gd name="connsiteY19" fmla="*/ 475256 h 1041976"/>
              <a:gd name="connsiteX20" fmla="*/ 142787 w 1596796"/>
              <a:gd name="connsiteY20" fmla="*/ 349906 h 1041976"/>
              <a:gd name="connsiteX21" fmla="*/ 144155 w 1596796"/>
              <a:gd name="connsiteY21" fmla="*/ 346601 h 1041976"/>
              <a:gd name="connsiteX0" fmla="*/ 173466 w 1596796"/>
              <a:gd name="connsiteY0" fmla="*/ 631384 h 1041976"/>
              <a:gd name="connsiteX1" fmla="*/ 79839 w 1596796"/>
              <a:gd name="connsiteY1" fmla="*/ 612160 h 1041976"/>
              <a:gd name="connsiteX2" fmla="*/ 256078 w 1596796"/>
              <a:gd name="connsiteY2" fmla="*/ 841757 h 1041976"/>
              <a:gd name="connsiteX3" fmla="*/ 215123 w 1596796"/>
              <a:gd name="connsiteY3" fmla="*/ 850947 h 1041976"/>
              <a:gd name="connsiteX4" fmla="*/ 609074 w 1596796"/>
              <a:gd name="connsiteY4" fmla="*/ 942843 h 1041976"/>
              <a:gd name="connsiteX5" fmla="*/ 584382 w 1596796"/>
              <a:gd name="connsiteY5" fmla="*/ 900875 h 1041976"/>
              <a:gd name="connsiteX6" fmla="*/ 1065528 w 1596796"/>
              <a:gd name="connsiteY6" fmla="*/ 838187 h 1041976"/>
              <a:gd name="connsiteX7" fmla="*/ 1055659 w 1596796"/>
              <a:gd name="connsiteY7" fmla="*/ 884232 h 1041976"/>
              <a:gd name="connsiteX8" fmla="*/ 1261505 w 1596796"/>
              <a:gd name="connsiteY8" fmla="*/ 553646 h 1041976"/>
              <a:gd name="connsiteX9" fmla="*/ 1381672 w 1596796"/>
              <a:gd name="connsiteY9" fmla="*/ 725765 h 1041976"/>
              <a:gd name="connsiteX10" fmla="*/ 1544974 w 1596796"/>
              <a:gd name="connsiteY10" fmla="*/ 370335 h 1041976"/>
              <a:gd name="connsiteX11" fmla="*/ 1491451 w 1596796"/>
              <a:gd name="connsiteY11" fmla="*/ 434880 h 1041976"/>
              <a:gd name="connsiteX12" fmla="*/ 1416565 w 1596796"/>
              <a:gd name="connsiteY12" fmla="*/ 130874 h 1041976"/>
              <a:gd name="connsiteX13" fmla="*/ 1419374 w 1596796"/>
              <a:gd name="connsiteY13" fmla="*/ 161361 h 1041976"/>
              <a:gd name="connsiteX14" fmla="*/ 1074806 w 1596796"/>
              <a:gd name="connsiteY14" fmla="*/ 95321 h 1041976"/>
              <a:gd name="connsiteX15" fmla="*/ 1102232 w 1596796"/>
              <a:gd name="connsiteY15" fmla="*/ 56440 h 1041976"/>
              <a:gd name="connsiteX16" fmla="*/ 818394 w 1596796"/>
              <a:gd name="connsiteY16" fmla="*/ 113845 h 1041976"/>
              <a:gd name="connsiteX17" fmla="*/ 831664 w 1596796"/>
              <a:gd name="connsiteY17" fmla="*/ 80318 h 1041976"/>
              <a:gd name="connsiteX18" fmla="*/ 517480 w 1596796"/>
              <a:gd name="connsiteY18" fmla="*/ 125230 h 1041976"/>
              <a:gd name="connsiteX19" fmla="*/ 565531 w 1596796"/>
              <a:gd name="connsiteY19" fmla="*/ 157743 h 1041976"/>
              <a:gd name="connsiteX20" fmla="*/ 152545 w 1596796"/>
              <a:gd name="connsiteY20" fmla="*/ 380827 h 1041976"/>
              <a:gd name="connsiteX21" fmla="*/ 144155 w 1596796"/>
              <a:gd name="connsiteY21" fmla="*/ 346601 h 104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6796" h="1041976" fill="none" extrusionOk="0">
                <a:moveTo>
                  <a:pt x="144155" y="346601"/>
                </a:moveTo>
                <a:cubicBezTo>
                  <a:pt x="131478" y="286504"/>
                  <a:pt x="155146" y="212052"/>
                  <a:pt x="207842" y="166595"/>
                </a:cubicBezTo>
                <a:cubicBezTo>
                  <a:pt x="291901" y="91285"/>
                  <a:pt x="415612" y="57486"/>
                  <a:pt x="517664" y="125471"/>
                </a:cubicBezTo>
                <a:cubicBezTo>
                  <a:pt x="585815" y="25901"/>
                  <a:pt x="715331" y="5083"/>
                  <a:pt x="830038" y="82779"/>
                </a:cubicBezTo>
                <a:cubicBezTo>
                  <a:pt x="852818" y="43441"/>
                  <a:pt x="898170" y="8087"/>
                  <a:pt x="951756" y="4823"/>
                </a:cubicBezTo>
                <a:cubicBezTo>
                  <a:pt x="1019334" y="-9798"/>
                  <a:pt x="1068481" y="16526"/>
                  <a:pt x="1102713" y="59841"/>
                </a:cubicBezTo>
                <a:cubicBezTo>
                  <a:pt x="1149779" y="4899"/>
                  <a:pt x="1242136" y="-14875"/>
                  <a:pt x="1310814" y="16642"/>
                </a:cubicBezTo>
                <a:cubicBezTo>
                  <a:pt x="1356964" y="42879"/>
                  <a:pt x="1409508" y="92334"/>
                  <a:pt x="1416343" y="134492"/>
                </a:cubicBezTo>
                <a:cubicBezTo>
                  <a:pt x="1491312" y="147775"/>
                  <a:pt x="1528836" y="201294"/>
                  <a:pt x="1551775" y="248868"/>
                </a:cubicBezTo>
                <a:cubicBezTo>
                  <a:pt x="1572606" y="291146"/>
                  <a:pt x="1562062" y="325082"/>
                  <a:pt x="1545713" y="372892"/>
                </a:cubicBezTo>
                <a:cubicBezTo>
                  <a:pt x="1606863" y="427238"/>
                  <a:pt x="1610270" y="498332"/>
                  <a:pt x="1589994" y="562522"/>
                </a:cubicBezTo>
                <a:cubicBezTo>
                  <a:pt x="1580278" y="664536"/>
                  <a:pt x="1490140" y="732583"/>
                  <a:pt x="1382559" y="728514"/>
                </a:cubicBezTo>
                <a:cubicBezTo>
                  <a:pt x="1388056" y="789107"/>
                  <a:pt x="1350864" y="829542"/>
                  <a:pt x="1308300" y="870749"/>
                </a:cubicBezTo>
                <a:cubicBezTo>
                  <a:pt x="1233362" y="928972"/>
                  <a:pt x="1145844" y="934420"/>
                  <a:pt x="1055474" y="887970"/>
                </a:cubicBezTo>
                <a:cubicBezTo>
                  <a:pt x="1037469" y="955332"/>
                  <a:pt x="956710" y="1013647"/>
                  <a:pt x="874800" y="1039708"/>
                </a:cubicBezTo>
                <a:cubicBezTo>
                  <a:pt x="752897" y="1070840"/>
                  <a:pt x="668471" y="1043261"/>
                  <a:pt x="609148" y="947088"/>
                </a:cubicBezTo>
                <a:cubicBezTo>
                  <a:pt x="451074" y="996465"/>
                  <a:pt x="310974" y="960957"/>
                  <a:pt x="214532" y="855578"/>
                </a:cubicBezTo>
                <a:cubicBezTo>
                  <a:pt x="143493" y="872436"/>
                  <a:pt x="73787" y="822498"/>
                  <a:pt x="41028" y="753744"/>
                </a:cubicBezTo>
                <a:cubicBezTo>
                  <a:pt x="20536" y="707004"/>
                  <a:pt x="38810" y="640381"/>
                  <a:pt x="78102" y="616285"/>
                </a:cubicBezTo>
                <a:cubicBezTo>
                  <a:pt x="23974" y="576354"/>
                  <a:pt x="-6520" y="528008"/>
                  <a:pt x="-185" y="475256"/>
                </a:cubicBezTo>
                <a:cubicBezTo>
                  <a:pt x="-763" y="409555"/>
                  <a:pt x="70494" y="353178"/>
                  <a:pt x="142787" y="349906"/>
                </a:cubicBezTo>
                <a:cubicBezTo>
                  <a:pt x="143334" y="348715"/>
                  <a:pt x="143976" y="347690"/>
                  <a:pt x="144155" y="346601"/>
                </a:cubicBezTo>
                <a:close/>
              </a:path>
              <a:path w="1596796" h="1041976" fill="none" extrusionOk="0">
                <a:moveTo>
                  <a:pt x="173466" y="631384"/>
                </a:moveTo>
                <a:cubicBezTo>
                  <a:pt x="143503" y="628459"/>
                  <a:pt x="109756" y="625240"/>
                  <a:pt x="79839" y="612160"/>
                </a:cubicBezTo>
                <a:moveTo>
                  <a:pt x="256078" y="841757"/>
                </a:moveTo>
                <a:cubicBezTo>
                  <a:pt x="244340" y="845459"/>
                  <a:pt x="230456" y="848410"/>
                  <a:pt x="215123" y="850947"/>
                </a:cubicBezTo>
                <a:moveTo>
                  <a:pt x="609074" y="942843"/>
                </a:moveTo>
                <a:cubicBezTo>
                  <a:pt x="599724" y="932602"/>
                  <a:pt x="592123" y="914490"/>
                  <a:pt x="584382" y="900875"/>
                </a:cubicBezTo>
                <a:moveTo>
                  <a:pt x="1065528" y="838187"/>
                </a:moveTo>
                <a:cubicBezTo>
                  <a:pt x="1065914" y="853905"/>
                  <a:pt x="1060460" y="865514"/>
                  <a:pt x="1055659" y="884232"/>
                </a:cubicBezTo>
                <a:moveTo>
                  <a:pt x="1261505" y="553646"/>
                </a:moveTo>
                <a:cubicBezTo>
                  <a:pt x="1322709" y="587090"/>
                  <a:pt x="1388859" y="660581"/>
                  <a:pt x="1381672" y="725765"/>
                </a:cubicBezTo>
                <a:moveTo>
                  <a:pt x="1544974" y="370335"/>
                </a:moveTo>
                <a:cubicBezTo>
                  <a:pt x="1530806" y="400477"/>
                  <a:pt x="1518396" y="416010"/>
                  <a:pt x="1491451" y="434880"/>
                </a:cubicBezTo>
                <a:moveTo>
                  <a:pt x="1416565" y="130874"/>
                </a:moveTo>
                <a:cubicBezTo>
                  <a:pt x="1419512" y="138738"/>
                  <a:pt x="1421071" y="151801"/>
                  <a:pt x="1419374" y="161361"/>
                </a:cubicBezTo>
                <a:moveTo>
                  <a:pt x="1074806" y="95321"/>
                </a:moveTo>
                <a:cubicBezTo>
                  <a:pt x="1083792" y="78119"/>
                  <a:pt x="1092890" y="67530"/>
                  <a:pt x="1102232" y="56440"/>
                </a:cubicBezTo>
                <a:moveTo>
                  <a:pt x="818394" y="113845"/>
                </a:moveTo>
                <a:cubicBezTo>
                  <a:pt x="822545" y="102452"/>
                  <a:pt x="825789" y="91924"/>
                  <a:pt x="831664" y="80318"/>
                </a:cubicBezTo>
                <a:moveTo>
                  <a:pt x="517480" y="125230"/>
                </a:moveTo>
                <a:cubicBezTo>
                  <a:pt x="534469" y="134127"/>
                  <a:pt x="551981" y="145163"/>
                  <a:pt x="565531" y="157743"/>
                </a:cubicBezTo>
                <a:moveTo>
                  <a:pt x="152545" y="380827"/>
                </a:moveTo>
                <a:cubicBezTo>
                  <a:pt x="148704" y="368170"/>
                  <a:pt x="147603" y="356989"/>
                  <a:pt x="144155" y="346601"/>
                </a:cubicBezTo>
              </a:path>
              <a:path w="1596796" h="1041976" stroke="0" extrusionOk="0">
                <a:moveTo>
                  <a:pt x="144155" y="346601"/>
                </a:moveTo>
                <a:cubicBezTo>
                  <a:pt x="127747" y="277222"/>
                  <a:pt x="142412" y="220834"/>
                  <a:pt x="207842" y="166595"/>
                </a:cubicBezTo>
                <a:cubicBezTo>
                  <a:pt x="293147" y="91083"/>
                  <a:pt x="402450" y="73211"/>
                  <a:pt x="517664" y="125471"/>
                </a:cubicBezTo>
                <a:cubicBezTo>
                  <a:pt x="575807" y="25533"/>
                  <a:pt x="733668" y="13851"/>
                  <a:pt x="830038" y="82779"/>
                </a:cubicBezTo>
                <a:cubicBezTo>
                  <a:pt x="844459" y="35520"/>
                  <a:pt x="908899" y="16051"/>
                  <a:pt x="951756" y="4823"/>
                </a:cubicBezTo>
                <a:cubicBezTo>
                  <a:pt x="1020795" y="-1129"/>
                  <a:pt x="1072864" y="7126"/>
                  <a:pt x="1102713" y="59841"/>
                </a:cubicBezTo>
                <a:cubicBezTo>
                  <a:pt x="1145083" y="5105"/>
                  <a:pt x="1229659" y="-2967"/>
                  <a:pt x="1310814" y="16642"/>
                </a:cubicBezTo>
                <a:cubicBezTo>
                  <a:pt x="1365687" y="34087"/>
                  <a:pt x="1402683" y="86196"/>
                  <a:pt x="1416343" y="134492"/>
                </a:cubicBezTo>
                <a:cubicBezTo>
                  <a:pt x="1485609" y="152997"/>
                  <a:pt x="1541596" y="195439"/>
                  <a:pt x="1551775" y="248868"/>
                </a:cubicBezTo>
                <a:cubicBezTo>
                  <a:pt x="1562704" y="288820"/>
                  <a:pt x="1571130" y="338880"/>
                  <a:pt x="1545713" y="372892"/>
                </a:cubicBezTo>
                <a:cubicBezTo>
                  <a:pt x="1599256" y="437096"/>
                  <a:pt x="1610135" y="512274"/>
                  <a:pt x="1589994" y="562522"/>
                </a:cubicBezTo>
                <a:cubicBezTo>
                  <a:pt x="1576085" y="666847"/>
                  <a:pt x="1488602" y="722292"/>
                  <a:pt x="1382559" y="728514"/>
                </a:cubicBezTo>
                <a:cubicBezTo>
                  <a:pt x="1388959" y="777169"/>
                  <a:pt x="1357292" y="824195"/>
                  <a:pt x="1308300" y="870749"/>
                </a:cubicBezTo>
                <a:cubicBezTo>
                  <a:pt x="1231632" y="925936"/>
                  <a:pt x="1118085" y="920358"/>
                  <a:pt x="1055474" y="887970"/>
                </a:cubicBezTo>
                <a:cubicBezTo>
                  <a:pt x="1019934" y="962839"/>
                  <a:pt x="952321" y="1003620"/>
                  <a:pt x="874800" y="1039708"/>
                </a:cubicBezTo>
                <a:cubicBezTo>
                  <a:pt x="773535" y="1057210"/>
                  <a:pt x="664324" y="1026129"/>
                  <a:pt x="609148" y="947088"/>
                </a:cubicBezTo>
                <a:cubicBezTo>
                  <a:pt x="463218" y="1036370"/>
                  <a:pt x="323353" y="1000995"/>
                  <a:pt x="214532" y="855578"/>
                </a:cubicBezTo>
                <a:cubicBezTo>
                  <a:pt x="135969" y="873764"/>
                  <a:pt x="64983" y="819488"/>
                  <a:pt x="41028" y="753744"/>
                </a:cubicBezTo>
                <a:cubicBezTo>
                  <a:pt x="23771" y="707440"/>
                  <a:pt x="27653" y="653707"/>
                  <a:pt x="78102" y="616285"/>
                </a:cubicBezTo>
                <a:cubicBezTo>
                  <a:pt x="26475" y="594531"/>
                  <a:pt x="-18216" y="537464"/>
                  <a:pt x="-185" y="475256"/>
                </a:cubicBezTo>
                <a:cubicBezTo>
                  <a:pt x="10770" y="397735"/>
                  <a:pt x="65372" y="356596"/>
                  <a:pt x="142787" y="349906"/>
                </a:cubicBezTo>
                <a:cubicBezTo>
                  <a:pt x="143422" y="348961"/>
                  <a:pt x="143623" y="347978"/>
                  <a:pt x="144155" y="346601"/>
                </a:cubicBezTo>
                <a:close/>
              </a:path>
              <a:path w="1596796" h="1041976" fill="none" stroke="0" extrusionOk="0">
                <a:moveTo>
                  <a:pt x="173466" y="631384"/>
                </a:moveTo>
                <a:cubicBezTo>
                  <a:pt x="141921" y="629275"/>
                  <a:pt x="110093" y="619518"/>
                  <a:pt x="79839" y="612160"/>
                </a:cubicBezTo>
                <a:moveTo>
                  <a:pt x="256078" y="841757"/>
                </a:moveTo>
                <a:cubicBezTo>
                  <a:pt x="242850" y="846939"/>
                  <a:pt x="228303" y="848571"/>
                  <a:pt x="215123" y="850947"/>
                </a:cubicBezTo>
                <a:moveTo>
                  <a:pt x="609074" y="942843"/>
                </a:moveTo>
                <a:cubicBezTo>
                  <a:pt x="601251" y="931322"/>
                  <a:pt x="588393" y="916320"/>
                  <a:pt x="584382" y="900875"/>
                </a:cubicBezTo>
                <a:moveTo>
                  <a:pt x="1065528" y="838187"/>
                </a:moveTo>
                <a:cubicBezTo>
                  <a:pt x="1063392" y="854037"/>
                  <a:pt x="1060698" y="866115"/>
                  <a:pt x="1055659" y="884232"/>
                </a:cubicBezTo>
                <a:moveTo>
                  <a:pt x="1261505" y="553646"/>
                </a:moveTo>
                <a:cubicBezTo>
                  <a:pt x="1322160" y="590655"/>
                  <a:pt x="1381981" y="658018"/>
                  <a:pt x="1381672" y="725765"/>
                </a:cubicBezTo>
                <a:moveTo>
                  <a:pt x="1544974" y="370335"/>
                </a:moveTo>
                <a:cubicBezTo>
                  <a:pt x="1532367" y="394707"/>
                  <a:pt x="1518584" y="417677"/>
                  <a:pt x="1491451" y="434880"/>
                </a:cubicBezTo>
                <a:moveTo>
                  <a:pt x="1416565" y="130874"/>
                </a:moveTo>
                <a:cubicBezTo>
                  <a:pt x="1416404" y="140722"/>
                  <a:pt x="1417809" y="151900"/>
                  <a:pt x="1419374" y="161361"/>
                </a:cubicBezTo>
                <a:moveTo>
                  <a:pt x="1074806" y="95321"/>
                </a:moveTo>
                <a:cubicBezTo>
                  <a:pt x="1080889" y="80207"/>
                  <a:pt x="1091044" y="67551"/>
                  <a:pt x="1102232" y="56440"/>
                </a:cubicBezTo>
                <a:moveTo>
                  <a:pt x="818394" y="113845"/>
                </a:moveTo>
                <a:cubicBezTo>
                  <a:pt x="820490" y="103310"/>
                  <a:pt x="825611" y="91210"/>
                  <a:pt x="831664" y="80318"/>
                </a:cubicBezTo>
                <a:moveTo>
                  <a:pt x="517480" y="125230"/>
                </a:moveTo>
                <a:cubicBezTo>
                  <a:pt x="534127" y="134491"/>
                  <a:pt x="551828" y="147380"/>
                  <a:pt x="565531" y="157743"/>
                </a:cubicBezTo>
                <a:moveTo>
                  <a:pt x="152545" y="380827"/>
                </a:moveTo>
                <a:cubicBezTo>
                  <a:pt x="146397" y="369230"/>
                  <a:pt x="145896" y="357354"/>
                  <a:pt x="144155" y="346601"/>
                </a:cubicBezTo>
              </a:path>
            </a:pathLst>
          </a:custGeom>
          <a:solidFill>
            <a:srgbClr val="00B0F0"/>
          </a:solidFill>
          <a:ln w="31750">
            <a:solidFill>
              <a:srgbClr val="052F61"/>
            </a:solidFill>
            <a:extLst>
              <a:ext uri="{C807C97D-BFC1-408E-A445-0C87EB9F89A2}">
                <ask:lineSketchStyleProps xmlns:ask="http://schemas.microsoft.com/office/drawing/2018/sketchyshapes" sd="1219033472">
                  <a:prstGeom prst="cloud">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2F961D3-485E-CB42-B8C0-DF5AB2CE139A}"/>
              </a:ext>
            </a:extLst>
          </p:cNvPr>
          <p:cNvSpPr txBox="1"/>
          <p:nvPr/>
        </p:nvSpPr>
        <p:spPr>
          <a:xfrm>
            <a:off x="6897815" y="5224687"/>
            <a:ext cx="1571248" cy="584775"/>
          </a:xfrm>
          <a:prstGeom prst="rect">
            <a:avLst/>
          </a:prstGeom>
          <a:noFill/>
        </p:spPr>
        <p:txBody>
          <a:bodyPr wrap="square" rtlCol="0">
            <a:spAutoFit/>
          </a:bodyPr>
          <a:lstStyle/>
          <a:p>
            <a:pPr algn="ctr"/>
            <a:r>
              <a:rPr lang="en-GB" sz="1600" b="1" dirty="0">
                <a:solidFill>
                  <a:schemeClr val="bg1"/>
                </a:solidFill>
                <a:latin typeface="Bradley Hand ITC" panose="03070402050302030203" pitchFamily="66" charset="77"/>
                <a:cs typeface="Simplified Arabic Fixed" panose="02070309020205020404" pitchFamily="49" charset="-78"/>
              </a:rPr>
              <a:t>TEMPORARY JOBS</a:t>
            </a:r>
          </a:p>
        </p:txBody>
      </p:sp>
      <p:grpSp>
        <p:nvGrpSpPr>
          <p:cNvPr id="50" name="Group 49">
            <a:extLst>
              <a:ext uri="{FF2B5EF4-FFF2-40B4-BE49-F238E27FC236}">
                <a16:creationId xmlns:a16="http://schemas.microsoft.com/office/drawing/2014/main" id="{3B641E87-BBDA-624B-ACD6-BCB32A4BBA46}"/>
              </a:ext>
            </a:extLst>
          </p:cNvPr>
          <p:cNvGrpSpPr/>
          <p:nvPr/>
        </p:nvGrpSpPr>
        <p:grpSpPr>
          <a:xfrm rot="6338876">
            <a:off x="6590524" y="4090599"/>
            <a:ext cx="635040" cy="817560"/>
            <a:chOff x="4701690" y="1940940"/>
            <a:chExt cx="635040" cy="817560"/>
          </a:xfrm>
        </p:grpSpPr>
        <mc:AlternateContent xmlns:mc="http://schemas.openxmlformats.org/markup-compatibility/2006" xmlns:p14="http://schemas.microsoft.com/office/powerpoint/2010/main">
          <mc:Choice Requires="p14">
            <p:contentPart p14:bwMode="auto" r:id="rId21">
              <p14:nvContentPartPr>
                <p14:cNvPr id="51" name="Ink 50">
                  <a:extLst>
                    <a:ext uri="{FF2B5EF4-FFF2-40B4-BE49-F238E27FC236}">
                      <a16:creationId xmlns:a16="http://schemas.microsoft.com/office/drawing/2014/main" id="{BFC43799-3726-EA4F-8FD1-0C829A655FFF}"/>
                    </a:ext>
                  </a:extLst>
                </p14:cNvPr>
                <p14:cNvContentPartPr/>
                <p14:nvPr/>
              </p14:nvContentPartPr>
              <p14:xfrm>
                <a:off x="4701690" y="1942740"/>
                <a:ext cx="635040" cy="815760"/>
              </p14:xfrm>
            </p:contentPart>
          </mc:Choice>
          <mc:Fallback xmlns="">
            <p:pic>
              <p:nvPicPr>
                <p:cNvPr id="51" name="Ink 50">
                  <a:extLst>
                    <a:ext uri="{FF2B5EF4-FFF2-40B4-BE49-F238E27FC236}">
                      <a16:creationId xmlns:a16="http://schemas.microsoft.com/office/drawing/2014/main" id="{BFC43799-3726-EA4F-8FD1-0C829A655FFF}"/>
                    </a:ext>
                  </a:extLst>
                </p:cNvPr>
                <p:cNvPicPr/>
                <p:nvPr/>
              </p:nvPicPr>
              <p:blipFill>
                <a:blip r:embed="rId14"/>
                <a:stretch>
                  <a:fillRect/>
                </a:stretch>
              </p:blipFill>
              <p:spPr>
                <a:xfrm>
                  <a:off x="4692690" y="1933740"/>
                  <a:ext cx="652680" cy="833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2" name="Ink 51">
                  <a:extLst>
                    <a:ext uri="{FF2B5EF4-FFF2-40B4-BE49-F238E27FC236}">
                      <a16:creationId xmlns:a16="http://schemas.microsoft.com/office/drawing/2014/main" id="{E38711CA-F4C7-EC4C-B538-F8930919CE96}"/>
                    </a:ext>
                  </a:extLst>
                </p14:cNvPr>
                <p14:cNvContentPartPr/>
                <p14:nvPr/>
              </p14:nvContentPartPr>
              <p14:xfrm>
                <a:off x="4973130" y="1940940"/>
                <a:ext cx="356040" cy="304920"/>
              </p14:xfrm>
            </p:contentPart>
          </mc:Choice>
          <mc:Fallback xmlns="">
            <p:pic>
              <p:nvPicPr>
                <p:cNvPr id="52" name="Ink 51">
                  <a:extLst>
                    <a:ext uri="{FF2B5EF4-FFF2-40B4-BE49-F238E27FC236}">
                      <a16:creationId xmlns:a16="http://schemas.microsoft.com/office/drawing/2014/main" id="{E38711CA-F4C7-EC4C-B538-F8930919CE96}"/>
                    </a:ext>
                  </a:extLst>
                </p:cNvPr>
                <p:cNvPicPr/>
                <p:nvPr/>
              </p:nvPicPr>
              <p:blipFill>
                <a:blip r:embed="rId16"/>
                <a:stretch>
                  <a:fillRect/>
                </a:stretch>
              </p:blipFill>
              <p:spPr>
                <a:xfrm>
                  <a:off x="4964121" y="1931940"/>
                  <a:ext cx="373698" cy="322560"/>
                </a:xfrm>
                <a:prstGeom prst="rect">
                  <a:avLst/>
                </a:prstGeom>
              </p:spPr>
            </p:pic>
          </mc:Fallback>
        </mc:AlternateContent>
      </p:grpSp>
      <p:sp>
        <p:nvSpPr>
          <p:cNvPr id="54" name="Cloud 53">
            <a:extLst>
              <a:ext uri="{FF2B5EF4-FFF2-40B4-BE49-F238E27FC236}">
                <a16:creationId xmlns:a16="http://schemas.microsoft.com/office/drawing/2014/main" id="{D1E69FB2-D3EF-7C4C-B16D-BD55973C8791}"/>
              </a:ext>
            </a:extLst>
          </p:cNvPr>
          <p:cNvSpPr/>
          <p:nvPr/>
        </p:nvSpPr>
        <p:spPr>
          <a:xfrm>
            <a:off x="1124787" y="2953380"/>
            <a:ext cx="1596796" cy="1041976"/>
          </a:xfrm>
          <a:custGeom>
            <a:avLst/>
            <a:gdLst>
              <a:gd name="connsiteX0" fmla="*/ 144155 w 1596796"/>
              <a:gd name="connsiteY0" fmla="*/ 346601 h 1041976"/>
              <a:gd name="connsiteX1" fmla="*/ 207842 w 1596796"/>
              <a:gd name="connsiteY1" fmla="*/ 166595 h 1041976"/>
              <a:gd name="connsiteX2" fmla="*/ 517664 w 1596796"/>
              <a:gd name="connsiteY2" fmla="*/ 125471 h 1041976"/>
              <a:gd name="connsiteX3" fmla="*/ 830038 w 1596796"/>
              <a:gd name="connsiteY3" fmla="*/ 82779 h 1041976"/>
              <a:gd name="connsiteX4" fmla="*/ 951756 w 1596796"/>
              <a:gd name="connsiteY4" fmla="*/ 4823 h 1041976"/>
              <a:gd name="connsiteX5" fmla="*/ 1102713 w 1596796"/>
              <a:gd name="connsiteY5" fmla="*/ 59841 h 1041976"/>
              <a:gd name="connsiteX6" fmla="*/ 1310814 w 1596796"/>
              <a:gd name="connsiteY6" fmla="*/ 16642 h 1041976"/>
              <a:gd name="connsiteX7" fmla="*/ 1416343 w 1596796"/>
              <a:gd name="connsiteY7" fmla="*/ 134492 h 1041976"/>
              <a:gd name="connsiteX8" fmla="*/ 1551775 w 1596796"/>
              <a:gd name="connsiteY8" fmla="*/ 248868 h 1041976"/>
              <a:gd name="connsiteX9" fmla="*/ 1545713 w 1596796"/>
              <a:gd name="connsiteY9" fmla="*/ 372892 h 1041976"/>
              <a:gd name="connsiteX10" fmla="*/ 1589994 w 1596796"/>
              <a:gd name="connsiteY10" fmla="*/ 562522 h 1041976"/>
              <a:gd name="connsiteX11" fmla="*/ 1382559 w 1596796"/>
              <a:gd name="connsiteY11" fmla="*/ 728514 h 1041976"/>
              <a:gd name="connsiteX12" fmla="*/ 1308300 w 1596796"/>
              <a:gd name="connsiteY12" fmla="*/ 870749 h 1041976"/>
              <a:gd name="connsiteX13" fmla="*/ 1055474 w 1596796"/>
              <a:gd name="connsiteY13" fmla="*/ 887970 h 1041976"/>
              <a:gd name="connsiteX14" fmla="*/ 874800 w 1596796"/>
              <a:gd name="connsiteY14" fmla="*/ 1039708 h 1041976"/>
              <a:gd name="connsiteX15" fmla="*/ 609148 w 1596796"/>
              <a:gd name="connsiteY15" fmla="*/ 947088 h 1041976"/>
              <a:gd name="connsiteX16" fmla="*/ 214532 w 1596796"/>
              <a:gd name="connsiteY16" fmla="*/ 855578 h 1041976"/>
              <a:gd name="connsiteX17" fmla="*/ 41028 w 1596796"/>
              <a:gd name="connsiteY17" fmla="*/ 753744 h 1041976"/>
              <a:gd name="connsiteX18" fmla="*/ 78102 w 1596796"/>
              <a:gd name="connsiteY18" fmla="*/ 616285 h 1041976"/>
              <a:gd name="connsiteX19" fmla="*/ -185 w 1596796"/>
              <a:gd name="connsiteY19" fmla="*/ 475256 h 1041976"/>
              <a:gd name="connsiteX20" fmla="*/ 142787 w 1596796"/>
              <a:gd name="connsiteY20" fmla="*/ 349906 h 1041976"/>
              <a:gd name="connsiteX21" fmla="*/ 144155 w 1596796"/>
              <a:gd name="connsiteY21" fmla="*/ 346601 h 1041976"/>
              <a:gd name="connsiteX0" fmla="*/ 173466 w 1596796"/>
              <a:gd name="connsiteY0" fmla="*/ 631384 h 1041976"/>
              <a:gd name="connsiteX1" fmla="*/ 79839 w 1596796"/>
              <a:gd name="connsiteY1" fmla="*/ 612160 h 1041976"/>
              <a:gd name="connsiteX2" fmla="*/ 256078 w 1596796"/>
              <a:gd name="connsiteY2" fmla="*/ 841757 h 1041976"/>
              <a:gd name="connsiteX3" fmla="*/ 215123 w 1596796"/>
              <a:gd name="connsiteY3" fmla="*/ 850947 h 1041976"/>
              <a:gd name="connsiteX4" fmla="*/ 609074 w 1596796"/>
              <a:gd name="connsiteY4" fmla="*/ 942843 h 1041976"/>
              <a:gd name="connsiteX5" fmla="*/ 584382 w 1596796"/>
              <a:gd name="connsiteY5" fmla="*/ 900875 h 1041976"/>
              <a:gd name="connsiteX6" fmla="*/ 1065528 w 1596796"/>
              <a:gd name="connsiteY6" fmla="*/ 838187 h 1041976"/>
              <a:gd name="connsiteX7" fmla="*/ 1055659 w 1596796"/>
              <a:gd name="connsiteY7" fmla="*/ 884232 h 1041976"/>
              <a:gd name="connsiteX8" fmla="*/ 1261505 w 1596796"/>
              <a:gd name="connsiteY8" fmla="*/ 553646 h 1041976"/>
              <a:gd name="connsiteX9" fmla="*/ 1381672 w 1596796"/>
              <a:gd name="connsiteY9" fmla="*/ 725765 h 1041976"/>
              <a:gd name="connsiteX10" fmla="*/ 1544974 w 1596796"/>
              <a:gd name="connsiteY10" fmla="*/ 370335 h 1041976"/>
              <a:gd name="connsiteX11" fmla="*/ 1491451 w 1596796"/>
              <a:gd name="connsiteY11" fmla="*/ 434880 h 1041976"/>
              <a:gd name="connsiteX12" fmla="*/ 1416565 w 1596796"/>
              <a:gd name="connsiteY12" fmla="*/ 130874 h 1041976"/>
              <a:gd name="connsiteX13" fmla="*/ 1419374 w 1596796"/>
              <a:gd name="connsiteY13" fmla="*/ 161361 h 1041976"/>
              <a:gd name="connsiteX14" fmla="*/ 1074806 w 1596796"/>
              <a:gd name="connsiteY14" fmla="*/ 95321 h 1041976"/>
              <a:gd name="connsiteX15" fmla="*/ 1102232 w 1596796"/>
              <a:gd name="connsiteY15" fmla="*/ 56440 h 1041976"/>
              <a:gd name="connsiteX16" fmla="*/ 818394 w 1596796"/>
              <a:gd name="connsiteY16" fmla="*/ 113845 h 1041976"/>
              <a:gd name="connsiteX17" fmla="*/ 831664 w 1596796"/>
              <a:gd name="connsiteY17" fmla="*/ 80318 h 1041976"/>
              <a:gd name="connsiteX18" fmla="*/ 517480 w 1596796"/>
              <a:gd name="connsiteY18" fmla="*/ 125230 h 1041976"/>
              <a:gd name="connsiteX19" fmla="*/ 565531 w 1596796"/>
              <a:gd name="connsiteY19" fmla="*/ 157743 h 1041976"/>
              <a:gd name="connsiteX20" fmla="*/ 152545 w 1596796"/>
              <a:gd name="connsiteY20" fmla="*/ 380827 h 1041976"/>
              <a:gd name="connsiteX21" fmla="*/ 144155 w 1596796"/>
              <a:gd name="connsiteY21" fmla="*/ 346601 h 104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6796" h="1041976" fill="none" extrusionOk="0">
                <a:moveTo>
                  <a:pt x="144155" y="346601"/>
                </a:moveTo>
                <a:cubicBezTo>
                  <a:pt x="131478" y="286504"/>
                  <a:pt x="155146" y="212052"/>
                  <a:pt x="207842" y="166595"/>
                </a:cubicBezTo>
                <a:cubicBezTo>
                  <a:pt x="291901" y="91285"/>
                  <a:pt x="415612" y="57486"/>
                  <a:pt x="517664" y="125471"/>
                </a:cubicBezTo>
                <a:cubicBezTo>
                  <a:pt x="585815" y="25901"/>
                  <a:pt x="715331" y="5083"/>
                  <a:pt x="830038" y="82779"/>
                </a:cubicBezTo>
                <a:cubicBezTo>
                  <a:pt x="852818" y="43441"/>
                  <a:pt x="898170" y="8087"/>
                  <a:pt x="951756" y="4823"/>
                </a:cubicBezTo>
                <a:cubicBezTo>
                  <a:pt x="1019334" y="-9798"/>
                  <a:pt x="1068481" y="16526"/>
                  <a:pt x="1102713" y="59841"/>
                </a:cubicBezTo>
                <a:cubicBezTo>
                  <a:pt x="1149779" y="4899"/>
                  <a:pt x="1242136" y="-14875"/>
                  <a:pt x="1310814" y="16642"/>
                </a:cubicBezTo>
                <a:cubicBezTo>
                  <a:pt x="1356964" y="42879"/>
                  <a:pt x="1409508" y="92334"/>
                  <a:pt x="1416343" y="134492"/>
                </a:cubicBezTo>
                <a:cubicBezTo>
                  <a:pt x="1491312" y="147775"/>
                  <a:pt x="1528836" y="201294"/>
                  <a:pt x="1551775" y="248868"/>
                </a:cubicBezTo>
                <a:cubicBezTo>
                  <a:pt x="1572606" y="291146"/>
                  <a:pt x="1562062" y="325082"/>
                  <a:pt x="1545713" y="372892"/>
                </a:cubicBezTo>
                <a:cubicBezTo>
                  <a:pt x="1606863" y="427238"/>
                  <a:pt x="1610270" y="498332"/>
                  <a:pt x="1589994" y="562522"/>
                </a:cubicBezTo>
                <a:cubicBezTo>
                  <a:pt x="1580278" y="664536"/>
                  <a:pt x="1490140" y="732583"/>
                  <a:pt x="1382559" y="728514"/>
                </a:cubicBezTo>
                <a:cubicBezTo>
                  <a:pt x="1388056" y="789107"/>
                  <a:pt x="1350864" y="829542"/>
                  <a:pt x="1308300" y="870749"/>
                </a:cubicBezTo>
                <a:cubicBezTo>
                  <a:pt x="1233362" y="928972"/>
                  <a:pt x="1145844" y="934420"/>
                  <a:pt x="1055474" y="887970"/>
                </a:cubicBezTo>
                <a:cubicBezTo>
                  <a:pt x="1037469" y="955332"/>
                  <a:pt x="956710" y="1013647"/>
                  <a:pt x="874800" y="1039708"/>
                </a:cubicBezTo>
                <a:cubicBezTo>
                  <a:pt x="752897" y="1070840"/>
                  <a:pt x="668471" y="1043261"/>
                  <a:pt x="609148" y="947088"/>
                </a:cubicBezTo>
                <a:cubicBezTo>
                  <a:pt x="451074" y="996465"/>
                  <a:pt x="310974" y="960957"/>
                  <a:pt x="214532" y="855578"/>
                </a:cubicBezTo>
                <a:cubicBezTo>
                  <a:pt x="143493" y="872436"/>
                  <a:pt x="73787" y="822498"/>
                  <a:pt x="41028" y="753744"/>
                </a:cubicBezTo>
                <a:cubicBezTo>
                  <a:pt x="20536" y="707004"/>
                  <a:pt x="38810" y="640381"/>
                  <a:pt x="78102" y="616285"/>
                </a:cubicBezTo>
                <a:cubicBezTo>
                  <a:pt x="23974" y="576354"/>
                  <a:pt x="-6520" y="528008"/>
                  <a:pt x="-185" y="475256"/>
                </a:cubicBezTo>
                <a:cubicBezTo>
                  <a:pt x="-763" y="409555"/>
                  <a:pt x="70494" y="353178"/>
                  <a:pt x="142787" y="349906"/>
                </a:cubicBezTo>
                <a:cubicBezTo>
                  <a:pt x="143334" y="348715"/>
                  <a:pt x="143976" y="347690"/>
                  <a:pt x="144155" y="346601"/>
                </a:cubicBezTo>
                <a:close/>
              </a:path>
              <a:path w="1596796" h="1041976" fill="none" extrusionOk="0">
                <a:moveTo>
                  <a:pt x="173466" y="631384"/>
                </a:moveTo>
                <a:cubicBezTo>
                  <a:pt x="143503" y="628459"/>
                  <a:pt x="109756" y="625240"/>
                  <a:pt x="79839" y="612160"/>
                </a:cubicBezTo>
                <a:moveTo>
                  <a:pt x="256078" y="841757"/>
                </a:moveTo>
                <a:cubicBezTo>
                  <a:pt x="244340" y="845459"/>
                  <a:pt x="230456" y="848410"/>
                  <a:pt x="215123" y="850947"/>
                </a:cubicBezTo>
                <a:moveTo>
                  <a:pt x="609074" y="942843"/>
                </a:moveTo>
                <a:cubicBezTo>
                  <a:pt x="599724" y="932602"/>
                  <a:pt x="592123" y="914490"/>
                  <a:pt x="584382" y="900875"/>
                </a:cubicBezTo>
                <a:moveTo>
                  <a:pt x="1065528" y="838187"/>
                </a:moveTo>
                <a:cubicBezTo>
                  <a:pt x="1065914" y="853905"/>
                  <a:pt x="1060460" y="865514"/>
                  <a:pt x="1055659" y="884232"/>
                </a:cubicBezTo>
                <a:moveTo>
                  <a:pt x="1261505" y="553646"/>
                </a:moveTo>
                <a:cubicBezTo>
                  <a:pt x="1322709" y="587090"/>
                  <a:pt x="1388859" y="660581"/>
                  <a:pt x="1381672" y="725765"/>
                </a:cubicBezTo>
                <a:moveTo>
                  <a:pt x="1544974" y="370335"/>
                </a:moveTo>
                <a:cubicBezTo>
                  <a:pt x="1530806" y="400477"/>
                  <a:pt x="1518396" y="416010"/>
                  <a:pt x="1491451" y="434880"/>
                </a:cubicBezTo>
                <a:moveTo>
                  <a:pt x="1416565" y="130874"/>
                </a:moveTo>
                <a:cubicBezTo>
                  <a:pt x="1419512" y="138738"/>
                  <a:pt x="1421071" y="151801"/>
                  <a:pt x="1419374" y="161361"/>
                </a:cubicBezTo>
                <a:moveTo>
                  <a:pt x="1074806" y="95321"/>
                </a:moveTo>
                <a:cubicBezTo>
                  <a:pt x="1083792" y="78119"/>
                  <a:pt x="1092890" y="67530"/>
                  <a:pt x="1102232" y="56440"/>
                </a:cubicBezTo>
                <a:moveTo>
                  <a:pt x="818394" y="113845"/>
                </a:moveTo>
                <a:cubicBezTo>
                  <a:pt x="822545" y="102452"/>
                  <a:pt x="825789" y="91924"/>
                  <a:pt x="831664" y="80318"/>
                </a:cubicBezTo>
                <a:moveTo>
                  <a:pt x="517480" y="125230"/>
                </a:moveTo>
                <a:cubicBezTo>
                  <a:pt x="534469" y="134127"/>
                  <a:pt x="551981" y="145163"/>
                  <a:pt x="565531" y="157743"/>
                </a:cubicBezTo>
                <a:moveTo>
                  <a:pt x="152545" y="380827"/>
                </a:moveTo>
                <a:cubicBezTo>
                  <a:pt x="148704" y="368170"/>
                  <a:pt x="147603" y="356989"/>
                  <a:pt x="144155" y="346601"/>
                </a:cubicBezTo>
              </a:path>
              <a:path w="1596796" h="1041976" stroke="0" extrusionOk="0">
                <a:moveTo>
                  <a:pt x="144155" y="346601"/>
                </a:moveTo>
                <a:cubicBezTo>
                  <a:pt x="127747" y="277222"/>
                  <a:pt x="142412" y="220834"/>
                  <a:pt x="207842" y="166595"/>
                </a:cubicBezTo>
                <a:cubicBezTo>
                  <a:pt x="293147" y="91083"/>
                  <a:pt x="402450" y="73211"/>
                  <a:pt x="517664" y="125471"/>
                </a:cubicBezTo>
                <a:cubicBezTo>
                  <a:pt x="575807" y="25533"/>
                  <a:pt x="733668" y="13851"/>
                  <a:pt x="830038" y="82779"/>
                </a:cubicBezTo>
                <a:cubicBezTo>
                  <a:pt x="844459" y="35520"/>
                  <a:pt x="908899" y="16051"/>
                  <a:pt x="951756" y="4823"/>
                </a:cubicBezTo>
                <a:cubicBezTo>
                  <a:pt x="1020795" y="-1129"/>
                  <a:pt x="1072864" y="7126"/>
                  <a:pt x="1102713" y="59841"/>
                </a:cubicBezTo>
                <a:cubicBezTo>
                  <a:pt x="1145083" y="5105"/>
                  <a:pt x="1229659" y="-2967"/>
                  <a:pt x="1310814" y="16642"/>
                </a:cubicBezTo>
                <a:cubicBezTo>
                  <a:pt x="1365687" y="34087"/>
                  <a:pt x="1402683" y="86196"/>
                  <a:pt x="1416343" y="134492"/>
                </a:cubicBezTo>
                <a:cubicBezTo>
                  <a:pt x="1485609" y="152997"/>
                  <a:pt x="1541596" y="195439"/>
                  <a:pt x="1551775" y="248868"/>
                </a:cubicBezTo>
                <a:cubicBezTo>
                  <a:pt x="1562704" y="288820"/>
                  <a:pt x="1571130" y="338880"/>
                  <a:pt x="1545713" y="372892"/>
                </a:cubicBezTo>
                <a:cubicBezTo>
                  <a:pt x="1599256" y="437096"/>
                  <a:pt x="1610135" y="512274"/>
                  <a:pt x="1589994" y="562522"/>
                </a:cubicBezTo>
                <a:cubicBezTo>
                  <a:pt x="1576085" y="666847"/>
                  <a:pt x="1488602" y="722292"/>
                  <a:pt x="1382559" y="728514"/>
                </a:cubicBezTo>
                <a:cubicBezTo>
                  <a:pt x="1388959" y="777169"/>
                  <a:pt x="1357292" y="824195"/>
                  <a:pt x="1308300" y="870749"/>
                </a:cubicBezTo>
                <a:cubicBezTo>
                  <a:pt x="1231632" y="925936"/>
                  <a:pt x="1118085" y="920358"/>
                  <a:pt x="1055474" y="887970"/>
                </a:cubicBezTo>
                <a:cubicBezTo>
                  <a:pt x="1019934" y="962839"/>
                  <a:pt x="952321" y="1003620"/>
                  <a:pt x="874800" y="1039708"/>
                </a:cubicBezTo>
                <a:cubicBezTo>
                  <a:pt x="773535" y="1057210"/>
                  <a:pt x="664324" y="1026129"/>
                  <a:pt x="609148" y="947088"/>
                </a:cubicBezTo>
                <a:cubicBezTo>
                  <a:pt x="463218" y="1036370"/>
                  <a:pt x="323353" y="1000995"/>
                  <a:pt x="214532" y="855578"/>
                </a:cubicBezTo>
                <a:cubicBezTo>
                  <a:pt x="135969" y="873764"/>
                  <a:pt x="64983" y="819488"/>
                  <a:pt x="41028" y="753744"/>
                </a:cubicBezTo>
                <a:cubicBezTo>
                  <a:pt x="23771" y="707440"/>
                  <a:pt x="27653" y="653707"/>
                  <a:pt x="78102" y="616285"/>
                </a:cubicBezTo>
                <a:cubicBezTo>
                  <a:pt x="26475" y="594531"/>
                  <a:pt x="-18216" y="537464"/>
                  <a:pt x="-185" y="475256"/>
                </a:cubicBezTo>
                <a:cubicBezTo>
                  <a:pt x="10770" y="397735"/>
                  <a:pt x="65372" y="356596"/>
                  <a:pt x="142787" y="349906"/>
                </a:cubicBezTo>
                <a:cubicBezTo>
                  <a:pt x="143422" y="348961"/>
                  <a:pt x="143623" y="347978"/>
                  <a:pt x="144155" y="346601"/>
                </a:cubicBezTo>
                <a:close/>
              </a:path>
              <a:path w="1596796" h="1041976" fill="none" stroke="0" extrusionOk="0">
                <a:moveTo>
                  <a:pt x="173466" y="631384"/>
                </a:moveTo>
                <a:cubicBezTo>
                  <a:pt x="141921" y="629275"/>
                  <a:pt x="110093" y="619518"/>
                  <a:pt x="79839" y="612160"/>
                </a:cubicBezTo>
                <a:moveTo>
                  <a:pt x="256078" y="841757"/>
                </a:moveTo>
                <a:cubicBezTo>
                  <a:pt x="242850" y="846939"/>
                  <a:pt x="228303" y="848571"/>
                  <a:pt x="215123" y="850947"/>
                </a:cubicBezTo>
                <a:moveTo>
                  <a:pt x="609074" y="942843"/>
                </a:moveTo>
                <a:cubicBezTo>
                  <a:pt x="601251" y="931322"/>
                  <a:pt x="588393" y="916320"/>
                  <a:pt x="584382" y="900875"/>
                </a:cubicBezTo>
                <a:moveTo>
                  <a:pt x="1065528" y="838187"/>
                </a:moveTo>
                <a:cubicBezTo>
                  <a:pt x="1063392" y="854037"/>
                  <a:pt x="1060698" y="866115"/>
                  <a:pt x="1055659" y="884232"/>
                </a:cubicBezTo>
                <a:moveTo>
                  <a:pt x="1261505" y="553646"/>
                </a:moveTo>
                <a:cubicBezTo>
                  <a:pt x="1322160" y="590655"/>
                  <a:pt x="1381981" y="658018"/>
                  <a:pt x="1381672" y="725765"/>
                </a:cubicBezTo>
                <a:moveTo>
                  <a:pt x="1544974" y="370335"/>
                </a:moveTo>
                <a:cubicBezTo>
                  <a:pt x="1532367" y="394707"/>
                  <a:pt x="1518584" y="417677"/>
                  <a:pt x="1491451" y="434880"/>
                </a:cubicBezTo>
                <a:moveTo>
                  <a:pt x="1416565" y="130874"/>
                </a:moveTo>
                <a:cubicBezTo>
                  <a:pt x="1416404" y="140722"/>
                  <a:pt x="1417809" y="151900"/>
                  <a:pt x="1419374" y="161361"/>
                </a:cubicBezTo>
                <a:moveTo>
                  <a:pt x="1074806" y="95321"/>
                </a:moveTo>
                <a:cubicBezTo>
                  <a:pt x="1080889" y="80207"/>
                  <a:pt x="1091044" y="67551"/>
                  <a:pt x="1102232" y="56440"/>
                </a:cubicBezTo>
                <a:moveTo>
                  <a:pt x="818394" y="113845"/>
                </a:moveTo>
                <a:cubicBezTo>
                  <a:pt x="820490" y="103310"/>
                  <a:pt x="825611" y="91210"/>
                  <a:pt x="831664" y="80318"/>
                </a:cubicBezTo>
                <a:moveTo>
                  <a:pt x="517480" y="125230"/>
                </a:moveTo>
                <a:cubicBezTo>
                  <a:pt x="534127" y="134491"/>
                  <a:pt x="551828" y="147380"/>
                  <a:pt x="565531" y="157743"/>
                </a:cubicBezTo>
                <a:moveTo>
                  <a:pt x="152545" y="380827"/>
                </a:moveTo>
                <a:cubicBezTo>
                  <a:pt x="146397" y="369230"/>
                  <a:pt x="145896" y="357354"/>
                  <a:pt x="144155" y="346601"/>
                </a:cubicBezTo>
              </a:path>
            </a:pathLst>
          </a:custGeom>
          <a:solidFill>
            <a:srgbClr val="FFC000"/>
          </a:solidFill>
          <a:ln w="31750">
            <a:solidFill>
              <a:schemeClr val="accent2"/>
            </a:solidFill>
            <a:extLst>
              <a:ext uri="{C807C97D-BFC1-408E-A445-0C87EB9F89A2}">
                <ask:lineSketchStyleProps xmlns:ask="http://schemas.microsoft.com/office/drawing/2018/sketchyshapes" sd="1219033472">
                  <a:prstGeom prst="cloud">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9332385F-BC85-EF49-BE55-E27EE25D3F9B}"/>
              </a:ext>
            </a:extLst>
          </p:cNvPr>
          <p:cNvSpPr txBox="1"/>
          <p:nvPr/>
        </p:nvSpPr>
        <p:spPr>
          <a:xfrm>
            <a:off x="1148159" y="3191438"/>
            <a:ext cx="1571248" cy="584775"/>
          </a:xfrm>
          <a:prstGeom prst="rect">
            <a:avLst/>
          </a:prstGeom>
          <a:noFill/>
        </p:spPr>
        <p:txBody>
          <a:bodyPr wrap="square" rtlCol="0">
            <a:spAutoFit/>
          </a:bodyPr>
          <a:lstStyle/>
          <a:p>
            <a:pPr algn="ctr"/>
            <a:r>
              <a:rPr lang="en-GB" sz="1600" b="1" dirty="0">
                <a:solidFill>
                  <a:schemeClr val="bg1"/>
                </a:solidFill>
                <a:latin typeface="Bradley Hand ITC" panose="03070402050302030203" pitchFamily="66" charset="77"/>
                <a:cs typeface="Simplified Arabic Fixed" panose="02070309020205020404" pitchFamily="49" charset="-78"/>
              </a:rPr>
              <a:t>SEASONAL JOBS</a:t>
            </a:r>
          </a:p>
        </p:txBody>
      </p:sp>
      <p:grpSp>
        <p:nvGrpSpPr>
          <p:cNvPr id="62" name="Group 61">
            <a:extLst>
              <a:ext uri="{FF2B5EF4-FFF2-40B4-BE49-F238E27FC236}">
                <a16:creationId xmlns:a16="http://schemas.microsoft.com/office/drawing/2014/main" id="{9CDD4301-2C04-F642-8C8B-FD1E169E894B}"/>
              </a:ext>
            </a:extLst>
          </p:cNvPr>
          <p:cNvGrpSpPr/>
          <p:nvPr/>
        </p:nvGrpSpPr>
        <p:grpSpPr>
          <a:xfrm rot="15581483">
            <a:off x="2750096" y="1588394"/>
            <a:ext cx="635040" cy="817560"/>
            <a:chOff x="4701690" y="1940940"/>
            <a:chExt cx="635040" cy="817560"/>
          </a:xfrm>
        </p:grpSpPr>
        <mc:AlternateContent xmlns:mc="http://schemas.openxmlformats.org/markup-compatibility/2006" xmlns:p14="http://schemas.microsoft.com/office/powerpoint/2010/main">
          <mc:Choice Requires="p14">
            <p:contentPart p14:bwMode="auto" r:id="rId23">
              <p14:nvContentPartPr>
                <p14:cNvPr id="63" name="Ink 62">
                  <a:extLst>
                    <a:ext uri="{FF2B5EF4-FFF2-40B4-BE49-F238E27FC236}">
                      <a16:creationId xmlns:a16="http://schemas.microsoft.com/office/drawing/2014/main" id="{1A49BCAD-A13E-E043-9B5B-1A485B4BBA67}"/>
                    </a:ext>
                  </a:extLst>
                </p14:cNvPr>
                <p14:cNvContentPartPr/>
                <p14:nvPr/>
              </p14:nvContentPartPr>
              <p14:xfrm>
                <a:off x="4701690" y="1942740"/>
                <a:ext cx="635040" cy="815760"/>
              </p14:xfrm>
            </p:contentPart>
          </mc:Choice>
          <mc:Fallback xmlns="">
            <p:pic>
              <p:nvPicPr>
                <p:cNvPr id="63" name="Ink 62">
                  <a:extLst>
                    <a:ext uri="{FF2B5EF4-FFF2-40B4-BE49-F238E27FC236}">
                      <a16:creationId xmlns:a16="http://schemas.microsoft.com/office/drawing/2014/main" id="{1A49BCAD-A13E-E043-9B5B-1A485B4BBA67}"/>
                    </a:ext>
                  </a:extLst>
                </p:cNvPr>
                <p:cNvPicPr/>
                <p:nvPr/>
              </p:nvPicPr>
              <p:blipFill>
                <a:blip r:embed="rId14"/>
                <a:stretch>
                  <a:fillRect/>
                </a:stretch>
              </p:blipFill>
              <p:spPr>
                <a:xfrm>
                  <a:off x="4692690" y="1933740"/>
                  <a:ext cx="652680" cy="83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4" name="Ink 63">
                  <a:extLst>
                    <a:ext uri="{FF2B5EF4-FFF2-40B4-BE49-F238E27FC236}">
                      <a16:creationId xmlns:a16="http://schemas.microsoft.com/office/drawing/2014/main" id="{5E095F34-4E19-4544-920D-2C7E4E636FC3}"/>
                    </a:ext>
                  </a:extLst>
                </p14:cNvPr>
                <p14:cNvContentPartPr/>
                <p14:nvPr/>
              </p14:nvContentPartPr>
              <p14:xfrm>
                <a:off x="4973130" y="1940940"/>
                <a:ext cx="356040" cy="304920"/>
              </p14:xfrm>
            </p:contentPart>
          </mc:Choice>
          <mc:Fallback xmlns="">
            <p:pic>
              <p:nvPicPr>
                <p:cNvPr id="64" name="Ink 63">
                  <a:extLst>
                    <a:ext uri="{FF2B5EF4-FFF2-40B4-BE49-F238E27FC236}">
                      <a16:creationId xmlns:a16="http://schemas.microsoft.com/office/drawing/2014/main" id="{5E095F34-4E19-4544-920D-2C7E4E636FC3}"/>
                    </a:ext>
                  </a:extLst>
                </p:cNvPr>
                <p:cNvPicPr/>
                <p:nvPr/>
              </p:nvPicPr>
              <p:blipFill>
                <a:blip r:embed="rId16"/>
                <a:stretch>
                  <a:fillRect/>
                </a:stretch>
              </p:blipFill>
              <p:spPr>
                <a:xfrm>
                  <a:off x="4964121" y="1931940"/>
                  <a:ext cx="373698" cy="322560"/>
                </a:xfrm>
                <a:prstGeom prst="rect">
                  <a:avLst/>
                </a:prstGeom>
              </p:spPr>
            </p:pic>
          </mc:Fallback>
        </mc:AlternateContent>
      </p:grpSp>
      <p:pic>
        <p:nvPicPr>
          <p:cNvPr id="11" name="Graphic 10" descr="Chef male with solid fill">
            <a:extLst>
              <a:ext uri="{FF2B5EF4-FFF2-40B4-BE49-F238E27FC236}">
                <a16:creationId xmlns:a16="http://schemas.microsoft.com/office/drawing/2014/main" id="{C52D04CB-6D92-294E-B139-3D99232EDD9A}"/>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633465" y="3450157"/>
            <a:ext cx="584775" cy="584775"/>
          </a:xfrm>
          <a:prstGeom prst="rect">
            <a:avLst/>
          </a:prstGeom>
        </p:spPr>
      </p:pic>
      <p:pic>
        <p:nvPicPr>
          <p:cNvPr id="13" name="Graphic 12" descr="Group of men outline">
            <a:extLst>
              <a:ext uri="{FF2B5EF4-FFF2-40B4-BE49-F238E27FC236}">
                <a16:creationId xmlns:a16="http://schemas.microsoft.com/office/drawing/2014/main" id="{99CB96A4-8BC8-1048-96D3-41BE846D7E6A}"/>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552551" y="953143"/>
            <a:ext cx="609894" cy="609894"/>
          </a:xfrm>
          <a:prstGeom prst="rect">
            <a:avLst/>
          </a:prstGeom>
        </p:spPr>
      </p:pic>
      <p:pic>
        <p:nvPicPr>
          <p:cNvPr id="19" name="Graphic 18" descr="Employee badge outline">
            <a:extLst>
              <a:ext uri="{FF2B5EF4-FFF2-40B4-BE49-F238E27FC236}">
                <a16:creationId xmlns:a16="http://schemas.microsoft.com/office/drawing/2014/main" id="{2F65B1E5-AF00-3649-A7D1-4903A0435C14}"/>
              </a:ext>
            </a:extLst>
          </p:cNvPr>
          <p:cNvPicPr>
            <a:picLocks noChangeAspect="1"/>
          </p:cNvPicPr>
          <p:nvPr/>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147686" y="212326"/>
            <a:ext cx="704982" cy="704982"/>
          </a:xfrm>
          <a:prstGeom prst="rect">
            <a:avLst/>
          </a:prstGeom>
        </p:spPr>
      </p:pic>
      <p:pic>
        <p:nvPicPr>
          <p:cNvPr id="21" name="Graphic 20" descr="Partial sun outline">
            <a:extLst>
              <a:ext uri="{FF2B5EF4-FFF2-40B4-BE49-F238E27FC236}">
                <a16:creationId xmlns:a16="http://schemas.microsoft.com/office/drawing/2014/main" id="{0F29A2A3-7B3C-0144-A26C-A7EC9081CCEF}"/>
              </a:ext>
            </a:extLst>
          </p:cNvPr>
          <p:cNvPicPr>
            <a:picLocks noChangeAspect="1"/>
          </p:cNvPicPr>
          <p:nvPr/>
        </p:nvPicPr>
        <p:blipFill>
          <a:blip r:embed="rId31" cstate="hq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68551" y="2532281"/>
            <a:ext cx="704034" cy="704034"/>
          </a:xfrm>
          <a:prstGeom prst="rect">
            <a:avLst/>
          </a:prstGeom>
        </p:spPr>
      </p:pic>
      <p:pic>
        <p:nvPicPr>
          <p:cNvPr id="69" name="Graphic 68" descr="Snow outline">
            <a:extLst>
              <a:ext uri="{FF2B5EF4-FFF2-40B4-BE49-F238E27FC236}">
                <a16:creationId xmlns:a16="http://schemas.microsoft.com/office/drawing/2014/main" id="{53CE4A6D-A51F-284F-99C9-6D542AF1E59A}"/>
              </a:ext>
            </a:extLst>
          </p:cNvPr>
          <p:cNvPicPr>
            <a:picLocks noChangeAspect="1"/>
          </p:cNvPicPr>
          <p:nvPr/>
        </p:nvPicPr>
        <p:blipFill>
          <a:blip r:embed="rId33" cstate="hq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555255" y="2493557"/>
            <a:ext cx="817782" cy="817782"/>
          </a:xfrm>
          <a:prstGeom prst="rect">
            <a:avLst/>
          </a:prstGeom>
        </p:spPr>
      </p:pic>
      <p:pic>
        <p:nvPicPr>
          <p:cNvPr id="71" name="Graphic 70" descr="Stopwatch outline">
            <a:extLst>
              <a:ext uri="{FF2B5EF4-FFF2-40B4-BE49-F238E27FC236}">
                <a16:creationId xmlns:a16="http://schemas.microsoft.com/office/drawing/2014/main" id="{F6E5279D-ED43-AB4A-8BF4-438C3B907EBE}"/>
              </a:ext>
            </a:extLst>
          </p:cNvPr>
          <p:cNvPicPr>
            <a:picLocks noChangeAspect="1"/>
          </p:cNvPicPr>
          <p:nvPr/>
        </p:nvPicPr>
        <p:blipFill>
          <a:blip r:embed="rId35" cstate="hq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8205178" y="4467957"/>
            <a:ext cx="798332" cy="798332"/>
          </a:xfrm>
          <a:prstGeom prst="rect">
            <a:avLst/>
          </a:prstGeom>
        </p:spPr>
      </p:pic>
      <p:pic>
        <p:nvPicPr>
          <p:cNvPr id="73" name="Graphic 72" descr="Doctor female with solid fill">
            <a:extLst>
              <a:ext uri="{FF2B5EF4-FFF2-40B4-BE49-F238E27FC236}">
                <a16:creationId xmlns:a16="http://schemas.microsoft.com/office/drawing/2014/main" id="{4AD2593A-5459-9043-B844-464512DF293E}"/>
              </a:ext>
            </a:extLst>
          </p:cNvPr>
          <p:cNvPicPr>
            <a:picLocks noChangeAspect="1"/>
          </p:cNvPicPr>
          <p:nvPr/>
        </p:nvPicPr>
        <p:blipFill>
          <a:blip r:embed="rId37" cstate="hqprint">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8151852" y="3381860"/>
            <a:ext cx="677227" cy="677227"/>
          </a:xfrm>
          <a:prstGeom prst="rect">
            <a:avLst/>
          </a:prstGeom>
        </p:spPr>
      </p:pic>
      <p:pic>
        <p:nvPicPr>
          <p:cNvPr id="56" name="Picture 55" descr="A picture containing text&#10;&#10;Description automatically generated">
            <a:extLst>
              <a:ext uri="{FF2B5EF4-FFF2-40B4-BE49-F238E27FC236}">
                <a16:creationId xmlns:a16="http://schemas.microsoft.com/office/drawing/2014/main" id="{839ABF5F-EE59-604C-9095-8019DECD92C7}"/>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854982" y="199185"/>
            <a:ext cx="690702" cy="680393"/>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id="{F13AB30A-C2F4-0C46-B1C1-47D09478520F}"/>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53828" y="4691177"/>
            <a:ext cx="736222" cy="568475"/>
          </a:xfrm>
          <a:prstGeom prst="rect">
            <a:avLst/>
          </a:prstGeom>
        </p:spPr>
      </p:pic>
      <p:sp>
        <p:nvSpPr>
          <p:cNvPr id="65" name="TextBox 64">
            <a:extLst>
              <a:ext uri="{FF2B5EF4-FFF2-40B4-BE49-F238E27FC236}">
                <a16:creationId xmlns:a16="http://schemas.microsoft.com/office/drawing/2014/main" id="{B11D96AB-7F14-714C-BD0B-FD81C36BF71C}"/>
              </a:ext>
            </a:extLst>
          </p:cNvPr>
          <p:cNvSpPr txBox="1"/>
          <p:nvPr/>
        </p:nvSpPr>
        <p:spPr>
          <a:xfrm>
            <a:off x="539656" y="4358778"/>
            <a:ext cx="2933332" cy="338554"/>
          </a:xfrm>
          <a:prstGeom prst="rect">
            <a:avLst/>
          </a:prstGeom>
          <a:noFill/>
        </p:spPr>
        <p:txBody>
          <a:bodyPr wrap="square" rtlCol="0">
            <a:spAutoFit/>
          </a:bodyPr>
          <a:lstStyle/>
          <a:p>
            <a:pPr algn="ctr"/>
            <a:r>
              <a:rPr lang="en-GB" sz="1600" b="1" dirty="0">
                <a:solidFill>
                  <a:srgbClr val="FF0000"/>
                </a:solidFill>
                <a:latin typeface="Bradley Hand ITC" panose="03070402050302030203" pitchFamily="66" charset="77"/>
                <a:cs typeface="Simplified Arabic Fixed" panose="02070309020205020404" pitchFamily="49" charset="-78"/>
              </a:rPr>
              <a:t>Recruitment Agency Directory</a:t>
            </a:r>
          </a:p>
        </p:txBody>
      </p:sp>
      <p:grpSp>
        <p:nvGrpSpPr>
          <p:cNvPr id="66" name="Group 65">
            <a:extLst>
              <a:ext uri="{FF2B5EF4-FFF2-40B4-BE49-F238E27FC236}">
                <a16:creationId xmlns:a16="http://schemas.microsoft.com/office/drawing/2014/main" id="{F1E629A8-DD3C-1546-955C-CF588EAA93BD}"/>
              </a:ext>
            </a:extLst>
          </p:cNvPr>
          <p:cNvGrpSpPr/>
          <p:nvPr/>
        </p:nvGrpSpPr>
        <p:grpSpPr>
          <a:xfrm rot="8572552">
            <a:off x="1942552" y="4699193"/>
            <a:ext cx="196841" cy="253416"/>
            <a:chOff x="4701690" y="1940940"/>
            <a:chExt cx="635040" cy="817560"/>
          </a:xfrm>
        </p:grpSpPr>
        <mc:AlternateContent xmlns:mc="http://schemas.openxmlformats.org/markup-compatibility/2006" xmlns:p14="http://schemas.microsoft.com/office/powerpoint/2010/main">
          <mc:Choice Requires="p14">
            <p:contentPart p14:bwMode="auto" r:id="rId41">
              <p14:nvContentPartPr>
                <p14:cNvPr id="67" name="Ink 66">
                  <a:extLst>
                    <a:ext uri="{FF2B5EF4-FFF2-40B4-BE49-F238E27FC236}">
                      <a16:creationId xmlns:a16="http://schemas.microsoft.com/office/drawing/2014/main" id="{88733743-09DE-7047-9F65-84F0F2B4C4B5}"/>
                    </a:ext>
                  </a:extLst>
                </p14:cNvPr>
                <p14:cNvContentPartPr/>
                <p14:nvPr/>
              </p14:nvContentPartPr>
              <p14:xfrm>
                <a:off x="4701690" y="1942740"/>
                <a:ext cx="635040" cy="815760"/>
              </p14:xfrm>
            </p:contentPart>
          </mc:Choice>
          <mc:Fallback xmlns="">
            <p:pic>
              <p:nvPicPr>
                <p:cNvPr id="67" name="Ink 66">
                  <a:extLst>
                    <a:ext uri="{FF2B5EF4-FFF2-40B4-BE49-F238E27FC236}">
                      <a16:creationId xmlns:a16="http://schemas.microsoft.com/office/drawing/2014/main" id="{88733743-09DE-7047-9F65-84F0F2B4C4B5}"/>
                    </a:ext>
                  </a:extLst>
                </p:cNvPr>
                <p:cNvPicPr/>
                <p:nvPr/>
              </p:nvPicPr>
              <p:blipFill>
                <a:blip r:embed="rId42"/>
                <a:stretch>
                  <a:fillRect/>
                </a:stretch>
              </p:blipFill>
              <p:spPr>
                <a:xfrm>
                  <a:off x="4672666" y="1913730"/>
                  <a:ext cx="691927" cy="8726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8" name="Ink 67">
                  <a:extLst>
                    <a:ext uri="{FF2B5EF4-FFF2-40B4-BE49-F238E27FC236}">
                      <a16:creationId xmlns:a16="http://schemas.microsoft.com/office/drawing/2014/main" id="{F4A9D7BA-3FF7-EC4D-8FE5-0F70A2732A25}"/>
                    </a:ext>
                  </a:extLst>
                </p14:cNvPr>
                <p14:cNvContentPartPr/>
                <p14:nvPr/>
              </p14:nvContentPartPr>
              <p14:xfrm>
                <a:off x="4973130" y="1940940"/>
                <a:ext cx="356040" cy="304920"/>
              </p14:xfrm>
            </p:contentPart>
          </mc:Choice>
          <mc:Fallback xmlns="">
            <p:pic>
              <p:nvPicPr>
                <p:cNvPr id="68" name="Ink 67">
                  <a:extLst>
                    <a:ext uri="{FF2B5EF4-FFF2-40B4-BE49-F238E27FC236}">
                      <a16:creationId xmlns:a16="http://schemas.microsoft.com/office/drawing/2014/main" id="{F4A9D7BA-3FF7-EC4D-8FE5-0F70A2732A25}"/>
                    </a:ext>
                  </a:extLst>
                </p:cNvPr>
                <p:cNvPicPr/>
                <p:nvPr/>
              </p:nvPicPr>
              <p:blipFill>
                <a:blip r:embed="rId44"/>
                <a:stretch>
                  <a:fillRect/>
                </a:stretch>
              </p:blipFill>
              <p:spPr>
                <a:xfrm>
                  <a:off x="4944137" y="1911955"/>
                  <a:ext cx="412867" cy="361730"/>
                </a:xfrm>
                <a:prstGeom prst="rect">
                  <a:avLst/>
                </a:prstGeom>
              </p:spPr>
            </p:pic>
          </mc:Fallback>
        </mc:AlternateContent>
      </p:grpSp>
      <p:sp>
        <p:nvSpPr>
          <p:cNvPr id="53" name="TextBox 52">
            <a:extLst>
              <a:ext uri="{FF2B5EF4-FFF2-40B4-BE49-F238E27FC236}">
                <a16:creationId xmlns:a16="http://schemas.microsoft.com/office/drawing/2014/main" id="{83D9B21D-66A3-49AE-584A-939A1F9B82D7}"/>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72" name="Picture 4">
            <a:extLst>
              <a:ext uri="{FF2B5EF4-FFF2-40B4-BE49-F238E27FC236}">
                <a16:creationId xmlns:a16="http://schemas.microsoft.com/office/drawing/2014/main" id="{8D37AC49-66B0-551E-2613-23B9D3D71723}"/>
              </a:ext>
            </a:extLst>
          </p:cNvPr>
          <p:cNvPicPr>
            <a:picLocks noChangeAspect="1"/>
          </p:cNvPicPr>
          <p:nvPr/>
        </p:nvPicPr>
        <p:blipFill>
          <a:blip r:embed="rId45"/>
          <a:stretch>
            <a:fillRect/>
          </a:stretch>
        </p:blipFill>
        <p:spPr>
          <a:xfrm>
            <a:off x="7515061" y="6263837"/>
            <a:ext cx="1247775" cy="400050"/>
          </a:xfrm>
          <a:prstGeom prst="rect">
            <a:avLst/>
          </a:prstGeom>
        </p:spPr>
      </p:pic>
      <p:pic>
        <p:nvPicPr>
          <p:cNvPr id="5" name="Picture 4" descr="Logo&#10;&#10;Description automatically generated">
            <a:extLst>
              <a:ext uri="{FF2B5EF4-FFF2-40B4-BE49-F238E27FC236}">
                <a16:creationId xmlns:a16="http://schemas.microsoft.com/office/drawing/2014/main" id="{4626FCAB-E227-372F-002D-6F1458C621DC}"/>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181110" y="4956336"/>
            <a:ext cx="1796953" cy="278597"/>
          </a:xfrm>
          <a:prstGeom prst="rect">
            <a:avLst/>
          </a:prstGeom>
        </p:spPr>
      </p:pic>
      <p:pic>
        <p:nvPicPr>
          <p:cNvPr id="74" name="Picture 73" descr="Background pattern&#10;&#10;Description automatically generated">
            <a:extLst>
              <a:ext uri="{FF2B5EF4-FFF2-40B4-BE49-F238E27FC236}">
                <a16:creationId xmlns:a16="http://schemas.microsoft.com/office/drawing/2014/main" id="{1F4C705F-CE34-EF45-00D0-50CD467539B4}"/>
              </a:ext>
            </a:extLst>
          </p:cNvPr>
          <p:cNvPicPr>
            <a:picLocks noChangeAspect="1"/>
          </p:cNvPicPr>
          <p:nvPr/>
        </p:nvPicPr>
        <p:blipFill rotWithShape="1">
          <a:blip r:embed="rId47">
            <a:extLst>
              <a:ext uri="{28A0092B-C50C-407E-A947-70E740481C1C}">
                <a14:useLocalDpi xmlns:a14="http://schemas.microsoft.com/office/drawing/2010/main" val="0"/>
              </a:ext>
            </a:extLst>
          </a:blip>
          <a:srcRect t="23365"/>
          <a:stretch/>
        </p:blipFill>
        <p:spPr>
          <a:xfrm rot="16200000">
            <a:off x="815127" y="4527199"/>
            <a:ext cx="849967" cy="2480219"/>
          </a:xfrm>
          <a:prstGeom prst="rect">
            <a:avLst/>
          </a:prstGeom>
        </p:spPr>
      </p:pic>
      <p:pic>
        <p:nvPicPr>
          <p:cNvPr id="75" name="Picture 74" descr="A picture containing outdoor object, night sky&#10;&#10;Description automatically generated">
            <a:extLst>
              <a:ext uri="{FF2B5EF4-FFF2-40B4-BE49-F238E27FC236}">
                <a16:creationId xmlns:a16="http://schemas.microsoft.com/office/drawing/2014/main" id="{4E4CCDE1-85A3-3D0A-9317-404FF1283D59}"/>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2598081" y="5515152"/>
            <a:ext cx="768573" cy="781276"/>
          </a:xfrm>
          <a:prstGeom prst="rect">
            <a:avLst/>
          </a:prstGeom>
        </p:spPr>
      </p:pic>
      <p:grpSp>
        <p:nvGrpSpPr>
          <p:cNvPr id="76" name="Group 75">
            <a:extLst>
              <a:ext uri="{FF2B5EF4-FFF2-40B4-BE49-F238E27FC236}">
                <a16:creationId xmlns:a16="http://schemas.microsoft.com/office/drawing/2014/main" id="{9AAD57A3-1FE1-B03D-131C-D9E915E949E3}"/>
              </a:ext>
            </a:extLst>
          </p:cNvPr>
          <p:cNvGrpSpPr/>
          <p:nvPr/>
        </p:nvGrpSpPr>
        <p:grpSpPr>
          <a:xfrm>
            <a:off x="3443522" y="5332579"/>
            <a:ext cx="3094965" cy="1420639"/>
            <a:chOff x="3719808" y="5125795"/>
            <a:chExt cx="3255168" cy="1494175"/>
          </a:xfrm>
        </p:grpSpPr>
        <p:pic>
          <p:nvPicPr>
            <p:cNvPr id="77" name="Picture 76" descr="A picture containing text&#10;&#10;Description automatically generated">
              <a:extLst>
                <a:ext uri="{FF2B5EF4-FFF2-40B4-BE49-F238E27FC236}">
                  <a16:creationId xmlns:a16="http://schemas.microsoft.com/office/drawing/2014/main" id="{61B7A22C-E961-E8B6-AA31-E8CE01C1822D}"/>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78" name="TextBox 77">
              <a:extLst>
                <a:ext uri="{FF2B5EF4-FFF2-40B4-BE49-F238E27FC236}">
                  <a16:creationId xmlns:a16="http://schemas.microsoft.com/office/drawing/2014/main" id="{9B5ED9B0-C241-7390-757F-E56C1393FE39}"/>
                </a:ext>
              </a:extLst>
            </p:cNvPr>
            <p:cNvSpPr txBox="1"/>
            <p:nvPr/>
          </p:nvSpPr>
          <p:spPr>
            <a:xfrm>
              <a:off x="3947497" y="5501439"/>
              <a:ext cx="2879078" cy="550303"/>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2</a:t>
              </a:r>
              <a:r>
                <a:rPr lang="en-GB" sz="1400" dirty="0">
                  <a:latin typeface="Comic Sans MS" panose="030F0902030302020204" pitchFamily="66" charset="0"/>
                  <a:cs typeface="Simplified Arabic Fixed"/>
                </a:rPr>
                <a:t>: How could you find recruitment agencies?</a:t>
              </a:r>
            </a:p>
          </p:txBody>
        </p:sp>
      </p:grpSp>
    </p:spTree>
    <p:extLst>
      <p:ext uri="{BB962C8B-B14F-4D97-AF65-F5344CB8AC3E}">
        <p14:creationId xmlns:p14="http://schemas.microsoft.com/office/powerpoint/2010/main" val="111078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4947861" cy="51637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850316" y="370694"/>
            <a:ext cx="5160084" cy="400110"/>
          </a:xfrm>
          <a:prstGeom prst="rect">
            <a:avLst/>
          </a:prstGeom>
          <a:noFill/>
        </p:spPr>
        <p:txBody>
          <a:bodyPr wrap="square" rtlCol="0">
            <a:spAutoFit/>
          </a:bodyPr>
          <a:lstStyle/>
          <a:p>
            <a:r>
              <a:rPr lang="en-GB" sz="2000" b="1" dirty="0">
                <a:solidFill>
                  <a:schemeClr val="bg1"/>
                </a:solidFill>
                <a:latin typeface="Simplified Arabic Fixed" panose="02070309020205020404" pitchFamily="49" charset="-78"/>
                <a:cs typeface="Simplified Arabic Fixed" panose="02070309020205020404" pitchFamily="49" charset="-78"/>
              </a:rPr>
              <a:t>Contacting potential employers</a:t>
            </a:r>
          </a:p>
        </p:txBody>
      </p:sp>
      <p:pic>
        <p:nvPicPr>
          <p:cNvPr id="7" name="Picture 6" descr="A picture containing text&#10;&#10;Description automatically generated">
            <a:extLst>
              <a:ext uri="{FF2B5EF4-FFF2-40B4-BE49-F238E27FC236}">
                <a16:creationId xmlns:a16="http://schemas.microsoft.com/office/drawing/2014/main" id="{9A76C4EF-A1A2-8E46-9AE3-6C474FB499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82" y="199185"/>
            <a:ext cx="690702" cy="680393"/>
          </a:xfrm>
          <a:prstGeom prst="rect">
            <a:avLst/>
          </a:prstGeom>
        </p:spPr>
      </p:pic>
      <p:grpSp>
        <p:nvGrpSpPr>
          <p:cNvPr id="9" name="Group 8">
            <a:extLst>
              <a:ext uri="{FF2B5EF4-FFF2-40B4-BE49-F238E27FC236}">
                <a16:creationId xmlns:a16="http://schemas.microsoft.com/office/drawing/2014/main" id="{3BA5A961-0265-D47A-5004-01CCEDFA7773}"/>
              </a:ext>
            </a:extLst>
          </p:cNvPr>
          <p:cNvGrpSpPr/>
          <p:nvPr/>
        </p:nvGrpSpPr>
        <p:grpSpPr>
          <a:xfrm>
            <a:off x="625103" y="1131099"/>
            <a:ext cx="1714712" cy="1554532"/>
            <a:chOff x="625103" y="1131099"/>
            <a:chExt cx="1714712" cy="1554532"/>
          </a:xfrm>
        </p:grpSpPr>
        <p:sp>
          <p:nvSpPr>
            <p:cNvPr id="51" name="TextBox 50">
              <a:extLst>
                <a:ext uri="{FF2B5EF4-FFF2-40B4-BE49-F238E27FC236}">
                  <a16:creationId xmlns:a16="http://schemas.microsoft.com/office/drawing/2014/main" id="{A395E071-8C50-984E-BA69-8910DFD1FF2E}"/>
                </a:ext>
              </a:extLst>
            </p:cNvPr>
            <p:cNvSpPr txBox="1"/>
            <p:nvPr/>
          </p:nvSpPr>
          <p:spPr>
            <a:xfrm>
              <a:off x="625103" y="1131099"/>
              <a:ext cx="1714712" cy="338554"/>
            </a:xfrm>
            <a:prstGeom prst="rect">
              <a:avLst/>
            </a:prstGeom>
            <a:noFill/>
          </p:spPr>
          <p:txBody>
            <a:bodyPr wrap="square" rtlCol="0">
              <a:spAutoFit/>
            </a:bodyPr>
            <a:lstStyle/>
            <a:p>
              <a:pPr algn="ctr"/>
              <a:r>
                <a:rPr lang="en-GB" sz="1600">
                  <a:ln>
                    <a:solidFill>
                      <a:schemeClr val="tx1"/>
                    </a:solidFill>
                  </a:ln>
                  <a:latin typeface="Bradley Hand ITC" panose="03070402050302030203" pitchFamily="66" charset="77"/>
                  <a:cs typeface="Simplified Arabic Fixed" panose="02070309020205020404" pitchFamily="49" charset="-78"/>
                </a:rPr>
                <a:t>Step</a:t>
              </a:r>
              <a:r>
                <a:rPr lang="en-GB" sz="1600">
                  <a:ln>
                    <a:solidFill>
                      <a:schemeClr val="tx1"/>
                    </a:solidFill>
                  </a:ln>
                  <a:solidFill>
                    <a:srgbClr val="C00000"/>
                  </a:solidFill>
                  <a:latin typeface="Bradley Hand ITC" panose="03070402050302030203" pitchFamily="66" charset="77"/>
                  <a:cs typeface="Simplified Arabic Fixed" panose="02070309020205020404" pitchFamily="49" charset="-78"/>
                </a:rPr>
                <a:t> 1 :</a:t>
              </a:r>
            </a:p>
          </p:txBody>
        </p:sp>
        <p:sp>
          <p:nvSpPr>
            <p:cNvPr id="82" name="TextBox 81">
              <a:extLst>
                <a:ext uri="{FF2B5EF4-FFF2-40B4-BE49-F238E27FC236}">
                  <a16:creationId xmlns:a16="http://schemas.microsoft.com/office/drawing/2014/main" id="{4E0178A3-65C5-4043-ADB4-E36397AEBFFF}"/>
                </a:ext>
              </a:extLst>
            </p:cNvPr>
            <p:cNvSpPr txBox="1"/>
            <p:nvPr/>
          </p:nvSpPr>
          <p:spPr>
            <a:xfrm>
              <a:off x="625103" y="1536213"/>
              <a:ext cx="1714712" cy="307777"/>
            </a:xfrm>
            <a:prstGeom prst="rect">
              <a:avLst/>
            </a:prstGeom>
            <a:noFill/>
          </p:spPr>
          <p:txBody>
            <a:bodyPr wrap="square" lIns="91440" tIns="45720" rIns="91440" bIns="45720" rtlCol="0" anchor="t">
              <a:spAutoFit/>
            </a:bodyPr>
            <a:lstStyle/>
            <a:p>
              <a:pPr algn="ctr"/>
              <a:r>
                <a:rPr lang="en-GB" sz="1400" b="1" dirty="0">
                  <a:solidFill>
                    <a:srgbClr val="7030A0"/>
                  </a:solidFill>
                  <a:latin typeface="Bradley Hand ITC"/>
                  <a:cs typeface="Simplified Arabic Fixed"/>
                </a:rPr>
                <a:t>Think!</a:t>
              </a:r>
            </a:p>
          </p:txBody>
        </p:sp>
        <p:sp>
          <p:nvSpPr>
            <p:cNvPr id="54" name="Cloud 53">
              <a:extLst>
                <a:ext uri="{FF2B5EF4-FFF2-40B4-BE49-F238E27FC236}">
                  <a16:creationId xmlns:a16="http://schemas.microsoft.com/office/drawing/2014/main" id="{C22B0FF3-11EA-B145-8574-97409E13B07E}"/>
                </a:ext>
              </a:extLst>
            </p:cNvPr>
            <p:cNvSpPr/>
            <p:nvPr/>
          </p:nvSpPr>
          <p:spPr>
            <a:xfrm>
              <a:off x="894095" y="1898215"/>
              <a:ext cx="1041249" cy="787416"/>
            </a:xfrm>
            <a:custGeom>
              <a:avLst/>
              <a:gdLst>
                <a:gd name="connsiteX0" fmla="*/ 94001 w 1041249"/>
                <a:gd name="connsiteY0" fmla="*/ 261925 h 787416"/>
                <a:gd name="connsiteX1" fmla="*/ 135531 w 1041249"/>
                <a:gd name="connsiteY1" fmla="*/ 125895 h 787416"/>
                <a:gd name="connsiteX2" fmla="*/ 337562 w 1041249"/>
                <a:gd name="connsiteY2" fmla="*/ 94818 h 787416"/>
                <a:gd name="connsiteX3" fmla="*/ 541256 w 1041249"/>
                <a:gd name="connsiteY3" fmla="*/ 62555 h 787416"/>
                <a:gd name="connsiteX4" fmla="*/ 620627 w 1041249"/>
                <a:gd name="connsiteY4" fmla="*/ 3645 h 787416"/>
                <a:gd name="connsiteX5" fmla="*/ 719064 w 1041249"/>
                <a:gd name="connsiteY5" fmla="*/ 45221 h 787416"/>
                <a:gd name="connsiteX6" fmla="*/ 854764 w 1041249"/>
                <a:gd name="connsiteY6" fmla="*/ 12576 h 787416"/>
                <a:gd name="connsiteX7" fmla="*/ 923578 w 1041249"/>
                <a:gd name="connsiteY7" fmla="*/ 101634 h 787416"/>
                <a:gd name="connsiteX8" fmla="*/ 1011891 w 1041249"/>
                <a:gd name="connsiteY8" fmla="*/ 188068 h 787416"/>
                <a:gd name="connsiteX9" fmla="*/ 1007938 w 1041249"/>
                <a:gd name="connsiteY9" fmla="*/ 281792 h 787416"/>
                <a:gd name="connsiteX10" fmla="*/ 1036814 w 1041249"/>
                <a:gd name="connsiteY10" fmla="*/ 425095 h 787416"/>
                <a:gd name="connsiteX11" fmla="*/ 901548 w 1041249"/>
                <a:gd name="connsiteY11" fmla="*/ 550535 h 787416"/>
                <a:gd name="connsiteX12" fmla="*/ 853125 w 1041249"/>
                <a:gd name="connsiteY12" fmla="*/ 658020 h 787416"/>
                <a:gd name="connsiteX13" fmla="*/ 688260 w 1041249"/>
                <a:gd name="connsiteY13" fmla="*/ 671035 h 787416"/>
                <a:gd name="connsiteX14" fmla="*/ 570445 w 1041249"/>
                <a:gd name="connsiteY14" fmla="*/ 785702 h 787416"/>
                <a:gd name="connsiteX15" fmla="*/ 397217 w 1041249"/>
                <a:gd name="connsiteY15" fmla="*/ 715710 h 787416"/>
                <a:gd name="connsiteX16" fmla="*/ 139893 w 1041249"/>
                <a:gd name="connsiteY16" fmla="*/ 646556 h 787416"/>
                <a:gd name="connsiteX17" fmla="*/ 26754 w 1041249"/>
                <a:gd name="connsiteY17" fmla="*/ 569600 h 787416"/>
                <a:gd name="connsiteX18" fmla="*/ 50929 w 1041249"/>
                <a:gd name="connsiteY18" fmla="*/ 465723 h 787416"/>
                <a:gd name="connsiteX19" fmla="*/ -121 w 1041249"/>
                <a:gd name="connsiteY19" fmla="*/ 359149 h 787416"/>
                <a:gd name="connsiteX20" fmla="*/ 93109 w 1041249"/>
                <a:gd name="connsiteY20" fmla="*/ 264422 h 787416"/>
                <a:gd name="connsiteX21" fmla="*/ 94001 w 1041249"/>
                <a:gd name="connsiteY21" fmla="*/ 261925 h 787416"/>
                <a:gd name="connsiteX0" fmla="*/ 113115 w 1041249"/>
                <a:gd name="connsiteY0" fmla="*/ 477133 h 787416"/>
                <a:gd name="connsiteX1" fmla="*/ 52062 w 1041249"/>
                <a:gd name="connsiteY1" fmla="*/ 462606 h 787416"/>
                <a:gd name="connsiteX2" fmla="*/ 166985 w 1041249"/>
                <a:gd name="connsiteY2" fmla="*/ 636111 h 787416"/>
                <a:gd name="connsiteX3" fmla="*/ 140279 w 1041249"/>
                <a:gd name="connsiteY3" fmla="*/ 643056 h 787416"/>
                <a:gd name="connsiteX4" fmla="*/ 397169 w 1041249"/>
                <a:gd name="connsiteY4" fmla="*/ 712502 h 787416"/>
                <a:gd name="connsiteX5" fmla="*/ 381068 w 1041249"/>
                <a:gd name="connsiteY5" fmla="*/ 680786 h 787416"/>
                <a:gd name="connsiteX6" fmla="*/ 694816 w 1041249"/>
                <a:gd name="connsiteY6" fmla="*/ 633414 h 787416"/>
                <a:gd name="connsiteX7" fmla="*/ 688381 w 1041249"/>
                <a:gd name="connsiteY7" fmla="*/ 668209 h 787416"/>
                <a:gd name="connsiteX8" fmla="*/ 822610 w 1041249"/>
                <a:gd name="connsiteY8" fmla="*/ 418387 h 787416"/>
                <a:gd name="connsiteX9" fmla="*/ 900969 w 1041249"/>
                <a:gd name="connsiteY9" fmla="*/ 548457 h 787416"/>
                <a:gd name="connsiteX10" fmla="*/ 1007456 w 1041249"/>
                <a:gd name="connsiteY10" fmla="*/ 279860 h 787416"/>
                <a:gd name="connsiteX11" fmla="*/ 972555 w 1041249"/>
                <a:gd name="connsiteY11" fmla="*/ 328636 h 787416"/>
                <a:gd name="connsiteX12" fmla="*/ 923722 w 1041249"/>
                <a:gd name="connsiteY12" fmla="*/ 98900 h 787416"/>
                <a:gd name="connsiteX13" fmla="*/ 925554 w 1041249"/>
                <a:gd name="connsiteY13" fmla="*/ 121940 h 787416"/>
                <a:gd name="connsiteX14" fmla="*/ 700866 w 1041249"/>
                <a:gd name="connsiteY14" fmla="*/ 72033 h 787416"/>
                <a:gd name="connsiteX15" fmla="*/ 718751 w 1041249"/>
                <a:gd name="connsiteY15" fmla="*/ 42651 h 787416"/>
                <a:gd name="connsiteX16" fmla="*/ 533664 w 1041249"/>
                <a:gd name="connsiteY16" fmla="*/ 86032 h 787416"/>
                <a:gd name="connsiteX17" fmla="*/ 542317 w 1041249"/>
                <a:gd name="connsiteY17" fmla="*/ 60696 h 787416"/>
                <a:gd name="connsiteX18" fmla="*/ 337441 w 1041249"/>
                <a:gd name="connsiteY18" fmla="*/ 94635 h 787416"/>
                <a:gd name="connsiteX19" fmla="*/ 368775 w 1041249"/>
                <a:gd name="connsiteY19" fmla="*/ 119206 h 787416"/>
                <a:gd name="connsiteX20" fmla="*/ 99473 w 1041249"/>
                <a:gd name="connsiteY20" fmla="*/ 287789 h 787416"/>
                <a:gd name="connsiteX21" fmla="*/ 94001 w 1041249"/>
                <a:gd name="connsiteY21" fmla="*/ 261925 h 78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1249" h="787416" fill="none" extrusionOk="0">
                  <a:moveTo>
                    <a:pt x="94001" y="261925"/>
                  </a:moveTo>
                  <a:cubicBezTo>
                    <a:pt x="84780" y="217872"/>
                    <a:pt x="97087" y="155155"/>
                    <a:pt x="135531" y="125895"/>
                  </a:cubicBezTo>
                  <a:cubicBezTo>
                    <a:pt x="198745" y="71469"/>
                    <a:pt x="271266" y="50214"/>
                    <a:pt x="337562" y="94818"/>
                  </a:cubicBezTo>
                  <a:cubicBezTo>
                    <a:pt x="395066" y="27391"/>
                    <a:pt x="465128" y="3661"/>
                    <a:pt x="541256" y="62555"/>
                  </a:cubicBezTo>
                  <a:cubicBezTo>
                    <a:pt x="554092" y="38825"/>
                    <a:pt x="584816" y="3723"/>
                    <a:pt x="620627" y="3645"/>
                  </a:cubicBezTo>
                  <a:cubicBezTo>
                    <a:pt x="660871" y="-3773"/>
                    <a:pt x="697148" y="11994"/>
                    <a:pt x="719064" y="45221"/>
                  </a:cubicBezTo>
                  <a:cubicBezTo>
                    <a:pt x="741975" y="879"/>
                    <a:pt x="809971" y="-10841"/>
                    <a:pt x="854764" y="12576"/>
                  </a:cubicBezTo>
                  <a:cubicBezTo>
                    <a:pt x="884631" y="32001"/>
                    <a:pt x="920096" y="71347"/>
                    <a:pt x="923578" y="101634"/>
                  </a:cubicBezTo>
                  <a:cubicBezTo>
                    <a:pt x="969047" y="112578"/>
                    <a:pt x="995844" y="155321"/>
                    <a:pt x="1011891" y="188068"/>
                  </a:cubicBezTo>
                  <a:cubicBezTo>
                    <a:pt x="1027256" y="220356"/>
                    <a:pt x="1018873" y="247437"/>
                    <a:pt x="1007938" y="281792"/>
                  </a:cubicBezTo>
                  <a:cubicBezTo>
                    <a:pt x="1044135" y="322696"/>
                    <a:pt x="1055166" y="381728"/>
                    <a:pt x="1036814" y="425095"/>
                  </a:cubicBezTo>
                  <a:cubicBezTo>
                    <a:pt x="1029409" y="499669"/>
                    <a:pt x="968102" y="543069"/>
                    <a:pt x="901548" y="550535"/>
                  </a:cubicBezTo>
                  <a:cubicBezTo>
                    <a:pt x="908090" y="598639"/>
                    <a:pt x="881059" y="627691"/>
                    <a:pt x="853125" y="658020"/>
                  </a:cubicBezTo>
                  <a:cubicBezTo>
                    <a:pt x="798683" y="707142"/>
                    <a:pt x="750237" y="706565"/>
                    <a:pt x="688260" y="671035"/>
                  </a:cubicBezTo>
                  <a:cubicBezTo>
                    <a:pt x="672556" y="727022"/>
                    <a:pt x="622164" y="763778"/>
                    <a:pt x="570445" y="785702"/>
                  </a:cubicBezTo>
                  <a:cubicBezTo>
                    <a:pt x="495544" y="806116"/>
                    <a:pt x="435553" y="781214"/>
                    <a:pt x="397217" y="715710"/>
                  </a:cubicBezTo>
                  <a:cubicBezTo>
                    <a:pt x="298055" y="759994"/>
                    <a:pt x="194362" y="737194"/>
                    <a:pt x="139893" y="646556"/>
                  </a:cubicBezTo>
                  <a:cubicBezTo>
                    <a:pt x="89779" y="653730"/>
                    <a:pt x="45331" y="620889"/>
                    <a:pt x="26754" y="569600"/>
                  </a:cubicBezTo>
                  <a:cubicBezTo>
                    <a:pt x="10680" y="535098"/>
                    <a:pt x="25438" y="489707"/>
                    <a:pt x="50929" y="465723"/>
                  </a:cubicBezTo>
                  <a:cubicBezTo>
                    <a:pt x="15144" y="441628"/>
                    <a:pt x="-2896" y="395421"/>
                    <a:pt x="-121" y="359149"/>
                  </a:cubicBezTo>
                  <a:cubicBezTo>
                    <a:pt x="1131" y="309294"/>
                    <a:pt x="50583" y="260080"/>
                    <a:pt x="93109" y="264422"/>
                  </a:cubicBezTo>
                  <a:cubicBezTo>
                    <a:pt x="93533" y="263477"/>
                    <a:pt x="93927" y="262746"/>
                    <a:pt x="94001" y="261925"/>
                  </a:cubicBezTo>
                  <a:close/>
                </a:path>
                <a:path w="1041249" h="787416" fill="none" extrusionOk="0">
                  <a:moveTo>
                    <a:pt x="113115" y="477133"/>
                  </a:moveTo>
                  <a:cubicBezTo>
                    <a:pt x="93199" y="476183"/>
                    <a:pt x="73822" y="470325"/>
                    <a:pt x="52062" y="462606"/>
                  </a:cubicBezTo>
                  <a:moveTo>
                    <a:pt x="166985" y="636111"/>
                  </a:moveTo>
                  <a:cubicBezTo>
                    <a:pt x="159448" y="638926"/>
                    <a:pt x="150069" y="641428"/>
                    <a:pt x="140279" y="643056"/>
                  </a:cubicBezTo>
                  <a:moveTo>
                    <a:pt x="397169" y="712502"/>
                  </a:moveTo>
                  <a:cubicBezTo>
                    <a:pt x="390911" y="703553"/>
                    <a:pt x="386254" y="691061"/>
                    <a:pt x="381068" y="680786"/>
                  </a:cubicBezTo>
                  <a:moveTo>
                    <a:pt x="694816" y="633414"/>
                  </a:moveTo>
                  <a:cubicBezTo>
                    <a:pt x="695174" y="645287"/>
                    <a:pt x="691482" y="654087"/>
                    <a:pt x="688381" y="668209"/>
                  </a:cubicBezTo>
                  <a:moveTo>
                    <a:pt x="822610" y="418387"/>
                  </a:moveTo>
                  <a:cubicBezTo>
                    <a:pt x="859897" y="443803"/>
                    <a:pt x="907187" y="500241"/>
                    <a:pt x="900969" y="548457"/>
                  </a:cubicBezTo>
                  <a:moveTo>
                    <a:pt x="1007456" y="279860"/>
                  </a:moveTo>
                  <a:cubicBezTo>
                    <a:pt x="998401" y="301650"/>
                    <a:pt x="989485" y="314737"/>
                    <a:pt x="972555" y="328636"/>
                  </a:cubicBezTo>
                  <a:moveTo>
                    <a:pt x="923722" y="98900"/>
                  </a:moveTo>
                  <a:cubicBezTo>
                    <a:pt x="925644" y="105070"/>
                    <a:pt x="926832" y="114722"/>
                    <a:pt x="925554" y="121940"/>
                  </a:cubicBezTo>
                  <a:moveTo>
                    <a:pt x="700866" y="72033"/>
                  </a:moveTo>
                  <a:cubicBezTo>
                    <a:pt x="706772" y="59288"/>
                    <a:pt x="711689" y="51421"/>
                    <a:pt x="718751" y="42651"/>
                  </a:cubicBezTo>
                  <a:moveTo>
                    <a:pt x="533664" y="86032"/>
                  </a:moveTo>
                  <a:cubicBezTo>
                    <a:pt x="535823" y="77300"/>
                    <a:pt x="538500" y="69555"/>
                    <a:pt x="542317" y="60696"/>
                  </a:cubicBezTo>
                  <a:moveTo>
                    <a:pt x="337441" y="94635"/>
                  </a:moveTo>
                  <a:cubicBezTo>
                    <a:pt x="345845" y="100372"/>
                    <a:pt x="362582" y="109531"/>
                    <a:pt x="368775" y="119206"/>
                  </a:cubicBezTo>
                  <a:moveTo>
                    <a:pt x="99473" y="287789"/>
                  </a:moveTo>
                  <a:cubicBezTo>
                    <a:pt x="96980" y="278899"/>
                    <a:pt x="95460" y="270473"/>
                    <a:pt x="94001" y="261925"/>
                  </a:cubicBezTo>
                </a:path>
                <a:path w="1041249" h="787416" stroke="0" extrusionOk="0">
                  <a:moveTo>
                    <a:pt x="94001" y="261925"/>
                  </a:moveTo>
                  <a:cubicBezTo>
                    <a:pt x="85903" y="211508"/>
                    <a:pt x="91980" y="166629"/>
                    <a:pt x="135531" y="125895"/>
                  </a:cubicBezTo>
                  <a:cubicBezTo>
                    <a:pt x="192231" y="68931"/>
                    <a:pt x="257847" y="55425"/>
                    <a:pt x="337562" y="94818"/>
                  </a:cubicBezTo>
                  <a:cubicBezTo>
                    <a:pt x="362547" y="31548"/>
                    <a:pt x="477554" y="13842"/>
                    <a:pt x="541256" y="62555"/>
                  </a:cubicBezTo>
                  <a:cubicBezTo>
                    <a:pt x="550501" y="27281"/>
                    <a:pt x="588724" y="9761"/>
                    <a:pt x="620627" y="3645"/>
                  </a:cubicBezTo>
                  <a:cubicBezTo>
                    <a:pt x="665156" y="-1050"/>
                    <a:pt x="698758" y="8303"/>
                    <a:pt x="719064" y="45221"/>
                  </a:cubicBezTo>
                  <a:cubicBezTo>
                    <a:pt x="744058" y="3592"/>
                    <a:pt x="800019" y="-1366"/>
                    <a:pt x="854764" y="12576"/>
                  </a:cubicBezTo>
                  <a:cubicBezTo>
                    <a:pt x="890091" y="21803"/>
                    <a:pt x="916056" y="62777"/>
                    <a:pt x="923578" y="101634"/>
                  </a:cubicBezTo>
                  <a:cubicBezTo>
                    <a:pt x="969395" y="115669"/>
                    <a:pt x="1002783" y="146837"/>
                    <a:pt x="1011891" y="188068"/>
                  </a:cubicBezTo>
                  <a:cubicBezTo>
                    <a:pt x="1016795" y="217969"/>
                    <a:pt x="1024054" y="255167"/>
                    <a:pt x="1007938" y="281792"/>
                  </a:cubicBezTo>
                  <a:cubicBezTo>
                    <a:pt x="1044762" y="332084"/>
                    <a:pt x="1049607" y="381992"/>
                    <a:pt x="1036814" y="425095"/>
                  </a:cubicBezTo>
                  <a:cubicBezTo>
                    <a:pt x="1027737" y="502189"/>
                    <a:pt x="972272" y="547082"/>
                    <a:pt x="901548" y="550535"/>
                  </a:cubicBezTo>
                  <a:cubicBezTo>
                    <a:pt x="907791" y="586115"/>
                    <a:pt x="884284" y="627671"/>
                    <a:pt x="853125" y="658020"/>
                  </a:cubicBezTo>
                  <a:cubicBezTo>
                    <a:pt x="792649" y="701348"/>
                    <a:pt x="728626" y="696393"/>
                    <a:pt x="688260" y="671035"/>
                  </a:cubicBezTo>
                  <a:cubicBezTo>
                    <a:pt x="660907" y="727388"/>
                    <a:pt x="621705" y="761708"/>
                    <a:pt x="570445" y="785702"/>
                  </a:cubicBezTo>
                  <a:cubicBezTo>
                    <a:pt x="505022" y="791099"/>
                    <a:pt x="428700" y="777891"/>
                    <a:pt x="397217" y="715710"/>
                  </a:cubicBezTo>
                  <a:cubicBezTo>
                    <a:pt x="296314" y="791807"/>
                    <a:pt x="197017" y="743910"/>
                    <a:pt x="139893" y="646556"/>
                  </a:cubicBezTo>
                  <a:cubicBezTo>
                    <a:pt x="88632" y="660017"/>
                    <a:pt x="42580" y="619282"/>
                    <a:pt x="26754" y="569600"/>
                  </a:cubicBezTo>
                  <a:cubicBezTo>
                    <a:pt x="14301" y="536294"/>
                    <a:pt x="17579" y="493963"/>
                    <a:pt x="50929" y="465723"/>
                  </a:cubicBezTo>
                  <a:cubicBezTo>
                    <a:pt x="19762" y="453495"/>
                    <a:pt x="-7566" y="403320"/>
                    <a:pt x="-121" y="359149"/>
                  </a:cubicBezTo>
                  <a:cubicBezTo>
                    <a:pt x="7630" y="298240"/>
                    <a:pt x="37688" y="269214"/>
                    <a:pt x="93109" y="264422"/>
                  </a:cubicBezTo>
                  <a:cubicBezTo>
                    <a:pt x="93522" y="263689"/>
                    <a:pt x="93687" y="262838"/>
                    <a:pt x="94001" y="261925"/>
                  </a:cubicBezTo>
                  <a:close/>
                </a:path>
                <a:path w="1041249" h="787416" fill="none" stroke="0" extrusionOk="0">
                  <a:moveTo>
                    <a:pt x="113115" y="477133"/>
                  </a:moveTo>
                  <a:cubicBezTo>
                    <a:pt x="93145" y="473670"/>
                    <a:pt x="71580" y="469729"/>
                    <a:pt x="52062" y="462606"/>
                  </a:cubicBezTo>
                  <a:moveTo>
                    <a:pt x="166985" y="636111"/>
                  </a:moveTo>
                  <a:cubicBezTo>
                    <a:pt x="158034" y="641587"/>
                    <a:pt x="148103" y="640532"/>
                    <a:pt x="140279" y="643056"/>
                  </a:cubicBezTo>
                  <a:moveTo>
                    <a:pt x="397169" y="712502"/>
                  </a:moveTo>
                  <a:cubicBezTo>
                    <a:pt x="390973" y="702743"/>
                    <a:pt x="383462" y="692446"/>
                    <a:pt x="381068" y="680786"/>
                  </a:cubicBezTo>
                  <a:moveTo>
                    <a:pt x="694816" y="633414"/>
                  </a:moveTo>
                  <a:cubicBezTo>
                    <a:pt x="691334" y="646099"/>
                    <a:pt x="691655" y="654270"/>
                    <a:pt x="688381" y="668209"/>
                  </a:cubicBezTo>
                  <a:moveTo>
                    <a:pt x="822610" y="418387"/>
                  </a:moveTo>
                  <a:cubicBezTo>
                    <a:pt x="858391" y="447238"/>
                    <a:pt x="900651" y="504572"/>
                    <a:pt x="900969" y="548457"/>
                  </a:cubicBezTo>
                  <a:moveTo>
                    <a:pt x="1007456" y="279860"/>
                  </a:moveTo>
                  <a:cubicBezTo>
                    <a:pt x="998254" y="297472"/>
                    <a:pt x="991618" y="315723"/>
                    <a:pt x="972555" y="328636"/>
                  </a:cubicBezTo>
                  <a:moveTo>
                    <a:pt x="923722" y="98900"/>
                  </a:moveTo>
                  <a:cubicBezTo>
                    <a:pt x="923600" y="106363"/>
                    <a:pt x="925341" y="114357"/>
                    <a:pt x="925554" y="121940"/>
                  </a:cubicBezTo>
                  <a:moveTo>
                    <a:pt x="700866" y="72033"/>
                  </a:moveTo>
                  <a:cubicBezTo>
                    <a:pt x="704254" y="60047"/>
                    <a:pt x="711458" y="51069"/>
                    <a:pt x="718751" y="42651"/>
                  </a:cubicBezTo>
                  <a:moveTo>
                    <a:pt x="533664" y="86032"/>
                  </a:moveTo>
                  <a:cubicBezTo>
                    <a:pt x="535121" y="77826"/>
                    <a:pt x="537986" y="69857"/>
                    <a:pt x="542317" y="60696"/>
                  </a:cubicBezTo>
                  <a:moveTo>
                    <a:pt x="337441" y="94635"/>
                  </a:moveTo>
                  <a:cubicBezTo>
                    <a:pt x="348502" y="101565"/>
                    <a:pt x="360174" y="112069"/>
                    <a:pt x="368775" y="119206"/>
                  </a:cubicBezTo>
                  <a:moveTo>
                    <a:pt x="99473" y="287789"/>
                  </a:moveTo>
                  <a:cubicBezTo>
                    <a:pt x="94972" y="278982"/>
                    <a:pt x="95146" y="270388"/>
                    <a:pt x="94001" y="261925"/>
                  </a:cubicBezTo>
                </a:path>
              </a:pathLst>
            </a:custGeom>
            <a:solidFill>
              <a:schemeClr val="accent2"/>
            </a:solidFill>
            <a:ln w="31750">
              <a:solidFill>
                <a:schemeClr val="accent2"/>
              </a:solidFill>
              <a:extLst>
                <a:ext uri="{C807C97D-BFC1-408E-A445-0C87EB9F89A2}">
                  <ask:lineSketchStyleProps xmlns:ask="http://schemas.microsoft.com/office/drawing/2018/sketchyshapes" sd="1219033472">
                    <a:prstGeom prst="cloud">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B734666-45AE-0342-803B-2C7756315FF2}"/>
                </a:ext>
              </a:extLst>
            </p:cNvPr>
            <p:cNvSpPr txBox="1"/>
            <p:nvPr/>
          </p:nvSpPr>
          <p:spPr>
            <a:xfrm>
              <a:off x="904728" y="2030471"/>
              <a:ext cx="995334" cy="444571"/>
            </a:xfrm>
            <a:prstGeom prst="rect">
              <a:avLst/>
            </a:prstGeom>
            <a:noFill/>
          </p:spPr>
          <p:txBody>
            <a:bodyPr wrap="square" rtlCol="0">
              <a:spAutoFit/>
            </a:bodyPr>
            <a:lstStyle/>
            <a:p>
              <a:pPr algn="ctr"/>
              <a:r>
                <a:rPr lang="en-GB" sz="2400" dirty="0">
                  <a:solidFill>
                    <a:schemeClr val="bg1"/>
                  </a:solidFill>
                  <a:latin typeface="Reprise Title Std" panose="02000000000000000000" pitchFamily="2" charset="77"/>
                  <a:cs typeface="Simplified Arabic Fixed" panose="02070309020205020404" pitchFamily="49" charset="-78"/>
                </a:rPr>
                <a:t>GOAL</a:t>
              </a:r>
            </a:p>
          </p:txBody>
        </p:sp>
        <mc:AlternateContent xmlns:mc="http://schemas.openxmlformats.org/markup-compatibility/2006" xmlns:p14="http://schemas.microsoft.com/office/powerpoint/2010/main">
          <mc:Choice Requires="p14">
            <p:contentPart p14:bwMode="auto" r:id="rId6">
              <p14:nvContentPartPr>
                <p14:cNvPr id="61" name="Ink 60">
                  <a:extLst>
                    <a:ext uri="{FF2B5EF4-FFF2-40B4-BE49-F238E27FC236}">
                      <a16:creationId xmlns:a16="http://schemas.microsoft.com/office/drawing/2014/main" id="{7B50BFF3-C056-7442-BB38-9C0CD45C196E}"/>
                    </a:ext>
                  </a:extLst>
                </p14:cNvPr>
                <p14:cNvContentPartPr/>
                <p14:nvPr/>
              </p14:nvContentPartPr>
              <p14:xfrm rot="354236">
                <a:off x="995923" y="1389151"/>
                <a:ext cx="1127725" cy="163487"/>
              </p14:xfrm>
            </p:contentPart>
          </mc:Choice>
          <mc:Fallback xmlns="">
            <p:pic>
              <p:nvPicPr>
                <p:cNvPr id="61" name="Ink 60">
                  <a:extLst>
                    <a:ext uri="{FF2B5EF4-FFF2-40B4-BE49-F238E27FC236}">
                      <a16:creationId xmlns:a16="http://schemas.microsoft.com/office/drawing/2014/main" id="{7B50BFF3-C056-7442-BB38-9C0CD45C196E}"/>
                    </a:ext>
                  </a:extLst>
                </p:cNvPr>
                <p:cNvPicPr/>
                <p:nvPr/>
              </p:nvPicPr>
              <p:blipFill>
                <a:blip r:embed="rId7"/>
                <a:stretch>
                  <a:fillRect/>
                </a:stretch>
              </p:blipFill>
              <p:spPr>
                <a:xfrm rot="354236">
                  <a:off x="978285" y="1371506"/>
                  <a:ext cx="1162280" cy="198057"/>
                </a:xfrm>
                <a:prstGeom prst="rect">
                  <a:avLst/>
                </a:prstGeom>
              </p:spPr>
            </p:pic>
          </mc:Fallback>
        </mc:AlternateContent>
      </p:grpSp>
      <p:grpSp>
        <p:nvGrpSpPr>
          <p:cNvPr id="10" name="Group 9">
            <a:extLst>
              <a:ext uri="{FF2B5EF4-FFF2-40B4-BE49-F238E27FC236}">
                <a16:creationId xmlns:a16="http://schemas.microsoft.com/office/drawing/2014/main" id="{5BDC9ED2-203E-4580-EC77-1F7DE7955106}"/>
              </a:ext>
            </a:extLst>
          </p:cNvPr>
          <p:cNvGrpSpPr/>
          <p:nvPr/>
        </p:nvGrpSpPr>
        <p:grpSpPr>
          <a:xfrm>
            <a:off x="2245419" y="1071993"/>
            <a:ext cx="2199307" cy="1486720"/>
            <a:chOff x="2245419" y="1071993"/>
            <a:chExt cx="2199307" cy="1486720"/>
          </a:xfrm>
        </p:grpSpPr>
        <p:pic>
          <p:nvPicPr>
            <p:cNvPr id="6" name="Picture 5" descr="A picture containing dark&#10;&#10;Description automatically generated">
              <a:extLst>
                <a:ext uri="{FF2B5EF4-FFF2-40B4-BE49-F238E27FC236}">
                  <a16:creationId xmlns:a16="http://schemas.microsoft.com/office/drawing/2014/main" id="{1281396C-A9F1-BE49-A267-DBAB16CB60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41146">
              <a:off x="2245419" y="1904949"/>
              <a:ext cx="621931" cy="544904"/>
            </a:xfrm>
            <a:prstGeom prst="rect">
              <a:avLst/>
            </a:prstGeom>
          </p:spPr>
        </p:pic>
        <p:pic>
          <p:nvPicPr>
            <p:cNvPr id="21" name="Picture 20">
              <a:extLst>
                <a:ext uri="{FF2B5EF4-FFF2-40B4-BE49-F238E27FC236}">
                  <a16:creationId xmlns:a16="http://schemas.microsoft.com/office/drawing/2014/main" id="{52829BD4-0053-1E45-A2B7-03C2C6C071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9789" y="1856514"/>
              <a:ext cx="949334" cy="702199"/>
            </a:xfrm>
            <a:prstGeom prst="rect">
              <a:avLst/>
            </a:prstGeom>
          </p:spPr>
        </p:pic>
        <p:sp>
          <p:nvSpPr>
            <p:cNvPr id="83" name="TextBox 82">
              <a:extLst>
                <a:ext uri="{FF2B5EF4-FFF2-40B4-BE49-F238E27FC236}">
                  <a16:creationId xmlns:a16="http://schemas.microsoft.com/office/drawing/2014/main" id="{C548FB7C-324A-F04A-AE97-A84F9EE5E89F}"/>
                </a:ext>
              </a:extLst>
            </p:cNvPr>
            <p:cNvSpPr txBox="1"/>
            <p:nvPr/>
          </p:nvSpPr>
          <p:spPr>
            <a:xfrm>
              <a:off x="2730014" y="1071993"/>
              <a:ext cx="1714712" cy="326019"/>
            </a:xfrm>
            <a:prstGeom prst="rect">
              <a:avLst/>
            </a:prstGeom>
            <a:noFill/>
          </p:spPr>
          <p:txBody>
            <a:bodyPr wrap="square" rtlCol="0">
              <a:spAutoFit/>
            </a:bodyPr>
            <a:lstStyle/>
            <a:p>
              <a:pPr algn="ctr"/>
              <a:r>
                <a:rPr lang="en-GB" sz="1600">
                  <a:ln>
                    <a:solidFill>
                      <a:schemeClr val="tx1"/>
                    </a:solidFill>
                  </a:ln>
                  <a:latin typeface="Bradley Hand ITC" panose="03070402050302030203" pitchFamily="66" charset="77"/>
                  <a:cs typeface="Simplified Arabic Fixed" panose="02070309020205020404" pitchFamily="49" charset="-78"/>
                </a:rPr>
                <a:t>Step</a:t>
              </a:r>
              <a:r>
                <a:rPr lang="en-GB" sz="1600">
                  <a:ln>
                    <a:solidFill>
                      <a:schemeClr val="tx1"/>
                    </a:solidFill>
                  </a:ln>
                  <a:solidFill>
                    <a:srgbClr val="C00000"/>
                  </a:solidFill>
                  <a:latin typeface="Bradley Hand ITC" panose="03070402050302030203" pitchFamily="66" charset="77"/>
                  <a:cs typeface="Simplified Arabic Fixed" panose="02070309020205020404" pitchFamily="49" charset="-78"/>
                </a:rPr>
                <a:t> 2 :</a:t>
              </a:r>
            </a:p>
          </p:txBody>
        </p:sp>
        <mc:AlternateContent xmlns:mc="http://schemas.openxmlformats.org/markup-compatibility/2006" xmlns:p14="http://schemas.microsoft.com/office/powerpoint/2010/main">
          <mc:Choice Requires="p14">
            <p:contentPart p14:bwMode="auto" r:id="rId10">
              <p14:nvContentPartPr>
                <p14:cNvPr id="84" name="Ink 83">
                  <a:extLst>
                    <a:ext uri="{FF2B5EF4-FFF2-40B4-BE49-F238E27FC236}">
                      <a16:creationId xmlns:a16="http://schemas.microsoft.com/office/drawing/2014/main" id="{CE79C260-6913-5245-9589-96133BEDBAD9}"/>
                    </a:ext>
                  </a:extLst>
                </p14:cNvPr>
                <p14:cNvContentPartPr/>
                <p14:nvPr/>
              </p14:nvContentPartPr>
              <p14:xfrm rot="354236">
                <a:off x="3100834" y="1336074"/>
                <a:ext cx="1127725" cy="163487"/>
              </p14:xfrm>
            </p:contentPart>
          </mc:Choice>
          <mc:Fallback xmlns="">
            <p:pic>
              <p:nvPicPr>
                <p:cNvPr id="84" name="Ink 83">
                  <a:extLst>
                    <a:ext uri="{FF2B5EF4-FFF2-40B4-BE49-F238E27FC236}">
                      <a16:creationId xmlns:a16="http://schemas.microsoft.com/office/drawing/2014/main" id="{CE79C260-6913-5245-9589-96133BEDBAD9}"/>
                    </a:ext>
                  </a:extLst>
                </p:cNvPr>
                <p:cNvPicPr/>
                <p:nvPr/>
              </p:nvPicPr>
              <p:blipFill>
                <a:blip r:embed="rId11"/>
                <a:stretch>
                  <a:fillRect/>
                </a:stretch>
              </p:blipFill>
              <p:spPr>
                <a:xfrm rot="354236">
                  <a:off x="3083196" y="1318468"/>
                  <a:ext cx="1162280" cy="197981"/>
                </a:xfrm>
                <a:prstGeom prst="rect">
                  <a:avLst/>
                </a:prstGeom>
              </p:spPr>
            </p:pic>
          </mc:Fallback>
        </mc:AlternateContent>
        <p:sp>
          <p:nvSpPr>
            <p:cNvPr id="85" name="TextBox 84">
              <a:extLst>
                <a:ext uri="{FF2B5EF4-FFF2-40B4-BE49-F238E27FC236}">
                  <a16:creationId xmlns:a16="http://schemas.microsoft.com/office/drawing/2014/main" id="{6FA2D485-5E71-9849-87F6-DFC648F9ED64}"/>
                </a:ext>
              </a:extLst>
            </p:cNvPr>
            <p:cNvSpPr txBox="1"/>
            <p:nvPr/>
          </p:nvSpPr>
          <p:spPr>
            <a:xfrm>
              <a:off x="2730014" y="1462108"/>
              <a:ext cx="1714712" cy="296381"/>
            </a:xfrm>
            <a:prstGeom prst="rect">
              <a:avLst/>
            </a:prstGeom>
            <a:noFill/>
          </p:spPr>
          <p:txBody>
            <a:bodyPr wrap="square" lIns="91440" tIns="45720" rIns="91440" bIns="45720" rtlCol="0" anchor="t">
              <a:spAutoFit/>
            </a:bodyPr>
            <a:lstStyle/>
            <a:p>
              <a:pPr algn="ctr"/>
              <a:r>
                <a:rPr lang="en-GB" sz="1400" b="1" dirty="0">
                  <a:solidFill>
                    <a:srgbClr val="7030A0"/>
                  </a:solidFill>
                  <a:latin typeface="Bradley Hand ITC"/>
                  <a:cs typeface="Simplified Arabic Fixed"/>
                </a:rPr>
                <a:t>Gather info</a:t>
              </a:r>
            </a:p>
          </p:txBody>
        </p:sp>
      </p:grpSp>
      <p:grpSp>
        <p:nvGrpSpPr>
          <p:cNvPr id="12" name="Group 11">
            <a:extLst>
              <a:ext uri="{FF2B5EF4-FFF2-40B4-BE49-F238E27FC236}">
                <a16:creationId xmlns:a16="http://schemas.microsoft.com/office/drawing/2014/main" id="{A460B939-FEA8-7C4D-E14A-DAB4B66981F3}"/>
              </a:ext>
            </a:extLst>
          </p:cNvPr>
          <p:cNvGrpSpPr/>
          <p:nvPr/>
        </p:nvGrpSpPr>
        <p:grpSpPr>
          <a:xfrm>
            <a:off x="4379209" y="968284"/>
            <a:ext cx="2541551" cy="1417116"/>
            <a:chOff x="4379209" y="968284"/>
            <a:chExt cx="2541551" cy="1417116"/>
          </a:xfrm>
        </p:grpSpPr>
        <p:pic>
          <p:nvPicPr>
            <p:cNvPr id="30" name="Picture 29" descr="A picture containing dark&#10;&#10;Description automatically generated">
              <a:extLst>
                <a:ext uri="{FF2B5EF4-FFF2-40B4-BE49-F238E27FC236}">
                  <a16:creationId xmlns:a16="http://schemas.microsoft.com/office/drawing/2014/main" id="{3591C86A-7FBF-B14B-AC5A-ECCF4E049B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301244">
              <a:off x="4379209" y="1840496"/>
              <a:ext cx="621931" cy="544904"/>
            </a:xfrm>
            <a:prstGeom prst="rect">
              <a:avLst/>
            </a:prstGeom>
          </p:spPr>
        </p:pic>
        <p:pic>
          <p:nvPicPr>
            <p:cNvPr id="41" name="Picture 40" descr="A picture containing indoor, computer, white, dark&#10;&#10;Description automatically generated">
              <a:extLst>
                <a:ext uri="{FF2B5EF4-FFF2-40B4-BE49-F238E27FC236}">
                  <a16:creationId xmlns:a16="http://schemas.microsoft.com/office/drawing/2014/main" id="{50E5849A-2AC5-2B46-B5BC-F5F13746AB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6370" y="1793244"/>
              <a:ext cx="797189" cy="582560"/>
            </a:xfrm>
            <a:prstGeom prst="rect">
              <a:avLst/>
            </a:prstGeom>
          </p:spPr>
        </p:pic>
        <p:sp>
          <p:nvSpPr>
            <p:cNvPr id="86" name="TextBox 85">
              <a:extLst>
                <a:ext uri="{FF2B5EF4-FFF2-40B4-BE49-F238E27FC236}">
                  <a16:creationId xmlns:a16="http://schemas.microsoft.com/office/drawing/2014/main" id="{E77021C7-C29E-EF46-962C-5C983538C6C4}"/>
                </a:ext>
              </a:extLst>
            </p:cNvPr>
            <p:cNvSpPr txBox="1"/>
            <p:nvPr/>
          </p:nvSpPr>
          <p:spPr>
            <a:xfrm>
              <a:off x="4989579" y="968284"/>
              <a:ext cx="1714712" cy="326019"/>
            </a:xfrm>
            <a:prstGeom prst="rect">
              <a:avLst/>
            </a:prstGeom>
            <a:noFill/>
          </p:spPr>
          <p:txBody>
            <a:bodyPr wrap="square" lIns="91440" tIns="45720" rIns="91440" bIns="45720" rtlCol="0" anchor="t">
              <a:spAutoFit/>
            </a:bodyPr>
            <a:lstStyle/>
            <a:p>
              <a:pPr algn="ctr"/>
              <a:r>
                <a:rPr lang="en-GB" sz="1600" b="1" dirty="0">
                  <a:latin typeface="Bradley Hand ITC"/>
                  <a:cs typeface="Simplified Arabic Fixed"/>
                </a:rPr>
                <a:t>Step 3 :</a:t>
              </a:r>
            </a:p>
          </p:txBody>
        </p:sp>
        <mc:AlternateContent xmlns:mc="http://schemas.openxmlformats.org/markup-compatibility/2006" xmlns:p14="http://schemas.microsoft.com/office/powerpoint/2010/main">
          <mc:Choice Requires="p14">
            <p:contentPart p14:bwMode="auto" r:id="rId13">
              <p14:nvContentPartPr>
                <p14:cNvPr id="87" name="Ink 86">
                  <a:extLst>
                    <a:ext uri="{FF2B5EF4-FFF2-40B4-BE49-F238E27FC236}">
                      <a16:creationId xmlns:a16="http://schemas.microsoft.com/office/drawing/2014/main" id="{381BDCBA-3688-CA42-8836-97D6E5A761E8}"/>
                    </a:ext>
                  </a:extLst>
                </p14:cNvPr>
                <p14:cNvContentPartPr/>
                <p14:nvPr/>
              </p14:nvContentPartPr>
              <p14:xfrm rot="354236">
                <a:off x="5360399" y="1232364"/>
                <a:ext cx="1127725" cy="163487"/>
              </p14:xfrm>
            </p:contentPart>
          </mc:Choice>
          <mc:Fallback xmlns="">
            <p:pic>
              <p:nvPicPr>
                <p:cNvPr id="87" name="Ink 86">
                  <a:extLst>
                    <a:ext uri="{FF2B5EF4-FFF2-40B4-BE49-F238E27FC236}">
                      <a16:creationId xmlns:a16="http://schemas.microsoft.com/office/drawing/2014/main" id="{381BDCBA-3688-CA42-8836-97D6E5A761E8}"/>
                    </a:ext>
                  </a:extLst>
                </p:cNvPr>
                <p:cNvPicPr/>
                <p:nvPr/>
              </p:nvPicPr>
              <p:blipFill>
                <a:blip r:embed="rId7"/>
                <a:stretch>
                  <a:fillRect/>
                </a:stretch>
              </p:blipFill>
              <p:spPr>
                <a:xfrm rot="354236">
                  <a:off x="5342761" y="1214719"/>
                  <a:ext cx="1162280" cy="198057"/>
                </a:xfrm>
                <a:prstGeom prst="rect">
                  <a:avLst/>
                </a:prstGeom>
              </p:spPr>
            </p:pic>
          </mc:Fallback>
        </mc:AlternateContent>
        <p:sp>
          <p:nvSpPr>
            <p:cNvPr id="88" name="TextBox 87">
              <a:extLst>
                <a:ext uri="{FF2B5EF4-FFF2-40B4-BE49-F238E27FC236}">
                  <a16:creationId xmlns:a16="http://schemas.microsoft.com/office/drawing/2014/main" id="{237E0874-A367-E245-87EA-8604B8FD66EB}"/>
                </a:ext>
              </a:extLst>
            </p:cNvPr>
            <p:cNvSpPr txBox="1"/>
            <p:nvPr/>
          </p:nvSpPr>
          <p:spPr>
            <a:xfrm>
              <a:off x="5000211" y="1379664"/>
              <a:ext cx="1920549" cy="296381"/>
            </a:xfrm>
            <a:prstGeom prst="rect">
              <a:avLst/>
            </a:prstGeom>
            <a:noFill/>
          </p:spPr>
          <p:txBody>
            <a:bodyPr wrap="square" lIns="91440" tIns="45720" rIns="91440" bIns="45720" rtlCol="0" anchor="t">
              <a:spAutoFit/>
            </a:bodyPr>
            <a:lstStyle/>
            <a:p>
              <a:pPr algn="ctr"/>
              <a:r>
                <a:rPr lang="en-GB" sz="1400" b="1" dirty="0">
                  <a:solidFill>
                    <a:srgbClr val="7030A0"/>
                  </a:solidFill>
                  <a:latin typeface="Bradley Hand ITC"/>
                  <a:cs typeface="Simplified Arabic Fixed"/>
                </a:rPr>
                <a:t>Visit their websites</a:t>
              </a:r>
            </a:p>
          </p:txBody>
        </p:sp>
      </p:grpSp>
      <p:grpSp>
        <p:nvGrpSpPr>
          <p:cNvPr id="13" name="Group 12">
            <a:extLst>
              <a:ext uri="{FF2B5EF4-FFF2-40B4-BE49-F238E27FC236}">
                <a16:creationId xmlns:a16="http://schemas.microsoft.com/office/drawing/2014/main" id="{63A0E176-EA8F-E405-27B1-B54C2CEAEEC7}"/>
              </a:ext>
            </a:extLst>
          </p:cNvPr>
          <p:cNvGrpSpPr/>
          <p:nvPr/>
        </p:nvGrpSpPr>
        <p:grpSpPr>
          <a:xfrm>
            <a:off x="6622314" y="694501"/>
            <a:ext cx="2186180" cy="1608703"/>
            <a:chOff x="6622314" y="694501"/>
            <a:chExt cx="2186180" cy="1608703"/>
          </a:xfrm>
        </p:grpSpPr>
        <p:sp>
          <p:nvSpPr>
            <p:cNvPr id="89" name="TextBox 88">
              <a:extLst>
                <a:ext uri="{FF2B5EF4-FFF2-40B4-BE49-F238E27FC236}">
                  <a16:creationId xmlns:a16="http://schemas.microsoft.com/office/drawing/2014/main" id="{CE93ECDD-F1BF-AE42-9CA2-40A4045C45C8}"/>
                </a:ext>
              </a:extLst>
            </p:cNvPr>
            <p:cNvSpPr txBox="1"/>
            <p:nvPr/>
          </p:nvSpPr>
          <p:spPr>
            <a:xfrm>
              <a:off x="7093782" y="694501"/>
              <a:ext cx="1714712" cy="338554"/>
            </a:xfrm>
            <a:prstGeom prst="rect">
              <a:avLst/>
            </a:prstGeom>
            <a:noFill/>
          </p:spPr>
          <p:txBody>
            <a:bodyPr wrap="square" lIns="91440" tIns="45720" rIns="91440" bIns="45720" rtlCol="0" anchor="t">
              <a:spAutoFit/>
            </a:bodyPr>
            <a:lstStyle/>
            <a:p>
              <a:pPr algn="ctr"/>
              <a:r>
                <a:rPr lang="en-GB" sz="1600" b="1" dirty="0">
                  <a:latin typeface="Bradley Hand ITC"/>
                  <a:cs typeface="Simplified Arabic Fixed"/>
                </a:rPr>
                <a:t>Step 4 :</a:t>
              </a:r>
            </a:p>
          </p:txBody>
        </p:sp>
        <mc:AlternateContent xmlns:mc="http://schemas.openxmlformats.org/markup-compatibility/2006" xmlns:p14="http://schemas.microsoft.com/office/powerpoint/2010/main">
          <mc:Choice Requires="p14">
            <p:contentPart p14:bwMode="auto" r:id="rId14">
              <p14:nvContentPartPr>
                <p14:cNvPr id="90" name="Ink 89">
                  <a:extLst>
                    <a:ext uri="{FF2B5EF4-FFF2-40B4-BE49-F238E27FC236}">
                      <a16:creationId xmlns:a16="http://schemas.microsoft.com/office/drawing/2014/main" id="{8D69084C-5D5B-8442-9BC5-604702B3CFA2}"/>
                    </a:ext>
                  </a:extLst>
                </p14:cNvPr>
                <p14:cNvContentPartPr/>
                <p14:nvPr/>
              </p14:nvContentPartPr>
              <p14:xfrm rot="354236">
                <a:off x="7464602" y="945585"/>
                <a:ext cx="1127725" cy="169773"/>
              </p14:xfrm>
            </p:contentPart>
          </mc:Choice>
          <mc:Fallback xmlns="">
            <p:pic>
              <p:nvPicPr>
                <p:cNvPr id="90" name="Ink 89">
                  <a:extLst>
                    <a:ext uri="{FF2B5EF4-FFF2-40B4-BE49-F238E27FC236}">
                      <a16:creationId xmlns:a16="http://schemas.microsoft.com/office/drawing/2014/main" id="{8D69084C-5D5B-8442-9BC5-604702B3CFA2}"/>
                    </a:ext>
                  </a:extLst>
                </p:cNvPr>
                <p:cNvPicPr/>
                <p:nvPr/>
              </p:nvPicPr>
              <p:blipFill>
                <a:blip r:embed="rId15"/>
                <a:stretch>
                  <a:fillRect/>
                </a:stretch>
              </p:blipFill>
              <p:spPr>
                <a:xfrm rot="354236">
                  <a:off x="7446964" y="927960"/>
                  <a:ext cx="1162280" cy="204303"/>
                </a:xfrm>
                <a:prstGeom prst="rect">
                  <a:avLst/>
                </a:prstGeom>
              </p:spPr>
            </p:pic>
          </mc:Fallback>
        </mc:AlternateContent>
        <p:pic>
          <p:nvPicPr>
            <p:cNvPr id="26" name="Picture 25" descr="A picture containing dark&#10;&#10;Description automatically generated">
              <a:extLst>
                <a:ext uri="{FF2B5EF4-FFF2-40B4-BE49-F238E27FC236}">
                  <a16:creationId xmlns:a16="http://schemas.microsoft.com/office/drawing/2014/main" id="{7D26949F-D906-F541-B2A7-70229E6043B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44886" y="1651549"/>
              <a:ext cx="572816" cy="539349"/>
            </a:xfrm>
            <a:prstGeom prst="rect">
              <a:avLst/>
            </a:prstGeom>
          </p:spPr>
        </p:pic>
        <p:pic>
          <p:nvPicPr>
            <p:cNvPr id="34" name="Picture 33" descr="A picture containing dark&#10;&#10;Description automatically generated">
              <a:extLst>
                <a:ext uri="{FF2B5EF4-FFF2-40B4-BE49-F238E27FC236}">
                  <a16:creationId xmlns:a16="http://schemas.microsoft.com/office/drawing/2014/main" id="{144DDBD1-F53F-3C48-BBC2-BE56D840E2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97524">
              <a:off x="6622314" y="1758300"/>
              <a:ext cx="621931" cy="544904"/>
            </a:xfrm>
            <a:prstGeom prst="rect">
              <a:avLst/>
            </a:prstGeom>
          </p:spPr>
        </p:pic>
        <p:sp>
          <p:nvSpPr>
            <p:cNvPr id="91" name="TextBox 90">
              <a:extLst>
                <a:ext uri="{FF2B5EF4-FFF2-40B4-BE49-F238E27FC236}">
                  <a16:creationId xmlns:a16="http://schemas.microsoft.com/office/drawing/2014/main" id="{2E2C1A58-0C4B-244D-A185-E1587521FF13}"/>
                </a:ext>
              </a:extLst>
            </p:cNvPr>
            <p:cNvSpPr txBox="1"/>
            <p:nvPr/>
          </p:nvSpPr>
          <p:spPr>
            <a:xfrm>
              <a:off x="7093782" y="1083606"/>
              <a:ext cx="1714712" cy="503847"/>
            </a:xfrm>
            <a:prstGeom prst="rect">
              <a:avLst/>
            </a:prstGeom>
            <a:noFill/>
          </p:spPr>
          <p:txBody>
            <a:bodyPr wrap="square" lIns="91440" tIns="45720" rIns="91440" bIns="45720" rtlCol="0" anchor="t">
              <a:spAutoFit/>
            </a:bodyPr>
            <a:lstStyle/>
            <a:p>
              <a:pPr algn="ctr"/>
              <a:r>
                <a:rPr lang="en-GB" sz="1400" b="1" dirty="0">
                  <a:solidFill>
                    <a:srgbClr val="7030A0"/>
                  </a:solidFill>
                  <a:latin typeface="Bradley Hand ITC"/>
                  <a:cs typeface="Simplified Arabic Fixed"/>
                </a:rPr>
                <a:t>Note employers for contacting</a:t>
              </a:r>
            </a:p>
          </p:txBody>
        </p:sp>
      </p:grpSp>
      <p:grpSp>
        <p:nvGrpSpPr>
          <p:cNvPr id="18" name="Group 17">
            <a:extLst>
              <a:ext uri="{FF2B5EF4-FFF2-40B4-BE49-F238E27FC236}">
                <a16:creationId xmlns:a16="http://schemas.microsoft.com/office/drawing/2014/main" id="{2AEE03FD-A523-85A6-E716-8B0F7631BFE3}"/>
              </a:ext>
            </a:extLst>
          </p:cNvPr>
          <p:cNvGrpSpPr/>
          <p:nvPr/>
        </p:nvGrpSpPr>
        <p:grpSpPr>
          <a:xfrm>
            <a:off x="683969" y="3084138"/>
            <a:ext cx="2373387" cy="1386664"/>
            <a:chOff x="749500" y="3258196"/>
            <a:chExt cx="2373387" cy="1386664"/>
          </a:xfrm>
        </p:grpSpPr>
        <p:sp>
          <p:nvSpPr>
            <p:cNvPr id="92" name="TextBox 91">
              <a:extLst>
                <a:ext uri="{FF2B5EF4-FFF2-40B4-BE49-F238E27FC236}">
                  <a16:creationId xmlns:a16="http://schemas.microsoft.com/office/drawing/2014/main" id="{30F6514F-B9BA-D546-8908-833603B70FDB}"/>
                </a:ext>
              </a:extLst>
            </p:cNvPr>
            <p:cNvSpPr txBox="1"/>
            <p:nvPr/>
          </p:nvSpPr>
          <p:spPr>
            <a:xfrm>
              <a:off x="749500" y="3258196"/>
              <a:ext cx="1714712" cy="338554"/>
            </a:xfrm>
            <a:prstGeom prst="rect">
              <a:avLst/>
            </a:prstGeom>
            <a:noFill/>
          </p:spPr>
          <p:txBody>
            <a:bodyPr wrap="square" lIns="91440" tIns="45720" rIns="91440" bIns="45720" rtlCol="0" anchor="t">
              <a:spAutoFit/>
            </a:bodyPr>
            <a:lstStyle/>
            <a:p>
              <a:pPr algn="ctr"/>
              <a:r>
                <a:rPr lang="en-GB" sz="1600" b="1" dirty="0">
                  <a:latin typeface="Bradley Hand ITC"/>
                  <a:cs typeface="Simplified Arabic Fixed"/>
                </a:rPr>
                <a:t>Step 8 :</a:t>
              </a:r>
            </a:p>
          </p:txBody>
        </p:sp>
        <p:sp>
          <p:nvSpPr>
            <p:cNvPr id="94" name="TextBox 93">
              <a:extLst>
                <a:ext uri="{FF2B5EF4-FFF2-40B4-BE49-F238E27FC236}">
                  <a16:creationId xmlns:a16="http://schemas.microsoft.com/office/drawing/2014/main" id="{BEBD5CBE-A357-114E-8678-50D365BEE220}"/>
                </a:ext>
              </a:extLst>
            </p:cNvPr>
            <p:cNvSpPr txBox="1"/>
            <p:nvPr/>
          </p:nvSpPr>
          <p:spPr>
            <a:xfrm>
              <a:off x="749500" y="3593737"/>
              <a:ext cx="1919316" cy="307777"/>
            </a:xfrm>
            <a:prstGeom prst="rect">
              <a:avLst/>
            </a:prstGeom>
            <a:noFill/>
          </p:spPr>
          <p:txBody>
            <a:bodyPr wrap="square" lIns="91440" tIns="45720" rIns="91440" bIns="45720" rtlCol="0" anchor="t">
              <a:spAutoFit/>
            </a:bodyPr>
            <a:lstStyle/>
            <a:p>
              <a:pPr algn="ctr"/>
              <a:r>
                <a:rPr lang="en-GB" sz="1400" b="1" dirty="0">
                  <a:solidFill>
                    <a:srgbClr val="7030A0"/>
                  </a:solidFill>
                  <a:latin typeface="Bradley Hand ITC"/>
                  <a:cs typeface="Simplified Arabic Fixed"/>
                </a:rPr>
                <a:t>Reflect on results</a:t>
              </a:r>
            </a:p>
          </p:txBody>
        </p:sp>
        <p:pic>
          <p:nvPicPr>
            <p:cNvPr id="17" name="Picture 16" descr="A picture containing text, kylix, cup, clipart&#10;&#10;Description automatically generated">
              <a:extLst>
                <a:ext uri="{FF2B5EF4-FFF2-40B4-BE49-F238E27FC236}">
                  <a16:creationId xmlns:a16="http://schemas.microsoft.com/office/drawing/2014/main" id="{DB9B475B-8255-AC46-B5E0-74DBAD0CC2A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59443" y="4064198"/>
              <a:ext cx="240485" cy="463161"/>
            </a:xfrm>
            <a:prstGeom prst="rect">
              <a:avLst/>
            </a:prstGeom>
          </p:spPr>
        </p:pic>
        <p:pic>
          <p:nvPicPr>
            <p:cNvPr id="48" name="Picture 47" descr="A picture containing dark&#10;&#10;Description automatically generated">
              <a:extLst>
                <a:ext uri="{FF2B5EF4-FFF2-40B4-BE49-F238E27FC236}">
                  <a16:creationId xmlns:a16="http://schemas.microsoft.com/office/drawing/2014/main" id="{EF1FDEC1-D39F-754B-B181-C7D1777639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185190">
              <a:off x="2500956" y="3561263"/>
              <a:ext cx="621931" cy="544904"/>
            </a:xfrm>
            <a:prstGeom prst="rect">
              <a:avLst/>
            </a:prstGeom>
          </p:spPr>
        </p:pic>
        <p:sp>
          <p:nvSpPr>
            <p:cNvPr id="49" name="Cloud 48">
              <a:extLst>
                <a:ext uri="{FF2B5EF4-FFF2-40B4-BE49-F238E27FC236}">
                  <a16:creationId xmlns:a16="http://schemas.microsoft.com/office/drawing/2014/main" id="{FD7962B6-0DE9-9044-9B3B-6B314866010C}"/>
                </a:ext>
              </a:extLst>
            </p:cNvPr>
            <p:cNvSpPr/>
            <p:nvPr/>
          </p:nvSpPr>
          <p:spPr>
            <a:xfrm>
              <a:off x="1183521" y="3923220"/>
              <a:ext cx="954270" cy="721640"/>
            </a:xfrm>
            <a:custGeom>
              <a:avLst/>
              <a:gdLst>
                <a:gd name="connsiteX0" fmla="*/ 86149 w 954270"/>
                <a:gd name="connsiteY0" fmla="*/ 240045 h 721640"/>
                <a:gd name="connsiteX1" fmla="*/ 124209 w 954270"/>
                <a:gd name="connsiteY1" fmla="*/ 115378 h 721640"/>
                <a:gd name="connsiteX2" fmla="*/ 309364 w 954270"/>
                <a:gd name="connsiteY2" fmla="*/ 86897 h 721640"/>
                <a:gd name="connsiteX3" fmla="*/ 496043 w 954270"/>
                <a:gd name="connsiteY3" fmla="*/ 57330 h 721640"/>
                <a:gd name="connsiteX4" fmla="*/ 568784 w 954270"/>
                <a:gd name="connsiteY4" fmla="*/ 3340 h 721640"/>
                <a:gd name="connsiteX5" fmla="*/ 658998 w 954270"/>
                <a:gd name="connsiteY5" fmla="*/ 41444 h 721640"/>
                <a:gd name="connsiteX6" fmla="*/ 783362 w 954270"/>
                <a:gd name="connsiteY6" fmla="*/ 11526 h 721640"/>
                <a:gd name="connsiteX7" fmla="*/ 846428 w 954270"/>
                <a:gd name="connsiteY7" fmla="*/ 93145 h 721640"/>
                <a:gd name="connsiteX8" fmla="*/ 927364 w 954270"/>
                <a:gd name="connsiteY8" fmla="*/ 172358 h 721640"/>
                <a:gd name="connsiteX9" fmla="*/ 923742 w 954270"/>
                <a:gd name="connsiteY9" fmla="*/ 258253 h 721640"/>
                <a:gd name="connsiteX10" fmla="*/ 950205 w 954270"/>
                <a:gd name="connsiteY10" fmla="*/ 389585 h 721640"/>
                <a:gd name="connsiteX11" fmla="*/ 826238 w 954270"/>
                <a:gd name="connsiteY11" fmla="*/ 504546 h 721640"/>
                <a:gd name="connsiteX12" fmla="*/ 781860 w 954270"/>
                <a:gd name="connsiteY12" fmla="*/ 603053 h 721640"/>
                <a:gd name="connsiteX13" fmla="*/ 630768 w 954270"/>
                <a:gd name="connsiteY13" fmla="*/ 614980 h 721640"/>
                <a:gd name="connsiteX14" fmla="*/ 522794 w 954270"/>
                <a:gd name="connsiteY14" fmla="*/ 720069 h 721640"/>
                <a:gd name="connsiteX15" fmla="*/ 364036 w 954270"/>
                <a:gd name="connsiteY15" fmla="*/ 655923 h 721640"/>
                <a:gd name="connsiteX16" fmla="*/ 128207 w 954270"/>
                <a:gd name="connsiteY16" fmla="*/ 592546 h 721640"/>
                <a:gd name="connsiteX17" fmla="*/ 24519 w 954270"/>
                <a:gd name="connsiteY17" fmla="*/ 522019 h 721640"/>
                <a:gd name="connsiteX18" fmla="*/ 46675 w 954270"/>
                <a:gd name="connsiteY18" fmla="*/ 426819 h 721640"/>
                <a:gd name="connsiteX19" fmla="*/ -111 w 954270"/>
                <a:gd name="connsiteY19" fmla="*/ 329148 h 721640"/>
                <a:gd name="connsiteX20" fmla="*/ 85332 w 954270"/>
                <a:gd name="connsiteY20" fmla="*/ 242334 h 721640"/>
                <a:gd name="connsiteX21" fmla="*/ 86149 w 954270"/>
                <a:gd name="connsiteY21" fmla="*/ 240045 h 721640"/>
                <a:gd name="connsiteX0" fmla="*/ 103666 w 954270"/>
                <a:gd name="connsiteY0" fmla="*/ 437277 h 721640"/>
                <a:gd name="connsiteX1" fmla="*/ 47713 w 954270"/>
                <a:gd name="connsiteY1" fmla="*/ 423963 h 721640"/>
                <a:gd name="connsiteX2" fmla="*/ 153036 w 954270"/>
                <a:gd name="connsiteY2" fmla="*/ 582974 h 721640"/>
                <a:gd name="connsiteX3" fmla="*/ 128561 w 954270"/>
                <a:gd name="connsiteY3" fmla="*/ 589339 h 721640"/>
                <a:gd name="connsiteX4" fmla="*/ 363992 w 954270"/>
                <a:gd name="connsiteY4" fmla="*/ 652983 h 721640"/>
                <a:gd name="connsiteX5" fmla="*/ 349236 w 954270"/>
                <a:gd name="connsiteY5" fmla="*/ 623917 h 721640"/>
                <a:gd name="connsiteX6" fmla="*/ 636776 w 954270"/>
                <a:gd name="connsiteY6" fmla="*/ 580502 h 721640"/>
                <a:gd name="connsiteX7" fmla="*/ 630878 w 954270"/>
                <a:gd name="connsiteY7" fmla="*/ 612391 h 721640"/>
                <a:gd name="connsiteX8" fmla="*/ 753895 w 954270"/>
                <a:gd name="connsiteY8" fmla="*/ 383438 h 721640"/>
                <a:gd name="connsiteX9" fmla="*/ 825708 w 954270"/>
                <a:gd name="connsiteY9" fmla="*/ 502642 h 721640"/>
                <a:gd name="connsiteX10" fmla="*/ 923300 w 954270"/>
                <a:gd name="connsiteY10" fmla="*/ 256482 h 721640"/>
                <a:gd name="connsiteX11" fmla="*/ 891314 w 954270"/>
                <a:gd name="connsiteY11" fmla="*/ 301184 h 721640"/>
                <a:gd name="connsiteX12" fmla="*/ 846561 w 954270"/>
                <a:gd name="connsiteY12" fmla="*/ 90639 h 721640"/>
                <a:gd name="connsiteX13" fmla="*/ 848240 w 954270"/>
                <a:gd name="connsiteY13" fmla="*/ 111753 h 721640"/>
                <a:gd name="connsiteX14" fmla="*/ 642320 w 954270"/>
                <a:gd name="connsiteY14" fmla="*/ 66016 h 721640"/>
                <a:gd name="connsiteX15" fmla="*/ 658711 w 954270"/>
                <a:gd name="connsiteY15" fmla="*/ 39088 h 721640"/>
                <a:gd name="connsiteX16" fmla="*/ 489085 w 954270"/>
                <a:gd name="connsiteY16" fmla="*/ 78845 h 721640"/>
                <a:gd name="connsiteX17" fmla="*/ 497015 w 954270"/>
                <a:gd name="connsiteY17" fmla="*/ 55626 h 721640"/>
                <a:gd name="connsiteX18" fmla="*/ 309254 w 954270"/>
                <a:gd name="connsiteY18" fmla="*/ 86730 h 721640"/>
                <a:gd name="connsiteX19" fmla="*/ 337970 w 954270"/>
                <a:gd name="connsiteY19" fmla="*/ 109248 h 721640"/>
                <a:gd name="connsiteX20" fmla="*/ 91163 w 954270"/>
                <a:gd name="connsiteY20" fmla="*/ 263749 h 721640"/>
                <a:gd name="connsiteX21" fmla="*/ 86149 w 954270"/>
                <a:gd name="connsiteY21" fmla="*/ 240045 h 72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4270" h="721640" extrusionOk="0">
                  <a:moveTo>
                    <a:pt x="86149" y="240045"/>
                  </a:moveTo>
                  <a:cubicBezTo>
                    <a:pt x="76733" y="192609"/>
                    <a:pt x="91698" y="149932"/>
                    <a:pt x="124209" y="115378"/>
                  </a:cubicBezTo>
                  <a:cubicBezTo>
                    <a:pt x="175308" y="62991"/>
                    <a:pt x="234224" y="50861"/>
                    <a:pt x="309364" y="86897"/>
                  </a:cubicBezTo>
                  <a:cubicBezTo>
                    <a:pt x="339785" y="21566"/>
                    <a:pt x="437684" y="12564"/>
                    <a:pt x="496043" y="57330"/>
                  </a:cubicBezTo>
                  <a:cubicBezTo>
                    <a:pt x="509478" y="27716"/>
                    <a:pt x="538701" y="8541"/>
                    <a:pt x="568784" y="3340"/>
                  </a:cubicBezTo>
                  <a:cubicBezTo>
                    <a:pt x="611280" y="-761"/>
                    <a:pt x="641550" y="5219"/>
                    <a:pt x="658998" y="41444"/>
                  </a:cubicBezTo>
                  <a:cubicBezTo>
                    <a:pt x="683787" y="3581"/>
                    <a:pt x="737677" y="-5476"/>
                    <a:pt x="783362" y="11526"/>
                  </a:cubicBezTo>
                  <a:cubicBezTo>
                    <a:pt x="815560" y="18280"/>
                    <a:pt x="837327" y="60602"/>
                    <a:pt x="846428" y="93145"/>
                  </a:cubicBezTo>
                  <a:cubicBezTo>
                    <a:pt x="890377" y="107104"/>
                    <a:pt x="919150" y="134602"/>
                    <a:pt x="927364" y="172358"/>
                  </a:cubicBezTo>
                  <a:cubicBezTo>
                    <a:pt x="931098" y="199638"/>
                    <a:pt x="937520" y="233042"/>
                    <a:pt x="923742" y="258253"/>
                  </a:cubicBezTo>
                  <a:cubicBezTo>
                    <a:pt x="953752" y="298778"/>
                    <a:pt x="962318" y="354102"/>
                    <a:pt x="950205" y="389585"/>
                  </a:cubicBezTo>
                  <a:cubicBezTo>
                    <a:pt x="939341" y="456318"/>
                    <a:pt x="891466" y="501886"/>
                    <a:pt x="826238" y="504546"/>
                  </a:cubicBezTo>
                  <a:cubicBezTo>
                    <a:pt x="828968" y="539775"/>
                    <a:pt x="811573" y="569797"/>
                    <a:pt x="781860" y="603053"/>
                  </a:cubicBezTo>
                  <a:cubicBezTo>
                    <a:pt x="726246" y="642793"/>
                    <a:pt x="673818" y="642400"/>
                    <a:pt x="630768" y="614980"/>
                  </a:cubicBezTo>
                  <a:cubicBezTo>
                    <a:pt x="613749" y="667198"/>
                    <a:pt x="570126" y="698801"/>
                    <a:pt x="522794" y="720069"/>
                  </a:cubicBezTo>
                  <a:cubicBezTo>
                    <a:pt x="462573" y="728567"/>
                    <a:pt x="392567" y="713099"/>
                    <a:pt x="364036" y="655923"/>
                  </a:cubicBezTo>
                  <a:cubicBezTo>
                    <a:pt x="275587" y="718468"/>
                    <a:pt x="192133" y="690369"/>
                    <a:pt x="128207" y="592546"/>
                  </a:cubicBezTo>
                  <a:cubicBezTo>
                    <a:pt x="81321" y="602679"/>
                    <a:pt x="38709" y="567737"/>
                    <a:pt x="24519" y="522019"/>
                  </a:cubicBezTo>
                  <a:cubicBezTo>
                    <a:pt x="11904" y="493404"/>
                    <a:pt x="15166" y="452751"/>
                    <a:pt x="46675" y="426819"/>
                  </a:cubicBezTo>
                  <a:cubicBezTo>
                    <a:pt x="16853" y="413121"/>
                    <a:pt x="-5606" y="368929"/>
                    <a:pt x="-111" y="329148"/>
                  </a:cubicBezTo>
                  <a:cubicBezTo>
                    <a:pt x="6776" y="274567"/>
                    <a:pt x="33591" y="246673"/>
                    <a:pt x="85332" y="242334"/>
                  </a:cubicBezTo>
                  <a:cubicBezTo>
                    <a:pt x="85745" y="241692"/>
                    <a:pt x="85865" y="240870"/>
                    <a:pt x="86149" y="240045"/>
                  </a:cubicBezTo>
                  <a:close/>
                </a:path>
                <a:path w="954270" h="721640" fill="none" extrusionOk="0">
                  <a:moveTo>
                    <a:pt x="103666" y="437277"/>
                  </a:moveTo>
                  <a:cubicBezTo>
                    <a:pt x="82411" y="442315"/>
                    <a:pt x="63527" y="432764"/>
                    <a:pt x="47713" y="423963"/>
                  </a:cubicBezTo>
                  <a:moveTo>
                    <a:pt x="153036" y="582974"/>
                  </a:moveTo>
                  <a:cubicBezTo>
                    <a:pt x="146849" y="586717"/>
                    <a:pt x="136886" y="586901"/>
                    <a:pt x="128561" y="589339"/>
                  </a:cubicBezTo>
                  <a:moveTo>
                    <a:pt x="363992" y="652983"/>
                  </a:moveTo>
                  <a:cubicBezTo>
                    <a:pt x="359420" y="644698"/>
                    <a:pt x="352232" y="634325"/>
                    <a:pt x="349236" y="623917"/>
                  </a:cubicBezTo>
                  <a:moveTo>
                    <a:pt x="636776" y="580502"/>
                  </a:moveTo>
                  <a:cubicBezTo>
                    <a:pt x="635395" y="592928"/>
                    <a:pt x="633697" y="601279"/>
                    <a:pt x="630878" y="612391"/>
                  </a:cubicBezTo>
                  <a:moveTo>
                    <a:pt x="753895" y="383438"/>
                  </a:moveTo>
                  <a:cubicBezTo>
                    <a:pt x="807712" y="398448"/>
                    <a:pt x="831034" y="443437"/>
                    <a:pt x="825708" y="502642"/>
                  </a:cubicBezTo>
                  <a:moveTo>
                    <a:pt x="923300" y="256482"/>
                  </a:moveTo>
                  <a:cubicBezTo>
                    <a:pt x="914207" y="272988"/>
                    <a:pt x="906313" y="287914"/>
                    <a:pt x="891314" y="301184"/>
                  </a:cubicBezTo>
                  <a:moveTo>
                    <a:pt x="846561" y="90639"/>
                  </a:moveTo>
                  <a:cubicBezTo>
                    <a:pt x="846718" y="98198"/>
                    <a:pt x="848626" y="105420"/>
                    <a:pt x="848240" y="111753"/>
                  </a:cubicBezTo>
                  <a:moveTo>
                    <a:pt x="642320" y="66016"/>
                  </a:moveTo>
                  <a:cubicBezTo>
                    <a:pt x="648444" y="55890"/>
                    <a:pt x="651506" y="49039"/>
                    <a:pt x="658711" y="39088"/>
                  </a:cubicBezTo>
                  <a:moveTo>
                    <a:pt x="489085" y="78845"/>
                  </a:moveTo>
                  <a:cubicBezTo>
                    <a:pt x="492646" y="71328"/>
                    <a:pt x="493130" y="61919"/>
                    <a:pt x="497015" y="55626"/>
                  </a:cubicBezTo>
                  <a:moveTo>
                    <a:pt x="309254" y="86730"/>
                  </a:moveTo>
                  <a:cubicBezTo>
                    <a:pt x="321329" y="93063"/>
                    <a:pt x="330737" y="102055"/>
                    <a:pt x="337970" y="109248"/>
                  </a:cubicBezTo>
                  <a:moveTo>
                    <a:pt x="91163" y="263749"/>
                  </a:moveTo>
                  <a:cubicBezTo>
                    <a:pt x="89833" y="256903"/>
                    <a:pt x="87948" y="249887"/>
                    <a:pt x="86149" y="240045"/>
                  </a:cubicBezTo>
                </a:path>
              </a:pathLst>
            </a:custGeom>
            <a:noFill/>
            <a:ln w="19050">
              <a:solidFill>
                <a:schemeClr val="accent6"/>
              </a:solidFill>
              <a:extLst>
                <a:ext uri="{C807C97D-BFC1-408E-A445-0C87EB9F89A2}">
                  <ask:lineSketchStyleProps xmlns:ask="http://schemas.microsoft.com/office/drawing/2018/sketchyshapes" sd="1219033472">
                    <a:prstGeom prst="cloud">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8">
              <p14:nvContentPartPr>
                <p14:cNvPr id="93" name="Ink 92">
                  <a:extLst>
                    <a:ext uri="{FF2B5EF4-FFF2-40B4-BE49-F238E27FC236}">
                      <a16:creationId xmlns:a16="http://schemas.microsoft.com/office/drawing/2014/main" id="{F1B64567-1C04-BD40-9DC0-AAE55410C419}"/>
                    </a:ext>
                  </a:extLst>
                </p14:cNvPr>
                <p14:cNvContentPartPr/>
                <p14:nvPr/>
              </p14:nvContentPartPr>
              <p14:xfrm rot="354236">
                <a:off x="1103510" y="3466895"/>
                <a:ext cx="1127725" cy="163487"/>
              </p14:xfrm>
            </p:contentPart>
          </mc:Choice>
          <mc:Fallback xmlns="">
            <p:pic>
              <p:nvPicPr>
                <p:cNvPr id="93" name="Ink 92">
                  <a:extLst>
                    <a:ext uri="{FF2B5EF4-FFF2-40B4-BE49-F238E27FC236}">
                      <a16:creationId xmlns:a16="http://schemas.microsoft.com/office/drawing/2014/main" id="{F1B64567-1C04-BD40-9DC0-AAE55410C419}"/>
                    </a:ext>
                  </a:extLst>
                </p:cNvPr>
                <p:cNvPicPr/>
                <p:nvPr/>
              </p:nvPicPr>
              <p:blipFill>
                <a:blip r:embed="rId7"/>
                <a:stretch>
                  <a:fillRect/>
                </a:stretch>
              </p:blipFill>
              <p:spPr>
                <a:xfrm rot="354236">
                  <a:off x="1085872" y="3449250"/>
                  <a:ext cx="1162280" cy="198057"/>
                </a:xfrm>
                <a:prstGeom prst="rect">
                  <a:avLst/>
                </a:prstGeom>
              </p:spPr>
            </p:pic>
          </mc:Fallback>
        </mc:AlternateContent>
      </p:grpSp>
      <p:grpSp>
        <p:nvGrpSpPr>
          <p:cNvPr id="16" name="Group 15">
            <a:extLst>
              <a:ext uri="{FF2B5EF4-FFF2-40B4-BE49-F238E27FC236}">
                <a16:creationId xmlns:a16="http://schemas.microsoft.com/office/drawing/2014/main" id="{81CDC175-066E-7E37-3753-65D68ABC896B}"/>
              </a:ext>
            </a:extLst>
          </p:cNvPr>
          <p:cNvGrpSpPr/>
          <p:nvPr/>
        </p:nvGrpSpPr>
        <p:grpSpPr>
          <a:xfrm>
            <a:off x="3008237" y="2876436"/>
            <a:ext cx="2232311" cy="1375762"/>
            <a:chOff x="3008237" y="2876436"/>
            <a:chExt cx="2232311" cy="1375762"/>
          </a:xfrm>
        </p:grpSpPr>
        <p:pic>
          <p:nvPicPr>
            <p:cNvPr id="43" name="Graphic 42" descr="Clipboard Ticked with solid fill">
              <a:extLst>
                <a:ext uri="{FF2B5EF4-FFF2-40B4-BE49-F238E27FC236}">
                  <a16:creationId xmlns:a16="http://schemas.microsoft.com/office/drawing/2014/main" id="{5AA5BDD7-7BAF-1E4C-A09B-0B5542BD0C59}"/>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517425" y="3572192"/>
              <a:ext cx="706152" cy="680006"/>
            </a:xfrm>
            <a:prstGeom prst="rect">
              <a:avLst/>
            </a:prstGeom>
          </p:spPr>
        </p:pic>
        <p:pic>
          <p:nvPicPr>
            <p:cNvPr id="45" name="Picture 44" descr="A picture containing dark&#10;&#10;Description automatically generated">
              <a:extLst>
                <a:ext uri="{FF2B5EF4-FFF2-40B4-BE49-F238E27FC236}">
                  <a16:creationId xmlns:a16="http://schemas.microsoft.com/office/drawing/2014/main" id="{80CBA4FD-341D-764C-997E-C2A2FCEF5B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988169">
              <a:off x="4618617" y="3415495"/>
              <a:ext cx="621931" cy="544904"/>
            </a:xfrm>
            <a:prstGeom prst="rect">
              <a:avLst/>
            </a:prstGeom>
          </p:spPr>
        </p:pic>
        <p:sp>
          <p:nvSpPr>
            <p:cNvPr id="95" name="TextBox 94">
              <a:extLst>
                <a:ext uri="{FF2B5EF4-FFF2-40B4-BE49-F238E27FC236}">
                  <a16:creationId xmlns:a16="http://schemas.microsoft.com/office/drawing/2014/main" id="{33916BE0-9D12-FF41-B9EE-374763E9B03F}"/>
                </a:ext>
              </a:extLst>
            </p:cNvPr>
            <p:cNvSpPr txBox="1"/>
            <p:nvPr/>
          </p:nvSpPr>
          <p:spPr>
            <a:xfrm>
              <a:off x="3008237" y="2876436"/>
              <a:ext cx="1714712" cy="326019"/>
            </a:xfrm>
            <a:prstGeom prst="rect">
              <a:avLst/>
            </a:prstGeom>
            <a:noFill/>
          </p:spPr>
          <p:txBody>
            <a:bodyPr wrap="square" lIns="91440" tIns="45720" rIns="91440" bIns="45720" rtlCol="0" anchor="t">
              <a:spAutoFit/>
            </a:bodyPr>
            <a:lstStyle/>
            <a:p>
              <a:pPr algn="ctr"/>
              <a:r>
                <a:rPr lang="en-GB" sz="1600" b="1" dirty="0">
                  <a:latin typeface="Bradley Hand ITC"/>
                  <a:cs typeface="Simplified Arabic Fixed"/>
                </a:rPr>
                <a:t>Step 7 :</a:t>
              </a:r>
            </a:p>
          </p:txBody>
        </p:sp>
        <mc:AlternateContent xmlns:mc="http://schemas.openxmlformats.org/markup-compatibility/2006" xmlns:p14="http://schemas.microsoft.com/office/powerpoint/2010/main">
          <mc:Choice Requires="p14">
            <p:contentPart p14:bwMode="auto" r:id="rId21">
              <p14:nvContentPartPr>
                <p14:cNvPr id="96" name="Ink 95">
                  <a:extLst>
                    <a:ext uri="{FF2B5EF4-FFF2-40B4-BE49-F238E27FC236}">
                      <a16:creationId xmlns:a16="http://schemas.microsoft.com/office/drawing/2014/main" id="{54DE6B2A-E22C-4247-BA68-D7FCC375C1C5}"/>
                    </a:ext>
                  </a:extLst>
                </p14:cNvPr>
                <p14:cNvContentPartPr/>
                <p14:nvPr/>
              </p14:nvContentPartPr>
              <p14:xfrm rot="354236">
                <a:off x="3379057" y="3140516"/>
                <a:ext cx="1127725" cy="163487"/>
              </p14:xfrm>
            </p:contentPart>
          </mc:Choice>
          <mc:Fallback xmlns="">
            <p:pic>
              <p:nvPicPr>
                <p:cNvPr id="96" name="Ink 95">
                  <a:extLst>
                    <a:ext uri="{FF2B5EF4-FFF2-40B4-BE49-F238E27FC236}">
                      <a16:creationId xmlns:a16="http://schemas.microsoft.com/office/drawing/2014/main" id="{54DE6B2A-E22C-4247-BA68-D7FCC375C1C5}"/>
                    </a:ext>
                  </a:extLst>
                </p:cNvPr>
                <p:cNvPicPr/>
                <p:nvPr/>
              </p:nvPicPr>
              <p:blipFill>
                <a:blip r:embed="rId7"/>
                <a:stretch>
                  <a:fillRect/>
                </a:stretch>
              </p:blipFill>
              <p:spPr>
                <a:xfrm rot="354236">
                  <a:off x="3361419" y="3122871"/>
                  <a:ext cx="1162280" cy="198057"/>
                </a:xfrm>
                <a:prstGeom prst="rect">
                  <a:avLst/>
                </a:prstGeom>
              </p:spPr>
            </p:pic>
          </mc:Fallback>
        </mc:AlternateContent>
        <p:sp>
          <p:nvSpPr>
            <p:cNvPr id="97" name="TextBox 96">
              <a:extLst>
                <a:ext uri="{FF2B5EF4-FFF2-40B4-BE49-F238E27FC236}">
                  <a16:creationId xmlns:a16="http://schemas.microsoft.com/office/drawing/2014/main" id="{8605A3C8-F8A5-AB4F-B572-EAECA1C21112}"/>
                </a:ext>
              </a:extLst>
            </p:cNvPr>
            <p:cNvSpPr txBox="1"/>
            <p:nvPr/>
          </p:nvSpPr>
          <p:spPr>
            <a:xfrm>
              <a:off x="3008237" y="3266550"/>
              <a:ext cx="1714712" cy="296381"/>
            </a:xfrm>
            <a:prstGeom prst="rect">
              <a:avLst/>
            </a:prstGeom>
            <a:noFill/>
          </p:spPr>
          <p:txBody>
            <a:bodyPr wrap="square" lIns="91440" tIns="45720" rIns="91440" bIns="45720" rtlCol="0" anchor="t">
              <a:spAutoFit/>
            </a:bodyPr>
            <a:lstStyle/>
            <a:p>
              <a:pPr algn="ctr"/>
              <a:r>
                <a:rPr lang="en-GB" sz="1400" b="1" dirty="0">
                  <a:solidFill>
                    <a:srgbClr val="7030A0"/>
                  </a:solidFill>
                  <a:latin typeface="Bradley Hand ITC"/>
                  <a:cs typeface="Simplified Arabic Fixed"/>
                </a:rPr>
                <a:t>Keep a record</a:t>
              </a:r>
            </a:p>
          </p:txBody>
        </p:sp>
      </p:grpSp>
      <p:grpSp>
        <p:nvGrpSpPr>
          <p:cNvPr id="15" name="Group 14">
            <a:extLst>
              <a:ext uri="{FF2B5EF4-FFF2-40B4-BE49-F238E27FC236}">
                <a16:creationId xmlns:a16="http://schemas.microsoft.com/office/drawing/2014/main" id="{B2DFED62-A478-0471-6296-69EA26730A81}"/>
              </a:ext>
            </a:extLst>
          </p:cNvPr>
          <p:cNvGrpSpPr/>
          <p:nvPr/>
        </p:nvGrpSpPr>
        <p:grpSpPr>
          <a:xfrm>
            <a:off x="4897651" y="2990876"/>
            <a:ext cx="2363567" cy="1350991"/>
            <a:chOff x="4897651" y="2990876"/>
            <a:chExt cx="2363567" cy="1350991"/>
          </a:xfrm>
        </p:grpSpPr>
        <p:pic>
          <p:nvPicPr>
            <p:cNvPr id="36" name="Picture 35" descr="A picture containing dark&#10;&#10;Description automatically generated">
              <a:extLst>
                <a:ext uri="{FF2B5EF4-FFF2-40B4-BE49-F238E27FC236}">
                  <a16:creationId xmlns:a16="http://schemas.microsoft.com/office/drawing/2014/main" id="{88C69805-C1BF-0743-AA5D-312B2F9061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457252">
              <a:off x="6639287" y="3722139"/>
              <a:ext cx="621931" cy="544904"/>
            </a:xfrm>
            <a:prstGeom prst="rect">
              <a:avLst/>
            </a:prstGeom>
          </p:spPr>
        </p:pic>
        <p:pic>
          <p:nvPicPr>
            <p:cNvPr id="31" name="Picture 30" descr="Text&#10;&#10;Description automatically generated">
              <a:extLst>
                <a:ext uri="{FF2B5EF4-FFF2-40B4-BE49-F238E27FC236}">
                  <a16:creationId xmlns:a16="http://schemas.microsoft.com/office/drawing/2014/main" id="{254DD241-B1AA-EC4F-824C-6BEE7C71A87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786153" y="3922340"/>
              <a:ext cx="529624" cy="419527"/>
            </a:xfrm>
            <a:prstGeom prst="rect">
              <a:avLst/>
            </a:prstGeom>
          </p:spPr>
        </p:pic>
        <p:sp>
          <p:nvSpPr>
            <p:cNvPr id="98" name="TextBox 97">
              <a:extLst>
                <a:ext uri="{FF2B5EF4-FFF2-40B4-BE49-F238E27FC236}">
                  <a16:creationId xmlns:a16="http://schemas.microsoft.com/office/drawing/2014/main" id="{E2EA2576-89CD-004A-80F1-80271AC2F08E}"/>
                </a:ext>
              </a:extLst>
            </p:cNvPr>
            <p:cNvSpPr txBox="1"/>
            <p:nvPr/>
          </p:nvSpPr>
          <p:spPr>
            <a:xfrm>
              <a:off x="5090692" y="2990876"/>
              <a:ext cx="1714712" cy="326019"/>
            </a:xfrm>
            <a:prstGeom prst="rect">
              <a:avLst/>
            </a:prstGeom>
            <a:noFill/>
          </p:spPr>
          <p:txBody>
            <a:bodyPr wrap="square" lIns="91440" tIns="45720" rIns="91440" bIns="45720" rtlCol="0" anchor="t">
              <a:spAutoFit/>
            </a:bodyPr>
            <a:lstStyle/>
            <a:p>
              <a:pPr algn="ctr"/>
              <a:r>
                <a:rPr lang="en-GB" sz="1600" b="1" dirty="0">
                  <a:latin typeface="Bradley Hand ITC"/>
                  <a:cs typeface="Simplified Arabic Fixed"/>
                </a:rPr>
                <a:t>Step 6 :</a:t>
              </a:r>
            </a:p>
          </p:txBody>
        </p:sp>
        <mc:AlternateContent xmlns:mc="http://schemas.openxmlformats.org/markup-compatibility/2006" xmlns:p14="http://schemas.microsoft.com/office/powerpoint/2010/main">
          <mc:Choice Requires="p14">
            <p:contentPart p14:bwMode="auto" r:id="rId23">
              <p14:nvContentPartPr>
                <p14:cNvPr id="99" name="Ink 98">
                  <a:extLst>
                    <a:ext uri="{FF2B5EF4-FFF2-40B4-BE49-F238E27FC236}">
                      <a16:creationId xmlns:a16="http://schemas.microsoft.com/office/drawing/2014/main" id="{838FEBBE-70B1-4046-8456-8355FFD1C6F8}"/>
                    </a:ext>
                  </a:extLst>
                </p14:cNvPr>
                <p14:cNvContentPartPr/>
                <p14:nvPr/>
              </p14:nvContentPartPr>
              <p14:xfrm rot="354236">
                <a:off x="5461512" y="3254956"/>
                <a:ext cx="1127725" cy="163487"/>
              </p14:xfrm>
            </p:contentPart>
          </mc:Choice>
          <mc:Fallback xmlns="">
            <p:pic>
              <p:nvPicPr>
                <p:cNvPr id="99" name="Ink 98">
                  <a:extLst>
                    <a:ext uri="{FF2B5EF4-FFF2-40B4-BE49-F238E27FC236}">
                      <a16:creationId xmlns:a16="http://schemas.microsoft.com/office/drawing/2014/main" id="{838FEBBE-70B1-4046-8456-8355FFD1C6F8}"/>
                    </a:ext>
                  </a:extLst>
                </p:cNvPr>
                <p:cNvPicPr/>
                <p:nvPr/>
              </p:nvPicPr>
              <p:blipFill>
                <a:blip r:embed="rId7"/>
                <a:stretch>
                  <a:fillRect/>
                </a:stretch>
              </p:blipFill>
              <p:spPr>
                <a:xfrm rot="354236">
                  <a:off x="5443874" y="3237311"/>
                  <a:ext cx="1162280" cy="198057"/>
                </a:xfrm>
                <a:prstGeom prst="rect">
                  <a:avLst/>
                </a:prstGeom>
              </p:spPr>
            </p:pic>
          </mc:Fallback>
        </mc:AlternateContent>
        <p:sp>
          <p:nvSpPr>
            <p:cNvPr id="100" name="TextBox 99">
              <a:extLst>
                <a:ext uri="{FF2B5EF4-FFF2-40B4-BE49-F238E27FC236}">
                  <a16:creationId xmlns:a16="http://schemas.microsoft.com/office/drawing/2014/main" id="{5F4EA600-CCD0-E047-980A-DAE67F6AAD52}"/>
                </a:ext>
              </a:extLst>
            </p:cNvPr>
            <p:cNvSpPr txBox="1"/>
            <p:nvPr/>
          </p:nvSpPr>
          <p:spPr>
            <a:xfrm>
              <a:off x="4897651" y="3380990"/>
              <a:ext cx="2306629" cy="523220"/>
            </a:xfrm>
            <a:prstGeom prst="rect">
              <a:avLst/>
            </a:prstGeom>
            <a:noFill/>
          </p:spPr>
          <p:txBody>
            <a:bodyPr wrap="square" lIns="91440" tIns="45720" rIns="91440" bIns="45720" rtlCol="0" anchor="t">
              <a:spAutoFit/>
            </a:bodyPr>
            <a:lstStyle/>
            <a:p>
              <a:pPr algn="ctr"/>
              <a:r>
                <a:rPr lang="en-GB" sz="1400" b="1" dirty="0">
                  <a:solidFill>
                    <a:srgbClr val="7030A0"/>
                  </a:solidFill>
                  <a:latin typeface="Bradley Hand ITC"/>
                  <a:cs typeface="Simplified Arabic Fixed"/>
                </a:rPr>
                <a:t>Check they’ve got </a:t>
              </a:r>
              <a:br>
                <a:rPr lang="en-GB" sz="1400" b="1" dirty="0">
                  <a:solidFill>
                    <a:srgbClr val="7030A0"/>
                  </a:solidFill>
                  <a:latin typeface="Bradley Hand ITC"/>
                  <a:cs typeface="Simplified Arabic Fixed"/>
                </a:rPr>
              </a:br>
              <a:r>
                <a:rPr lang="en-GB" sz="1400" b="1" dirty="0">
                  <a:solidFill>
                    <a:srgbClr val="7030A0"/>
                  </a:solidFill>
                  <a:latin typeface="Bradley Hand ITC"/>
                  <a:cs typeface="Simplified Arabic Fixed"/>
                </a:rPr>
                <a:t>your CV</a:t>
              </a:r>
            </a:p>
          </p:txBody>
        </p:sp>
      </p:grpSp>
      <p:grpSp>
        <p:nvGrpSpPr>
          <p:cNvPr id="14" name="Group 13">
            <a:extLst>
              <a:ext uri="{FF2B5EF4-FFF2-40B4-BE49-F238E27FC236}">
                <a16:creationId xmlns:a16="http://schemas.microsoft.com/office/drawing/2014/main" id="{C735098B-A6F4-A0A8-6B8C-833EE5BEF6DF}"/>
              </a:ext>
            </a:extLst>
          </p:cNvPr>
          <p:cNvGrpSpPr/>
          <p:nvPr/>
        </p:nvGrpSpPr>
        <p:grpSpPr>
          <a:xfrm>
            <a:off x="6979336" y="2416264"/>
            <a:ext cx="2075089" cy="1879720"/>
            <a:chOff x="6979336" y="2416264"/>
            <a:chExt cx="2075089" cy="1879720"/>
          </a:xfrm>
        </p:grpSpPr>
        <p:pic>
          <p:nvPicPr>
            <p:cNvPr id="59" name="Picture 58" descr="A picture containing dark&#10;&#10;Description automatically generated">
              <a:extLst>
                <a:ext uri="{FF2B5EF4-FFF2-40B4-BE49-F238E27FC236}">
                  <a16:creationId xmlns:a16="http://schemas.microsoft.com/office/drawing/2014/main" id="{0670870B-D712-FB49-BA57-E3EAEEA4A21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2735275">
              <a:off x="8099938" y="2564142"/>
              <a:ext cx="1102365" cy="806609"/>
            </a:xfrm>
            <a:prstGeom prst="rect">
              <a:avLst/>
            </a:prstGeom>
          </p:spPr>
        </p:pic>
        <p:pic>
          <p:nvPicPr>
            <p:cNvPr id="4" name="Picture 3" descr="A picture containing dark, lit, night sky&#10;&#10;Description automatically generated">
              <a:extLst>
                <a:ext uri="{FF2B5EF4-FFF2-40B4-BE49-F238E27FC236}">
                  <a16:creationId xmlns:a16="http://schemas.microsoft.com/office/drawing/2014/main" id="{A4B1A122-4B97-4B48-974E-C737A7420BD8}"/>
                </a:ext>
              </a:extLst>
            </p:cNvPr>
            <p:cNvPicPr>
              <a:picLocks noChangeAspect="1"/>
            </p:cNvPicPr>
            <p:nvPr/>
          </p:nvPicPr>
          <p:blipFill>
            <a:blip r:embed="rId25" cstate="hqprint">
              <a:extLst>
                <a:ext uri="{28A0092B-C50C-407E-A947-70E740481C1C}">
                  <a14:useLocalDpi xmlns:a14="http://schemas.microsoft.com/office/drawing/2010/main" val="0"/>
                </a:ext>
              </a:extLst>
            </a:blip>
            <a:stretch>
              <a:fillRect/>
            </a:stretch>
          </p:blipFill>
          <p:spPr>
            <a:xfrm>
              <a:off x="7449737" y="3589339"/>
              <a:ext cx="738316" cy="706645"/>
            </a:xfrm>
            <a:prstGeom prst="rect">
              <a:avLst/>
            </a:prstGeom>
          </p:spPr>
        </p:pic>
        <p:sp>
          <p:nvSpPr>
            <p:cNvPr id="101" name="TextBox 100">
              <a:extLst>
                <a:ext uri="{FF2B5EF4-FFF2-40B4-BE49-F238E27FC236}">
                  <a16:creationId xmlns:a16="http://schemas.microsoft.com/office/drawing/2014/main" id="{B0F58F1B-A1CD-5743-87AE-43C35A35DCF1}"/>
                </a:ext>
              </a:extLst>
            </p:cNvPr>
            <p:cNvSpPr txBox="1"/>
            <p:nvPr/>
          </p:nvSpPr>
          <p:spPr>
            <a:xfrm>
              <a:off x="6979336" y="2880486"/>
              <a:ext cx="1714712" cy="326019"/>
            </a:xfrm>
            <a:prstGeom prst="rect">
              <a:avLst/>
            </a:prstGeom>
            <a:noFill/>
          </p:spPr>
          <p:txBody>
            <a:bodyPr wrap="square" lIns="91440" tIns="45720" rIns="91440" bIns="45720" rtlCol="0" anchor="t">
              <a:spAutoFit/>
            </a:bodyPr>
            <a:lstStyle/>
            <a:p>
              <a:pPr algn="ctr"/>
              <a:r>
                <a:rPr lang="en-GB" sz="1600" b="1" dirty="0">
                  <a:latin typeface="Bradley Hand ITC"/>
                  <a:cs typeface="Simplified Arabic Fixed"/>
                </a:rPr>
                <a:t>Step 5 :</a:t>
              </a:r>
            </a:p>
          </p:txBody>
        </p:sp>
        <mc:AlternateContent xmlns:mc="http://schemas.openxmlformats.org/markup-compatibility/2006" xmlns:p14="http://schemas.microsoft.com/office/powerpoint/2010/main">
          <mc:Choice Requires="p14">
            <p:contentPart p14:bwMode="auto" r:id="rId26">
              <p14:nvContentPartPr>
                <p14:cNvPr id="102" name="Ink 101">
                  <a:extLst>
                    <a:ext uri="{FF2B5EF4-FFF2-40B4-BE49-F238E27FC236}">
                      <a16:creationId xmlns:a16="http://schemas.microsoft.com/office/drawing/2014/main" id="{6FCEA730-94E7-AC46-935D-9AAE48B1B3F2}"/>
                    </a:ext>
                  </a:extLst>
                </p14:cNvPr>
                <p14:cNvContentPartPr/>
                <p14:nvPr/>
              </p14:nvContentPartPr>
              <p14:xfrm rot="354236">
                <a:off x="7350156" y="3144566"/>
                <a:ext cx="1127725" cy="163487"/>
              </p14:xfrm>
            </p:contentPart>
          </mc:Choice>
          <mc:Fallback xmlns="">
            <p:pic>
              <p:nvPicPr>
                <p:cNvPr id="102" name="Ink 101">
                  <a:extLst>
                    <a:ext uri="{FF2B5EF4-FFF2-40B4-BE49-F238E27FC236}">
                      <a16:creationId xmlns:a16="http://schemas.microsoft.com/office/drawing/2014/main" id="{6FCEA730-94E7-AC46-935D-9AAE48B1B3F2}"/>
                    </a:ext>
                  </a:extLst>
                </p:cNvPr>
                <p:cNvPicPr/>
                <p:nvPr/>
              </p:nvPicPr>
              <p:blipFill>
                <a:blip r:embed="rId7"/>
                <a:stretch>
                  <a:fillRect/>
                </a:stretch>
              </p:blipFill>
              <p:spPr>
                <a:xfrm rot="354236">
                  <a:off x="7332518" y="3126921"/>
                  <a:ext cx="1162280" cy="198057"/>
                </a:xfrm>
                <a:prstGeom prst="rect">
                  <a:avLst/>
                </a:prstGeom>
              </p:spPr>
            </p:pic>
          </mc:Fallback>
        </mc:AlternateContent>
        <p:sp>
          <p:nvSpPr>
            <p:cNvPr id="103" name="TextBox 102">
              <a:extLst>
                <a:ext uri="{FF2B5EF4-FFF2-40B4-BE49-F238E27FC236}">
                  <a16:creationId xmlns:a16="http://schemas.microsoft.com/office/drawing/2014/main" id="{BC7957ED-8668-D349-9904-58E773971973}"/>
                </a:ext>
              </a:extLst>
            </p:cNvPr>
            <p:cNvSpPr txBox="1"/>
            <p:nvPr/>
          </p:nvSpPr>
          <p:spPr>
            <a:xfrm>
              <a:off x="6979336" y="3270600"/>
              <a:ext cx="1714712" cy="296381"/>
            </a:xfrm>
            <a:prstGeom prst="rect">
              <a:avLst/>
            </a:prstGeom>
            <a:noFill/>
          </p:spPr>
          <p:txBody>
            <a:bodyPr wrap="square" lIns="91440" tIns="45720" rIns="91440" bIns="45720" rtlCol="0" anchor="t">
              <a:spAutoFit/>
            </a:bodyPr>
            <a:lstStyle/>
            <a:p>
              <a:pPr algn="ctr"/>
              <a:r>
                <a:rPr lang="en-GB" sz="1400" b="1" dirty="0">
                  <a:solidFill>
                    <a:srgbClr val="7030A0"/>
                  </a:solidFill>
                  <a:latin typeface="Bradley Hand ITC"/>
                  <a:cs typeface="Simplified Arabic Fixed"/>
                </a:rPr>
                <a:t>Contact them!</a:t>
              </a:r>
            </a:p>
          </p:txBody>
        </p:sp>
      </p:grpSp>
      <p:grpSp>
        <p:nvGrpSpPr>
          <p:cNvPr id="24" name="Group 23">
            <a:extLst>
              <a:ext uri="{FF2B5EF4-FFF2-40B4-BE49-F238E27FC236}">
                <a16:creationId xmlns:a16="http://schemas.microsoft.com/office/drawing/2014/main" id="{5AA84D84-1FE6-4C34-0EC6-4954EBD03857}"/>
              </a:ext>
            </a:extLst>
          </p:cNvPr>
          <p:cNvGrpSpPr/>
          <p:nvPr/>
        </p:nvGrpSpPr>
        <p:grpSpPr>
          <a:xfrm>
            <a:off x="1121108" y="4697313"/>
            <a:ext cx="6987106" cy="529326"/>
            <a:chOff x="1121108" y="4697313"/>
            <a:chExt cx="6987106" cy="529326"/>
          </a:xfrm>
        </p:grpSpPr>
        <p:pic>
          <p:nvPicPr>
            <p:cNvPr id="23" name="Picture 22" descr="A picture containing text&#10;&#10;Description automatically generated">
              <a:extLst>
                <a:ext uri="{FF2B5EF4-FFF2-40B4-BE49-F238E27FC236}">
                  <a16:creationId xmlns:a16="http://schemas.microsoft.com/office/drawing/2014/main" id="{85FBAB0F-E9F1-CB61-40D0-512E32403B5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21108" y="4697313"/>
              <a:ext cx="6987106" cy="529326"/>
            </a:xfrm>
            <a:prstGeom prst="rect">
              <a:avLst/>
            </a:prstGeom>
          </p:spPr>
        </p:pic>
        <p:sp>
          <p:nvSpPr>
            <p:cNvPr id="104" name="TextBox 103">
              <a:extLst>
                <a:ext uri="{FF2B5EF4-FFF2-40B4-BE49-F238E27FC236}">
                  <a16:creationId xmlns:a16="http://schemas.microsoft.com/office/drawing/2014/main" id="{468EEC23-1437-B647-B3EC-EE2D5516D0EE}"/>
                </a:ext>
              </a:extLst>
            </p:cNvPr>
            <p:cNvSpPr txBox="1"/>
            <p:nvPr/>
          </p:nvSpPr>
          <p:spPr>
            <a:xfrm>
              <a:off x="1188530" y="4725749"/>
              <a:ext cx="1887850" cy="461665"/>
            </a:xfrm>
            <a:prstGeom prst="rect">
              <a:avLst/>
            </a:prstGeom>
            <a:noFill/>
          </p:spPr>
          <p:txBody>
            <a:bodyPr wrap="square" lIns="91440" tIns="45720" rIns="91440" bIns="45720" rtlCol="0" anchor="t">
              <a:spAutoFit/>
            </a:bodyPr>
            <a:lstStyle/>
            <a:p>
              <a:pPr algn="ctr"/>
              <a:r>
                <a:rPr lang="en-GB" sz="2400" dirty="0">
                  <a:solidFill>
                    <a:schemeClr val="bg1"/>
                  </a:solidFill>
                  <a:latin typeface="Reprise Title Std" panose="02000000000000000000" pitchFamily="2" charset="77"/>
                  <a:cs typeface="Simplified Arabic Fixed"/>
                </a:rPr>
                <a:t>WARNING!</a:t>
              </a:r>
            </a:p>
          </p:txBody>
        </p:sp>
        <p:sp>
          <p:nvSpPr>
            <p:cNvPr id="110" name="TextBox 109">
              <a:extLst>
                <a:ext uri="{FF2B5EF4-FFF2-40B4-BE49-F238E27FC236}">
                  <a16:creationId xmlns:a16="http://schemas.microsoft.com/office/drawing/2014/main" id="{B03FB46F-5463-C744-AD28-10E3E200ACED}"/>
                </a:ext>
              </a:extLst>
            </p:cNvPr>
            <p:cNvSpPr txBox="1"/>
            <p:nvPr/>
          </p:nvSpPr>
          <p:spPr>
            <a:xfrm>
              <a:off x="2801908" y="4848215"/>
              <a:ext cx="5233987" cy="307777"/>
            </a:xfrm>
            <a:prstGeom prst="rect">
              <a:avLst/>
            </a:prstGeom>
            <a:noFill/>
          </p:spPr>
          <p:txBody>
            <a:bodyPr wrap="square" rtlCol="0">
              <a:spAutoFit/>
            </a:bodyPr>
            <a:lstStyle/>
            <a:p>
              <a:r>
                <a:rPr lang="en-GB" sz="1400" dirty="0">
                  <a:solidFill>
                    <a:schemeClr val="bg1"/>
                  </a:solidFill>
                  <a:latin typeface="Simplified Arabic Fixed" panose="02070309020205020404" pitchFamily="49" charset="-78"/>
                  <a:cs typeface="Simplified Arabic Fixed" panose="02070309020205020404" pitchFamily="49" charset="-78"/>
                </a:rPr>
                <a:t>NOT ALL EMPLOYERS REPLY TO JOB APPLICATIONS…</a:t>
              </a:r>
            </a:p>
          </p:txBody>
        </p:sp>
      </p:grpSp>
      <p:sp>
        <p:nvSpPr>
          <p:cNvPr id="63" name="TextBox 62">
            <a:extLst>
              <a:ext uri="{FF2B5EF4-FFF2-40B4-BE49-F238E27FC236}">
                <a16:creationId xmlns:a16="http://schemas.microsoft.com/office/drawing/2014/main" id="{D361A03D-79D5-056B-FE49-6C4464933B76}"/>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64" name="Picture 4">
            <a:extLst>
              <a:ext uri="{FF2B5EF4-FFF2-40B4-BE49-F238E27FC236}">
                <a16:creationId xmlns:a16="http://schemas.microsoft.com/office/drawing/2014/main" id="{0B2DE6C7-4E1C-4A71-3DF6-087C5838457F}"/>
              </a:ext>
            </a:extLst>
          </p:cNvPr>
          <p:cNvPicPr>
            <a:picLocks noChangeAspect="1"/>
          </p:cNvPicPr>
          <p:nvPr/>
        </p:nvPicPr>
        <p:blipFill>
          <a:blip r:embed="rId28"/>
          <a:stretch>
            <a:fillRect/>
          </a:stretch>
        </p:blipFill>
        <p:spPr>
          <a:xfrm>
            <a:off x="7515061" y="6263837"/>
            <a:ext cx="1247775" cy="400050"/>
          </a:xfrm>
          <a:prstGeom prst="rect">
            <a:avLst/>
          </a:prstGeom>
        </p:spPr>
      </p:pic>
      <p:grpSp>
        <p:nvGrpSpPr>
          <p:cNvPr id="19" name="Group 18">
            <a:extLst>
              <a:ext uri="{FF2B5EF4-FFF2-40B4-BE49-F238E27FC236}">
                <a16:creationId xmlns:a16="http://schemas.microsoft.com/office/drawing/2014/main" id="{A5025FE8-E642-4BD3-36B4-9FC0C2B92583}"/>
              </a:ext>
            </a:extLst>
          </p:cNvPr>
          <p:cNvGrpSpPr/>
          <p:nvPr/>
        </p:nvGrpSpPr>
        <p:grpSpPr>
          <a:xfrm>
            <a:off x="-19417" y="5372067"/>
            <a:ext cx="7306210" cy="1494175"/>
            <a:chOff x="-19417" y="5372067"/>
            <a:chExt cx="7306210" cy="1494175"/>
          </a:xfrm>
        </p:grpSpPr>
        <p:pic>
          <p:nvPicPr>
            <p:cNvPr id="66" name="Picture 65" descr="A picture containing outdoor object, night sky&#10;&#10;Description automatically generated">
              <a:extLst>
                <a:ext uri="{FF2B5EF4-FFF2-40B4-BE49-F238E27FC236}">
                  <a16:creationId xmlns:a16="http://schemas.microsoft.com/office/drawing/2014/main" id="{7B1B5972-1419-9A51-9A6F-0CB278E1CD20}"/>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026659" y="5488765"/>
              <a:ext cx="910539" cy="925589"/>
            </a:xfrm>
            <a:prstGeom prst="rect">
              <a:avLst/>
            </a:prstGeom>
          </p:spPr>
        </p:pic>
        <p:grpSp>
          <p:nvGrpSpPr>
            <p:cNvPr id="67" name="Group 66">
              <a:extLst>
                <a:ext uri="{FF2B5EF4-FFF2-40B4-BE49-F238E27FC236}">
                  <a16:creationId xmlns:a16="http://schemas.microsoft.com/office/drawing/2014/main" id="{EC70FDF2-0007-27BD-E6AD-B77AB6BD848C}"/>
                </a:ext>
              </a:extLst>
            </p:cNvPr>
            <p:cNvGrpSpPr/>
            <p:nvPr/>
          </p:nvGrpSpPr>
          <p:grpSpPr>
            <a:xfrm>
              <a:off x="4031625" y="5372067"/>
              <a:ext cx="3255168" cy="1494175"/>
              <a:chOff x="3719808" y="5125795"/>
              <a:chExt cx="3255168" cy="1494175"/>
            </a:xfrm>
          </p:grpSpPr>
          <p:pic>
            <p:nvPicPr>
              <p:cNvPr id="68" name="Picture 67" descr="A picture containing text&#10;&#10;Description automatically generated">
                <a:extLst>
                  <a:ext uri="{FF2B5EF4-FFF2-40B4-BE49-F238E27FC236}">
                    <a16:creationId xmlns:a16="http://schemas.microsoft.com/office/drawing/2014/main" id="{43472A27-3175-C359-3419-E7311143F9CB}"/>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69" name="TextBox 68">
                <a:extLst>
                  <a:ext uri="{FF2B5EF4-FFF2-40B4-BE49-F238E27FC236}">
                    <a16:creationId xmlns:a16="http://schemas.microsoft.com/office/drawing/2014/main" id="{014C8964-394D-8DD8-D9E7-C5483CBA1E36}"/>
                  </a:ext>
                </a:extLst>
              </p:cNvPr>
              <p:cNvSpPr txBox="1"/>
              <p:nvPr/>
            </p:nvSpPr>
            <p:spPr>
              <a:xfrm>
                <a:off x="3947497" y="5501439"/>
                <a:ext cx="2879078" cy="523220"/>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3</a:t>
                </a:r>
                <a:r>
                  <a:rPr lang="en-GB" sz="1400" dirty="0">
                    <a:latin typeface="Comic Sans MS" panose="030F0902030302020204" pitchFamily="66" charset="0"/>
                    <a:cs typeface="Simplified Arabic Fixed"/>
                  </a:rPr>
                  <a:t>: Who could help you plan this process?</a:t>
                </a:r>
              </a:p>
            </p:txBody>
          </p:sp>
        </p:grpSp>
        <p:pic>
          <p:nvPicPr>
            <p:cNvPr id="8" name="Picture 7" descr="Background pattern&#10;&#10;Description automatically generated">
              <a:extLst>
                <a:ext uri="{FF2B5EF4-FFF2-40B4-BE49-F238E27FC236}">
                  <a16:creationId xmlns:a16="http://schemas.microsoft.com/office/drawing/2014/main" id="{BCBC83E2-E5C1-463A-00B7-91C5B8B14F64}"/>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rot="16200000">
              <a:off x="1061658" y="4363217"/>
              <a:ext cx="770081" cy="2932231"/>
            </a:xfrm>
            <a:prstGeom prst="rect">
              <a:avLst/>
            </a:prstGeom>
          </p:spPr>
        </p:pic>
      </p:grpSp>
    </p:spTree>
    <p:extLst>
      <p:ext uri="{BB962C8B-B14F-4D97-AF65-F5344CB8AC3E}">
        <p14:creationId xmlns:p14="http://schemas.microsoft.com/office/powerpoint/2010/main" val="417169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sunset, nature, flock, bright&#10;&#10;Description automatically generated">
            <a:extLst>
              <a:ext uri="{FF2B5EF4-FFF2-40B4-BE49-F238E27FC236}">
                <a16:creationId xmlns:a16="http://schemas.microsoft.com/office/drawing/2014/main" id="{834CB19C-5C55-AE4B-8627-72E49161B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5866949" cy="516378"/>
          </a:xfrm>
          <a:prstGeom prst="rect">
            <a:avLst/>
          </a:prstGeom>
        </p:spPr>
      </p:pic>
      <p:sp>
        <p:nvSpPr>
          <p:cNvPr id="8" name="TextBox 7">
            <a:extLst>
              <a:ext uri="{FF2B5EF4-FFF2-40B4-BE49-F238E27FC236}">
                <a16:creationId xmlns:a16="http://schemas.microsoft.com/office/drawing/2014/main" id="{9C3C5F00-77F8-2142-B5E2-B350A0C8C6CA}"/>
              </a:ext>
            </a:extLst>
          </p:cNvPr>
          <p:cNvSpPr txBox="1"/>
          <p:nvPr/>
        </p:nvSpPr>
        <p:spPr>
          <a:xfrm>
            <a:off x="1757739" y="386129"/>
            <a:ext cx="5866949"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Careers fairs and recruitment events</a:t>
            </a:r>
          </a:p>
        </p:txBody>
      </p:sp>
      <p:pic>
        <p:nvPicPr>
          <p:cNvPr id="11" name="Picture 10" descr="A picture containing text&#10;&#10;Description automatically generated">
            <a:extLst>
              <a:ext uri="{FF2B5EF4-FFF2-40B4-BE49-F238E27FC236}">
                <a16:creationId xmlns:a16="http://schemas.microsoft.com/office/drawing/2014/main" id="{EF029364-C8BF-3A4F-A06C-72E006C27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82" y="199185"/>
            <a:ext cx="690702" cy="680393"/>
          </a:xfrm>
          <a:prstGeom prst="rect">
            <a:avLst/>
          </a:prstGeom>
        </p:spPr>
      </p:pic>
      <p:pic>
        <p:nvPicPr>
          <p:cNvPr id="4" name="Picture 3">
            <a:extLst>
              <a:ext uri="{FF2B5EF4-FFF2-40B4-BE49-F238E27FC236}">
                <a16:creationId xmlns:a16="http://schemas.microsoft.com/office/drawing/2014/main" id="{07516D2E-A390-2A43-88AB-94BC7D967D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982" y="1050117"/>
            <a:ext cx="8064500" cy="5181600"/>
          </a:xfrm>
          <a:prstGeom prst="rect">
            <a:avLst/>
          </a:prstGeom>
        </p:spPr>
      </p:pic>
      <p:sp>
        <p:nvSpPr>
          <p:cNvPr id="9" name="TextBox 8">
            <a:extLst>
              <a:ext uri="{FF2B5EF4-FFF2-40B4-BE49-F238E27FC236}">
                <a16:creationId xmlns:a16="http://schemas.microsoft.com/office/drawing/2014/main" id="{D36CAD9B-0179-9DB3-6722-C2F6FA80950F}"/>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0" name="Picture 4">
            <a:extLst>
              <a:ext uri="{FF2B5EF4-FFF2-40B4-BE49-F238E27FC236}">
                <a16:creationId xmlns:a16="http://schemas.microsoft.com/office/drawing/2014/main" id="{6B550340-B680-6B43-0C12-37F3B62FCB5C}"/>
              </a:ext>
            </a:extLst>
          </p:cNvPr>
          <p:cNvPicPr>
            <a:picLocks noChangeAspect="1"/>
          </p:cNvPicPr>
          <p:nvPr/>
        </p:nvPicPr>
        <p:blipFill>
          <a:blip r:embed="rId7"/>
          <a:stretch>
            <a:fillRect/>
          </a:stretch>
        </p:blipFill>
        <p:spPr>
          <a:xfrm>
            <a:off x="7515061" y="6263837"/>
            <a:ext cx="1247775" cy="400050"/>
          </a:xfrm>
          <a:prstGeom prst="rect">
            <a:avLst/>
          </a:prstGeom>
        </p:spPr>
      </p:pic>
    </p:spTree>
    <p:extLst>
      <p:ext uri="{BB962C8B-B14F-4D97-AF65-F5344CB8AC3E}">
        <p14:creationId xmlns:p14="http://schemas.microsoft.com/office/powerpoint/2010/main" val="130031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36" descr="Text, icon&#10;&#10;Description automatically generated">
            <a:extLst>
              <a:ext uri="{FF2B5EF4-FFF2-40B4-BE49-F238E27FC236}">
                <a16:creationId xmlns:a16="http://schemas.microsoft.com/office/drawing/2014/main" id="{677DDF72-7346-7A46-A923-AFA0882C8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83" y="1085842"/>
            <a:ext cx="6054204" cy="4971338"/>
          </a:xfrm>
          <a:prstGeom prst="rect">
            <a:avLst/>
          </a:prstGeom>
        </p:spPr>
      </p:pic>
      <p:pic>
        <p:nvPicPr>
          <p:cNvPr id="6" name="Picture 5" descr="A picture containing sunset, nature, flock, bright&#10;&#10;Description automatically generated">
            <a:extLst>
              <a:ext uri="{FF2B5EF4-FFF2-40B4-BE49-F238E27FC236}">
                <a16:creationId xmlns:a16="http://schemas.microsoft.com/office/drawing/2014/main" id="{834CB19C-5C55-AE4B-8627-72E49161B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739" y="297172"/>
            <a:ext cx="6981527" cy="516378"/>
          </a:xfrm>
          <a:prstGeom prst="rect">
            <a:avLst/>
          </a:prstGeom>
        </p:spPr>
      </p:pic>
      <p:sp>
        <p:nvSpPr>
          <p:cNvPr id="8" name="TextBox 7">
            <a:extLst>
              <a:ext uri="{FF2B5EF4-FFF2-40B4-BE49-F238E27FC236}">
                <a16:creationId xmlns:a16="http://schemas.microsoft.com/office/drawing/2014/main" id="{9C3C5F00-77F8-2142-B5E2-B350A0C8C6CA}"/>
              </a:ext>
            </a:extLst>
          </p:cNvPr>
          <p:cNvSpPr txBox="1"/>
          <p:nvPr/>
        </p:nvSpPr>
        <p:spPr>
          <a:xfrm>
            <a:off x="1775671" y="381712"/>
            <a:ext cx="6963595" cy="400110"/>
          </a:xfrm>
          <a:prstGeom prst="rect">
            <a:avLst/>
          </a:prstGeom>
          <a:noFill/>
        </p:spPr>
        <p:txBody>
          <a:bodyPr wrap="square" rtlCol="0">
            <a:spAutoFit/>
          </a:bodyPr>
          <a:lstStyle/>
          <a:p>
            <a:pPr algn="ctr"/>
            <a:r>
              <a:rPr lang="en-GB" sz="2000" b="1">
                <a:solidFill>
                  <a:schemeClr val="bg1"/>
                </a:solidFill>
                <a:latin typeface="Simplified Arabic Fixed" panose="02070309020205020404" pitchFamily="49" charset="-78"/>
                <a:cs typeface="Simplified Arabic Fixed" panose="02070309020205020404" pitchFamily="49" charset="-78"/>
              </a:rPr>
              <a:t>Visiting careers or recruitment events</a:t>
            </a:r>
          </a:p>
        </p:txBody>
      </p:sp>
      <p:pic>
        <p:nvPicPr>
          <p:cNvPr id="10" name="Picture 9" descr="A picture containing text&#10;&#10;Description automatically generated">
            <a:extLst>
              <a:ext uri="{FF2B5EF4-FFF2-40B4-BE49-F238E27FC236}">
                <a16:creationId xmlns:a16="http://schemas.microsoft.com/office/drawing/2014/main" id="{D3FA8A36-13A0-CC48-97B1-4E89725692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982" y="199185"/>
            <a:ext cx="690702" cy="680393"/>
          </a:xfrm>
          <a:prstGeom prst="rect">
            <a:avLst/>
          </a:prstGeom>
        </p:spPr>
      </p:pic>
      <p:pic>
        <p:nvPicPr>
          <p:cNvPr id="29" name="Picture 28" descr="Shape, square&#10;&#10;Description automatically generated">
            <a:extLst>
              <a:ext uri="{FF2B5EF4-FFF2-40B4-BE49-F238E27FC236}">
                <a16:creationId xmlns:a16="http://schemas.microsoft.com/office/drawing/2014/main" id="{AFBA87FB-0B80-8348-9BFB-9FEFA480F0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64979">
            <a:off x="6358343" y="3111924"/>
            <a:ext cx="2482814" cy="2482814"/>
          </a:xfrm>
          <a:prstGeom prst="rect">
            <a:avLst/>
          </a:prstGeom>
          <a:effectLst>
            <a:outerShdw blurRad="50800" dist="50800" dir="5400000" algn="ctr" rotWithShape="0">
              <a:schemeClr val="tx1">
                <a:lumMod val="85000"/>
                <a:lumOff val="15000"/>
              </a:schemeClr>
            </a:outerShdw>
          </a:effectLst>
        </p:spPr>
      </p:pic>
      <p:sp>
        <p:nvSpPr>
          <p:cNvPr id="31" name="TextBox 30">
            <a:extLst>
              <a:ext uri="{FF2B5EF4-FFF2-40B4-BE49-F238E27FC236}">
                <a16:creationId xmlns:a16="http://schemas.microsoft.com/office/drawing/2014/main" id="{625537B7-2972-DD46-9E1D-A3C82C395D80}"/>
              </a:ext>
            </a:extLst>
          </p:cNvPr>
          <p:cNvSpPr txBox="1"/>
          <p:nvPr/>
        </p:nvSpPr>
        <p:spPr>
          <a:xfrm rot="21229962">
            <a:off x="6467942" y="3476167"/>
            <a:ext cx="2263974" cy="1754326"/>
          </a:xfrm>
          <a:prstGeom prst="rect">
            <a:avLst/>
          </a:prstGeom>
          <a:noFill/>
        </p:spPr>
        <p:txBody>
          <a:bodyPr wrap="square" lIns="91440" tIns="45720" rIns="91440" bIns="45720" rtlCol="0" anchor="t">
            <a:spAutoFit/>
          </a:bodyPr>
          <a:lstStyle/>
          <a:p>
            <a:pPr algn="ctr"/>
            <a:r>
              <a:rPr lang="en-GB" dirty="0">
                <a:latin typeface="Bradley Hand ITC"/>
                <a:cs typeface="Simplified Arabic Fixed"/>
              </a:rPr>
              <a:t>Make the most of any exhibition or event you go to by </a:t>
            </a:r>
            <a:r>
              <a:rPr lang="en-GB" b="1" dirty="0">
                <a:latin typeface="Bradley Hand ITC"/>
                <a:cs typeface="Simplified Arabic Fixed"/>
              </a:rPr>
              <a:t>speaking to people</a:t>
            </a:r>
            <a:r>
              <a:rPr lang="en-GB" dirty="0">
                <a:latin typeface="Bradley Hand ITC"/>
                <a:cs typeface="Simplified Arabic Fixed"/>
              </a:rPr>
              <a:t> – they may be helpful to you in the future.</a:t>
            </a:r>
          </a:p>
        </p:txBody>
      </p:sp>
      <p:sp>
        <p:nvSpPr>
          <p:cNvPr id="32" name="TextBox 31">
            <a:extLst>
              <a:ext uri="{FF2B5EF4-FFF2-40B4-BE49-F238E27FC236}">
                <a16:creationId xmlns:a16="http://schemas.microsoft.com/office/drawing/2014/main" id="{887DA55E-6700-9448-BFCC-4C76ACB49F30}"/>
              </a:ext>
            </a:extLst>
          </p:cNvPr>
          <p:cNvSpPr txBox="1"/>
          <p:nvPr/>
        </p:nvSpPr>
        <p:spPr>
          <a:xfrm>
            <a:off x="1354460" y="2196912"/>
            <a:ext cx="2514190" cy="338554"/>
          </a:xfrm>
          <a:prstGeom prst="rect">
            <a:avLst/>
          </a:prstGeom>
          <a:noFill/>
        </p:spPr>
        <p:txBody>
          <a:bodyPr wrap="square" rtlCol="0">
            <a:spAutoFit/>
          </a:bodyPr>
          <a:lstStyle/>
          <a:p>
            <a:pPr marL="285750" indent="-285750">
              <a:spcAft>
                <a:spcPts val="400"/>
              </a:spcAft>
              <a:buFont typeface="Wingdings" pitchFamily="2" charset="2"/>
              <a:buChar char="ü"/>
            </a:pPr>
            <a:r>
              <a:rPr lang="en-GB" sz="1600" dirty="0">
                <a:latin typeface="Bradley Hand ITC" panose="03070402050302030203" pitchFamily="66" charset="77"/>
                <a:cs typeface="Arial" panose="020B0604020202020204" pitchFamily="34" charset="0"/>
              </a:rPr>
              <a:t>Details of event</a:t>
            </a:r>
          </a:p>
        </p:txBody>
      </p:sp>
      <p:pic>
        <p:nvPicPr>
          <p:cNvPr id="39" name="Picture 38" descr="Logo&#10;&#10;Description automatically generated with low confidence">
            <a:extLst>
              <a:ext uri="{FF2B5EF4-FFF2-40B4-BE49-F238E27FC236}">
                <a16:creationId xmlns:a16="http://schemas.microsoft.com/office/drawing/2014/main" id="{E11A8A3A-A88D-194F-99B9-981AF5C6AB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6467" y="404086"/>
            <a:ext cx="2387600" cy="2819400"/>
          </a:xfrm>
          <a:prstGeom prst="rect">
            <a:avLst/>
          </a:prstGeom>
        </p:spPr>
      </p:pic>
      <p:sp>
        <p:nvSpPr>
          <p:cNvPr id="12" name="TextBox 11">
            <a:extLst>
              <a:ext uri="{FF2B5EF4-FFF2-40B4-BE49-F238E27FC236}">
                <a16:creationId xmlns:a16="http://schemas.microsoft.com/office/drawing/2014/main" id="{441DB08A-D87E-1023-259A-99E3FABEE765}"/>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3" name="Picture 4">
            <a:extLst>
              <a:ext uri="{FF2B5EF4-FFF2-40B4-BE49-F238E27FC236}">
                <a16:creationId xmlns:a16="http://schemas.microsoft.com/office/drawing/2014/main" id="{80DCB351-DF61-FE61-A2E1-C071EC5E17ED}"/>
              </a:ext>
            </a:extLst>
          </p:cNvPr>
          <p:cNvPicPr>
            <a:picLocks noChangeAspect="1"/>
          </p:cNvPicPr>
          <p:nvPr/>
        </p:nvPicPr>
        <p:blipFill>
          <a:blip r:embed="rId9"/>
          <a:stretch>
            <a:fillRect/>
          </a:stretch>
        </p:blipFill>
        <p:spPr>
          <a:xfrm>
            <a:off x="7515061" y="6263837"/>
            <a:ext cx="1247775" cy="400050"/>
          </a:xfrm>
          <a:prstGeom prst="rect">
            <a:avLst/>
          </a:prstGeom>
        </p:spPr>
      </p:pic>
      <p:sp>
        <p:nvSpPr>
          <p:cNvPr id="16" name="TextBox 15">
            <a:extLst>
              <a:ext uri="{FF2B5EF4-FFF2-40B4-BE49-F238E27FC236}">
                <a16:creationId xmlns:a16="http://schemas.microsoft.com/office/drawing/2014/main" id="{D7EC354C-B700-96C4-6C04-7EC00E30AAF5}"/>
              </a:ext>
            </a:extLst>
          </p:cNvPr>
          <p:cNvSpPr txBox="1"/>
          <p:nvPr/>
        </p:nvSpPr>
        <p:spPr>
          <a:xfrm>
            <a:off x="1354460" y="2573483"/>
            <a:ext cx="2514190" cy="338554"/>
          </a:xfrm>
          <a:prstGeom prst="rect">
            <a:avLst/>
          </a:prstGeom>
          <a:noFill/>
        </p:spPr>
        <p:txBody>
          <a:bodyPr wrap="square" rtlCol="0">
            <a:spAutoFit/>
          </a:bodyPr>
          <a:lstStyle/>
          <a:p>
            <a:pPr marL="285750" indent="-285750">
              <a:spcAft>
                <a:spcPts val="400"/>
              </a:spcAft>
              <a:buFont typeface="Wingdings" pitchFamily="2" charset="2"/>
              <a:buChar char="ü"/>
            </a:pPr>
            <a:r>
              <a:rPr lang="en-GB" sz="1600" dirty="0">
                <a:latin typeface="Bradley Hand ITC" panose="03070402050302030203" pitchFamily="66" charset="77"/>
                <a:cs typeface="Arial" panose="020B0604020202020204" pitchFamily="34" charset="0"/>
              </a:rPr>
              <a:t>List of exhibitors</a:t>
            </a:r>
          </a:p>
        </p:txBody>
      </p:sp>
      <p:sp>
        <p:nvSpPr>
          <p:cNvPr id="17" name="TextBox 16">
            <a:extLst>
              <a:ext uri="{FF2B5EF4-FFF2-40B4-BE49-F238E27FC236}">
                <a16:creationId xmlns:a16="http://schemas.microsoft.com/office/drawing/2014/main" id="{1D3B4623-3B96-B989-FA83-49F952E654DC}"/>
              </a:ext>
            </a:extLst>
          </p:cNvPr>
          <p:cNvSpPr txBox="1"/>
          <p:nvPr/>
        </p:nvSpPr>
        <p:spPr>
          <a:xfrm>
            <a:off x="1354460" y="2950054"/>
            <a:ext cx="2514190" cy="338554"/>
          </a:xfrm>
          <a:prstGeom prst="rect">
            <a:avLst/>
          </a:prstGeom>
          <a:noFill/>
        </p:spPr>
        <p:txBody>
          <a:bodyPr wrap="square" rtlCol="0">
            <a:spAutoFit/>
          </a:bodyPr>
          <a:lstStyle/>
          <a:p>
            <a:pPr marL="285750" indent="-285750">
              <a:spcAft>
                <a:spcPts val="400"/>
              </a:spcAft>
              <a:buFont typeface="Wingdings" pitchFamily="2" charset="2"/>
              <a:buChar char="ü"/>
            </a:pPr>
            <a:r>
              <a:rPr lang="en-GB" sz="1600" dirty="0">
                <a:latin typeface="Bradley Hand ITC" panose="03070402050302030203" pitchFamily="66" charset="77"/>
                <a:cs typeface="Arial" panose="020B0604020202020204" pitchFamily="34" charset="0"/>
              </a:rPr>
              <a:t>Do some research</a:t>
            </a:r>
          </a:p>
        </p:txBody>
      </p:sp>
      <p:sp>
        <p:nvSpPr>
          <p:cNvPr id="18" name="TextBox 17">
            <a:extLst>
              <a:ext uri="{FF2B5EF4-FFF2-40B4-BE49-F238E27FC236}">
                <a16:creationId xmlns:a16="http://schemas.microsoft.com/office/drawing/2014/main" id="{C0EC1BF8-DFE0-72F8-DC24-BF3E5FAD56BA}"/>
              </a:ext>
            </a:extLst>
          </p:cNvPr>
          <p:cNvSpPr txBox="1"/>
          <p:nvPr/>
        </p:nvSpPr>
        <p:spPr>
          <a:xfrm>
            <a:off x="1354460" y="3326625"/>
            <a:ext cx="2514190" cy="338554"/>
          </a:xfrm>
          <a:prstGeom prst="rect">
            <a:avLst/>
          </a:prstGeom>
          <a:noFill/>
        </p:spPr>
        <p:txBody>
          <a:bodyPr wrap="square" rtlCol="0">
            <a:spAutoFit/>
          </a:bodyPr>
          <a:lstStyle/>
          <a:p>
            <a:pPr marL="285750" indent="-285750">
              <a:spcAft>
                <a:spcPts val="400"/>
              </a:spcAft>
              <a:buFont typeface="Wingdings" pitchFamily="2" charset="2"/>
              <a:buChar char="ü"/>
            </a:pPr>
            <a:r>
              <a:rPr lang="en-GB" sz="1600" dirty="0">
                <a:latin typeface="Bradley Hand ITC" panose="03070402050302030203" pitchFamily="66" charset="77"/>
                <a:cs typeface="Arial" panose="020B0604020202020204" pitchFamily="34" charset="0"/>
              </a:rPr>
              <a:t>Goals</a:t>
            </a:r>
          </a:p>
        </p:txBody>
      </p:sp>
      <p:sp>
        <p:nvSpPr>
          <p:cNvPr id="20" name="TextBox 19">
            <a:extLst>
              <a:ext uri="{FF2B5EF4-FFF2-40B4-BE49-F238E27FC236}">
                <a16:creationId xmlns:a16="http://schemas.microsoft.com/office/drawing/2014/main" id="{7C23EF2F-2609-FA39-255B-6BE7C0E47F6C}"/>
              </a:ext>
            </a:extLst>
          </p:cNvPr>
          <p:cNvSpPr txBox="1"/>
          <p:nvPr/>
        </p:nvSpPr>
        <p:spPr>
          <a:xfrm>
            <a:off x="1354460" y="3703196"/>
            <a:ext cx="2514190" cy="338554"/>
          </a:xfrm>
          <a:prstGeom prst="rect">
            <a:avLst/>
          </a:prstGeom>
          <a:noFill/>
        </p:spPr>
        <p:txBody>
          <a:bodyPr wrap="square" rtlCol="0">
            <a:spAutoFit/>
          </a:bodyPr>
          <a:lstStyle/>
          <a:p>
            <a:pPr marL="285750" indent="-285750">
              <a:spcAft>
                <a:spcPts val="400"/>
              </a:spcAft>
              <a:buFont typeface="Wingdings" pitchFamily="2" charset="2"/>
              <a:buChar char="ü"/>
            </a:pPr>
            <a:r>
              <a:rPr lang="en-GB" sz="1600" dirty="0">
                <a:latin typeface="Bradley Hand ITC" panose="03070402050302030203" pitchFamily="66" charset="77"/>
                <a:cs typeface="Arial" panose="020B0604020202020204" pitchFamily="34" charset="0"/>
              </a:rPr>
              <a:t>Workshops</a:t>
            </a:r>
          </a:p>
        </p:txBody>
      </p:sp>
      <p:sp>
        <p:nvSpPr>
          <p:cNvPr id="21" name="TextBox 20">
            <a:extLst>
              <a:ext uri="{FF2B5EF4-FFF2-40B4-BE49-F238E27FC236}">
                <a16:creationId xmlns:a16="http://schemas.microsoft.com/office/drawing/2014/main" id="{10D1BE9C-65AC-E67E-F0F4-A567E20EB788}"/>
              </a:ext>
            </a:extLst>
          </p:cNvPr>
          <p:cNvSpPr txBox="1"/>
          <p:nvPr/>
        </p:nvSpPr>
        <p:spPr>
          <a:xfrm>
            <a:off x="1354460" y="4079767"/>
            <a:ext cx="2514190" cy="338554"/>
          </a:xfrm>
          <a:prstGeom prst="rect">
            <a:avLst/>
          </a:prstGeom>
          <a:noFill/>
        </p:spPr>
        <p:txBody>
          <a:bodyPr wrap="square" rtlCol="0">
            <a:spAutoFit/>
          </a:bodyPr>
          <a:lstStyle/>
          <a:p>
            <a:pPr marL="285750" indent="-285750">
              <a:spcAft>
                <a:spcPts val="400"/>
              </a:spcAft>
              <a:buFont typeface="Wingdings" pitchFamily="2" charset="2"/>
              <a:buChar char="ü"/>
            </a:pPr>
            <a:r>
              <a:rPr lang="en-GB" sz="1600" dirty="0">
                <a:latin typeface="Bradley Hand ITC" panose="03070402050302030203" pitchFamily="66" charset="77"/>
                <a:cs typeface="Arial" panose="020B0604020202020204" pitchFamily="34" charset="0"/>
              </a:rPr>
              <a:t>Prepare questions</a:t>
            </a:r>
          </a:p>
        </p:txBody>
      </p:sp>
      <p:sp>
        <p:nvSpPr>
          <p:cNvPr id="22" name="TextBox 21">
            <a:extLst>
              <a:ext uri="{FF2B5EF4-FFF2-40B4-BE49-F238E27FC236}">
                <a16:creationId xmlns:a16="http://schemas.microsoft.com/office/drawing/2014/main" id="{6901F4C4-3FB5-38D5-0969-959D2E9B079C}"/>
              </a:ext>
            </a:extLst>
          </p:cNvPr>
          <p:cNvSpPr txBox="1"/>
          <p:nvPr/>
        </p:nvSpPr>
        <p:spPr>
          <a:xfrm>
            <a:off x="1354460" y="4456338"/>
            <a:ext cx="2837654" cy="338554"/>
          </a:xfrm>
          <a:prstGeom prst="rect">
            <a:avLst/>
          </a:prstGeom>
          <a:noFill/>
        </p:spPr>
        <p:txBody>
          <a:bodyPr wrap="square" rtlCol="0">
            <a:spAutoFit/>
          </a:bodyPr>
          <a:lstStyle/>
          <a:p>
            <a:pPr marL="285750" indent="-285750">
              <a:spcAft>
                <a:spcPts val="400"/>
              </a:spcAft>
              <a:buFont typeface="Wingdings" pitchFamily="2" charset="2"/>
              <a:buChar char="ü"/>
            </a:pPr>
            <a:r>
              <a:rPr lang="en-GB" sz="1600" dirty="0">
                <a:latin typeface="Bradley Hand ITC" panose="03070402050302030203" pitchFamily="66" charset="77"/>
                <a:cs typeface="Arial" panose="020B0604020202020204" pitchFamily="34" charset="0"/>
              </a:rPr>
              <a:t>Be smart but comfortable</a:t>
            </a:r>
          </a:p>
        </p:txBody>
      </p:sp>
      <p:sp>
        <p:nvSpPr>
          <p:cNvPr id="23" name="TextBox 22">
            <a:extLst>
              <a:ext uri="{FF2B5EF4-FFF2-40B4-BE49-F238E27FC236}">
                <a16:creationId xmlns:a16="http://schemas.microsoft.com/office/drawing/2014/main" id="{C2B2A3D3-C513-26BD-F752-4C420810745E}"/>
              </a:ext>
            </a:extLst>
          </p:cNvPr>
          <p:cNvSpPr txBox="1"/>
          <p:nvPr/>
        </p:nvSpPr>
        <p:spPr>
          <a:xfrm>
            <a:off x="1354460" y="4832911"/>
            <a:ext cx="2837654" cy="338554"/>
          </a:xfrm>
          <a:prstGeom prst="rect">
            <a:avLst/>
          </a:prstGeom>
          <a:noFill/>
        </p:spPr>
        <p:txBody>
          <a:bodyPr wrap="square" rtlCol="0">
            <a:spAutoFit/>
          </a:bodyPr>
          <a:lstStyle/>
          <a:p>
            <a:pPr marL="285750" indent="-285750">
              <a:spcAft>
                <a:spcPts val="400"/>
              </a:spcAft>
              <a:buFont typeface="Wingdings" pitchFamily="2" charset="2"/>
              <a:buChar char="ü"/>
            </a:pPr>
            <a:r>
              <a:rPr lang="en-GB" sz="1600" dirty="0">
                <a:latin typeface="Bradley Hand ITC" panose="03070402050302030203" pitchFamily="66" charset="77"/>
                <a:cs typeface="Arial" panose="020B0604020202020204" pitchFamily="34" charset="0"/>
              </a:rPr>
              <a:t>Notepad and pen</a:t>
            </a:r>
          </a:p>
        </p:txBody>
      </p:sp>
    </p:spTree>
    <p:extLst>
      <p:ext uri="{BB962C8B-B14F-4D97-AF65-F5344CB8AC3E}">
        <p14:creationId xmlns:p14="http://schemas.microsoft.com/office/powerpoint/2010/main" val="4114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6" grpId="0"/>
      <p:bldP spid="17" grpId="0"/>
      <p:bldP spid="18"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sunset, nature, flock, bright&#10;&#10;Description automatically generated">
            <a:extLst>
              <a:ext uri="{FF2B5EF4-FFF2-40B4-BE49-F238E27FC236}">
                <a16:creationId xmlns:a16="http://schemas.microsoft.com/office/drawing/2014/main" id="{834CB19C-5C55-AE4B-8627-72E49161B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6981527" cy="516378"/>
          </a:xfrm>
          <a:prstGeom prst="rect">
            <a:avLst/>
          </a:prstGeom>
        </p:spPr>
      </p:pic>
      <p:sp>
        <p:nvSpPr>
          <p:cNvPr id="8" name="TextBox 7">
            <a:extLst>
              <a:ext uri="{FF2B5EF4-FFF2-40B4-BE49-F238E27FC236}">
                <a16:creationId xmlns:a16="http://schemas.microsoft.com/office/drawing/2014/main" id="{9C3C5F00-77F8-2142-B5E2-B350A0C8C6CA}"/>
              </a:ext>
            </a:extLst>
          </p:cNvPr>
          <p:cNvSpPr txBox="1"/>
          <p:nvPr/>
        </p:nvSpPr>
        <p:spPr>
          <a:xfrm>
            <a:off x="1775671" y="381712"/>
            <a:ext cx="6963595" cy="400110"/>
          </a:xfrm>
          <a:prstGeom prst="rect">
            <a:avLst/>
          </a:prstGeom>
          <a:noFill/>
        </p:spPr>
        <p:txBody>
          <a:bodyPr wrap="square" rtlCol="0">
            <a:spAutoFit/>
          </a:bodyPr>
          <a:lstStyle/>
          <a:p>
            <a:pPr algn="ctr"/>
            <a:r>
              <a:rPr lang="en-GB" sz="2000" b="1">
                <a:solidFill>
                  <a:schemeClr val="bg1"/>
                </a:solidFill>
                <a:latin typeface="Simplified Arabic Fixed" panose="02070309020205020404" pitchFamily="49" charset="-78"/>
                <a:cs typeface="Simplified Arabic Fixed" panose="02070309020205020404" pitchFamily="49" charset="-78"/>
              </a:rPr>
              <a:t>Visiting careers or recruitment events</a:t>
            </a:r>
          </a:p>
        </p:txBody>
      </p:sp>
      <p:pic>
        <p:nvPicPr>
          <p:cNvPr id="10" name="Picture 9" descr="A picture containing text&#10;&#10;Description automatically generated">
            <a:extLst>
              <a:ext uri="{FF2B5EF4-FFF2-40B4-BE49-F238E27FC236}">
                <a16:creationId xmlns:a16="http://schemas.microsoft.com/office/drawing/2014/main" id="{D3FA8A36-13A0-CC48-97B1-4E89725692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82" y="199185"/>
            <a:ext cx="690702" cy="680393"/>
          </a:xfrm>
          <a:prstGeom prst="rect">
            <a:avLst/>
          </a:prstGeom>
        </p:spPr>
      </p:pic>
      <p:pic>
        <p:nvPicPr>
          <p:cNvPr id="11" name="Picture 10" descr="A picture containing sunset, nature, flock, bright&#10;&#10;Description automatically generated">
            <a:extLst>
              <a:ext uri="{FF2B5EF4-FFF2-40B4-BE49-F238E27FC236}">
                <a16:creationId xmlns:a16="http://schemas.microsoft.com/office/drawing/2014/main" id="{31A42392-F574-AC4D-8384-D633392C00BA}"/>
              </a:ext>
            </a:extLst>
          </p:cNvPr>
          <p:cNvPicPr>
            <a:picLocks noChangeAspect="1"/>
          </p:cNvPicPr>
          <p:nvPr/>
        </p:nvPicPr>
        <p:blipFill rotWithShape="1">
          <a:blip r:embed="rId4">
            <a:extLst>
              <a:ext uri="{28A0092B-C50C-407E-A947-70E740481C1C}">
                <a14:useLocalDpi xmlns:a14="http://schemas.microsoft.com/office/drawing/2010/main" val="0"/>
              </a:ext>
            </a:extLst>
          </a:blip>
          <a:srcRect r="11376" b="2586"/>
          <a:stretch/>
        </p:blipFill>
        <p:spPr>
          <a:xfrm>
            <a:off x="1925177" y="5585587"/>
            <a:ext cx="5335200" cy="412749"/>
          </a:xfrm>
          <a:prstGeom prst="rect">
            <a:avLst/>
          </a:prstGeom>
        </p:spPr>
      </p:pic>
      <p:sp>
        <p:nvSpPr>
          <p:cNvPr id="12" name="Rounded Rectangle 11">
            <a:extLst>
              <a:ext uri="{FF2B5EF4-FFF2-40B4-BE49-F238E27FC236}">
                <a16:creationId xmlns:a16="http://schemas.microsoft.com/office/drawing/2014/main" id="{8EB1469F-41EA-A846-B41B-100090F9A817}"/>
              </a:ext>
            </a:extLst>
          </p:cNvPr>
          <p:cNvSpPr/>
          <p:nvPr/>
        </p:nvSpPr>
        <p:spPr>
          <a:xfrm>
            <a:off x="1163515" y="5433819"/>
            <a:ext cx="6233577" cy="700808"/>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AD34D98-13F6-F04A-9F99-DB94A3C03409}"/>
              </a:ext>
            </a:extLst>
          </p:cNvPr>
          <p:cNvSpPr txBox="1"/>
          <p:nvPr/>
        </p:nvSpPr>
        <p:spPr>
          <a:xfrm>
            <a:off x="1957877" y="5659283"/>
            <a:ext cx="5557184" cy="307777"/>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2: Preparing for a careers or jobs fair</a:t>
            </a:r>
          </a:p>
        </p:txBody>
      </p:sp>
      <p:pic>
        <p:nvPicPr>
          <p:cNvPr id="14" name="Picture 13" descr="Icon&#10;&#10;Description automatically generated">
            <a:extLst>
              <a:ext uri="{FF2B5EF4-FFF2-40B4-BE49-F238E27FC236}">
                <a16:creationId xmlns:a16="http://schemas.microsoft.com/office/drawing/2014/main" id="{547C4BC1-0374-894E-B873-6A7E20A517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6099" y="5514361"/>
            <a:ext cx="823015" cy="823015"/>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0E5BF036-67B1-174A-86D4-7B651719D617}"/>
              </a:ext>
            </a:extLst>
          </p:cNvPr>
          <p:cNvPicPr>
            <a:picLocks noChangeAspect="1"/>
          </p:cNvPicPr>
          <p:nvPr/>
        </p:nvPicPr>
        <p:blipFill rotWithShape="1">
          <a:blip r:embed="rId7">
            <a:extLst>
              <a:ext uri="{28A0092B-C50C-407E-A947-70E740481C1C}">
                <a14:useLocalDpi xmlns:a14="http://schemas.microsoft.com/office/drawing/2010/main" val="0"/>
              </a:ext>
            </a:extLst>
          </a:blip>
          <a:srcRect l="12772" t="-1961" r="13216" b="1961"/>
          <a:stretch/>
        </p:blipFill>
        <p:spPr>
          <a:xfrm rot="165589">
            <a:off x="4195521" y="1071425"/>
            <a:ext cx="4349630" cy="4200911"/>
          </a:xfrm>
          <a:prstGeom prst="rect">
            <a:avLst/>
          </a:prstGeom>
          <a:effectLst>
            <a:outerShdw blurRad="50800" dist="50800" dir="5400000" algn="ctr" rotWithShape="0">
              <a:schemeClr val="tx1">
                <a:lumMod val="75000"/>
                <a:lumOff val="25000"/>
              </a:schemeClr>
            </a:outerShdw>
          </a:effectLst>
        </p:spPr>
      </p:pic>
      <p:sp>
        <p:nvSpPr>
          <p:cNvPr id="21" name="TextBox 20">
            <a:extLst>
              <a:ext uri="{FF2B5EF4-FFF2-40B4-BE49-F238E27FC236}">
                <a16:creationId xmlns:a16="http://schemas.microsoft.com/office/drawing/2014/main" id="{56BB3651-BF5D-7E4D-981A-28B91C54A71F}"/>
              </a:ext>
            </a:extLst>
          </p:cNvPr>
          <p:cNvSpPr txBox="1"/>
          <p:nvPr/>
        </p:nvSpPr>
        <p:spPr>
          <a:xfrm rot="165589">
            <a:off x="4481283" y="2109411"/>
            <a:ext cx="4048649" cy="401365"/>
          </a:xfrm>
          <a:prstGeom prst="rect">
            <a:avLst/>
          </a:prstGeom>
          <a:noFill/>
        </p:spPr>
        <p:txBody>
          <a:bodyPr wrap="square" rtlCol="0">
            <a:spAutoFit/>
          </a:bodyPr>
          <a:lstStyle/>
          <a:p>
            <a:r>
              <a:rPr lang="en-GB" b="1">
                <a:latin typeface="Simplified Arabic Fixed" panose="02070309020205020404" pitchFamily="49" charset="-78"/>
                <a:cs typeface="Simplified Arabic Fixed" panose="02070309020205020404" pitchFamily="49" charset="-78"/>
              </a:rPr>
              <a:t>AFTER THE EVENT…</a:t>
            </a:r>
          </a:p>
        </p:txBody>
      </p:sp>
      <p:sp>
        <p:nvSpPr>
          <p:cNvPr id="22" name="TextBox 21">
            <a:extLst>
              <a:ext uri="{FF2B5EF4-FFF2-40B4-BE49-F238E27FC236}">
                <a16:creationId xmlns:a16="http://schemas.microsoft.com/office/drawing/2014/main" id="{FCAA653D-F4B4-6941-98D6-E65D1E74BC01}"/>
              </a:ext>
            </a:extLst>
          </p:cNvPr>
          <p:cNvSpPr txBox="1"/>
          <p:nvPr/>
        </p:nvSpPr>
        <p:spPr>
          <a:xfrm rot="165589">
            <a:off x="4444962" y="2730550"/>
            <a:ext cx="4461452" cy="301024"/>
          </a:xfrm>
          <a:prstGeom prst="rect">
            <a:avLst/>
          </a:prstGeom>
          <a:noFill/>
        </p:spPr>
        <p:txBody>
          <a:bodyPr wrap="square" lIns="91440" tIns="45720" rIns="91440" bIns="45720" rtlCol="0" anchor="t">
            <a:spAutoFit/>
          </a:bodyPr>
          <a:lstStyle/>
          <a:p>
            <a:pPr marL="171450" lvl="0" indent="-171450">
              <a:buFont typeface="Wingdings" pitchFamily="2" charset="2"/>
              <a:buChar char="ü"/>
            </a:pPr>
            <a:r>
              <a:rPr lang="en-GB" sz="1200" dirty="0">
                <a:solidFill>
                  <a:srgbClr val="FF0000"/>
                </a:solidFill>
                <a:latin typeface="Simplified Arabic Fixed"/>
                <a:cs typeface="Simplified Arabic Fixed"/>
              </a:rPr>
              <a:t>Read the information </a:t>
            </a:r>
            <a:r>
              <a:rPr lang="en-GB" sz="1200" dirty="0">
                <a:latin typeface="Simplified Arabic Fixed"/>
                <a:cs typeface="Simplified Arabic Fixed"/>
              </a:rPr>
              <a:t>you’ve collected</a:t>
            </a:r>
          </a:p>
        </p:txBody>
      </p:sp>
      <p:sp>
        <p:nvSpPr>
          <p:cNvPr id="19" name="Rectangle 18">
            <a:extLst>
              <a:ext uri="{FF2B5EF4-FFF2-40B4-BE49-F238E27FC236}">
                <a16:creationId xmlns:a16="http://schemas.microsoft.com/office/drawing/2014/main" id="{3ABB9040-156D-044C-B783-4A91A6863ECE}"/>
              </a:ext>
            </a:extLst>
          </p:cNvPr>
          <p:cNvSpPr/>
          <p:nvPr/>
        </p:nvSpPr>
        <p:spPr>
          <a:xfrm rot="165589">
            <a:off x="4417117" y="2986297"/>
            <a:ext cx="4879711" cy="276999"/>
          </a:xfrm>
          <a:prstGeom prst="rect">
            <a:avLst/>
          </a:prstGeom>
        </p:spPr>
        <p:txBody>
          <a:bodyPr wrap="square" lIns="91440" tIns="45720" rIns="91440" bIns="45720" anchor="t">
            <a:spAutoFit/>
          </a:bodyPr>
          <a:lstStyle/>
          <a:p>
            <a:pPr marL="171450" lvl="0" indent="-171450">
              <a:spcAft>
                <a:spcPts val="200"/>
              </a:spcAft>
              <a:buFont typeface="Wingdings" pitchFamily="2" charset="2"/>
              <a:buChar char="ü"/>
            </a:pPr>
            <a:r>
              <a:rPr lang="en-GB" sz="1200" dirty="0">
                <a:latin typeface="Simplified Arabic Fixed"/>
                <a:cs typeface="Simplified Arabic Fixed"/>
              </a:rPr>
              <a:t>Put any </a:t>
            </a:r>
            <a:r>
              <a:rPr lang="en-GB" sz="1200" dirty="0">
                <a:solidFill>
                  <a:srgbClr val="FF0000"/>
                </a:solidFill>
                <a:latin typeface="Simplified Arabic Fixed"/>
                <a:cs typeface="Simplified Arabic Fixed"/>
              </a:rPr>
              <a:t>important dates </a:t>
            </a:r>
            <a:r>
              <a:rPr lang="en-GB" sz="1200" dirty="0">
                <a:latin typeface="Simplified Arabic Fixed"/>
                <a:cs typeface="Simplified Arabic Fixed"/>
              </a:rPr>
              <a:t>in your calendar</a:t>
            </a:r>
          </a:p>
        </p:txBody>
      </p:sp>
      <p:sp>
        <p:nvSpPr>
          <p:cNvPr id="20" name="Rectangle 19">
            <a:extLst>
              <a:ext uri="{FF2B5EF4-FFF2-40B4-BE49-F238E27FC236}">
                <a16:creationId xmlns:a16="http://schemas.microsoft.com/office/drawing/2014/main" id="{DD636AEB-62F4-144F-8EAA-789A09C443D7}"/>
              </a:ext>
            </a:extLst>
          </p:cNvPr>
          <p:cNvSpPr/>
          <p:nvPr/>
        </p:nvSpPr>
        <p:spPr>
          <a:xfrm rot="165589">
            <a:off x="4417262" y="3243577"/>
            <a:ext cx="4619667" cy="276999"/>
          </a:xfrm>
          <a:prstGeom prst="rect">
            <a:avLst/>
          </a:prstGeom>
        </p:spPr>
        <p:txBody>
          <a:bodyPr wrap="square" lIns="91440" tIns="45720" rIns="91440" bIns="45720" anchor="t">
            <a:spAutoFit/>
          </a:bodyPr>
          <a:lstStyle/>
          <a:p>
            <a:pPr marL="171450" lvl="0" indent="-171450">
              <a:buFont typeface="Wingdings" pitchFamily="2" charset="2"/>
              <a:buChar char="ü"/>
            </a:pPr>
            <a:r>
              <a:rPr lang="en-GB" sz="1200" dirty="0">
                <a:solidFill>
                  <a:srgbClr val="FF0000"/>
                </a:solidFill>
                <a:latin typeface="Simplified Arabic Fixed"/>
                <a:cs typeface="Simplified Arabic Fixed"/>
              </a:rPr>
              <a:t>Reflect</a:t>
            </a:r>
            <a:r>
              <a:rPr lang="en-GB" sz="1200" dirty="0">
                <a:latin typeface="Simplified Arabic Fixed"/>
                <a:cs typeface="Simplified Arabic Fixed"/>
              </a:rPr>
              <a:t> on what you have learned</a:t>
            </a:r>
          </a:p>
        </p:txBody>
      </p:sp>
      <p:sp>
        <p:nvSpPr>
          <p:cNvPr id="23" name="Rectangle 22">
            <a:extLst>
              <a:ext uri="{FF2B5EF4-FFF2-40B4-BE49-F238E27FC236}">
                <a16:creationId xmlns:a16="http://schemas.microsoft.com/office/drawing/2014/main" id="{806280C7-DC39-4E4A-8901-BD4D76745E2C}"/>
              </a:ext>
            </a:extLst>
          </p:cNvPr>
          <p:cNvSpPr/>
          <p:nvPr/>
        </p:nvSpPr>
        <p:spPr>
          <a:xfrm rot="165589">
            <a:off x="4418152" y="3455939"/>
            <a:ext cx="3196452" cy="276999"/>
          </a:xfrm>
          <a:prstGeom prst="rect">
            <a:avLst/>
          </a:prstGeom>
        </p:spPr>
        <p:txBody>
          <a:bodyPr wrap="square" lIns="91440" tIns="45720" rIns="91440" bIns="45720" anchor="t">
            <a:spAutoFit/>
          </a:bodyPr>
          <a:lstStyle/>
          <a:p>
            <a:pPr marL="171450" lvl="0" indent="-171450">
              <a:buFont typeface="Wingdings" pitchFamily="2" charset="2"/>
              <a:buChar char="ü"/>
            </a:pPr>
            <a:r>
              <a:rPr lang="en-GB" sz="1200" dirty="0">
                <a:latin typeface="Simplified Arabic Fixed"/>
                <a:cs typeface="Simplified Arabic Fixed"/>
              </a:rPr>
              <a:t>Get online and </a:t>
            </a:r>
            <a:r>
              <a:rPr lang="en-GB" sz="1200" dirty="0">
                <a:solidFill>
                  <a:srgbClr val="FF0000"/>
                </a:solidFill>
                <a:latin typeface="Simplified Arabic Fixed"/>
                <a:cs typeface="Simplified Arabic Fixed"/>
              </a:rPr>
              <a:t>find out more</a:t>
            </a:r>
          </a:p>
        </p:txBody>
      </p:sp>
      <p:sp>
        <p:nvSpPr>
          <p:cNvPr id="24" name="Rectangle 23">
            <a:extLst>
              <a:ext uri="{FF2B5EF4-FFF2-40B4-BE49-F238E27FC236}">
                <a16:creationId xmlns:a16="http://schemas.microsoft.com/office/drawing/2014/main" id="{86523EB7-2FAE-C744-9EF1-FD9DCB9D8AF7}"/>
              </a:ext>
            </a:extLst>
          </p:cNvPr>
          <p:cNvSpPr/>
          <p:nvPr/>
        </p:nvSpPr>
        <p:spPr>
          <a:xfrm rot="165589">
            <a:off x="4381923" y="3718315"/>
            <a:ext cx="4151053" cy="276999"/>
          </a:xfrm>
          <a:prstGeom prst="rect">
            <a:avLst/>
          </a:prstGeom>
        </p:spPr>
        <p:txBody>
          <a:bodyPr wrap="square" lIns="91440" tIns="45720" rIns="91440" bIns="45720" anchor="t">
            <a:spAutoFit/>
          </a:bodyPr>
          <a:lstStyle/>
          <a:p>
            <a:pPr marL="171450" lvl="0" indent="-171450">
              <a:buFont typeface="Wingdings" pitchFamily="2" charset="2"/>
              <a:buChar char="ü"/>
            </a:pPr>
            <a:r>
              <a:rPr lang="en-GB" sz="1200" dirty="0">
                <a:solidFill>
                  <a:srgbClr val="FF0000"/>
                </a:solidFill>
                <a:latin typeface="Simplified Arabic Fixed"/>
                <a:cs typeface="Simplified Arabic Fixed"/>
              </a:rPr>
              <a:t>Follow up </a:t>
            </a:r>
            <a:r>
              <a:rPr lang="en-GB" sz="1200" dirty="0">
                <a:latin typeface="Simplified Arabic Fixed"/>
                <a:cs typeface="Simplified Arabic Fixed"/>
              </a:rPr>
              <a:t>on any contacts</a:t>
            </a:r>
          </a:p>
        </p:txBody>
      </p:sp>
      <p:sp>
        <p:nvSpPr>
          <p:cNvPr id="25" name="Rectangle 24">
            <a:extLst>
              <a:ext uri="{FF2B5EF4-FFF2-40B4-BE49-F238E27FC236}">
                <a16:creationId xmlns:a16="http://schemas.microsoft.com/office/drawing/2014/main" id="{B1C59C44-3589-1640-98EE-F1E0CC79BBE9}"/>
              </a:ext>
            </a:extLst>
          </p:cNvPr>
          <p:cNvSpPr/>
          <p:nvPr/>
        </p:nvSpPr>
        <p:spPr>
          <a:xfrm rot="165589">
            <a:off x="4379861" y="3981157"/>
            <a:ext cx="3931839" cy="276999"/>
          </a:xfrm>
          <a:prstGeom prst="rect">
            <a:avLst/>
          </a:prstGeom>
        </p:spPr>
        <p:txBody>
          <a:bodyPr wrap="square" lIns="91440" tIns="45720" rIns="91440" bIns="45720" anchor="t">
            <a:spAutoFit/>
          </a:bodyPr>
          <a:lstStyle/>
          <a:p>
            <a:pPr marL="171450" lvl="0" indent="-171450">
              <a:buFont typeface="Wingdings" pitchFamily="2" charset="2"/>
              <a:buChar char="ü"/>
            </a:pPr>
            <a:r>
              <a:rPr lang="en-GB" sz="1200" dirty="0">
                <a:solidFill>
                  <a:srgbClr val="FF0000"/>
                </a:solidFill>
                <a:latin typeface="Simplified Arabic Fixed"/>
                <a:cs typeface="Simplified Arabic Fixed"/>
              </a:rPr>
              <a:t>Act</a:t>
            </a:r>
            <a:r>
              <a:rPr lang="en-GB" sz="1200" dirty="0">
                <a:latin typeface="Simplified Arabic Fixed"/>
                <a:cs typeface="Simplified Arabic Fixed"/>
              </a:rPr>
              <a:t> on what you found out!</a:t>
            </a:r>
          </a:p>
        </p:txBody>
      </p:sp>
      <p:pic>
        <p:nvPicPr>
          <p:cNvPr id="4" name="Picture 3" descr="A picture containing weapon, spectacles&#10;&#10;Description automatically generated">
            <a:extLst>
              <a:ext uri="{FF2B5EF4-FFF2-40B4-BE49-F238E27FC236}">
                <a16:creationId xmlns:a16="http://schemas.microsoft.com/office/drawing/2014/main" id="{ED53A40B-06F8-2849-B68A-8ED80F8EBA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106" y="1636771"/>
            <a:ext cx="2733272" cy="2697307"/>
          </a:xfrm>
          <a:prstGeom prst="rect">
            <a:avLst/>
          </a:prstGeom>
        </p:spPr>
      </p:pic>
      <p:sp>
        <p:nvSpPr>
          <p:cNvPr id="26" name="TextBox 25">
            <a:extLst>
              <a:ext uri="{FF2B5EF4-FFF2-40B4-BE49-F238E27FC236}">
                <a16:creationId xmlns:a16="http://schemas.microsoft.com/office/drawing/2014/main" id="{590775FB-B071-B8E5-F1E5-A7CACB8CA972}"/>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7" name="Picture 4">
            <a:extLst>
              <a:ext uri="{FF2B5EF4-FFF2-40B4-BE49-F238E27FC236}">
                <a16:creationId xmlns:a16="http://schemas.microsoft.com/office/drawing/2014/main" id="{3FE96036-FC82-D2FD-3623-FDD7CEAD64C3}"/>
              </a:ext>
            </a:extLst>
          </p:cNvPr>
          <p:cNvPicPr>
            <a:picLocks noChangeAspect="1"/>
          </p:cNvPicPr>
          <p:nvPr/>
        </p:nvPicPr>
        <p:blipFill>
          <a:blip r:embed="rId9"/>
          <a:stretch>
            <a:fillRect/>
          </a:stretch>
        </p:blipFill>
        <p:spPr>
          <a:xfrm>
            <a:off x="7515061" y="6263837"/>
            <a:ext cx="1247775" cy="400050"/>
          </a:xfrm>
          <a:prstGeom prst="rect">
            <a:avLst/>
          </a:prstGeom>
        </p:spPr>
      </p:pic>
    </p:spTree>
    <p:extLst>
      <p:ext uri="{BB962C8B-B14F-4D97-AF65-F5344CB8AC3E}">
        <p14:creationId xmlns:p14="http://schemas.microsoft.com/office/powerpoint/2010/main" val="335074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P spid="20"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6" name="Rounded Rectangle 8">
            <a:extLst>
              <a:ext uri="{FF2B5EF4-FFF2-40B4-BE49-F238E27FC236}">
                <a16:creationId xmlns:a16="http://schemas.microsoft.com/office/drawing/2014/main" id="{B7407788-87D0-0C4B-A863-B04FC6AC2355}"/>
              </a:ext>
            </a:extLst>
          </p:cNvPr>
          <p:cNvSpPr/>
          <p:nvPr/>
        </p:nvSpPr>
        <p:spPr>
          <a:xfrm>
            <a:off x="4356094" y="1451627"/>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11">
            <a:extLst>
              <a:ext uri="{FF2B5EF4-FFF2-40B4-BE49-F238E27FC236}">
                <a16:creationId xmlns:a16="http://schemas.microsoft.com/office/drawing/2014/main" id="{4E2CAC19-4C92-8C47-9B37-4D0D1BD64E89}"/>
              </a:ext>
            </a:extLst>
          </p:cNvPr>
          <p:cNvSpPr txBox="1"/>
          <p:nvPr/>
        </p:nvSpPr>
        <p:spPr>
          <a:xfrm>
            <a:off x="972652" y="2846621"/>
            <a:ext cx="2810431"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a:solidFill>
                  <a:srgbClr val="FFFF00"/>
                </a:solidFill>
                <a:latin typeface="Reprise Title Std" panose="02000000000000000000" pitchFamily="2" charset="77"/>
              </a:rPr>
              <a:t>Questions ?</a:t>
            </a:r>
          </a:p>
        </p:txBody>
      </p:sp>
      <p:pic>
        <p:nvPicPr>
          <p:cNvPr id="8" name="Graphic 16" descr="Thought with solid fill">
            <a:extLst>
              <a:ext uri="{FF2B5EF4-FFF2-40B4-BE49-F238E27FC236}">
                <a16:creationId xmlns:a16="http://schemas.microsoft.com/office/drawing/2014/main" id="{89CA451C-89F0-3446-9EAC-76728D1E89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7620" y="2151881"/>
            <a:ext cx="2772102" cy="2772102"/>
          </a:xfrm>
          <a:prstGeom prst="rect">
            <a:avLst/>
          </a:prstGeom>
        </p:spPr>
      </p:pic>
      <p:pic>
        <p:nvPicPr>
          <p:cNvPr id="10" name="Graphic 17" descr="Question Mark with solid fill">
            <a:extLst>
              <a:ext uri="{FF2B5EF4-FFF2-40B4-BE49-F238E27FC236}">
                <a16:creationId xmlns:a16="http://schemas.microsoft.com/office/drawing/2014/main" id="{70202E52-5E8F-CD49-B733-BB6DE484CF6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60772" y="2567371"/>
            <a:ext cx="735725" cy="735725"/>
          </a:xfrm>
          <a:prstGeom prst="rect">
            <a:avLst/>
          </a:prstGeom>
        </p:spPr>
      </p:pic>
      <p:sp>
        <p:nvSpPr>
          <p:cNvPr id="13" name="TextBox 12">
            <a:extLst>
              <a:ext uri="{FF2B5EF4-FFF2-40B4-BE49-F238E27FC236}">
                <a16:creationId xmlns:a16="http://schemas.microsoft.com/office/drawing/2014/main" id="{97EF6BCD-290B-66DD-7611-5C18EA8B724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5" name="Picture 4">
            <a:extLst>
              <a:ext uri="{FF2B5EF4-FFF2-40B4-BE49-F238E27FC236}">
                <a16:creationId xmlns:a16="http://schemas.microsoft.com/office/drawing/2014/main" id="{E5989EF4-9889-BE61-25A7-6EE0DFE12F7B}"/>
              </a:ext>
            </a:extLst>
          </p:cNvPr>
          <p:cNvPicPr>
            <a:picLocks noChangeAspect="1"/>
          </p:cNvPicPr>
          <p:nvPr/>
        </p:nvPicPr>
        <p:blipFill>
          <a:blip r:embed="rId8"/>
          <a:stretch>
            <a:fillRect/>
          </a:stretch>
        </p:blipFill>
        <p:spPr>
          <a:xfrm>
            <a:off x="7515061" y="6263837"/>
            <a:ext cx="1247775" cy="400050"/>
          </a:xfrm>
          <a:prstGeom prst="rect">
            <a:avLst/>
          </a:prstGeom>
        </p:spPr>
      </p:pic>
      <p:sp>
        <p:nvSpPr>
          <p:cNvPr id="2" name="Footer Placeholder 3">
            <a:extLst>
              <a:ext uri="{FF2B5EF4-FFF2-40B4-BE49-F238E27FC236}">
                <a16:creationId xmlns:a16="http://schemas.microsoft.com/office/drawing/2014/main" id="{C0E23727-2361-BC8F-2F95-E1D6F3507DF7}"/>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7444037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2" ma:contentTypeDescription="Create a new document." ma:contentTypeScope="" ma:versionID="82ce09edcab59279908f99933d320e70">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768486b749d5c9f150f60f5a5384def6"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A634E-7ACB-4CEB-A015-32D6A70E2AA7}">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3072b28c-77ff-4c28-a70b-2fb5f59c378a"/>
    <ds:schemaRef ds:uri="50bbd1c0-476f-492f-837b-8878e2dd1eba"/>
    <ds:schemaRef ds:uri="http://www.w3.org/XML/1998/namespace"/>
  </ds:schemaRefs>
</ds:datastoreItem>
</file>

<file path=customXml/itemProps2.xml><?xml version="1.0" encoding="utf-8"?>
<ds:datastoreItem xmlns:ds="http://schemas.openxmlformats.org/officeDocument/2006/customXml" ds:itemID="{C73F614A-E661-486E-94CD-919FE973C1AC}">
  <ds:schemaRefs>
    <ds:schemaRef ds:uri="http://schemas.microsoft.com/sharepoint/v3/contenttype/forms"/>
  </ds:schemaRefs>
</ds:datastoreItem>
</file>

<file path=customXml/itemProps3.xml><?xml version="1.0" encoding="utf-8"?>
<ds:datastoreItem xmlns:ds="http://schemas.openxmlformats.org/officeDocument/2006/customXml" ds:itemID="{E0D64A9C-A45B-4583-AAB2-CC47C3BCD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1544</TotalTime>
  <Words>2642</Words>
  <Application>Microsoft Office PowerPoint</Application>
  <PresentationFormat>On-screen Show (4:3)</PresentationFormat>
  <Paragraphs>255</Paragraphs>
  <Slides>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Comic Sans MS</vt:lpstr>
      <vt:lpstr>Bradley Hand ITC</vt:lpstr>
      <vt:lpstr>Stencil</vt:lpstr>
      <vt:lpstr>Reprise Title Std</vt:lpstr>
      <vt:lpstr>Wingdings</vt:lpstr>
      <vt:lpstr>Arial</vt:lpstr>
      <vt:lpstr>Calibri Light</vt:lpstr>
      <vt:lpstr>Segoe UI</vt:lpstr>
      <vt:lpstr>Simplified Arabic Fixed</vt:lpstr>
      <vt:lpstr>Calibri</vt:lpstr>
      <vt:lpstr>Maximus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Marian Hester</cp:lastModifiedBy>
  <cp:revision>118</cp:revision>
  <dcterms:created xsi:type="dcterms:W3CDTF">2022-02-25T12:28:03Z</dcterms:created>
  <dcterms:modified xsi:type="dcterms:W3CDTF">2025-10-16T08:21:41Z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