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4" r:id="rId5"/>
    <p:sldMasterId id="2147483696" r:id="rId6"/>
  </p:sldMasterIdLst>
  <p:notesMasterIdLst>
    <p:notesMasterId r:id="rId16"/>
  </p:notesMasterIdLst>
  <p:sldIdLst>
    <p:sldId id="259" r:id="rId7"/>
    <p:sldId id="256" r:id="rId8"/>
    <p:sldId id="280" r:id="rId9"/>
    <p:sldId id="281" r:id="rId10"/>
    <p:sldId id="288" r:id="rId11"/>
    <p:sldId id="289" r:id="rId12"/>
    <p:sldId id="285" r:id="rId13"/>
    <p:sldId id="286" r:id="rId14"/>
    <p:sldId id="279" r:id="rId15"/>
  </p:sldIdLst>
  <p:sldSz cx="9144000" cy="6858000" type="screen4x3"/>
  <p:notesSz cx="6858000" cy="9144000"/>
  <p:embeddedFontLst>
    <p:embeddedFont>
      <p:font typeface="Abadi" panose="020B0604020104020204" pitchFamily="34" charset="0"/>
      <p:regular r:id="rId17"/>
    </p:embeddedFont>
    <p:embeddedFont>
      <p:font typeface="Arial Narrow" panose="020B0606020202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Franklin Gothic" panose="020B7200000000000000" pitchFamily="34" charset="0"/>
      <p:regular r:id="rId26"/>
      <p:italic r:id="rId27"/>
    </p:embeddedFont>
    <p:embeddedFont>
      <p:font typeface="Franklin Gothic Medium" panose="020B0603020102020204" pitchFamily="34" charset="0"/>
      <p:regular r:id="rId28"/>
      <p:italic r:id="rId29"/>
    </p:embeddedFont>
    <p:embeddedFont>
      <p:font typeface="Maximus" pitchFamily="2" charset="0"/>
      <p:regular r:id="rId30"/>
    </p:embeddedFont>
    <p:embeddedFont>
      <p:font typeface="Reprise Title Std" panose="02000000000000000000" charset="0"/>
      <p:regular r:id="rId31"/>
    </p:embeddedFont>
    <p:embeddedFont>
      <p:font typeface="Simplified Arabic Fixed" panose="02070309020205020404" pitchFamily="49" charset="-78"/>
      <p:regular r:id="rId32"/>
    </p:embeddedFont>
    <p:embeddedFont>
      <p:font typeface="Stencil" panose="040409050D0802020404" pitchFamily="8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6355-B672-C68C-A770-D0325B1A6969}" name="Nicola Welch" initials="NW" userId="S::nwelch@ceg.org.uk::729d4988-6a2c-48fd-9873-dba56c810058" providerId="AD"/>
  <p188:author id="{CFAF11B5-3C94-C802-A03D-849039298B0F}" name="Dianne Gillies" initials="DG" userId="S::dgillies@ceg.org.uk::cd0cb85f-5932-4dcb-93e8-e6c16eb736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23C4D"/>
    <a:srgbClr val="85358B"/>
    <a:srgbClr val="FFCCFF"/>
    <a:srgbClr val="CC99FF"/>
    <a:srgbClr val="33CBCC"/>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p:restoredTop sz="92131" autoAdjust="0"/>
  </p:normalViewPr>
  <p:slideViewPr>
    <p:cSldViewPr snapToGrid="0">
      <p:cViewPr varScale="1">
        <p:scale>
          <a:sx n="102" d="100"/>
          <a:sy n="102" d="100"/>
        </p:scale>
        <p:origin x="98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rPr>
              <a:t>Introduce </a:t>
            </a:r>
            <a:r>
              <a:rPr lang="en-US" dirty="0"/>
              <a:t>lesson …… </a:t>
            </a:r>
            <a:endParaRPr lang="en-US" b="0" i="0" dirty="0">
              <a:effectLst/>
            </a:endParaRPr>
          </a:p>
          <a:p>
            <a:pPr algn="l"/>
            <a:endParaRPr lang="en-US" b="0" i="0" dirty="0">
              <a:effectLst/>
            </a:endParaRPr>
          </a:p>
          <a:p>
            <a:pPr algn="l"/>
            <a:r>
              <a:rPr lang="en-US" b="1" i="0" dirty="0">
                <a:effectLst/>
              </a:rPr>
              <a:t>Example text has been added to all slides to help you plan the lesson, adapt to suit your own presenting style.</a:t>
            </a:r>
            <a:r>
              <a:rPr lang="en-US" b="0" i="0" dirty="0">
                <a:effectLst/>
              </a:rPr>
              <a:t> </a:t>
            </a:r>
            <a:endParaRPr lang="en-US" b="0" i="0" dirty="0">
              <a:effectLst/>
              <a:cs typeface="Calibri"/>
            </a:endParaRPr>
          </a:p>
          <a:p>
            <a:pPr algn="l"/>
            <a:endParaRPr lang="en-US" b="0" i="0" dirty="0">
              <a:effectLst/>
            </a:endParaRPr>
          </a:p>
          <a:p>
            <a:pPr algn="l"/>
            <a:endParaRPr lang="en-US" b="0" i="0" kern="1200" dirty="0">
              <a:effectLst/>
            </a:endParaRPr>
          </a:p>
          <a:p>
            <a:r>
              <a:rPr lang="en-US" b="0" i="0" u="none" strike="noStrike" kern="1200" dirty="0">
                <a:effectLst/>
              </a:rPr>
              <a:t>LMI</a:t>
            </a:r>
            <a:r>
              <a:rPr lang="en-US" dirty="0"/>
              <a:t> stands for Labour Market Information – or as it is normally called the Job Market. LMI is something</a:t>
            </a:r>
            <a:r>
              <a:rPr lang="en-US" b="0" i="0" u="none" strike="noStrike" kern="1200" dirty="0">
                <a:effectLst/>
              </a:rPr>
              <a:t> that everyone has to consider when thinking about what career to follow or deciding where to look for work</a:t>
            </a:r>
            <a:r>
              <a:rPr lang="en-US" dirty="0"/>
              <a:t>.</a:t>
            </a:r>
            <a:endParaRPr lang="en-US" b="0" i="0" kern="1200" dirty="0">
              <a:effectLst/>
            </a:endParaRPr>
          </a:p>
          <a:p>
            <a:endParaRPr lang="en-US" b="0" i="0" kern="1200" dirty="0">
              <a:effectLst/>
            </a:endParaRPr>
          </a:p>
          <a:p>
            <a:r>
              <a:rPr lang="en-GB" b="0" i="0" u="none" strike="noStrike" kern="1200" dirty="0">
                <a:effectLst/>
              </a:rPr>
              <a:t>This module is about how to find information on what the job market is like, both for now and forecasts for the future, for a local area or particular type of job sector.</a:t>
            </a:r>
            <a:r>
              <a:rPr lang="en-US" dirty="0"/>
              <a:t> </a:t>
            </a:r>
          </a:p>
          <a:p>
            <a:pPr algn="r"/>
            <a:endParaRPr lang="en-US" dirty="0"/>
          </a:p>
          <a:p>
            <a:pPr algn="r"/>
            <a:r>
              <a:rPr lang="en-US" b="1" dirty="0"/>
              <a:t>Timing: 00:34</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a:effectLst/>
              </a:rPr>
              <a:t>What is LMI?</a:t>
            </a:r>
            <a:r>
              <a:rPr lang="en-US" b="1" dirty="0"/>
              <a:t> </a:t>
            </a:r>
            <a:r>
              <a:rPr lang="en-GB" b="1" dirty="0"/>
              <a:t> </a:t>
            </a:r>
            <a:endParaRPr lang="en-GB" b="1" i="0" kern="1200" dirty="0">
              <a:effectLst/>
            </a:endParaRPr>
          </a:p>
          <a:p>
            <a:endParaRPr lang="en-US" b="0" i="0" kern="1200" dirty="0">
              <a:effectLst/>
            </a:endParaRPr>
          </a:p>
          <a:p>
            <a:r>
              <a:rPr lang="en-GB" b="0" i="0" u="none" strike="noStrike" kern="1200" dirty="0">
                <a:effectLst/>
              </a:rPr>
              <a:t>Labour market information (LMI) is about looking for employment trends in different industries and geographical areas and the types of job opportunities that are likely to be available to you now and in the future. For example you’re not likely to find many forestry jobs in the middle of a city so you would need to be prepared to move around the country to find work.</a:t>
            </a:r>
            <a:r>
              <a:rPr lang="en-GB" dirty="0"/>
              <a:t> </a:t>
            </a:r>
            <a:r>
              <a:rPr lang="en-US" dirty="0"/>
              <a:t> </a:t>
            </a:r>
            <a:endParaRPr lang="en-US" b="0" i="0" kern="1200" dirty="0">
              <a:effectLst/>
            </a:endParaRPr>
          </a:p>
          <a:p>
            <a:r>
              <a:rPr lang="en-GB" dirty="0"/>
              <a:t> </a:t>
            </a:r>
            <a:r>
              <a:rPr lang="en-US" dirty="0"/>
              <a:t> </a:t>
            </a:r>
            <a:endParaRPr lang="en-US" b="0" i="0" kern="1200" dirty="0">
              <a:effectLst/>
            </a:endParaRPr>
          </a:p>
          <a:p>
            <a:r>
              <a:rPr lang="en-GB" b="0" i="0" u="none" strike="noStrike" kern="1200" dirty="0">
                <a:effectLst/>
              </a:rPr>
              <a:t>There are different types of LMI. You have constantly changing trends causing</a:t>
            </a:r>
            <a:r>
              <a:rPr lang="en-GB" dirty="0"/>
              <a:t> </a:t>
            </a:r>
            <a:endParaRPr lang="en-US" dirty="0"/>
          </a:p>
          <a:p>
            <a:endParaRPr lang="en-GB" dirty="0"/>
          </a:p>
          <a:p>
            <a:pPr marL="285750" indent="-285750">
              <a:buFont typeface="Arial,Sans-Serif"/>
              <a:buChar char="•"/>
            </a:pPr>
            <a:r>
              <a:rPr lang="en-GB" dirty="0"/>
              <a:t>Skills</a:t>
            </a:r>
            <a:r>
              <a:rPr lang="en-GB" b="0" i="0" u="none" strike="noStrike" kern="1200" dirty="0">
                <a:effectLst/>
              </a:rPr>
              <a:t> gaps</a:t>
            </a:r>
            <a:r>
              <a:rPr lang="en-GB" dirty="0"/>
              <a:t> (that is people without the skills needed for these jobs) </a:t>
            </a:r>
            <a:r>
              <a:rPr lang="en-GB" b="0" i="0" u="none" strike="noStrike" kern="1200" dirty="0">
                <a:effectLst/>
              </a:rPr>
              <a:t>in the market</a:t>
            </a:r>
            <a:r>
              <a:rPr lang="en-GB" dirty="0"/>
              <a:t>.  </a:t>
            </a:r>
            <a:endParaRPr lang="en-US" dirty="0"/>
          </a:p>
          <a:p>
            <a:pPr marL="285750" indent="-285750">
              <a:buFont typeface="Arial,Sans-Serif"/>
              <a:buChar char="•"/>
            </a:pPr>
            <a:r>
              <a:rPr lang="en-GB" dirty="0"/>
              <a:t>Developments</a:t>
            </a:r>
            <a:r>
              <a:rPr lang="en-GB" b="0" i="0" u="none" strike="noStrike" kern="1200" dirty="0">
                <a:effectLst/>
              </a:rPr>
              <a:t> in technology</a:t>
            </a:r>
            <a:r>
              <a:rPr lang="en-GB" dirty="0"/>
              <a:t> (such as cloud engineers due to the creation of the Cloud).</a:t>
            </a:r>
            <a:endParaRPr lang="en-US" dirty="0"/>
          </a:p>
          <a:p>
            <a:pPr marL="285750" indent="-285750">
              <a:buFont typeface="Arial,Sans-Serif"/>
              <a:buChar char="•"/>
            </a:pPr>
            <a:r>
              <a:rPr lang="en-GB" dirty="0"/>
              <a:t>Replacement labour market - </a:t>
            </a:r>
            <a:r>
              <a:rPr lang="en-GB" b="0" i="0" u="none" strike="noStrike" kern="1200" dirty="0">
                <a:effectLst/>
              </a:rPr>
              <a:t>ageing workforce in some sectors such as teaching with many people due to retire in coming years.</a:t>
            </a:r>
            <a:r>
              <a:rPr lang="en-GB" dirty="0"/>
              <a:t> </a:t>
            </a:r>
            <a:r>
              <a:rPr lang="en-US" dirty="0"/>
              <a:t>Our population is not growing so it is unlikely that we will need more teachers due to more children in the future BUT because of the replacement requirement of staff there is a growing demand for teachers.</a:t>
            </a:r>
            <a:endParaRPr lang="en-US" b="0" i="0" kern="1200" dirty="0">
              <a:effectLst/>
              <a:cs typeface="Calibri"/>
            </a:endParaRPr>
          </a:p>
          <a:p>
            <a:pPr marL="285750" indent="-285750">
              <a:buFont typeface="Arial,Sans-Serif"/>
              <a:buChar char="•"/>
            </a:pPr>
            <a:r>
              <a:rPr lang="en-US" dirty="0"/>
              <a:t>Turnover – some job sectors do not hold onto staff and there is always a requirement to replace – hospitality is a good example of this. </a:t>
            </a:r>
          </a:p>
          <a:p>
            <a:r>
              <a:rPr lang="en-GB" b="0" i="0" u="none" strike="noStrike" kern="1200" dirty="0">
                <a:effectLst/>
              </a:rPr>
              <a:t> </a:t>
            </a:r>
            <a:r>
              <a:rPr lang="en-GB" dirty="0"/>
              <a:t> </a:t>
            </a:r>
            <a:r>
              <a:rPr lang="en-US" dirty="0"/>
              <a:t> </a:t>
            </a:r>
            <a:endParaRPr lang="en-US" b="0" i="0" kern="1200" dirty="0">
              <a:effectLst/>
            </a:endParaRPr>
          </a:p>
          <a:p>
            <a:r>
              <a:rPr lang="en-GB" b="0" i="0" u="none" strike="noStrike" kern="1200" dirty="0">
                <a:effectLst/>
              </a:rPr>
              <a:t>Knowing what’s going on in the labour market can help you make more realistic and well-informed career plans and decisions as this is likely to tell you what jobs may be available.</a:t>
            </a:r>
            <a:r>
              <a:rPr lang="en-US" dirty="0"/>
              <a:t> </a:t>
            </a:r>
            <a:endParaRPr lang="en-US" b="0" i="0" kern="1200" dirty="0">
              <a:effectLst/>
            </a:endParaRPr>
          </a:p>
          <a:p>
            <a:r>
              <a:rPr lang="en-GB" dirty="0"/>
              <a:t> </a:t>
            </a:r>
            <a:endParaRPr lang="en-US" b="0" i="0" kern="1200" dirty="0">
              <a:effectLst/>
            </a:endParaRPr>
          </a:p>
          <a:p>
            <a:r>
              <a:rPr lang="en-GB" b="0" i="0" u="none" strike="noStrike" kern="1200" dirty="0">
                <a:effectLst/>
              </a:rPr>
              <a:t>Some of the things LMI can tell you: </a:t>
            </a:r>
            <a:r>
              <a:rPr lang="en-GB" dirty="0"/>
              <a:t> </a:t>
            </a:r>
            <a:br>
              <a:rPr lang="en-GB" dirty="0">
                <a:cs typeface="+mn-lt"/>
              </a:rPr>
            </a:br>
            <a:r>
              <a:rPr lang="en-GB" dirty="0"/>
              <a:t> </a:t>
            </a:r>
            <a:endParaRPr lang="en-US" b="0" i="0" kern="1200" dirty="0">
              <a:effectLst/>
            </a:endParaRPr>
          </a:p>
          <a:p>
            <a:pPr marL="171450" indent="-171450">
              <a:buFont typeface="Arial,Sans-Serif"/>
              <a:buChar char="•"/>
            </a:pPr>
            <a:r>
              <a:rPr lang="en-GB" b="0" i="0" u="none" strike="noStrike" kern="1200" dirty="0">
                <a:effectLst/>
              </a:rPr>
              <a:t>the level of demand for workers in different industries</a:t>
            </a:r>
            <a:r>
              <a:rPr lang="en-US" dirty="0"/>
              <a:t> </a:t>
            </a:r>
            <a:endParaRPr lang="en-US" b="0" i="0" kern="1200" dirty="0">
              <a:effectLst/>
            </a:endParaRPr>
          </a:p>
          <a:p>
            <a:pPr marL="171450" indent="-171450">
              <a:buFont typeface="Arial,Sans-Serif"/>
              <a:buChar char="•"/>
            </a:pPr>
            <a:r>
              <a:rPr lang="en-GB" b="0" i="0" u="none" strike="noStrike" kern="1200" dirty="0">
                <a:effectLst/>
              </a:rPr>
              <a:t>which jobs are in demand, and which are likely to be in demand in the future</a:t>
            </a:r>
            <a:r>
              <a:rPr lang="en-US" dirty="0"/>
              <a:t> </a:t>
            </a:r>
            <a:endParaRPr lang="en-US" b="0" i="0" kern="1200" dirty="0">
              <a:effectLst/>
            </a:endParaRPr>
          </a:p>
          <a:p>
            <a:pPr marL="171450" indent="-171450">
              <a:buFont typeface="Arial,Sans-Serif"/>
              <a:buChar char="•"/>
            </a:pPr>
            <a:r>
              <a:rPr lang="en-GB" b="0" i="0" u="none" strike="noStrike" kern="1200" dirty="0">
                <a:effectLst/>
              </a:rPr>
              <a:t>the sorts of skills and qualities employers are looking for</a:t>
            </a:r>
            <a:r>
              <a:rPr lang="en-US" dirty="0"/>
              <a:t> </a:t>
            </a:r>
            <a:endParaRPr lang="en-US" b="0" i="0" kern="1200" dirty="0">
              <a:effectLst/>
            </a:endParaRPr>
          </a:p>
          <a:p>
            <a:pPr marL="171450" indent="-171450">
              <a:buFont typeface="Arial,Sans-Serif"/>
              <a:buChar char="•"/>
            </a:pPr>
            <a:r>
              <a:rPr lang="en-GB" b="0" i="0" u="none" strike="noStrike" kern="1200" dirty="0">
                <a:effectLst/>
              </a:rPr>
              <a:t>which jobs are likely to be available in a particular local area</a:t>
            </a:r>
            <a:r>
              <a:rPr lang="en-US" dirty="0"/>
              <a:t> </a:t>
            </a:r>
            <a:endParaRPr lang="en-US" b="0" i="0" kern="1200" dirty="0">
              <a:effectLst/>
            </a:endParaRPr>
          </a:p>
          <a:p>
            <a:pPr marL="171450" indent="-171450">
              <a:buFont typeface="Arial,Sans-Serif"/>
              <a:buChar char="•"/>
            </a:pPr>
            <a:r>
              <a:rPr lang="en-GB" b="0" i="0" u="none" strike="noStrike" kern="1200" dirty="0">
                <a:effectLst/>
              </a:rPr>
              <a:t>the wage levels for different kinds of work</a:t>
            </a:r>
            <a:r>
              <a:rPr lang="en-US" dirty="0"/>
              <a:t> </a:t>
            </a:r>
            <a:endParaRPr lang="en-US" b="0" i="0" kern="1200" dirty="0">
              <a:effectLst/>
            </a:endParaRPr>
          </a:p>
          <a:p>
            <a:pPr marL="171450" indent="-171450">
              <a:buFont typeface="Arial,Sans-Serif"/>
              <a:buChar char="•"/>
            </a:pPr>
            <a:r>
              <a:rPr lang="en-GB" b="0" i="0" u="none" strike="noStrike" kern="1200" dirty="0">
                <a:effectLst/>
              </a:rPr>
              <a:t>the level of qualifications you need to get into different jobs.</a:t>
            </a:r>
            <a:r>
              <a:rPr lang="en-US" dirty="0"/>
              <a:t> </a:t>
            </a:r>
            <a:endParaRPr lang="en-US" b="0" i="0" kern="1200" dirty="0">
              <a:effectLst/>
              <a:ea typeface="+mn-ea"/>
              <a:cs typeface="+mn-cs"/>
            </a:endParaRPr>
          </a:p>
          <a:p>
            <a:pPr marL="171450" indent="-171450">
              <a:buFont typeface="Arial,Sans-Serif"/>
              <a:buChar char="•"/>
            </a:pPr>
            <a:endParaRPr lang="en-US" b="0" i="0" kern="1200" dirty="0">
              <a:effectLst/>
              <a:ea typeface="+mn-ea"/>
              <a:cs typeface="+mn-cs"/>
            </a:endParaRPr>
          </a:p>
          <a:p>
            <a:pPr marL="0" indent="0">
              <a:buNone/>
            </a:pPr>
            <a:r>
              <a:rPr lang="en-US" b="0" i="1" kern="1200" dirty="0">
                <a:effectLst/>
              </a:rPr>
              <a:t>[Press *]</a:t>
            </a:r>
            <a:endParaRPr lang="en-US" b="0" kern="1200" dirty="0">
              <a:effectLst/>
            </a:endParaRPr>
          </a:p>
          <a:p>
            <a:pPr marL="0" indent="0">
              <a:buNone/>
            </a:pPr>
            <a:endParaRPr lang="en-US" b="0" i="0" kern="1200" dirty="0">
              <a:effectLst/>
              <a:ea typeface="+mn-ea"/>
              <a:cs typeface="+mn-cs"/>
            </a:endParaRPr>
          </a:p>
          <a:p>
            <a:r>
              <a:rPr lang="en-US" b="1" i="0" kern="1200" dirty="0">
                <a:effectLst/>
              </a:rPr>
              <a:t>Task 1</a:t>
            </a:r>
            <a:r>
              <a:rPr lang="en-US" b="1" dirty="0"/>
              <a:t> </a:t>
            </a:r>
            <a:r>
              <a:rPr lang="en-US" dirty="0"/>
              <a:t>– What would </a:t>
            </a:r>
            <a:r>
              <a:rPr lang="en-US" b="0" i="0" kern="1200" dirty="0">
                <a:effectLst/>
              </a:rPr>
              <a:t>your top 3 priorities </a:t>
            </a:r>
            <a:r>
              <a:rPr lang="en-US" dirty="0"/>
              <a:t>be </a:t>
            </a:r>
            <a:r>
              <a:rPr lang="en-US" b="0" i="0" kern="1200" dirty="0">
                <a:effectLst/>
              </a:rPr>
              <a:t>when looking for a job</a:t>
            </a:r>
            <a:r>
              <a:rPr lang="en-US" dirty="0"/>
              <a:t>? I'll give you a few minutes to write them down</a:t>
            </a:r>
          </a:p>
          <a:p>
            <a:pPr marL="0" indent="0">
              <a:buNone/>
            </a:pPr>
            <a:endParaRPr lang="en-US" dirty="0"/>
          </a:p>
          <a:p>
            <a:pPr algn="r"/>
            <a:r>
              <a:rPr lang="en-US" b="1" dirty="0"/>
              <a:t>Timing: 03:30</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a:effectLst/>
              </a:rPr>
              <a:t>Factors affecting LMI</a:t>
            </a:r>
          </a:p>
          <a:p>
            <a:endParaRPr lang="en-US" dirty="0"/>
          </a:p>
          <a:p>
            <a:r>
              <a:rPr lang="en-GB" b="1" dirty="0"/>
              <a:t>Task 2 </a:t>
            </a:r>
            <a:r>
              <a:rPr lang="en-GB" b="0" dirty="0"/>
              <a:t>– have you heard of any policies or government initiatives that would affect the job market?</a:t>
            </a:r>
            <a:endParaRPr lang="en-US" b="0" dirty="0"/>
          </a:p>
          <a:p>
            <a:r>
              <a:rPr lang="en-GB" dirty="0"/>
              <a:t> </a:t>
            </a:r>
          </a:p>
          <a:p>
            <a:r>
              <a:rPr lang="en-GB" dirty="0"/>
              <a:t>Let's look at the</a:t>
            </a:r>
            <a:r>
              <a:rPr lang="en-GB" b="0" i="0" u="none" strike="noStrike" kern="1200" dirty="0">
                <a:effectLst/>
              </a:rPr>
              <a:t> following examples:</a:t>
            </a:r>
            <a:r>
              <a:rPr lang="en-GB" dirty="0"/>
              <a:t> </a:t>
            </a:r>
            <a:r>
              <a:rPr lang="en-US" dirty="0"/>
              <a:t> </a:t>
            </a:r>
            <a:endParaRPr lang="en-US" b="0" i="0" kern="1200" dirty="0">
              <a:effectLst/>
            </a:endParaRPr>
          </a:p>
          <a:p>
            <a:r>
              <a:rPr lang="en-GB" b="0" i="0" u="none" strike="noStrike" kern="1200" dirty="0">
                <a:effectLst/>
              </a:rPr>
              <a:t> </a:t>
            </a:r>
            <a:r>
              <a:rPr lang="en-GB" dirty="0"/>
              <a:t> </a:t>
            </a:r>
            <a:r>
              <a:rPr lang="en-US" dirty="0"/>
              <a:t> </a:t>
            </a:r>
            <a:endParaRPr lang="en-US" b="0" i="0" kern="1200" dirty="0">
              <a:effectLst/>
            </a:endParaRPr>
          </a:p>
          <a:p>
            <a:pPr marL="171450" indent="-171450">
              <a:buFont typeface="Arial,Sans-Serif"/>
              <a:buChar char="•"/>
            </a:pPr>
            <a:r>
              <a:rPr lang="en-GB" dirty="0"/>
              <a:t>Increase</a:t>
            </a:r>
            <a:r>
              <a:rPr lang="en-GB" b="0" i="0" u="none" strike="noStrike" kern="1200" dirty="0">
                <a:effectLst/>
              </a:rPr>
              <a:t> or </a:t>
            </a:r>
            <a:r>
              <a:rPr lang="en-GB" dirty="0"/>
              <a:t>decrease</a:t>
            </a:r>
            <a:r>
              <a:rPr lang="en-GB" b="0" i="0" u="none" strike="noStrike" kern="1200" dirty="0">
                <a:effectLst/>
              </a:rPr>
              <a:t> in consumer demand for products or services – with increasing online purchases, there is more demand for staff in the logistics and warehousing sector.</a:t>
            </a:r>
            <a:r>
              <a:rPr lang="en-GB" dirty="0"/>
              <a:t> </a:t>
            </a:r>
            <a:r>
              <a:rPr lang="en-GB" b="0" i="0" u="none" strike="noStrike" kern="1200" dirty="0">
                <a:effectLst/>
              </a:rPr>
              <a:t>Think about Amazon and how many people </a:t>
            </a:r>
            <a:r>
              <a:rPr lang="en-GB" dirty="0"/>
              <a:t>now do</a:t>
            </a:r>
            <a:r>
              <a:rPr lang="en-GB" b="0" i="0" u="none" strike="noStrike" kern="1200" dirty="0">
                <a:effectLst/>
              </a:rPr>
              <a:t> their grocery shopping online from supermarkets.</a:t>
            </a:r>
            <a:r>
              <a:rPr lang="en-GB" dirty="0"/>
              <a:t> </a:t>
            </a:r>
            <a:r>
              <a:rPr lang="en-US" dirty="0"/>
              <a:t> </a:t>
            </a:r>
            <a:endParaRPr lang="en-US" b="0" i="0" kern="1200" dirty="0">
              <a:effectLst/>
            </a:endParaRPr>
          </a:p>
          <a:p>
            <a:pPr marL="171450" indent="-171450">
              <a:buFont typeface="Arial,Sans-Serif"/>
              <a:buChar char="•"/>
            </a:pPr>
            <a:endParaRPr lang="en-GB" b="0" i="0" kern="1200" dirty="0">
              <a:effectLst/>
              <a:ea typeface="+mn-ea"/>
              <a:cs typeface="+mn-cs"/>
            </a:endParaRPr>
          </a:p>
          <a:p>
            <a:pPr marL="171450" indent="-171450">
              <a:buFont typeface="Arial,Sans-Serif"/>
              <a:buChar char="•"/>
            </a:pPr>
            <a:r>
              <a:rPr lang="en-GB" b="0" i="0" u="none" strike="noStrike" kern="1200" dirty="0">
                <a:effectLst/>
              </a:rPr>
              <a:t>Changes in new technologies – many staff may need to upskill. Car mechanics would have traditionally found mechanical problems with a car by examining it, then fixing it. Nowadays a lot of the time the car is plugged into a computer and the problem is diagnosed for you, and sometimes sorted at the same time. Mechanics therefore now need to be trained in this new technology to keep up with modern cars.</a:t>
            </a:r>
            <a:r>
              <a:rPr lang="en-GB" dirty="0"/>
              <a:t> </a:t>
            </a:r>
            <a:r>
              <a:rPr lang="en-US" dirty="0"/>
              <a:t> </a:t>
            </a:r>
            <a:endParaRPr lang="en-US" b="0" i="0" kern="1200" dirty="0">
              <a:effectLst/>
            </a:endParaRPr>
          </a:p>
          <a:p>
            <a:pPr marL="171450" indent="-171450">
              <a:buFont typeface="Arial,Sans-Serif"/>
              <a:buChar char="•"/>
            </a:pPr>
            <a:endParaRPr lang="en-GB" b="0" i="0" kern="1200" dirty="0">
              <a:effectLst/>
              <a:ea typeface="+mn-ea"/>
              <a:cs typeface="+mn-cs"/>
            </a:endParaRPr>
          </a:p>
          <a:p>
            <a:pPr marL="171450" indent="-171450">
              <a:buFont typeface="Arial,Sans-Serif"/>
              <a:buChar char="•"/>
            </a:pPr>
            <a:r>
              <a:rPr lang="en-GB" b="0" i="0" u="none" strike="noStrike" kern="1200" dirty="0">
                <a:effectLst/>
              </a:rPr>
              <a:t>National and international policies, such as National or Living Minimum Wage – businesses may struggle to cope with increases to staff costs and take on less staff.</a:t>
            </a:r>
            <a:r>
              <a:rPr lang="en-GB" dirty="0"/>
              <a:t> </a:t>
            </a:r>
            <a:r>
              <a:rPr lang="en-US" dirty="0"/>
              <a:t> </a:t>
            </a:r>
            <a:endParaRPr lang="en-US" b="0" i="0" kern="1200" dirty="0">
              <a:effectLst/>
            </a:endParaRPr>
          </a:p>
          <a:p>
            <a:pPr marL="171450" indent="-171450">
              <a:buFont typeface="Arial,Sans-Serif"/>
              <a:buChar char="•"/>
            </a:pPr>
            <a:endParaRPr lang="en-GB" b="0" i="0" kern="1200" dirty="0">
              <a:effectLst/>
              <a:ea typeface="+mn-ea"/>
              <a:cs typeface="+mn-cs"/>
            </a:endParaRPr>
          </a:p>
          <a:p>
            <a:pPr marL="171450" indent="-171450">
              <a:buFont typeface="Arial,Sans-Serif"/>
              <a:buChar char="•"/>
            </a:pPr>
            <a:r>
              <a:rPr lang="en-GB" b="0" i="0" u="none" strike="noStrike" kern="1200" dirty="0">
                <a:effectLst/>
              </a:rPr>
              <a:t>Government initiatives – The Scottish Government policy is that all children aged 2-5 are entitled to 1,140 hours or Early Years provision per year. This means that there will be a large increase in the workforce required</a:t>
            </a:r>
            <a:r>
              <a:rPr lang="en-GB" dirty="0"/>
              <a:t>,</a:t>
            </a:r>
            <a:r>
              <a:rPr lang="en-GB" b="0" i="0" u="none" strike="noStrike" kern="1200" dirty="0">
                <a:effectLst/>
              </a:rPr>
              <a:t> </a:t>
            </a:r>
            <a:r>
              <a:rPr lang="en-GB" b="1" i="0" u="none" strike="noStrike" kern="1200" dirty="0">
                <a:effectLst/>
              </a:rPr>
              <a:t>between 8,000 and 11,000</a:t>
            </a:r>
            <a:r>
              <a:rPr lang="en-GB" b="0" i="0" u="none" strike="noStrike" kern="1200" dirty="0">
                <a:effectLst/>
              </a:rPr>
              <a:t> additional staff across Scotland</a:t>
            </a:r>
            <a:r>
              <a:rPr lang="en-GB" dirty="0"/>
              <a:t> to work in Early Years.</a:t>
            </a:r>
            <a:endParaRPr lang="en-US" dirty="0"/>
          </a:p>
          <a:p>
            <a:pPr marL="171450" indent="-171450">
              <a:buFont typeface="Arial,Sans-Serif"/>
              <a:buChar char="•"/>
            </a:pPr>
            <a:endParaRPr lang="en-US" dirty="0"/>
          </a:p>
          <a:p>
            <a:pPr marL="171450" indent="-171450">
              <a:buFont typeface="Arial,Sans-Serif"/>
              <a:buChar char="•"/>
            </a:pPr>
            <a:endParaRPr lang="en-US" dirty="0"/>
          </a:p>
          <a:p>
            <a:pPr algn="r"/>
            <a:r>
              <a:rPr lang="en-US" b="1" dirty="0"/>
              <a:t>Timing: 04:26 </a:t>
            </a:r>
            <a:endParaRPr lang="en-US" dirty="0"/>
          </a:p>
          <a:p>
            <a:endParaRPr lang="en-US" sz="120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39923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kern="1200" dirty="0">
                <a:effectLst/>
              </a:rPr>
              <a:t>Logistics</a:t>
            </a:r>
          </a:p>
          <a:p>
            <a:endParaRPr lang="en-US" b="0" i="0" kern="1200" dirty="0">
              <a:effectLst/>
              <a:ea typeface="+mn-ea"/>
              <a:cs typeface="+mn-cs"/>
            </a:endParaRPr>
          </a:p>
          <a:p>
            <a:pPr marL="0" marR="0" lvl="0" indent="0" algn="l" defTabSz="914400">
              <a:lnSpc>
                <a:spcPct val="100000"/>
              </a:lnSpc>
              <a:spcBef>
                <a:spcPts val="0"/>
              </a:spcBef>
              <a:spcAft>
                <a:spcPts val="0"/>
              </a:spcAft>
              <a:buNone/>
              <a:tabLst/>
              <a:defRPr/>
            </a:pPr>
            <a:r>
              <a:rPr lang="en-GB" b="0" i="0" u="none" strike="noStrike" kern="1200" dirty="0">
                <a:effectLst/>
              </a:rPr>
              <a:t>As mentioned previously,</a:t>
            </a:r>
            <a:r>
              <a:rPr lang="en-GB" dirty="0"/>
              <a:t> we will look at logistics. But what is that?</a:t>
            </a:r>
          </a:p>
          <a:p>
            <a:endParaRPr lang="en-GB" dirty="0"/>
          </a:p>
          <a:p>
            <a:r>
              <a:rPr lang="en-GB" b="1" dirty="0"/>
              <a:t>Logistics</a:t>
            </a:r>
            <a:r>
              <a:rPr lang="en-GB" dirty="0"/>
              <a:t> is the process of planning and executing the efficient transportation and storage of goods from the point of origin to the point of consumption. With</a:t>
            </a:r>
            <a:r>
              <a:rPr lang="en-GB" b="0" i="0" u="none" strike="noStrike" kern="1200" dirty="0">
                <a:effectLst/>
              </a:rPr>
              <a:t> increasing online purchases, there is more demand for staff in the logistics and warehousing sector. There is a huge demand and strain on this industry due to more people ordering online because of the pandemic, which has been made even worse by a shortage of HGV drivers.</a:t>
            </a:r>
            <a:r>
              <a:rPr lang="en-US" dirty="0"/>
              <a:t> </a:t>
            </a:r>
          </a:p>
          <a:p>
            <a:r>
              <a:rPr lang="en-GB" dirty="0"/>
              <a:t> </a:t>
            </a:r>
            <a:r>
              <a:rPr lang="en-US" dirty="0"/>
              <a:t> </a:t>
            </a:r>
          </a:p>
          <a:p>
            <a:r>
              <a:rPr lang="en-GB" b="0" i="0" u="none" strike="noStrike" kern="1200" dirty="0">
                <a:effectLst/>
              </a:rPr>
              <a:t>However this is an area that will see a huge change in the future with Robotic Engineers designing high-tech equipment including automated systems in </a:t>
            </a:r>
            <a:r>
              <a:rPr lang="en-GB" dirty="0"/>
              <a:t>warehouses</a:t>
            </a:r>
            <a:r>
              <a:rPr lang="en-GB" b="0" i="0" u="none" strike="noStrike" kern="1200" dirty="0">
                <a:effectLst/>
              </a:rPr>
              <a:t> and even driverless vehicles. Delivery bots are already being used in some areas of the UK. This will decrease the number of employees required in this industry.</a:t>
            </a:r>
            <a:r>
              <a:rPr lang="en-US" dirty="0"/>
              <a:t> </a:t>
            </a:r>
            <a:endParaRPr lang="en-US" b="0" i="0" kern="1200" dirty="0">
              <a:effectLst/>
            </a:endParaRPr>
          </a:p>
          <a:p>
            <a:r>
              <a:rPr lang="en-GB" dirty="0"/>
              <a:t> </a:t>
            </a:r>
            <a:r>
              <a:rPr lang="en-US" dirty="0"/>
              <a:t> </a:t>
            </a:r>
            <a:endParaRPr lang="en-US" b="0" i="0" kern="1200" dirty="0">
              <a:effectLst/>
            </a:endParaRPr>
          </a:p>
          <a:p>
            <a:r>
              <a:rPr lang="en-GB" b="0" i="0" u="none" strike="noStrike" kern="1200" dirty="0">
                <a:effectLst/>
              </a:rPr>
              <a:t>Can you think of a reason why these previously booming industries would see a big drop between 2000 and 2017</a:t>
            </a:r>
            <a:r>
              <a:rPr lang="en-US" b="0" i="0" u="none" strike="noStrike" kern="1200" dirty="0">
                <a:effectLst/>
              </a:rPr>
              <a:t>?</a:t>
            </a:r>
            <a:endParaRPr lang="en-US" b="0" i="0" kern="1200" dirty="0">
              <a:effectLst/>
              <a:cs typeface="Calibri"/>
            </a:endParaRPr>
          </a:p>
          <a:p>
            <a:endParaRPr lang="en-US" dirty="0"/>
          </a:p>
          <a:p>
            <a:r>
              <a:rPr lang="en-US" dirty="0"/>
              <a:t>The industries are </a:t>
            </a:r>
            <a:r>
              <a:rPr lang="en-US" b="1" dirty="0"/>
              <a:t>Publishing, Music and Video manufacturing </a:t>
            </a:r>
            <a:r>
              <a:rPr lang="en-US" dirty="0"/>
              <a:t>and </a:t>
            </a:r>
            <a:r>
              <a:rPr lang="en-US" b="1" dirty="0"/>
              <a:t>retail.</a:t>
            </a:r>
            <a:r>
              <a:rPr lang="en-US" dirty="0"/>
              <a:t>                     </a:t>
            </a:r>
          </a:p>
          <a:p>
            <a:endParaRPr lang="en-US" dirty="0"/>
          </a:p>
          <a:p>
            <a:r>
              <a:rPr lang="en-US" dirty="0"/>
              <a:t>I will give you a minute to think about this and write down some ideas.  </a:t>
            </a:r>
            <a:r>
              <a:rPr lang="en-US" i="1" dirty="0"/>
              <a:t>(</a:t>
            </a:r>
            <a:r>
              <a:rPr lang="en-US" b="1" i="1" dirty="0"/>
              <a:t>Leave 1 minute).</a:t>
            </a:r>
            <a:endParaRPr lang="en-US" dirty="0"/>
          </a:p>
          <a:p>
            <a:endParaRPr lang="en-US" dirty="0"/>
          </a:p>
          <a:p>
            <a:r>
              <a:rPr lang="en-GB" dirty="0"/>
              <a:t> </a:t>
            </a:r>
            <a:r>
              <a:rPr lang="en-US" dirty="0"/>
              <a:t> </a:t>
            </a:r>
            <a:endParaRPr lang="en-US" b="0" i="0" kern="1200" dirty="0">
              <a:effectLst/>
            </a:endParaRPr>
          </a:p>
          <a:p>
            <a:pPr marL="171450" indent="-171450">
              <a:buFont typeface="Arial,Sans-Serif"/>
              <a:buChar char="•"/>
            </a:pPr>
            <a:r>
              <a:rPr lang="en-GB" b="0" i="0" u="none" strike="noStrike" kern="1200" dirty="0">
                <a:effectLst/>
              </a:rPr>
              <a:t>Publishing decreased by 37% - Example answer: KINDLE and people reading less</a:t>
            </a:r>
            <a:r>
              <a:rPr lang="en-US" b="0" i="0" u="none" strike="noStrike" kern="1200" dirty="0">
                <a:effectLst/>
              </a:rPr>
              <a:t>.</a:t>
            </a:r>
            <a:endParaRPr lang="en-US" b="0" i="0" kern="1200" dirty="0">
              <a:effectLst/>
            </a:endParaRPr>
          </a:p>
          <a:p>
            <a:pPr marL="171450" indent="-171450">
              <a:buFont typeface="Arial,Sans-Serif"/>
              <a:buChar char="•"/>
            </a:pPr>
            <a:r>
              <a:rPr lang="en-GB" b="0" i="0" u="none" strike="noStrike" kern="1200" dirty="0">
                <a:effectLst/>
              </a:rPr>
              <a:t>Music Stores dropped by 72% - Example answer: SPOTIFY</a:t>
            </a:r>
            <a:r>
              <a:rPr lang="en-US" b="0" i="0" u="none" strike="noStrike" kern="1200" dirty="0">
                <a:effectLst/>
              </a:rPr>
              <a:t>.</a:t>
            </a:r>
            <a:endParaRPr lang="en-US" b="0" i="0" kern="1200" dirty="0">
              <a:effectLst/>
            </a:endParaRPr>
          </a:p>
          <a:p>
            <a:pPr marL="171450" indent="-171450">
              <a:buFont typeface="Arial,Sans-Serif"/>
              <a:buChar char="•"/>
            </a:pPr>
            <a:r>
              <a:rPr lang="en-GB" b="0" i="0" u="none" strike="noStrike" kern="1200" dirty="0">
                <a:effectLst/>
              </a:rPr>
              <a:t>Video &amp; Disc rental dropped by 92% - Example answer: NETFLIX or other streaming services</a:t>
            </a:r>
            <a:r>
              <a:rPr lang="en-US" b="0" i="0" u="none" strike="noStrike" kern="1200" dirty="0">
                <a:effectLst/>
              </a:rPr>
              <a:t>.</a:t>
            </a:r>
            <a:r>
              <a:rPr lang="en-US" dirty="0"/>
              <a:t> </a:t>
            </a:r>
            <a:endParaRPr lang="en-US" b="0" i="0" kern="1200" dirty="0">
              <a:effectLst/>
            </a:endParaRPr>
          </a:p>
          <a:p>
            <a:pPr marL="171450" indent="-171450">
              <a:buFont typeface="Arial,Sans-Serif"/>
              <a:buChar char="•"/>
            </a:pPr>
            <a:endParaRPr lang="en-US" dirty="0"/>
          </a:p>
          <a:p>
            <a:r>
              <a:rPr lang="en-US" dirty="0"/>
              <a:t>You can see that changes in what people want can make huge differences to jobs as well as changes in technology.  </a:t>
            </a:r>
          </a:p>
          <a:p>
            <a:pPr marL="171450" indent="-171450" algn="r">
              <a:buFont typeface="Arial,Sans-Serif"/>
              <a:buChar char="•"/>
            </a:pPr>
            <a:endParaRPr lang="en-US" dirty="0"/>
          </a:p>
          <a:p>
            <a:pPr algn="r"/>
            <a:r>
              <a:rPr lang="en-US" b="1" dirty="0"/>
              <a:t>Timing: 08:00</a:t>
            </a:r>
            <a:endParaRPr lang="en-US" dirty="0"/>
          </a:p>
          <a:p>
            <a:pPr marL="171450" indent="-171450">
              <a:buFont typeface="Arial,Sans-Serif"/>
              <a:buChar char="•"/>
            </a:pP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385093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i="0" dirty="0">
                <a:effectLst/>
              </a:rPr>
              <a:t>Where to find LMI</a:t>
            </a:r>
          </a:p>
          <a:p>
            <a:pPr marL="0" marR="0" lvl="0" indent="0" algn="l" defTabSz="914400">
              <a:lnSpc>
                <a:spcPct val="100000"/>
              </a:lnSpc>
              <a:spcBef>
                <a:spcPts val="0"/>
              </a:spcBef>
              <a:spcAft>
                <a:spcPts val="0"/>
              </a:spcAft>
              <a:buNone/>
              <a:tabLst/>
              <a:defRPr/>
            </a:pPr>
            <a:endParaRPr lang="en-US" i="0" dirty="0">
              <a:effectLst/>
            </a:endParaRPr>
          </a:p>
          <a:p>
            <a:pPr>
              <a:defRPr/>
            </a:pPr>
            <a:r>
              <a:rPr lang="en-GB" b="0" i="0" u="none" strike="noStrike" kern="1200" dirty="0">
                <a:effectLst/>
              </a:rPr>
              <a:t>There are many useful sources for LMI, including the Planit website. LMI information can be found in job profiles and career area articles.</a:t>
            </a:r>
            <a:r>
              <a:rPr lang="en-US" dirty="0"/>
              <a:t> </a:t>
            </a:r>
          </a:p>
          <a:p>
            <a:pPr>
              <a:defRPr/>
            </a:pPr>
            <a:r>
              <a:rPr lang="en-GB" dirty="0"/>
              <a:t> </a:t>
            </a:r>
            <a:r>
              <a:rPr lang="en-US" dirty="0"/>
              <a:t> </a:t>
            </a:r>
            <a:endParaRPr lang="en-US" b="0" i="0" kern="1200" dirty="0">
              <a:effectLst/>
            </a:endParaRPr>
          </a:p>
          <a:p>
            <a:r>
              <a:rPr lang="en-GB" b="0" i="0" u="none" strike="noStrike" kern="1200" dirty="0">
                <a:effectLst/>
              </a:rPr>
              <a:t>Other online resources to look up include:</a:t>
            </a:r>
            <a:r>
              <a:rPr lang="en-US" dirty="0"/>
              <a:t> </a:t>
            </a:r>
            <a:endParaRPr lang="en-US" b="0" i="0" kern="1200" dirty="0">
              <a:effectLst/>
            </a:endParaRPr>
          </a:p>
          <a:p>
            <a:r>
              <a:rPr lang="en-GB" b="0" i="0" u="none" strike="noStrike" kern="1200" dirty="0">
                <a:effectLst/>
              </a:rPr>
              <a:t> </a:t>
            </a:r>
            <a:r>
              <a:rPr lang="en-US" dirty="0"/>
              <a:t> </a:t>
            </a:r>
            <a:endParaRPr lang="en-US" b="0" i="0" kern="1200" dirty="0">
              <a:effectLst/>
            </a:endParaRPr>
          </a:p>
          <a:p>
            <a:pPr marL="171450" indent="-171450">
              <a:buFont typeface="Arial,Sans-Serif"/>
              <a:buChar char="•"/>
            </a:pPr>
            <a:r>
              <a:rPr lang="en-GB" b="1" i="0" u="none" strike="noStrike" kern="1200" dirty="0">
                <a:effectLst/>
              </a:rPr>
              <a:t>Skills Development Scotland</a:t>
            </a:r>
            <a:r>
              <a:rPr lang="en-GB" b="1" dirty="0"/>
              <a:t> </a:t>
            </a:r>
            <a:r>
              <a:rPr lang="en-GB" b="0" i="0" u="none" strike="noStrike" kern="1200" dirty="0">
                <a:effectLst/>
              </a:rPr>
              <a:t>– their resources include local authority and Scotland LMI profiles; Scottish LMI Sector Profiles; Scottish information, advice and guidance factsheets and School Leaver Destination reports. You can search their publications or choose the subject area ‘Labour Market Intelligence’</a:t>
            </a:r>
            <a:r>
              <a:rPr lang="en-US" dirty="0"/>
              <a:t> .</a:t>
            </a:r>
            <a:endParaRPr lang="en-US" b="0" i="0" kern="1200" dirty="0">
              <a:effectLst/>
              <a:cs typeface="Calibri"/>
            </a:endParaRPr>
          </a:p>
          <a:p>
            <a:pPr marL="171450" indent="-171450">
              <a:buFont typeface="Arial,Sans-Serif"/>
              <a:buChar char="•"/>
            </a:pPr>
            <a:endParaRPr lang="en-US" b="0" i="0" kern="1200" dirty="0">
              <a:effectLst/>
              <a:ea typeface="+mn-ea"/>
              <a:cs typeface="+mn-cs"/>
            </a:endParaRPr>
          </a:p>
          <a:p>
            <a:pPr marL="171450" indent="-171450">
              <a:buFont typeface="Arial,Sans-Serif"/>
              <a:buChar char="•"/>
            </a:pPr>
            <a:r>
              <a:rPr lang="en-GB" b="1" i="0" u="none" strike="noStrike" kern="1200" dirty="0">
                <a:effectLst/>
              </a:rPr>
              <a:t>Sector Skills Councils</a:t>
            </a:r>
            <a:r>
              <a:rPr lang="en-GB" b="1" dirty="0"/>
              <a:t> </a:t>
            </a:r>
            <a:r>
              <a:rPr lang="en-GB" b="0" i="0" u="none" strike="noStrike" kern="1200" dirty="0">
                <a:effectLst/>
              </a:rPr>
              <a:t>– look for information under ‘research’, ‘publications’, ‘careers’, regional and industry fact sheets. Most but not all websites provide LMI, some have specific careers websites and these often hold the LMI</a:t>
            </a:r>
            <a:r>
              <a:rPr lang="en-US" dirty="0"/>
              <a:t> .</a:t>
            </a:r>
            <a:endParaRPr lang="en-US" b="0" i="0" kern="1200" dirty="0">
              <a:effectLst/>
              <a:cs typeface="Calibri"/>
            </a:endParaRPr>
          </a:p>
          <a:p>
            <a:pPr marL="171450" indent="-171450">
              <a:buFont typeface="Arial,Sans-Serif"/>
              <a:buChar char="•"/>
            </a:pPr>
            <a:endParaRPr lang="en-GB" b="0" i="0" kern="1200" dirty="0">
              <a:effectLst/>
              <a:ea typeface="+mn-ea"/>
              <a:cs typeface="+mn-cs"/>
            </a:endParaRPr>
          </a:p>
          <a:p>
            <a:pPr marL="171450" indent="-171450">
              <a:buFont typeface="Arial,Sans-Serif"/>
              <a:buChar char="•"/>
            </a:pPr>
            <a:r>
              <a:rPr lang="en-GB" b="1" i="0" u="none" strike="noStrike" kern="1200" dirty="0">
                <a:effectLst/>
              </a:rPr>
              <a:t>What do graduates do? UK</a:t>
            </a:r>
            <a:r>
              <a:rPr lang="en-GB" b="1" dirty="0"/>
              <a:t> </a:t>
            </a:r>
            <a:r>
              <a:rPr lang="en-GB" b="0" i="0" u="none" strike="noStrike" kern="1200" dirty="0">
                <a:effectLst/>
              </a:rPr>
              <a:t>– includes information on the graduate labour market according to subjects studied at university</a:t>
            </a:r>
            <a:r>
              <a:rPr lang="en-US" dirty="0"/>
              <a:t>.</a:t>
            </a:r>
            <a:endParaRPr lang="en-US" b="0" i="0" kern="1200" dirty="0">
              <a:effectLst/>
              <a:cs typeface="Calibri"/>
            </a:endParaRPr>
          </a:p>
          <a:p>
            <a:pPr marL="171450" indent="-171450">
              <a:buFont typeface="Arial,Sans-Serif"/>
              <a:buChar char="•"/>
            </a:pPr>
            <a:endParaRPr lang="en-GB" b="0" i="0" kern="1200" dirty="0">
              <a:effectLst/>
              <a:ea typeface="+mn-ea"/>
              <a:cs typeface="+mn-cs"/>
            </a:endParaRPr>
          </a:p>
          <a:p>
            <a:pPr marL="171450" indent="-171450">
              <a:buFont typeface="Arial,Sans-Serif"/>
              <a:buChar char="•"/>
            </a:pPr>
            <a:r>
              <a:rPr lang="en-GB" b="1" i="0" u="none" strike="noStrike" kern="1200" dirty="0">
                <a:effectLst/>
              </a:rPr>
              <a:t>Prospects Job Sectors</a:t>
            </a:r>
            <a:r>
              <a:rPr lang="en-GB" b="1" dirty="0"/>
              <a:t> </a:t>
            </a:r>
            <a:r>
              <a:rPr lang="en-GB" b="0" i="0" u="none" strike="noStrike" kern="1200" dirty="0">
                <a:effectLst/>
              </a:rPr>
              <a:t>– a graduate careers website with information on graduate job prospects in a wide range of sectors.</a:t>
            </a:r>
            <a:r>
              <a:rPr lang="en-US" dirty="0"/>
              <a:t> </a:t>
            </a:r>
            <a:endParaRPr lang="en-US" b="0" i="0" kern="1200" dirty="0">
              <a:effectLst/>
            </a:endParaRPr>
          </a:p>
          <a:p>
            <a:pPr marL="171450" indent="-171450">
              <a:buFont typeface="Arial,Sans-Serif"/>
              <a:buChar char="•"/>
            </a:pPr>
            <a:endParaRPr lang="en-US" dirty="0"/>
          </a:p>
          <a:p>
            <a:endParaRPr lang="en-US" dirty="0"/>
          </a:p>
          <a:p>
            <a:r>
              <a:rPr lang="en-US" dirty="0"/>
              <a:t>DYW itself has lots of information about the local </a:t>
            </a:r>
            <a:r>
              <a:rPr lang="en-US" dirty="0" err="1"/>
              <a:t>labour</a:t>
            </a:r>
            <a:r>
              <a:rPr lang="en-US" dirty="0"/>
              <a:t> market and specific information from businesses to help you understand the needs of employers and find resources to help you. Look up the DYW website and find your regional group to access information about your local area.</a:t>
            </a:r>
            <a:endParaRPr lang="en-US" dirty="0">
              <a:cs typeface="Calibri"/>
            </a:endParaRPr>
          </a:p>
          <a:p>
            <a:endParaRPr lang="en-US" dirty="0"/>
          </a:p>
          <a:p>
            <a:endParaRPr lang="en-US" dirty="0"/>
          </a:p>
          <a:p>
            <a:pPr algn="r"/>
            <a:r>
              <a:rPr lang="en-US" b="1" dirty="0"/>
              <a:t>Timing: 09:30</a:t>
            </a:r>
            <a:endParaRPr lang="en-US" dirty="0"/>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5791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GB" b="1" i="0" u="none" strike="noStrike" kern="1200" dirty="0">
                <a:effectLst/>
              </a:rPr>
              <a:t>More examples of LMI</a:t>
            </a:r>
            <a:endParaRPr lang="en-US" b="1" i="0" u="none" strike="noStrike" kern="1200" dirty="0">
              <a:effectLst/>
            </a:endParaRPr>
          </a:p>
          <a:p>
            <a:pPr>
              <a:defRPr/>
            </a:pPr>
            <a:r>
              <a:rPr lang="en-GB" dirty="0"/>
              <a:t> </a:t>
            </a:r>
            <a:r>
              <a:rPr lang="en-US" dirty="0"/>
              <a:t> </a:t>
            </a:r>
            <a:endParaRPr lang="en-US" dirty="0">
              <a:ea typeface="+mn-ea"/>
              <a:cs typeface="+mn-cs"/>
            </a:endParaRPr>
          </a:p>
          <a:p>
            <a:r>
              <a:rPr lang="en-GB" b="0" i="0" u="none" strike="noStrike" kern="1200" dirty="0">
                <a:effectLst/>
              </a:rPr>
              <a:t>You should always do some research about any industry that you are thinking about choosing for your career</a:t>
            </a:r>
            <a:r>
              <a:rPr lang="en-GB" dirty="0"/>
              <a:t>. What</a:t>
            </a:r>
            <a:r>
              <a:rPr lang="en-GB" b="0" i="0" u="none" strike="noStrike" kern="1200" dirty="0">
                <a:effectLst/>
              </a:rPr>
              <a:t> skills are going to be needed to give you the best chance to be ready for the changing landscape in the job market?</a:t>
            </a:r>
            <a:r>
              <a:rPr lang="en-US" dirty="0"/>
              <a:t> A lot of information comes from the News or the Scottish Government website.</a:t>
            </a:r>
            <a:endParaRPr lang="en-US" b="0" i="0" kern="1200" dirty="0">
              <a:effectLst/>
              <a:cs typeface="Calibri"/>
            </a:endParaRPr>
          </a:p>
          <a:p>
            <a:r>
              <a:rPr lang="en-US" dirty="0"/>
              <a:t> </a:t>
            </a:r>
            <a:endParaRPr lang="en-US" b="0" i="0" kern="1200" dirty="0">
              <a:effectLst/>
            </a:endParaRPr>
          </a:p>
          <a:p>
            <a:r>
              <a:rPr lang="en-GB" b="1" i="0" u="none" strike="noStrike" kern="1200" dirty="0">
                <a:effectLst/>
              </a:rPr>
              <a:t>Look for information about</a:t>
            </a:r>
            <a:r>
              <a:rPr lang="en-US" b="0" i="0" u="none" strike="noStrike" kern="1200" dirty="0">
                <a:effectLst/>
              </a:rPr>
              <a:t>:</a:t>
            </a:r>
            <a:endParaRPr lang="en-US" b="0" i="0" kern="1200" dirty="0">
              <a:effectLst/>
              <a:cs typeface="Calibri"/>
            </a:endParaRPr>
          </a:p>
          <a:p>
            <a:r>
              <a:rPr lang="en-GB" dirty="0"/>
              <a:t> </a:t>
            </a:r>
            <a:r>
              <a:rPr lang="en-US" dirty="0"/>
              <a:t> </a:t>
            </a:r>
            <a:endParaRPr lang="en-US" b="0" i="0" kern="1200" dirty="0">
              <a:effectLst/>
            </a:endParaRPr>
          </a:p>
          <a:p>
            <a:pPr marL="171450" indent="-171450">
              <a:buFont typeface="Arial,Sans-Serif"/>
              <a:buChar char="•"/>
            </a:pPr>
            <a:r>
              <a:rPr lang="en-GB" b="1" i="0" u="none" strike="noStrike" kern="1200" dirty="0">
                <a:effectLst/>
              </a:rPr>
              <a:t>Top sectors at present </a:t>
            </a:r>
            <a:r>
              <a:rPr lang="en-GB" b="0" i="0" u="none" strike="noStrike" kern="1200" dirty="0">
                <a:effectLst/>
              </a:rPr>
              <a:t> - an example </a:t>
            </a:r>
            <a:r>
              <a:rPr lang="en-US" dirty="0"/>
              <a:t> </a:t>
            </a:r>
            <a:br>
              <a:rPr lang="en-US" dirty="0"/>
            </a:br>
            <a:endParaRPr lang="en-US" dirty="0"/>
          </a:p>
          <a:p>
            <a:pPr marL="0" indent="0">
              <a:buFont typeface="Arial,Sans-Serif"/>
              <a:buNone/>
            </a:pPr>
            <a:r>
              <a:rPr lang="en-GB" b="0" i="0" u="none" strike="noStrike" kern="1200" dirty="0">
                <a:effectLst/>
              </a:rPr>
              <a:t>Scotland's energy production and supply sector is experiencing significant growth, driven mainly by the expansion of its capacity for renewables, particularly onshore and offshore wind.</a:t>
            </a:r>
          </a:p>
          <a:p>
            <a:pPr marL="171450" indent="-171450">
              <a:buFont typeface="Arial,Sans-Serif"/>
              <a:buChar char="•"/>
            </a:pPr>
            <a:endParaRPr lang="en-GB" b="0" i="0" u="none" strike="noStrike" kern="1200" dirty="0">
              <a:effectLst/>
            </a:endParaRPr>
          </a:p>
          <a:p>
            <a:pPr marL="0" indent="0">
              <a:buFont typeface="Arial,Sans-Serif"/>
              <a:buNone/>
            </a:pPr>
            <a:r>
              <a:rPr lang="en-GB" b="0" i="0" u="none" strike="noStrike" kern="1200" dirty="0">
                <a:effectLst/>
              </a:rPr>
              <a:t>The Scottish Government has a target to be net zero of all greenhouse gas emissions by 2045.</a:t>
            </a:r>
          </a:p>
          <a:p>
            <a:pPr marL="171450" indent="-171450">
              <a:buFont typeface="Arial,Sans-Serif"/>
              <a:buChar char="•"/>
            </a:pPr>
            <a:endParaRPr lang="en-GB" b="0" i="0" u="none" strike="noStrike" kern="1200" dirty="0">
              <a:effectLst/>
            </a:endParaRPr>
          </a:p>
          <a:p>
            <a:pPr marL="0" indent="0">
              <a:buFont typeface="Arial,Sans-Serif"/>
              <a:buNone/>
            </a:pPr>
            <a:r>
              <a:rPr lang="en-GB" b="0" i="0" u="none" strike="noStrike" kern="1200" dirty="0">
                <a:effectLst/>
              </a:rPr>
              <a:t>In terms of the Scottish workforce, between April 2023 and April 2024 this sector had the largest increase in payrolled employees. The transition to renewable energy is expected to create thousands of new jobs, especially in areas like offshore wind, with strong growth potential over the coming decades. </a:t>
            </a:r>
            <a:br>
              <a:rPr lang="en-US" dirty="0">
                <a:cs typeface="+mn-lt"/>
              </a:rPr>
            </a:br>
            <a:r>
              <a:rPr lang="en-US" dirty="0"/>
              <a:t>  </a:t>
            </a:r>
            <a:endParaRPr lang="en-US" b="0" i="0" kern="1200" dirty="0">
              <a:effectLst/>
            </a:endParaRPr>
          </a:p>
          <a:p>
            <a:pPr marL="171450" indent="-171450">
              <a:buFont typeface="Arial,Sans-Serif"/>
              <a:buChar char="•"/>
            </a:pPr>
            <a:r>
              <a:rPr lang="en-GB" b="1" i="0" u="none" strike="noStrike" kern="1200" dirty="0">
                <a:effectLst/>
              </a:rPr>
              <a:t>Largest sectoral forecast growth</a:t>
            </a:r>
            <a:r>
              <a:rPr lang="en-GB" b="0" i="0" u="none" strike="noStrike" kern="1200" dirty="0">
                <a:effectLst/>
              </a:rPr>
              <a:t> </a:t>
            </a:r>
            <a:r>
              <a:rPr lang="en-US" dirty="0"/>
              <a:t> </a:t>
            </a:r>
            <a:br>
              <a:rPr lang="en-US" dirty="0">
                <a:cs typeface="+mn-lt"/>
              </a:rPr>
            </a:br>
            <a:br>
              <a:rPr lang="en-US" dirty="0">
                <a:cs typeface="+mn-lt"/>
              </a:rPr>
            </a:br>
            <a:r>
              <a:rPr lang="en-GB" b="0" i="0" u="none" strike="noStrike" kern="1200" dirty="0">
                <a:effectLst/>
              </a:rPr>
              <a:t>It is useful for </a:t>
            </a:r>
            <a:r>
              <a:rPr lang="en-GB" dirty="0"/>
              <a:t>you</a:t>
            </a:r>
            <a:r>
              <a:rPr lang="en-GB" b="0" i="0" u="none" strike="noStrike" kern="1200" dirty="0">
                <a:effectLst/>
              </a:rPr>
              <a:t> to be aware of growth sectors in the economy when </a:t>
            </a:r>
            <a:r>
              <a:rPr lang="en-GB" dirty="0"/>
              <a:t>you are</a:t>
            </a:r>
            <a:r>
              <a:rPr lang="en-GB" b="0" i="0" u="none" strike="noStrike" kern="1200" dirty="0">
                <a:effectLst/>
              </a:rPr>
              <a:t> making decisions about </a:t>
            </a:r>
            <a:r>
              <a:rPr lang="en-GB" dirty="0"/>
              <a:t>your</a:t>
            </a:r>
            <a:r>
              <a:rPr lang="en-GB" b="0" i="0" u="none" strike="noStrike" kern="1200" dirty="0">
                <a:effectLst/>
              </a:rPr>
              <a:t> future pathways. This can tell </a:t>
            </a:r>
            <a:r>
              <a:rPr lang="en-GB" dirty="0"/>
              <a:t>you if your</a:t>
            </a:r>
            <a:r>
              <a:rPr lang="en-GB" b="0" i="0" u="none" strike="noStrike" kern="1200" dirty="0">
                <a:effectLst/>
              </a:rPr>
              <a:t> chosen pathway will provide </a:t>
            </a:r>
            <a:r>
              <a:rPr lang="en-GB" dirty="0"/>
              <a:t>you with </a:t>
            </a:r>
            <a:r>
              <a:rPr lang="en-GB" b="0" i="0" u="none" strike="noStrike" kern="1200" dirty="0">
                <a:effectLst/>
              </a:rPr>
              <a:t>a sustainable job </a:t>
            </a:r>
            <a:r>
              <a:rPr lang="en-GB" dirty="0"/>
              <a:t>when you enter the labour market. Remember you can spend years gaining the qualifications that you need for some careers, so you need to be sure that there is a job at the end of it. Areas</a:t>
            </a:r>
            <a:r>
              <a:rPr lang="en-GB" b="0" i="0" u="none" strike="noStrike" kern="1200" dirty="0">
                <a:effectLst/>
              </a:rPr>
              <a:t> of growth include:</a:t>
            </a:r>
            <a:r>
              <a:rPr lang="en-GB" dirty="0"/>
              <a:t> </a:t>
            </a:r>
            <a:r>
              <a:rPr lang="en-US" dirty="0"/>
              <a:t> </a:t>
            </a:r>
            <a:r>
              <a:rPr lang="en-GB" dirty="0"/>
              <a:t> </a:t>
            </a:r>
            <a:br>
              <a:rPr lang="en-GB" dirty="0">
                <a:cs typeface="+mn-lt"/>
              </a:rPr>
            </a:br>
            <a:endParaRPr lang="en-GB" b="0" i="0" kern="1200" dirty="0">
              <a:effectLst/>
            </a:endParaRPr>
          </a:p>
          <a:p>
            <a:pPr marL="1085850" marR="0" lvl="2" indent="-171450" algn="l" defTabSz="914400" rtl="0" eaLnBrk="1" fontAlgn="auto" latinLnBrk="0" hangingPunct="1">
              <a:lnSpc>
                <a:spcPct val="100000"/>
              </a:lnSpc>
              <a:spcBef>
                <a:spcPts val="0"/>
              </a:spcBef>
              <a:spcAft>
                <a:spcPts val="0"/>
              </a:spcAft>
              <a:buClrTx/>
              <a:buSzTx/>
              <a:buFont typeface="Arial,Sans-Serif"/>
              <a:buChar char="•"/>
              <a:tabLst/>
              <a:defRPr/>
            </a:pPr>
            <a:r>
              <a:rPr lang="en-US" sz="1200" dirty="0">
                <a:latin typeface="Arial" panose="020B0604020202020204" pitchFamily="34" charset="0"/>
                <a:ea typeface="Zilla Slab Highlight" pitchFamily="2" charset="77"/>
                <a:cs typeface="Arial" panose="020B0604020202020204" pitchFamily="34" charset="0"/>
              </a:rPr>
              <a:t>Technology and Fintech</a:t>
            </a:r>
          </a:p>
          <a:p>
            <a:pPr marL="1085850" lvl="2" indent="-171450">
              <a:buFont typeface="Arial,Sans-Serif"/>
              <a:buChar char="•"/>
            </a:pPr>
            <a:r>
              <a:rPr lang="en-GB" b="0" i="0" u="none" strike="noStrike" kern="1200" dirty="0">
                <a:effectLst/>
              </a:rPr>
              <a:t>Renewable Energy</a:t>
            </a:r>
            <a:r>
              <a:rPr lang="en-GB" dirty="0"/>
              <a:t> </a:t>
            </a:r>
            <a:r>
              <a:rPr lang="en-US" dirty="0"/>
              <a:t> </a:t>
            </a:r>
            <a:endParaRPr lang="en-US" b="0" i="0" kern="1200" dirty="0">
              <a:effectLst/>
            </a:endParaRPr>
          </a:p>
          <a:p>
            <a:pPr marL="1085850" marR="0" lvl="2" indent="-171450" algn="l" defTabSz="914400" rtl="0" eaLnBrk="1" fontAlgn="auto" latinLnBrk="0" hangingPunct="1">
              <a:lnSpc>
                <a:spcPct val="100000"/>
              </a:lnSpc>
              <a:spcBef>
                <a:spcPts val="0"/>
              </a:spcBef>
              <a:spcAft>
                <a:spcPts val="0"/>
              </a:spcAft>
              <a:buClrTx/>
              <a:buSzTx/>
              <a:buFont typeface="Arial,Sans-Serif"/>
              <a:buChar char="•"/>
              <a:tabLst/>
              <a:defRPr/>
            </a:pPr>
            <a:r>
              <a:rPr lang="en-US" sz="1200" dirty="0">
                <a:latin typeface="Arial" panose="020B0604020202020204" pitchFamily="34" charset="0"/>
                <a:ea typeface="Zilla Slab Highlight" pitchFamily="2" charset="77"/>
                <a:cs typeface="Arial" panose="020B0604020202020204" pitchFamily="34" charset="0"/>
              </a:rPr>
              <a:t>Tourism and Hospitality</a:t>
            </a:r>
          </a:p>
          <a:p>
            <a:pPr marL="1085850" marR="0" lvl="2" indent="-171450" algn="l" defTabSz="914400" rtl="0" eaLnBrk="1" fontAlgn="auto" latinLnBrk="0" hangingPunct="1">
              <a:lnSpc>
                <a:spcPct val="100000"/>
              </a:lnSpc>
              <a:spcBef>
                <a:spcPts val="0"/>
              </a:spcBef>
              <a:spcAft>
                <a:spcPts val="0"/>
              </a:spcAft>
              <a:buClrTx/>
              <a:buSzTx/>
              <a:buFont typeface="Arial,Sans-Serif"/>
              <a:buChar char="•"/>
              <a:tabLst/>
              <a:defRPr/>
            </a:pPr>
            <a:r>
              <a:rPr lang="en-US" sz="1200" dirty="0">
                <a:latin typeface="Arial" panose="020B0604020202020204" pitchFamily="34" charset="0"/>
                <a:ea typeface="Zilla Slab Highlight" pitchFamily="2" charset="77"/>
                <a:cs typeface="Arial" panose="020B0604020202020204" pitchFamily="34" charset="0"/>
              </a:rPr>
              <a:t>Creative Industries</a:t>
            </a:r>
          </a:p>
          <a:p>
            <a:pPr marL="1085850" lvl="2" indent="-171450">
              <a:buFont typeface="Arial,Sans-Serif"/>
              <a:buChar char="•"/>
            </a:pPr>
            <a:r>
              <a:rPr lang="en-GB" b="0" i="0" u="none" strike="noStrike" kern="1200" dirty="0">
                <a:effectLst/>
              </a:rPr>
              <a:t>Construction</a:t>
            </a:r>
            <a:endParaRPr lang="en-US" b="0" i="0" kern="1200" dirty="0">
              <a:effectLst/>
            </a:endParaRPr>
          </a:p>
          <a:p>
            <a:pPr marL="1085850" lvl="2" indent="-171450">
              <a:buFont typeface="Arial,Sans-Serif"/>
              <a:buChar char="•"/>
            </a:pPr>
            <a:r>
              <a:rPr lang="en-GB" b="0" i="0" u="none" strike="noStrike" kern="1200" dirty="0">
                <a:effectLst/>
              </a:rPr>
              <a:t>Financial Services</a:t>
            </a:r>
            <a:r>
              <a:rPr lang="en-US" b="0" i="0" kern="1200" dirty="0">
                <a:effectLst/>
              </a:rPr>
              <a:t>.</a:t>
            </a:r>
            <a:endParaRPr lang="en-US" b="0" i="0" kern="1200" dirty="0">
              <a:effectLst/>
              <a:cs typeface="Calibri"/>
            </a:endParaRPr>
          </a:p>
          <a:p>
            <a:pPr marL="171450" indent="-171450">
              <a:buFont typeface="Arial,Sans-Serif"/>
              <a:buChar char="•"/>
            </a:pPr>
            <a:endParaRPr lang="en-US" b="0" i="0" kern="1200" dirty="0">
              <a:effectLst/>
              <a:ea typeface="+mn-ea"/>
              <a:cs typeface="+mn-cs"/>
            </a:endParaRPr>
          </a:p>
          <a:p>
            <a:pPr marL="171450" indent="-171450">
              <a:buFont typeface="Arial,Sans-Serif"/>
              <a:buChar char="•"/>
            </a:pPr>
            <a:r>
              <a:rPr lang="en-GB" b="1" i="0" u="none" strike="noStrike" kern="1200" dirty="0">
                <a:effectLst/>
              </a:rPr>
              <a:t>Sectors in Decline – large employment decrease</a:t>
            </a:r>
            <a:r>
              <a:rPr lang="en-GB" dirty="0"/>
              <a:t> </a:t>
            </a:r>
            <a:r>
              <a:rPr lang="en-US" dirty="0"/>
              <a:t> </a:t>
            </a:r>
            <a:endParaRPr lang="en-US" b="0" i="0" kern="1200" dirty="0">
              <a:effectLst/>
            </a:endParaRPr>
          </a:p>
          <a:p>
            <a:pPr marL="171450" indent="-171450">
              <a:buFont typeface="Arial,Sans-Serif"/>
              <a:buChar char="•"/>
            </a:pPr>
            <a:endParaRPr lang="en-GB" b="0" i="0" u="none" strike="noStrike" kern="1200" dirty="0">
              <a:effectLst/>
              <a:ea typeface="+mn-ea"/>
              <a:cs typeface="+mn-cs"/>
            </a:endParaRPr>
          </a:p>
          <a:p>
            <a:pPr lvl="1"/>
            <a:r>
              <a:rPr lang="en-GB" dirty="0"/>
              <a:t> An example of where this has happened is electrical and electronic manufacturing</a:t>
            </a:r>
            <a:r>
              <a:rPr lang="en-GB" b="0" i="0" u="none" strike="noStrike" kern="1200" dirty="0">
                <a:effectLst/>
              </a:rPr>
              <a:t>.</a:t>
            </a:r>
            <a:r>
              <a:rPr lang="en-GB" dirty="0"/>
              <a:t> </a:t>
            </a:r>
            <a:br>
              <a:rPr lang="en-GB" dirty="0">
                <a:cs typeface="+mn-lt"/>
              </a:rPr>
            </a:br>
            <a:r>
              <a:rPr lang="en-GB" dirty="0"/>
              <a:t> </a:t>
            </a:r>
            <a:endParaRPr lang="en-GB" b="0" i="0" kern="1200" dirty="0">
              <a:effectLst/>
            </a:endParaRPr>
          </a:p>
          <a:p>
            <a:pPr marL="628650" lvl="1" indent="-171450">
              <a:buFont typeface="Arial,Sans-Serif"/>
              <a:buChar char="•"/>
            </a:pPr>
            <a:r>
              <a:rPr lang="en-GB" b="0" i="0" u="none" strike="noStrike" kern="1200" dirty="0">
                <a:effectLst/>
              </a:rPr>
              <a:t>The decline of electrical manufacturing in Scotland, once known as "Silicon Glen," was primarily caused by the global shift of high-volume, low-cost production to Asia and Eastern Europe.</a:t>
            </a:r>
          </a:p>
          <a:p>
            <a:pPr marL="628650" lvl="1" indent="-171450">
              <a:buFont typeface="Arial,Sans-Serif"/>
              <a:buChar char="•"/>
            </a:pPr>
            <a:endParaRPr lang="en-GB" b="0" i="0" u="none" strike="noStrike" kern="1200" dirty="0">
              <a:effectLst/>
            </a:endParaRPr>
          </a:p>
          <a:p>
            <a:pPr marL="628650" lvl="1" indent="-171450">
              <a:buFont typeface="Arial,Sans-Serif"/>
              <a:buChar char="•"/>
            </a:pPr>
            <a:r>
              <a:rPr lang="en-GB" b="0" i="0" u="none" strike="noStrike" kern="1200" dirty="0">
                <a:effectLst/>
              </a:rPr>
              <a:t>At its peak, the industry employed around 70,000 people in Scotland, but between 1996 and 2006 alone there were 20,000 job losses in this sector. By 2022, the computer, electronic, and electrical equipment manufacturing industry in Scotland employed approximately 15,100 people. </a:t>
            </a:r>
          </a:p>
          <a:p>
            <a:pPr marL="457200" lvl="1" indent="0">
              <a:buFont typeface="Arial,Sans-Serif"/>
              <a:buNone/>
            </a:pPr>
            <a:r>
              <a:rPr lang="en-US" dirty="0"/>
              <a:t>  </a:t>
            </a:r>
            <a:endParaRPr lang="en-US" b="0" i="0" kern="1200" dirty="0">
              <a:effectLst/>
            </a:endParaRPr>
          </a:p>
          <a:p>
            <a:pPr marL="171450" indent="-171450">
              <a:buFont typeface="Arial,Sans-Serif"/>
              <a:buChar char="•"/>
            </a:pPr>
            <a:r>
              <a:rPr lang="en-GB" b="1" i="0" u="none" strike="noStrike" kern="1200" dirty="0">
                <a:effectLst/>
              </a:rPr>
              <a:t>Current and future demand for Skills</a:t>
            </a:r>
            <a:r>
              <a:rPr lang="en-US" dirty="0"/>
              <a:t> </a:t>
            </a:r>
            <a:br>
              <a:rPr lang="en-US" b="0" i="0" kern="1200" dirty="0">
                <a:effectLst/>
              </a:rPr>
            </a:br>
            <a:br>
              <a:rPr lang="en-US" b="0" i="0" kern="1200" dirty="0">
                <a:effectLst/>
              </a:rPr>
            </a:br>
            <a:r>
              <a:rPr lang="en-US" dirty="0"/>
              <a:t>Remember many jobs that will be available in the future do not exist at present. You need to build on your skills that will be in demand in the future and are transferrable to different jobs that may be created in the next few years.</a:t>
            </a:r>
            <a:br>
              <a:rPr lang="en-US" dirty="0">
                <a:cs typeface="Calibri"/>
              </a:rPr>
            </a:br>
            <a:br>
              <a:rPr lang="en-US" dirty="0">
                <a:cs typeface="Calibri"/>
              </a:rPr>
            </a:br>
            <a:r>
              <a:rPr lang="en-US" dirty="0"/>
              <a:t>It is projected that most basic and routine jobs will not be carried out by people in the next ten years – think about Robotics, AI, and Internet of Things.</a:t>
            </a:r>
            <a:br>
              <a:rPr lang="en-US" dirty="0">
                <a:cs typeface="Calibri"/>
              </a:rPr>
            </a:br>
            <a:br>
              <a:rPr lang="en-US" dirty="0">
                <a:cs typeface="Calibri"/>
              </a:rPr>
            </a:br>
            <a:r>
              <a:rPr lang="en-US" dirty="0"/>
              <a:t>People will need to have a range of soft skills and higher qualifications that will enable them to carry out more complex task - that is, not able to be completed by </a:t>
            </a:r>
            <a:r>
              <a:rPr lang="en-GB" b="0" i="0" u="none" strike="noStrike" kern="1200" dirty="0">
                <a:effectLst/>
              </a:rPr>
              <a:t>algorithms and robotics.</a:t>
            </a:r>
            <a:br>
              <a:rPr lang="en-US" b="0" i="0" u="none" strike="noStrike" kern="1200" dirty="0">
                <a:effectLst/>
              </a:rPr>
            </a:br>
            <a:br>
              <a:rPr lang="en-US" b="0" i="0" u="none" strike="noStrike" kern="1200" dirty="0">
                <a:effectLst/>
              </a:rPr>
            </a:br>
            <a:r>
              <a:rPr lang="en-GB" b="0" i="0" u="none" strike="noStrike" kern="1200" dirty="0">
                <a:effectLst/>
              </a:rPr>
              <a:t>Skills </a:t>
            </a:r>
            <a:r>
              <a:rPr lang="en-GB" dirty="0"/>
              <a:t>likely</a:t>
            </a:r>
            <a:r>
              <a:rPr lang="en-GB" b="0" i="0" u="none" strike="noStrike" kern="1200" dirty="0">
                <a:effectLst/>
              </a:rPr>
              <a:t> to be in demand are those relating to</a:t>
            </a:r>
            <a:r>
              <a:rPr lang="en-US" b="0" i="0" kern="1200" dirty="0">
                <a:effectLst/>
              </a:rPr>
              <a:t>:</a:t>
            </a:r>
            <a:br>
              <a:rPr lang="en-US" b="0" i="0" kern="1200" dirty="0">
                <a:effectLst/>
                <a:cs typeface="+mn-lt"/>
              </a:rPr>
            </a:br>
            <a:r>
              <a:rPr lang="en-US" dirty="0"/>
              <a:t> </a:t>
            </a:r>
            <a:endParaRPr lang="en-US" b="0" i="0" kern="1200" dirty="0">
              <a:effectLst/>
            </a:endParaRPr>
          </a:p>
          <a:p>
            <a:pPr marL="628650" lvl="1" indent="-171450">
              <a:buFont typeface="Arial,Sans-Serif"/>
              <a:buChar char="•"/>
            </a:pPr>
            <a:r>
              <a:rPr lang="en-GB" b="0" i="0" u="none" strike="noStrike" kern="1200" dirty="0">
                <a:effectLst/>
              </a:rPr>
              <a:t>Self Management – which includes the </a:t>
            </a:r>
            <a:r>
              <a:rPr lang="en-GB" b="1" i="0" u="none" strike="noStrike" kern="1200" dirty="0">
                <a:effectLst/>
              </a:rPr>
              <a:t>choices we make</a:t>
            </a:r>
            <a:r>
              <a:rPr lang="en-GB" b="0" i="0" u="none" strike="noStrike" kern="1200" dirty="0">
                <a:effectLst/>
              </a:rPr>
              <a:t>, our </a:t>
            </a:r>
            <a:r>
              <a:rPr lang="en-GB" b="1" i="0" u="none" strike="noStrike" kern="1200" dirty="0">
                <a:effectLst/>
              </a:rPr>
              <a:t>reactions</a:t>
            </a:r>
            <a:r>
              <a:rPr lang="en-GB" b="0" i="0" u="none" strike="noStrike" kern="1200" dirty="0">
                <a:effectLst/>
              </a:rPr>
              <a:t> and our </a:t>
            </a:r>
            <a:r>
              <a:rPr lang="en-GB" b="1" i="0" u="none" strike="noStrike" kern="1200" dirty="0">
                <a:effectLst/>
              </a:rPr>
              <a:t>ability to prioritise</a:t>
            </a:r>
            <a:r>
              <a:rPr lang="en-GB" b="0" i="0" u="none" strike="noStrike" kern="1200" dirty="0">
                <a:effectLst/>
              </a:rPr>
              <a:t> and </a:t>
            </a:r>
            <a:r>
              <a:rPr lang="en-GB" b="1" i="0" u="none" strike="noStrike" kern="1200" dirty="0">
                <a:effectLst/>
              </a:rPr>
              <a:t>control our feelings or thoughts</a:t>
            </a:r>
            <a:endParaRPr lang="en-GB" b="0" i="0" kern="1200" dirty="0">
              <a:effectLst/>
            </a:endParaRPr>
          </a:p>
          <a:p>
            <a:pPr marL="628650" lvl="1" indent="-171450">
              <a:buFont typeface="Arial,Sans-Serif"/>
              <a:buChar char="•"/>
            </a:pPr>
            <a:r>
              <a:rPr lang="en-GB" b="0" i="0" u="none" strike="noStrike" kern="1200" dirty="0">
                <a:effectLst/>
              </a:rPr>
              <a:t>Communication – ability to convey ideas and feelings to, and to understand others, including verbal and written communication</a:t>
            </a:r>
            <a:endParaRPr lang="en-US" b="0" i="0" kern="1200" dirty="0">
              <a:effectLst/>
            </a:endParaRPr>
          </a:p>
          <a:p>
            <a:pPr marL="628650" lvl="1" indent="-171450">
              <a:buFont typeface="Arial,Sans-Serif"/>
              <a:buChar char="•"/>
            </a:pPr>
            <a:r>
              <a:rPr lang="en-GB" b="0" i="0" u="none" strike="noStrike" kern="1200" dirty="0">
                <a:effectLst/>
              </a:rPr>
              <a:t>Problem Solving – finding solutions to difficult or complex issues.</a:t>
            </a:r>
            <a:r>
              <a:rPr lang="en-US" dirty="0"/>
              <a:t> </a:t>
            </a:r>
            <a:r>
              <a:rPr lang="en-GB" b="0" i="0" u="none" strike="noStrike" kern="1200" dirty="0">
                <a:effectLst/>
              </a:rPr>
              <a:t> </a:t>
            </a:r>
            <a:r>
              <a:rPr lang="en-US" dirty="0"/>
              <a:t> </a:t>
            </a:r>
            <a:endParaRPr lang="en-US" b="0" i="0" kern="1200" dirty="0">
              <a:effectLst/>
              <a:cs typeface="Calibri"/>
            </a:endParaRPr>
          </a:p>
          <a:p>
            <a:endParaRPr lang="en-GB" b="0" i="0" kern="1200" dirty="0">
              <a:effectLst/>
              <a:ea typeface="+mn-ea"/>
              <a:cs typeface="+mn-cs"/>
            </a:endParaRPr>
          </a:p>
          <a:p>
            <a:r>
              <a:rPr lang="en-GB" b="0" i="1" kern="1200" dirty="0">
                <a:effectLst/>
              </a:rPr>
              <a:t>[Press*]</a:t>
            </a:r>
            <a:endParaRPr lang="en-US" b="0" kern="1200" dirty="0">
              <a:effectLst/>
            </a:endParaRPr>
          </a:p>
          <a:p>
            <a:endParaRPr lang="en-GB" b="0" i="0" kern="1200" dirty="0">
              <a:effectLst/>
              <a:ea typeface="+mn-ea"/>
              <a:cs typeface="+mn-cs"/>
            </a:endParaRPr>
          </a:p>
          <a:p>
            <a:r>
              <a:rPr lang="en-GB" b="1" i="0" kern="1200" dirty="0">
                <a:effectLst/>
              </a:rPr>
              <a:t>Task 3</a:t>
            </a:r>
            <a:r>
              <a:rPr lang="en-GB" b="1" dirty="0"/>
              <a:t> </a:t>
            </a:r>
            <a:r>
              <a:rPr lang="en-GB" dirty="0"/>
              <a:t>- </a:t>
            </a:r>
            <a:r>
              <a:rPr lang="en-GB" b="0" i="0" kern="1200" dirty="0">
                <a:effectLst/>
              </a:rPr>
              <a:t>Can you think of which sectors are in decline or growth in your own area?</a:t>
            </a:r>
            <a:endParaRPr lang="en-GB" b="0" i="0" kern="1200" dirty="0">
              <a:effectLst/>
              <a:cs typeface="Calibri"/>
            </a:endParaRPr>
          </a:p>
          <a:p>
            <a:pPr algn="r"/>
            <a:endParaRPr lang="en-GB" dirty="0"/>
          </a:p>
          <a:p>
            <a:pPr algn="r"/>
            <a:r>
              <a:rPr lang="en-GB" b="1" dirty="0"/>
              <a:t>Timing: 14:10</a:t>
            </a:r>
            <a:endParaRPr lang="en-US" dirty="0"/>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68932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i="0" dirty="0">
                <a:effectLst/>
              </a:rPr>
              <a:t>Regional LMI</a:t>
            </a:r>
          </a:p>
          <a:p>
            <a:pPr marL="0" marR="0" lvl="0" indent="0" algn="l" defTabSz="914400">
              <a:lnSpc>
                <a:spcPct val="100000"/>
              </a:lnSpc>
              <a:spcBef>
                <a:spcPts val="0"/>
              </a:spcBef>
              <a:spcAft>
                <a:spcPts val="0"/>
              </a:spcAft>
              <a:buNone/>
              <a:tabLst/>
              <a:defRPr/>
            </a:pPr>
            <a:endParaRPr lang="en-US" i="0" dirty="0">
              <a:effectLst/>
            </a:endParaRPr>
          </a:p>
          <a:p>
            <a:pPr marL="0" marR="0" lvl="0" indent="0" algn="l" defTabSz="914400">
              <a:lnSpc>
                <a:spcPct val="100000"/>
              </a:lnSpc>
              <a:spcBef>
                <a:spcPts val="0"/>
              </a:spcBef>
              <a:spcAft>
                <a:spcPts val="0"/>
              </a:spcAft>
              <a:buNone/>
              <a:tabLst/>
              <a:defRPr/>
            </a:pPr>
            <a:r>
              <a:rPr lang="en-GB" dirty="0"/>
              <a:t>The labour market in Scotland can vary from region to region. For example, there is much higher employment in the offshore industry around the Aberdeen area than in Glasgow.</a:t>
            </a:r>
            <a:endParaRPr lang="en-GB" dirty="0">
              <a:cs typeface="Calibri"/>
            </a:endParaRPr>
          </a:p>
          <a:p>
            <a:pPr>
              <a:defRPr/>
            </a:pPr>
            <a:endParaRPr lang="en-GB" dirty="0"/>
          </a:p>
          <a:p>
            <a:pPr rtl="0" fontAlgn="base"/>
            <a:r>
              <a:rPr lang="en-GB" sz="1200" b="0" i="0" u="none" strike="noStrike" kern="1200" dirty="0">
                <a:solidFill>
                  <a:schemeClr val="tx1"/>
                </a:solidFill>
                <a:effectLst/>
                <a:latin typeface="+mn-lt"/>
                <a:ea typeface="+mn-ea"/>
                <a:cs typeface="+mn-cs"/>
              </a:rPr>
              <a:t>The Public Sector is by far the largest employment sector in the country.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public sector essentially provides all public services in the UK and are funded through the government. They’re responsible for emergency services and healthcare, education, housing, refuse collection, and social care. These organisations focus on serving the population who funds them by delivering free or subsidised services to the public.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Over half a million people are employed within the public sector in Scotland. About 22% of all employees.  A key challenge facing the sector is its ageing workforce with only </a:t>
            </a:r>
            <a:r>
              <a:rPr lang="en-GB" sz="1200" b="0" i="0" u="none" strike="noStrike" kern="1200" dirty="0" err="1">
                <a:solidFill>
                  <a:schemeClr val="tx1"/>
                </a:solidFill>
                <a:effectLst/>
                <a:latin typeface="+mn-lt"/>
                <a:ea typeface="+mn-ea"/>
                <a:cs typeface="+mn-cs"/>
              </a:rPr>
              <a:t>approx</a:t>
            </a:r>
            <a:r>
              <a:rPr lang="en-GB" sz="1200" b="0" i="0" u="none" strike="noStrike" kern="1200" dirty="0">
                <a:solidFill>
                  <a:schemeClr val="tx1"/>
                </a:solidFill>
                <a:effectLst/>
                <a:latin typeface="+mn-lt"/>
                <a:ea typeface="+mn-ea"/>
                <a:cs typeface="+mn-cs"/>
              </a:rPr>
              <a:t> 5% of employees aged under 24. The NHS is part of this and is the largest single employer in the country.</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This sector will require a large number of people to replace the current workforce, around a quarter of a million posts in the next 10 years which accounts for a nearly a third of all forecasted job openings.  </a:t>
            </a:r>
            <a:r>
              <a:rPr lang="en-GB" sz="1200" b="0" i="0" kern="1200" dirty="0">
                <a:solidFill>
                  <a:schemeClr val="tx1"/>
                </a:solidFill>
                <a:effectLst/>
                <a:latin typeface="+mn-lt"/>
                <a:ea typeface="+mn-ea"/>
                <a:cs typeface="+mn-cs"/>
              </a:rPr>
              <a:t>​</a:t>
            </a:r>
          </a:p>
          <a:p>
            <a:pPr>
              <a:defRPr/>
            </a:pPr>
            <a:endParaRPr lang="en-GB" dirty="0"/>
          </a:p>
          <a:p>
            <a:pPr>
              <a:defRPr/>
            </a:pPr>
            <a:r>
              <a:rPr lang="en-GB" b="1" dirty="0"/>
              <a:t>Activity 1 </a:t>
            </a:r>
            <a:r>
              <a:rPr lang="en-GB" dirty="0"/>
              <a:t>– </a:t>
            </a:r>
            <a:r>
              <a:rPr lang="en-GB" i="1" dirty="0"/>
              <a:t>Download Activity 1 worksheet and save to somewhere class can access, or print out copies before class.</a:t>
            </a:r>
            <a:endParaRPr lang="en-US" i="1" dirty="0"/>
          </a:p>
          <a:p>
            <a:pPr>
              <a:defRPr/>
            </a:pPr>
            <a:endParaRPr lang="en-GB" dirty="0"/>
          </a:p>
          <a:p>
            <a:pPr>
              <a:defRPr/>
            </a:pPr>
            <a:r>
              <a:rPr lang="en-GB" dirty="0"/>
              <a:t>Let’s look at this in some more detail by completing Activity 1. </a:t>
            </a:r>
            <a:endParaRPr lang="en-US" dirty="0"/>
          </a:p>
          <a:p>
            <a:pPr>
              <a:defRPr/>
            </a:pPr>
            <a:endParaRPr lang="en-GB" dirty="0"/>
          </a:p>
          <a:p>
            <a:pPr>
              <a:defRPr/>
            </a:pPr>
            <a:r>
              <a:rPr lang="en-GB" dirty="0"/>
              <a:t>You will find some information from five different SDS Regional Skills Assessment (RSA) reports. Have a look through then have a go at answering the questions..</a:t>
            </a:r>
            <a:endParaRPr lang="en-GB" dirty="0">
              <a:cs typeface="Calibri" panose="020F0502020204030204"/>
            </a:endParaRPr>
          </a:p>
          <a:p>
            <a:pPr>
              <a:defRPr/>
            </a:pPr>
            <a:endParaRPr lang="en-GB" dirty="0"/>
          </a:p>
          <a:p>
            <a:pPr>
              <a:defRPr/>
            </a:pPr>
            <a:r>
              <a:rPr lang="en-GB" dirty="0"/>
              <a:t>You have 15 minutes for this task.</a:t>
            </a:r>
            <a:endParaRPr lang="en-US" dirty="0"/>
          </a:p>
          <a:p>
            <a:pPr>
              <a:defRPr/>
            </a:pPr>
            <a:endParaRPr lang="en-GB" dirty="0"/>
          </a:p>
          <a:p>
            <a:pPr>
              <a:defRPr/>
            </a:pPr>
            <a:endParaRPr lang="en-GB" dirty="0"/>
          </a:p>
          <a:p>
            <a:pPr algn="r">
              <a:defRPr/>
            </a:pPr>
            <a:r>
              <a:rPr lang="en-GB" b="1" dirty="0"/>
              <a:t>Timing: 31:10</a:t>
            </a:r>
            <a:endParaRPr lang="en-GB" dirty="0"/>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390111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i="0" dirty="0">
                <a:effectLst/>
              </a:rPr>
              <a:t>Finding facts and figures</a:t>
            </a:r>
          </a:p>
          <a:p>
            <a:pPr marL="0" marR="0" lvl="0" indent="0" algn="l" defTabSz="914400">
              <a:lnSpc>
                <a:spcPct val="100000"/>
              </a:lnSpc>
              <a:spcBef>
                <a:spcPts val="0"/>
              </a:spcBef>
              <a:spcAft>
                <a:spcPts val="0"/>
              </a:spcAft>
              <a:buNone/>
              <a:tabLst/>
              <a:defRPr/>
            </a:pPr>
            <a:endParaRPr lang="en-US" i="0" dirty="0">
              <a:effectLst/>
            </a:endParaRPr>
          </a:p>
          <a:p>
            <a:r>
              <a:rPr lang="en-GB" dirty="0"/>
              <a:t>Not all information is laid out so easily and you may have to read through articles to find out the information that you need. </a:t>
            </a:r>
            <a:r>
              <a:rPr lang="en-GB" b="0" i="0" u="none" strike="noStrike" kern="1200" dirty="0">
                <a:effectLst/>
              </a:rPr>
              <a:t>It is important you understand how to do the research on career sectors you are considering for the future.</a:t>
            </a:r>
            <a:r>
              <a:rPr lang="en-US" dirty="0"/>
              <a:t>  So let’s try another activity.</a:t>
            </a:r>
            <a:endParaRPr lang="en-US" dirty="0">
              <a:cs typeface="Calibri"/>
            </a:endParaRPr>
          </a:p>
          <a:p>
            <a:endParaRPr lang="en-US" dirty="0"/>
          </a:p>
          <a:p>
            <a:r>
              <a:rPr lang="en-GB" b="1" dirty="0"/>
              <a:t>Activity 2</a:t>
            </a:r>
            <a:r>
              <a:rPr lang="en-GB" dirty="0"/>
              <a:t> - </a:t>
            </a:r>
            <a:r>
              <a:rPr lang="en-GB" i="1" dirty="0"/>
              <a:t>Download Activity 2 worksheet and save to somewhere class can access, or print out copies before class. </a:t>
            </a:r>
          </a:p>
          <a:p>
            <a:endParaRPr lang="en-GB" i="1" dirty="0"/>
          </a:p>
          <a:p>
            <a:r>
              <a:rPr lang="en-GB" i="0" dirty="0"/>
              <a:t>Y</a:t>
            </a:r>
            <a:r>
              <a:rPr lang="en-US" i="0" dirty="0" err="1"/>
              <a:t>ou</a:t>
            </a:r>
            <a:r>
              <a:rPr lang="en-US" i="0" dirty="0"/>
              <a:t> have ten minutes to complete this activity. </a:t>
            </a:r>
            <a:r>
              <a:rPr lang="en-US" dirty="0"/>
              <a:t> </a:t>
            </a:r>
            <a:r>
              <a:rPr lang="en-US" b="1" i="1" dirty="0"/>
              <a:t>(Leave for 10 mins) </a:t>
            </a:r>
            <a:endParaRPr lang="en-US" dirty="0"/>
          </a:p>
          <a:p>
            <a:endParaRPr lang="en-US" dirty="0"/>
          </a:p>
          <a:p>
            <a:r>
              <a:rPr lang="en-GB" dirty="0"/>
              <a:t>I hope this has given you some insight into how you can increase your chances of getting a job by finding out about which career areas offer you the best chance of securing a job, and a job that has prospects. Sectors where there are skill gaps, or large growth, are worth investigating further as Government policies and employers are continually developing ways to deal with shortages which may be advantageous to those studying for, or about to enter the job market.  </a:t>
            </a:r>
            <a:endParaRPr lang="en-US" dirty="0"/>
          </a:p>
          <a:p>
            <a:endParaRPr lang="en-GB" dirty="0"/>
          </a:p>
          <a:p>
            <a:r>
              <a:rPr lang="en-GB" dirty="0"/>
              <a:t>They can offer incentives to individuals wishing to upskill into these positions or provide funding for more apprenticeships, studying or training. Many companies are turning away from graduate recruitment, preferring to "Grow their Own" Apprentices and fill their skills gaps quicker. Employers will also have to think about how they can make some careers areas more attractive to jobseekers, so it pays to keep informed and help you make the best choices when choosing which industry to join.</a:t>
            </a:r>
            <a:endParaRPr lang="en-US" dirty="0"/>
          </a:p>
          <a:p>
            <a:endParaRPr lang="en-GB" dirty="0"/>
          </a:p>
          <a:p>
            <a:pPr algn="r"/>
            <a:r>
              <a:rPr lang="en-GB" b="1" dirty="0"/>
              <a:t>Timing: 42:20</a:t>
            </a:r>
            <a:endParaRPr lang="en-US" dirty="0"/>
          </a:p>
          <a:p>
            <a:endParaRPr lang="en-GB" dirty="0"/>
          </a:p>
          <a:p>
            <a:endParaRPr lang="en-GB" dirty="0"/>
          </a:p>
          <a:p>
            <a:endParaRPr lang="en-GB" dirty="0"/>
          </a:p>
          <a:p>
            <a:endParaRPr lang="en-GB" dirty="0"/>
          </a:p>
          <a:p>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6330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192907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10/15/2025</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11.svg"/><Relationship Id="rId12" Type="http://schemas.openxmlformats.org/officeDocument/2006/relationships/image" Target="../media/image30.sv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34.sv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9.png"/><Relationship Id="rId5" Type="http://schemas.openxmlformats.org/officeDocument/2006/relationships/image" Target="../media/image9.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1.svg"/><Relationship Id="rId12" Type="http://schemas.openxmlformats.org/officeDocument/2006/relationships/hyperlink" Target="https://www.planitplus.net/" TargetMode="External"/><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hyperlink" Target="https://www.skillsdevelopmentscotland.co.uk/"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8.png"/><Relationship Id="rId5" Type="http://schemas.openxmlformats.org/officeDocument/2006/relationships/image" Target="../media/image9.png"/><Relationship Id="rId15" Type="http://schemas.openxmlformats.org/officeDocument/2006/relationships/image" Target="../media/image40.png"/><Relationship Id="rId10" Type="http://schemas.openxmlformats.org/officeDocument/2006/relationships/hyperlink" Target="https://luminate.prospects.ac.uk/what-do-graduates-do" TargetMode="External"/><Relationship Id="rId19" Type="http://schemas.openxmlformats.org/officeDocument/2006/relationships/image" Target="../media/image42.png"/><Relationship Id="rId4" Type="http://schemas.openxmlformats.org/officeDocument/2006/relationships/image" Target="../media/image8.png"/><Relationship Id="rId9" Type="http://schemas.openxmlformats.org/officeDocument/2006/relationships/image" Target="../media/image37.png"/><Relationship Id="rId14" Type="http://schemas.openxmlformats.org/officeDocument/2006/relationships/hyperlink" Target="https://www.prospects.ac.u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22.png"/><Relationship Id="rId3" Type="http://schemas.openxmlformats.org/officeDocument/2006/relationships/image" Target="../media/image6.jpeg"/><Relationship Id="rId21" Type="http://schemas.openxmlformats.org/officeDocument/2006/relationships/image" Target="../media/image52.png"/><Relationship Id="rId7" Type="http://schemas.openxmlformats.org/officeDocument/2006/relationships/image" Target="../media/image11.svg"/><Relationship Id="rId12" Type="http://schemas.openxmlformats.org/officeDocument/2006/relationships/image" Target="../media/image47.sv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51.sv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6.png"/><Relationship Id="rId5" Type="http://schemas.openxmlformats.org/officeDocument/2006/relationships/image" Target="../media/image9.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54.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1.svg"/><Relationship Id="rId12" Type="http://schemas.openxmlformats.org/officeDocument/2006/relationships/image" Target="../media/image12.png"/><Relationship Id="rId17" Type="http://schemas.openxmlformats.org/officeDocument/2006/relationships/image" Target="../media/image15.sv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7.svg"/><Relationship Id="rId5" Type="http://schemas.openxmlformats.org/officeDocument/2006/relationships/image" Target="../media/image9.png"/><Relationship Id="rId15" Type="http://schemas.openxmlformats.org/officeDocument/2006/relationships/image" Target="../media/image21.svg"/><Relationship Id="rId10" Type="http://schemas.openxmlformats.org/officeDocument/2006/relationships/image" Target="../media/image56.png"/><Relationship Id="rId19" Type="http://schemas.openxmlformats.org/officeDocument/2006/relationships/image" Target="../media/image17.svg"/><Relationship Id="rId4" Type="http://schemas.openxmlformats.org/officeDocument/2006/relationships/image" Target="../media/image8.png"/><Relationship Id="rId9" Type="http://schemas.openxmlformats.org/officeDocument/2006/relationships/image" Target="../media/image3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6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1" y="521559"/>
            <a:ext cx="3633393"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0" name="TextBox 19">
            <a:extLst>
              <a:ext uri="{FF2B5EF4-FFF2-40B4-BE49-F238E27FC236}">
                <a16:creationId xmlns:a16="http://schemas.microsoft.com/office/drawing/2014/main" id="{41C78DF8-8412-C04F-BCDB-749D0218BEF5}"/>
              </a:ext>
            </a:extLst>
          </p:cNvPr>
          <p:cNvSpPr txBox="1"/>
          <p:nvPr/>
        </p:nvSpPr>
        <p:spPr>
          <a:xfrm>
            <a:off x="1087350" y="495540"/>
            <a:ext cx="3094965" cy="584775"/>
          </a:xfrm>
          <a:prstGeom prst="rect">
            <a:avLst/>
          </a:prstGeom>
          <a:noFill/>
        </p:spPr>
        <p:txBody>
          <a:bodyPr wrap="square" rtlCol="0">
            <a:spAutoFit/>
          </a:bodyPr>
          <a:lstStyle/>
          <a:p>
            <a:r>
              <a:rPr lang="en-US" sz="3200">
                <a:solidFill>
                  <a:schemeClr val="bg1"/>
                </a:solidFill>
                <a:latin typeface="Maximus" pitchFamily="2" charset="0"/>
              </a:rPr>
              <a:t>GET PREPARED</a:t>
            </a:r>
          </a:p>
        </p:txBody>
      </p:sp>
      <p:sp>
        <p:nvSpPr>
          <p:cNvPr id="22" name="TextBox 21">
            <a:extLst>
              <a:ext uri="{FF2B5EF4-FFF2-40B4-BE49-F238E27FC236}">
                <a16:creationId xmlns:a16="http://schemas.microsoft.com/office/drawing/2014/main" id="{958197C2-0747-D240-98A0-B0E50338105C}"/>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 name="Picture 2" descr="Logo, company name&#10;&#10;Description automatically generated">
            <a:extLst>
              <a:ext uri="{FF2B5EF4-FFF2-40B4-BE49-F238E27FC236}">
                <a16:creationId xmlns:a16="http://schemas.microsoft.com/office/drawing/2014/main" id="{C0FD38D2-A7B1-4E44-9C0A-A27D18644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315" y="1878150"/>
            <a:ext cx="3155600" cy="2993700"/>
          </a:xfrm>
          <a:prstGeom prst="rect">
            <a:avLst/>
          </a:prstGeom>
        </p:spPr>
      </p:pic>
      <p:pic>
        <p:nvPicPr>
          <p:cNvPr id="4" name="Picture 3">
            <a:extLst>
              <a:ext uri="{FF2B5EF4-FFF2-40B4-BE49-F238E27FC236}">
                <a16:creationId xmlns:a16="http://schemas.microsoft.com/office/drawing/2014/main" id="{4CF73C51-5929-B3B4-7B84-64167D2E4CE3}"/>
              </a:ext>
            </a:extLst>
          </p:cNvPr>
          <p:cNvPicPr>
            <a:picLocks noChangeAspect="1"/>
          </p:cNvPicPr>
          <p:nvPr/>
        </p:nvPicPr>
        <p:blipFill>
          <a:blip r:embed="rId6"/>
          <a:stretch>
            <a:fillRect/>
          </a:stretch>
        </p:blipFill>
        <p:spPr>
          <a:xfrm>
            <a:off x="7455941" y="6263837"/>
            <a:ext cx="1247775" cy="400050"/>
          </a:xfrm>
          <a:prstGeom prst="rect">
            <a:avLst/>
          </a:prstGeom>
        </p:spPr>
      </p:pic>
      <p:pic>
        <p:nvPicPr>
          <p:cNvPr id="12" name="Picture 11">
            <a:extLst>
              <a:ext uri="{FF2B5EF4-FFF2-40B4-BE49-F238E27FC236}">
                <a16:creationId xmlns:a16="http://schemas.microsoft.com/office/drawing/2014/main" id="{75348BB9-9ABB-FA00-B5D2-13586EBA52B4}"/>
              </a:ext>
            </a:extLst>
          </p:cNvPr>
          <p:cNvPicPr>
            <a:picLocks noChangeAspect="1"/>
          </p:cNvPicPr>
          <p:nvPr/>
        </p:nvPicPr>
        <p:blipFill>
          <a:blip r:embed="rId7"/>
          <a:stretch>
            <a:fillRect/>
          </a:stretch>
        </p:blipFill>
        <p:spPr>
          <a:xfrm>
            <a:off x="714652" y="2925859"/>
            <a:ext cx="3650277" cy="403064"/>
          </a:xfrm>
          <a:prstGeom prst="rect">
            <a:avLst/>
          </a:prstGeom>
        </p:spPr>
      </p:pic>
      <p:sp>
        <p:nvSpPr>
          <p:cNvPr id="13" name="TextBox 2">
            <a:extLst>
              <a:ext uri="{FF2B5EF4-FFF2-40B4-BE49-F238E27FC236}">
                <a16:creationId xmlns:a16="http://schemas.microsoft.com/office/drawing/2014/main" id="{B8BF3776-9B65-718E-1057-6C816DB1144F}"/>
              </a:ext>
            </a:extLst>
          </p:cNvPr>
          <p:cNvSpPr txBox="1"/>
          <p:nvPr/>
        </p:nvSpPr>
        <p:spPr>
          <a:xfrm>
            <a:off x="883863" y="3371826"/>
            <a:ext cx="3688673"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THE JOB MARKET TODAY</a:t>
            </a:r>
          </a:p>
        </p:txBody>
      </p:sp>
      <p:sp>
        <p:nvSpPr>
          <p:cNvPr id="14" name="TextBox 3">
            <a:extLst>
              <a:ext uri="{FF2B5EF4-FFF2-40B4-BE49-F238E27FC236}">
                <a16:creationId xmlns:a16="http://schemas.microsoft.com/office/drawing/2014/main" id="{6315AB01-AB75-49EC-1658-B0BA592FA2C2}"/>
              </a:ext>
            </a:extLst>
          </p:cNvPr>
          <p:cNvSpPr txBox="1"/>
          <p:nvPr/>
        </p:nvSpPr>
        <p:spPr>
          <a:xfrm>
            <a:off x="900640" y="2694903"/>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2:</a:t>
            </a:r>
          </a:p>
        </p:txBody>
      </p:sp>
      <p:sp>
        <p:nvSpPr>
          <p:cNvPr id="2" name="Footer Placeholder 3">
            <a:extLst>
              <a:ext uri="{FF2B5EF4-FFF2-40B4-BE49-F238E27FC236}">
                <a16:creationId xmlns:a16="http://schemas.microsoft.com/office/drawing/2014/main" id="{8634A316-CE9A-B211-0C57-8A9DF8FE61D0}"/>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7" descr="A map of a city&#10;&#10;Description automatically generated with medium confidence">
            <a:extLst>
              <a:ext uri="{FF2B5EF4-FFF2-40B4-BE49-F238E27FC236}">
                <a16:creationId xmlns:a16="http://schemas.microsoft.com/office/drawing/2014/main" id="{81789B9E-68CA-5B44-9397-889D7EC3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331" y="403438"/>
            <a:ext cx="3665842" cy="5163056"/>
          </a:xfrm>
          <a:prstGeom prst="rect">
            <a:avLst/>
          </a:prstGeom>
        </p:spPr>
      </p:pic>
      <p:pic>
        <p:nvPicPr>
          <p:cNvPr id="53" name="Picture 52" descr="A picture containing sunset, nature, flock, bright&#10;&#10;Description automatically generated">
            <a:extLst>
              <a:ext uri="{FF2B5EF4-FFF2-40B4-BE49-F238E27FC236}">
                <a16:creationId xmlns:a16="http://schemas.microsoft.com/office/drawing/2014/main" id="{E36B91A8-00BD-4F52-F784-C2AB55DF5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540" y="349083"/>
            <a:ext cx="3403308" cy="516378"/>
          </a:xfrm>
          <a:prstGeom prst="rect">
            <a:avLst/>
          </a:prstGeom>
        </p:spPr>
      </p:pic>
      <p:sp>
        <p:nvSpPr>
          <p:cNvPr id="51" name="TextBox 50">
            <a:extLst>
              <a:ext uri="{FF2B5EF4-FFF2-40B4-BE49-F238E27FC236}">
                <a16:creationId xmlns:a16="http://schemas.microsoft.com/office/drawing/2014/main" id="{F265CB5B-1142-474C-8D15-DA4B23846AB7}"/>
              </a:ext>
            </a:extLst>
          </p:cNvPr>
          <p:cNvSpPr txBox="1"/>
          <p:nvPr/>
        </p:nvSpPr>
        <p:spPr>
          <a:xfrm>
            <a:off x="1684539" y="431415"/>
            <a:ext cx="3403308"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What is LMI?</a:t>
            </a:r>
          </a:p>
        </p:txBody>
      </p:sp>
      <p:grpSp>
        <p:nvGrpSpPr>
          <p:cNvPr id="20" name="Group 19">
            <a:extLst>
              <a:ext uri="{FF2B5EF4-FFF2-40B4-BE49-F238E27FC236}">
                <a16:creationId xmlns:a16="http://schemas.microsoft.com/office/drawing/2014/main" id="{BA2B0000-4821-02CE-983C-771BF19E5920}"/>
              </a:ext>
            </a:extLst>
          </p:cNvPr>
          <p:cNvGrpSpPr/>
          <p:nvPr/>
        </p:nvGrpSpPr>
        <p:grpSpPr>
          <a:xfrm>
            <a:off x="819535" y="195722"/>
            <a:ext cx="772851" cy="766668"/>
            <a:chOff x="819535" y="195722"/>
            <a:chExt cx="772851" cy="766668"/>
          </a:xfrm>
        </p:grpSpPr>
        <p:pic>
          <p:nvPicPr>
            <p:cNvPr id="62" name="Picture 61" descr="A picture containing text, light, dark&#10;&#10;Description automatically generated">
              <a:extLst>
                <a:ext uri="{FF2B5EF4-FFF2-40B4-BE49-F238E27FC236}">
                  <a16:creationId xmlns:a16="http://schemas.microsoft.com/office/drawing/2014/main" id="{CBD981AF-C5D0-EC42-9F13-9D01FD52C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30" name="Graphic 29" descr="Research with solid fill">
              <a:extLst>
                <a:ext uri="{FF2B5EF4-FFF2-40B4-BE49-F238E27FC236}">
                  <a16:creationId xmlns:a16="http://schemas.microsoft.com/office/drawing/2014/main" id="{F5077756-320C-D74C-AE11-E1BCE206AF2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688" y="274575"/>
              <a:ext cx="588543" cy="588543"/>
            </a:xfrm>
            <a:prstGeom prst="rect">
              <a:avLst/>
            </a:prstGeom>
          </p:spPr>
        </p:pic>
      </p:grpSp>
      <p:grpSp>
        <p:nvGrpSpPr>
          <p:cNvPr id="14" name="Group 13">
            <a:extLst>
              <a:ext uri="{FF2B5EF4-FFF2-40B4-BE49-F238E27FC236}">
                <a16:creationId xmlns:a16="http://schemas.microsoft.com/office/drawing/2014/main" id="{A93D6D54-9D4D-12C8-5AA1-DC8C0B38CE49}"/>
              </a:ext>
            </a:extLst>
          </p:cNvPr>
          <p:cNvGrpSpPr/>
          <p:nvPr/>
        </p:nvGrpSpPr>
        <p:grpSpPr>
          <a:xfrm>
            <a:off x="7357101" y="2649572"/>
            <a:ext cx="624483" cy="625516"/>
            <a:chOff x="6730748" y="2599907"/>
            <a:chExt cx="624483" cy="625516"/>
          </a:xfrm>
        </p:grpSpPr>
        <p:sp>
          <p:nvSpPr>
            <p:cNvPr id="39" name="Oval 38">
              <a:extLst>
                <a:ext uri="{FF2B5EF4-FFF2-40B4-BE49-F238E27FC236}">
                  <a16:creationId xmlns:a16="http://schemas.microsoft.com/office/drawing/2014/main" id="{E5B06D56-1FB5-2A41-AAAE-0AFC06944E64}"/>
                </a:ext>
              </a:extLst>
            </p:cNvPr>
            <p:cNvSpPr/>
            <p:nvPr/>
          </p:nvSpPr>
          <p:spPr>
            <a:xfrm>
              <a:off x="6730748" y="2599907"/>
              <a:ext cx="624483" cy="625516"/>
            </a:xfrm>
            <a:prstGeom prst="ellipse">
              <a:avLst/>
            </a:prstGeom>
            <a:solidFill>
              <a:srgbClr val="FFFF00"/>
            </a:solid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ins with solid fill">
              <a:extLst>
                <a:ext uri="{FF2B5EF4-FFF2-40B4-BE49-F238E27FC236}">
                  <a16:creationId xmlns:a16="http://schemas.microsoft.com/office/drawing/2014/main" id="{27D094C0-65BF-7F44-8D05-520CDA30EA1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788" y="2682337"/>
              <a:ext cx="470735" cy="444042"/>
            </a:xfrm>
            <a:prstGeom prst="rect">
              <a:avLst/>
            </a:prstGeom>
          </p:spPr>
        </p:pic>
      </p:grpSp>
      <p:cxnSp>
        <p:nvCxnSpPr>
          <p:cNvPr id="41" name="Straight Arrow Connector 40">
            <a:extLst>
              <a:ext uri="{FF2B5EF4-FFF2-40B4-BE49-F238E27FC236}">
                <a16:creationId xmlns:a16="http://schemas.microsoft.com/office/drawing/2014/main" id="{D10E848F-A096-764E-99AA-9306BFE76C0B}"/>
              </a:ext>
            </a:extLst>
          </p:cNvPr>
          <p:cNvCxnSpPr>
            <a:cxnSpLocks/>
            <a:stCxn id="39" idx="2"/>
          </p:cNvCxnSpPr>
          <p:nvPr/>
        </p:nvCxnSpPr>
        <p:spPr>
          <a:xfrm flipH="1">
            <a:off x="5759330" y="2962330"/>
            <a:ext cx="1597771" cy="617064"/>
          </a:xfrm>
          <a:prstGeom prst="straightConnector1">
            <a:avLst/>
          </a:prstGeom>
          <a:ln w="4762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97B5CCD-0D73-044A-ACE1-53F25B90299D}"/>
              </a:ext>
            </a:extLst>
          </p:cNvPr>
          <p:cNvSpPr txBox="1"/>
          <p:nvPr/>
        </p:nvSpPr>
        <p:spPr>
          <a:xfrm>
            <a:off x="7374694" y="3321711"/>
            <a:ext cx="633613" cy="394619"/>
          </a:xfrm>
          <a:prstGeom prst="rect">
            <a:avLst/>
          </a:prstGeom>
          <a:noFill/>
        </p:spPr>
        <p:txBody>
          <a:bodyPr wrap="none" rtlCol="0">
            <a:spAutoFit/>
          </a:bodyPr>
          <a:lstStyle/>
          <a:p>
            <a:pPr algn="ctr"/>
            <a:r>
              <a:rPr lang="en-US" sz="1400" dirty="0">
                <a:solidFill>
                  <a:srgbClr val="00B050"/>
                </a:solidFill>
                <a:latin typeface="Franklin Gothic" panose="020B7200000000000000" pitchFamily="34" charset="0"/>
              </a:rPr>
              <a:t>Salary</a:t>
            </a:r>
          </a:p>
          <a:p>
            <a:pPr algn="ctr"/>
            <a:r>
              <a:rPr lang="en-US" sz="1000" i="1" dirty="0">
                <a:solidFill>
                  <a:srgbClr val="00B050"/>
                </a:solidFill>
                <a:latin typeface="Franklin Gothic Medium" panose="020B0603020102020204" pitchFamily="34" charset="0"/>
              </a:rPr>
              <a:t>(average)</a:t>
            </a:r>
          </a:p>
        </p:txBody>
      </p:sp>
      <p:cxnSp>
        <p:nvCxnSpPr>
          <p:cNvPr id="65" name="Straight Arrow Connector 64">
            <a:extLst>
              <a:ext uri="{FF2B5EF4-FFF2-40B4-BE49-F238E27FC236}">
                <a16:creationId xmlns:a16="http://schemas.microsoft.com/office/drawing/2014/main" id="{FB30F3BE-BF9E-2648-8CA6-0CAC092D5F07}"/>
              </a:ext>
            </a:extLst>
          </p:cNvPr>
          <p:cNvCxnSpPr>
            <a:cxnSpLocks/>
            <a:stCxn id="63" idx="6"/>
          </p:cNvCxnSpPr>
          <p:nvPr/>
        </p:nvCxnSpPr>
        <p:spPr>
          <a:xfrm flipV="1">
            <a:off x="2044081" y="3270862"/>
            <a:ext cx="2540121" cy="516419"/>
          </a:xfrm>
          <a:prstGeom prst="straightConnector1">
            <a:avLst/>
          </a:prstGeom>
          <a:ln w="47625">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0F05DBE-564C-5D46-80C5-8F8D64296243}"/>
              </a:ext>
            </a:extLst>
          </p:cNvPr>
          <p:cNvSpPr txBox="1"/>
          <p:nvPr/>
        </p:nvSpPr>
        <p:spPr>
          <a:xfrm>
            <a:off x="1063027" y="4186908"/>
            <a:ext cx="1297135" cy="403856"/>
          </a:xfrm>
          <a:prstGeom prst="rect">
            <a:avLst/>
          </a:prstGeom>
          <a:noFill/>
        </p:spPr>
        <p:txBody>
          <a:bodyPr wrap="square" rtlCol="0">
            <a:spAutoFit/>
          </a:bodyPr>
          <a:lstStyle/>
          <a:p>
            <a:pPr algn="ctr"/>
            <a:r>
              <a:rPr lang="en-US" sz="1400" dirty="0">
                <a:solidFill>
                  <a:schemeClr val="accent5"/>
                </a:solidFill>
                <a:latin typeface="Franklin Gothic" panose="020B7200000000000000" pitchFamily="34" charset="0"/>
              </a:rPr>
              <a:t>Working Hours</a:t>
            </a:r>
          </a:p>
          <a:p>
            <a:pPr algn="ctr"/>
            <a:r>
              <a:rPr lang="en-US" sz="1000" i="1" dirty="0">
                <a:solidFill>
                  <a:schemeClr val="accent5"/>
                </a:solidFill>
                <a:latin typeface="Franklin Gothic Medium" panose="020B0603020102020204" pitchFamily="34" charset="0"/>
              </a:rPr>
              <a:t>(average)</a:t>
            </a:r>
          </a:p>
        </p:txBody>
      </p:sp>
      <p:grpSp>
        <p:nvGrpSpPr>
          <p:cNvPr id="12" name="Group 11">
            <a:extLst>
              <a:ext uri="{FF2B5EF4-FFF2-40B4-BE49-F238E27FC236}">
                <a16:creationId xmlns:a16="http://schemas.microsoft.com/office/drawing/2014/main" id="{6634E1DE-6806-44C4-5EB4-222A5598844D}"/>
              </a:ext>
            </a:extLst>
          </p:cNvPr>
          <p:cNvGrpSpPr/>
          <p:nvPr/>
        </p:nvGrpSpPr>
        <p:grpSpPr>
          <a:xfrm>
            <a:off x="1419598" y="3474523"/>
            <a:ext cx="624483" cy="625516"/>
            <a:chOff x="1419598" y="3474523"/>
            <a:chExt cx="624483" cy="625516"/>
          </a:xfrm>
        </p:grpSpPr>
        <p:sp>
          <p:nvSpPr>
            <p:cNvPr id="63" name="Oval 62">
              <a:extLst>
                <a:ext uri="{FF2B5EF4-FFF2-40B4-BE49-F238E27FC236}">
                  <a16:creationId xmlns:a16="http://schemas.microsoft.com/office/drawing/2014/main" id="{0BD16699-45E5-7249-A819-A89FC993FC96}"/>
                </a:ext>
              </a:extLst>
            </p:cNvPr>
            <p:cNvSpPr/>
            <p:nvPr/>
          </p:nvSpPr>
          <p:spPr>
            <a:xfrm>
              <a:off x="1419598" y="3474523"/>
              <a:ext cx="624483" cy="625516"/>
            </a:xfrm>
            <a:prstGeom prst="ellipse">
              <a:avLst/>
            </a:prstGeom>
            <a:solidFill>
              <a:srgbClr val="FFFF00"/>
            </a:solidFill>
            <a:ln w="60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lock with solid fill">
              <a:extLst>
                <a:ext uri="{FF2B5EF4-FFF2-40B4-BE49-F238E27FC236}">
                  <a16:creationId xmlns:a16="http://schemas.microsoft.com/office/drawing/2014/main" id="{87736429-E627-4540-B7EB-07E03EDEC3C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7045" y="3536952"/>
              <a:ext cx="529692" cy="499656"/>
            </a:xfrm>
            <a:prstGeom prst="rect">
              <a:avLst/>
            </a:prstGeom>
          </p:spPr>
        </p:pic>
      </p:grpSp>
      <p:cxnSp>
        <p:nvCxnSpPr>
          <p:cNvPr id="73" name="Straight Arrow Connector 72">
            <a:extLst>
              <a:ext uri="{FF2B5EF4-FFF2-40B4-BE49-F238E27FC236}">
                <a16:creationId xmlns:a16="http://schemas.microsoft.com/office/drawing/2014/main" id="{59AF4D7D-935F-CC48-A550-63DF64134927}"/>
              </a:ext>
            </a:extLst>
          </p:cNvPr>
          <p:cNvCxnSpPr>
            <a:cxnSpLocks/>
          </p:cNvCxnSpPr>
          <p:nvPr/>
        </p:nvCxnSpPr>
        <p:spPr>
          <a:xfrm>
            <a:off x="1984912" y="1631448"/>
            <a:ext cx="2497358" cy="770820"/>
          </a:xfrm>
          <a:prstGeom prst="straightConnector1">
            <a:avLst/>
          </a:prstGeom>
          <a:ln w="47625">
            <a:solidFill>
              <a:srgbClr val="E32D91"/>
            </a:solidFill>
            <a:tailEnd type="ova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5B7AF72-C817-FF41-BC97-6EF988FDA685}"/>
              </a:ext>
            </a:extLst>
          </p:cNvPr>
          <p:cNvSpPr txBox="1"/>
          <p:nvPr/>
        </p:nvSpPr>
        <p:spPr>
          <a:xfrm>
            <a:off x="1136440" y="1945220"/>
            <a:ext cx="1047596" cy="394619"/>
          </a:xfrm>
          <a:prstGeom prst="rect">
            <a:avLst/>
          </a:prstGeom>
          <a:noFill/>
        </p:spPr>
        <p:txBody>
          <a:bodyPr wrap="none" rtlCol="0">
            <a:spAutoFit/>
          </a:bodyPr>
          <a:lstStyle/>
          <a:p>
            <a:pPr algn="ctr"/>
            <a:r>
              <a:rPr lang="en-US" sz="1400" dirty="0">
                <a:solidFill>
                  <a:srgbClr val="E32D91"/>
                </a:solidFill>
                <a:latin typeface="Franklin Gothic" panose="020B7200000000000000" pitchFamily="34" charset="0"/>
              </a:rPr>
              <a:t>Employment</a:t>
            </a:r>
          </a:p>
          <a:p>
            <a:pPr algn="ctr"/>
            <a:r>
              <a:rPr lang="en-US" sz="1000" i="1" dirty="0">
                <a:solidFill>
                  <a:srgbClr val="E32D91"/>
                </a:solidFill>
                <a:latin typeface="Franklin Gothic Medium" panose="020B0603020102020204" pitchFamily="34" charset="0"/>
              </a:rPr>
              <a:t>(average)</a:t>
            </a:r>
          </a:p>
        </p:txBody>
      </p:sp>
      <p:grpSp>
        <p:nvGrpSpPr>
          <p:cNvPr id="10" name="Group 9">
            <a:extLst>
              <a:ext uri="{FF2B5EF4-FFF2-40B4-BE49-F238E27FC236}">
                <a16:creationId xmlns:a16="http://schemas.microsoft.com/office/drawing/2014/main" id="{136F7D01-331E-3F1D-C2C8-63C3C540FFB2}"/>
              </a:ext>
            </a:extLst>
          </p:cNvPr>
          <p:cNvGrpSpPr/>
          <p:nvPr/>
        </p:nvGrpSpPr>
        <p:grpSpPr>
          <a:xfrm>
            <a:off x="1364728" y="1251248"/>
            <a:ext cx="624483" cy="625516"/>
            <a:chOff x="1529820" y="1445791"/>
            <a:chExt cx="624483" cy="625516"/>
          </a:xfrm>
        </p:grpSpPr>
        <p:sp>
          <p:nvSpPr>
            <p:cNvPr id="72" name="Oval 71">
              <a:extLst>
                <a:ext uri="{FF2B5EF4-FFF2-40B4-BE49-F238E27FC236}">
                  <a16:creationId xmlns:a16="http://schemas.microsoft.com/office/drawing/2014/main" id="{B1891BF1-E893-0249-BA6E-C228A881AB4D}"/>
                </a:ext>
              </a:extLst>
            </p:cNvPr>
            <p:cNvSpPr/>
            <p:nvPr/>
          </p:nvSpPr>
          <p:spPr>
            <a:xfrm>
              <a:off x="1529820" y="1445791"/>
              <a:ext cx="624483" cy="625516"/>
            </a:xfrm>
            <a:prstGeom prst="ellipse">
              <a:avLst/>
            </a:prstGeom>
            <a:solidFill>
              <a:srgbClr val="FFFF00"/>
            </a:solidFill>
            <a:ln w="60325">
              <a:solidFill>
                <a:srgbClr val="E3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Group of men with solid fill">
              <a:extLst>
                <a:ext uri="{FF2B5EF4-FFF2-40B4-BE49-F238E27FC236}">
                  <a16:creationId xmlns:a16="http://schemas.microsoft.com/office/drawing/2014/main" id="{698503D8-DA55-C341-A57D-92B6BE1D9C4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5698" y="1557757"/>
              <a:ext cx="396183" cy="373718"/>
            </a:xfrm>
            <a:prstGeom prst="rect">
              <a:avLst/>
            </a:prstGeom>
          </p:spPr>
        </p:pic>
      </p:grpSp>
      <p:cxnSp>
        <p:nvCxnSpPr>
          <p:cNvPr id="81" name="Straight Arrow Connector 80">
            <a:extLst>
              <a:ext uri="{FF2B5EF4-FFF2-40B4-BE49-F238E27FC236}">
                <a16:creationId xmlns:a16="http://schemas.microsoft.com/office/drawing/2014/main" id="{7B1C1EE7-455A-EB47-8514-78D7115857C3}"/>
              </a:ext>
            </a:extLst>
          </p:cNvPr>
          <p:cNvCxnSpPr>
            <a:cxnSpLocks/>
          </p:cNvCxnSpPr>
          <p:nvPr/>
        </p:nvCxnSpPr>
        <p:spPr>
          <a:xfrm flipH="1">
            <a:off x="5787346" y="1549982"/>
            <a:ext cx="1293804" cy="944766"/>
          </a:xfrm>
          <a:prstGeom prst="straightConnector1">
            <a:avLst/>
          </a:prstGeom>
          <a:ln w="47625">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1308E2B-747B-BF43-8AEE-89C83F5FF00D}"/>
              </a:ext>
            </a:extLst>
          </p:cNvPr>
          <p:cNvSpPr txBox="1"/>
          <p:nvPr/>
        </p:nvSpPr>
        <p:spPr>
          <a:xfrm>
            <a:off x="6672474" y="1707520"/>
            <a:ext cx="1291956" cy="394619"/>
          </a:xfrm>
          <a:prstGeom prst="rect">
            <a:avLst/>
          </a:prstGeom>
          <a:noFill/>
        </p:spPr>
        <p:txBody>
          <a:bodyPr wrap="square" rtlCol="0">
            <a:spAutoFit/>
          </a:bodyPr>
          <a:lstStyle/>
          <a:p>
            <a:pPr algn="ctr"/>
            <a:r>
              <a:rPr lang="en-US" sz="1400" dirty="0">
                <a:solidFill>
                  <a:srgbClr val="FF0000"/>
                </a:solidFill>
                <a:latin typeface="Franklin Gothic" panose="020B7200000000000000" pitchFamily="34" charset="0"/>
              </a:rPr>
              <a:t>Most jobs</a:t>
            </a:r>
          </a:p>
          <a:p>
            <a:pPr algn="ctr"/>
            <a:r>
              <a:rPr lang="en-US" sz="1000" i="1" dirty="0">
                <a:solidFill>
                  <a:srgbClr val="FF0000"/>
                </a:solidFill>
                <a:latin typeface="Franklin Gothic Medium" panose="020B0603020102020204" pitchFamily="34" charset="0"/>
              </a:rPr>
              <a:t>(industry specific)</a:t>
            </a:r>
          </a:p>
        </p:txBody>
      </p:sp>
      <p:grpSp>
        <p:nvGrpSpPr>
          <p:cNvPr id="9" name="Group 8">
            <a:extLst>
              <a:ext uri="{FF2B5EF4-FFF2-40B4-BE49-F238E27FC236}">
                <a16:creationId xmlns:a16="http://schemas.microsoft.com/office/drawing/2014/main" id="{42F1C86A-2E16-CC95-7539-154F2391CFC2}"/>
              </a:ext>
            </a:extLst>
          </p:cNvPr>
          <p:cNvGrpSpPr/>
          <p:nvPr/>
        </p:nvGrpSpPr>
        <p:grpSpPr>
          <a:xfrm>
            <a:off x="7001354" y="1039602"/>
            <a:ext cx="624483" cy="625516"/>
            <a:chOff x="6737593" y="1029903"/>
            <a:chExt cx="624483" cy="625516"/>
          </a:xfrm>
        </p:grpSpPr>
        <p:sp>
          <p:nvSpPr>
            <p:cNvPr id="80" name="Oval 79">
              <a:extLst>
                <a:ext uri="{FF2B5EF4-FFF2-40B4-BE49-F238E27FC236}">
                  <a16:creationId xmlns:a16="http://schemas.microsoft.com/office/drawing/2014/main" id="{040D2481-925B-AC41-9E98-753BD0D1F4A2}"/>
                </a:ext>
              </a:extLst>
            </p:cNvPr>
            <p:cNvSpPr/>
            <p:nvPr/>
          </p:nvSpPr>
          <p:spPr>
            <a:xfrm>
              <a:off x="6737593" y="1029903"/>
              <a:ext cx="624483" cy="625516"/>
            </a:xfrm>
            <a:prstGeom prst="ellipse">
              <a:avLst/>
            </a:prstGeom>
            <a:solidFill>
              <a:srgbClr val="FFFF00"/>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Heart with pulse with solid fill">
              <a:extLst>
                <a:ext uri="{FF2B5EF4-FFF2-40B4-BE49-F238E27FC236}">
                  <a16:creationId xmlns:a16="http://schemas.microsoft.com/office/drawing/2014/main" id="{3C117643-7B1A-4145-A04C-A64EA004C36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98139" y="1126294"/>
              <a:ext cx="493370" cy="465393"/>
            </a:xfrm>
            <a:prstGeom prst="rect">
              <a:avLst/>
            </a:prstGeom>
          </p:spPr>
        </p:pic>
      </p:grpSp>
      <p:cxnSp>
        <p:nvCxnSpPr>
          <p:cNvPr id="46" name="Straight Arrow Connector 45">
            <a:extLst>
              <a:ext uri="{FF2B5EF4-FFF2-40B4-BE49-F238E27FC236}">
                <a16:creationId xmlns:a16="http://schemas.microsoft.com/office/drawing/2014/main" id="{757BB1E8-11CD-CA43-9B3E-D18DD4EBEAD2}"/>
              </a:ext>
            </a:extLst>
          </p:cNvPr>
          <p:cNvCxnSpPr>
            <a:cxnSpLocks/>
            <a:stCxn id="45" idx="2"/>
          </p:cNvCxnSpPr>
          <p:nvPr/>
        </p:nvCxnSpPr>
        <p:spPr>
          <a:xfrm flipH="1">
            <a:off x="5625548" y="4412797"/>
            <a:ext cx="2077409" cy="455586"/>
          </a:xfrm>
          <a:prstGeom prst="straightConnector1">
            <a:avLst/>
          </a:prstGeom>
          <a:ln w="47625">
            <a:solidFill>
              <a:srgbClr val="85358B"/>
            </a:solidFill>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B0B028C-E5DE-9E47-A5B2-3C99F5D9FCE6}"/>
              </a:ext>
            </a:extLst>
          </p:cNvPr>
          <p:cNvSpPr txBox="1"/>
          <p:nvPr/>
        </p:nvSpPr>
        <p:spPr>
          <a:xfrm>
            <a:off x="7471257" y="4841003"/>
            <a:ext cx="1156307" cy="394619"/>
          </a:xfrm>
          <a:prstGeom prst="rect">
            <a:avLst/>
          </a:prstGeom>
          <a:noFill/>
        </p:spPr>
        <p:txBody>
          <a:bodyPr wrap="none" rtlCol="0">
            <a:spAutoFit/>
          </a:bodyPr>
          <a:lstStyle/>
          <a:p>
            <a:pPr algn="ctr"/>
            <a:r>
              <a:rPr lang="en-US" sz="1400" dirty="0">
                <a:solidFill>
                  <a:srgbClr val="85358B"/>
                </a:solidFill>
                <a:latin typeface="Franklin Gothic" panose="020B7200000000000000" pitchFamily="34" charset="0"/>
              </a:rPr>
              <a:t>Qualifications</a:t>
            </a:r>
          </a:p>
          <a:p>
            <a:pPr algn="ctr"/>
            <a:r>
              <a:rPr lang="en-US" sz="1000" i="1" dirty="0">
                <a:solidFill>
                  <a:srgbClr val="85358B"/>
                </a:solidFill>
                <a:latin typeface="Franklin Gothic Medium" panose="020B0603020102020204" pitchFamily="34" charset="0"/>
              </a:rPr>
              <a:t>(average)</a:t>
            </a:r>
          </a:p>
        </p:txBody>
      </p:sp>
      <p:grpSp>
        <p:nvGrpSpPr>
          <p:cNvPr id="13" name="Group 12">
            <a:extLst>
              <a:ext uri="{FF2B5EF4-FFF2-40B4-BE49-F238E27FC236}">
                <a16:creationId xmlns:a16="http://schemas.microsoft.com/office/drawing/2014/main" id="{99BBDF45-A11B-7F99-5AA3-FE9FC3D36369}"/>
              </a:ext>
            </a:extLst>
          </p:cNvPr>
          <p:cNvGrpSpPr/>
          <p:nvPr/>
        </p:nvGrpSpPr>
        <p:grpSpPr>
          <a:xfrm>
            <a:off x="7702957" y="4100039"/>
            <a:ext cx="624483" cy="625516"/>
            <a:chOff x="6817489" y="3952255"/>
            <a:chExt cx="624483" cy="625516"/>
          </a:xfrm>
        </p:grpSpPr>
        <p:sp>
          <p:nvSpPr>
            <p:cNvPr id="45" name="Oval 44">
              <a:extLst>
                <a:ext uri="{FF2B5EF4-FFF2-40B4-BE49-F238E27FC236}">
                  <a16:creationId xmlns:a16="http://schemas.microsoft.com/office/drawing/2014/main" id="{BB4ADBA2-5A3D-A24C-8AEF-C2A607E3CCE5}"/>
                </a:ext>
              </a:extLst>
            </p:cNvPr>
            <p:cNvSpPr/>
            <p:nvPr/>
          </p:nvSpPr>
          <p:spPr>
            <a:xfrm>
              <a:off x="6817489" y="3952255"/>
              <a:ext cx="624483" cy="625516"/>
            </a:xfrm>
            <a:prstGeom prst="ellipse">
              <a:avLst/>
            </a:prstGeom>
            <a:solidFill>
              <a:srgbClr val="FFFF00"/>
            </a:solidFill>
            <a:ln w="60325">
              <a:solidFill>
                <a:srgbClr val="85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Graduation cap with solid fill">
              <a:extLst>
                <a:ext uri="{FF2B5EF4-FFF2-40B4-BE49-F238E27FC236}">
                  <a16:creationId xmlns:a16="http://schemas.microsoft.com/office/drawing/2014/main" id="{D97FD538-0527-FB4D-878B-1A63021511A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87760" y="4048568"/>
              <a:ext cx="482973" cy="455586"/>
            </a:xfrm>
            <a:prstGeom prst="rect">
              <a:avLst/>
            </a:prstGeom>
          </p:spPr>
        </p:pic>
      </p:grpSp>
      <p:grpSp>
        <p:nvGrpSpPr>
          <p:cNvPr id="37" name="Group 36">
            <a:extLst>
              <a:ext uri="{FF2B5EF4-FFF2-40B4-BE49-F238E27FC236}">
                <a16:creationId xmlns:a16="http://schemas.microsoft.com/office/drawing/2014/main" id="{12AB4D5B-70DB-D7C5-181F-DD79E54B1A6A}"/>
              </a:ext>
            </a:extLst>
          </p:cNvPr>
          <p:cNvGrpSpPr/>
          <p:nvPr/>
        </p:nvGrpSpPr>
        <p:grpSpPr>
          <a:xfrm>
            <a:off x="76900" y="5260362"/>
            <a:ext cx="7421036" cy="1494175"/>
            <a:chOff x="76900" y="5218322"/>
            <a:chExt cx="7421036" cy="1494175"/>
          </a:xfrm>
        </p:grpSpPr>
        <p:pic>
          <p:nvPicPr>
            <p:cNvPr id="40" name="Picture 39" descr="A picture containing text&#10;&#10;Description automatically generated">
              <a:extLst>
                <a:ext uri="{FF2B5EF4-FFF2-40B4-BE49-F238E27FC236}">
                  <a16:creationId xmlns:a16="http://schemas.microsoft.com/office/drawing/2014/main" id="{0D1099C7-AEA5-9A8A-3AAA-E3FC861FC22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42768" y="5218322"/>
              <a:ext cx="3255168" cy="1494175"/>
            </a:xfrm>
            <a:prstGeom prst="rect">
              <a:avLst/>
            </a:prstGeom>
            <a:effectLst>
              <a:outerShdw blurRad="50800" dist="50800" dir="5400000" algn="ctr" rotWithShape="0">
                <a:schemeClr val="tx1">
                  <a:lumMod val="65000"/>
                  <a:lumOff val="35000"/>
                </a:schemeClr>
              </a:outerShdw>
            </a:effectLst>
          </p:spPr>
        </p:pic>
        <p:sp>
          <p:nvSpPr>
            <p:cNvPr id="42" name="TextBox 41">
              <a:extLst>
                <a:ext uri="{FF2B5EF4-FFF2-40B4-BE49-F238E27FC236}">
                  <a16:creationId xmlns:a16="http://schemas.microsoft.com/office/drawing/2014/main" id="{DA352725-A28B-022D-6BA8-C85FACE80FFE}"/>
                </a:ext>
              </a:extLst>
            </p:cNvPr>
            <p:cNvSpPr txBox="1"/>
            <p:nvPr/>
          </p:nvSpPr>
          <p:spPr>
            <a:xfrm>
              <a:off x="4531536" y="5604058"/>
              <a:ext cx="2677631"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Put these into your own top 3 priorities.</a:t>
              </a:r>
            </a:p>
          </p:txBody>
        </p:sp>
        <p:pic>
          <p:nvPicPr>
            <p:cNvPr id="43" name="Picture 42" descr="A picture containing outdoor object, night sky&#10;&#10;Description automatically generated">
              <a:extLst>
                <a:ext uri="{FF2B5EF4-FFF2-40B4-BE49-F238E27FC236}">
                  <a16:creationId xmlns:a16="http://schemas.microsoft.com/office/drawing/2014/main" id="{AA438365-1E67-0418-0542-8886E7965A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52047" y="5486933"/>
              <a:ext cx="910539" cy="925589"/>
            </a:xfrm>
            <a:prstGeom prst="rect">
              <a:avLst/>
            </a:prstGeom>
          </p:spPr>
        </p:pic>
        <p:pic>
          <p:nvPicPr>
            <p:cNvPr id="47" name="Picture 46" descr="Background pattern&#10;&#10;Description automatically generated">
              <a:extLst>
                <a:ext uri="{FF2B5EF4-FFF2-40B4-BE49-F238E27FC236}">
                  <a16:creationId xmlns:a16="http://schemas.microsoft.com/office/drawing/2014/main" id="{E6A9E20E-E974-367B-4551-ABA1BC0CB88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200000">
              <a:off x="1217973" y="4317338"/>
              <a:ext cx="812819" cy="3094965"/>
            </a:xfrm>
            <a:prstGeom prst="rect">
              <a:avLst/>
            </a:prstGeom>
          </p:spPr>
        </p:pic>
      </p:grpSp>
      <p:sp>
        <p:nvSpPr>
          <p:cNvPr id="49" name="TextBox 48">
            <a:extLst>
              <a:ext uri="{FF2B5EF4-FFF2-40B4-BE49-F238E27FC236}">
                <a16:creationId xmlns:a16="http://schemas.microsoft.com/office/drawing/2014/main" id="{5B22C921-2797-35FF-1AF0-DC1DEFB89597}"/>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50" name="Picture 4">
            <a:extLst>
              <a:ext uri="{FF2B5EF4-FFF2-40B4-BE49-F238E27FC236}">
                <a16:creationId xmlns:a16="http://schemas.microsoft.com/office/drawing/2014/main" id="{6A4647DE-F09C-88CF-EDCC-8C214C55C0FC}"/>
              </a:ext>
            </a:extLst>
          </p:cNvPr>
          <p:cNvPicPr>
            <a:picLocks noChangeAspect="1"/>
          </p:cNvPicPr>
          <p:nvPr/>
        </p:nvPicPr>
        <p:blipFill>
          <a:blip r:embed="rId22"/>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6" name="Picture 55" descr="A picture containing sunset, nature, flock, bright&#10;&#10;Description automatically generated">
            <a:extLst>
              <a:ext uri="{FF2B5EF4-FFF2-40B4-BE49-F238E27FC236}">
                <a16:creationId xmlns:a16="http://schemas.microsoft.com/office/drawing/2014/main" id="{060CFB8E-AA57-7D38-8F32-0F9381C00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9" y="349083"/>
            <a:ext cx="4304283" cy="516378"/>
          </a:xfrm>
          <a:prstGeom prst="rect">
            <a:avLst/>
          </a:prstGeom>
        </p:spPr>
      </p:pic>
      <p:grpSp>
        <p:nvGrpSpPr>
          <p:cNvPr id="57" name="Group 56">
            <a:extLst>
              <a:ext uri="{FF2B5EF4-FFF2-40B4-BE49-F238E27FC236}">
                <a16:creationId xmlns:a16="http://schemas.microsoft.com/office/drawing/2014/main" id="{8F869435-2AAD-8F32-D848-E3F164C3655B}"/>
              </a:ext>
            </a:extLst>
          </p:cNvPr>
          <p:cNvGrpSpPr/>
          <p:nvPr/>
        </p:nvGrpSpPr>
        <p:grpSpPr>
          <a:xfrm>
            <a:off x="819535" y="195722"/>
            <a:ext cx="772851" cy="766668"/>
            <a:chOff x="819535" y="195722"/>
            <a:chExt cx="772851" cy="766668"/>
          </a:xfrm>
        </p:grpSpPr>
        <p:pic>
          <p:nvPicPr>
            <p:cNvPr id="58" name="Picture 57" descr="A picture containing text, light, dark&#10;&#10;Description automatically generated">
              <a:extLst>
                <a:ext uri="{FF2B5EF4-FFF2-40B4-BE49-F238E27FC236}">
                  <a16:creationId xmlns:a16="http://schemas.microsoft.com/office/drawing/2014/main" id="{D66498ED-74B1-0D08-11F1-CBA675EED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59" name="Graphic 58" descr="Research with solid fill">
              <a:extLst>
                <a:ext uri="{FF2B5EF4-FFF2-40B4-BE49-F238E27FC236}">
                  <a16:creationId xmlns:a16="http://schemas.microsoft.com/office/drawing/2014/main" id="{ED4D9F32-580A-7988-9952-2B8D0CBB79F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1688" y="274575"/>
              <a:ext cx="588543" cy="588543"/>
            </a:xfrm>
            <a:prstGeom prst="rect">
              <a:avLst/>
            </a:prstGeom>
          </p:spPr>
        </p:pic>
      </p:grpSp>
      <p:sp>
        <p:nvSpPr>
          <p:cNvPr id="51" name="TextBox 50">
            <a:extLst>
              <a:ext uri="{FF2B5EF4-FFF2-40B4-BE49-F238E27FC236}">
                <a16:creationId xmlns:a16="http://schemas.microsoft.com/office/drawing/2014/main" id="{F265CB5B-1142-474C-8D15-DA4B23846AB7}"/>
              </a:ext>
            </a:extLst>
          </p:cNvPr>
          <p:cNvSpPr txBox="1"/>
          <p:nvPr/>
        </p:nvSpPr>
        <p:spPr>
          <a:xfrm>
            <a:off x="1684539" y="442366"/>
            <a:ext cx="4304283"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Factors affecting LMI</a:t>
            </a:r>
          </a:p>
        </p:txBody>
      </p:sp>
      <p:pic>
        <p:nvPicPr>
          <p:cNvPr id="6" name="Picture 5" descr="A picture containing chart&#10;&#10;Description automatically generated">
            <a:extLst>
              <a:ext uri="{FF2B5EF4-FFF2-40B4-BE49-F238E27FC236}">
                <a16:creationId xmlns:a16="http://schemas.microsoft.com/office/drawing/2014/main" id="{4BAEE6D1-8F01-0947-A025-4BFABCF692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34" y="709278"/>
            <a:ext cx="8609066" cy="4653187"/>
          </a:xfrm>
          <a:prstGeom prst="rect">
            <a:avLst/>
          </a:prstGeom>
        </p:spPr>
      </p:pic>
      <p:sp>
        <p:nvSpPr>
          <p:cNvPr id="37" name="Rounded Rectangle 36">
            <a:extLst>
              <a:ext uri="{FF2B5EF4-FFF2-40B4-BE49-F238E27FC236}">
                <a16:creationId xmlns:a16="http://schemas.microsoft.com/office/drawing/2014/main" id="{CB5DBFAF-DAAF-1A4E-BAC9-FA686363539E}"/>
              </a:ext>
            </a:extLst>
          </p:cNvPr>
          <p:cNvSpPr/>
          <p:nvPr/>
        </p:nvSpPr>
        <p:spPr>
          <a:xfrm>
            <a:off x="1201839" y="4339732"/>
            <a:ext cx="3765689" cy="767242"/>
          </a:xfrm>
          <a:prstGeom prst="roundRect">
            <a:avLst/>
          </a:prstGeom>
          <a:solidFill>
            <a:srgbClr val="FFCCFF">
              <a:alpha val="52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B37C0CDC-D83C-7C4E-90D3-2F9673A09CF5}"/>
              </a:ext>
            </a:extLst>
          </p:cNvPr>
          <p:cNvSpPr/>
          <p:nvPr/>
        </p:nvSpPr>
        <p:spPr>
          <a:xfrm>
            <a:off x="1131857" y="1244256"/>
            <a:ext cx="3018196" cy="1102977"/>
          </a:xfrm>
          <a:prstGeom prst="roundRect">
            <a:avLst/>
          </a:prstGeom>
          <a:solidFill>
            <a:schemeClr val="accent1">
              <a:lumMod val="60000"/>
              <a:lumOff val="40000"/>
              <a:alpha val="52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BAEFB31-FD47-664B-AEEE-F226B1119EA8}"/>
              </a:ext>
            </a:extLst>
          </p:cNvPr>
          <p:cNvSpPr/>
          <p:nvPr/>
        </p:nvSpPr>
        <p:spPr>
          <a:xfrm>
            <a:off x="1632605" y="1407295"/>
            <a:ext cx="2438800" cy="738664"/>
          </a:xfrm>
          <a:prstGeom prst="rect">
            <a:avLst/>
          </a:prstGeom>
        </p:spPr>
        <p:txBody>
          <a:bodyPr wrap="square">
            <a:spAutoFit/>
          </a:bodyPr>
          <a:lstStyle/>
          <a:p>
            <a:pPr lvl="0"/>
            <a:r>
              <a:rPr lang="en-GB" sz="1400" b="1" dirty="0">
                <a:latin typeface="Arial" panose="020B0604020202020204" pitchFamily="34" charset="0"/>
                <a:ea typeface="Calibri" panose="020F0502020204030204" pitchFamily="34" charset="0"/>
                <a:cs typeface="Arial" panose="020B0604020202020204" pitchFamily="34" charset="0"/>
              </a:rPr>
              <a:t>Increases or decreases </a:t>
            </a:r>
            <a:br>
              <a:rPr lang="en-GB" sz="1400" b="1" dirty="0">
                <a:latin typeface="Arial" panose="020B0604020202020204" pitchFamily="34" charset="0"/>
                <a:ea typeface="Calibri" panose="020F0502020204030204" pitchFamily="34" charset="0"/>
                <a:cs typeface="Arial" panose="020B0604020202020204" pitchFamily="34" charset="0"/>
              </a:rPr>
            </a:br>
            <a:r>
              <a:rPr lang="en-GB" sz="1400" b="1" dirty="0">
                <a:latin typeface="Arial" panose="020B0604020202020204" pitchFamily="34" charset="0"/>
                <a:ea typeface="Calibri" panose="020F0502020204030204" pitchFamily="34" charset="0"/>
                <a:cs typeface="Arial" panose="020B0604020202020204" pitchFamily="34" charset="0"/>
              </a:rPr>
              <a:t>in consumer demand for products or services </a:t>
            </a:r>
          </a:p>
        </p:txBody>
      </p:sp>
      <p:grpSp>
        <p:nvGrpSpPr>
          <p:cNvPr id="14" name="Group 13">
            <a:extLst>
              <a:ext uri="{FF2B5EF4-FFF2-40B4-BE49-F238E27FC236}">
                <a16:creationId xmlns:a16="http://schemas.microsoft.com/office/drawing/2014/main" id="{DEF7A5AC-150F-F022-3B14-D6015356F9FE}"/>
              </a:ext>
            </a:extLst>
          </p:cNvPr>
          <p:cNvGrpSpPr/>
          <p:nvPr/>
        </p:nvGrpSpPr>
        <p:grpSpPr>
          <a:xfrm>
            <a:off x="635399" y="1361594"/>
            <a:ext cx="875712" cy="875712"/>
            <a:chOff x="635399" y="1361594"/>
            <a:chExt cx="875712" cy="875712"/>
          </a:xfrm>
        </p:grpSpPr>
        <p:sp>
          <p:nvSpPr>
            <p:cNvPr id="22" name="Oval 21">
              <a:extLst>
                <a:ext uri="{FF2B5EF4-FFF2-40B4-BE49-F238E27FC236}">
                  <a16:creationId xmlns:a16="http://schemas.microsoft.com/office/drawing/2014/main" id="{7D5A3D84-96BD-7842-BCCA-5CF08342DFAD}"/>
                </a:ext>
              </a:extLst>
            </p:cNvPr>
            <p:cNvSpPr/>
            <p:nvPr/>
          </p:nvSpPr>
          <p:spPr>
            <a:xfrm>
              <a:off x="635399" y="1361594"/>
              <a:ext cx="875712" cy="87571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Supply And Demand with solid fill">
              <a:extLst>
                <a:ext uri="{FF2B5EF4-FFF2-40B4-BE49-F238E27FC236}">
                  <a16:creationId xmlns:a16="http://schemas.microsoft.com/office/drawing/2014/main" id="{DA963289-3088-1F48-AEF9-895BDD25C93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640" y="1464035"/>
              <a:ext cx="603150" cy="603150"/>
            </a:xfrm>
            <a:prstGeom prst="rect">
              <a:avLst/>
            </a:prstGeom>
          </p:spPr>
        </p:pic>
      </p:grpSp>
      <p:sp>
        <p:nvSpPr>
          <p:cNvPr id="29" name="Rounded Rectangle 28">
            <a:extLst>
              <a:ext uri="{FF2B5EF4-FFF2-40B4-BE49-F238E27FC236}">
                <a16:creationId xmlns:a16="http://schemas.microsoft.com/office/drawing/2014/main" id="{09D5789A-F261-E440-998F-D0AC8CF0D0E3}"/>
              </a:ext>
            </a:extLst>
          </p:cNvPr>
          <p:cNvSpPr/>
          <p:nvPr/>
        </p:nvSpPr>
        <p:spPr>
          <a:xfrm>
            <a:off x="5776247" y="4477973"/>
            <a:ext cx="2718184" cy="523220"/>
          </a:xfrm>
          <a:prstGeom prst="roundRect">
            <a:avLst/>
          </a:prstGeom>
          <a:solidFill>
            <a:schemeClr val="accent2">
              <a:lumMod val="60000"/>
              <a:lumOff val="40000"/>
              <a:alpha val="52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8AF6D9-383C-DFA7-816B-CCCF845581D8}"/>
              </a:ext>
            </a:extLst>
          </p:cNvPr>
          <p:cNvGrpSpPr/>
          <p:nvPr/>
        </p:nvGrpSpPr>
        <p:grpSpPr>
          <a:xfrm>
            <a:off x="5256785" y="4289260"/>
            <a:ext cx="875712" cy="875712"/>
            <a:chOff x="5256785" y="4556639"/>
            <a:chExt cx="875712" cy="875712"/>
          </a:xfrm>
        </p:grpSpPr>
        <p:sp>
          <p:nvSpPr>
            <p:cNvPr id="32" name="Oval 31">
              <a:extLst>
                <a:ext uri="{FF2B5EF4-FFF2-40B4-BE49-F238E27FC236}">
                  <a16:creationId xmlns:a16="http://schemas.microsoft.com/office/drawing/2014/main" id="{EF4B507E-87C3-1C40-B149-EFAFCD4F38F6}"/>
                </a:ext>
              </a:extLst>
            </p:cNvPr>
            <p:cNvSpPr/>
            <p:nvPr/>
          </p:nvSpPr>
          <p:spPr>
            <a:xfrm>
              <a:off x="5256785" y="4556639"/>
              <a:ext cx="875712" cy="875712"/>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Quill with solid fill">
              <a:extLst>
                <a:ext uri="{FF2B5EF4-FFF2-40B4-BE49-F238E27FC236}">
                  <a16:creationId xmlns:a16="http://schemas.microsoft.com/office/drawing/2014/main" id="{11D30664-D3AA-AC4C-8BCF-36B9B177E1C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9788" y="4695657"/>
              <a:ext cx="579035" cy="579035"/>
            </a:xfrm>
            <a:prstGeom prst="rect">
              <a:avLst/>
            </a:prstGeom>
          </p:spPr>
        </p:pic>
      </p:grpSp>
      <p:sp>
        <p:nvSpPr>
          <p:cNvPr id="76" name="Rectangle 75">
            <a:extLst>
              <a:ext uri="{FF2B5EF4-FFF2-40B4-BE49-F238E27FC236}">
                <a16:creationId xmlns:a16="http://schemas.microsoft.com/office/drawing/2014/main" id="{8A1B2EB3-8433-1947-B15A-FBEB1C2CB655}"/>
              </a:ext>
            </a:extLst>
          </p:cNvPr>
          <p:cNvSpPr/>
          <p:nvPr/>
        </p:nvSpPr>
        <p:spPr>
          <a:xfrm>
            <a:off x="6226419" y="4587205"/>
            <a:ext cx="2268011" cy="307777"/>
          </a:xfrm>
          <a:prstGeom prst="rect">
            <a:avLst/>
          </a:prstGeom>
        </p:spPr>
        <p:txBody>
          <a:bodyPr wrap="square">
            <a:spAutoFit/>
          </a:bodyPr>
          <a:lstStyle/>
          <a:p>
            <a:pPr lvl="0"/>
            <a:r>
              <a:rPr lang="en-GB" sz="1400" b="1">
                <a:latin typeface="Arial" panose="020B0604020202020204" pitchFamily="34" charset="0"/>
                <a:cs typeface="Arial" panose="020B0604020202020204" pitchFamily="34" charset="0"/>
              </a:rPr>
              <a:t>Government initiatives</a:t>
            </a:r>
          </a:p>
        </p:txBody>
      </p:sp>
      <p:sp>
        <p:nvSpPr>
          <p:cNvPr id="34" name="Rounded Rectangle 33">
            <a:extLst>
              <a:ext uri="{FF2B5EF4-FFF2-40B4-BE49-F238E27FC236}">
                <a16:creationId xmlns:a16="http://schemas.microsoft.com/office/drawing/2014/main" id="{AE276772-88B0-D64E-9D7E-C6EE1F8E8E00}"/>
              </a:ext>
            </a:extLst>
          </p:cNvPr>
          <p:cNvSpPr/>
          <p:nvPr/>
        </p:nvSpPr>
        <p:spPr>
          <a:xfrm>
            <a:off x="5015710" y="1141815"/>
            <a:ext cx="2320310" cy="875712"/>
          </a:xfrm>
          <a:prstGeom prst="roundRect">
            <a:avLst/>
          </a:prstGeom>
          <a:solidFill>
            <a:schemeClr val="accent6">
              <a:lumMod val="60000"/>
              <a:lumOff val="40000"/>
              <a:alpha val="52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42B80E-03CE-F9C9-9FA3-AE537EEAE658}"/>
              </a:ext>
            </a:extLst>
          </p:cNvPr>
          <p:cNvGrpSpPr/>
          <p:nvPr/>
        </p:nvGrpSpPr>
        <p:grpSpPr>
          <a:xfrm>
            <a:off x="4519251" y="1141815"/>
            <a:ext cx="875712" cy="875712"/>
            <a:chOff x="4519251" y="1141815"/>
            <a:chExt cx="875712" cy="875712"/>
          </a:xfrm>
        </p:grpSpPr>
        <p:sp>
          <p:nvSpPr>
            <p:cNvPr id="35" name="Oval 34">
              <a:extLst>
                <a:ext uri="{FF2B5EF4-FFF2-40B4-BE49-F238E27FC236}">
                  <a16:creationId xmlns:a16="http://schemas.microsoft.com/office/drawing/2014/main" id="{CACE138D-10C6-DB4B-A932-EA1B45C7C586}"/>
                </a:ext>
              </a:extLst>
            </p:cNvPr>
            <p:cNvSpPr/>
            <p:nvPr/>
          </p:nvSpPr>
          <p:spPr>
            <a:xfrm>
              <a:off x="4519251" y="1141815"/>
              <a:ext cx="875712" cy="875712"/>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lug with solid fill">
              <a:extLst>
                <a:ext uri="{FF2B5EF4-FFF2-40B4-BE49-F238E27FC236}">
                  <a16:creationId xmlns:a16="http://schemas.microsoft.com/office/drawing/2014/main" id="{ADE11E32-94D5-384B-92CC-EE86268F245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0745" y="1244256"/>
              <a:ext cx="639044" cy="639044"/>
            </a:xfrm>
            <a:prstGeom prst="rect">
              <a:avLst/>
            </a:prstGeom>
          </p:spPr>
        </p:pic>
      </p:grpSp>
      <p:sp>
        <p:nvSpPr>
          <p:cNvPr id="61" name="Rectangle 60">
            <a:extLst>
              <a:ext uri="{FF2B5EF4-FFF2-40B4-BE49-F238E27FC236}">
                <a16:creationId xmlns:a16="http://schemas.microsoft.com/office/drawing/2014/main" id="{6CF9B81C-4D2B-4946-8DCF-E4A96A0D2D6B}"/>
              </a:ext>
            </a:extLst>
          </p:cNvPr>
          <p:cNvSpPr/>
          <p:nvPr/>
        </p:nvSpPr>
        <p:spPr>
          <a:xfrm>
            <a:off x="5512820" y="1318061"/>
            <a:ext cx="2409076" cy="523220"/>
          </a:xfrm>
          <a:prstGeom prst="rect">
            <a:avLst/>
          </a:prstGeom>
        </p:spPr>
        <p:txBody>
          <a:bodyPr wrap="square">
            <a:spAutoFit/>
          </a:bodyPr>
          <a:lstStyle/>
          <a:p>
            <a:pPr lvl="0"/>
            <a:r>
              <a:rPr lang="en-GB" sz="1400" b="1" dirty="0">
                <a:latin typeface="Arial" panose="020B0604020202020204" pitchFamily="34" charset="0"/>
                <a:cs typeface="Arial" panose="020B0604020202020204" pitchFamily="34" charset="0"/>
              </a:rPr>
              <a:t>Changes in new technologies </a:t>
            </a:r>
          </a:p>
        </p:txBody>
      </p:sp>
      <p:sp>
        <p:nvSpPr>
          <p:cNvPr id="69" name="Rectangle 68">
            <a:extLst>
              <a:ext uri="{FF2B5EF4-FFF2-40B4-BE49-F238E27FC236}">
                <a16:creationId xmlns:a16="http://schemas.microsoft.com/office/drawing/2014/main" id="{1A9DA75B-7615-884F-9A4A-DFAAEC0D196D}"/>
              </a:ext>
            </a:extLst>
          </p:cNvPr>
          <p:cNvSpPr/>
          <p:nvPr/>
        </p:nvSpPr>
        <p:spPr>
          <a:xfrm>
            <a:off x="1676451" y="4472968"/>
            <a:ext cx="3130786" cy="523220"/>
          </a:xfrm>
          <a:prstGeom prst="rect">
            <a:avLst/>
          </a:prstGeom>
        </p:spPr>
        <p:txBody>
          <a:bodyPr wrap="square">
            <a:spAutoFit/>
          </a:bodyPr>
          <a:lstStyle/>
          <a:p>
            <a:pPr lvl="0"/>
            <a:r>
              <a:rPr lang="en-GB" sz="1400" b="1">
                <a:latin typeface="Arial" panose="020B0604020202020204" pitchFamily="34" charset="0"/>
                <a:cs typeface="Arial" panose="020B0604020202020204" pitchFamily="34" charset="0"/>
              </a:rPr>
              <a:t>National and international policies, such as National Minimum Wage</a:t>
            </a:r>
          </a:p>
        </p:txBody>
      </p:sp>
      <p:grpSp>
        <p:nvGrpSpPr>
          <p:cNvPr id="5" name="Group 4">
            <a:extLst>
              <a:ext uri="{FF2B5EF4-FFF2-40B4-BE49-F238E27FC236}">
                <a16:creationId xmlns:a16="http://schemas.microsoft.com/office/drawing/2014/main" id="{DF5A4F13-C0CB-D310-DDC1-2780479CA1EA}"/>
              </a:ext>
            </a:extLst>
          </p:cNvPr>
          <p:cNvGrpSpPr/>
          <p:nvPr/>
        </p:nvGrpSpPr>
        <p:grpSpPr>
          <a:xfrm>
            <a:off x="693880" y="4261400"/>
            <a:ext cx="875712" cy="875712"/>
            <a:chOff x="693880" y="4528779"/>
            <a:chExt cx="875712" cy="875712"/>
          </a:xfrm>
        </p:grpSpPr>
        <p:sp>
          <p:nvSpPr>
            <p:cNvPr id="38" name="Oval 37">
              <a:extLst>
                <a:ext uri="{FF2B5EF4-FFF2-40B4-BE49-F238E27FC236}">
                  <a16:creationId xmlns:a16="http://schemas.microsoft.com/office/drawing/2014/main" id="{9CB0F848-9A8B-E44B-A7B4-F44AC3555F01}"/>
                </a:ext>
              </a:extLst>
            </p:cNvPr>
            <p:cNvSpPr/>
            <p:nvPr/>
          </p:nvSpPr>
          <p:spPr>
            <a:xfrm>
              <a:off x="693880" y="4528779"/>
              <a:ext cx="875712" cy="875712"/>
            </a:xfrm>
            <a:prstGeom prst="ellipse">
              <a:avLst/>
            </a:prstGeom>
            <a:solidFill>
              <a:srgbClr val="E32D9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ound with solid fill">
              <a:extLst>
                <a:ext uri="{FF2B5EF4-FFF2-40B4-BE49-F238E27FC236}">
                  <a16:creationId xmlns:a16="http://schemas.microsoft.com/office/drawing/2014/main" id="{B4129564-B016-1E40-9842-DCB1AE31B7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4921" y="4639331"/>
              <a:ext cx="627889" cy="627889"/>
            </a:xfrm>
            <a:prstGeom prst="rect">
              <a:avLst/>
            </a:prstGeom>
          </p:spPr>
        </p:pic>
      </p:grpSp>
      <p:grpSp>
        <p:nvGrpSpPr>
          <p:cNvPr id="33" name="Group 32">
            <a:extLst>
              <a:ext uri="{FF2B5EF4-FFF2-40B4-BE49-F238E27FC236}">
                <a16:creationId xmlns:a16="http://schemas.microsoft.com/office/drawing/2014/main" id="{21DB1D3B-EE08-2C44-DA86-E8D841921561}"/>
              </a:ext>
            </a:extLst>
          </p:cNvPr>
          <p:cNvGrpSpPr/>
          <p:nvPr/>
        </p:nvGrpSpPr>
        <p:grpSpPr>
          <a:xfrm>
            <a:off x="76900" y="5260362"/>
            <a:ext cx="7421036" cy="1494175"/>
            <a:chOff x="76900" y="5218322"/>
            <a:chExt cx="7421036" cy="1494175"/>
          </a:xfrm>
        </p:grpSpPr>
        <p:pic>
          <p:nvPicPr>
            <p:cNvPr id="43" name="Picture 42" descr="A picture containing text&#10;&#10;Description automatically generated">
              <a:extLst>
                <a:ext uri="{FF2B5EF4-FFF2-40B4-BE49-F238E27FC236}">
                  <a16:creationId xmlns:a16="http://schemas.microsoft.com/office/drawing/2014/main" id="{1CA898ED-F806-635C-FCB6-E6492C3E35C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42768" y="5218322"/>
              <a:ext cx="3255168" cy="1494175"/>
            </a:xfrm>
            <a:prstGeom prst="rect">
              <a:avLst/>
            </a:prstGeom>
            <a:effectLst>
              <a:outerShdw blurRad="50800" dist="50800" dir="5400000" algn="ctr" rotWithShape="0">
                <a:schemeClr val="tx1">
                  <a:lumMod val="65000"/>
                  <a:lumOff val="35000"/>
                </a:schemeClr>
              </a:outerShdw>
            </a:effectLst>
          </p:spPr>
        </p:pic>
        <p:sp>
          <p:nvSpPr>
            <p:cNvPr id="44" name="TextBox 43">
              <a:extLst>
                <a:ext uri="{FF2B5EF4-FFF2-40B4-BE49-F238E27FC236}">
                  <a16:creationId xmlns:a16="http://schemas.microsoft.com/office/drawing/2014/main" id="{9A50DDFF-90D5-98FA-3E7F-45EC2EFFA2A5}"/>
                </a:ext>
              </a:extLst>
            </p:cNvPr>
            <p:cNvSpPr txBox="1"/>
            <p:nvPr/>
          </p:nvSpPr>
          <p:spPr>
            <a:xfrm>
              <a:off x="4531536" y="5604058"/>
              <a:ext cx="2677631"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Which policies and initiatives have you heard of?</a:t>
              </a:r>
            </a:p>
          </p:txBody>
        </p:sp>
        <p:pic>
          <p:nvPicPr>
            <p:cNvPr id="45" name="Picture 44" descr="A picture containing outdoor object, night sky&#10;&#10;Description automatically generated">
              <a:extLst>
                <a:ext uri="{FF2B5EF4-FFF2-40B4-BE49-F238E27FC236}">
                  <a16:creationId xmlns:a16="http://schemas.microsoft.com/office/drawing/2014/main" id="{6AB4F78D-B092-0C30-1065-C3B0258E12B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52047" y="5486933"/>
              <a:ext cx="910539" cy="925589"/>
            </a:xfrm>
            <a:prstGeom prst="rect">
              <a:avLst/>
            </a:prstGeom>
          </p:spPr>
        </p:pic>
        <p:pic>
          <p:nvPicPr>
            <p:cNvPr id="46" name="Picture 45" descr="Background pattern&#10;&#10;Description automatically generated">
              <a:extLst>
                <a:ext uri="{FF2B5EF4-FFF2-40B4-BE49-F238E27FC236}">
                  <a16:creationId xmlns:a16="http://schemas.microsoft.com/office/drawing/2014/main" id="{825B6149-E341-252D-0B69-3C0DCE90219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6200000">
              <a:off x="1217973" y="4317338"/>
              <a:ext cx="812819" cy="3094965"/>
            </a:xfrm>
            <a:prstGeom prst="rect">
              <a:avLst/>
            </a:prstGeom>
          </p:spPr>
        </p:pic>
      </p:grpSp>
      <p:sp>
        <p:nvSpPr>
          <p:cNvPr id="47" name="TextBox 46">
            <a:extLst>
              <a:ext uri="{FF2B5EF4-FFF2-40B4-BE49-F238E27FC236}">
                <a16:creationId xmlns:a16="http://schemas.microsoft.com/office/drawing/2014/main" id="{69C009DE-1D9C-B588-DAB2-EC21238E706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48" name="Picture 4">
            <a:extLst>
              <a:ext uri="{FF2B5EF4-FFF2-40B4-BE49-F238E27FC236}">
                <a16:creationId xmlns:a16="http://schemas.microsoft.com/office/drawing/2014/main" id="{839DEE34-09ED-B5F8-27A3-B7B9F864B368}"/>
              </a:ext>
            </a:extLst>
          </p:cNvPr>
          <p:cNvPicPr>
            <a:picLocks noChangeAspect="1"/>
          </p:cNvPicPr>
          <p:nvPr/>
        </p:nvPicPr>
        <p:blipFill>
          <a:blip r:embed="rId20"/>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35905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descr="A picture containing sunset, nature, flock, bright&#10;&#10;Description automatically generated">
            <a:extLst>
              <a:ext uri="{FF2B5EF4-FFF2-40B4-BE49-F238E27FC236}">
                <a16:creationId xmlns:a16="http://schemas.microsoft.com/office/drawing/2014/main" id="{2E8E7A90-2FC9-FB6D-D09F-047B33824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40" y="349083"/>
            <a:ext cx="3403308" cy="516378"/>
          </a:xfrm>
          <a:prstGeom prst="rect">
            <a:avLst/>
          </a:prstGeom>
        </p:spPr>
      </p:pic>
      <p:sp>
        <p:nvSpPr>
          <p:cNvPr id="51" name="TextBox 50">
            <a:extLst>
              <a:ext uri="{FF2B5EF4-FFF2-40B4-BE49-F238E27FC236}">
                <a16:creationId xmlns:a16="http://schemas.microsoft.com/office/drawing/2014/main" id="{F265CB5B-1142-474C-8D15-DA4B23846AB7}"/>
              </a:ext>
            </a:extLst>
          </p:cNvPr>
          <p:cNvSpPr txBox="1"/>
          <p:nvPr/>
        </p:nvSpPr>
        <p:spPr>
          <a:xfrm>
            <a:off x="1757739" y="426504"/>
            <a:ext cx="3330109"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Logistics</a:t>
            </a:r>
          </a:p>
        </p:txBody>
      </p:sp>
      <p:sp>
        <p:nvSpPr>
          <p:cNvPr id="25" name="TextBox 24">
            <a:extLst>
              <a:ext uri="{FF2B5EF4-FFF2-40B4-BE49-F238E27FC236}">
                <a16:creationId xmlns:a16="http://schemas.microsoft.com/office/drawing/2014/main" id="{775FBEA1-B55F-8943-BC51-BD43EB03C48E}"/>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 name="Picture 3">
            <a:extLst>
              <a:ext uri="{FF2B5EF4-FFF2-40B4-BE49-F238E27FC236}">
                <a16:creationId xmlns:a16="http://schemas.microsoft.com/office/drawing/2014/main" id="{6E45CB27-2955-D7BB-1BF1-BAC35C6BEEF7}"/>
              </a:ext>
            </a:extLst>
          </p:cNvPr>
          <p:cNvPicPr>
            <a:picLocks noChangeAspect="1"/>
          </p:cNvPicPr>
          <p:nvPr/>
        </p:nvPicPr>
        <p:blipFill>
          <a:blip r:embed="rId5"/>
          <a:stretch>
            <a:fillRect/>
          </a:stretch>
        </p:blipFill>
        <p:spPr>
          <a:xfrm>
            <a:off x="7455941" y="6263837"/>
            <a:ext cx="1247775" cy="400050"/>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8FA9D75C-AA80-9645-AD0A-05AEF61EF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443" y="1067739"/>
            <a:ext cx="7042565" cy="5188740"/>
          </a:xfrm>
          <a:prstGeom prst="rect">
            <a:avLst/>
          </a:prstGeom>
        </p:spPr>
      </p:pic>
      <p:grpSp>
        <p:nvGrpSpPr>
          <p:cNvPr id="10" name="Group 9">
            <a:extLst>
              <a:ext uri="{FF2B5EF4-FFF2-40B4-BE49-F238E27FC236}">
                <a16:creationId xmlns:a16="http://schemas.microsoft.com/office/drawing/2014/main" id="{86A1C0D9-3857-66F1-C2FB-CEC2FB6BB6DF}"/>
              </a:ext>
            </a:extLst>
          </p:cNvPr>
          <p:cNvGrpSpPr/>
          <p:nvPr/>
        </p:nvGrpSpPr>
        <p:grpSpPr>
          <a:xfrm>
            <a:off x="819535" y="195722"/>
            <a:ext cx="772851" cy="766668"/>
            <a:chOff x="819535" y="195722"/>
            <a:chExt cx="772851" cy="766668"/>
          </a:xfrm>
        </p:grpSpPr>
        <p:pic>
          <p:nvPicPr>
            <p:cNvPr id="11" name="Picture 10" descr="A picture containing text, light, dark&#10;&#10;Description automatically generated">
              <a:extLst>
                <a:ext uri="{FF2B5EF4-FFF2-40B4-BE49-F238E27FC236}">
                  <a16:creationId xmlns:a16="http://schemas.microsoft.com/office/drawing/2014/main" id="{928EDB23-AFBC-E4AA-E16D-FC086AE2F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12" name="Graphic 11" descr="Research with solid fill">
              <a:extLst>
                <a:ext uri="{FF2B5EF4-FFF2-40B4-BE49-F238E27FC236}">
                  <a16:creationId xmlns:a16="http://schemas.microsoft.com/office/drawing/2014/main" id="{DF05DB60-35EE-D3DD-6BDF-1CFD7543822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688" y="274575"/>
              <a:ext cx="588543" cy="588543"/>
            </a:xfrm>
            <a:prstGeom prst="rect">
              <a:avLst/>
            </a:prstGeom>
          </p:spPr>
        </p:pic>
      </p:grpSp>
    </p:spTree>
    <p:extLst>
      <p:ext uri="{BB962C8B-B14F-4D97-AF65-F5344CB8AC3E}">
        <p14:creationId xmlns:p14="http://schemas.microsoft.com/office/powerpoint/2010/main" val="315709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074D30E8-96BE-45A9-1B79-171A81647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9" y="349083"/>
            <a:ext cx="4266477" cy="516378"/>
          </a:xfrm>
          <a:prstGeom prst="rect">
            <a:avLst/>
          </a:prstGeom>
        </p:spPr>
      </p:pic>
      <p:grpSp>
        <p:nvGrpSpPr>
          <p:cNvPr id="31" name="Group 30">
            <a:extLst>
              <a:ext uri="{FF2B5EF4-FFF2-40B4-BE49-F238E27FC236}">
                <a16:creationId xmlns:a16="http://schemas.microsoft.com/office/drawing/2014/main" id="{F590D4CD-C0BD-3498-0ACE-2827C63B5560}"/>
              </a:ext>
            </a:extLst>
          </p:cNvPr>
          <p:cNvGrpSpPr/>
          <p:nvPr/>
        </p:nvGrpSpPr>
        <p:grpSpPr>
          <a:xfrm>
            <a:off x="819535" y="195722"/>
            <a:ext cx="772851" cy="766668"/>
            <a:chOff x="819535" y="195722"/>
            <a:chExt cx="772851" cy="766668"/>
          </a:xfrm>
        </p:grpSpPr>
        <p:pic>
          <p:nvPicPr>
            <p:cNvPr id="33" name="Picture 32" descr="A picture containing text, light, dark&#10;&#10;Description automatically generated">
              <a:extLst>
                <a:ext uri="{FF2B5EF4-FFF2-40B4-BE49-F238E27FC236}">
                  <a16:creationId xmlns:a16="http://schemas.microsoft.com/office/drawing/2014/main" id="{F8DD1E86-00CD-A94D-1996-EC269C18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34" name="Graphic 33" descr="Research with solid fill">
              <a:extLst>
                <a:ext uri="{FF2B5EF4-FFF2-40B4-BE49-F238E27FC236}">
                  <a16:creationId xmlns:a16="http://schemas.microsoft.com/office/drawing/2014/main" id="{95F8EE02-5BAC-9D99-D1B0-5CD4E439F9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1688" y="274575"/>
              <a:ext cx="588543" cy="588543"/>
            </a:xfrm>
            <a:prstGeom prst="rect">
              <a:avLst/>
            </a:prstGeom>
          </p:spPr>
        </p:pic>
      </p:grpSp>
      <p:sp>
        <p:nvSpPr>
          <p:cNvPr id="51" name="TextBox 50">
            <a:extLst>
              <a:ext uri="{FF2B5EF4-FFF2-40B4-BE49-F238E27FC236}">
                <a16:creationId xmlns:a16="http://schemas.microsoft.com/office/drawing/2014/main" id="{F265CB5B-1142-474C-8D15-DA4B23846AB7}"/>
              </a:ext>
            </a:extLst>
          </p:cNvPr>
          <p:cNvSpPr txBox="1"/>
          <p:nvPr/>
        </p:nvSpPr>
        <p:spPr>
          <a:xfrm>
            <a:off x="1684539" y="432427"/>
            <a:ext cx="4266477"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Where to find LMI</a:t>
            </a:r>
          </a:p>
        </p:txBody>
      </p:sp>
      <p:sp>
        <p:nvSpPr>
          <p:cNvPr id="25" name="TextBox 24">
            <a:extLst>
              <a:ext uri="{FF2B5EF4-FFF2-40B4-BE49-F238E27FC236}">
                <a16:creationId xmlns:a16="http://schemas.microsoft.com/office/drawing/2014/main" id="{775FBEA1-B55F-8943-BC51-BD43EB03C48E}"/>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3" name="Picture 12" descr="A picture containing text&#10;&#10;Description automatically generated">
            <a:extLst>
              <a:ext uri="{FF2B5EF4-FFF2-40B4-BE49-F238E27FC236}">
                <a16:creationId xmlns:a16="http://schemas.microsoft.com/office/drawing/2014/main" id="{EDF634E2-6121-9C49-83A2-3BE51A5060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58957">
            <a:off x="3604908" y="4641711"/>
            <a:ext cx="2225877" cy="1709731"/>
          </a:xfrm>
          <a:prstGeom prst="rect">
            <a:avLst/>
          </a:prstGeom>
        </p:spPr>
      </p:pic>
      <p:pic>
        <p:nvPicPr>
          <p:cNvPr id="18" name="Picture 17" descr="Shape&#10;&#10;Description automatically generated">
            <a:extLst>
              <a:ext uri="{FF2B5EF4-FFF2-40B4-BE49-F238E27FC236}">
                <a16:creationId xmlns:a16="http://schemas.microsoft.com/office/drawing/2014/main" id="{BB9EA712-A939-0C4D-9C6E-4EB363CFF1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09452">
            <a:off x="783309" y="1165356"/>
            <a:ext cx="2128761" cy="1699431"/>
          </a:xfrm>
          <a:prstGeom prst="rect">
            <a:avLst/>
          </a:prstGeom>
          <a:effectLst>
            <a:outerShdw blurRad="50800" dist="50800" dir="5400000" algn="ctr" rotWithShape="0">
              <a:schemeClr val="tx1">
                <a:lumMod val="75000"/>
                <a:lumOff val="25000"/>
              </a:schemeClr>
            </a:outerShdw>
          </a:effectLst>
        </p:spPr>
      </p:pic>
      <p:pic>
        <p:nvPicPr>
          <p:cNvPr id="14" name="Picture 13" descr="Graphical user interface, application&#10;&#10;Description automatically generated">
            <a:hlinkClick r:id="rId10"/>
            <a:extLst>
              <a:ext uri="{FF2B5EF4-FFF2-40B4-BE49-F238E27FC236}">
                <a16:creationId xmlns:a16="http://schemas.microsoft.com/office/drawing/2014/main" id="{CB2C0DE1-EE64-884D-8F43-25BBD15737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09452">
            <a:off x="950500" y="1669924"/>
            <a:ext cx="1788895" cy="766669"/>
          </a:xfrm>
          <a:prstGeom prst="rect">
            <a:avLst/>
          </a:prstGeom>
        </p:spPr>
      </p:pic>
      <p:sp>
        <p:nvSpPr>
          <p:cNvPr id="5" name="TextBox 4">
            <a:extLst>
              <a:ext uri="{FF2B5EF4-FFF2-40B4-BE49-F238E27FC236}">
                <a16:creationId xmlns:a16="http://schemas.microsoft.com/office/drawing/2014/main" id="{C6296F67-EA41-E549-8EB7-C4F929735A0D}"/>
              </a:ext>
            </a:extLst>
          </p:cNvPr>
          <p:cNvSpPr txBox="1"/>
          <p:nvPr/>
        </p:nvSpPr>
        <p:spPr>
          <a:xfrm rot="21309452">
            <a:off x="836658" y="2521677"/>
            <a:ext cx="2128761" cy="246221"/>
          </a:xfrm>
          <a:prstGeom prst="rect">
            <a:avLst/>
          </a:prstGeom>
          <a:noFill/>
        </p:spPr>
        <p:txBody>
          <a:bodyPr wrap="square" rtlCol="0">
            <a:spAutoFit/>
          </a:bodyPr>
          <a:lstStyle/>
          <a:p>
            <a:pPr algn="ctr"/>
            <a:r>
              <a:rPr lang="en-US" sz="1000" b="1">
                <a:solidFill>
                  <a:srgbClr val="C00000"/>
                </a:solidFill>
                <a:latin typeface="Simplified Arabic Fixed" panose="02070309020205020404" pitchFamily="49" charset="-78"/>
                <a:cs typeface="Simplified Arabic Fixed" panose="02070309020205020404" pitchFamily="49" charset="-78"/>
              </a:rPr>
              <a:t>What Do Graduates Do?</a:t>
            </a:r>
          </a:p>
        </p:txBody>
      </p:sp>
      <p:pic>
        <p:nvPicPr>
          <p:cNvPr id="17" name="Picture 16" descr="Shape&#10;&#10;Description automatically generated">
            <a:extLst>
              <a:ext uri="{FF2B5EF4-FFF2-40B4-BE49-F238E27FC236}">
                <a16:creationId xmlns:a16="http://schemas.microsoft.com/office/drawing/2014/main" id="{CB60F374-1175-D94A-A890-925B786713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0152" y="1194312"/>
            <a:ext cx="2128761" cy="1699431"/>
          </a:xfrm>
          <a:prstGeom prst="rect">
            <a:avLst/>
          </a:prstGeom>
          <a:effectLst>
            <a:outerShdw blurRad="50800" dist="50800" dir="5400000" algn="ctr" rotWithShape="0">
              <a:schemeClr val="tx1">
                <a:lumMod val="75000"/>
                <a:lumOff val="25000"/>
              </a:schemeClr>
            </a:outerShdw>
          </a:effectLst>
        </p:spPr>
      </p:pic>
      <p:pic>
        <p:nvPicPr>
          <p:cNvPr id="4" name="Picture 3" descr="Logo&#10;&#10;Description automatically generated">
            <a:hlinkClick r:id="rId12"/>
            <a:extLst>
              <a:ext uri="{FF2B5EF4-FFF2-40B4-BE49-F238E27FC236}">
                <a16:creationId xmlns:a16="http://schemas.microsoft.com/office/drawing/2014/main" id="{067EBECF-3A9B-6C43-88E8-AEC44C0FD3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4523" y="1871273"/>
            <a:ext cx="1561585" cy="499707"/>
          </a:xfrm>
          <a:prstGeom prst="rect">
            <a:avLst/>
          </a:prstGeom>
        </p:spPr>
      </p:pic>
      <p:sp>
        <p:nvSpPr>
          <p:cNvPr id="21" name="TextBox 20">
            <a:extLst>
              <a:ext uri="{FF2B5EF4-FFF2-40B4-BE49-F238E27FC236}">
                <a16:creationId xmlns:a16="http://schemas.microsoft.com/office/drawing/2014/main" id="{40899FD9-56A3-F54D-B1A0-B5B34082EE73}"/>
              </a:ext>
            </a:extLst>
          </p:cNvPr>
          <p:cNvSpPr txBox="1"/>
          <p:nvPr/>
        </p:nvSpPr>
        <p:spPr>
          <a:xfrm>
            <a:off x="3553479" y="2496327"/>
            <a:ext cx="2128761" cy="246221"/>
          </a:xfrm>
          <a:prstGeom prst="rect">
            <a:avLst/>
          </a:prstGeom>
          <a:noFill/>
        </p:spPr>
        <p:txBody>
          <a:bodyPr wrap="square" rtlCol="0">
            <a:spAutoFit/>
          </a:bodyPr>
          <a:lstStyle/>
          <a:p>
            <a:pPr algn="ctr"/>
            <a:r>
              <a:rPr lang="en-US" sz="1000" b="1" dirty="0">
                <a:solidFill>
                  <a:srgbClr val="C00000"/>
                </a:solidFill>
                <a:latin typeface="Simplified Arabic Fixed" panose="02070309020205020404" pitchFamily="49" charset="-78"/>
                <a:cs typeface="Simplified Arabic Fixed" panose="02070309020205020404" pitchFamily="49" charset="-78"/>
              </a:rPr>
              <a:t>Planit</a:t>
            </a:r>
          </a:p>
        </p:txBody>
      </p:sp>
      <p:pic>
        <p:nvPicPr>
          <p:cNvPr id="3" name="Picture 2" descr="Shape&#10;&#10;Description automatically generated">
            <a:extLst>
              <a:ext uri="{FF2B5EF4-FFF2-40B4-BE49-F238E27FC236}">
                <a16:creationId xmlns:a16="http://schemas.microsoft.com/office/drawing/2014/main" id="{B34DBB72-0BE1-6449-BDAE-B62EDC0C06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85394">
            <a:off x="6329187" y="1203633"/>
            <a:ext cx="2128761" cy="1699431"/>
          </a:xfrm>
          <a:prstGeom prst="rect">
            <a:avLst/>
          </a:prstGeom>
          <a:effectLst>
            <a:outerShdw blurRad="50800" dist="50800" dir="5400000" algn="ctr" rotWithShape="0">
              <a:schemeClr val="tx1">
                <a:lumMod val="75000"/>
                <a:lumOff val="25000"/>
              </a:schemeClr>
            </a:outerShdw>
          </a:effectLst>
        </p:spPr>
      </p:pic>
      <p:sp>
        <p:nvSpPr>
          <p:cNvPr id="22" name="TextBox 21">
            <a:extLst>
              <a:ext uri="{FF2B5EF4-FFF2-40B4-BE49-F238E27FC236}">
                <a16:creationId xmlns:a16="http://schemas.microsoft.com/office/drawing/2014/main" id="{E850A6E9-8250-954D-8C53-6ED41110C0A7}"/>
              </a:ext>
            </a:extLst>
          </p:cNvPr>
          <p:cNvSpPr txBox="1"/>
          <p:nvPr/>
        </p:nvSpPr>
        <p:spPr>
          <a:xfrm rot="285394">
            <a:off x="6272582" y="2559684"/>
            <a:ext cx="2128761" cy="246221"/>
          </a:xfrm>
          <a:prstGeom prst="rect">
            <a:avLst/>
          </a:prstGeom>
          <a:noFill/>
        </p:spPr>
        <p:txBody>
          <a:bodyPr wrap="square" rtlCol="0">
            <a:spAutoFit/>
          </a:bodyPr>
          <a:lstStyle/>
          <a:p>
            <a:pPr algn="ctr"/>
            <a:r>
              <a:rPr lang="en-US" sz="1000" b="1" dirty="0">
                <a:solidFill>
                  <a:srgbClr val="C00000"/>
                </a:solidFill>
                <a:latin typeface="Simplified Arabic Fixed" panose="02070309020205020404" pitchFamily="49" charset="-78"/>
                <a:cs typeface="Simplified Arabic Fixed" panose="02070309020205020404" pitchFamily="49" charset="-78"/>
              </a:rPr>
              <a:t>Sector Skills Councils</a:t>
            </a:r>
          </a:p>
        </p:txBody>
      </p:sp>
      <p:pic>
        <p:nvPicPr>
          <p:cNvPr id="20" name="Picture 19" descr="Shape&#10;&#10;Description automatically generated">
            <a:extLst>
              <a:ext uri="{FF2B5EF4-FFF2-40B4-BE49-F238E27FC236}">
                <a16:creationId xmlns:a16="http://schemas.microsoft.com/office/drawing/2014/main" id="{FD798B76-6EAA-2340-9C0D-105F3F68FB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75675">
            <a:off x="6391871" y="3683612"/>
            <a:ext cx="2128761" cy="1699431"/>
          </a:xfrm>
          <a:prstGeom prst="rect">
            <a:avLst/>
          </a:prstGeom>
          <a:effectLst>
            <a:outerShdw blurRad="50800" dist="50800" dir="5400000" algn="ctr" rotWithShape="0">
              <a:schemeClr val="tx1">
                <a:lumMod val="75000"/>
                <a:lumOff val="25000"/>
              </a:schemeClr>
            </a:outerShdw>
          </a:effectLst>
        </p:spPr>
      </p:pic>
      <p:pic>
        <p:nvPicPr>
          <p:cNvPr id="16" name="Picture 15" descr="Shape&#10;&#10;Description automatically generated with medium confidence">
            <a:hlinkClick r:id="rId14"/>
            <a:extLst>
              <a:ext uri="{FF2B5EF4-FFF2-40B4-BE49-F238E27FC236}">
                <a16:creationId xmlns:a16="http://schemas.microsoft.com/office/drawing/2014/main" id="{638C0936-72BF-F14D-AE9D-E44B2DDAF105}"/>
              </a:ext>
            </a:extLst>
          </p:cNvPr>
          <p:cNvPicPr>
            <a:picLocks noChangeAspect="1"/>
          </p:cNvPicPr>
          <p:nvPr/>
        </p:nvPicPr>
        <p:blipFill rotWithShape="1">
          <a:blip r:embed="rId15">
            <a:extLst>
              <a:ext uri="{28A0092B-C50C-407E-A947-70E740481C1C}">
                <a14:useLocalDpi xmlns:a14="http://schemas.microsoft.com/office/drawing/2010/main" val="0"/>
              </a:ext>
            </a:extLst>
          </a:blip>
          <a:srcRect l="6631" t="19356" r="6706" b="15000"/>
          <a:stretch/>
        </p:blipFill>
        <p:spPr>
          <a:xfrm rot="21275675">
            <a:off x="6660901" y="4317959"/>
            <a:ext cx="1642180" cy="654044"/>
          </a:xfrm>
          <a:prstGeom prst="rect">
            <a:avLst/>
          </a:prstGeom>
        </p:spPr>
      </p:pic>
      <p:sp>
        <p:nvSpPr>
          <p:cNvPr id="23" name="TextBox 22">
            <a:extLst>
              <a:ext uri="{FF2B5EF4-FFF2-40B4-BE49-F238E27FC236}">
                <a16:creationId xmlns:a16="http://schemas.microsoft.com/office/drawing/2014/main" id="{5457DC6C-015B-454F-A412-61B73102FCFB}"/>
              </a:ext>
            </a:extLst>
          </p:cNvPr>
          <p:cNvSpPr txBox="1"/>
          <p:nvPr/>
        </p:nvSpPr>
        <p:spPr>
          <a:xfrm rot="21275675">
            <a:off x="6452256" y="4996546"/>
            <a:ext cx="2128761" cy="246221"/>
          </a:xfrm>
          <a:prstGeom prst="rect">
            <a:avLst/>
          </a:prstGeom>
          <a:noFill/>
        </p:spPr>
        <p:txBody>
          <a:bodyPr wrap="square" rtlCol="0">
            <a:spAutoFit/>
          </a:bodyPr>
          <a:lstStyle/>
          <a:p>
            <a:pPr algn="ctr"/>
            <a:r>
              <a:rPr lang="en-US" sz="1000" b="1" dirty="0">
                <a:solidFill>
                  <a:srgbClr val="C00000"/>
                </a:solidFill>
                <a:latin typeface="Simplified Arabic Fixed" panose="02070309020205020404" pitchFamily="49" charset="-78"/>
                <a:cs typeface="Simplified Arabic Fixed" panose="02070309020205020404" pitchFamily="49" charset="-78"/>
              </a:rPr>
              <a:t>Prospects Job Sectors</a:t>
            </a:r>
          </a:p>
        </p:txBody>
      </p:sp>
      <p:pic>
        <p:nvPicPr>
          <p:cNvPr id="19" name="Picture 18" descr="Shape&#10;&#10;Description automatically generated">
            <a:extLst>
              <a:ext uri="{FF2B5EF4-FFF2-40B4-BE49-F238E27FC236}">
                <a16:creationId xmlns:a16="http://schemas.microsoft.com/office/drawing/2014/main" id="{478FE676-9010-A242-9B1B-292B191170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2559">
            <a:off x="797944" y="3694519"/>
            <a:ext cx="2128761" cy="1699431"/>
          </a:xfrm>
          <a:prstGeom prst="rect">
            <a:avLst/>
          </a:prstGeom>
          <a:effectLst>
            <a:outerShdw blurRad="50800" dist="50800" dir="5400000" algn="ctr" rotWithShape="0">
              <a:schemeClr val="tx1">
                <a:lumMod val="75000"/>
                <a:lumOff val="25000"/>
              </a:schemeClr>
            </a:outerShdw>
          </a:effectLst>
        </p:spPr>
      </p:pic>
      <p:pic>
        <p:nvPicPr>
          <p:cNvPr id="11" name="Picture 10" descr="Graphical user interface, text, application&#10;&#10;Description automatically generated">
            <a:hlinkClick r:id="rId16"/>
            <a:extLst>
              <a:ext uri="{FF2B5EF4-FFF2-40B4-BE49-F238E27FC236}">
                <a16:creationId xmlns:a16="http://schemas.microsoft.com/office/drawing/2014/main" id="{EEEC17D3-50CB-F34C-BB3B-D84535FD2E7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322559">
            <a:off x="1128076" y="4031757"/>
            <a:ext cx="1473109" cy="1003966"/>
          </a:xfrm>
          <a:prstGeom prst="rect">
            <a:avLst/>
          </a:prstGeom>
        </p:spPr>
      </p:pic>
      <p:sp>
        <p:nvSpPr>
          <p:cNvPr id="24" name="TextBox 23">
            <a:extLst>
              <a:ext uri="{FF2B5EF4-FFF2-40B4-BE49-F238E27FC236}">
                <a16:creationId xmlns:a16="http://schemas.microsoft.com/office/drawing/2014/main" id="{C585F093-1258-5848-BD5E-A975535A434C}"/>
              </a:ext>
            </a:extLst>
          </p:cNvPr>
          <p:cNvSpPr txBox="1"/>
          <p:nvPr/>
        </p:nvSpPr>
        <p:spPr>
          <a:xfrm rot="322559">
            <a:off x="702321" y="4989284"/>
            <a:ext cx="2128761" cy="400110"/>
          </a:xfrm>
          <a:prstGeom prst="rect">
            <a:avLst/>
          </a:prstGeom>
          <a:noFill/>
        </p:spPr>
        <p:txBody>
          <a:bodyPr wrap="square" rtlCol="0">
            <a:spAutoFit/>
          </a:bodyPr>
          <a:lstStyle/>
          <a:p>
            <a:pPr algn="ctr"/>
            <a:r>
              <a:rPr lang="en-US" sz="1000" b="1" dirty="0">
                <a:solidFill>
                  <a:srgbClr val="C00000"/>
                </a:solidFill>
                <a:latin typeface="Simplified Arabic Fixed" panose="02070309020205020404" pitchFamily="49" charset="-78"/>
                <a:cs typeface="Simplified Arabic Fixed" panose="02070309020205020404" pitchFamily="49" charset="-78"/>
              </a:rPr>
              <a:t>Skills Development Scotland</a:t>
            </a:r>
          </a:p>
        </p:txBody>
      </p:sp>
      <p:cxnSp>
        <p:nvCxnSpPr>
          <p:cNvPr id="26" name="Straight Connector 25">
            <a:extLst>
              <a:ext uri="{FF2B5EF4-FFF2-40B4-BE49-F238E27FC236}">
                <a16:creationId xmlns:a16="http://schemas.microsoft.com/office/drawing/2014/main" id="{A25E07DA-5B3F-C54D-940C-2475483CA9FB}"/>
              </a:ext>
            </a:extLst>
          </p:cNvPr>
          <p:cNvCxnSpPr>
            <a:cxnSpLocks/>
          </p:cNvCxnSpPr>
          <p:nvPr/>
        </p:nvCxnSpPr>
        <p:spPr>
          <a:xfrm flipV="1">
            <a:off x="4553356" y="3023957"/>
            <a:ext cx="28810" cy="1453883"/>
          </a:xfrm>
          <a:prstGeom prst="line">
            <a:avLst/>
          </a:prstGeom>
          <a:ln w="25400">
            <a:solidFill>
              <a:srgbClr val="C00000"/>
            </a:solidFill>
            <a:prstDash val="dash"/>
            <a:tailEnd type="oval"/>
          </a:ln>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AE00061D-D2DF-5448-A52A-BB783C753118}"/>
              </a:ext>
            </a:extLst>
          </p:cNvPr>
          <p:cNvCxnSpPr>
            <a:cxnSpLocks/>
          </p:cNvCxnSpPr>
          <p:nvPr/>
        </p:nvCxnSpPr>
        <p:spPr>
          <a:xfrm flipV="1">
            <a:off x="5346092" y="2976226"/>
            <a:ext cx="1423929" cy="1501613"/>
          </a:xfrm>
          <a:prstGeom prst="line">
            <a:avLst/>
          </a:prstGeom>
          <a:ln w="25400">
            <a:solidFill>
              <a:srgbClr val="C00000"/>
            </a:solidFill>
            <a:prstDash val="dash"/>
            <a:tailEnd type="oval"/>
          </a:ln>
        </p:spPr>
        <p:style>
          <a:lnRef idx="1">
            <a:schemeClr val="accent5"/>
          </a:lnRef>
          <a:fillRef idx="0">
            <a:schemeClr val="accent5"/>
          </a:fillRef>
          <a:effectRef idx="0">
            <a:schemeClr val="accent5"/>
          </a:effectRef>
          <a:fontRef idx="minor">
            <a:schemeClr val="tx1"/>
          </a:fontRef>
        </p:style>
      </p:cxnSp>
      <p:cxnSp>
        <p:nvCxnSpPr>
          <p:cNvPr id="35" name="Straight Connector 34">
            <a:extLst>
              <a:ext uri="{FF2B5EF4-FFF2-40B4-BE49-F238E27FC236}">
                <a16:creationId xmlns:a16="http://schemas.microsoft.com/office/drawing/2014/main" id="{E63D7319-60A3-1142-834F-C889E320350F}"/>
              </a:ext>
            </a:extLst>
          </p:cNvPr>
          <p:cNvCxnSpPr>
            <a:cxnSpLocks/>
          </p:cNvCxnSpPr>
          <p:nvPr/>
        </p:nvCxnSpPr>
        <p:spPr>
          <a:xfrm flipV="1">
            <a:off x="5386108" y="4751599"/>
            <a:ext cx="930450" cy="193099"/>
          </a:xfrm>
          <a:prstGeom prst="line">
            <a:avLst/>
          </a:prstGeom>
          <a:ln w="25400">
            <a:solidFill>
              <a:srgbClr val="C00000"/>
            </a:solidFill>
            <a:prstDash val="dash"/>
            <a:tailEnd type="oval"/>
          </a:ln>
        </p:spPr>
        <p:style>
          <a:lnRef idx="1">
            <a:schemeClr val="accent5"/>
          </a:lnRef>
          <a:fillRef idx="0">
            <a:schemeClr val="accent5"/>
          </a:fillRef>
          <a:effectRef idx="0">
            <a:schemeClr val="accent5"/>
          </a:effectRef>
          <a:fontRef idx="minor">
            <a:schemeClr val="tx1"/>
          </a:fontRef>
        </p:style>
      </p:cxnSp>
      <p:cxnSp>
        <p:nvCxnSpPr>
          <p:cNvPr id="37" name="Straight Connector 36">
            <a:extLst>
              <a:ext uri="{FF2B5EF4-FFF2-40B4-BE49-F238E27FC236}">
                <a16:creationId xmlns:a16="http://schemas.microsoft.com/office/drawing/2014/main" id="{8347BCD7-EB0D-B84F-B031-0CD892432F04}"/>
              </a:ext>
            </a:extLst>
          </p:cNvPr>
          <p:cNvCxnSpPr>
            <a:cxnSpLocks/>
          </p:cNvCxnSpPr>
          <p:nvPr/>
        </p:nvCxnSpPr>
        <p:spPr>
          <a:xfrm flipH="1" flipV="1">
            <a:off x="2279080" y="2911533"/>
            <a:ext cx="1746614" cy="1632701"/>
          </a:xfrm>
          <a:prstGeom prst="line">
            <a:avLst/>
          </a:prstGeom>
          <a:ln w="25400">
            <a:solidFill>
              <a:srgbClr val="C00000"/>
            </a:solidFill>
            <a:prstDash val="dash"/>
            <a:tailEnd type="ova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4350D482-7886-954F-A4CF-23A50B8532A4}"/>
              </a:ext>
            </a:extLst>
          </p:cNvPr>
          <p:cNvCxnSpPr>
            <a:cxnSpLocks/>
          </p:cNvCxnSpPr>
          <p:nvPr/>
        </p:nvCxnSpPr>
        <p:spPr>
          <a:xfrm flipH="1" flipV="1">
            <a:off x="2988905" y="4884910"/>
            <a:ext cx="652261" cy="113293"/>
          </a:xfrm>
          <a:prstGeom prst="line">
            <a:avLst/>
          </a:prstGeom>
          <a:ln w="25400">
            <a:solidFill>
              <a:srgbClr val="C00000"/>
            </a:solidFill>
            <a:prstDash val="dash"/>
            <a:tailEnd type="oval"/>
          </a:ln>
        </p:spPr>
        <p:style>
          <a:lnRef idx="1">
            <a:schemeClr val="accent5"/>
          </a:lnRef>
          <a:fillRef idx="0">
            <a:schemeClr val="accent5"/>
          </a:fillRef>
          <a:effectRef idx="0">
            <a:schemeClr val="accent5"/>
          </a:effectRef>
          <a:fontRef idx="minor">
            <a:schemeClr val="tx1"/>
          </a:fontRef>
        </p:style>
      </p:cxnSp>
      <p:pic>
        <p:nvPicPr>
          <p:cNvPr id="6" name="Picture 3">
            <a:extLst>
              <a:ext uri="{FF2B5EF4-FFF2-40B4-BE49-F238E27FC236}">
                <a16:creationId xmlns:a16="http://schemas.microsoft.com/office/drawing/2014/main" id="{BFE1599E-B775-5D48-3F5C-FCFFA29A8E44}"/>
              </a:ext>
            </a:extLst>
          </p:cNvPr>
          <p:cNvPicPr>
            <a:picLocks noChangeAspect="1"/>
          </p:cNvPicPr>
          <p:nvPr/>
        </p:nvPicPr>
        <p:blipFill>
          <a:blip r:embed="rId18"/>
          <a:stretch>
            <a:fillRect/>
          </a:stretch>
        </p:blipFill>
        <p:spPr>
          <a:xfrm>
            <a:off x="7455941" y="6263837"/>
            <a:ext cx="1247775" cy="400050"/>
          </a:xfrm>
          <a:prstGeom prst="rect">
            <a:avLst/>
          </a:prstGeom>
        </p:spPr>
      </p:pic>
      <p:pic>
        <p:nvPicPr>
          <p:cNvPr id="7" name="Picture 6" descr="A logo with a person holding three circles&#10;&#10;AI-generated content may be incorrect.">
            <a:extLst>
              <a:ext uri="{FF2B5EF4-FFF2-40B4-BE49-F238E27FC236}">
                <a16:creationId xmlns:a16="http://schemas.microsoft.com/office/drawing/2014/main" id="{AF9561B3-2A49-60CC-52BF-BB2FF620FAA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335974">
            <a:off x="6438053" y="1575713"/>
            <a:ext cx="1911025" cy="974623"/>
          </a:xfrm>
          <a:prstGeom prst="rect">
            <a:avLst/>
          </a:prstGeom>
        </p:spPr>
      </p:pic>
    </p:spTree>
    <p:extLst>
      <p:ext uri="{BB962C8B-B14F-4D97-AF65-F5344CB8AC3E}">
        <p14:creationId xmlns:p14="http://schemas.microsoft.com/office/powerpoint/2010/main" val="54208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9" name="Picture 58" descr="A picture containing sunset, nature, flock, bright&#10;&#10;Description automatically generated">
            <a:extLst>
              <a:ext uri="{FF2B5EF4-FFF2-40B4-BE49-F238E27FC236}">
                <a16:creationId xmlns:a16="http://schemas.microsoft.com/office/drawing/2014/main" id="{E18C4B6F-7741-0B72-5334-7B34F44F2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9" y="349083"/>
            <a:ext cx="3890177" cy="516378"/>
          </a:xfrm>
          <a:prstGeom prst="rect">
            <a:avLst/>
          </a:prstGeom>
        </p:spPr>
      </p:pic>
      <p:grpSp>
        <p:nvGrpSpPr>
          <p:cNvPr id="61" name="Group 60">
            <a:extLst>
              <a:ext uri="{FF2B5EF4-FFF2-40B4-BE49-F238E27FC236}">
                <a16:creationId xmlns:a16="http://schemas.microsoft.com/office/drawing/2014/main" id="{E6581316-F485-AD56-B549-06F15A70AF1B}"/>
              </a:ext>
            </a:extLst>
          </p:cNvPr>
          <p:cNvGrpSpPr/>
          <p:nvPr/>
        </p:nvGrpSpPr>
        <p:grpSpPr>
          <a:xfrm>
            <a:off x="819535" y="195722"/>
            <a:ext cx="772851" cy="766668"/>
            <a:chOff x="819535" y="195722"/>
            <a:chExt cx="772851" cy="766668"/>
          </a:xfrm>
        </p:grpSpPr>
        <p:pic>
          <p:nvPicPr>
            <p:cNvPr id="63" name="Picture 62" descr="A picture containing text, light, dark&#10;&#10;Description automatically generated">
              <a:extLst>
                <a:ext uri="{FF2B5EF4-FFF2-40B4-BE49-F238E27FC236}">
                  <a16:creationId xmlns:a16="http://schemas.microsoft.com/office/drawing/2014/main" id="{6D6900B2-9291-8C61-1FEC-EA5DCF9C2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64" name="Graphic 63" descr="Research with solid fill">
              <a:extLst>
                <a:ext uri="{FF2B5EF4-FFF2-40B4-BE49-F238E27FC236}">
                  <a16:creationId xmlns:a16="http://schemas.microsoft.com/office/drawing/2014/main" id="{C10DB59A-5157-1B20-671A-EDB1527089F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1688" y="274575"/>
              <a:ext cx="588543" cy="588543"/>
            </a:xfrm>
            <a:prstGeom prst="rect">
              <a:avLst/>
            </a:prstGeom>
          </p:spPr>
        </p:pic>
      </p:grpSp>
      <p:sp>
        <p:nvSpPr>
          <p:cNvPr id="51" name="TextBox 50">
            <a:extLst>
              <a:ext uri="{FF2B5EF4-FFF2-40B4-BE49-F238E27FC236}">
                <a16:creationId xmlns:a16="http://schemas.microsoft.com/office/drawing/2014/main" id="{F265CB5B-1142-474C-8D15-DA4B23846AB7}"/>
              </a:ext>
            </a:extLst>
          </p:cNvPr>
          <p:cNvSpPr txBox="1"/>
          <p:nvPr/>
        </p:nvSpPr>
        <p:spPr>
          <a:xfrm>
            <a:off x="1684540" y="423904"/>
            <a:ext cx="3890175"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More examples of LMI</a:t>
            </a:r>
          </a:p>
        </p:txBody>
      </p:sp>
      <p:sp>
        <p:nvSpPr>
          <p:cNvPr id="50" name="TextBox 49">
            <a:extLst>
              <a:ext uri="{FF2B5EF4-FFF2-40B4-BE49-F238E27FC236}">
                <a16:creationId xmlns:a16="http://schemas.microsoft.com/office/drawing/2014/main" id="{D90366CD-223F-3D4F-B95B-07E67E2ED96B}"/>
              </a:ext>
            </a:extLst>
          </p:cNvPr>
          <p:cNvSpPr txBox="1"/>
          <p:nvPr/>
        </p:nvSpPr>
        <p:spPr>
          <a:xfrm>
            <a:off x="6758102" y="4240585"/>
            <a:ext cx="2234408" cy="338554"/>
          </a:xfrm>
          <a:prstGeom prst="rect">
            <a:avLst/>
          </a:prstGeom>
          <a:noFill/>
        </p:spPr>
        <p:txBody>
          <a:bodyPr wrap="square" rtlCol="0">
            <a:spAutoFit/>
          </a:bodyPr>
          <a:lstStyle/>
          <a:p>
            <a:r>
              <a:rPr lang="en-US" sz="1600" b="1" dirty="0">
                <a:solidFill>
                  <a:srgbClr val="00B050"/>
                </a:solidFill>
                <a:latin typeface="Arial" panose="020B0604020202020204" pitchFamily="34" charset="0"/>
                <a:ea typeface="Zilla Slab Highlight" pitchFamily="2" charset="77"/>
                <a:cs typeface="Arial" panose="020B0604020202020204" pitchFamily="34" charset="0"/>
              </a:rPr>
              <a:t>Self Management</a:t>
            </a:r>
          </a:p>
        </p:txBody>
      </p:sp>
      <p:sp>
        <p:nvSpPr>
          <p:cNvPr id="49" name="TextBox 48">
            <a:extLst>
              <a:ext uri="{FF2B5EF4-FFF2-40B4-BE49-F238E27FC236}">
                <a16:creationId xmlns:a16="http://schemas.microsoft.com/office/drawing/2014/main" id="{346519A1-22DA-4041-B66A-580DEF4C31FC}"/>
              </a:ext>
            </a:extLst>
          </p:cNvPr>
          <p:cNvSpPr txBox="1"/>
          <p:nvPr/>
        </p:nvSpPr>
        <p:spPr>
          <a:xfrm>
            <a:off x="2308194" y="3977611"/>
            <a:ext cx="2369350" cy="1600438"/>
          </a:xfrm>
          <a:prstGeom prst="rect">
            <a:avLst/>
          </a:prstGeom>
          <a:noFill/>
        </p:spPr>
        <p:txBody>
          <a:bodyPr wrap="square" rtlCol="0">
            <a:spAutoFit/>
          </a:bodyPr>
          <a:lstStyle/>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Technology and Fintech</a:t>
            </a:r>
          </a:p>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Renewable Energy</a:t>
            </a:r>
          </a:p>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Tourism and Hospitality</a:t>
            </a:r>
          </a:p>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Creative Industries</a:t>
            </a:r>
          </a:p>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Construction</a:t>
            </a:r>
          </a:p>
          <a:p>
            <a:pPr marL="285750" indent="-285750">
              <a:buFont typeface="Wingdings" pitchFamily="2" charset="2"/>
              <a:buChar char="Ø"/>
            </a:pPr>
            <a:r>
              <a:rPr lang="en-US" sz="1400" dirty="0">
                <a:latin typeface="Arial" panose="020B0604020202020204" pitchFamily="34" charset="0"/>
                <a:ea typeface="Zilla Slab Highlight" pitchFamily="2" charset="77"/>
                <a:cs typeface="Arial" panose="020B0604020202020204" pitchFamily="34" charset="0"/>
              </a:rPr>
              <a:t>Financial Services</a:t>
            </a:r>
          </a:p>
          <a:p>
            <a:pPr marL="285750" indent="-285750">
              <a:buFont typeface="Wingdings" pitchFamily="2" charset="2"/>
              <a:buChar char="Ø"/>
            </a:pPr>
            <a:endParaRPr lang="en-US" sz="1400" dirty="0">
              <a:latin typeface="Arial" panose="020B0604020202020204" pitchFamily="34" charset="0"/>
              <a:ea typeface="Zilla Slab Highlight" pitchFamily="2" charset="77"/>
              <a:cs typeface="Arial" panose="020B0604020202020204" pitchFamily="34" charset="0"/>
            </a:endParaRPr>
          </a:p>
        </p:txBody>
      </p:sp>
      <p:sp>
        <p:nvSpPr>
          <p:cNvPr id="18" name="TextBox 17">
            <a:extLst>
              <a:ext uri="{FF2B5EF4-FFF2-40B4-BE49-F238E27FC236}">
                <a16:creationId xmlns:a16="http://schemas.microsoft.com/office/drawing/2014/main" id="{C0199ED7-BEFB-A643-BED0-2E51ED1700F8}"/>
              </a:ext>
            </a:extLst>
          </p:cNvPr>
          <p:cNvSpPr txBox="1"/>
          <p:nvPr/>
        </p:nvSpPr>
        <p:spPr>
          <a:xfrm>
            <a:off x="977613" y="1050690"/>
            <a:ext cx="3551092" cy="387001"/>
          </a:xfrm>
          <a:prstGeom prst="rect">
            <a:avLst/>
          </a:prstGeom>
          <a:solidFill>
            <a:srgbClr val="E32D91"/>
          </a:solidFill>
        </p:spPr>
        <p:txBody>
          <a:bodyPr wrap="square" rtlCol="0">
            <a:spAutoFit/>
          </a:bodyPr>
          <a:lstStyle/>
          <a:p>
            <a:pPr algn="ctr"/>
            <a:r>
              <a:rPr lang="en-US" sz="2000" dirty="0">
                <a:solidFill>
                  <a:schemeClr val="bg1"/>
                </a:solidFill>
                <a:latin typeface="Stencil" pitchFamily="82" charset="77"/>
                <a:ea typeface="Zilla Slab Highlight" pitchFamily="2" charset="77"/>
              </a:rPr>
              <a:t>TOP SECTORS</a:t>
            </a:r>
          </a:p>
        </p:txBody>
      </p:sp>
      <p:pic>
        <p:nvPicPr>
          <p:cNvPr id="22" name="Picture 21" descr="Icon&#10;&#10;Description automatically generated">
            <a:extLst>
              <a:ext uri="{FF2B5EF4-FFF2-40B4-BE49-F238E27FC236}">
                <a16:creationId xmlns:a16="http://schemas.microsoft.com/office/drawing/2014/main" id="{87139FB2-F821-3248-81B8-52E8FAFDE8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377" y="4057974"/>
            <a:ext cx="1498409" cy="1454079"/>
          </a:xfrm>
          <a:prstGeom prst="rect">
            <a:avLst/>
          </a:prstGeom>
        </p:spPr>
      </p:pic>
      <p:sp>
        <p:nvSpPr>
          <p:cNvPr id="23" name="TextBox 22">
            <a:extLst>
              <a:ext uri="{FF2B5EF4-FFF2-40B4-BE49-F238E27FC236}">
                <a16:creationId xmlns:a16="http://schemas.microsoft.com/office/drawing/2014/main" id="{148E67AD-10CF-2F49-BE12-9B992B602E62}"/>
              </a:ext>
            </a:extLst>
          </p:cNvPr>
          <p:cNvSpPr txBox="1"/>
          <p:nvPr/>
        </p:nvSpPr>
        <p:spPr>
          <a:xfrm>
            <a:off x="3107669" y="2167358"/>
            <a:ext cx="1560532" cy="707886"/>
          </a:xfrm>
          <a:prstGeom prst="rect">
            <a:avLst/>
          </a:prstGeom>
          <a:noFill/>
        </p:spPr>
        <p:txBody>
          <a:bodyPr wrap="square" rtlCol="0">
            <a:spAutoFit/>
          </a:bodyPr>
          <a:lstStyle/>
          <a:p>
            <a:pPr algn="ctr"/>
            <a:r>
              <a:rPr lang="en-GB" sz="1000" b="1" dirty="0">
                <a:latin typeface="Arial" panose="020B0604020202020204" pitchFamily="34" charset="0"/>
                <a:ea typeface="Zilla Slab Highlight" pitchFamily="2" charset="77"/>
                <a:cs typeface="Arial" panose="020B0604020202020204" pitchFamily="34" charset="0"/>
              </a:rPr>
              <a:t>LATEST % INCREASE IN PAYROLLED EMPLOYEES </a:t>
            </a:r>
          </a:p>
          <a:p>
            <a:pPr algn="ctr"/>
            <a:r>
              <a:rPr lang="en-GB" sz="1000" b="1" dirty="0">
                <a:latin typeface="Arial" panose="020B0604020202020204" pitchFamily="34" charset="0"/>
                <a:ea typeface="Zilla Slab Highlight" pitchFamily="2" charset="77"/>
                <a:cs typeface="Arial" panose="020B0604020202020204" pitchFamily="34" charset="0"/>
              </a:rPr>
              <a:t>SINCE 2024</a:t>
            </a:r>
            <a:endParaRPr lang="en-US" sz="1000" b="1" dirty="0">
              <a:latin typeface="Arial" panose="020B0604020202020204" pitchFamily="34" charset="0"/>
              <a:ea typeface="Zilla Slab Highlight" pitchFamily="2" charset="77"/>
              <a:cs typeface="Arial" panose="020B0604020202020204" pitchFamily="34" charset="0"/>
            </a:endParaRPr>
          </a:p>
        </p:txBody>
      </p:sp>
      <p:pic>
        <p:nvPicPr>
          <p:cNvPr id="7" name="Picture 6" descr="A picture containing background pattern&#10;&#10;Description automatically generated">
            <a:extLst>
              <a:ext uri="{FF2B5EF4-FFF2-40B4-BE49-F238E27FC236}">
                <a16:creationId xmlns:a16="http://schemas.microsoft.com/office/drawing/2014/main" id="{48BBF506-BF4A-624F-B7F3-E10CE72921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070" y="1540042"/>
            <a:ext cx="434316" cy="1300106"/>
          </a:xfrm>
          <a:prstGeom prst="rect">
            <a:avLst/>
          </a:prstGeom>
        </p:spPr>
      </p:pic>
      <p:sp>
        <p:nvSpPr>
          <p:cNvPr id="36" name="TextBox 35">
            <a:extLst>
              <a:ext uri="{FF2B5EF4-FFF2-40B4-BE49-F238E27FC236}">
                <a16:creationId xmlns:a16="http://schemas.microsoft.com/office/drawing/2014/main" id="{5140986B-54FC-7C45-8A19-3F4CE6B0E6CD}"/>
              </a:ext>
            </a:extLst>
          </p:cNvPr>
          <p:cNvSpPr txBox="1"/>
          <p:nvPr/>
        </p:nvSpPr>
        <p:spPr>
          <a:xfrm>
            <a:off x="3214338" y="1615904"/>
            <a:ext cx="1425498" cy="584775"/>
          </a:xfrm>
          <a:prstGeom prst="rect">
            <a:avLst/>
          </a:prstGeom>
          <a:noFill/>
        </p:spPr>
        <p:txBody>
          <a:bodyPr wrap="square" rtlCol="0">
            <a:spAutoFit/>
          </a:bodyPr>
          <a:lstStyle/>
          <a:p>
            <a:pPr algn="ctr"/>
            <a:r>
              <a:rPr lang="en-US" sz="3200" b="1" dirty="0">
                <a:solidFill>
                  <a:srgbClr val="E32D91"/>
                </a:solidFill>
                <a:latin typeface="Abadi" panose="020B0604020104020204" pitchFamily="34" charset="0"/>
                <a:ea typeface="Zilla Slab Highlight" pitchFamily="2" charset="77"/>
                <a:cs typeface="Arial Black" panose="020B0604020202020204" pitchFamily="34" charset="0"/>
              </a:rPr>
              <a:t>7.2%</a:t>
            </a:r>
          </a:p>
        </p:txBody>
      </p:sp>
      <p:pic>
        <p:nvPicPr>
          <p:cNvPr id="37" name="Picture 36" descr="A picture containing background pattern&#10;&#10;Description automatically generated">
            <a:extLst>
              <a:ext uri="{FF2B5EF4-FFF2-40B4-BE49-F238E27FC236}">
                <a16:creationId xmlns:a16="http://schemas.microsoft.com/office/drawing/2014/main" id="{179C3A6E-50AB-5B46-84BE-2630717BD7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5160111" y="1544062"/>
            <a:ext cx="434317" cy="1300108"/>
          </a:xfrm>
          <a:prstGeom prst="rect">
            <a:avLst/>
          </a:prstGeom>
        </p:spPr>
      </p:pic>
      <p:sp>
        <p:nvSpPr>
          <p:cNvPr id="38" name="TextBox 37">
            <a:extLst>
              <a:ext uri="{FF2B5EF4-FFF2-40B4-BE49-F238E27FC236}">
                <a16:creationId xmlns:a16="http://schemas.microsoft.com/office/drawing/2014/main" id="{0E5951B6-F722-1245-AA91-3959106F4A4F}"/>
              </a:ext>
            </a:extLst>
          </p:cNvPr>
          <p:cNvSpPr txBox="1"/>
          <p:nvPr/>
        </p:nvSpPr>
        <p:spPr>
          <a:xfrm>
            <a:off x="4862215" y="1050690"/>
            <a:ext cx="3551092" cy="387001"/>
          </a:xfrm>
          <a:prstGeom prst="rect">
            <a:avLst/>
          </a:prstGeom>
          <a:solidFill>
            <a:srgbClr val="C00000"/>
          </a:solidFill>
        </p:spPr>
        <p:txBody>
          <a:bodyPr wrap="square" rtlCol="0">
            <a:spAutoFit/>
          </a:bodyPr>
          <a:lstStyle/>
          <a:p>
            <a:pPr algn="ctr"/>
            <a:r>
              <a:rPr lang="en-US" sz="2000" dirty="0">
                <a:solidFill>
                  <a:schemeClr val="bg1"/>
                </a:solidFill>
                <a:latin typeface="Stencil" pitchFamily="82" charset="77"/>
                <a:ea typeface="Zilla Slab Highlight" pitchFamily="2" charset="77"/>
              </a:rPr>
              <a:t>SECTORS in decline</a:t>
            </a:r>
          </a:p>
        </p:txBody>
      </p:sp>
      <p:sp>
        <p:nvSpPr>
          <p:cNvPr id="39" name="TextBox 38">
            <a:extLst>
              <a:ext uri="{FF2B5EF4-FFF2-40B4-BE49-F238E27FC236}">
                <a16:creationId xmlns:a16="http://schemas.microsoft.com/office/drawing/2014/main" id="{120525A5-15D3-4F4C-B5C5-76592D09F89F}"/>
              </a:ext>
            </a:extLst>
          </p:cNvPr>
          <p:cNvSpPr txBox="1"/>
          <p:nvPr/>
        </p:nvSpPr>
        <p:spPr>
          <a:xfrm>
            <a:off x="1500231" y="2872910"/>
            <a:ext cx="2027852" cy="461665"/>
          </a:xfrm>
          <a:prstGeom prst="rect">
            <a:avLst/>
          </a:prstGeom>
          <a:noFill/>
        </p:spPr>
        <p:txBody>
          <a:bodyPr wrap="square" rtlCol="0">
            <a:spAutoFit/>
          </a:bodyPr>
          <a:lstStyle/>
          <a:p>
            <a:pPr algn="ctr"/>
            <a:r>
              <a:rPr lang="en-US" sz="1200" b="1" dirty="0">
                <a:latin typeface="Arial" panose="020B0604020202020204" pitchFamily="34" charset="0"/>
                <a:ea typeface="Zilla Slab Highlight" pitchFamily="2" charset="77"/>
                <a:cs typeface="Arial" panose="020B0604020202020204" pitchFamily="34" charset="0"/>
              </a:rPr>
              <a:t>ENERGY PRODUCTION AND SUPPLY</a:t>
            </a:r>
          </a:p>
        </p:txBody>
      </p:sp>
      <p:cxnSp>
        <p:nvCxnSpPr>
          <p:cNvPr id="15" name="Straight Connector 14">
            <a:extLst>
              <a:ext uri="{FF2B5EF4-FFF2-40B4-BE49-F238E27FC236}">
                <a16:creationId xmlns:a16="http://schemas.microsoft.com/office/drawing/2014/main" id="{944AD6DC-3CFF-9546-B561-84F38450A047}"/>
              </a:ext>
            </a:extLst>
          </p:cNvPr>
          <p:cNvCxnSpPr/>
          <p:nvPr/>
        </p:nvCxnSpPr>
        <p:spPr>
          <a:xfrm>
            <a:off x="4668773" y="1050690"/>
            <a:ext cx="0" cy="47212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1AF188-01F0-A44D-A24C-C31ED41383DA}"/>
              </a:ext>
            </a:extLst>
          </p:cNvPr>
          <p:cNvCxnSpPr>
            <a:cxnSpLocks/>
          </p:cNvCxnSpPr>
          <p:nvPr/>
        </p:nvCxnSpPr>
        <p:spPr>
          <a:xfrm>
            <a:off x="791899" y="3336832"/>
            <a:ext cx="78434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74A9F4C-4A1D-9B4B-93E3-4C73ADB08F81}"/>
              </a:ext>
            </a:extLst>
          </p:cNvPr>
          <p:cNvSpPr txBox="1"/>
          <p:nvPr/>
        </p:nvSpPr>
        <p:spPr>
          <a:xfrm>
            <a:off x="977613" y="3478567"/>
            <a:ext cx="3551092" cy="387001"/>
          </a:xfrm>
          <a:prstGeom prst="rect">
            <a:avLst/>
          </a:prstGeom>
          <a:solidFill>
            <a:schemeClr val="accent6"/>
          </a:solidFill>
        </p:spPr>
        <p:txBody>
          <a:bodyPr wrap="square" rtlCol="0">
            <a:spAutoFit/>
          </a:bodyPr>
          <a:lstStyle/>
          <a:p>
            <a:pPr algn="ctr"/>
            <a:r>
              <a:rPr lang="en-US" sz="2000">
                <a:solidFill>
                  <a:schemeClr val="bg1"/>
                </a:solidFill>
                <a:latin typeface="Stencil" pitchFamily="82" charset="77"/>
                <a:ea typeface="Zilla Slab Highlight" pitchFamily="2" charset="77"/>
              </a:rPr>
              <a:t>FUTURE GROWTH</a:t>
            </a:r>
          </a:p>
        </p:txBody>
      </p:sp>
      <p:sp>
        <p:nvSpPr>
          <p:cNvPr id="46" name="TextBox 45">
            <a:extLst>
              <a:ext uri="{FF2B5EF4-FFF2-40B4-BE49-F238E27FC236}">
                <a16:creationId xmlns:a16="http://schemas.microsoft.com/office/drawing/2014/main" id="{BEA20F05-8BE0-7E4E-BAB0-1FF0DB731FF4}"/>
              </a:ext>
            </a:extLst>
          </p:cNvPr>
          <p:cNvSpPr txBox="1"/>
          <p:nvPr/>
        </p:nvSpPr>
        <p:spPr>
          <a:xfrm>
            <a:off x="4862215" y="3478567"/>
            <a:ext cx="3551092" cy="387001"/>
          </a:xfrm>
          <a:prstGeom prst="rect">
            <a:avLst/>
          </a:prstGeom>
          <a:solidFill>
            <a:srgbClr val="7030A0"/>
          </a:solidFill>
        </p:spPr>
        <p:txBody>
          <a:bodyPr wrap="square" rtlCol="0">
            <a:spAutoFit/>
          </a:bodyPr>
          <a:lstStyle/>
          <a:p>
            <a:pPr algn="ctr"/>
            <a:r>
              <a:rPr lang="en-US" sz="2000">
                <a:solidFill>
                  <a:schemeClr val="bg1"/>
                </a:solidFill>
                <a:latin typeface="Stencil" pitchFamily="82" charset="77"/>
                <a:ea typeface="Zilla Slab Highlight" pitchFamily="2" charset="77"/>
              </a:rPr>
              <a:t>SKILLS in demand</a:t>
            </a:r>
          </a:p>
        </p:txBody>
      </p:sp>
      <p:sp>
        <p:nvSpPr>
          <p:cNvPr id="47" name="TextBox 46">
            <a:extLst>
              <a:ext uri="{FF2B5EF4-FFF2-40B4-BE49-F238E27FC236}">
                <a16:creationId xmlns:a16="http://schemas.microsoft.com/office/drawing/2014/main" id="{2546DB43-9E65-894F-B079-474CA5B613B7}"/>
              </a:ext>
            </a:extLst>
          </p:cNvPr>
          <p:cNvSpPr txBox="1"/>
          <p:nvPr/>
        </p:nvSpPr>
        <p:spPr>
          <a:xfrm>
            <a:off x="5187848" y="2842529"/>
            <a:ext cx="3117167" cy="461665"/>
          </a:xfrm>
          <a:prstGeom prst="rect">
            <a:avLst/>
          </a:prstGeom>
          <a:noFill/>
        </p:spPr>
        <p:txBody>
          <a:bodyPr wrap="square" rtlCol="0">
            <a:spAutoFit/>
          </a:bodyPr>
          <a:lstStyle/>
          <a:p>
            <a:pPr algn="ctr"/>
            <a:r>
              <a:rPr lang="en-US" sz="1200" b="1" dirty="0">
                <a:latin typeface="Arial" panose="020B0604020202020204" pitchFamily="34" charset="0"/>
                <a:ea typeface="Zilla Slab Highlight" pitchFamily="2" charset="77"/>
                <a:cs typeface="Arial" panose="020B0604020202020204" pitchFamily="34" charset="0"/>
              </a:rPr>
              <a:t>ELECTRONIC MANUFACTURING </a:t>
            </a:r>
            <a:br>
              <a:rPr lang="en-US" sz="1200" b="1" dirty="0">
                <a:latin typeface="Arial" panose="020B0604020202020204" pitchFamily="34" charset="0"/>
                <a:ea typeface="Zilla Slab Highlight" pitchFamily="2" charset="77"/>
                <a:cs typeface="Arial" panose="020B0604020202020204" pitchFamily="34" charset="0"/>
              </a:rPr>
            </a:br>
            <a:r>
              <a:rPr lang="en-US" sz="1200" b="1" dirty="0">
                <a:latin typeface="Arial" panose="020B0604020202020204" pitchFamily="34" charset="0"/>
                <a:ea typeface="Zilla Slab Highlight" pitchFamily="2" charset="77"/>
                <a:cs typeface="Arial" panose="020B0604020202020204" pitchFamily="34" charset="0"/>
              </a:rPr>
              <a:t>IN SCOTLAND</a:t>
            </a:r>
          </a:p>
        </p:txBody>
      </p:sp>
      <p:pic>
        <p:nvPicPr>
          <p:cNvPr id="21" name="Picture 20" descr="A picture containing shape&#10;&#10;Description automatically generated">
            <a:extLst>
              <a:ext uri="{FF2B5EF4-FFF2-40B4-BE49-F238E27FC236}">
                <a16:creationId xmlns:a16="http://schemas.microsoft.com/office/drawing/2014/main" id="{A8FBE3A0-EE34-854B-86E1-A691A709D9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5877" y="4311095"/>
            <a:ext cx="1228390" cy="1179256"/>
          </a:xfrm>
          <a:prstGeom prst="rect">
            <a:avLst/>
          </a:prstGeom>
        </p:spPr>
      </p:pic>
      <p:sp>
        <p:nvSpPr>
          <p:cNvPr id="41" name="Rectangle 40">
            <a:extLst>
              <a:ext uri="{FF2B5EF4-FFF2-40B4-BE49-F238E27FC236}">
                <a16:creationId xmlns:a16="http://schemas.microsoft.com/office/drawing/2014/main" id="{2C6C0696-B3B1-6A44-9E1F-16E9FDE6BAD1}"/>
              </a:ext>
            </a:extLst>
          </p:cNvPr>
          <p:cNvSpPr/>
          <p:nvPr/>
        </p:nvSpPr>
        <p:spPr>
          <a:xfrm>
            <a:off x="6732928" y="4708448"/>
            <a:ext cx="2029908" cy="338554"/>
          </a:xfrm>
          <a:prstGeom prst="rect">
            <a:avLst/>
          </a:prstGeom>
        </p:spPr>
        <p:txBody>
          <a:bodyPr wrap="square">
            <a:spAutoFit/>
          </a:bodyPr>
          <a:lstStyle/>
          <a:p>
            <a:r>
              <a:rPr lang="en-US" sz="1600" b="1" dirty="0">
                <a:solidFill>
                  <a:srgbClr val="F23C4D"/>
                </a:solidFill>
                <a:latin typeface="Arial" panose="020B0604020202020204" pitchFamily="34" charset="0"/>
                <a:ea typeface="Zilla Slab Highlight" pitchFamily="2" charset="77"/>
                <a:cs typeface="Arial" panose="020B0604020202020204" pitchFamily="34" charset="0"/>
              </a:rPr>
              <a:t>Communication</a:t>
            </a:r>
          </a:p>
        </p:txBody>
      </p:sp>
      <p:sp>
        <p:nvSpPr>
          <p:cNvPr id="48" name="Rectangle 47">
            <a:extLst>
              <a:ext uri="{FF2B5EF4-FFF2-40B4-BE49-F238E27FC236}">
                <a16:creationId xmlns:a16="http://schemas.microsoft.com/office/drawing/2014/main" id="{F1F06249-7158-7146-8206-A479852E72BF}"/>
              </a:ext>
            </a:extLst>
          </p:cNvPr>
          <p:cNvSpPr/>
          <p:nvPr/>
        </p:nvSpPr>
        <p:spPr>
          <a:xfrm>
            <a:off x="6732928" y="5162680"/>
            <a:ext cx="1803699" cy="338554"/>
          </a:xfrm>
          <a:prstGeom prst="rect">
            <a:avLst/>
          </a:prstGeom>
        </p:spPr>
        <p:txBody>
          <a:bodyPr wrap="none">
            <a:spAutoFit/>
          </a:bodyPr>
          <a:lstStyle/>
          <a:p>
            <a:r>
              <a:rPr lang="en-US" sz="1600" b="1" dirty="0">
                <a:solidFill>
                  <a:schemeClr val="accent2"/>
                </a:solidFill>
                <a:latin typeface="Arial" panose="020B0604020202020204" pitchFamily="34" charset="0"/>
                <a:ea typeface="Zilla Slab Highlight" pitchFamily="2" charset="77"/>
                <a:cs typeface="Arial" panose="020B0604020202020204" pitchFamily="34" charset="0"/>
              </a:rPr>
              <a:t>Problem Solving</a:t>
            </a:r>
          </a:p>
        </p:txBody>
      </p:sp>
      <p:pic>
        <p:nvPicPr>
          <p:cNvPr id="54" name="Graphic 53" descr="Chat with solid fill">
            <a:extLst>
              <a:ext uri="{FF2B5EF4-FFF2-40B4-BE49-F238E27FC236}">
                <a16:creationId xmlns:a16="http://schemas.microsoft.com/office/drawing/2014/main" id="{FFB47827-CAD7-4245-8355-CB90A58F6C3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0933" y="4688091"/>
            <a:ext cx="416420" cy="416421"/>
          </a:xfrm>
          <a:prstGeom prst="rect">
            <a:avLst/>
          </a:prstGeom>
        </p:spPr>
      </p:pic>
      <p:pic>
        <p:nvPicPr>
          <p:cNvPr id="56" name="Graphic 55" descr="Brain in head with solid fill">
            <a:extLst>
              <a:ext uri="{FF2B5EF4-FFF2-40B4-BE49-F238E27FC236}">
                <a16:creationId xmlns:a16="http://schemas.microsoft.com/office/drawing/2014/main" id="{4BABF68F-9D91-044B-AF8F-E616BE63470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99696" y="4164255"/>
            <a:ext cx="416420" cy="416421"/>
          </a:xfrm>
          <a:prstGeom prst="rect">
            <a:avLst/>
          </a:prstGeom>
        </p:spPr>
      </p:pic>
      <p:pic>
        <p:nvPicPr>
          <p:cNvPr id="58" name="Graphic 57" descr="Puzzle pieces with solid fill">
            <a:extLst>
              <a:ext uri="{FF2B5EF4-FFF2-40B4-BE49-F238E27FC236}">
                <a16:creationId xmlns:a16="http://schemas.microsoft.com/office/drawing/2014/main" id="{1824D95B-FCA0-D040-ACAB-9B190FDDBBB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05191" y="5112712"/>
            <a:ext cx="441557" cy="441558"/>
          </a:xfrm>
          <a:prstGeom prst="rect">
            <a:avLst/>
          </a:prstGeom>
        </p:spPr>
      </p:pic>
      <p:sp>
        <p:nvSpPr>
          <p:cNvPr id="53" name="TextBox 52">
            <a:extLst>
              <a:ext uri="{FF2B5EF4-FFF2-40B4-BE49-F238E27FC236}">
                <a16:creationId xmlns:a16="http://schemas.microsoft.com/office/drawing/2014/main" id="{56417168-DDE1-EB8C-2014-B17F48E4FAF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55" name="Picture 4">
            <a:extLst>
              <a:ext uri="{FF2B5EF4-FFF2-40B4-BE49-F238E27FC236}">
                <a16:creationId xmlns:a16="http://schemas.microsoft.com/office/drawing/2014/main" id="{977D2BEB-12E2-3AEA-D2F2-1AE23F4E06EE}"/>
              </a:ext>
            </a:extLst>
          </p:cNvPr>
          <p:cNvPicPr>
            <a:picLocks noChangeAspect="1"/>
          </p:cNvPicPr>
          <p:nvPr/>
        </p:nvPicPr>
        <p:blipFill>
          <a:blip r:embed="rId17"/>
          <a:stretch>
            <a:fillRect/>
          </a:stretch>
        </p:blipFill>
        <p:spPr>
          <a:xfrm>
            <a:off x="7515061" y="6263837"/>
            <a:ext cx="1247775" cy="400050"/>
          </a:xfrm>
          <a:prstGeom prst="rect">
            <a:avLst/>
          </a:prstGeom>
        </p:spPr>
      </p:pic>
      <p:grpSp>
        <p:nvGrpSpPr>
          <p:cNvPr id="65" name="Group 64">
            <a:extLst>
              <a:ext uri="{FF2B5EF4-FFF2-40B4-BE49-F238E27FC236}">
                <a16:creationId xmlns:a16="http://schemas.microsoft.com/office/drawing/2014/main" id="{C7DE0ED5-D8F3-D261-95BA-358088760424}"/>
              </a:ext>
            </a:extLst>
          </p:cNvPr>
          <p:cNvGrpSpPr/>
          <p:nvPr/>
        </p:nvGrpSpPr>
        <p:grpSpPr>
          <a:xfrm>
            <a:off x="76900" y="5243443"/>
            <a:ext cx="7421036" cy="1494175"/>
            <a:chOff x="76900" y="5218322"/>
            <a:chExt cx="7421036" cy="1494175"/>
          </a:xfrm>
        </p:grpSpPr>
        <p:pic>
          <p:nvPicPr>
            <p:cNvPr id="66" name="Picture 65" descr="A picture containing text&#10;&#10;Description automatically generated">
              <a:extLst>
                <a:ext uri="{FF2B5EF4-FFF2-40B4-BE49-F238E27FC236}">
                  <a16:creationId xmlns:a16="http://schemas.microsoft.com/office/drawing/2014/main" id="{380298A5-23A5-EB5E-568A-4A340D671D6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42768" y="5218322"/>
              <a:ext cx="3255168" cy="1494175"/>
            </a:xfrm>
            <a:prstGeom prst="rect">
              <a:avLst/>
            </a:prstGeom>
            <a:effectLst>
              <a:outerShdw blurRad="50800" dist="50800" dir="5400000" algn="ctr" rotWithShape="0">
                <a:schemeClr val="tx1">
                  <a:lumMod val="65000"/>
                  <a:lumOff val="35000"/>
                </a:schemeClr>
              </a:outerShdw>
            </a:effectLst>
          </p:spPr>
        </p:pic>
        <p:sp>
          <p:nvSpPr>
            <p:cNvPr id="67" name="TextBox 66">
              <a:extLst>
                <a:ext uri="{FF2B5EF4-FFF2-40B4-BE49-F238E27FC236}">
                  <a16:creationId xmlns:a16="http://schemas.microsoft.com/office/drawing/2014/main" id="{1E30F6A9-926B-B379-3161-8980612BDCFD}"/>
                </a:ext>
              </a:extLst>
            </p:cNvPr>
            <p:cNvSpPr txBox="1"/>
            <p:nvPr/>
          </p:nvSpPr>
          <p:spPr>
            <a:xfrm>
              <a:off x="4531536" y="5604058"/>
              <a:ext cx="2677631" cy="73866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3</a:t>
              </a:r>
              <a:r>
                <a:rPr lang="en-GB" sz="1400" dirty="0">
                  <a:latin typeface="Comic Sans MS" panose="030F0902030302020204" pitchFamily="66" charset="0"/>
                  <a:cs typeface="Simplified Arabic Fixed"/>
                </a:rPr>
                <a:t>: What are the sectors in decline/growth in your own area?</a:t>
              </a:r>
            </a:p>
          </p:txBody>
        </p:sp>
        <p:pic>
          <p:nvPicPr>
            <p:cNvPr id="68" name="Picture 67" descr="A picture containing outdoor object, night sky&#10;&#10;Description automatically generated">
              <a:extLst>
                <a:ext uri="{FF2B5EF4-FFF2-40B4-BE49-F238E27FC236}">
                  <a16:creationId xmlns:a16="http://schemas.microsoft.com/office/drawing/2014/main" id="{53DB4674-E0DC-2A67-C225-A0C152C30E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52047" y="5486933"/>
              <a:ext cx="910539" cy="925589"/>
            </a:xfrm>
            <a:prstGeom prst="rect">
              <a:avLst/>
            </a:prstGeom>
          </p:spPr>
        </p:pic>
        <p:pic>
          <p:nvPicPr>
            <p:cNvPr id="69" name="Picture 68" descr="Background pattern&#10;&#10;Description automatically generated">
              <a:extLst>
                <a:ext uri="{FF2B5EF4-FFF2-40B4-BE49-F238E27FC236}">
                  <a16:creationId xmlns:a16="http://schemas.microsoft.com/office/drawing/2014/main" id="{83E30B34-F99D-1B54-3854-0A499F40512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200000">
              <a:off x="1217973" y="4317338"/>
              <a:ext cx="812819" cy="3094965"/>
            </a:xfrm>
            <a:prstGeom prst="rect">
              <a:avLst/>
            </a:prstGeom>
          </p:spPr>
        </p:pic>
      </p:grpSp>
      <p:pic>
        <p:nvPicPr>
          <p:cNvPr id="10" name="Picture 9" descr="A blue oil rig with a fire in the middle of it&#10;&#10;AI-generated content may be incorrect.">
            <a:extLst>
              <a:ext uri="{FF2B5EF4-FFF2-40B4-BE49-F238E27FC236}">
                <a16:creationId xmlns:a16="http://schemas.microsoft.com/office/drawing/2014/main" id="{FE6A0E68-5FF9-ADBA-457D-426C887A84D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47740" y="1603914"/>
            <a:ext cx="1210865" cy="1210865"/>
          </a:xfrm>
          <a:prstGeom prst="rect">
            <a:avLst/>
          </a:prstGeom>
        </p:spPr>
      </p:pic>
      <p:pic>
        <p:nvPicPr>
          <p:cNvPr id="13" name="Picture 12" descr="A computer chip with a white square with black text&#10;&#10;AI-generated content may be incorrect.">
            <a:extLst>
              <a:ext uri="{FF2B5EF4-FFF2-40B4-BE49-F238E27FC236}">
                <a16:creationId xmlns:a16="http://schemas.microsoft.com/office/drawing/2014/main" id="{C3D7108D-4014-5A04-2799-4131441BD39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37630" y="1618224"/>
            <a:ext cx="1133633" cy="1133633"/>
          </a:xfrm>
          <a:prstGeom prst="rect">
            <a:avLst/>
          </a:prstGeom>
        </p:spPr>
      </p:pic>
    </p:spTree>
    <p:extLst>
      <p:ext uri="{BB962C8B-B14F-4D97-AF65-F5344CB8AC3E}">
        <p14:creationId xmlns:p14="http://schemas.microsoft.com/office/powerpoint/2010/main" val="35959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D284D067-40BD-C44C-9B52-ADA6DB073E18}"/>
              </a:ext>
            </a:extLst>
          </p:cNvPr>
          <p:cNvPicPr>
            <a:picLocks noChangeAspect="1"/>
          </p:cNvPicPr>
          <p:nvPr/>
        </p:nvPicPr>
        <p:blipFill rotWithShape="1">
          <a:blip r:embed="rId4">
            <a:extLst>
              <a:ext uri="{28A0092B-C50C-407E-A947-70E740481C1C}">
                <a14:useLocalDpi xmlns:a14="http://schemas.microsoft.com/office/drawing/2010/main" val="0"/>
              </a:ext>
            </a:extLst>
          </a:blip>
          <a:srcRect l="1" r="10590"/>
          <a:stretch/>
        </p:blipFill>
        <p:spPr>
          <a:xfrm>
            <a:off x="1205959" y="695259"/>
            <a:ext cx="7938041" cy="5591813"/>
          </a:xfrm>
          <a:prstGeom prst="rect">
            <a:avLst/>
          </a:prstGeom>
        </p:spPr>
      </p:pic>
      <p:pic>
        <p:nvPicPr>
          <p:cNvPr id="13" name="Picture 12" descr="A picture containing sunset, nature, flock, bright&#10;&#10;Description automatically generated">
            <a:extLst>
              <a:ext uri="{FF2B5EF4-FFF2-40B4-BE49-F238E27FC236}">
                <a16:creationId xmlns:a16="http://schemas.microsoft.com/office/drawing/2014/main" id="{CB6DDB96-83E0-ED0E-5D5F-B534D17B0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540" y="349083"/>
            <a:ext cx="5034312" cy="516378"/>
          </a:xfrm>
          <a:prstGeom prst="rect">
            <a:avLst/>
          </a:prstGeom>
        </p:spPr>
      </p:pic>
      <p:grpSp>
        <p:nvGrpSpPr>
          <p:cNvPr id="14" name="Group 13">
            <a:extLst>
              <a:ext uri="{FF2B5EF4-FFF2-40B4-BE49-F238E27FC236}">
                <a16:creationId xmlns:a16="http://schemas.microsoft.com/office/drawing/2014/main" id="{99A2DFC5-8DA8-B9B5-DBAB-F3B3D9EC774C}"/>
              </a:ext>
            </a:extLst>
          </p:cNvPr>
          <p:cNvGrpSpPr/>
          <p:nvPr/>
        </p:nvGrpSpPr>
        <p:grpSpPr>
          <a:xfrm>
            <a:off x="819535" y="195722"/>
            <a:ext cx="772851" cy="766668"/>
            <a:chOff x="819535" y="195722"/>
            <a:chExt cx="772851" cy="766668"/>
          </a:xfrm>
        </p:grpSpPr>
        <p:pic>
          <p:nvPicPr>
            <p:cNvPr id="15" name="Picture 14" descr="A picture containing text, light, dark&#10;&#10;Description automatically generated">
              <a:extLst>
                <a:ext uri="{FF2B5EF4-FFF2-40B4-BE49-F238E27FC236}">
                  <a16:creationId xmlns:a16="http://schemas.microsoft.com/office/drawing/2014/main" id="{3300D983-E72B-C7FC-5C31-3B6285534F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16" name="Graphic 15" descr="Research with solid fill">
              <a:extLst>
                <a:ext uri="{FF2B5EF4-FFF2-40B4-BE49-F238E27FC236}">
                  <a16:creationId xmlns:a16="http://schemas.microsoft.com/office/drawing/2014/main" id="{54B3839D-10CE-4318-E195-AFC4285D682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688" y="274575"/>
              <a:ext cx="588543" cy="588543"/>
            </a:xfrm>
            <a:prstGeom prst="rect">
              <a:avLst/>
            </a:prstGeom>
          </p:spPr>
        </p:pic>
      </p:grpSp>
      <p:pic>
        <p:nvPicPr>
          <p:cNvPr id="22" name="Picture 21" descr="A picture containing sunset, nature, flock, bright&#10;&#10;Description automatically generated">
            <a:extLst>
              <a:ext uri="{FF2B5EF4-FFF2-40B4-BE49-F238E27FC236}">
                <a16:creationId xmlns:a16="http://schemas.microsoft.com/office/drawing/2014/main" id="{6881011C-B68B-EA47-A3DE-ABA6A4D25D3D}"/>
              </a:ext>
            </a:extLst>
          </p:cNvPr>
          <p:cNvPicPr>
            <a:picLocks noChangeAspect="1"/>
          </p:cNvPicPr>
          <p:nvPr/>
        </p:nvPicPr>
        <p:blipFill rotWithShape="1">
          <a:blip r:embed="rId5">
            <a:extLst>
              <a:ext uri="{28A0092B-C50C-407E-A947-70E740481C1C}">
                <a14:useLocalDpi xmlns:a14="http://schemas.microsoft.com/office/drawing/2010/main" val="0"/>
              </a:ext>
            </a:extLst>
          </a:blip>
          <a:srcRect r="41485"/>
          <a:stretch/>
        </p:blipFill>
        <p:spPr>
          <a:xfrm>
            <a:off x="5814476" y="5554388"/>
            <a:ext cx="2924085" cy="376884"/>
          </a:xfrm>
          <a:prstGeom prst="rect">
            <a:avLst/>
          </a:prstGeom>
        </p:spPr>
      </p:pic>
      <p:sp>
        <p:nvSpPr>
          <p:cNvPr id="25" name="TextBox 24">
            <a:extLst>
              <a:ext uri="{FF2B5EF4-FFF2-40B4-BE49-F238E27FC236}">
                <a16:creationId xmlns:a16="http://schemas.microsoft.com/office/drawing/2014/main" id="{775FBEA1-B55F-8943-BC51-BD43EB03C48E}"/>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9" name="Rounded Rectangle 8">
            <a:extLst>
              <a:ext uri="{FF2B5EF4-FFF2-40B4-BE49-F238E27FC236}">
                <a16:creationId xmlns:a16="http://schemas.microsoft.com/office/drawing/2014/main" id="{FAC28EA1-921B-AA40-9AD0-2F23C8CF06E9}"/>
              </a:ext>
            </a:extLst>
          </p:cNvPr>
          <p:cNvSpPr/>
          <p:nvPr/>
        </p:nvSpPr>
        <p:spPr>
          <a:xfrm>
            <a:off x="5071299" y="5391593"/>
            <a:ext cx="3783333" cy="63358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C958BF2D-6FBA-014E-AB9B-9EAE602A86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1183" y="5469182"/>
            <a:ext cx="823015" cy="823015"/>
          </a:xfrm>
          <a:prstGeom prst="rect">
            <a:avLst/>
          </a:prstGeom>
        </p:spPr>
      </p:pic>
      <p:sp>
        <p:nvSpPr>
          <p:cNvPr id="10" name="TextBox 9">
            <a:extLst>
              <a:ext uri="{FF2B5EF4-FFF2-40B4-BE49-F238E27FC236}">
                <a16:creationId xmlns:a16="http://schemas.microsoft.com/office/drawing/2014/main" id="{41B9C918-2604-4343-A489-AB206CF01593}"/>
              </a:ext>
            </a:extLst>
          </p:cNvPr>
          <p:cNvSpPr txBox="1"/>
          <p:nvPr/>
        </p:nvSpPr>
        <p:spPr>
          <a:xfrm>
            <a:off x="1708045" y="422488"/>
            <a:ext cx="5010808"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Searching for regional LMI</a:t>
            </a:r>
          </a:p>
        </p:txBody>
      </p:sp>
      <p:sp>
        <p:nvSpPr>
          <p:cNvPr id="11" name="TextBox 10">
            <a:extLst>
              <a:ext uri="{FF2B5EF4-FFF2-40B4-BE49-F238E27FC236}">
                <a16:creationId xmlns:a16="http://schemas.microsoft.com/office/drawing/2014/main" id="{B1F05A0A-415C-6B47-B84E-18999963FFC0}"/>
              </a:ext>
            </a:extLst>
          </p:cNvPr>
          <p:cNvSpPr txBox="1"/>
          <p:nvPr/>
        </p:nvSpPr>
        <p:spPr>
          <a:xfrm>
            <a:off x="5909599" y="5588769"/>
            <a:ext cx="2924085"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 LMI Activity</a:t>
            </a:r>
          </a:p>
        </p:txBody>
      </p:sp>
      <p:pic>
        <p:nvPicPr>
          <p:cNvPr id="3" name="Picture 3">
            <a:extLst>
              <a:ext uri="{FF2B5EF4-FFF2-40B4-BE49-F238E27FC236}">
                <a16:creationId xmlns:a16="http://schemas.microsoft.com/office/drawing/2014/main" id="{2D0F7350-4F85-F991-49B3-010E8655E3B5}"/>
              </a:ext>
            </a:extLst>
          </p:cNvPr>
          <p:cNvPicPr>
            <a:picLocks noChangeAspect="1"/>
          </p:cNvPicPr>
          <p:nvPr/>
        </p:nvPicPr>
        <p:blipFill>
          <a:blip r:embed="rId10"/>
          <a:stretch>
            <a:fillRect/>
          </a:stretch>
        </p:blipFill>
        <p:spPr>
          <a:xfrm>
            <a:off x="7455941" y="6263837"/>
            <a:ext cx="1247775" cy="400050"/>
          </a:xfrm>
          <a:prstGeom prst="rect">
            <a:avLst/>
          </a:prstGeom>
        </p:spPr>
      </p:pic>
    </p:spTree>
    <p:extLst>
      <p:ext uri="{BB962C8B-B14F-4D97-AF65-F5344CB8AC3E}">
        <p14:creationId xmlns:p14="http://schemas.microsoft.com/office/powerpoint/2010/main" val="417351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6" name="Picture 45" descr="A picture containing sunset, nature, flock, bright&#10;&#10;Description automatically generated">
            <a:extLst>
              <a:ext uri="{FF2B5EF4-FFF2-40B4-BE49-F238E27FC236}">
                <a16:creationId xmlns:a16="http://schemas.microsoft.com/office/drawing/2014/main" id="{9FDDF2B4-7272-2090-A739-6EE3F92A6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9" y="349083"/>
            <a:ext cx="4318695" cy="516378"/>
          </a:xfrm>
          <a:prstGeom prst="rect">
            <a:avLst/>
          </a:prstGeom>
        </p:spPr>
      </p:pic>
      <p:grpSp>
        <p:nvGrpSpPr>
          <p:cNvPr id="49" name="Group 48">
            <a:extLst>
              <a:ext uri="{FF2B5EF4-FFF2-40B4-BE49-F238E27FC236}">
                <a16:creationId xmlns:a16="http://schemas.microsoft.com/office/drawing/2014/main" id="{CADA214A-21BA-A14D-6825-D72F82DE8B18}"/>
              </a:ext>
            </a:extLst>
          </p:cNvPr>
          <p:cNvGrpSpPr/>
          <p:nvPr/>
        </p:nvGrpSpPr>
        <p:grpSpPr>
          <a:xfrm>
            <a:off x="819535" y="195722"/>
            <a:ext cx="772851" cy="766668"/>
            <a:chOff x="819535" y="195722"/>
            <a:chExt cx="772851" cy="766668"/>
          </a:xfrm>
        </p:grpSpPr>
        <p:pic>
          <p:nvPicPr>
            <p:cNvPr id="50" name="Picture 49" descr="A picture containing text, light, dark&#10;&#10;Description automatically generated">
              <a:extLst>
                <a:ext uri="{FF2B5EF4-FFF2-40B4-BE49-F238E27FC236}">
                  <a16:creationId xmlns:a16="http://schemas.microsoft.com/office/drawing/2014/main" id="{D88F9313-C445-1B0D-D616-69D58E7B6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52" name="Graphic 51" descr="Research with solid fill">
              <a:extLst>
                <a:ext uri="{FF2B5EF4-FFF2-40B4-BE49-F238E27FC236}">
                  <a16:creationId xmlns:a16="http://schemas.microsoft.com/office/drawing/2014/main" id="{576A871F-9FA9-FD3F-9CA1-9A306103FBD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1688" y="274575"/>
              <a:ext cx="588543" cy="588543"/>
            </a:xfrm>
            <a:prstGeom prst="rect">
              <a:avLst/>
            </a:prstGeom>
          </p:spPr>
        </p:pic>
      </p:grpSp>
      <p:sp>
        <p:nvSpPr>
          <p:cNvPr id="51" name="TextBox 50">
            <a:extLst>
              <a:ext uri="{FF2B5EF4-FFF2-40B4-BE49-F238E27FC236}">
                <a16:creationId xmlns:a16="http://schemas.microsoft.com/office/drawing/2014/main" id="{F265CB5B-1142-474C-8D15-DA4B23846AB7}"/>
              </a:ext>
            </a:extLst>
          </p:cNvPr>
          <p:cNvSpPr txBox="1"/>
          <p:nvPr/>
        </p:nvSpPr>
        <p:spPr>
          <a:xfrm>
            <a:off x="1757739" y="442366"/>
            <a:ext cx="4245495" cy="400110"/>
          </a:xfrm>
          <a:prstGeom prst="rect">
            <a:avLst/>
          </a:prstGeom>
          <a:noFill/>
        </p:spPr>
        <p:txBody>
          <a:bodyPr wrap="square" rtlCol="0">
            <a:spAutoFit/>
          </a:bodyPr>
          <a:lstStyle/>
          <a:p>
            <a:pPr algn="ctr"/>
            <a:r>
              <a:rPr lang="en-US" sz="2000" b="1" dirty="0">
                <a:solidFill>
                  <a:schemeClr val="bg1"/>
                </a:solidFill>
                <a:latin typeface="Simplified Arabic Fixed" panose="020F0502020204030204" pitchFamily="34" charset="0"/>
                <a:ea typeface="Zilla Slab Highlight" pitchFamily="2" charset="77"/>
              </a:rPr>
              <a:t>Finding facts and figures</a:t>
            </a:r>
          </a:p>
        </p:txBody>
      </p:sp>
      <p:sp>
        <p:nvSpPr>
          <p:cNvPr id="25" name="TextBox 24">
            <a:extLst>
              <a:ext uri="{FF2B5EF4-FFF2-40B4-BE49-F238E27FC236}">
                <a16:creationId xmlns:a16="http://schemas.microsoft.com/office/drawing/2014/main" id="{775FBEA1-B55F-8943-BC51-BD43EB03C48E}"/>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8" name="Picture 7" descr="A picture containing sunset, nature, flock, bright&#10;&#10;Description automatically generated">
            <a:extLst>
              <a:ext uri="{FF2B5EF4-FFF2-40B4-BE49-F238E27FC236}">
                <a16:creationId xmlns:a16="http://schemas.microsoft.com/office/drawing/2014/main" id="{FAF86149-632B-0240-86B2-C85D431710EF}"/>
              </a:ext>
            </a:extLst>
          </p:cNvPr>
          <p:cNvPicPr>
            <a:picLocks noChangeAspect="1"/>
          </p:cNvPicPr>
          <p:nvPr/>
        </p:nvPicPr>
        <p:blipFill rotWithShape="1">
          <a:blip r:embed="rId4">
            <a:extLst>
              <a:ext uri="{28A0092B-C50C-407E-A947-70E740481C1C}">
                <a14:useLocalDpi xmlns:a14="http://schemas.microsoft.com/office/drawing/2010/main" val="0"/>
              </a:ext>
            </a:extLst>
          </a:blip>
          <a:srcRect r="73192" b="-4644"/>
          <a:stretch/>
        </p:blipFill>
        <p:spPr>
          <a:xfrm>
            <a:off x="5312453" y="4719359"/>
            <a:ext cx="2682058" cy="651827"/>
          </a:xfrm>
          <a:prstGeom prst="rect">
            <a:avLst/>
          </a:prstGeom>
        </p:spPr>
      </p:pic>
      <p:sp>
        <p:nvSpPr>
          <p:cNvPr id="9" name="Rounded Rectangle 8">
            <a:extLst>
              <a:ext uri="{FF2B5EF4-FFF2-40B4-BE49-F238E27FC236}">
                <a16:creationId xmlns:a16="http://schemas.microsoft.com/office/drawing/2014/main" id="{FF6C2DA3-10B8-9142-95BF-715090EEA72F}"/>
              </a:ext>
            </a:extLst>
          </p:cNvPr>
          <p:cNvSpPr/>
          <p:nvPr/>
        </p:nvSpPr>
        <p:spPr>
          <a:xfrm>
            <a:off x="4572000" y="4547571"/>
            <a:ext cx="3587764" cy="92276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A9F4EE-1028-E24E-9189-40293F1EA83C}"/>
              </a:ext>
            </a:extLst>
          </p:cNvPr>
          <p:cNvSpPr txBox="1"/>
          <p:nvPr/>
        </p:nvSpPr>
        <p:spPr>
          <a:xfrm>
            <a:off x="5403155" y="4775304"/>
            <a:ext cx="2591356"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 The job market today</a:t>
            </a:r>
          </a:p>
        </p:txBody>
      </p:sp>
      <p:pic>
        <p:nvPicPr>
          <p:cNvPr id="11" name="Picture 10" descr="Icon&#10;&#10;Description automatically generated">
            <a:extLst>
              <a:ext uri="{FF2B5EF4-FFF2-40B4-BE49-F238E27FC236}">
                <a16:creationId xmlns:a16="http://schemas.microsoft.com/office/drawing/2014/main" id="{03F17D76-B0B6-5F4E-8237-FD1FA55B66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999" y="4750252"/>
            <a:ext cx="823015" cy="82301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B7AE7DB-7F2A-1B48-B7DF-4EF22D701B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58957">
            <a:off x="1382109" y="4234937"/>
            <a:ext cx="2452017" cy="1883433"/>
          </a:xfrm>
          <a:prstGeom prst="rect">
            <a:avLst/>
          </a:prstGeom>
        </p:spPr>
      </p:pic>
      <p:grpSp>
        <p:nvGrpSpPr>
          <p:cNvPr id="4" name="Group 3"/>
          <p:cNvGrpSpPr/>
          <p:nvPr/>
        </p:nvGrpSpPr>
        <p:grpSpPr>
          <a:xfrm>
            <a:off x="629264" y="1482163"/>
            <a:ext cx="8337755" cy="2051613"/>
            <a:chOff x="22829" y="1620457"/>
            <a:chExt cx="9121172" cy="2051613"/>
          </a:xfrm>
        </p:grpSpPr>
        <p:grpSp>
          <p:nvGrpSpPr>
            <p:cNvPr id="2" name="Group 1"/>
            <p:cNvGrpSpPr/>
            <p:nvPr/>
          </p:nvGrpSpPr>
          <p:grpSpPr>
            <a:xfrm>
              <a:off x="22829" y="1620457"/>
              <a:ext cx="9121172" cy="2051613"/>
              <a:chOff x="22828" y="1620457"/>
              <a:chExt cx="9301569" cy="2051613"/>
            </a:xfrm>
          </p:grpSpPr>
          <p:sp>
            <p:nvSpPr>
              <p:cNvPr id="6" name="Rectangle 5">
                <a:extLst>
                  <a:ext uri="{FF2B5EF4-FFF2-40B4-BE49-F238E27FC236}">
                    <a16:creationId xmlns:a16="http://schemas.microsoft.com/office/drawing/2014/main" id="{D78C719E-1B0B-C04E-B6FC-27011B4885E4}"/>
                  </a:ext>
                </a:extLst>
              </p:cNvPr>
              <p:cNvSpPr/>
              <p:nvPr/>
            </p:nvSpPr>
            <p:spPr>
              <a:xfrm>
                <a:off x="22828" y="1620457"/>
                <a:ext cx="1604403" cy="2051613"/>
              </a:xfrm>
              <a:prstGeom prst="rect">
                <a:avLst/>
              </a:prstGeom>
              <a:noFill/>
              <a:ln>
                <a:solidFill>
                  <a:schemeClr val="tx1"/>
                </a:solidFill>
                <a:prstDash val="dash"/>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CF6A64-72D8-0F47-8921-943429DA9F24}"/>
                  </a:ext>
                </a:extLst>
              </p:cNvPr>
              <p:cNvSpPr/>
              <p:nvPr/>
            </p:nvSpPr>
            <p:spPr>
              <a:xfrm>
                <a:off x="1947119" y="1620457"/>
                <a:ext cx="1604403" cy="2051613"/>
              </a:xfrm>
              <a:prstGeom prst="rect">
                <a:avLst/>
              </a:prstGeom>
              <a:noFill/>
              <a:ln>
                <a:solidFill>
                  <a:schemeClr val="tx1"/>
                </a:solidFill>
                <a:prstDash val="dash"/>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0CE5E37-4BA5-7D4A-8740-4A202890F18E}"/>
                  </a:ext>
                </a:extLst>
              </p:cNvPr>
              <p:cNvSpPr/>
              <p:nvPr/>
            </p:nvSpPr>
            <p:spPr>
              <a:xfrm>
                <a:off x="3871410" y="1620457"/>
                <a:ext cx="1604403" cy="2051613"/>
              </a:xfrm>
              <a:prstGeom prst="rect">
                <a:avLst/>
              </a:prstGeom>
              <a:noFill/>
              <a:ln>
                <a:solidFill>
                  <a:schemeClr val="tx1"/>
                </a:solidFill>
                <a:prstDash val="dash"/>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DCD5A7A-042F-5142-8AC5-2D490AC85A4E}"/>
                  </a:ext>
                </a:extLst>
              </p:cNvPr>
              <p:cNvSpPr/>
              <p:nvPr/>
            </p:nvSpPr>
            <p:spPr>
              <a:xfrm>
                <a:off x="5795701" y="1620457"/>
                <a:ext cx="1604403" cy="2051613"/>
              </a:xfrm>
              <a:prstGeom prst="rect">
                <a:avLst/>
              </a:prstGeom>
              <a:noFill/>
              <a:ln>
                <a:solidFill>
                  <a:schemeClr val="tx1"/>
                </a:solidFill>
                <a:prstDash val="dash"/>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94E2170-A988-4645-9480-807555ADA78F}"/>
                  </a:ext>
                </a:extLst>
              </p:cNvPr>
              <p:cNvSpPr/>
              <p:nvPr/>
            </p:nvSpPr>
            <p:spPr>
              <a:xfrm>
                <a:off x="7719992" y="1620457"/>
                <a:ext cx="1604403" cy="2051613"/>
              </a:xfrm>
              <a:prstGeom prst="rect">
                <a:avLst/>
              </a:prstGeom>
              <a:noFill/>
              <a:ln>
                <a:solidFill>
                  <a:schemeClr val="tx1"/>
                </a:solidFill>
                <a:prstDash val="dash"/>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siness Growth with solid fill">
                <a:extLst>
                  <a:ext uri="{FF2B5EF4-FFF2-40B4-BE49-F238E27FC236}">
                    <a16:creationId xmlns:a16="http://schemas.microsoft.com/office/drawing/2014/main" id="{F9A75717-6964-0F44-832E-525C946DFFE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545" y="2316133"/>
                <a:ext cx="867237" cy="867237"/>
              </a:xfrm>
              <a:prstGeom prst="rect">
                <a:avLst/>
              </a:prstGeom>
            </p:spPr>
          </p:pic>
          <p:pic>
            <p:nvPicPr>
              <p:cNvPr id="20" name="Graphic 19" descr="Coins with solid fill">
                <a:extLst>
                  <a:ext uri="{FF2B5EF4-FFF2-40B4-BE49-F238E27FC236}">
                    <a16:creationId xmlns:a16="http://schemas.microsoft.com/office/drawing/2014/main" id="{39C76131-C745-FE40-B36F-795DC0FA9BB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1132" y="2186137"/>
                <a:ext cx="826286" cy="826286"/>
              </a:xfrm>
              <a:prstGeom prst="rect">
                <a:avLst/>
              </a:prstGeom>
            </p:spPr>
          </p:pic>
          <p:pic>
            <p:nvPicPr>
              <p:cNvPr id="21" name="Graphic 20" descr="Graduation cap with solid fill">
                <a:extLst>
                  <a:ext uri="{FF2B5EF4-FFF2-40B4-BE49-F238E27FC236}">
                    <a16:creationId xmlns:a16="http://schemas.microsoft.com/office/drawing/2014/main" id="{584AAB98-4D73-C54A-AA6C-B43CD2AB031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46744" y="2219909"/>
                <a:ext cx="943935" cy="943935"/>
              </a:xfrm>
              <a:prstGeom prst="rect">
                <a:avLst/>
              </a:prstGeom>
            </p:spPr>
          </p:pic>
          <p:pic>
            <p:nvPicPr>
              <p:cNvPr id="22" name="Graphic 21" descr="Clock with solid fill">
                <a:extLst>
                  <a:ext uri="{FF2B5EF4-FFF2-40B4-BE49-F238E27FC236}">
                    <a16:creationId xmlns:a16="http://schemas.microsoft.com/office/drawing/2014/main" id="{B5DDC1B5-9F8F-534C-BF5B-B1DB1E0FA22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81928" y="2142831"/>
                <a:ext cx="912898" cy="912898"/>
              </a:xfrm>
              <a:prstGeom prst="rect">
                <a:avLst/>
              </a:prstGeom>
            </p:spPr>
          </p:pic>
          <p:pic>
            <p:nvPicPr>
              <p:cNvPr id="23" name="Graphic 22" descr="Group of men with solid fill">
                <a:extLst>
                  <a:ext uri="{FF2B5EF4-FFF2-40B4-BE49-F238E27FC236}">
                    <a16:creationId xmlns:a16="http://schemas.microsoft.com/office/drawing/2014/main" id="{4BCEB949-7996-5243-ADD7-5F9F65D42219}"/>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23491" y="2338849"/>
                <a:ext cx="682906" cy="682906"/>
              </a:xfrm>
              <a:prstGeom prst="rect">
                <a:avLst/>
              </a:prstGeom>
            </p:spPr>
          </p:pic>
          <p:sp>
            <p:nvSpPr>
              <p:cNvPr id="38" name="TextBox 37">
                <a:extLst>
                  <a:ext uri="{FF2B5EF4-FFF2-40B4-BE49-F238E27FC236}">
                    <a16:creationId xmlns:a16="http://schemas.microsoft.com/office/drawing/2014/main" id="{6C894FDF-DAFC-EC43-8B33-27A0CC5B0EAA}"/>
                  </a:ext>
                </a:extLst>
              </p:cNvPr>
              <p:cNvSpPr txBox="1"/>
              <p:nvPr/>
            </p:nvSpPr>
            <p:spPr>
              <a:xfrm>
                <a:off x="22828" y="1707217"/>
                <a:ext cx="1604403" cy="307777"/>
              </a:xfrm>
              <a:prstGeom prst="rect">
                <a:avLst/>
              </a:prstGeom>
              <a:noFill/>
            </p:spPr>
            <p:txBody>
              <a:bodyPr wrap="square" rtlCol="0">
                <a:spAutoFit/>
              </a:bodyPr>
              <a:lstStyle/>
              <a:p>
                <a:pPr algn="ctr"/>
                <a:r>
                  <a:rPr lang="en-US" sz="1400" b="1">
                    <a:solidFill>
                      <a:schemeClr val="accent2"/>
                    </a:solidFill>
                    <a:latin typeface="Arial Narrow" panose="020B0606020202030204" pitchFamily="34" charset="0"/>
                    <a:cs typeface="Arial" panose="020B0604020202020204" pitchFamily="34" charset="0"/>
                  </a:rPr>
                  <a:t>Predicted Growth</a:t>
                </a:r>
              </a:p>
            </p:txBody>
          </p:sp>
          <p:sp>
            <p:nvSpPr>
              <p:cNvPr id="39" name="TextBox 38">
                <a:extLst>
                  <a:ext uri="{FF2B5EF4-FFF2-40B4-BE49-F238E27FC236}">
                    <a16:creationId xmlns:a16="http://schemas.microsoft.com/office/drawing/2014/main" id="{D9FAAA37-C38D-D345-9F98-1C02BB423C74}"/>
                  </a:ext>
                </a:extLst>
              </p:cNvPr>
              <p:cNvSpPr txBox="1"/>
              <p:nvPr/>
            </p:nvSpPr>
            <p:spPr>
              <a:xfrm>
                <a:off x="1932651" y="1707217"/>
                <a:ext cx="1604403" cy="307777"/>
              </a:xfrm>
              <a:prstGeom prst="rect">
                <a:avLst/>
              </a:prstGeom>
              <a:noFill/>
            </p:spPr>
            <p:txBody>
              <a:bodyPr wrap="square" rtlCol="0">
                <a:spAutoFit/>
              </a:bodyPr>
              <a:lstStyle/>
              <a:p>
                <a:pPr algn="ctr"/>
                <a:r>
                  <a:rPr lang="en-US" sz="1400" b="1">
                    <a:solidFill>
                      <a:schemeClr val="accent5"/>
                    </a:solidFill>
                    <a:latin typeface="Arial Narrow" panose="020B0606020202030204" pitchFamily="34" charset="0"/>
                    <a:cs typeface="Arial" panose="020B0604020202020204" pitchFamily="34" charset="0"/>
                  </a:rPr>
                  <a:t>Working Hours</a:t>
                </a:r>
              </a:p>
            </p:txBody>
          </p:sp>
          <p:sp>
            <p:nvSpPr>
              <p:cNvPr id="40" name="TextBox 39">
                <a:extLst>
                  <a:ext uri="{FF2B5EF4-FFF2-40B4-BE49-F238E27FC236}">
                    <a16:creationId xmlns:a16="http://schemas.microsoft.com/office/drawing/2014/main" id="{B77B6CF3-A882-4B4B-97B4-0545DA97CE5D}"/>
                  </a:ext>
                </a:extLst>
              </p:cNvPr>
              <p:cNvSpPr txBox="1"/>
              <p:nvPr/>
            </p:nvSpPr>
            <p:spPr>
              <a:xfrm>
                <a:off x="3865624" y="1707217"/>
                <a:ext cx="1604403" cy="307777"/>
              </a:xfrm>
              <a:prstGeom prst="rect">
                <a:avLst/>
              </a:prstGeom>
              <a:noFill/>
            </p:spPr>
            <p:txBody>
              <a:bodyPr wrap="square" rtlCol="0">
                <a:spAutoFit/>
              </a:bodyPr>
              <a:lstStyle/>
              <a:p>
                <a:pPr algn="ctr"/>
                <a:r>
                  <a:rPr lang="en-US" sz="1400" b="1">
                    <a:solidFill>
                      <a:srgbClr val="00B050"/>
                    </a:solidFill>
                    <a:latin typeface="Arial Narrow" panose="020B0606020202030204" pitchFamily="34" charset="0"/>
                    <a:cs typeface="Arial" panose="020B0604020202020204" pitchFamily="34" charset="0"/>
                  </a:rPr>
                  <a:t>Salary</a:t>
                </a:r>
              </a:p>
            </p:txBody>
          </p:sp>
          <p:sp>
            <p:nvSpPr>
              <p:cNvPr id="41" name="TextBox 40">
                <a:extLst>
                  <a:ext uri="{FF2B5EF4-FFF2-40B4-BE49-F238E27FC236}">
                    <a16:creationId xmlns:a16="http://schemas.microsoft.com/office/drawing/2014/main" id="{1D08A9AD-164B-D841-84ED-8CD95C76FA7D}"/>
                  </a:ext>
                </a:extLst>
              </p:cNvPr>
              <p:cNvSpPr txBox="1"/>
              <p:nvPr/>
            </p:nvSpPr>
            <p:spPr>
              <a:xfrm>
                <a:off x="5787022" y="1707217"/>
                <a:ext cx="1604403" cy="523220"/>
              </a:xfrm>
              <a:prstGeom prst="rect">
                <a:avLst/>
              </a:prstGeom>
              <a:noFill/>
            </p:spPr>
            <p:txBody>
              <a:bodyPr wrap="square" rtlCol="0">
                <a:spAutoFit/>
              </a:bodyPr>
              <a:lstStyle/>
              <a:p>
                <a:pPr algn="ctr"/>
                <a:r>
                  <a:rPr lang="en-US" sz="1400" b="1">
                    <a:solidFill>
                      <a:srgbClr val="85358B"/>
                    </a:solidFill>
                    <a:latin typeface="Arial Narrow" panose="020B0606020202030204" pitchFamily="34" charset="0"/>
                    <a:cs typeface="Arial" panose="020B0604020202020204" pitchFamily="34" charset="0"/>
                  </a:rPr>
                  <a:t>Where are most jobs now?</a:t>
                </a:r>
              </a:p>
            </p:txBody>
          </p:sp>
          <p:sp>
            <p:nvSpPr>
              <p:cNvPr id="42" name="TextBox 41">
                <a:extLst>
                  <a:ext uri="{FF2B5EF4-FFF2-40B4-BE49-F238E27FC236}">
                    <a16:creationId xmlns:a16="http://schemas.microsoft.com/office/drawing/2014/main" id="{61901AB8-F14B-B448-95EB-A2A16823A1D9}"/>
                  </a:ext>
                </a:extLst>
              </p:cNvPr>
              <p:cNvSpPr txBox="1"/>
              <p:nvPr/>
            </p:nvSpPr>
            <p:spPr>
              <a:xfrm>
                <a:off x="7719994" y="1707217"/>
                <a:ext cx="1604403" cy="523220"/>
              </a:xfrm>
              <a:prstGeom prst="rect">
                <a:avLst/>
              </a:prstGeom>
              <a:noFill/>
            </p:spPr>
            <p:txBody>
              <a:bodyPr wrap="square" rtlCol="0">
                <a:spAutoFit/>
              </a:bodyPr>
              <a:lstStyle/>
              <a:p>
                <a:pPr algn="ctr"/>
                <a:r>
                  <a:rPr lang="en-US" sz="1400" b="1">
                    <a:solidFill>
                      <a:srgbClr val="E32D91"/>
                    </a:solidFill>
                    <a:latin typeface="Arial Narrow" panose="020B0606020202030204" pitchFamily="34" charset="0"/>
                    <a:cs typeface="Arial" panose="020B0604020202020204" pitchFamily="34" charset="0"/>
                  </a:rPr>
                  <a:t>Employment</a:t>
                </a:r>
              </a:p>
              <a:p>
                <a:pPr algn="ctr"/>
                <a:r>
                  <a:rPr lang="en-US" sz="1400" b="1">
                    <a:solidFill>
                      <a:srgbClr val="E32D91"/>
                    </a:solidFill>
                    <a:latin typeface="Arial Narrow" panose="020B0606020202030204" pitchFamily="34" charset="0"/>
                    <a:cs typeface="Arial" panose="020B0604020202020204" pitchFamily="34" charset="0"/>
                  </a:rPr>
                  <a:t>Figures</a:t>
                </a:r>
              </a:p>
            </p:txBody>
          </p:sp>
          <p:sp>
            <p:nvSpPr>
              <p:cNvPr id="43" name="TextBox 42">
                <a:extLst>
                  <a:ext uri="{FF2B5EF4-FFF2-40B4-BE49-F238E27FC236}">
                    <a16:creationId xmlns:a16="http://schemas.microsoft.com/office/drawing/2014/main" id="{BEBDA71A-BF66-AD46-8366-5A91911A586F}"/>
                  </a:ext>
                </a:extLst>
              </p:cNvPr>
              <p:cNvSpPr txBox="1"/>
              <p:nvPr/>
            </p:nvSpPr>
            <p:spPr>
              <a:xfrm>
                <a:off x="22828" y="3177202"/>
                <a:ext cx="1604403" cy="369332"/>
              </a:xfrm>
              <a:prstGeom prst="rect">
                <a:avLst/>
              </a:prstGeom>
              <a:noFill/>
            </p:spPr>
            <p:txBody>
              <a:bodyPr wrap="square" rtlCol="0">
                <a:spAutoFit/>
              </a:bodyPr>
              <a:lstStyle/>
              <a:p>
                <a:pPr algn="ctr"/>
                <a:r>
                  <a:rPr lang="en-US" b="1">
                    <a:solidFill>
                      <a:schemeClr val="accent2"/>
                    </a:solidFill>
                    <a:latin typeface="Arial Narrow" panose="020B060602020203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9C5011CE-44A0-A046-8D81-24D3458B0FAF}"/>
                  </a:ext>
                </a:extLst>
              </p:cNvPr>
              <p:cNvSpPr txBox="1"/>
              <p:nvPr/>
            </p:nvSpPr>
            <p:spPr>
              <a:xfrm>
                <a:off x="1932651" y="3177202"/>
                <a:ext cx="1604403" cy="307777"/>
              </a:xfrm>
              <a:prstGeom prst="rect">
                <a:avLst/>
              </a:prstGeom>
              <a:noFill/>
            </p:spPr>
            <p:txBody>
              <a:bodyPr wrap="square" rtlCol="0">
                <a:spAutoFit/>
              </a:bodyPr>
              <a:lstStyle/>
              <a:p>
                <a:pPr algn="ctr"/>
                <a:r>
                  <a:rPr lang="en-US" sz="1400" b="1">
                    <a:solidFill>
                      <a:schemeClr val="accent5"/>
                    </a:solidFill>
                    <a:latin typeface="Arial Narrow" panose="020B0606020202030204" pitchFamily="34" charset="0"/>
                    <a:cs typeface="Arial" panose="020B0604020202020204" pitchFamily="34" charset="0"/>
                  </a:rPr>
                  <a:t>Average per week</a:t>
                </a:r>
              </a:p>
            </p:txBody>
          </p:sp>
          <p:sp>
            <p:nvSpPr>
              <p:cNvPr id="45" name="TextBox 44">
                <a:extLst>
                  <a:ext uri="{FF2B5EF4-FFF2-40B4-BE49-F238E27FC236}">
                    <a16:creationId xmlns:a16="http://schemas.microsoft.com/office/drawing/2014/main" id="{977CEC62-F53B-3E46-BD30-117787F2AC01}"/>
                  </a:ext>
                </a:extLst>
              </p:cNvPr>
              <p:cNvSpPr txBox="1"/>
              <p:nvPr/>
            </p:nvSpPr>
            <p:spPr>
              <a:xfrm>
                <a:off x="3865624" y="3177202"/>
                <a:ext cx="1604403" cy="307777"/>
              </a:xfrm>
              <a:prstGeom prst="rect">
                <a:avLst/>
              </a:prstGeom>
              <a:noFill/>
            </p:spPr>
            <p:txBody>
              <a:bodyPr wrap="square" rtlCol="0">
                <a:spAutoFit/>
              </a:bodyPr>
              <a:lstStyle/>
              <a:p>
                <a:pPr algn="ctr"/>
                <a:r>
                  <a:rPr lang="en-US" sz="1400" b="1">
                    <a:solidFill>
                      <a:srgbClr val="00B050"/>
                    </a:solidFill>
                    <a:latin typeface="Arial Narrow" panose="020B0606020202030204" pitchFamily="34" charset="0"/>
                    <a:cs typeface="Arial" panose="020B0604020202020204" pitchFamily="34" charset="0"/>
                  </a:rPr>
                  <a:t>£ per year</a:t>
                </a:r>
              </a:p>
            </p:txBody>
          </p:sp>
          <p:sp>
            <p:nvSpPr>
              <p:cNvPr id="47" name="TextBox 46">
                <a:extLst>
                  <a:ext uri="{FF2B5EF4-FFF2-40B4-BE49-F238E27FC236}">
                    <a16:creationId xmlns:a16="http://schemas.microsoft.com/office/drawing/2014/main" id="{3332CF4D-0E90-2248-BD3E-A33BF04F1A50}"/>
                  </a:ext>
                </a:extLst>
              </p:cNvPr>
              <p:cNvSpPr txBox="1"/>
              <p:nvPr/>
            </p:nvSpPr>
            <p:spPr>
              <a:xfrm>
                <a:off x="7719994" y="3177202"/>
                <a:ext cx="1604403" cy="307777"/>
              </a:xfrm>
              <a:prstGeom prst="rect">
                <a:avLst/>
              </a:prstGeom>
              <a:noFill/>
            </p:spPr>
            <p:txBody>
              <a:bodyPr wrap="square" rtlCol="0">
                <a:spAutoFit/>
              </a:bodyPr>
              <a:lstStyle/>
              <a:p>
                <a:pPr algn="ctr"/>
                <a:r>
                  <a:rPr lang="en-US" sz="1400" b="1">
                    <a:solidFill>
                      <a:srgbClr val="E32D91"/>
                    </a:solidFill>
                    <a:latin typeface="Arial Narrow" panose="020B0606020202030204" pitchFamily="34" charset="0"/>
                    <a:cs typeface="Arial" panose="020B0604020202020204" pitchFamily="34" charset="0"/>
                  </a:rPr>
                  <a:t>Average</a:t>
                </a:r>
              </a:p>
            </p:txBody>
          </p:sp>
        </p:grpSp>
        <p:sp>
          <p:nvSpPr>
            <p:cNvPr id="48" name="TextBox 47">
              <a:extLst>
                <a:ext uri="{FF2B5EF4-FFF2-40B4-BE49-F238E27FC236}">
                  <a16:creationId xmlns:a16="http://schemas.microsoft.com/office/drawing/2014/main" id="{A0E09D67-4370-0B4C-BB53-864CBC6B7B75}"/>
                </a:ext>
              </a:extLst>
            </p:cNvPr>
            <p:cNvSpPr txBox="1"/>
            <p:nvPr/>
          </p:nvSpPr>
          <p:spPr>
            <a:xfrm>
              <a:off x="5787022" y="3142478"/>
              <a:ext cx="1604403" cy="307777"/>
            </a:xfrm>
            <a:prstGeom prst="rect">
              <a:avLst/>
            </a:prstGeom>
            <a:noFill/>
          </p:spPr>
          <p:txBody>
            <a:bodyPr wrap="square" rtlCol="0">
              <a:spAutoFit/>
            </a:bodyPr>
            <a:lstStyle/>
            <a:p>
              <a:pPr algn="ctr"/>
              <a:r>
                <a:rPr lang="en-US" sz="1400" b="1">
                  <a:solidFill>
                    <a:srgbClr val="85358B"/>
                  </a:solidFill>
                  <a:latin typeface="Arial Narrow" panose="020B0606020202030204" pitchFamily="34" charset="0"/>
                  <a:cs typeface="Arial" panose="020B0604020202020204" pitchFamily="34" charset="0"/>
                </a:rPr>
                <a:t>Sector Specific</a:t>
              </a:r>
            </a:p>
          </p:txBody>
        </p:sp>
      </p:grpSp>
      <p:pic>
        <p:nvPicPr>
          <p:cNvPr id="3" name="Picture 3">
            <a:extLst>
              <a:ext uri="{FF2B5EF4-FFF2-40B4-BE49-F238E27FC236}">
                <a16:creationId xmlns:a16="http://schemas.microsoft.com/office/drawing/2014/main" id="{89D71CCA-2645-FB57-CBE0-135C8B93CC9E}"/>
              </a:ext>
            </a:extLst>
          </p:cNvPr>
          <p:cNvPicPr>
            <a:picLocks noChangeAspect="1"/>
          </p:cNvPicPr>
          <p:nvPr/>
        </p:nvPicPr>
        <p:blipFill>
          <a:blip r:embed="rId20"/>
          <a:stretch>
            <a:fillRect/>
          </a:stretch>
        </p:blipFill>
        <p:spPr>
          <a:xfrm>
            <a:off x="7455941" y="6263837"/>
            <a:ext cx="1247775" cy="400050"/>
          </a:xfrm>
          <a:prstGeom prst="rect">
            <a:avLst/>
          </a:prstGeom>
        </p:spPr>
      </p:pic>
    </p:spTree>
    <p:extLst>
      <p:ext uri="{BB962C8B-B14F-4D97-AF65-F5344CB8AC3E}">
        <p14:creationId xmlns:p14="http://schemas.microsoft.com/office/powerpoint/2010/main" val="66675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22" name="TextBox 21">
            <a:extLst>
              <a:ext uri="{FF2B5EF4-FFF2-40B4-BE49-F238E27FC236}">
                <a16:creationId xmlns:a16="http://schemas.microsoft.com/office/drawing/2014/main" id="{958197C2-0747-D240-98A0-B0E50338105C}"/>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2" name="Rounded Rectangle 11">
            <a:extLst>
              <a:ext uri="{FF2B5EF4-FFF2-40B4-BE49-F238E27FC236}">
                <a16:creationId xmlns:a16="http://schemas.microsoft.com/office/drawing/2014/main" id="{E5A3DC4C-E58F-394A-AD7F-ABC7E890E243}"/>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8A167D-4B5D-E941-A30A-0DF946DCBE78}"/>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9" name="Graphic 18" descr="Thought with solid fill">
            <a:extLst>
              <a:ext uri="{FF2B5EF4-FFF2-40B4-BE49-F238E27FC236}">
                <a16:creationId xmlns:a16="http://schemas.microsoft.com/office/drawing/2014/main" id="{0B411DD0-90E6-8643-B8CE-4FCA9A0E07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21" name="Graphic 20" descr="Question Mark with solid fill">
            <a:extLst>
              <a:ext uri="{FF2B5EF4-FFF2-40B4-BE49-F238E27FC236}">
                <a16:creationId xmlns:a16="http://schemas.microsoft.com/office/drawing/2014/main" id="{4D2E81E3-4F4C-DC44-9863-D7B756B2CD9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3">
            <a:extLst>
              <a:ext uri="{FF2B5EF4-FFF2-40B4-BE49-F238E27FC236}">
                <a16:creationId xmlns:a16="http://schemas.microsoft.com/office/drawing/2014/main" id="{CE3C3F71-F892-FCD5-21DC-945EEA0274B6}"/>
              </a:ext>
            </a:extLst>
          </p:cNvPr>
          <p:cNvPicPr>
            <a:picLocks noChangeAspect="1"/>
          </p:cNvPicPr>
          <p:nvPr/>
        </p:nvPicPr>
        <p:blipFill>
          <a:blip r:embed="rId8"/>
          <a:stretch>
            <a:fillRect/>
          </a:stretch>
        </p:blipFill>
        <p:spPr>
          <a:xfrm>
            <a:off x="7455941" y="6263837"/>
            <a:ext cx="1247775" cy="400050"/>
          </a:xfrm>
          <a:prstGeom prst="rect">
            <a:avLst/>
          </a:prstGeom>
        </p:spPr>
      </p:pic>
      <p:sp>
        <p:nvSpPr>
          <p:cNvPr id="2" name="Footer Placeholder 3">
            <a:extLst>
              <a:ext uri="{FF2B5EF4-FFF2-40B4-BE49-F238E27FC236}">
                <a16:creationId xmlns:a16="http://schemas.microsoft.com/office/drawing/2014/main" id="{DA3F4BD3-12B2-5FAC-4A2E-5ED3BC65DA85}"/>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26285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2" ma:contentTypeDescription="Create a new document." ma:contentTypeScope="" ma:versionID="82ce09edcab59279908f99933d320e70">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768486b749d5c9f150f60f5a5384def6"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2.xml><?xml version="1.0" encoding="utf-8"?>
<ds:datastoreItem xmlns:ds="http://schemas.openxmlformats.org/officeDocument/2006/customXml" ds:itemID="{6C9A634E-7ACB-4CEB-A015-32D6A70E2AA7}">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50bbd1c0-476f-492f-837b-8878e2dd1eba"/>
    <ds:schemaRef ds:uri="http://purl.org/dc/terms/"/>
    <ds:schemaRef ds:uri="3072b28c-77ff-4c28-a70b-2fb5f59c378a"/>
    <ds:schemaRef ds:uri="http://www.w3.org/XML/1998/namespace"/>
    <ds:schemaRef ds:uri="http://purl.org/dc/elements/1.1/"/>
  </ds:schemaRefs>
</ds:datastoreItem>
</file>

<file path=customXml/itemProps3.xml><?xml version="1.0" encoding="utf-8"?>
<ds:datastoreItem xmlns:ds="http://schemas.openxmlformats.org/officeDocument/2006/customXml" ds:itemID="{4E2A2E76-D31E-423E-BA16-9E755352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485</TotalTime>
  <Words>2634</Words>
  <Application>Microsoft Office PowerPoint</Application>
  <PresentationFormat>On-screen Show (4:3)</PresentationFormat>
  <Paragraphs>254</Paragraphs>
  <Slides>9</Slides>
  <Notes>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9</vt:i4>
      </vt:variant>
    </vt:vector>
  </HeadingPairs>
  <TitlesOfParts>
    <vt:vector size="26" baseType="lpstr">
      <vt:lpstr>Franklin Gothic Medium</vt:lpstr>
      <vt:lpstr>Reprise Title Std</vt:lpstr>
      <vt:lpstr>Arial,Sans-Serif</vt:lpstr>
      <vt:lpstr>Franklin Gothic</vt:lpstr>
      <vt:lpstr>Stencil</vt:lpstr>
      <vt:lpstr>Wingdings</vt:lpstr>
      <vt:lpstr>Maximus</vt:lpstr>
      <vt:lpstr>Calibri Light</vt:lpstr>
      <vt:lpstr>Arial</vt:lpstr>
      <vt:lpstr>Simplified Arabic Fixed</vt:lpstr>
      <vt:lpstr>Calibri</vt:lpstr>
      <vt:lpstr>Abadi</vt:lpstr>
      <vt:lpstr>Arial Narrow</vt:lpstr>
      <vt:lpstr>Comic Sans MS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160</cp:revision>
  <dcterms:created xsi:type="dcterms:W3CDTF">2022-02-25T12:28:03Z</dcterms:created>
  <dcterms:modified xsi:type="dcterms:W3CDTF">2025-10-15T09:15:30Z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