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1.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2.xml" ContentType="application/vnd.openxmlformats-officedocument.presentationml.notesSlide+xml"/>
  <Override PartName="/ppt/ink/ink15.xml" ContentType="application/inkml+xml"/>
  <Override PartName="/ppt/notesSlides/notesSlide13.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9"/>
  </p:notesMasterIdLst>
  <p:sldIdLst>
    <p:sldId id="259" r:id="rId5"/>
    <p:sldId id="290" r:id="rId6"/>
    <p:sldId id="256" r:id="rId7"/>
    <p:sldId id="266" r:id="rId8"/>
    <p:sldId id="285" r:id="rId9"/>
    <p:sldId id="288" r:id="rId10"/>
    <p:sldId id="287" r:id="rId11"/>
    <p:sldId id="284" r:id="rId12"/>
    <p:sldId id="283" r:id="rId13"/>
    <p:sldId id="268" r:id="rId14"/>
    <p:sldId id="273" r:id="rId15"/>
    <p:sldId id="275" r:id="rId16"/>
    <p:sldId id="279" r:id="rId17"/>
    <p:sldId id="280" r:id="rId18"/>
  </p:sldIdLst>
  <p:sldSz cx="9144000" cy="6858000" type="screen4x3"/>
  <p:notesSz cx="6858000" cy="9144000"/>
  <p:embeddedFontLst>
    <p:embeddedFont>
      <p:font typeface="Bahnschrift SemiLight SemiConde" panose="020B0502040204020203" pitchFamily="34" charset="0"/>
      <p:regular r:id="rId20"/>
    </p:embeddedFont>
    <p:embeddedFont>
      <p:font typeface="Bradley Hand ITC" panose="03070402050302030203" pitchFamily="66"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mic Sans MS" panose="030F0702030302020204" pitchFamily="66" charset="0"/>
      <p:regular r:id="rId28"/>
      <p:bold r:id="rId29"/>
      <p:italic r:id="rId30"/>
      <p:boldItalic r:id="rId31"/>
    </p:embeddedFont>
    <p:embeddedFont>
      <p:font typeface="Franklin Gothic" panose="020B7200000000000000" pitchFamily="34" charset="0"/>
      <p:regular r:id="rId32"/>
      <p:italic r:id="rId33"/>
    </p:embeddedFont>
    <p:embeddedFont>
      <p:font typeface="Franklin Gothic Book" panose="020B0503020102020204" pitchFamily="34" charset="0"/>
      <p:regular r:id="rId34"/>
      <p:italic r:id="rId35"/>
    </p:embeddedFont>
    <p:embeddedFont>
      <p:font typeface="Franklin Gothic Medium" panose="020B0603020102020204" pitchFamily="34" charset="0"/>
      <p:regular r:id="rId36"/>
      <p:italic r:id="rId37"/>
    </p:embeddedFont>
    <p:embeddedFont>
      <p:font typeface="Gill Sans MT" panose="020B0502020104020203" pitchFamily="34" charset="0"/>
      <p:regular r:id="rId38"/>
      <p:bold r:id="rId39"/>
      <p:italic r:id="rId40"/>
      <p:boldItalic r:id="rId41"/>
    </p:embeddedFont>
    <p:embeddedFont>
      <p:font typeface="Maximus" pitchFamily="2" charset="0"/>
      <p:regular r:id="rId42"/>
    </p:embeddedFont>
    <p:embeddedFont>
      <p:font typeface="Reprise Title Std" panose="02000000000000000000" charset="0"/>
      <p:regular r:id="rId43"/>
    </p:embeddedFont>
    <p:embeddedFont>
      <p:font typeface="Segoe UI" panose="020B0502040204020203" pitchFamily="34" charset="0"/>
      <p:regular r:id="rId44"/>
      <p:bold r:id="rId45"/>
      <p:italic r:id="rId46"/>
      <p:boldItalic r:id="rId47"/>
    </p:embeddedFont>
    <p:embeddedFont>
      <p:font typeface="Simplified Arabic Fixed" panose="02070309020205020404" pitchFamily="49" charset="-78"/>
      <p:regular r:id="rId48"/>
    </p:embeddedFont>
    <p:embeddedFont>
      <p:font typeface="Stencil" panose="040409050D0802020404" pitchFamily="82" charset="0"/>
      <p:regular r:id="rId49"/>
    </p:embeddedFont>
    <p:embeddedFont>
      <p:font typeface="Tahoma" panose="020B0604030504040204" pitchFamily="34" charset="0"/>
      <p:regular r:id="rId50"/>
      <p:bold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 id="3" name="Nicola Welch" initials="NW" lastIdx="1" clrIdx="2">
    <p:extLst>
      <p:ext uri="{19B8F6BF-5375-455C-9EA6-DF929625EA0E}">
        <p15:presenceInfo xmlns:p15="http://schemas.microsoft.com/office/powerpoint/2012/main" userId="S-1-5-21-507921405-884357618-682003330-32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09BF"/>
    <a:srgbClr val="00D6FF"/>
    <a:srgbClr val="33CBCC"/>
    <a:srgbClr val="85358B"/>
    <a:srgbClr val="E32D91"/>
    <a:srgbClr val="FC6505"/>
    <a:srgbClr val="F23C4D"/>
    <a:srgbClr val="17999A"/>
    <a:srgbClr val="2A5D6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85" autoAdjust="0"/>
  </p:normalViewPr>
  <p:slideViewPr>
    <p:cSldViewPr snapToGrid="0">
      <p:cViewPr varScale="1">
        <p:scale>
          <a:sx n="81" d="100"/>
          <a:sy n="81" d="100"/>
        </p:scale>
        <p:origin x="1962"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font" Target="fonts/font31.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font" Target="fonts/font30.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32.fntdata"/><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13:58:14.604"/>
    </inkml:context>
    <inkml:brush xml:id="br0">
      <inkml:brushProperty name="width" value="0.1" units="cm"/>
      <inkml:brushProperty name="height" value="0.6" units="cm"/>
      <inkml:brushProperty name="inkEffects" value="pencil"/>
    </inkml:brush>
  </inkml:definitions>
  <inkml:trace contextRef="#ctx0" brushRef="#br0">1 0 16383,'0'0'0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13:58:14.604"/>
    </inkml:context>
    <inkml:brush xml:id="br0">
      <inkml:brushProperty name="width" value="0.1" units="cm"/>
      <inkml:brushProperty name="height" value="0.6" units="cm"/>
      <inkml:brushProperty name="inkEffects" value="pencil"/>
    </inkml:brush>
  </inkml:definitions>
  <inkml:trace contextRef="#ctx0" brushRef="#br0">1 0 16383,'0'0'0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0:03:15.655"/>
    </inkml:context>
    <inkml:brush xml:id="br0">
      <inkml:brushProperty name="width" value="0.35" units="cm"/>
      <inkml:brushProperty name="height" value="2.1" units="cm"/>
      <inkml:brushProperty name="color" value="#008C3A"/>
      <inkml:brushProperty name="inkEffects" value="pencil"/>
    </inkml:brush>
  </inkml:definitions>
  <inkml:trace contextRef="#ctx0" brushRef="#br0">0 0 16383,'55'0'0,"-1"0"0,5 1 0,4 0 0,13 1 0,7 0 0,-14 0 0,4 0 0,3 0 0,14-1 0,3 0 0,3 0 0,-16 0 0,1 0 0,1 0 0,1 0 0,1-1 0,1 1 0,0 0 0,-1 0 0,-2 0 0,0 0 0,-1 0 0,0 0 0,-2 0 0,-2 0 0,1 0 0,-2 0 0,21 0 0,-2 0 0,-1 0 0,-4 0 0,-1 0 0,-1 0 0,-4-1 0,0 0 0,-2 1 0,-5 0 0,-1 1 0,-3 0 0,20 0 0,-4-1 0,-7 2 0,-3 0 0,-19-2 0,-1 0 0,-2 1 0,0-1 0,-3 0 0,-1 0 0,-1 0 0,0 0 0,1 1 0,0 1 0,-1-1 0,0 0 0,0 1 0,0-1 0,41 3 0,-5-1 0,0-2 0,2 2 0,10-2 0,-49-1 0,1 1 0,-2 1 0,0 0 0,2-2 0,-1-1 0,0 2 0,1 0 0,1-1 0,1 0 0,2 0 0,0 1 0,1-1 0,1 0 0,-2 2 0,-1-1 0,1-2 0,-1 0 0,-3 1 0,0 0 0,1 0 0,0 0 0,-1-1 0,0 1 0,-1 1 0,2 0 0,5-2 0,0 0 0,-5 1 0,1 0 0,3 0 0,0-2 0,-5 1 0,-1 0 0,48 2 0,-46 0 0,1-1 0,-2 0 0,0 1 0,3-1 0,1 0 0,-3-1 0,1 0 0,1 0 0,1 0 0,4 0 0,1 0 0,1 1 0,1 0 0,2 0 0,0 1 0,-5-1 0,-1 1 0,-3-1 0,-1 0 0,2 0 0,-1 0 0,-5-1 0,0 0 0,4 2 0,0-1 0,-3-1 0,-1 0 0,4-1 0,1 2 0,3 0 0,1 0 0,3 0 0,1 1 0,-2-1 0,-1 0 0,2 1 0,-1-1 0,0-1 0,-1 0 0,4-1 0,0-1 0,6 2 0,2 0 0,1-2 0,0 2 0,2 0 0,1 2 0,-1-2 0,-1 0 0,-4 2 0,-2-1 0,0-1 0,0 0 0,-5 1 0,-1 0 0,-3-1 0,-1 0 0,-6 2 0,-2-1 0,43-1 0,-12-2 0,-3 1 0,-14-2 0,-12 1 0,-22 0 0,-13 0 0,-4-1 0,8 0 0,19-3 0,20 2 0,26 0 0,-33 3 0,1 0 0,2 1 0,0 0 0,-4-1 0,-3 0 0,20 1 0,-31-3 0,-21 3 0,-13-1 0,-6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0:03:17.713"/>
    </inkml:context>
    <inkml:brush xml:id="br0">
      <inkml:brushProperty name="width" value="0.35" units="cm"/>
      <inkml:brushProperty name="height" value="2.1" units="cm"/>
      <inkml:brushProperty name="color" value="#008C3A"/>
      <inkml:brushProperty name="inkEffects" value="pencil"/>
    </inkml:brush>
  </inkml:definitions>
  <inkml:trace contextRef="#ctx0" brushRef="#br0">8 1049 16383,'-3'-41'0,"1"-1"0,0 13 0,2-3 0,0-2 0,0 0 0,3-4 0,-2 5 0,0-1 0,0 7 0,0-1 0,0 9 0,0 0 0,-1 7 0,2-3 0,0-1 0,-1-5 0,2-2 0,-3 2 0,3-1 0,-3 3 0,3-3 0,-3 3 0,2-3 0,-1 1 0,1 0 0,-2 2 0,2 4 0,-1-1 0,0-3 0,2-3 0,-1 0 0,-1 3 0,0 3 0,-1 2 0,2 1 0,-1-1 0,-1 4 0,1 0 0,0 1 0,-1 1 0,2-4 0,0 3 0,-1-3 0,1 3 0,0-1 0,-1 0 0,2-2 0,-2-2 0,2-2 0,-3-3 0,2 5 0,-1 2 0,-1 6 0,1 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0:11:37.870"/>
    </inkml:context>
    <inkml:brush xml:id="br0">
      <inkml:brushProperty name="width" value="0.35" units="cm"/>
      <inkml:brushProperty name="height" value="2.1" units="cm"/>
      <inkml:brushProperty name="color" value="#008C3A"/>
      <inkml:brushProperty name="inkEffects" value="pencil"/>
    </inkml:brush>
  </inkml:definitions>
  <inkml:trace contextRef="#ctx0" brushRef="#br0">0 5 16383,'56'-3'0,"11"1"0,10 4 0,15 1 0,-2-1 0,-7 0 0,-23 0 0,-16-2 0,-20 1 0,-8-1 0,-5 0 0,-3 0 0,3 0 0,7 0 0,6 0 0,10 2 0,3-2 0,-1 2 0,2-1 0,-7-1 0,1 2 0,-1-2 0,1 0 0,3 0 0,-1 1 0,3-1 0,-3 2 0,1-1 0,1 0 0,3 0 0,-3-1 0,-2 0 0,-7 0 0,-1 1 0,-5 0 0,0 0 0,-6-1 0,-4 0 0,0 0 0,-3 0 0,3 0 0,5 0 0,2 0 0,8 1 0,3 0 0,3 1 0,3-1 0,-1 0 0,-4-1 0,-7 0 0,-6 0 0,-6 0 0,-2 0 0,0 0 0,3 0 0,13 0 0,7-1 0,20 0 0,2 0 0,2 2 0,-8 1 0,-12 0 0,-13-1 0,-7-1 0,-8 0 0,24 0 0,28 3 0,38 2 0,-28-3 0,4 1 0,3 1 0,3 0 0,13-1 0,-1 0 0,-23-1 0,-3 1 0,3-2 0,-7 1 0,7 1 0,-16-2 0,-21 0 0,-15-1 0,-6 0 0,-1 0 0,3 0 0,5 0 0,6 0 0,3 0 0,9 0 0,-8 0 0,0 0 0,-10 0 0,-5 0 0,4 0 0,40 0 0,25 0 0,-17 0 0,6 0 0,9 0 0,2 0 0,7 0 0,2 0 0,1 1 0,-1-2 0,-10 0 0,-5 0 0,-15 1 0,-5 0 0,18-2 0,-33 2 0,-20 0 0,-11 0 0,11 0 0,39 0 0,28 0 0,-15 0 0,6 0 0,9 0 0,4 0 0,-25 0 0,2 0 0,-1 0 0,25-1 0,-4-1 0,-9 1 0,-8 0 0,13-3 0,-37 0 0,-29 3 0,-20 8 0,-4 9 0,-2 3 0,1 2 0,3-8 0,0-3 0,1-2 0,-1 0 0,-1 11 0,1-4 0,-3 12 0,3-6 0,2-2 0,-2 0 0,3-8 0,-1 0 0,1-3 0,-1 1 0,0 0 0,-1 0 0,1-1 0,1 4 0,-1-3 0,1 2 0,0-3 0,-1 4 0,2-5 0,-2 5 0,1-4 0,-7-2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5T10:11:40.774"/>
    </inkml:context>
    <inkml:brush xml:id="br0">
      <inkml:brushProperty name="width" value="0.35" units="cm"/>
      <inkml:brushProperty name="height" value="2.1" units="cm"/>
      <inkml:brushProperty name="color" value="#008C3A"/>
      <inkml:brushProperty name="inkEffects" value="pencil"/>
    </inkml:brush>
  </inkml:definitions>
  <inkml:trace contextRef="#ctx0" brushRef="#br0">61 474 16383,'5'-30'0,"-2"-1"0,0 6 0,-3 1 0,3-4 0,-3 6 0,2-2 0,-2 7 0,0 3 0,0 3 0,0 5 0,0-4 0,0 3 0,0-7 0,0 3 0,-1-4 0,0 5 0,-1 0 0,2 1 0,-2-1 0,-1-9 0,0 4 0,-3-4 0,3 3 0,-3 4 0,4 0 0,0 1 0,2 3 0,0-3 0,0 0 0,-4 6 0,-8-1 0,0 5 0,0 1 0,7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13:58:14.604"/>
    </inkml:context>
    <inkml:brush xml:id="br0">
      <inkml:brushProperty name="width" value="0.1" units="cm"/>
      <inkml:brushProperty name="height" value="0.6" units="cm"/>
      <inkml:brushProperty name="inkEffects" value="pencil"/>
    </inkml:brush>
  </inkml:definitions>
  <inkml:trace contextRef="#ctx0" brushRef="#br0">1 0 16383,'0'0'0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12:06:36.086"/>
    </inkml:context>
    <inkml:brush xml:id="br0">
      <inkml:brushProperty name="width" value="0.35278" units="cm"/>
      <inkml:brushProperty name="height" value="0.35278" units="cm"/>
      <inkml:brushProperty name="color" value="#FC6505"/>
      <inkml:brushProperty name="inkEffects" value="pencil"/>
    </inkml:brush>
  </inkml:definitions>
  <inkml:trace contextRef="#ctx0" brushRef="#br0">2541 725 16383,'-51'-21'0,"20"1"0,-28-42 0,17 8 0,-23-10 0,11 16 0,3 10 0,10 19 0,1 5 0,-21-3 0,-5 8 0,0-6 0,5 13 0,20-10 0,1 17 0,-1-4 0,0 13 0,-10 22 0,-3 6 0,6 12 0,-2-21 0,16-27 0,-7-9 0,-20-18 0,15 12 0,-35-11 0,35 11 0,-35-10 0,36 23 0,-36-12 0,35 14 0,-15 0 0,20-5 0,1 11 0,-1-4 0,-20 9 0,15 3 0,-15-1 0,20 33 0,6-19 0,3 49 0,18-37 0,4 16 0,10-20 0,6 0 0,2-1 0,5 1 0,7 0 0,1-1 0,23 12 0,-43-39 0,5 0 0,-47-28 0,0 9 0,1 14 0,-1 5 0,-10 24 0,7-12 0,-1 25 0,-5-5 0,19-2 0,-13 9 0,17-12 0,-7 21 0,11-15 0,-7 35 0,21-35 0,0 15 0,9-21 0,6 1 0,8 0 0,1-1 0,10 1 0,-4 0 0,6-1 0,35 18 0,-20-19 0,27 5 0,-28-24 0,0-7 0,0 1 0,-48 22 0,6-5 0,-59 31 0,29-18 0,-3-6 0,1 4 0,-7 26 0,9-21 0,3 0 0,4 19 0,1-16 0,3 1 0,15 41 0,-8-28 0,2 3 0,15-10 0,2-3 0,-4 32 0,27-4 0,-12-37 0,8-1 0,7 2 0,0-7 0,3-2 0,17 6 0,2-4 0,25 20 0,-7-31 0,-2-5 0,-14-4 0,-5-4 0,-1-3 0,-9-6 0,-1 0 0,21-4 0,-15 4 0,35-6 0,-35 0 0,14-6 0,-19 4 0,0-10 0,40-13 0,10-10 0,-32 5 0,2-4 0,-2-4 0,-1-3 0,-3-5 0,-5-2 0,-14 11 0,-1-2 0,8-10 0,-2 0 0,15-28 0,-24 29 0,-1 0 0,15-27 0,-19 14 0,-20 21 0,-7 35 0,8 30 0,8 41 0,17 20 0,20-10 0,2-2 0,19-19 0,-18-15 0,26 0 0,-37-29 0,36 8 0,-35-19 0,35-10 0,-15-2 0,0-12 0,15-8 0,-35 4 0,25-23 0,1-15 0,-33 23 0,-2-1 0,24-33 0,-26 36 0,-4 2 0,-6-4 0,25 9 0,-22 34 0,11 17 0,-4 16 0,34 17 0,8 6 0,0-6 0,-8-7 0,12-24 0,10 2 0,0-7 0,-10-2 0,0-12 0,-30-6 0,8 1 0,4-3 0,28-25 0,-32 9 0,1-4 0,1-4 0,-5-3 0,-10-1 0,-4-1 0,-4-3 0,-3-1 0,17-35 0,-18-10 0,-13 20 0,-11 5 0,-39 10 0,4 19 0,4 20 0,62 26 0,3 8 0,35-12 0,-18-21 0,13-33 0,-12 8 0,0-22 0,-35 18 0,12-41 0,-21 30 0,11-30 0,-21 40 0,-1 0 0,5 1 0,-10-1 0,10 0 0,-11 1 0,15-21 0,-20 15 0,6-15 0,-21 20 0,-8 7 0,-28-6 0,9 23 0,-3-5 0,-3 1 0,-19 6 0,-15-17 0,5 21 0,35-1 0,-15 10 0,67-32 0,2-12 0,38-10 0,-12-5 0,-19 0 0,9-25 0,-27 31 0,-3-1 0,15-36 0,-14 40 0,-2 3 0,1 3 0,-1-14 0,-7 19 0,-28-40 0,15 30 0,-9 9 0,-5 2 0,-19-2 0,-5 12 0,15 12 0,-2 4 0,-39 5 0,25 2 0,1 2 0,-27 11 0,40-6 0,3 2 0,4 10 0,-27 18 0,41 1 0,-5-16 0,28-19 0,-10-37 0,5-20 0,-36-13 0,18 6 0,-25 4 0,22 37 0,-7 2 0,-20 16 0,15-3 0,-2 9 0,-5 6 0,-38 8 0,36-1 0,-1 2 0,-9 0 0,3 4 0,-19 35 0,-3-20 0,39 19 0,11-15 0,10 25 0,9-14 0,6 15 0,9 0 0,6-15 0,1 15 0,1-21 0,4 1 0,-29-24 0,1-7 0,-25-23 0,0 5 0,1 2 0,-1 12 0,0 2 0,1 5 0,-1 1 0,12 11 0,10 4 0,31 0 0,-8-10 0,14-13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12:06:39.942"/>
    </inkml:context>
    <inkml:brush xml:id="br0">
      <inkml:brushProperty name="width" value="0.35" units="cm"/>
      <inkml:brushProperty name="height" value="2.1" units="cm"/>
      <inkml:brushProperty name="color" value="#FC6505"/>
      <inkml:brushProperty name="inkEffects" value="pencil"/>
    </inkml:brush>
  </inkml:definitions>
  <inkml:trace contextRef="#ctx0" brushRef="#br0">72 162 16383,'-29'-10'0,"22"-7"0,22-18 0,19 20 0,-5 23 0,-3 20 0,-25 13 0,-8 0 0,-21-19 0,0-22 0,1-22 0,13-19 0,37-10 0,2 32 0,20 9 0,-36 39 0,-38 3 0,-11-5 0,-14-34 0,38-10 0,53-52 0,-20 39 0,30-17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12:06:40.849"/>
    </inkml:context>
    <inkml:brush xml:id="br0">
      <inkml:brushProperty name="width" value="0.35" units="cm"/>
      <inkml:brushProperty name="height" value="2.1" units="cm"/>
      <inkml:brushProperty name="color" value="#FC6505"/>
      <inkml:brushProperty name="inkEffects" value="pencil"/>
    </inkml:brush>
  </inkml:definitions>
  <inkml:trace contextRef="#ctx0" brushRef="#br0">9 8 16383,'14'-7'0,"-11"19"0,42 10 0,-31 19 0,-14 0 0,-20-6 0,-8-26 0,-1-18 0,21-26 0,23 6 0,20 22 0,0 22 0,-14 19 0,-27-5 0,-17-9 0,1-32 0,16-11 0,9 0 0,9 5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12:06:41.665"/>
    </inkml:context>
    <inkml:brush xml:id="br0">
      <inkml:brushProperty name="width" value="0.35" units="cm"/>
      <inkml:brushProperty name="height" value="2.1" units="cm"/>
      <inkml:brushProperty name="color" value="#FC6505"/>
      <inkml:brushProperty name="inkEffects" value="pencil"/>
    </inkml:brush>
  </inkml:definitions>
  <inkml:trace contextRef="#ctx0" brushRef="#br0">41 14 16383,'-23'-3'0,"5"-8"0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13:58:14.604"/>
    </inkml:context>
    <inkml:brush xml:id="br0">
      <inkml:brushProperty name="width" value="0.1" units="cm"/>
      <inkml:brushProperty name="height" value="0.6" units="cm"/>
      <inkml:brushProperty name="inkEffects" value="pencil"/>
    </inkml:brush>
  </inkml:definitions>
  <inkml:trace contextRef="#ctx0" brushRef="#br0">1 0 16383,'0'0'0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12:15:37.966"/>
    </inkml:context>
    <inkml:brush xml:id="br0">
      <inkml:brushProperty name="width" value="0.1" units="cm"/>
      <inkml:brushProperty name="height" value="0.1" units="cm"/>
      <inkml:brushProperty name="color" value="#E71224"/>
    </inkml:brush>
  </inkml:definitions>
  <inkml:trace contextRef="#ctx0" brushRef="#br0">452 0 24575,'-50'70'0,"10"-2"0,-12 6 0,20 7 0,-2-15 0,8 0 0,-2-5 0,2-20 0,11-1 0,-4 1 0,5 0 0,0 0 0,1-1 0,-7 1 0,-1 0 0,6-1 0,-9 1 0,21 0 0,-3-37 0,8 10 0,4-32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12:15:39.670"/>
    </inkml:context>
    <inkml:brush xml:id="br0">
      <inkml:brushProperty name="width" value="0.1" units="cm"/>
      <inkml:brushProperty name="height" value="0.1" units="cm"/>
      <inkml:brushProperty name="color" value="#E71224"/>
    </inkml:brush>
  </inkml:definitions>
  <inkml:trace contextRef="#ctx0" brushRef="#br0">20 5 24575,'-6'-4'0,"5"28"0,-5 22 0,6 15 0,0-20 0,0-1 0,0 1 0,-6 0 0,22-19 0,1-16 0,24-21 0,-1-12 0,1 12 0,0-3 0,-1 11 0,1-13 0,-18-7 0,-23 4 0,-23 4 0,-18 13 0,1 0 0,-1-8 0,6-13 0,14-8 0,9 13 0,12 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12:16:13.038"/>
    </inkml:context>
    <inkml:brush xml:id="br0">
      <inkml:brushProperty name="width" value="0.1" units="cm"/>
      <inkml:brushProperty name="height" value="0.1" units="cm"/>
      <inkml:brushProperty name="color" value="#F6630D"/>
    </inkml:brush>
  </inkml:definitions>
  <inkml:trace contextRef="#ctx0" brushRef="#br0">3056 6356 24575,'12'-41'0,"-9"1"0,15-1 0,-16 0 0,4 1 0,-12-1 0,4 0 0,-10 0 0,11 1 0,-17-1 0,-14-10 0,1 7 0,-19-1 0,21 6 0,-10 10 0,5-4 0,-7 6 0,0 0 0,0 0 0,1 0 0,-1 6 0,0-5 0,1 11 0,-1-5 0,0 7 0,1-7 0,-1 11 0,0-9 0,1 10 0,-1-5 0,0 5 0,0-4 0,1 11 0,-1-17 0,0 15 0,1-15 0,-1 10 0,0 1 0,1-6 0,-1 12 0,0-11 0,1 10 0,-1-10 0,0 11 0,1-11 0,-1 10 0,0-10 0,0 11 0,1-5 0,-1 6 0,0-6 0,1 4 0,-1-4 0,0 6 0,1-6 0,-1-1 0,0-1 0,1-4 0,-1 10 0,0-4 0,0 0 0,1-1 0,-1-7 0,0 1 0,1 5 0,-1-10 0,0 15 0,1-15 0,-1 11 0,0-7 0,1 0 0,-1 1 0,0-1 0,0 1 0,1-1 0,-1 1 0,0-1 0,1 6 0,-1-4 0,0-1 0,1-2 0,-12-27 0,9 16 0,4-24 0,7 16 0,23-7 0,-3 0 0,6 1 0,17-1 0,-8 0 0,28 7 0,-2 1 0,12 11 0,-1-3 0,1 16 0,0-9 0,-1 10 0,1 1 0,0-5 0,-1 4 0,1-6 0,0 1 0,-1 5 0,1-4 0,0 11 0,0-5 0,-1 6 0,1-6 0,0 4 0,-1-10 0,1 5 0,0-7 0,-1 7 0,1-6 0,0 6 0,-1-7 0,1 1 0,0-1 0,-1 1 0,1 5 0,0-4 0,0 5 0,-1-7 0,1 6 0,0-4 0,-1 5 0,1-1 0,0-4 0,-1 11 0,1-5 0,0 0 0,-1-2 0,1 1 0,0-5 0,0 10 0,-1-10 0,1 5 0,0-7 0,-1 0 0,1 7 0,0-5 0,-1 4 0,1-5 0,0-1 0,-1-5 0,-5-9 0,-2-6 0,-12-7 0,-7 0 0,-8 1 0,-6-1 0,0 0 0,-12 1 0,-3-1 0,-18 6 0,-2 2 0,-6 6 0,1 6 0,-1-5 0,0 11 0,1-4 0,-1 11 0,0-4 0,0 10 0,1-10 0,-1 5 0,0-7 0,1 1 0,-1-1 0,0 1 0,1-1 0,-1 1 0,0-1 0,1 0 0,-1 7 0,0-5 0,0 10 0,1-10 0,-1 11 0,0-5 0,1 0 0,-1 4 0,0-10 0,1 11 0,-1-11 0,0 10 0,1-10 0,-1 4 0,0-5 0,1 5 0,-1-4 0,0 5 0,0-1 0,1-4 0,-1 5 0,0-7 0,1 1 0,-1-1 0,0 0 0,1 7 0,-1-5 0,-10-18 0,19-2 0,-4-19 0,29 10 0,1 1 0,6-1 0,12 0 0,3 1 0,18 11 0,1 9 0,7 14 0,0 0 0,0-1 0,-1-1 0,1-4 0,0 11 0,-1-11 0,1 10 0,0-10 0,-1 11 0,1-18 0,0 16 0,-1-15 0,1 11 0,0-7 0,0 1 0,-1-1 0,1 1 0,0-7 0,-1 5 0,1-11 0,0 5 0,-1-6 0,1 6 0,0-5 0,-1 5 0,12-23 0,-15 7 0,23-25 0,-28 19 0,5-8 0,-23 10 0,-14 0 0,-14 0 0,-7 1 0,-12 5 0,5-4 0,-22-6 0,12 7 0,-13 1 0,10 17 0,1 12 0,-1 2 0,0 0 0,1 5 0,-1-5 0,0 0 0,1 4 0,-1-4 0,0 0 0,1 5 0,-1-11 0,0 10 0,1-10 0,-1 5 0,0-7 0,0 1 0,1-1 0,-1 0 0,0 7 0,1-11 0,-1 9 0,0-11 0,1 1 0,-1-3 0,0-5 0,1 0 0,5-6 0,-15-12 0,19 1 0,-13-7 0,23 10 0,-5 1 0,5-1 0,0 0 0,2 1 0,-1-1 0,11 0 0,-9 1 0,16-1 0,-4 0 0,6 1 0,-6-1 0,5 0 0,-5 0 0,6 1 0,0-1 0,0 0 0,6 1 0,-5-1 0,11 0 0,-4 1 0,11-1 0,3 0 0,-1 1 0,21-12 0,-17 9 0,25-2 0,-5-5 0,-1 19 0,7-13 0,0 0 0,-26 25 0,4-10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12:16:28.630"/>
    </inkml:context>
    <inkml:brush xml:id="br0">
      <inkml:brushProperty name="width" value="0.1" units="cm"/>
      <inkml:brushProperty name="height" value="0.1" units="cm"/>
      <inkml:brushProperty name="color" value="#F6630D"/>
    </inkml:brush>
  </inkml:definitions>
  <inkml:trace contextRef="#ctx0" brushRef="#br0">1 849 24575,'34'-34'0,"16"-11"0,-18 2 0,11-9 0,-16 12 0,17-12 0,-13 9 0,13-8 0,-17 10 0,1 0 0,-1 1 0,0-1 0,-6 0 0,4 1 0,-9-1 0,3 0 0,-5 1 0,-7-1 0,5 0 0,-10 19 0,4 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12:16:47.681"/>
    </inkml:context>
    <inkml:brush xml:id="br0">
      <inkml:brushProperty name="width" value="0.05" units="cm"/>
      <inkml:brushProperty name="height" value="0.05" units="cm"/>
      <inkml:brushProperty name="color" value="#F6630D"/>
    </inkml:brush>
  </inkml:definitions>
  <inkml:trace contextRef="#ctx0" brushRef="#br0">5 350 24575,'-5'-27'0,"10"-1"0,35 1 0,1 6 0,0 2 0,-1-1 0,1-1 0,0 0 0,0-5 0,-1 5 0,1-6 0,-6-6 0,14-12 0,-23 37 0,-2 2 0,-20 47 0,-16 0 0,5-1 0,-1 1 0,2 0 0,6-1 0,0 1 0,0 0 0,6 0 0,-4-1 0,4 1 0,-6 0 0,0-1 0,-18-29 0,-5-8 0,-18-30 0,1 0 0,-1 5 0,0 3 0,1-1 0,-1 5 0,0-4 0,1-1 0,-1-1 0,36 12 0,10 4 0,36 13 0,-13-20 0,-26 1 0,-19-14 0,13 23 0,8-2 0,1-2 0,-10 3 0,-36 3 0,37 15 0,8 0 0,37-3 0,0-18 0,-7-14 0,-31 4 0,-13 8 0,-31 17 0,37 12 0,8-13 0,37-16 0,-6-19 0,-2-8 0,-36 13 0,-18 32 0,-17 16 0,25 19 0,34-53 0,33-15 0,-12-31 0,-30 26 0,-29 24 0,-17 31 0,30-4 0,15-16 0,24-22 0,-32-8 0,-8 22 0,-28 18 0,18 23 0,21-17 0,11-23 0,16-23 0,-12-17 0,-2-1 0,-29 30 0,-1 14 0,-22 32 0,36-6 0,2-28 0,28-17 0,-24 11 0,-5 10 0,-11 35 0,13-35 0,9-10 0,6-35 0,-13 35 0,-10 10 0,-5 35 0,1 1 0,6 0 0,6-37 0,-5-8 0,11-37 0,-10 0 0,4 37 0,-6 8 0,-6 37 0,4 0 0,-4-1 0,6 1 0,6-36 0,-4-10 0,4-36 0,-6 1 0,6-1 0,-5 0 0,11 1 0,-4-1 0,-1 0 0,-1 37 0,-18 26 0,9 23 0,-15 14 0,17-18 0,-5 0 0,6-1 0,0 1 0,6 0 0,-11-37 0,16-8 0,-25-57 0,23 15 0,-17-15 0,14 21 0,-6 55 0,0-5 0,0 51 0,0-21 0,6 1 0,2 0 0,-29-47 0,13-2 0,-34-43 0,15 16 0,-8 8 0,-5 8 0,29 29 0,25 17 0,23 11 0,-22-13 0,-19-26 0,-37-14 0,24 19 0,-5-23 0,32 14 0,4-29 0,15 0 0,11 7 0,-5-6 0,4 5 0,-40 19 0,2 18 0,-40 19 0,34-25 0,-4-13 0,29-31 0,0 0 0,-40 47 0,19 2 0,-23 7 0,48-30 0,-5-29 0,5 29 0,-31 20 0,-14 35 0,-7 1 0,13-18 0,3-5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13:58:14.604"/>
    </inkml:context>
    <inkml:brush xml:id="br0">
      <inkml:brushProperty name="width" value="0.1" units="cm"/>
      <inkml:brushProperty name="height" value="0.6" units="cm"/>
      <inkml:brushProperty name="inkEffects" value="pencil"/>
    </inkml:brush>
  </inkml:definitions>
  <inkml:trace contextRef="#ctx0" brushRef="#br0">1 0 16383,'0'0'0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13:58:14.604"/>
    </inkml:context>
    <inkml:brush xml:id="br0">
      <inkml:brushProperty name="width" value="0.1" units="cm"/>
      <inkml:brushProperty name="height" value="0.6" units="cm"/>
      <inkml:brushProperty name="inkEffects" value="pencil"/>
    </inkml:brush>
  </inkml:definitions>
  <inkml:trace contextRef="#ctx0" brushRef="#br0">1 0 16383,'0'0'0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1T13:58:14.604"/>
    </inkml:context>
    <inkml:brush xml:id="br0">
      <inkml:brushProperty name="width" value="0.1" units="cm"/>
      <inkml:brushProperty name="height" value="0.6" units="cm"/>
      <inkml:brushProperty name="inkEffects" value="pencil"/>
    </inkml:brush>
  </inkml:definitions>
  <inkml:trace contextRef="#ctx0" brushRef="#br0">1 0 16383,'0'0'0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10:51:53.390"/>
    </inkml:context>
    <inkml:brush xml:id="br0">
      <inkml:brushProperty name="width" value="0.1" units="cm"/>
      <inkml:brushProperty name="height" value="0.1" units="cm"/>
      <inkml:brushProperty name="color" value="#E71224"/>
    </inkml:brush>
  </inkml:definitions>
  <inkml:trace contextRef="#ctx0" brushRef="#br0">1 0 24575,'65'42'0,"0"0"0,1 0 0,-1 0 0,-10-9 0,-1 1 0,11 4 0,13 9 0,-4-4 0,-20-14 0,-15-13 0,-13-5 0,12 9 0,39 18 0,-27-14 0,2 1 0,-1-1 0,-3-1 0,19 7 0,-36-17 0,-21-9 0,2 6 0,33 19 0,-5-4 0,6 3 0,15 7 0,4 2 0,6 2 0,1-2 0,-11-5 0,-3-3 0,26 12 0,-40-20 0,-28-14 0,-10-3 0,3 4 0,14 9 0,10 9 0,8 3 0,-4-2 0,-9-7 0,-12-9 0,2 4 0,5 5 0,12 8 0,7 3 0,-7-7 0,-12-9 0,-11-6 0,-8-6 0,-4-2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10:51:55.827"/>
    </inkml:context>
    <inkml:brush xml:id="br0">
      <inkml:brushProperty name="width" value="0.1" units="cm"/>
      <inkml:brushProperty name="height" value="0.1" units="cm"/>
      <inkml:brushProperty name="color" value="#E71224"/>
    </inkml:brush>
  </inkml:definitions>
  <inkml:trace contextRef="#ctx0" brushRef="#br0">293 0 24575,'9'64'0,"1"-1"0,3 3 0,-1-17 0,-5-24 0,-3-2 0,-2-1 0,0 2 0,1-2 0,-1-12 0,-1-4 0,-1 0 0,0 0 0,0 0 0,0 0 0,-1-1 0,1 0 0,-8 1 0,-17 0 0,-4-1 0,-5 0 0,7-1 0,15-2 0,-14 4 0,-1 2 0,-6 2 0,0-1 0,18-5 0,-4 1 0,4-2 0,-4 0 0,-1 0 0,9-3 0,7 1 0,32 8 0,-18-6 0,20 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10:51:58.462"/>
    </inkml:context>
    <inkml:brush xml:id="br0">
      <inkml:brushProperty name="width" value="0.1" units="cm"/>
      <inkml:brushProperty name="height" value="0.1" units="cm"/>
      <inkml:brushProperty name="color" value="#E71224"/>
    </inkml:brush>
  </inkml:definitions>
  <inkml:trace contextRef="#ctx0" brushRef="#br0">1 1 24575,'49'79'0,"-16"-33"0,3 1 0,11 12 0,2 1 0,0-3 0,-3-4 0,-11-13 0,-4-4 0,8 12 0,-17-11 0,1 10 0,10 15 0,7 13 0,-7-14 0,-10-20 0,-10-16 0,-6-9 0,4 5 0,5 10 0,5 5 0,0-1 0,-1-3 0,-3-7 0,-3-5 0,-2-5 0,-5-4 0,-1-3 0,3 4 0,3 5 0,5 6 0,1 1 0,-2-2 0,-5-8 0,-5-6 0,-1 1 0,7 9 0,10 14 0,7 6-6784,-3-5 6784,-9-12 0,-9-11 0,-4-5 0,5 10 0,8 10 0,5 7 0,0 1 6784,-6-12-6784,-8-8 0,-2-3 0,1 3 0,2 3 0,1 0 0,-3-6 0,-5-6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10:52:01.132"/>
    </inkml:context>
    <inkml:brush xml:id="br0">
      <inkml:brushProperty name="width" value="0.1" units="cm"/>
      <inkml:brushProperty name="height" value="0.1" units="cm"/>
      <inkml:brushProperty name="color" value="#E71224"/>
    </inkml:brush>
  </inkml:definitions>
  <inkml:trace contextRef="#ctx0" brushRef="#br0">490 1 24575,'-4'30'0,"0"3"0,0 5 0,0-2 0,1-12 0,0-5 0,2-9 0,0-3 0,0 1 0,0 3 0,0 5 0,0 3 0,0 2 0,1-6 0,-1-5 0,0 1 0,-2 3 0,-1 4 0,-1 0 0,1-6 0,1-3 0,0-2 0,0-1 0,-1 0 0,2-1 0,1-1 0,-1 1 0,-3 1 0,1-1 0,-1 0 0,2-3 0,0-2 0,-12 0 0,-21 2 0,-23 0 0,-20 0 0,8-1 0,22-1 0,22 0 0,16 0 0,-3 0 0,-2 1 0,1 1 0,7-1 0,4 0 0,4-1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3/20/2024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rPr>
              <a:t>Introduce </a:t>
            </a:r>
            <a:r>
              <a:rPr lang="en-US" dirty="0"/>
              <a:t>lesson </a:t>
            </a:r>
            <a:r>
              <a:rPr lang="en-US" b="0" i="0" dirty="0">
                <a:effectLst/>
              </a:rPr>
              <a:t>…… </a:t>
            </a:r>
          </a:p>
          <a:p>
            <a:pPr algn="l"/>
            <a:endParaRPr lang="en-US" b="0" i="0" dirty="0">
              <a:effectLst/>
            </a:endParaRPr>
          </a:p>
          <a:p>
            <a:pPr algn="l"/>
            <a:r>
              <a:rPr lang="en-US" b="1" i="0" dirty="0">
                <a:effectLst/>
              </a:rPr>
              <a:t>Example text has been added to all slides to help you plan the lesson, adapt to suit your own presenting style.</a:t>
            </a:r>
            <a:r>
              <a:rPr lang="en-US" b="0" i="0" dirty="0">
                <a:effectLst/>
              </a:rPr>
              <a:t> </a:t>
            </a:r>
            <a:endParaRPr lang="en-US" b="0" i="0" dirty="0">
              <a:effectLst/>
              <a:cs typeface="Calibri"/>
            </a:endParaRPr>
          </a:p>
          <a:p>
            <a:pPr algn="l"/>
            <a:endParaRPr lang="en-US" b="0" i="0" dirty="0">
              <a:effectLst/>
            </a:endParaRPr>
          </a:p>
          <a:p>
            <a:pPr algn="l"/>
            <a:r>
              <a:rPr lang="en-US" dirty="0"/>
              <a:t>So today we are going to start at the beginning. When you start to think about what kind of job and career you want – the first thing you need to do is understand yourself.</a:t>
            </a:r>
            <a:endParaRPr lang="en-US" kern="1200" dirty="0">
              <a:effectLst/>
              <a:cs typeface="Calibri"/>
            </a:endParaRPr>
          </a:p>
          <a:p>
            <a:endParaRPr lang="en-US" kern="1200" dirty="0">
              <a:effectLst/>
            </a:endParaRPr>
          </a:p>
          <a:p>
            <a:r>
              <a:rPr lang="en-US" dirty="0"/>
              <a:t>We'll spend a little time for you to think about your own skills and personal qualities and then look at the type of jobs and careers that might suit you. A career covers your whole working life so it might not just be one job, in fact this is very unlikely, but a lot of jobs and possibly in different industries and places as your skills, likes and circumstances change. Understanding yourself will help you to make the right choices and help you to have a happy work life! Being happy in your work is important – you are going to spend a long time doing it!</a:t>
            </a:r>
          </a:p>
          <a:p>
            <a:endParaRPr lang="en-US" dirty="0">
              <a:cs typeface="Calibri"/>
            </a:endParaRPr>
          </a:p>
          <a:p>
            <a:r>
              <a:rPr lang="en-US" dirty="0">
                <a:cs typeface="Calibri"/>
              </a:rPr>
              <a:t>NOTE for teacher: Activities are integrated into this presentation but can be done by young people in their own time.</a:t>
            </a:r>
          </a:p>
          <a:p>
            <a:pPr algn="r"/>
            <a:r>
              <a:rPr lang="en-US" b="1" kern="1200" dirty="0">
                <a:effectLst/>
              </a:rPr>
              <a:t>Timing: 01:</a:t>
            </a:r>
            <a:r>
              <a:rPr lang="en-GB" b="1" kern="1200" dirty="0">
                <a:effectLst/>
              </a:rPr>
              <a:t>00</a:t>
            </a:r>
            <a:endParaRPr lang="en-GB" dirty="0"/>
          </a:p>
          <a:p>
            <a:pPr algn="r"/>
            <a:endParaRPr lang="en-GB" dirty="0"/>
          </a:p>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What are personal qualities?</a:t>
            </a:r>
            <a:endParaRPr lang="en-US" b="1" kern="1200" dirty="0">
              <a:effectLst/>
            </a:endParaRPr>
          </a:p>
          <a:p>
            <a:endParaRPr lang="en-GB" kern="1200" dirty="0">
              <a:effectLst/>
              <a:ea typeface="+mn-ea"/>
              <a:cs typeface="+mn-cs"/>
            </a:endParaRPr>
          </a:p>
          <a:p>
            <a:pPr marL="0" marR="0" lvl="0" indent="0" algn="l" defTabSz="914400">
              <a:lnSpc>
                <a:spcPct val="100000"/>
              </a:lnSpc>
              <a:spcBef>
                <a:spcPts val="0"/>
              </a:spcBef>
              <a:spcAft>
                <a:spcPts val="0"/>
              </a:spcAft>
              <a:buNone/>
              <a:tabLst/>
              <a:defRPr/>
            </a:pPr>
            <a:r>
              <a:rPr lang="en-US" kern="1200" dirty="0">
                <a:effectLst/>
              </a:rPr>
              <a:t>When speaking about possible career paths, it can be a good idea to identify what your personal qualities are. Different qualities are useful for different careers. For example, if you’re good at understanding and relating to the feelings of other people, you might want a career in health or care.</a:t>
            </a:r>
            <a:endParaRPr lang="en-US" kern="1200" dirty="0">
              <a:effectLst/>
              <a:cs typeface="Calibri"/>
            </a:endParaRPr>
          </a:p>
          <a:p>
            <a:endParaRPr lang="en-GB" kern="1200" dirty="0">
              <a:effectLst/>
              <a:ea typeface="+mn-ea"/>
              <a:cs typeface="+mn-cs"/>
            </a:endParaRPr>
          </a:p>
          <a:p>
            <a:r>
              <a:rPr lang="en-US" kern="1200" dirty="0">
                <a:effectLst/>
              </a:rPr>
              <a:t>Personal qualities relate to what your personal values are and influence the way you behave and react to situations. Considering these are important in finding what kind of job you would enjoy doing and be good at!</a:t>
            </a:r>
            <a:endParaRPr lang="en-US" kern="1200" dirty="0">
              <a:effectLst/>
              <a:cs typeface="Calibri"/>
            </a:endParaRPr>
          </a:p>
          <a:p>
            <a:endParaRPr lang="en-GB" kern="1200" dirty="0">
              <a:effectLst/>
              <a:ea typeface="+mn-ea"/>
              <a:cs typeface="+mn-cs"/>
            </a:endParaRPr>
          </a:p>
          <a:p>
            <a:r>
              <a:rPr lang="en-US" i="1" kern="1200" dirty="0">
                <a:effectLst/>
              </a:rPr>
              <a:t>[Press*]</a:t>
            </a:r>
            <a:endParaRPr lang="en-US" kern="1200" dirty="0">
              <a:effectLst/>
            </a:endParaRPr>
          </a:p>
          <a:p>
            <a:endParaRPr lang="en-US" kern="1200" dirty="0">
              <a:effectLst/>
              <a:ea typeface="+mn-ea"/>
              <a:cs typeface="+mn-cs"/>
            </a:endParaRPr>
          </a:p>
          <a:p>
            <a:r>
              <a:rPr lang="en-US" b="1" kern="1200" dirty="0">
                <a:effectLst/>
              </a:rPr>
              <a:t>Task </a:t>
            </a:r>
            <a:r>
              <a:rPr lang="en-US" b="1" dirty="0"/>
              <a:t>4 </a:t>
            </a:r>
            <a:r>
              <a:rPr lang="en-US" kern="1200" dirty="0">
                <a:effectLst/>
              </a:rPr>
              <a:t>– Can you think of a quality and a job that might match it?</a:t>
            </a:r>
            <a:r>
              <a:rPr lang="en-US" dirty="0"/>
              <a:t> I'll give you a few minutes to think of an example.</a:t>
            </a:r>
            <a:endParaRPr lang="en-US" kern="1200" dirty="0">
              <a:effectLst/>
              <a:ea typeface="+mn-ea"/>
              <a:cs typeface="+mn-cs"/>
            </a:endParaRPr>
          </a:p>
          <a:p>
            <a:endParaRPr lang="en-US" kern="1200" dirty="0">
              <a:effectLst/>
              <a:ea typeface="+mn-ea"/>
              <a:cs typeface="+mn-cs"/>
            </a:endParaRPr>
          </a:p>
          <a:p>
            <a:r>
              <a:rPr lang="en-US" i="1" kern="1200" dirty="0">
                <a:effectLst/>
              </a:rPr>
              <a:t>[Press*]</a:t>
            </a:r>
            <a:endParaRPr lang="en-US" kern="1200" dirty="0">
              <a:effectLst/>
            </a:endParaRPr>
          </a:p>
          <a:p>
            <a:endParaRPr lang="en-US" kern="1200" dirty="0">
              <a:effectLst/>
              <a:ea typeface="+mn-ea"/>
              <a:cs typeface="+mn-cs"/>
            </a:endParaRPr>
          </a:p>
          <a:p>
            <a:pPr>
              <a:defRPr/>
            </a:pPr>
            <a:r>
              <a:rPr lang="en-US" b="1" kern="1200" dirty="0">
                <a:effectLst/>
              </a:rPr>
              <a:t>Activity 1</a:t>
            </a:r>
            <a:r>
              <a:rPr lang="en-US" dirty="0"/>
              <a:t> </a:t>
            </a:r>
            <a:r>
              <a:rPr lang="en-US" kern="1200" dirty="0">
                <a:effectLst/>
              </a:rPr>
              <a:t>– You will need to log into your Planit portfolio and complete the ‘My Skills’ from the ‘My Profile’ section.</a:t>
            </a:r>
            <a:r>
              <a:rPr lang="en-US" dirty="0"/>
              <a:t> </a:t>
            </a:r>
            <a:r>
              <a:rPr lang="en-US" b="0" i="1" kern="1200" dirty="0">
                <a:effectLst/>
              </a:rPr>
              <a:t>(Alternatively, you can print out the Activity 1 worksheet for each student before class.)</a:t>
            </a:r>
            <a:endParaRPr lang="en-US" b="0" kern="1200" dirty="0">
              <a:effectLst/>
            </a:endParaRPr>
          </a:p>
          <a:p>
            <a:pPr algn="r"/>
            <a:r>
              <a:rPr lang="en-US" b="1" kern="1200" dirty="0">
                <a:effectLst/>
              </a:rPr>
              <a:t>Timing: </a:t>
            </a:r>
            <a:r>
              <a:rPr lang="en-US" b="1" dirty="0"/>
              <a:t>35:00</a:t>
            </a:r>
            <a:endParaRPr lang="en-US" dirty="0"/>
          </a:p>
          <a:p>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10</a:t>
            </a:fld>
            <a:endParaRPr lang="en-US"/>
          </a:p>
        </p:txBody>
      </p:sp>
    </p:spTree>
    <p:extLst>
      <p:ext uri="{BB962C8B-B14F-4D97-AF65-F5344CB8AC3E}">
        <p14:creationId xmlns:p14="http://schemas.microsoft.com/office/powerpoint/2010/main" val="1634088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Understanding skills</a:t>
            </a:r>
            <a:endParaRPr lang="en-US" b="1" kern="1200" dirty="0">
              <a:effectLst/>
            </a:endParaRPr>
          </a:p>
          <a:p>
            <a:endParaRPr lang="en-GB" kern="1200" dirty="0">
              <a:effectLst/>
              <a:ea typeface="+mn-ea"/>
              <a:cs typeface="+mn-cs"/>
            </a:endParaRPr>
          </a:p>
          <a:p>
            <a:r>
              <a:rPr lang="en-GB" kern="1200" dirty="0">
                <a:effectLst/>
              </a:rPr>
              <a:t>Now you know your personal qualities we are going to look at your skills.</a:t>
            </a:r>
            <a:r>
              <a:rPr lang="en-GB" dirty="0"/>
              <a:t>  </a:t>
            </a:r>
            <a:endParaRPr lang="en-GB" kern="1200" dirty="0">
              <a:effectLst/>
              <a:ea typeface="+mn-ea"/>
              <a:cs typeface="+mn-cs"/>
            </a:endParaRPr>
          </a:p>
          <a:p>
            <a:endParaRPr lang="en-GB" kern="1200" dirty="0">
              <a:effectLst/>
              <a:ea typeface="+mn-ea"/>
              <a:cs typeface="+mn-cs"/>
            </a:endParaRPr>
          </a:p>
          <a:p>
            <a:r>
              <a:rPr lang="en-GB" kern="1200" dirty="0">
                <a:effectLst/>
              </a:rPr>
              <a:t>Skills are things you do well and are used in all aspects of your life. They can be your natural abilities, subjects that you have studied, or they could be things that you have developed and learned about over the course of your life and not just in school.</a:t>
            </a:r>
            <a:endParaRPr lang="en-US" kern="1200" dirty="0">
              <a:effectLst/>
            </a:endParaRPr>
          </a:p>
          <a:p>
            <a:endParaRPr lang="en-GB" kern="1200" dirty="0">
              <a:effectLst/>
              <a:ea typeface="+mn-ea"/>
              <a:cs typeface="+mn-cs"/>
            </a:endParaRPr>
          </a:p>
          <a:p>
            <a:r>
              <a:rPr lang="en-US" kern="1200" dirty="0">
                <a:effectLst/>
              </a:rPr>
              <a:t>You will often hear them called life skills or core skills, and when we start talking about the workplace, we want to look at skills that are transferable and useful in a work setting – these are called Employability Skills.</a:t>
            </a:r>
            <a:endParaRPr lang="en-US" kern="1200" dirty="0">
              <a:effectLst/>
              <a:cs typeface="Calibri"/>
            </a:endParaRPr>
          </a:p>
          <a:p>
            <a:endParaRPr lang="en-GB" kern="1200" dirty="0">
              <a:effectLst/>
              <a:ea typeface="+mn-ea"/>
              <a:cs typeface="+mn-cs"/>
            </a:endParaRPr>
          </a:p>
          <a:p>
            <a:r>
              <a:rPr lang="en-US" kern="1200" dirty="0">
                <a:effectLst/>
              </a:rPr>
              <a:t>Skills can be broken down into:</a:t>
            </a:r>
            <a:endParaRPr lang="en-US" kern="1200" dirty="0">
              <a:effectLst/>
              <a:cs typeface="Calibri"/>
            </a:endParaRPr>
          </a:p>
          <a:p>
            <a:endParaRPr lang="en-GB" kern="1200" dirty="0">
              <a:effectLst/>
              <a:ea typeface="+mn-ea"/>
              <a:cs typeface="+mn-cs"/>
            </a:endParaRPr>
          </a:p>
          <a:p>
            <a:r>
              <a:rPr lang="en-US" b="1" kern="1200" dirty="0">
                <a:effectLst/>
              </a:rPr>
              <a:t>Hard Skills</a:t>
            </a:r>
            <a:r>
              <a:rPr lang="en-US" b="1" dirty="0"/>
              <a:t> </a:t>
            </a:r>
            <a:r>
              <a:rPr lang="en-US" kern="1200" dirty="0">
                <a:effectLst/>
              </a:rPr>
              <a:t>– things that you either can do or not and are easy to have evidence of them. Hard skills come in two categories:</a:t>
            </a:r>
            <a:endParaRPr lang="en-US" kern="1200" dirty="0">
              <a:effectLst/>
              <a:cs typeface="Calibri"/>
            </a:endParaRPr>
          </a:p>
          <a:p>
            <a:endParaRPr lang="en-GB" kern="1200" dirty="0">
              <a:effectLst/>
              <a:ea typeface="+mn-ea"/>
              <a:cs typeface="+mn-cs"/>
            </a:endParaRPr>
          </a:p>
          <a:p>
            <a:pPr marL="171450" lvl="0" indent="-171450">
              <a:buFont typeface="Arial,Sans-Serif"/>
              <a:buChar char="•"/>
            </a:pPr>
            <a:r>
              <a:rPr lang="en-US" b="1" kern="1200" dirty="0">
                <a:effectLst/>
              </a:rPr>
              <a:t>Basic Skills </a:t>
            </a:r>
            <a:r>
              <a:rPr lang="en-US" kern="1200" dirty="0">
                <a:effectLst/>
              </a:rPr>
              <a:t>– these are the skills you need to be able to participate in life and they are not necessarily work related – reading ,writing and IT skills. Employers sometimes phrase this as "a good standard of education" and having qualifications or completing training courses can be used in evidence to support that you have these skills.</a:t>
            </a:r>
            <a:br>
              <a:rPr lang="en-US" kern="1200" dirty="0">
                <a:effectLst/>
                <a:cs typeface="+mn-lt"/>
              </a:rPr>
            </a:br>
            <a:endParaRPr lang="en-GB" kern="1200" dirty="0">
              <a:effectLst/>
              <a:ea typeface="+mn-ea"/>
              <a:cs typeface="+mn-cs"/>
            </a:endParaRPr>
          </a:p>
          <a:p>
            <a:pPr marL="171450" lvl="0" indent="-171450">
              <a:buFont typeface="Arial,Sans-Serif"/>
              <a:buChar char="•"/>
            </a:pPr>
            <a:r>
              <a:rPr lang="en-US" b="1" kern="1200" dirty="0">
                <a:effectLst/>
              </a:rPr>
              <a:t>Specific Skills </a:t>
            </a:r>
            <a:r>
              <a:rPr lang="en-US" kern="1200" dirty="0">
                <a:effectLst/>
              </a:rPr>
              <a:t>– these are the skills that are personal to you and depend on your natural talents, likes and the industry that you are going into. For example, if you wanted to be a professional dancer – you would need to have a natural ability of movement and interpretation of music – you can improve your skills by practice, but you still need to have the natural ability. There are also specific skills that you need for certain jobs – engineers make calculations as part of their task everyday so therefore to follow a career in engineering, you would need to have academic qualifications in </a:t>
            </a:r>
            <a:r>
              <a:rPr lang="en-US" kern="1200" dirty="0" err="1">
                <a:effectLst/>
              </a:rPr>
              <a:t>Maths</a:t>
            </a:r>
            <a:r>
              <a:rPr lang="en-US" kern="1200" dirty="0">
                <a:effectLst/>
              </a:rPr>
              <a:t>, for example.</a:t>
            </a:r>
            <a:endParaRPr lang="en-US" kern="1200" dirty="0">
              <a:effectLst/>
              <a:cs typeface="Calibri"/>
            </a:endParaRPr>
          </a:p>
          <a:p>
            <a:pPr marL="171450" lvl="0" indent="-171450">
              <a:buFont typeface="Arial,Sans-Serif"/>
              <a:buChar char="•"/>
            </a:pPr>
            <a:endParaRPr lang="en-GB" kern="1200" dirty="0">
              <a:effectLst/>
              <a:ea typeface="+mn-ea"/>
              <a:cs typeface="+mn-cs"/>
            </a:endParaRPr>
          </a:p>
          <a:p>
            <a:r>
              <a:rPr lang="en-US" b="1" kern="1200" dirty="0">
                <a:effectLst/>
              </a:rPr>
              <a:t>Soft Skills </a:t>
            </a:r>
            <a:r>
              <a:rPr lang="en-US" kern="1200" dirty="0">
                <a:effectLst/>
              </a:rPr>
              <a:t>– these are skills you also need to be successful in the workplace but unlike your h</a:t>
            </a:r>
            <a:r>
              <a:rPr lang="en-US" dirty="0"/>
              <a:t>ard</a:t>
            </a:r>
            <a:r>
              <a:rPr lang="en-US" kern="1200" dirty="0">
                <a:effectLst/>
              </a:rPr>
              <a:t> skills, are </a:t>
            </a:r>
            <a:r>
              <a:rPr lang="en-US" dirty="0"/>
              <a:t>more difficult</a:t>
            </a:r>
            <a:r>
              <a:rPr lang="en-US" kern="1200" dirty="0">
                <a:effectLst/>
              </a:rPr>
              <a:t> to evidence.</a:t>
            </a:r>
            <a:r>
              <a:rPr lang="en-US" dirty="0"/>
              <a:t> </a:t>
            </a:r>
            <a:endParaRPr lang="en-US" kern="1200" dirty="0">
              <a:effectLst/>
              <a:ea typeface="+mn-ea"/>
              <a:cs typeface="+mn-cs"/>
            </a:endParaRPr>
          </a:p>
          <a:p>
            <a:endParaRPr lang="en-US" kern="1200" dirty="0">
              <a:effectLst/>
              <a:ea typeface="+mn-ea"/>
              <a:cs typeface="+mn-cs"/>
            </a:endParaRPr>
          </a:p>
          <a:p>
            <a:r>
              <a:rPr lang="en-US" i="1" kern="1200" dirty="0">
                <a:effectLst/>
              </a:rPr>
              <a:t>[Press*]</a:t>
            </a:r>
            <a:endParaRPr lang="en-US" kern="1200" dirty="0">
              <a:effectLst/>
            </a:endParaRPr>
          </a:p>
          <a:p>
            <a:endParaRPr lang="en-US" kern="1200" dirty="0">
              <a:effectLst/>
              <a:ea typeface="+mn-ea"/>
              <a:cs typeface="+mn-cs"/>
            </a:endParaRPr>
          </a:p>
          <a:p>
            <a:r>
              <a:rPr lang="en-US" b="1" dirty="0"/>
              <a:t>Task 5</a:t>
            </a:r>
            <a:r>
              <a:rPr lang="en-US" dirty="0"/>
              <a:t> - Let’s take a couple of minutes here – can you think about examples of your own soft skills?</a:t>
            </a:r>
            <a:endParaRPr lang="en-US" dirty="0">
              <a:cs typeface="Calibri"/>
            </a:endParaRPr>
          </a:p>
          <a:p>
            <a:endParaRPr lang="en-US" dirty="0"/>
          </a:p>
          <a:p>
            <a:r>
              <a:rPr lang="en-US" dirty="0"/>
              <a:t>You</a:t>
            </a:r>
            <a:r>
              <a:rPr lang="en-US" kern="1200" dirty="0">
                <a:effectLst/>
              </a:rPr>
              <a:t> can see examples of them on this slide. </a:t>
            </a:r>
            <a:r>
              <a:rPr lang="en-US" dirty="0"/>
              <a:t>You will </a:t>
            </a:r>
            <a:r>
              <a:rPr lang="en-US" kern="1200" dirty="0">
                <a:effectLst/>
              </a:rPr>
              <a:t>need to demonstrate by example to prove that you have developed these skills. </a:t>
            </a:r>
            <a:endParaRPr lang="en-US" kern="1200" dirty="0">
              <a:effectLst/>
              <a:cs typeface="Calibri"/>
            </a:endParaRPr>
          </a:p>
          <a:p>
            <a:endParaRPr lang="en-GB" dirty="0"/>
          </a:p>
          <a:p>
            <a:r>
              <a:rPr lang="en-US" kern="1200" dirty="0">
                <a:effectLst/>
              </a:rPr>
              <a:t>An example of this would be team working – saying you are a team player would not be enough for an employer: you would need to have an example of when you participated in an activity of being in a team.</a:t>
            </a:r>
            <a:endParaRPr lang="en-US" kern="1200" dirty="0">
              <a:effectLst/>
              <a:cs typeface="Calibri"/>
            </a:endParaRPr>
          </a:p>
          <a:p>
            <a:endParaRPr lang="en-US" kern="1200" dirty="0">
              <a:effectLst/>
              <a:ea typeface="+mn-ea"/>
              <a:cs typeface="+mn-cs"/>
            </a:endParaRPr>
          </a:p>
          <a:p>
            <a:pPr algn="r"/>
            <a:r>
              <a:rPr lang="en-US" b="1" kern="1200" dirty="0">
                <a:effectLst/>
              </a:rPr>
              <a:t>Timing: </a:t>
            </a:r>
            <a:r>
              <a:rPr lang="en-US" b="1" dirty="0"/>
              <a:t>40:00</a:t>
            </a:r>
            <a:endParaRPr lang="en-US" dirty="0"/>
          </a:p>
          <a:p>
            <a:endParaRPr lang="en-GB" kern="1200" dirty="0">
              <a:effectLst/>
              <a:ea typeface="+mn-ea"/>
              <a:cs typeface="+mn-cs"/>
            </a:endParaRPr>
          </a:p>
          <a:p>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11</a:t>
            </a:fld>
            <a:endParaRPr lang="en-US"/>
          </a:p>
        </p:txBody>
      </p:sp>
    </p:spTree>
    <p:extLst>
      <p:ext uri="{BB962C8B-B14F-4D97-AF65-F5344CB8AC3E}">
        <p14:creationId xmlns:p14="http://schemas.microsoft.com/office/powerpoint/2010/main" val="206326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Understanding my skills</a:t>
            </a:r>
            <a:endParaRPr lang="en-US" b="1" kern="1200" dirty="0">
              <a:effectLst/>
            </a:endParaRPr>
          </a:p>
          <a:p>
            <a:endParaRPr lang="en-GB" kern="1200" dirty="0">
              <a:effectLst/>
              <a:ea typeface="+mn-ea"/>
              <a:cs typeface="+mn-cs"/>
            </a:endParaRPr>
          </a:p>
          <a:p>
            <a:pPr marL="0" marR="0" lvl="0" indent="0" algn="l" defTabSz="914400">
              <a:lnSpc>
                <a:spcPct val="100000"/>
              </a:lnSpc>
              <a:spcBef>
                <a:spcPts val="0"/>
              </a:spcBef>
              <a:spcAft>
                <a:spcPts val="0"/>
              </a:spcAft>
              <a:buNone/>
              <a:tabLst/>
              <a:defRPr/>
            </a:pPr>
            <a:r>
              <a:rPr lang="en-GB" kern="1200" dirty="0">
                <a:effectLst/>
              </a:rPr>
              <a:t>Now we have explored some of the skills that employers want and that you need to provide evidence for, it’s time to draw on your life experiences and identify where you have learned your range of skills.</a:t>
            </a:r>
            <a:endParaRPr lang="en-GB" kern="1200" dirty="0">
              <a:effectLst/>
              <a:cs typeface="Calibri" panose="020F0502020204030204"/>
            </a:endParaRPr>
          </a:p>
          <a:p>
            <a:endParaRPr lang="en-GB" kern="1200" dirty="0">
              <a:effectLst/>
              <a:ea typeface="+mn-ea"/>
              <a:cs typeface="+mn-cs"/>
            </a:endParaRPr>
          </a:p>
          <a:p>
            <a:r>
              <a:rPr lang="en-GB" kern="1200" dirty="0">
                <a:effectLst/>
              </a:rPr>
              <a:t>As a young person you may lack work-based experience, but you do not lack skills – you have been developing these throughout your life.</a:t>
            </a:r>
            <a:endParaRPr lang="en-US" kern="1200" dirty="0">
              <a:effectLst/>
            </a:endParaRPr>
          </a:p>
          <a:p>
            <a:endParaRPr lang="en-GB" kern="1200" dirty="0">
              <a:effectLst/>
              <a:ea typeface="+mn-ea"/>
              <a:cs typeface="+mn-cs"/>
            </a:endParaRPr>
          </a:p>
          <a:p>
            <a:r>
              <a:rPr lang="en-US" kern="1200" dirty="0">
                <a:effectLst/>
              </a:rPr>
              <a:t>Remember - try to think about all the experiences that you have had that have helped you to develop your skills. Y</a:t>
            </a:r>
            <a:r>
              <a:rPr lang="en-GB" kern="1200" dirty="0" err="1">
                <a:effectLst/>
              </a:rPr>
              <a:t>ou’ll</a:t>
            </a:r>
            <a:r>
              <a:rPr lang="en-GB" dirty="0"/>
              <a:t> </a:t>
            </a:r>
            <a:r>
              <a:rPr lang="en-GB" kern="1200" dirty="0">
                <a:effectLst/>
              </a:rPr>
              <a:t>see a list of them on this slide.</a:t>
            </a:r>
            <a:endParaRPr lang="en-US" kern="1200" dirty="0">
              <a:effectLst/>
            </a:endParaRPr>
          </a:p>
          <a:p>
            <a:pPr lvl="0"/>
            <a:endParaRPr lang="en-GB" kern="1200" dirty="0">
              <a:effectLst/>
              <a:ea typeface="+mn-ea"/>
              <a:cs typeface="+mn-cs"/>
            </a:endParaRPr>
          </a:p>
          <a:p>
            <a:pPr lvl="0"/>
            <a:endParaRPr lang="en-GB" kern="1200" dirty="0">
              <a:effectLst/>
              <a:ea typeface="+mn-ea"/>
              <a:cs typeface="+mn-cs"/>
            </a:endParaRPr>
          </a:p>
          <a:p>
            <a:r>
              <a:rPr lang="en-GB" kern="1200" dirty="0">
                <a:effectLst/>
              </a:rPr>
              <a:t>We will ask you to complete this activity after this lesson today and before </a:t>
            </a:r>
            <a:r>
              <a:rPr lang="en-GB" dirty="0"/>
              <a:t>the next session </a:t>
            </a:r>
            <a:r>
              <a:rPr lang="en-GB" kern="1200" dirty="0">
                <a:effectLst/>
              </a:rPr>
              <a:t> - it should take around 20 </a:t>
            </a:r>
            <a:r>
              <a:rPr lang="en-GB" dirty="0"/>
              <a:t>minutes</a:t>
            </a:r>
            <a:r>
              <a:rPr lang="en-GB" kern="1200" dirty="0">
                <a:effectLst/>
              </a:rPr>
              <a:t> to complete this activity.</a:t>
            </a:r>
            <a:endParaRPr lang="en-GB" kern="1200" dirty="0">
              <a:effectLst/>
              <a:cs typeface="Calibri" panose="020F0502020204030204"/>
            </a:endParaRPr>
          </a:p>
          <a:p>
            <a:pPr lvl="0"/>
            <a:endParaRPr lang="en-GB" kern="1200" dirty="0">
              <a:effectLst/>
              <a:ea typeface="+mn-ea"/>
              <a:cs typeface="+mn-cs"/>
            </a:endParaRPr>
          </a:p>
          <a:p>
            <a:pPr lvl="0"/>
            <a:endParaRPr lang="en-GB" kern="1200" dirty="0">
              <a:effectLst/>
              <a:ea typeface="+mn-ea"/>
              <a:cs typeface="+mn-cs"/>
            </a:endParaRPr>
          </a:p>
          <a:p>
            <a:r>
              <a:rPr lang="en-US" b="1" kern="1200" dirty="0">
                <a:effectLst/>
              </a:rPr>
              <a:t>Activity 2</a:t>
            </a:r>
            <a:r>
              <a:rPr lang="en-US" dirty="0"/>
              <a:t> </a:t>
            </a:r>
            <a:r>
              <a:rPr lang="en-US" kern="1200" dirty="0">
                <a:effectLst/>
              </a:rPr>
              <a:t>– You will need to log into your Planit portfolio and complete the My Skills from the My Profile section. </a:t>
            </a:r>
            <a:r>
              <a:rPr lang="en-US" i="1" kern="1200" dirty="0">
                <a:effectLst/>
              </a:rPr>
              <a:t>(Alternatively you can print out the Activity 2 worksheet for each student before class.)</a:t>
            </a:r>
            <a:endParaRPr lang="en-US" i="1" kern="1200" dirty="0">
              <a:effectLst/>
              <a:cs typeface="Calibri"/>
            </a:endParaRPr>
          </a:p>
          <a:p>
            <a:endParaRPr lang="en-GB" kern="1200" dirty="0">
              <a:effectLst/>
              <a:ea typeface="+mn-ea"/>
              <a:cs typeface="+mn-cs"/>
            </a:endParaRPr>
          </a:p>
          <a:p>
            <a:r>
              <a:rPr lang="en-GB" kern="1200" dirty="0">
                <a:effectLst/>
              </a:rPr>
              <a:t>Take at a look at the key skills listed in Activity 2, and then think of times you have used each skill by filling out the worksheet. What are your strongest skills, and do you need to work on any?</a:t>
            </a:r>
            <a:r>
              <a:rPr lang="en-GB" dirty="0"/>
              <a:t> </a:t>
            </a:r>
            <a:endParaRPr lang="en-US" kern="1200" dirty="0">
              <a:effectLst/>
              <a:ea typeface="+mn-ea"/>
              <a:cs typeface="+mn-cs"/>
            </a:endParaRPr>
          </a:p>
          <a:p>
            <a:endParaRPr lang="en-GB" kern="1200" dirty="0">
              <a:effectLst/>
              <a:ea typeface="+mn-ea"/>
              <a:cs typeface="+mn-cs"/>
            </a:endParaRPr>
          </a:p>
          <a:p>
            <a:endParaRPr lang="en-GB" kern="1200" dirty="0">
              <a:effectLst/>
              <a:ea typeface="+mn-ea"/>
              <a:cs typeface="+mn-cs"/>
            </a:endParaRPr>
          </a:p>
          <a:p>
            <a:pPr algn="r"/>
            <a:r>
              <a:rPr lang="en-GB" b="1" kern="1200" dirty="0">
                <a:effectLst/>
              </a:rPr>
              <a:t>Timing: </a:t>
            </a:r>
            <a:r>
              <a:rPr lang="en-GB" b="1" dirty="0"/>
              <a:t>44:00</a:t>
            </a:r>
            <a:endParaRPr lang="en-US" dirty="0"/>
          </a:p>
          <a:p>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12</a:t>
            </a:fld>
            <a:endParaRPr lang="en-US"/>
          </a:p>
        </p:txBody>
      </p:sp>
    </p:spTree>
    <p:extLst>
      <p:ext uri="{BB962C8B-B14F-4D97-AF65-F5344CB8AC3E}">
        <p14:creationId xmlns:p14="http://schemas.microsoft.com/office/powerpoint/2010/main" val="3882124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1" i="0" dirty="0">
                <a:effectLst/>
              </a:rPr>
              <a:t>Identifying career ideas</a:t>
            </a:r>
          </a:p>
          <a:p>
            <a:pPr marL="0" marR="0" lvl="0" indent="0" algn="l" defTabSz="914400">
              <a:lnSpc>
                <a:spcPct val="100000"/>
              </a:lnSpc>
              <a:spcBef>
                <a:spcPts val="0"/>
              </a:spcBef>
              <a:spcAft>
                <a:spcPts val="0"/>
              </a:spcAft>
              <a:buNone/>
              <a:tabLst/>
              <a:defRPr/>
            </a:pPr>
            <a:endParaRPr lang="en-US" i="0" dirty="0">
              <a:effectLst/>
            </a:endParaRPr>
          </a:p>
          <a:p>
            <a:pPr marL="0" marR="0" lvl="0" indent="0" algn="l" defTabSz="914400">
              <a:lnSpc>
                <a:spcPct val="100000"/>
              </a:lnSpc>
              <a:spcBef>
                <a:spcPts val="0"/>
              </a:spcBef>
              <a:spcAft>
                <a:spcPts val="0"/>
              </a:spcAft>
              <a:buNone/>
              <a:tabLst/>
              <a:defRPr/>
            </a:pPr>
            <a:r>
              <a:rPr lang="en-GB" kern="1200" dirty="0">
                <a:effectLst/>
              </a:rPr>
              <a:t>That’s the end of my input for today but we have some work for you to do before </a:t>
            </a:r>
            <a:r>
              <a:rPr lang="en-GB" dirty="0"/>
              <a:t>the next module</a:t>
            </a:r>
            <a:r>
              <a:rPr lang="en-GB" kern="1200" dirty="0">
                <a:effectLst/>
              </a:rPr>
              <a:t>.</a:t>
            </a:r>
            <a:endParaRPr lang="en-GB" kern="1200" dirty="0">
              <a:effectLst/>
              <a:cs typeface="Calibri"/>
            </a:endParaRPr>
          </a:p>
          <a:p>
            <a:endParaRPr lang="en-GB" kern="1200" dirty="0">
              <a:effectLst/>
              <a:ea typeface="+mn-ea"/>
              <a:cs typeface="+mn-cs"/>
            </a:endParaRPr>
          </a:p>
          <a:p>
            <a:r>
              <a:rPr lang="en-GB" b="1" dirty="0"/>
              <a:t>Activity 3</a:t>
            </a:r>
            <a:r>
              <a:rPr lang="en-GB" dirty="0"/>
              <a:t> - </a:t>
            </a:r>
            <a:r>
              <a:rPr lang="en-GB" kern="1200" dirty="0">
                <a:effectLst/>
              </a:rPr>
              <a:t>You can try the</a:t>
            </a:r>
            <a:r>
              <a:rPr lang="en-GB" dirty="0"/>
              <a:t> </a:t>
            </a:r>
            <a:r>
              <a:rPr lang="en-GB" kern="1200" dirty="0" err="1">
                <a:effectLst/>
              </a:rPr>
              <a:t>CareerMatch</a:t>
            </a:r>
            <a:r>
              <a:rPr lang="en-GB" dirty="0"/>
              <a:t> </a:t>
            </a:r>
            <a:r>
              <a:rPr lang="en-GB" kern="1200" dirty="0">
                <a:effectLst/>
              </a:rPr>
              <a:t>Tool which is also on Planit, or by having a chat with your careers adviser</a:t>
            </a:r>
            <a:r>
              <a:rPr lang="en-GB" dirty="0"/>
              <a:t> about possible careers</a:t>
            </a:r>
            <a:r>
              <a:rPr lang="en-GB" kern="1200" dirty="0">
                <a:effectLst/>
              </a:rPr>
              <a:t>.</a:t>
            </a:r>
            <a:endParaRPr lang="en-GB" kern="1200" dirty="0">
              <a:effectLst/>
              <a:cs typeface="Calibri"/>
            </a:endParaRPr>
          </a:p>
          <a:p>
            <a:endParaRPr lang="en-GB" kern="1200" dirty="0">
              <a:effectLst/>
              <a:ea typeface="+mn-ea"/>
              <a:cs typeface="+mn-cs"/>
            </a:endParaRPr>
          </a:p>
          <a:p>
            <a:r>
              <a:rPr lang="en-GB" dirty="0"/>
              <a:t>There is </a:t>
            </a:r>
            <a:r>
              <a:rPr lang="en-GB" kern="1200" dirty="0">
                <a:effectLst/>
              </a:rPr>
              <a:t>a lot of </a:t>
            </a:r>
            <a:r>
              <a:rPr lang="en-GB" dirty="0"/>
              <a:t>information in </a:t>
            </a:r>
            <a:r>
              <a:rPr lang="en-GB" kern="1200" dirty="0">
                <a:effectLst/>
              </a:rPr>
              <a:t>this </a:t>
            </a:r>
            <a:r>
              <a:rPr lang="en-GB" dirty="0"/>
              <a:t>module</a:t>
            </a:r>
            <a:r>
              <a:rPr lang="en-GB" kern="1200" dirty="0">
                <a:effectLst/>
              </a:rPr>
              <a:t>, but once you have completed </a:t>
            </a:r>
            <a:r>
              <a:rPr lang="en-GB" dirty="0"/>
              <a:t>it, </a:t>
            </a:r>
            <a:r>
              <a:rPr lang="en-GB" kern="1200" dirty="0">
                <a:effectLst/>
              </a:rPr>
              <a:t>you will have a really good understanding of </a:t>
            </a:r>
            <a:r>
              <a:rPr lang="en-GB" dirty="0"/>
              <a:t>yourself</a:t>
            </a:r>
            <a:r>
              <a:rPr lang="en-GB" kern="1200" dirty="0">
                <a:effectLst/>
              </a:rPr>
              <a:t> and your possible career matches. </a:t>
            </a:r>
            <a:r>
              <a:rPr lang="en-GB" dirty="0"/>
              <a:t>Next module </a:t>
            </a:r>
            <a:r>
              <a:rPr lang="en-GB" kern="1200" dirty="0">
                <a:effectLst/>
              </a:rPr>
              <a:t>we will start putting all this information to use as we start to look at the job market and the recruitment process.</a:t>
            </a:r>
            <a:endParaRPr lang="en-GB" kern="1200" dirty="0">
              <a:effectLst/>
              <a:cs typeface="Calibri"/>
            </a:endParaRPr>
          </a:p>
          <a:p>
            <a:endParaRPr lang="en-GB" kern="1200" dirty="0">
              <a:effectLst/>
              <a:cs typeface="Calibri"/>
            </a:endParaRPr>
          </a:p>
          <a:p>
            <a:r>
              <a:rPr lang="en-GB" kern="1200" dirty="0">
                <a:effectLst/>
              </a:rPr>
              <a:t>Remember to download and save the results as you will need them for your project work and evidence for your award.</a:t>
            </a:r>
            <a:endParaRPr lang="en-US" kern="1200" dirty="0">
              <a:effectLst/>
            </a:endParaRPr>
          </a:p>
          <a:p>
            <a:endParaRPr lang="en-GB" kern="1200" dirty="0">
              <a:effectLst/>
              <a:ea typeface="+mn-ea"/>
              <a:cs typeface="+mn-cs"/>
            </a:endParaRPr>
          </a:p>
          <a:p>
            <a:endParaRPr lang="en-GB" dirty="0"/>
          </a:p>
          <a:p>
            <a:pPr algn="r"/>
            <a:r>
              <a:rPr lang="en-GB" b="1" kern="1200" dirty="0">
                <a:effectLst/>
              </a:rPr>
              <a:t>Timing: </a:t>
            </a:r>
            <a:r>
              <a:rPr lang="en-GB" b="1" dirty="0"/>
              <a:t>60:00</a:t>
            </a:r>
            <a:endParaRPr lang="en-GB" b="1" dirty="0">
              <a:cs typeface="Calibri"/>
            </a:endParaRPr>
          </a:p>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13</a:t>
            </a:fld>
            <a:endParaRPr lang="en-US"/>
          </a:p>
        </p:txBody>
      </p:sp>
    </p:spTree>
    <p:extLst>
      <p:ext uri="{BB962C8B-B14F-4D97-AF65-F5344CB8AC3E}">
        <p14:creationId xmlns:p14="http://schemas.microsoft.com/office/powerpoint/2010/main" val="3951473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Any questions?</a:t>
            </a:r>
          </a:p>
        </p:txBody>
      </p:sp>
      <p:sp>
        <p:nvSpPr>
          <p:cNvPr id="4" name="Slide Number Placeholder 3"/>
          <p:cNvSpPr>
            <a:spLocks noGrp="1"/>
          </p:cNvSpPr>
          <p:nvPr>
            <p:ph type="sldNum" sz="quarter" idx="5"/>
          </p:nvPr>
        </p:nvSpPr>
        <p:spPr/>
        <p:txBody>
          <a:bodyPr/>
          <a:lstStyle/>
          <a:p>
            <a:fld id="{DA8CE8B9-6A58-4D87-B516-F25D94F6D43A}" type="slidenum">
              <a:rPr lang="en-US" smtClean="0"/>
              <a:t>14</a:t>
            </a:fld>
            <a:endParaRPr lang="en-US"/>
          </a:p>
        </p:txBody>
      </p:sp>
    </p:spTree>
    <p:extLst>
      <p:ext uri="{BB962C8B-B14F-4D97-AF65-F5344CB8AC3E}">
        <p14:creationId xmlns:p14="http://schemas.microsoft.com/office/powerpoint/2010/main" val="186865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10B70-DAD9-9C49-9163-BF9B37BD0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6115E-B7E6-6645-2A68-E4E8BAD0C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EDBFE-E422-A1E7-E331-A009B28A2559}"/>
              </a:ext>
            </a:extLst>
          </p:cNvPr>
          <p:cNvSpPr>
            <a:spLocks noGrp="1"/>
          </p:cNvSpPr>
          <p:nvPr>
            <p:ph type="body" idx="1"/>
          </p:nvPr>
        </p:nvSpPr>
        <p:spPr/>
        <p:txBody>
          <a:bodyPr/>
          <a:lstStyle/>
          <a:p>
            <a:r>
              <a:rPr lang="en-GB" dirty="0"/>
              <a:t>Before we start, you will need to have a Planit Portfolio to complete the activities within this module. This portfolio can then be used to store completed activities.</a:t>
            </a:r>
          </a:p>
          <a:p>
            <a:endParaRPr lang="en-GB" dirty="0"/>
          </a:p>
          <a:p>
            <a:pPr marL="171450" indent="-171450">
              <a:buFont typeface="Arial" panose="020B0604020202020204" pitchFamily="34" charset="0"/>
              <a:buChar char="•"/>
            </a:pPr>
            <a:r>
              <a:rPr lang="en-GB" dirty="0"/>
              <a:t>Go to the website www.planitplus.net</a:t>
            </a:r>
          </a:p>
          <a:p>
            <a:pPr marL="171450" indent="-171450">
              <a:buFont typeface="Arial" panose="020B0604020202020204" pitchFamily="34" charset="0"/>
              <a:buChar char="•"/>
            </a:pPr>
            <a:r>
              <a:rPr lang="en-GB" dirty="0"/>
              <a:t>Up to top right you will see </a:t>
            </a:r>
            <a:r>
              <a:rPr lang="en-GB" b="1" dirty="0"/>
              <a:t>Portfolio Sign Up</a:t>
            </a:r>
            <a:r>
              <a:rPr lang="en-GB" b="0" dirty="0"/>
              <a:t>, click on this</a:t>
            </a:r>
          </a:p>
          <a:p>
            <a:pPr marL="171450" indent="-171450">
              <a:buFont typeface="Arial" panose="020B0604020202020204" pitchFamily="34" charset="0"/>
              <a:buChar char="•"/>
            </a:pPr>
            <a:r>
              <a:rPr lang="en-GB" b="0" dirty="0"/>
              <a:t>Have a read of what the portfolio enables you to do</a:t>
            </a:r>
          </a:p>
          <a:p>
            <a:pPr marL="171450" indent="-171450">
              <a:buFont typeface="Arial" panose="020B0604020202020204" pitchFamily="34" charset="0"/>
              <a:buChar char="•"/>
            </a:pPr>
            <a:r>
              <a:rPr lang="en-GB" b="0" dirty="0"/>
              <a:t>Click Sign Up</a:t>
            </a:r>
          </a:p>
          <a:p>
            <a:pPr marL="171450" indent="-171450">
              <a:buFont typeface="Arial" panose="020B0604020202020204" pitchFamily="34" charset="0"/>
              <a:buChar char="•"/>
            </a:pPr>
            <a:r>
              <a:rPr lang="en-GB" b="0" dirty="0"/>
              <a:t>Fill in your details to complete a new OnePass Account</a:t>
            </a:r>
          </a:p>
          <a:p>
            <a:pPr marL="171450" indent="-171450">
              <a:buFont typeface="Arial" panose="020B0604020202020204" pitchFamily="34" charset="0"/>
              <a:buChar char="•"/>
            </a:pPr>
            <a:r>
              <a:rPr lang="en-GB" b="0" dirty="0"/>
              <a:t>Click on the blue here and read the information then tick box</a:t>
            </a:r>
          </a:p>
          <a:p>
            <a:pPr marL="171450" indent="-171450">
              <a:buFont typeface="Arial" panose="020B0604020202020204" pitchFamily="34" charset="0"/>
              <a:buChar char="•"/>
            </a:pPr>
            <a:r>
              <a:rPr lang="en-GB" b="0" dirty="0"/>
              <a:t>Remember to use an email address that you have access to as you will need to verify this email address</a:t>
            </a:r>
          </a:p>
          <a:p>
            <a:pPr marL="171450" indent="-171450">
              <a:buFont typeface="Arial" panose="020B0604020202020204" pitchFamily="34" charset="0"/>
              <a:buChar char="•"/>
            </a:pPr>
            <a:r>
              <a:rPr lang="en-GB" b="0" dirty="0"/>
              <a:t>Create an easy to remember username</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endParaRPr lang="en-GB" b="0" dirty="0"/>
          </a:p>
          <a:p>
            <a:pPr marL="0" indent="0">
              <a:buFont typeface="Arial" panose="020B0604020202020204" pitchFamily="34" charset="0"/>
              <a:buNone/>
            </a:pPr>
            <a:r>
              <a:rPr lang="en-GB" b="0" dirty="0"/>
              <a:t>As you will need these details to login back in, make sure you either remember the details, or take a note of them and keep somewhere safe.</a:t>
            </a:r>
          </a:p>
          <a:p>
            <a:pPr algn="r"/>
            <a:r>
              <a:rPr lang="en-US" b="1" kern="1200" dirty="0">
                <a:effectLst/>
              </a:rPr>
              <a:t>Timing: 02:00</a:t>
            </a:r>
            <a:endParaRPr lang="en-GB" dirty="0"/>
          </a:p>
          <a:p>
            <a:pPr algn="r"/>
            <a:endParaRPr lang="en-GB" dirty="0"/>
          </a:p>
          <a:p>
            <a:endParaRPr lang="en-US" sz="1200" kern="1200" dirty="0">
              <a:solidFill>
                <a:schemeClr val="tx1"/>
              </a:solidFill>
              <a:effectLst/>
              <a:latin typeface="+mn-lt"/>
              <a:cs typeface="Calibri"/>
            </a:endParaRPr>
          </a:p>
        </p:txBody>
      </p:sp>
      <p:sp>
        <p:nvSpPr>
          <p:cNvPr id="4" name="Slide Number Placeholder 3">
            <a:extLst>
              <a:ext uri="{FF2B5EF4-FFF2-40B4-BE49-F238E27FC236}">
                <a16:creationId xmlns:a16="http://schemas.microsoft.com/office/drawing/2014/main" id="{C03A1717-6E06-7B0B-B423-DBE3292EE605}"/>
              </a:ext>
            </a:extLst>
          </p:cNvPr>
          <p:cNvSpPr>
            <a:spLocks noGrp="1"/>
          </p:cNvSpPr>
          <p:nvPr>
            <p:ph type="sldNum" sz="quarter" idx="5"/>
          </p:nvPr>
        </p:nvSpPr>
        <p:spPr/>
        <p:txBody>
          <a:bodyPr/>
          <a:lstStyle/>
          <a:p>
            <a:fld id="{DA8CE8B9-6A58-4D87-B516-F25D94F6D43A}" type="slidenum">
              <a:rPr lang="en-US" smtClean="0"/>
              <a:t>2</a:t>
            </a:fld>
            <a:endParaRPr lang="en-US"/>
          </a:p>
        </p:txBody>
      </p:sp>
    </p:spTree>
    <p:extLst>
      <p:ext uri="{BB962C8B-B14F-4D97-AF65-F5344CB8AC3E}">
        <p14:creationId xmlns:p14="http://schemas.microsoft.com/office/powerpoint/2010/main" val="7931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are your skills and personal qualities?</a:t>
            </a:r>
            <a:endParaRPr lang="en-US" b="1" dirty="0"/>
          </a:p>
          <a:p>
            <a:endParaRPr lang="en-GB" kern="1200" dirty="0">
              <a:effectLst/>
            </a:endParaRPr>
          </a:p>
          <a:p>
            <a:pPr>
              <a:defRPr/>
            </a:pPr>
            <a:r>
              <a:rPr lang="en-GB" dirty="0"/>
              <a:t>Things that you can do are abilities, and things that you can do well are skills. Abilities can become skills with practice.</a:t>
            </a:r>
          </a:p>
          <a:p>
            <a:endParaRPr lang="en-GB" dirty="0"/>
          </a:p>
          <a:p>
            <a:r>
              <a:rPr lang="en-GB" dirty="0"/>
              <a:t>Personal qualities are about what makes you tick – your personality (shy, creative, thrive on adrenaline, like routine) - and also your values are what you care about.</a:t>
            </a:r>
            <a:endParaRPr lang="en-US" dirty="0"/>
          </a:p>
          <a:p>
            <a:endParaRPr lang="en-GB" dirty="0"/>
          </a:p>
          <a:p>
            <a:r>
              <a:rPr lang="en-GB" dirty="0"/>
              <a:t>So we need to first identify these and then start thinking about how these relate to different jobs.</a:t>
            </a:r>
          </a:p>
          <a:p>
            <a:endParaRPr lang="en-GB" dirty="0"/>
          </a:p>
          <a:p>
            <a:r>
              <a:rPr lang="en-US" dirty="0"/>
              <a:t> </a:t>
            </a:r>
            <a:endParaRPr lang="en-GB" dirty="0"/>
          </a:p>
          <a:p>
            <a:r>
              <a:rPr lang="en-US" dirty="0"/>
              <a:t>Think about activities you enjoy the most and see what jobs </a:t>
            </a:r>
            <a:r>
              <a:rPr lang="en-US" kern="1200" dirty="0">
                <a:effectLst/>
              </a:rPr>
              <a:t>you </a:t>
            </a:r>
            <a:r>
              <a:rPr lang="en-US" dirty="0"/>
              <a:t>can think of that involve these. Also </a:t>
            </a:r>
            <a:r>
              <a:rPr lang="en-US" kern="1200" dirty="0">
                <a:effectLst/>
              </a:rPr>
              <a:t>think about your </a:t>
            </a:r>
            <a:r>
              <a:rPr lang="en-US" dirty="0"/>
              <a:t>life experiences, the skills that you have learned from them</a:t>
            </a:r>
            <a:r>
              <a:rPr lang="en-US" kern="1200" dirty="0">
                <a:effectLst/>
              </a:rPr>
              <a:t>, </a:t>
            </a:r>
            <a:r>
              <a:rPr lang="en-US" dirty="0"/>
              <a:t>and what </a:t>
            </a:r>
            <a:r>
              <a:rPr lang="en-US" kern="1200" dirty="0">
                <a:effectLst/>
              </a:rPr>
              <a:t>you</a:t>
            </a:r>
            <a:r>
              <a:rPr lang="en-US" dirty="0"/>
              <a:t> think your key skills are. </a:t>
            </a:r>
            <a:endParaRPr lang="en-GB" dirty="0"/>
          </a:p>
          <a:p>
            <a:r>
              <a:rPr lang="en-GB" dirty="0"/>
              <a:t> </a:t>
            </a:r>
            <a:endParaRPr lang="en-US" dirty="0"/>
          </a:p>
          <a:p>
            <a:r>
              <a:rPr lang="en-US" dirty="0"/>
              <a:t>This could have been through schoolwork or projects,</a:t>
            </a:r>
            <a:r>
              <a:rPr lang="en-US" kern="1200" dirty="0">
                <a:effectLst/>
              </a:rPr>
              <a:t> </a:t>
            </a:r>
            <a:r>
              <a:rPr lang="en-US" dirty="0"/>
              <a:t>a part time job or events you’ve attended or been involved in.  </a:t>
            </a:r>
            <a:endParaRPr lang="en-GB" dirty="0"/>
          </a:p>
          <a:p>
            <a:r>
              <a:rPr lang="en-GB" dirty="0"/>
              <a:t> </a:t>
            </a:r>
            <a:endParaRPr lang="en-US" dirty="0"/>
          </a:p>
          <a:p>
            <a:r>
              <a:rPr lang="en-GB" i="1" dirty="0"/>
              <a:t>[Press*]</a:t>
            </a:r>
            <a:endParaRPr lang="en-US" dirty="0"/>
          </a:p>
          <a:p>
            <a:endParaRPr lang="en-GB" dirty="0"/>
          </a:p>
          <a:p>
            <a:r>
              <a:rPr lang="en-GB" b="1" dirty="0"/>
              <a:t>Task 1 </a:t>
            </a:r>
            <a:r>
              <a:rPr lang="en-GB" dirty="0"/>
              <a:t>- </a:t>
            </a:r>
            <a:r>
              <a:rPr lang="en-GB" sz="1200" b="0" i="0" u="none" strike="noStrike" kern="1200" dirty="0">
                <a:solidFill>
                  <a:schemeClr val="tx1"/>
                </a:solidFill>
                <a:effectLst/>
                <a:latin typeface="+mn-lt"/>
                <a:ea typeface="+mn-ea"/>
                <a:cs typeface="+mn-cs"/>
              </a:rPr>
              <a:t>so now I am going to ask you a question – In your classes can you think about your own skills – Teachers could you put some answers in the chat box </a:t>
            </a:r>
            <a:r>
              <a:rPr lang="en-GB" b="1" i="1" dirty="0"/>
              <a:t>(give a couple of minutes to come up with some answers.)</a:t>
            </a:r>
            <a:endParaRPr lang="en-GB" dirty="0"/>
          </a:p>
          <a:p>
            <a:endParaRPr lang="en-US" dirty="0"/>
          </a:p>
          <a:p>
            <a:r>
              <a:rPr lang="en-US" dirty="0"/>
              <a:t>Good, we are already beginning to identify skills – next we need to think about your personal qualities.</a:t>
            </a:r>
            <a:endParaRPr lang="en-US" b="0" i="0" kern="1200" dirty="0">
              <a:effectLst/>
              <a:ea typeface="+mn-ea"/>
              <a:cs typeface="+mn-cs"/>
            </a:endParaRPr>
          </a:p>
          <a:p>
            <a:pPr algn="r"/>
            <a:r>
              <a:rPr lang="en-US" b="1" i="0" kern="1200" dirty="0">
                <a:effectLst/>
              </a:rPr>
              <a:t>Timing: </a:t>
            </a:r>
            <a:r>
              <a:rPr lang="en-US" b="1" dirty="0"/>
              <a:t>05:40</a:t>
            </a:r>
            <a:endParaRPr lang="en-US" dirty="0"/>
          </a:p>
          <a:p>
            <a:pPr algn="r"/>
            <a:endParaRPr lang="en-US" i="0" kern="1200" dirty="0">
              <a:effectLst/>
              <a:ea typeface="+mn-ea"/>
              <a:cs typeface="+mn-cs"/>
            </a:endParaRPr>
          </a:p>
          <a:p>
            <a:endParaRPr lang="en-US" sz="120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405727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What are values and why are they important?</a:t>
            </a:r>
          </a:p>
          <a:p>
            <a:endParaRPr lang="en-GB" kern="1200" dirty="0">
              <a:effectLst/>
            </a:endParaRPr>
          </a:p>
          <a:p>
            <a:r>
              <a:rPr lang="en-GB" kern="1200" dirty="0">
                <a:effectLst/>
              </a:rPr>
              <a:t>Values are basic principles and beliefs you have that can motivate and guide you. They may influence everything you do in life including your career choice.</a:t>
            </a:r>
          </a:p>
          <a:p>
            <a:endParaRPr lang="en-GB" kern="1200" dirty="0">
              <a:effectLst/>
            </a:endParaRPr>
          </a:p>
          <a:p>
            <a:r>
              <a:rPr lang="en-GB" kern="1200" dirty="0">
                <a:effectLst/>
              </a:rPr>
              <a:t>Values are basically the things that are most important to you in life both as an individual and as a wider community. Your personal values may differ from your work values.</a:t>
            </a:r>
          </a:p>
          <a:p>
            <a:endParaRPr lang="en-GB" kern="1200" dirty="0">
              <a:effectLst/>
            </a:endParaRPr>
          </a:p>
          <a:p>
            <a:r>
              <a:rPr lang="en-GB" kern="1200" dirty="0">
                <a:effectLst/>
              </a:rPr>
              <a:t>Some personal values could include friendship, empathy, honesty and loyalty.</a:t>
            </a:r>
          </a:p>
          <a:p>
            <a:endParaRPr lang="en-GB" kern="1200" dirty="0">
              <a:effectLst/>
            </a:endParaRPr>
          </a:p>
          <a:p>
            <a:r>
              <a:rPr lang="en-GB" kern="1200" dirty="0">
                <a:effectLst/>
              </a:rPr>
              <a:t>Work values could be leadership, professionalism or teamwork.</a:t>
            </a:r>
          </a:p>
          <a:p>
            <a:endParaRPr lang="en-GB" kern="1200" dirty="0">
              <a:effectLst/>
            </a:endParaRPr>
          </a:p>
          <a:p>
            <a:r>
              <a:rPr lang="en-GB" kern="1200" dirty="0">
                <a:effectLst/>
              </a:rPr>
              <a:t>You could also have society values such as a passion for the environment.</a:t>
            </a:r>
          </a:p>
          <a:p>
            <a:endParaRPr lang="en-GB" kern="1200" dirty="0">
              <a:effectLst/>
            </a:endParaRPr>
          </a:p>
          <a:p>
            <a:r>
              <a:rPr lang="en-GB" kern="1200" dirty="0">
                <a:effectLst/>
              </a:rPr>
              <a:t>Values are important to our mental health as they can create a feeling of satisfaction and happiness. They can also connect us to other people who have similar values. You may find you have the same values as your close friends.</a:t>
            </a:r>
            <a:endParaRPr lang="en-US" kern="1200" dirty="0">
              <a:effectLst/>
            </a:endParaRPr>
          </a:p>
          <a:p>
            <a:r>
              <a:rPr lang="en-GB" kern="1200" dirty="0">
                <a:effectLst/>
              </a:rPr>
              <a:t> </a:t>
            </a:r>
            <a:endParaRPr lang="en-US" kern="1200" dirty="0">
              <a:effectLst/>
            </a:endParaRPr>
          </a:p>
          <a:p>
            <a:endParaRPr lang="en-US" kern="1200" dirty="0">
              <a:effectLst/>
              <a:ea typeface="+mn-ea"/>
              <a:cs typeface="+mn-cs"/>
            </a:endParaRPr>
          </a:p>
          <a:p>
            <a:endParaRPr lang="en-US" kern="1200" dirty="0">
              <a:effectLst/>
              <a:ea typeface="+mn-ea"/>
              <a:cs typeface="+mn-cs"/>
            </a:endParaRPr>
          </a:p>
          <a:p>
            <a:pPr algn="r"/>
            <a:r>
              <a:rPr lang="en-GB" b="1" kern="1200" dirty="0">
                <a:effectLst/>
              </a:rPr>
              <a:t>Timing: 8:00</a:t>
            </a:r>
            <a:endParaRPr lang="en-US" dirty="0"/>
          </a:p>
          <a:p>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293620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Whose values?</a:t>
            </a:r>
          </a:p>
          <a:p>
            <a:endParaRPr lang="en-GB" kern="1200" dirty="0">
              <a:effectLst/>
            </a:endParaRPr>
          </a:p>
          <a:p>
            <a:r>
              <a:rPr lang="en-GB" kern="1200" dirty="0">
                <a:effectLst/>
              </a:rPr>
              <a:t>Every company has a set of core values and you should be able to find these on their website.</a:t>
            </a:r>
          </a:p>
          <a:p>
            <a:endParaRPr lang="en-GB" kern="1200" dirty="0">
              <a:effectLst/>
            </a:endParaRPr>
          </a:p>
          <a:p>
            <a:r>
              <a:rPr lang="en-GB" kern="1200" dirty="0">
                <a:effectLst/>
              </a:rPr>
              <a:t>Here are four examples taken from company websites. Can you take a guess at who they belong to?</a:t>
            </a:r>
          </a:p>
          <a:p>
            <a:endParaRPr lang="en-GB" dirty="0"/>
          </a:p>
          <a:p>
            <a:r>
              <a:rPr lang="en-GB" b="1" dirty="0"/>
              <a:t>Apple</a:t>
            </a:r>
            <a:br>
              <a:rPr lang="en-GB" b="1" dirty="0"/>
            </a:br>
            <a:endParaRPr lang="en-GB" b="1" dirty="0"/>
          </a:p>
          <a:p>
            <a:pPr marL="171450" indent="-171450">
              <a:buFont typeface="Arial" panose="020B0604020202020204" pitchFamily="34" charset="0"/>
              <a:buChar char="•"/>
            </a:pPr>
            <a:r>
              <a:rPr lang="en-GB" dirty="0"/>
              <a:t>Accessibility.</a:t>
            </a:r>
          </a:p>
          <a:p>
            <a:pPr marL="171450" indent="-171450">
              <a:buFont typeface="Arial" panose="020B0604020202020204" pitchFamily="34" charset="0"/>
              <a:buChar char="•"/>
            </a:pPr>
            <a:r>
              <a:rPr lang="en-GB" dirty="0"/>
              <a:t>Education.</a:t>
            </a:r>
          </a:p>
          <a:p>
            <a:pPr marL="171450" indent="-171450">
              <a:buFont typeface="Arial" panose="020B0604020202020204" pitchFamily="34" charset="0"/>
              <a:buChar char="•"/>
            </a:pPr>
            <a:r>
              <a:rPr lang="en-GB" dirty="0"/>
              <a:t>Racial Equity and Justice.</a:t>
            </a:r>
          </a:p>
          <a:p>
            <a:endParaRPr lang="en-GB" dirty="0"/>
          </a:p>
          <a:p>
            <a:r>
              <a:rPr lang="en-GB" b="1" dirty="0"/>
              <a:t>Tesla</a:t>
            </a:r>
            <a:r>
              <a:rPr lang="en-GB" dirty="0"/>
              <a:t> </a:t>
            </a:r>
            <a:br>
              <a:rPr lang="en-GB" dirty="0"/>
            </a:br>
            <a:endParaRPr lang="en-GB" dirty="0"/>
          </a:p>
          <a:p>
            <a:pPr marL="171450" indent="-171450">
              <a:buFont typeface="Arial" panose="020B0604020202020204" pitchFamily="34" charset="0"/>
              <a:buChar char="•"/>
            </a:pPr>
            <a:r>
              <a:rPr lang="en-GB" dirty="0"/>
              <a:t>People.</a:t>
            </a:r>
          </a:p>
          <a:p>
            <a:pPr marL="171450" indent="-171450">
              <a:buFont typeface="Arial" panose="020B0604020202020204" pitchFamily="34" charset="0"/>
              <a:buChar char="•"/>
            </a:pPr>
            <a:r>
              <a:rPr lang="en-GB" dirty="0"/>
              <a:t>Always be learning. Always do your best.</a:t>
            </a:r>
          </a:p>
          <a:p>
            <a:pPr marL="171450" indent="-171450">
              <a:buFont typeface="Arial" panose="020B0604020202020204" pitchFamily="34" charset="0"/>
              <a:buChar char="•"/>
            </a:pPr>
            <a:r>
              <a:rPr lang="en-GB" dirty="0"/>
              <a:t>No forecast is perfect, but try anyway.</a:t>
            </a:r>
          </a:p>
          <a:p>
            <a:pPr marL="171450" indent="-171450">
              <a:buFont typeface="Arial" panose="020B0604020202020204" pitchFamily="34" charset="0"/>
              <a:buChar char="•"/>
            </a:pPr>
            <a:r>
              <a:rPr lang="en-GB" dirty="0"/>
              <a:t>Respect and encourage.</a:t>
            </a:r>
          </a:p>
          <a:p>
            <a:pPr marL="171450" indent="-171450">
              <a:buFont typeface="Arial" panose="020B0604020202020204" pitchFamily="34" charset="0"/>
              <a:buChar char="•"/>
            </a:pPr>
            <a:r>
              <a:rPr lang="en-GB" dirty="0"/>
              <a:t>Respect the environment.</a:t>
            </a:r>
          </a:p>
          <a:p>
            <a:endParaRPr lang="en-GB" dirty="0"/>
          </a:p>
          <a:p>
            <a:endParaRPr lang="en-GB" dirty="0"/>
          </a:p>
          <a:p>
            <a:pPr lvl="0"/>
            <a:endParaRPr lang="en-GB" dirty="0"/>
          </a:p>
          <a:p>
            <a:endParaRPr lang="en-US" kern="1200" dirty="0">
              <a:effectLst/>
            </a:endParaRPr>
          </a:p>
          <a:p>
            <a:r>
              <a:rPr lang="en-GB" kern="1200" dirty="0">
                <a:effectLst/>
              </a:rPr>
              <a:t> </a:t>
            </a:r>
            <a:endParaRPr lang="en-US" kern="1200" dirty="0">
              <a:effectLst/>
            </a:endParaRPr>
          </a:p>
          <a:p>
            <a:endParaRPr lang="en-US" kern="1200" dirty="0">
              <a:effectLst/>
              <a:ea typeface="+mn-ea"/>
              <a:cs typeface="+mn-cs"/>
            </a:endParaRPr>
          </a:p>
          <a:p>
            <a:endParaRPr lang="en-US" kern="1200" dirty="0">
              <a:effectLst/>
              <a:ea typeface="+mn-ea"/>
              <a:cs typeface="+mn-cs"/>
            </a:endParaRPr>
          </a:p>
          <a:p>
            <a:pPr algn="r"/>
            <a:r>
              <a:rPr lang="en-GB" b="1" kern="1200" dirty="0">
                <a:effectLst/>
              </a:rPr>
              <a:t>Timing: 14:00</a:t>
            </a: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285420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Whose values?</a:t>
            </a:r>
            <a:endParaRPr lang="en-GB" dirty="0"/>
          </a:p>
          <a:p>
            <a:endParaRPr lang="en-GB" dirty="0"/>
          </a:p>
          <a:p>
            <a:r>
              <a:rPr lang="en-GB" b="1" dirty="0"/>
              <a:t>Netflix</a:t>
            </a:r>
            <a:br>
              <a:rPr lang="en-GB" b="1" dirty="0"/>
            </a:br>
            <a:endParaRPr lang="en-GB" b="1" dirty="0"/>
          </a:p>
          <a:p>
            <a:r>
              <a:rPr lang="en-GB" dirty="0"/>
              <a:t>Integrity, Excellence, Respect, Inclusion, Collaboration.</a:t>
            </a:r>
          </a:p>
          <a:p>
            <a:endParaRPr lang="en-GB" dirty="0"/>
          </a:p>
          <a:p>
            <a:r>
              <a:rPr lang="en-GB" b="1" dirty="0"/>
              <a:t>Coca Cola</a:t>
            </a:r>
            <a:br>
              <a:rPr lang="en-GB" b="1" dirty="0"/>
            </a:br>
            <a:endParaRPr lang="en-GB" b="1" dirty="0"/>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200" dirty="0">
                <a:solidFill>
                  <a:srgbClr val="85358B"/>
                </a:solidFill>
                <a:latin typeface="Gill Sans MT" panose="020B0502020104020203" pitchFamily="34" charset="0"/>
                <a:ea typeface=""/>
                <a:cs typeface=""/>
              </a:rPr>
              <a:t> Leadership</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200" b="0" i="0" u="none" strike="noStrike" kern="1200" cap="none" spc="0" baseline="0" dirty="0">
                <a:solidFill>
                  <a:srgbClr val="85358B"/>
                </a:solidFill>
                <a:uFillTx/>
                <a:latin typeface="Gill Sans MT" panose="020B0502020104020203" pitchFamily="34" charset="0"/>
                <a:ea typeface=""/>
                <a:cs typeface=""/>
              </a:rPr>
              <a:t> Collaboration</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200" dirty="0">
                <a:solidFill>
                  <a:srgbClr val="85358B"/>
                </a:solidFill>
                <a:latin typeface="Gill Sans MT" panose="020B0502020104020203" pitchFamily="34" charset="0"/>
                <a:ea typeface=""/>
                <a:cs typeface=""/>
              </a:rPr>
              <a:t> Integrity</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200" b="0" i="0" u="none" strike="noStrike" kern="1200" cap="none" spc="0" baseline="0" dirty="0">
                <a:solidFill>
                  <a:srgbClr val="85358B"/>
                </a:solidFill>
                <a:uFillTx/>
                <a:latin typeface="Gill Sans MT" panose="020B0502020104020203" pitchFamily="34" charset="0"/>
                <a:ea typeface=""/>
                <a:cs typeface=""/>
              </a:rPr>
              <a:t> Accountability</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200" dirty="0">
                <a:solidFill>
                  <a:srgbClr val="85358B"/>
                </a:solidFill>
                <a:latin typeface="Gill Sans MT" panose="020B0502020104020203" pitchFamily="34" charset="0"/>
                <a:ea typeface=""/>
                <a:cs typeface=""/>
              </a:rPr>
              <a:t> Passion.</a:t>
            </a:r>
            <a:endParaRPr lang="en-US" sz="1200" b="0" i="0" u="none" strike="noStrike" kern="1200" cap="none" spc="0" baseline="0" dirty="0">
              <a:solidFill>
                <a:srgbClr val="85358B"/>
              </a:solidFill>
              <a:uFillTx/>
              <a:latin typeface="Gill Sans MT" panose="020B0502020104020203" pitchFamily="34" charset="0"/>
              <a:ea typeface=""/>
              <a:cs typeface=""/>
            </a:endParaRPr>
          </a:p>
          <a:p>
            <a:endParaRPr lang="en-GB" dirty="0"/>
          </a:p>
          <a:p>
            <a:pPr lvl="0"/>
            <a:endParaRPr lang="en-GB" dirty="0"/>
          </a:p>
          <a:p>
            <a:endParaRPr lang="en-US" kern="1200" dirty="0">
              <a:effectLst/>
            </a:endParaRPr>
          </a:p>
          <a:p>
            <a:r>
              <a:rPr lang="en-GB" kern="1200" dirty="0">
                <a:effectLst/>
              </a:rPr>
              <a:t> </a:t>
            </a:r>
            <a:endParaRPr lang="en-US" kern="1200" dirty="0">
              <a:effectLst/>
            </a:endParaRPr>
          </a:p>
          <a:p>
            <a:endParaRPr lang="en-US" kern="1200" dirty="0">
              <a:effectLst/>
              <a:ea typeface="+mn-ea"/>
              <a:cs typeface="+mn-cs"/>
            </a:endParaRPr>
          </a:p>
          <a:p>
            <a:endParaRPr lang="en-US" kern="1200" dirty="0">
              <a:effectLst/>
              <a:ea typeface="+mn-ea"/>
              <a:cs typeface="+mn-cs"/>
            </a:endParaRPr>
          </a:p>
          <a:p>
            <a:pPr algn="r"/>
            <a:r>
              <a:rPr lang="en-GB" b="1" kern="1200" dirty="0">
                <a:effectLst/>
              </a:rPr>
              <a:t>Timing: 18:00</a:t>
            </a: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224026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Personal values?</a:t>
            </a:r>
            <a:endParaRPr lang="en-GB" kern="1200" dirty="0">
              <a:effectLst/>
            </a:endParaRPr>
          </a:p>
          <a:p>
            <a:pPr lvl="0"/>
            <a:endParaRPr lang="en-GB" dirty="0"/>
          </a:p>
          <a:p>
            <a:r>
              <a:rPr lang="en-US" b="1" kern="1200" dirty="0">
                <a:effectLst/>
              </a:rPr>
              <a:t>Task 2</a:t>
            </a:r>
            <a:r>
              <a:rPr lang="en-US" kern="1200" dirty="0">
                <a:effectLst/>
              </a:rPr>
              <a:t>: Have a go at identifying your own values. </a:t>
            </a:r>
            <a:r>
              <a:rPr lang="en-GB" kern="1200" dirty="0">
                <a:effectLst/>
              </a:rPr>
              <a:t>Start by reflecting on what’s important to you in these three categories: Friendships, school/work life and leisure.</a:t>
            </a:r>
          </a:p>
          <a:p>
            <a:endParaRPr lang="en-GB" kern="1200" dirty="0">
              <a:effectLst/>
            </a:endParaRPr>
          </a:p>
          <a:p>
            <a:r>
              <a:rPr lang="en-GB" kern="1200" dirty="0">
                <a:effectLst/>
              </a:rPr>
              <a:t>Can you come up with 3 examples for each?</a:t>
            </a:r>
            <a:endParaRPr lang="en-US" kern="1200" dirty="0">
              <a:effectLst/>
            </a:endParaRPr>
          </a:p>
          <a:p>
            <a:r>
              <a:rPr lang="en-GB" kern="1200" dirty="0">
                <a:effectLst/>
              </a:rPr>
              <a:t> </a:t>
            </a:r>
            <a:endParaRPr lang="en-US" kern="1200" dirty="0">
              <a:effectLst/>
            </a:endParaRPr>
          </a:p>
          <a:p>
            <a:pPr marL="0" indent="0">
              <a:buFont typeface="Arial" panose="020B0604020202020204" pitchFamily="34" charset="0"/>
              <a:buNone/>
            </a:pPr>
            <a:r>
              <a:rPr lang="en-US" kern="1200" dirty="0">
                <a:solidFill>
                  <a:srgbClr val="0070C0"/>
                </a:solidFill>
                <a:effectLst/>
                <a:ea typeface="+mn-ea"/>
                <a:cs typeface="+mn-cs"/>
              </a:rPr>
              <a:t>If you want to give the class some examples you can find lists of values online, or on this website https://www.worldvaluesday.com/values-guides/  </a:t>
            </a:r>
          </a:p>
          <a:p>
            <a:pPr marL="171450" indent="-171450">
              <a:buFont typeface="Arial" panose="020B0604020202020204" pitchFamily="34" charset="0"/>
              <a:buChar char="•"/>
            </a:pPr>
            <a:endParaRPr lang="en-US" kern="1200" dirty="0">
              <a:solidFill>
                <a:srgbClr val="0070C0"/>
              </a:solidFill>
              <a:effectLst/>
              <a:ea typeface="+mn-ea"/>
              <a:cs typeface="+mn-cs"/>
            </a:endParaRPr>
          </a:p>
          <a:p>
            <a:pPr marL="0" indent="0">
              <a:buFont typeface="Arial" panose="020B0604020202020204" pitchFamily="34" charset="0"/>
              <a:buNone/>
            </a:pPr>
            <a:r>
              <a:rPr lang="en-US" b="1" kern="1200" dirty="0">
                <a:solidFill>
                  <a:srgbClr val="0070C0"/>
                </a:solidFill>
                <a:effectLst/>
                <a:ea typeface="+mn-ea"/>
                <a:cs typeface="+mn-cs"/>
              </a:rPr>
              <a:t>Examples</a:t>
            </a:r>
          </a:p>
          <a:p>
            <a:pPr marL="0" indent="0">
              <a:buFont typeface="Arial" panose="020B0604020202020204" pitchFamily="34" charset="0"/>
              <a:buNone/>
            </a:pPr>
            <a:endParaRPr lang="en-US" b="1" kern="1200" dirty="0">
              <a:solidFill>
                <a:srgbClr val="0070C0"/>
              </a:solidFill>
              <a:effectLst/>
              <a:ea typeface="+mn-ea"/>
              <a:cs typeface="+mn-cs"/>
            </a:endParaRPr>
          </a:p>
          <a:p>
            <a:pPr marL="0" indent="0">
              <a:buFont typeface="Arial" panose="020B0604020202020204" pitchFamily="34" charset="0"/>
              <a:buNone/>
            </a:pPr>
            <a:r>
              <a:rPr lang="en-US" b="1" kern="1200" dirty="0">
                <a:solidFill>
                  <a:srgbClr val="0070C0"/>
                </a:solidFill>
                <a:effectLst/>
                <a:ea typeface="+mn-ea"/>
                <a:cs typeface="+mn-cs"/>
              </a:rPr>
              <a:t>Friendships	School/work life	Leisure</a:t>
            </a:r>
          </a:p>
          <a:p>
            <a:pPr marL="0" indent="0">
              <a:buFont typeface="Arial" panose="020B0604020202020204" pitchFamily="34" charset="0"/>
              <a:buNone/>
            </a:pPr>
            <a:endParaRPr lang="en-US" kern="1200" dirty="0">
              <a:solidFill>
                <a:srgbClr val="0070C0"/>
              </a:solidFill>
              <a:effectLst/>
              <a:ea typeface="+mn-ea"/>
              <a:cs typeface="+mn-cs"/>
            </a:endParaRPr>
          </a:p>
          <a:p>
            <a:pPr marL="0" indent="0">
              <a:buFont typeface="Arial" panose="020B0604020202020204" pitchFamily="34" charset="0"/>
              <a:buNone/>
            </a:pPr>
            <a:r>
              <a:rPr lang="en-US" kern="1200" dirty="0">
                <a:solidFill>
                  <a:srgbClr val="0070C0"/>
                </a:solidFill>
                <a:effectLst/>
                <a:ea typeface="+mn-ea"/>
                <a:cs typeface="+mn-cs"/>
              </a:rPr>
              <a:t>Loyalty	Development		Commitment</a:t>
            </a:r>
          </a:p>
          <a:p>
            <a:pPr marL="0" indent="0">
              <a:buFont typeface="Arial" panose="020B0604020202020204" pitchFamily="34" charset="0"/>
              <a:buNone/>
            </a:pPr>
            <a:r>
              <a:rPr lang="en-US" kern="1200" dirty="0">
                <a:solidFill>
                  <a:srgbClr val="0070C0"/>
                </a:solidFill>
                <a:effectLst/>
                <a:ea typeface="+mn-ea"/>
                <a:cs typeface="+mn-cs"/>
              </a:rPr>
              <a:t>Kindness	Learning		Pride</a:t>
            </a:r>
          </a:p>
          <a:p>
            <a:pPr marL="0" indent="0">
              <a:buFont typeface="Arial" panose="020B0604020202020204" pitchFamily="34" charset="0"/>
              <a:buNone/>
            </a:pPr>
            <a:r>
              <a:rPr lang="en-US" kern="1200" dirty="0">
                <a:solidFill>
                  <a:srgbClr val="0070C0"/>
                </a:solidFill>
                <a:effectLst/>
                <a:ea typeface="+mn-ea"/>
                <a:cs typeface="+mn-cs"/>
              </a:rPr>
              <a:t>Listening	Perseverance		Fun</a:t>
            </a:r>
          </a:p>
          <a:p>
            <a:pPr marL="0" indent="0">
              <a:buFont typeface="Arial" panose="020B0604020202020204" pitchFamily="34" charset="0"/>
              <a:buNone/>
            </a:pPr>
            <a:r>
              <a:rPr lang="en-US" kern="1200" dirty="0">
                <a:solidFill>
                  <a:srgbClr val="0070C0"/>
                </a:solidFill>
                <a:effectLst/>
                <a:ea typeface="+mn-ea"/>
                <a:cs typeface="+mn-cs"/>
              </a:rPr>
              <a:t>Harmony	Continuous improvement	Teamwork</a:t>
            </a:r>
          </a:p>
          <a:p>
            <a:pPr marL="0" indent="0">
              <a:buFont typeface="Arial" panose="020B0604020202020204" pitchFamily="34" charset="0"/>
              <a:buNone/>
            </a:pPr>
            <a:r>
              <a:rPr lang="en-US" kern="1200" dirty="0">
                <a:solidFill>
                  <a:srgbClr val="0070C0"/>
                </a:solidFill>
                <a:effectLst/>
                <a:ea typeface="+mn-ea"/>
                <a:cs typeface="+mn-cs"/>
              </a:rPr>
              <a:t>Reliability	Wellbeing		Excellence</a:t>
            </a:r>
          </a:p>
          <a:p>
            <a:endParaRPr lang="en-US" kern="1200" dirty="0">
              <a:effectLst/>
              <a:ea typeface="+mn-ea"/>
              <a:cs typeface="+mn-cs"/>
            </a:endParaRPr>
          </a:p>
          <a:p>
            <a:r>
              <a:rPr lang="en-US" kern="1200" dirty="0">
                <a:effectLst/>
                <a:ea typeface="+mn-ea"/>
                <a:cs typeface="+mn-cs"/>
              </a:rPr>
              <a:t>Each of these of course could fit under each of the categories.</a:t>
            </a:r>
          </a:p>
          <a:p>
            <a:pPr algn="r"/>
            <a:r>
              <a:rPr lang="en-GB" b="1" kern="1200" dirty="0">
                <a:effectLst/>
              </a:rPr>
              <a:t>Timing: 25:00</a:t>
            </a: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289168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What makes you tick?</a:t>
            </a:r>
            <a:endParaRPr lang="en-US" b="1" kern="1200" dirty="0">
              <a:effectLst/>
            </a:endParaRPr>
          </a:p>
          <a:p>
            <a:r>
              <a:rPr lang="en-GB" kern="1200" dirty="0">
                <a:effectLst/>
              </a:rPr>
              <a:t> </a:t>
            </a:r>
            <a:endParaRPr lang="en-US" kern="1200" dirty="0">
              <a:effectLst/>
            </a:endParaRPr>
          </a:p>
          <a:p>
            <a:r>
              <a:rPr lang="en-US" kern="1200" dirty="0">
                <a:effectLst/>
              </a:rPr>
              <a:t>When thinking about what job may suit you, you need to consider what makes you tick – your</a:t>
            </a:r>
            <a:r>
              <a:rPr lang="en-US" dirty="0"/>
              <a:t> </a:t>
            </a:r>
            <a:r>
              <a:rPr lang="en-US" b="1" kern="1200" dirty="0">
                <a:effectLst/>
              </a:rPr>
              <a:t>qualities,</a:t>
            </a:r>
            <a:r>
              <a:rPr lang="en-US" dirty="0"/>
              <a:t> </a:t>
            </a:r>
            <a:r>
              <a:rPr lang="en-US" kern="1200" dirty="0">
                <a:effectLst/>
              </a:rPr>
              <a:t>your</a:t>
            </a:r>
            <a:r>
              <a:rPr lang="en-US" dirty="0"/>
              <a:t> </a:t>
            </a:r>
            <a:r>
              <a:rPr lang="en-US" b="1" kern="1200" dirty="0">
                <a:effectLst/>
              </a:rPr>
              <a:t>values</a:t>
            </a:r>
            <a:r>
              <a:rPr lang="en-US" dirty="0"/>
              <a:t> </a:t>
            </a:r>
            <a:r>
              <a:rPr lang="en-US" kern="1200" dirty="0">
                <a:effectLst/>
              </a:rPr>
              <a:t>and the things you like.</a:t>
            </a:r>
            <a:endParaRPr lang="en-GB" kern="1200" dirty="0">
              <a:effectLst/>
            </a:endParaRPr>
          </a:p>
          <a:p>
            <a:endParaRPr lang="en-GB" dirty="0"/>
          </a:p>
          <a:p>
            <a:r>
              <a:rPr lang="en-US" b="1" dirty="0"/>
              <a:t>Your Likes</a:t>
            </a:r>
            <a:r>
              <a:rPr lang="en-US" dirty="0"/>
              <a:t>: Enjoying the work you do or working somewhere that relates to activities you like is a big bonus, but don't forget about your values</a:t>
            </a:r>
            <a:r>
              <a:rPr lang="en-US" kern="1200" dirty="0">
                <a:effectLst/>
              </a:rPr>
              <a:t>:</a:t>
            </a:r>
            <a:r>
              <a:rPr lang="en-US" dirty="0"/>
              <a:t> </a:t>
            </a:r>
            <a:br>
              <a:rPr lang="en-US" dirty="0">
                <a:cs typeface="+mn-lt"/>
              </a:rPr>
            </a:br>
            <a:endParaRPr lang="en-GB" kern="1200" dirty="0">
              <a:effectLst/>
            </a:endParaRPr>
          </a:p>
          <a:p>
            <a:pPr marL="171450" lvl="0" indent="-171450">
              <a:buFont typeface="Arial,Sans-Serif"/>
              <a:buChar char="•"/>
            </a:pPr>
            <a:r>
              <a:rPr lang="en-US" kern="1200" dirty="0">
                <a:effectLst/>
              </a:rPr>
              <a:t>Do you care about the environment or want to improve the life of others?</a:t>
            </a:r>
            <a:endParaRPr lang="en-GB" kern="1200" dirty="0">
              <a:effectLst/>
            </a:endParaRPr>
          </a:p>
          <a:p>
            <a:pPr marL="171450" lvl="0" indent="-171450">
              <a:buFont typeface="Arial,Sans-Serif"/>
              <a:buChar char="•"/>
            </a:pPr>
            <a:r>
              <a:rPr lang="en-US" kern="1200" dirty="0">
                <a:effectLst/>
              </a:rPr>
              <a:t>Are you motivated by money?</a:t>
            </a:r>
            <a:endParaRPr lang="en-GB" kern="1200" dirty="0">
              <a:effectLst/>
            </a:endParaRPr>
          </a:p>
          <a:p>
            <a:pPr marL="171450" indent="-171450">
              <a:buFont typeface="Arial,Sans-Serif"/>
              <a:buChar char="•"/>
            </a:pPr>
            <a:r>
              <a:rPr lang="en-US" kern="1200" dirty="0">
                <a:effectLst/>
              </a:rPr>
              <a:t>Do you want to work somewhere that’s physically challenging?  </a:t>
            </a:r>
            <a:r>
              <a:rPr lang="en-US" dirty="0"/>
              <a:t> </a:t>
            </a:r>
            <a:endParaRPr lang="en-GB" kern="1200" dirty="0">
              <a:effectLst/>
              <a:ea typeface="+mn-ea"/>
              <a:cs typeface="+mn-cs"/>
            </a:endParaRPr>
          </a:p>
          <a:p>
            <a:r>
              <a:rPr lang="en-GB" dirty="0"/>
              <a:t> </a:t>
            </a:r>
            <a:endParaRPr lang="en-US" kern="1200" dirty="0">
              <a:effectLst/>
              <a:ea typeface="+mn-ea"/>
              <a:cs typeface="+mn-cs"/>
            </a:endParaRPr>
          </a:p>
          <a:p>
            <a:r>
              <a:rPr lang="en-US" i="1" dirty="0"/>
              <a:t>[Press*]</a:t>
            </a:r>
            <a:endParaRPr lang="en-US" dirty="0"/>
          </a:p>
          <a:p>
            <a:endParaRPr lang="en-US" dirty="0"/>
          </a:p>
          <a:p>
            <a:r>
              <a:rPr lang="en-US" b="1" dirty="0"/>
              <a:t>Task 3</a:t>
            </a:r>
            <a:r>
              <a:rPr lang="en-US" dirty="0"/>
              <a:t> – What do you like and what motivates you? </a:t>
            </a:r>
            <a:r>
              <a:rPr lang="en-US" b="1" i="1" dirty="0"/>
              <a:t>(Again, a couple minutes to come up with some answers.)</a:t>
            </a:r>
            <a:endParaRPr lang="en-GB" kern="1200" dirty="0">
              <a:effectLst/>
            </a:endParaRPr>
          </a:p>
          <a:p>
            <a:r>
              <a:rPr lang="en-GB" dirty="0"/>
              <a:t> </a:t>
            </a:r>
            <a:endParaRPr lang="en-US" kern="1200" dirty="0">
              <a:effectLst/>
              <a:ea typeface="+mn-ea"/>
              <a:cs typeface="+mn-cs"/>
            </a:endParaRPr>
          </a:p>
          <a:p>
            <a:r>
              <a:rPr lang="en-US" kern="1200" dirty="0">
                <a:effectLst/>
              </a:rPr>
              <a:t>You have a whole life and it's important for your </a:t>
            </a:r>
            <a:r>
              <a:rPr lang="en-US" dirty="0"/>
              <a:t>own</a:t>
            </a:r>
            <a:r>
              <a:rPr lang="en-US" kern="1200" dirty="0">
                <a:effectLst/>
              </a:rPr>
              <a:t> wellbeing that you have the opportunity to nurture all the parts of that fulfill you. These do not have to be part of your job and could be activities that you do in your personal life, but if you can match at least some of these into your career it will make for a happier work life and a more fulfilling career. </a:t>
            </a:r>
            <a:r>
              <a:rPr lang="en-US" dirty="0"/>
              <a:t> </a:t>
            </a:r>
            <a:endParaRPr lang="en-GB" kern="1200" dirty="0">
              <a:effectLst/>
              <a:ea typeface="+mn-ea"/>
              <a:cs typeface="+mn-cs"/>
            </a:endParaRPr>
          </a:p>
          <a:p>
            <a:r>
              <a:rPr lang="en-GB" dirty="0"/>
              <a:t> </a:t>
            </a:r>
            <a:endParaRPr lang="en-US" kern="1200" dirty="0">
              <a:effectLst/>
              <a:ea typeface="+mn-ea"/>
              <a:cs typeface="+mn-cs"/>
            </a:endParaRPr>
          </a:p>
          <a:p>
            <a:r>
              <a:rPr lang="en-US" kern="1200" dirty="0">
                <a:effectLst/>
              </a:rPr>
              <a:t>Loving what you do creates this passion to do well in your job. You're more motivated to succeed and are therefore more likely to put more time into your work - and therefore become more successful. People who do what they love sometimes don't see their job as work at all – now wouldn't that be a good outcome for us all! </a:t>
            </a:r>
          </a:p>
          <a:p>
            <a:endParaRPr lang="en-US" kern="1200" dirty="0">
              <a:effectLst/>
              <a:ea typeface="+mn-ea"/>
              <a:cs typeface="+mn-cs"/>
            </a:endParaRPr>
          </a:p>
          <a:p>
            <a:endParaRPr lang="en-US" kern="1200" dirty="0">
              <a:effectLst/>
              <a:ea typeface="+mn-ea"/>
              <a:cs typeface="+mn-cs"/>
            </a:endParaRPr>
          </a:p>
          <a:p>
            <a:pPr algn="r"/>
            <a:r>
              <a:rPr lang="en-GB" b="1" kern="1200" dirty="0">
                <a:effectLst/>
              </a:rPr>
              <a:t>Timing: </a:t>
            </a:r>
            <a:r>
              <a:rPr lang="en-GB" b="1" dirty="0"/>
              <a:t>30:00</a:t>
            </a:r>
            <a:endParaRPr lang="en-US" dirty="0"/>
          </a:p>
          <a:p>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2836206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a:effectLst/>
              </a:rPr>
              <a:t>Why identify your skills and personal qualities?</a:t>
            </a:r>
          </a:p>
          <a:p>
            <a:pPr marL="0" marR="0" lvl="0" indent="0" algn="l" defTabSz="914400">
              <a:lnSpc>
                <a:spcPct val="100000"/>
              </a:lnSpc>
              <a:spcBef>
                <a:spcPts val="0"/>
              </a:spcBef>
              <a:spcAft>
                <a:spcPts val="0"/>
              </a:spcAft>
              <a:buNone/>
              <a:tabLst/>
              <a:defRPr/>
            </a:pPr>
            <a:r>
              <a:rPr lang="en-US" kern="1200" dirty="0">
                <a:effectLst/>
              </a:rPr>
              <a:t> </a:t>
            </a:r>
            <a:endParaRPr lang="en-GB" kern="1200" dirty="0">
              <a:effectLst/>
            </a:endParaRPr>
          </a:p>
          <a:p>
            <a:r>
              <a:rPr lang="en-US" kern="1200" dirty="0">
                <a:effectLst/>
              </a:rPr>
              <a:t>Preparation is everything – the better prepared you are – the better the outcome. You need to do the work to be in a place to make the right choice and get the results you need. This is a theme that we will keep returning to over this course.</a:t>
            </a:r>
            <a:endParaRPr lang="en-US" kern="1200" dirty="0">
              <a:effectLst/>
              <a:cs typeface="Calibri"/>
            </a:endParaRPr>
          </a:p>
          <a:p>
            <a:endParaRPr lang="en-GB" kern="1200" dirty="0">
              <a:effectLst/>
              <a:ea typeface="+mn-ea"/>
              <a:cs typeface="+mn-cs"/>
            </a:endParaRPr>
          </a:p>
          <a:p>
            <a:r>
              <a:rPr lang="en-US" kern="1200" dirty="0">
                <a:effectLst/>
              </a:rPr>
              <a:t>By understanding yourself and what you have to offer an employer you will:</a:t>
            </a:r>
            <a:endParaRPr lang="en-GB" kern="1200" dirty="0">
              <a:effectLst/>
            </a:endParaRPr>
          </a:p>
          <a:p>
            <a:r>
              <a:rPr lang="en-US" dirty="0"/>
              <a:t> </a:t>
            </a:r>
            <a:endParaRPr lang="en-GB" kern="1200" dirty="0">
              <a:effectLst/>
              <a:ea typeface="+mn-ea"/>
              <a:cs typeface="+mn-cs"/>
            </a:endParaRPr>
          </a:p>
          <a:p>
            <a:pPr marL="171450" indent="-171450">
              <a:buFont typeface="Arial,Sans-Serif"/>
              <a:buChar char="•"/>
            </a:pPr>
            <a:r>
              <a:rPr lang="en-US" kern="1200" dirty="0">
                <a:effectLst/>
              </a:rPr>
              <a:t>be able to choose a career that is perfectly suited to you </a:t>
            </a:r>
            <a:r>
              <a:rPr lang="en-US" dirty="0"/>
              <a:t> </a:t>
            </a:r>
            <a:endParaRPr lang="en-GB" dirty="0"/>
          </a:p>
          <a:p>
            <a:pPr marL="171450" indent="-171450">
              <a:buFont typeface="Arial,Sans-Serif"/>
              <a:buChar char="•"/>
            </a:pPr>
            <a:r>
              <a:rPr lang="en-US" kern="1200" dirty="0">
                <a:effectLst/>
              </a:rPr>
              <a:t>know your strengths and understand what areas you need to develop to achieve your goals</a:t>
            </a:r>
            <a:endParaRPr lang="en-GB" kern="1200" dirty="0">
              <a:effectLst/>
            </a:endParaRPr>
          </a:p>
          <a:p>
            <a:pPr marL="171450" lvl="0" indent="-171450">
              <a:buFont typeface="Arial,Sans-Serif"/>
              <a:buChar char="•"/>
            </a:pPr>
            <a:r>
              <a:rPr lang="en-US" kern="1200" dirty="0">
                <a:effectLst/>
              </a:rPr>
              <a:t>make an informed decision about which career path to follow</a:t>
            </a:r>
            <a:endParaRPr lang="en-GB" kern="1200" dirty="0">
              <a:effectLst/>
            </a:endParaRPr>
          </a:p>
          <a:p>
            <a:pPr marL="171450" indent="-171450">
              <a:buFont typeface="Arial,Sans-Serif"/>
              <a:buChar char="•"/>
            </a:pPr>
            <a:r>
              <a:rPr lang="en-US" kern="1200" dirty="0">
                <a:effectLst/>
              </a:rPr>
              <a:t>be better placed to create a CV that highlights your best attributes</a:t>
            </a:r>
            <a:r>
              <a:rPr lang="en-US" dirty="0"/>
              <a:t> </a:t>
            </a:r>
            <a:endParaRPr lang="en-GB" kern="1200" dirty="0">
              <a:effectLst/>
              <a:ea typeface="+mn-ea"/>
              <a:cs typeface="+mn-cs"/>
            </a:endParaRPr>
          </a:p>
          <a:p>
            <a:pPr marL="171450" lvl="0" indent="-171450">
              <a:buFont typeface="Arial,Sans-Serif"/>
              <a:buChar char="•"/>
            </a:pPr>
            <a:r>
              <a:rPr lang="en-US" kern="1200" dirty="0">
                <a:effectLst/>
              </a:rPr>
              <a:t>be more able to apply for jobs and sell yourself</a:t>
            </a:r>
            <a:endParaRPr lang="en-GB" kern="1200" dirty="0">
              <a:effectLst/>
            </a:endParaRPr>
          </a:p>
          <a:p>
            <a:pPr marL="171450" lvl="0" indent="-171450">
              <a:buFont typeface="Arial,Sans-Serif"/>
              <a:buChar char="•"/>
            </a:pPr>
            <a:r>
              <a:rPr lang="en-US" kern="1200" dirty="0">
                <a:effectLst/>
              </a:rPr>
              <a:t>perform better at interview</a:t>
            </a:r>
            <a:endParaRPr lang="en-GB" kern="1200" dirty="0">
              <a:effectLst/>
            </a:endParaRPr>
          </a:p>
          <a:p>
            <a:pPr marL="171450" lvl="0" indent="-171450">
              <a:buFont typeface="Arial,Sans-Serif"/>
              <a:buChar char="•"/>
            </a:pPr>
            <a:r>
              <a:rPr lang="en-US" kern="1200" dirty="0">
                <a:effectLst/>
              </a:rPr>
              <a:t>feel confident and positive that you have skills to offer.</a:t>
            </a:r>
            <a:endParaRPr lang="en-US" kern="1200" dirty="0">
              <a:effectLst/>
              <a:cs typeface="Calibri"/>
            </a:endParaRPr>
          </a:p>
          <a:p>
            <a:r>
              <a:rPr lang="en-US" dirty="0"/>
              <a:t> </a:t>
            </a:r>
            <a:endParaRPr lang="en-US" b="0" i="0" kern="1200" dirty="0">
              <a:effectLst/>
              <a:cs typeface="Calibri"/>
            </a:endParaRPr>
          </a:p>
          <a:p>
            <a:r>
              <a:rPr lang="en-US" dirty="0"/>
              <a:t> </a:t>
            </a:r>
            <a:endParaRPr lang="en-US" b="0" i="0" kern="1200" dirty="0">
              <a:effectLst/>
              <a:cs typeface="Calibri"/>
            </a:endParaRPr>
          </a:p>
          <a:p>
            <a:r>
              <a:rPr lang="en-US" b="0" i="0" u="none" strike="noStrike" kern="1200" dirty="0">
                <a:effectLst/>
              </a:rPr>
              <a:t>Being prepared is the best starting place for deciding your next step</a:t>
            </a:r>
            <a:r>
              <a:rPr lang="en-US" b="0" i="0" kern="1200" dirty="0">
                <a:effectLst/>
              </a:rPr>
              <a:t>.</a:t>
            </a:r>
            <a:endParaRPr lang="en-US" b="0" i="0" kern="1200" dirty="0">
              <a:effectLst/>
              <a:cs typeface="Calibri"/>
            </a:endParaRPr>
          </a:p>
          <a:p>
            <a:r>
              <a:rPr lang="en-US" dirty="0"/>
              <a:t> </a:t>
            </a:r>
            <a:endParaRPr lang="en-US" b="0" i="0" kern="1200" dirty="0">
              <a:effectLst/>
              <a:cs typeface="Calibri"/>
            </a:endParaRPr>
          </a:p>
          <a:p>
            <a:pPr algn="r"/>
            <a:r>
              <a:rPr lang="en-US" dirty="0"/>
              <a:t> </a:t>
            </a:r>
            <a:r>
              <a:rPr lang="en-US" b="1" i="0" kern="1200" dirty="0">
                <a:effectLst/>
              </a:rPr>
              <a:t>Timing: </a:t>
            </a:r>
            <a:r>
              <a:rPr lang="en-US" b="1" dirty="0"/>
              <a:t>32:00</a:t>
            </a:r>
            <a:endParaRPr lang="en-US" dirty="0"/>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179444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396144-B8CD-492E-841B-5888B66CED38}" type="datetime1">
              <a:rPr lang="en-US" smtClean="0"/>
              <a:t>3/20/2024</a:t>
            </a:fld>
            <a:endParaRPr lang="en-US"/>
          </a:p>
        </p:txBody>
      </p:sp>
      <p:sp>
        <p:nvSpPr>
          <p:cNvPr id="5" name="Footer Placeholder 4"/>
          <p:cNvSpPr>
            <a:spLocks noGrp="1"/>
          </p:cNvSpPr>
          <p:nvPr>
            <p:ph type="ftr" sz="quarter" idx="11"/>
          </p:nvPr>
        </p:nvSpPr>
        <p:spPr/>
        <p:txBody>
          <a:bodyPr/>
          <a:lstStyle/>
          <a:p>
            <a:r>
              <a:rPr lang="en-US"/>
              <a:t>© Gateway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C6F54-6D41-46A9-9194-726DA94CDA63}" type="datetime1">
              <a:rPr lang="en-US" smtClean="0"/>
              <a:t>3/20/2024</a:t>
            </a:fld>
            <a:endParaRPr lang="en-US"/>
          </a:p>
        </p:txBody>
      </p:sp>
      <p:sp>
        <p:nvSpPr>
          <p:cNvPr id="5" name="Footer Placeholder 4"/>
          <p:cNvSpPr>
            <a:spLocks noGrp="1"/>
          </p:cNvSpPr>
          <p:nvPr>
            <p:ph type="ftr" sz="quarter" idx="11"/>
          </p:nvPr>
        </p:nvSpPr>
        <p:spPr/>
        <p:txBody>
          <a:bodyPr/>
          <a:lstStyle/>
          <a:p>
            <a:r>
              <a:rPr lang="en-US"/>
              <a:t>© Gateway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1220C-9EA2-4D44-894E-4E96D4439D14}" type="datetime1">
              <a:rPr lang="en-US" smtClean="0"/>
              <a:t>3/20/2024</a:t>
            </a:fld>
            <a:endParaRPr lang="en-US"/>
          </a:p>
        </p:txBody>
      </p:sp>
      <p:sp>
        <p:nvSpPr>
          <p:cNvPr id="5" name="Footer Placeholder 4"/>
          <p:cNvSpPr>
            <a:spLocks noGrp="1"/>
          </p:cNvSpPr>
          <p:nvPr>
            <p:ph type="ftr" sz="quarter" idx="11"/>
          </p:nvPr>
        </p:nvSpPr>
        <p:spPr/>
        <p:txBody>
          <a:bodyPr/>
          <a:lstStyle/>
          <a:p>
            <a:r>
              <a:rPr lang="en-US"/>
              <a:t>© Gateway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230C6-E599-44EF-811F-BCD3331B7C8E}" type="datetime1">
              <a:rPr lang="en-US" smtClean="0"/>
              <a:t>3/20/2024</a:t>
            </a:fld>
            <a:endParaRPr lang="en-US"/>
          </a:p>
        </p:txBody>
      </p:sp>
      <p:sp>
        <p:nvSpPr>
          <p:cNvPr id="5" name="Footer Placeholder 4"/>
          <p:cNvSpPr>
            <a:spLocks noGrp="1"/>
          </p:cNvSpPr>
          <p:nvPr>
            <p:ph type="ftr" sz="quarter" idx="11"/>
          </p:nvPr>
        </p:nvSpPr>
        <p:spPr/>
        <p:txBody>
          <a:bodyPr/>
          <a:lstStyle/>
          <a:p>
            <a:r>
              <a:rPr lang="en-US"/>
              <a:t>© Gateway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B0FAA9-52CF-4A80-945E-27AA59FA0829}" type="datetime1">
              <a:rPr lang="en-US" smtClean="0"/>
              <a:t>3/20/2024</a:t>
            </a:fld>
            <a:endParaRPr lang="en-US"/>
          </a:p>
        </p:txBody>
      </p:sp>
      <p:sp>
        <p:nvSpPr>
          <p:cNvPr id="5" name="Footer Placeholder 4"/>
          <p:cNvSpPr>
            <a:spLocks noGrp="1"/>
          </p:cNvSpPr>
          <p:nvPr>
            <p:ph type="ftr" sz="quarter" idx="11"/>
          </p:nvPr>
        </p:nvSpPr>
        <p:spPr/>
        <p:txBody>
          <a:bodyPr/>
          <a:lstStyle/>
          <a:p>
            <a:r>
              <a:rPr lang="en-US"/>
              <a:t>© Gateway 2022</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F29F4-7D28-435B-BFD3-6BBE226F544D}" type="datetime1">
              <a:rPr lang="en-US" smtClean="0"/>
              <a:t>3/20/2024</a:t>
            </a:fld>
            <a:endParaRPr lang="en-US"/>
          </a:p>
        </p:txBody>
      </p:sp>
      <p:sp>
        <p:nvSpPr>
          <p:cNvPr id="6" name="Footer Placeholder 5"/>
          <p:cNvSpPr>
            <a:spLocks noGrp="1"/>
          </p:cNvSpPr>
          <p:nvPr>
            <p:ph type="ftr" sz="quarter" idx="11"/>
          </p:nvPr>
        </p:nvSpPr>
        <p:spPr/>
        <p:txBody>
          <a:bodyPr/>
          <a:lstStyle/>
          <a:p>
            <a:r>
              <a:rPr lang="en-US"/>
              <a:t>© Gateway 2022</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8BF137-A770-4F9A-A928-771BB8CD9D83}" type="datetime1">
              <a:rPr lang="en-US" smtClean="0"/>
              <a:t>3/20/2024</a:t>
            </a:fld>
            <a:endParaRPr lang="en-US"/>
          </a:p>
        </p:txBody>
      </p:sp>
      <p:sp>
        <p:nvSpPr>
          <p:cNvPr id="8" name="Footer Placeholder 7"/>
          <p:cNvSpPr>
            <a:spLocks noGrp="1"/>
          </p:cNvSpPr>
          <p:nvPr>
            <p:ph type="ftr" sz="quarter" idx="11"/>
          </p:nvPr>
        </p:nvSpPr>
        <p:spPr/>
        <p:txBody>
          <a:bodyPr/>
          <a:lstStyle/>
          <a:p>
            <a:r>
              <a:rPr lang="en-US"/>
              <a:t>© Gateway 2022</a:t>
            </a: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47290C-6DB1-4915-AEB0-462C0E12692D}" type="datetime1">
              <a:rPr lang="en-US" smtClean="0"/>
              <a:t>3/20/2024</a:t>
            </a:fld>
            <a:endParaRPr lang="en-US"/>
          </a:p>
        </p:txBody>
      </p:sp>
      <p:sp>
        <p:nvSpPr>
          <p:cNvPr id="4" name="Footer Placeholder 3"/>
          <p:cNvSpPr>
            <a:spLocks noGrp="1"/>
          </p:cNvSpPr>
          <p:nvPr>
            <p:ph type="ftr" sz="quarter" idx="11"/>
          </p:nvPr>
        </p:nvSpPr>
        <p:spPr/>
        <p:txBody>
          <a:bodyPr/>
          <a:lstStyle/>
          <a:p>
            <a:r>
              <a:rPr lang="en-US"/>
              <a:t>© Gateway 2022</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D4DE1-0E8E-4FF8-B831-B5E13850F9E2}" type="datetime1">
              <a:rPr lang="en-US" smtClean="0"/>
              <a:t>3/20/2024</a:t>
            </a:fld>
            <a:endParaRPr lang="en-US"/>
          </a:p>
        </p:txBody>
      </p:sp>
      <p:sp>
        <p:nvSpPr>
          <p:cNvPr id="3" name="Footer Placeholder 2"/>
          <p:cNvSpPr>
            <a:spLocks noGrp="1"/>
          </p:cNvSpPr>
          <p:nvPr>
            <p:ph type="ftr" sz="quarter" idx="11"/>
          </p:nvPr>
        </p:nvSpPr>
        <p:spPr/>
        <p:txBody>
          <a:bodyPr/>
          <a:lstStyle/>
          <a:p>
            <a:r>
              <a:rPr lang="en-US"/>
              <a:t>© Gateway 2022</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04CBE1-396E-463B-A077-5EBC61A8D408}" type="datetime1">
              <a:rPr lang="en-US" smtClean="0"/>
              <a:t>3/20/2024</a:t>
            </a:fld>
            <a:endParaRPr lang="en-US"/>
          </a:p>
        </p:txBody>
      </p:sp>
      <p:sp>
        <p:nvSpPr>
          <p:cNvPr id="6" name="Footer Placeholder 5"/>
          <p:cNvSpPr>
            <a:spLocks noGrp="1"/>
          </p:cNvSpPr>
          <p:nvPr>
            <p:ph type="ftr" sz="quarter" idx="11"/>
          </p:nvPr>
        </p:nvSpPr>
        <p:spPr/>
        <p:txBody>
          <a:bodyPr/>
          <a:lstStyle/>
          <a:p>
            <a:r>
              <a:rPr lang="en-US"/>
              <a:t>© Gateway 2022</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15CEBD-E542-48B9-8E91-35C3073EDF79}" type="datetime1">
              <a:rPr lang="en-US" smtClean="0"/>
              <a:t>3/20/2024</a:t>
            </a:fld>
            <a:endParaRPr lang="en-US"/>
          </a:p>
        </p:txBody>
      </p:sp>
      <p:sp>
        <p:nvSpPr>
          <p:cNvPr id="6" name="Footer Placeholder 5"/>
          <p:cNvSpPr>
            <a:spLocks noGrp="1"/>
          </p:cNvSpPr>
          <p:nvPr>
            <p:ph type="ftr" sz="quarter" idx="11"/>
          </p:nvPr>
        </p:nvSpPr>
        <p:spPr/>
        <p:txBody>
          <a:bodyPr/>
          <a:lstStyle/>
          <a:p>
            <a:r>
              <a:rPr lang="en-US"/>
              <a:t>© Gateway 2022</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E744-45C2-42F4-BDFC-D4B5A68EE1D7}" type="datetime1">
              <a:rPr lang="en-US" smtClean="0"/>
              <a:t>3/20/2024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Gateway 2022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20.png"/><Relationship Id="rId26" Type="http://schemas.openxmlformats.org/officeDocument/2006/relationships/image" Target="../media/image78.png"/><Relationship Id="rId3" Type="http://schemas.openxmlformats.org/officeDocument/2006/relationships/image" Target="../media/image7.jpeg"/><Relationship Id="rId21" Type="http://schemas.openxmlformats.org/officeDocument/2006/relationships/customXml" Target="../ink/ink7.xml"/><Relationship Id="rId7" Type="http://schemas.openxmlformats.org/officeDocument/2006/relationships/image" Target="../media/image65.png"/><Relationship Id="rId12" Type="http://schemas.openxmlformats.org/officeDocument/2006/relationships/image" Target="../media/image70.svg"/><Relationship Id="rId17" Type="http://schemas.openxmlformats.org/officeDocument/2006/relationships/image" Target="../media/image74.png"/><Relationship Id="rId25" Type="http://schemas.openxmlformats.org/officeDocument/2006/relationships/customXml" Target="../ink/ink9.xml"/><Relationship Id="rId2" Type="http://schemas.openxmlformats.org/officeDocument/2006/relationships/notesSlide" Target="../notesSlides/notesSlide10.xml"/><Relationship Id="rId16" Type="http://schemas.openxmlformats.org/officeDocument/2006/relationships/image" Target="../media/image73.png"/><Relationship Id="rId20"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24" Type="http://schemas.openxmlformats.org/officeDocument/2006/relationships/image" Target="../media/image77.png"/><Relationship Id="rId5" Type="http://schemas.openxmlformats.org/officeDocument/2006/relationships/image" Target="../media/image63.png"/><Relationship Id="rId15" Type="http://schemas.openxmlformats.org/officeDocument/2006/relationships/image" Target="../media/image5.png"/><Relationship Id="rId23" Type="http://schemas.openxmlformats.org/officeDocument/2006/relationships/customXml" Target="../ink/ink8.xml"/><Relationship Id="rId28" Type="http://schemas.openxmlformats.org/officeDocument/2006/relationships/image" Target="../media/image21.png"/><Relationship Id="rId10" Type="http://schemas.openxmlformats.org/officeDocument/2006/relationships/image" Target="../media/image68.png"/><Relationship Id="rId19" Type="http://schemas.openxmlformats.org/officeDocument/2006/relationships/customXml" Target="../ink/ink6.xml"/><Relationship Id="rId4" Type="http://schemas.openxmlformats.org/officeDocument/2006/relationships/image" Target="../media/image9.png"/><Relationship Id="rId9" Type="http://schemas.openxmlformats.org/officeDocument/2006/relationships/image" Target="../media/image67.png"/><Relationship Id="rId14" Type="http://schemas.openxmlformats.org/officeDocument/2006/relationships/image" Target="../media/image72.svg"/><Relationship Id="rId22" Type="http://schemas.openxmlformats.org/officeDocument/2006/relationships/image" Target="../media/image76.png"/><Relationship Id="rId27"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84.png"/><Relationship Id="rId18" Type="http://schemas.openxmlformats.org/officeDocument/2006/relationships/image" Target="../media/image87.png"/><Relationship Id="rId26" Type="http://schemas.openxmlformats.org/officeDocument/2006/relationships/image" Target="../media/image22.png"/><Relationship Id="rId3" Type="http://schemas.openxmlformats.org/officeDocument/2006/relationships/image" Target="../media/image7.jpeg"/><Relationship Id="rId21" Type="http://schemas.openxmlformats.org/officeDocument/2006/relationships/customXml" Target="../ink/ink14.xml"/><Relationship Id="rId7" Type="http://schemas.openxmlformats.org/officeDocument/2006/relationships/image" Target="../media/image25.png"/><Relationship Id="rId12" Type="http://schemas.openxmlformats.org/officeDocument/2006/relationships/image" Target="../media/image83.png"/><Relationship Id="rId17" Type="http://schemas.openxmlformats.org/officeDocument/2006/relationships/image" Target="../media/image86.png"/><Relationship Id="rId25" Type="http://schemas.openxmlformats.org/officeDocument/2006/relationships/image" Target="../media/image23.png"/><Relationship Id="rId2" Type="http://schemas.openxmlformats.org/officeDocument/2006/relationships/notesSlide" Target="../notesSlides/notesSlide11.xml"/><Relationship Id="rId16" Type="http://schemas.openxmlformats.org/officeDocument/2006/relationships/customXml" Target="../ink/ink12.xml"/><Relationship Id="rId20"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2.png"/><Relationship Id="rId24" Type="http://schemas.openxmlformats.org/officeDocument/2006/relationships/image" Target="../media/image5.png"/><Relationship Id="rId5" Type="http://schemas.openxmlformats.org/officeDocument/2006/relationships/image" Target="../media/image79.png"/><Relationship Id="rId15" Type="http://schemas.openxmlformats.org/officeDocument/2006/relationships/image" Target="../media/image85.png"/><Relationship Id="rId23" Type="http://schemas.openxmlformats.org/officeDocument/2006/relationships/image" Target="../media/image61.png"/><Relationship Id="rId10" Type="http://schemas.openxmlformats.org/officeDocument/2006/relationships/image" Target="../media/image81.png"/><Relationship Id="rId19" Type="http://schemas.openxmlformats.org/officeDocument/2006/relationships/customXml" Target="../ink/ink13.xml"/><Relationship Id="rId4" Type="http://schemas.openxmlformats.org/officeDocument/2006/relationships/image" Target="../media/image9.png"/><Relationship Id="rId9" Type="http://schemas.openxmlformats.org/officeDocument/2006/relationships/image" Target="../media/image24.png"/><Relationship Id="rId14" Type="http://schemas.openxmlformats.org/officeDocument/2006/relationships/customXml" Target="../ink/ink11.xml"/><Relationship Id="rId22" Type="http://schemas.openxmlformats.org/officeDocument/2006/relationships/image" Target="../media/image89.png"/><Relationship Id="rId27"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0.png"/><Relationship Id="rId7" Type="http://schemas.openxmlformats.org/officeDocument/2006/relationships/customXml" Target="../ink/ink15.xml"/><Relationship Id="rId12"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93.png"/><Relationship Id="rId4" Type="http://schemas.openxmlformats.org/officeDocument/2006/relationships/image" Target="../media/image9.png"/><Relationship Id="rId9" Type="http://schemas.openxmlformats.org/officeDocument/2006/relationships/image" Target="../media/image92.png"/></Relationships>
</file>

<file path=ppt/slides/_rels/slide13.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51.svg"/><Relationship Id="rId18" Type="http://schemas.openxmlformats.org/officeDocument/2006/relationships/customXml" Target="../ink/ink19.xml"/><Relationship Id="rId26" Type="http://schemas.openxmlformats.org/officeDocument/2006/relationships/customXml" Target="../ink/ink23.xml"/><Relationship Id="rId3" Type="http://schemas.openxmlformats.org/officeDocument/2006/relationships/image" Target="../media/image7.jpeg"/><Relationship Id="rId21" Type="http://schemas.openxmlformats.org/officeDocument/2006/relationships/image" Target="../media/image110.png"/><Relationship Id="rId34" Type="http://schemas.openxmlformats.org/officeDocument/2006/relationships/image" Target="../media/image5.png"/><Relationship Id="rId7" Type="http://schemas.openxmlformats.org/officeDocument/2006/relationships/image" Target="../media/image96.png"/><Relationship Id="rId12" Type="http://schemas.openxmlformats.org/officeDocument/2006/relationships/image" Target="../media/image50.png"/><Relationship Id="rId17" Type="http://schemas.openxmlformats.org/officeDocument/2006/relationships/image" Target="../media/image108.png"/><Relationship Id="rId25" Type="http://schemas.openxmlformats.org/officeDocument/2006/relationships/image" Target="../media/image112.png"/><Relationship Id="rId33" Type="http://schemas.openxmlformats.org/officeDocument/2006/relationships/image" Target="../media/image101.png"/><Relationship Id="rId2" Type="http://schemas.openxmlformats.org/officeDocument/2006/relationships/notesSlide" Target="../notesSlides/notesSlide13.xml"/><Relationship Id="rId16" Type="http://schemas.openxmlformats.org/officeDocument/2006/relationships/customXml" Target="../ink/ink18.xml"/><Relationship Id="rId20" Type="http://schemas.openxmlformats.org/officeDocument/2006/relationships/customXml" Target="../ink/ink20.xml"/><Relationship Id="rId29"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98.svg"/><Relationship Id="rId24" Type="http://schemas.openxmlformats.org/officeDocument/2006/relationships/customXml" Target="../ink/ink22.xml"/><Relationship Id="rId32"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7.png"/><Relationship Id="rId23" Type="http://schemas.openxmlformats.org/officeDocument/2006/relationships/image" Target="../media/image111.png"/><Relationship Id="rId28" Type="http://schemas.openxmlformats.org/officeDocument/2006/relationships/customXml" Target="../ink/ink24.xml"/><Relationship Id="rId10" Type="http://schemas.openxmlformats.org/officeDocument/2006/relationships/image" Target="../media/image97.png"/><Relationship Id="rId19" Type="http://schemas.openxmlformats.org/officeDocument/2006/relationships/image" Target="../media/image109.png"/><Relationship Id="rId31"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04.png"/><Relationship Id="rId14" Type="http://schemas.openxmlformats.org/officeDocument/2006/relationships/customXml" Target="../ink/ink17.xml"/><Relationship Id="rId22" Type="http://schemas.openxmlformats.org/officeDocument/2006/relationships/customXml" Target="../ink/ink21.xml"/><Relationship Id="rId27" Type="http://schemas.openxmlformats.org/officeDocument/2006/relationships/image" Target="../media/image113.png"/><Relationship Id="rId30" Type="http://schemas.openxmlformats.org/officeDocument/2006/relationships/image" Target="../media/image99.emf"/><Relationship Id="rId35" Type="http://schemas.openxmlformats.org/officeDocument/2006/relationships/image" Target="../media/image102.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3.png"/><Relationship Id="rId7" Type="http://schemas.openxmlformats.org/officeDocument/2006/relationships/image" Target="../media/image1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planitplus.net"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customXml" Target="../ink/ink1.xml"/><Relationship Id="rId10" Type="http://schemas.openxmlformats.org/officeDocument/2006/relationships/image" Target="../media/image27.jpeg"/><Relationship Id="rId4" Type="http://schemas.openxmlformats.org/officeDocument/2006/relationships/image" Target="../media/image9.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25.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customXml" Target="../ink/ink2.xml"/><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25.png"/><Relationship Id="rId12"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34.png"/><Relationship Id="rId5" Type="http://schemas.openxmlformats.org/officeDocument/2006/relationships/customXml" Target="../ink/ink3.xml"/><Relationship Id="rId10" Type="http://schemas.openxmlformats.org/officeDocument/2006/relationships/image" Target="../media/image33.png"/><Relationship Id="rId4" Type="http://schemas.openxmlformats.org/officeDocument/2006/relationships/image" Target="../media/image9.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7.jpeg"/><Relationship Id="rId7" Type="http://schemas.openxmlformats.org/officeDocument/2006/relationships/image" Target="../media/image25.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7.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3.png"/><Relationship Id="rId5" Type="http://schemas.openxmlformats.org/officeDocument/2006/relationships/customXml" Target="../ink/ink4.xml"/><Relationship Id="rId15" Type="http://schemas.openxmlformats.org/officeDocument/2006/relationships/image" Target="../media/image39.png"/><Relationship Id="rId10" Type="http://schemas.openxmlformats.org/officeDocument/2006/relationships/image" Target="../media/image22.png"/><Relationship Id="rId19" Type="http://schemas.openxmlformats.org/officeDocument/2006/relationships/image" Target="../media/image43.png"/><Relationship Id="rId4" Type="http://schemas.openxmlformats.org/officeDocument/2006/relationships/image" Target="../media/image9.png"/><Relationship Id="rId9" Type="http://schemas.openxmlformats.org/officeDocument/2006/relationships/image" Target="../media/image21.pn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23.png"/><Relationship Id="rId3" Type="http://schemas.openxmlformats.org/officeDocument/2006/relationships/image" Target="../media/image7.jpeg"/><Relationship Id="rId21" Type="http://schemas.openxmlformats.org/officeDocument/2006/relationships/image" Target="../media/image57.png"/><Relationship Id="rId7" Type="http://schemas.openxmlformats.org/officeDocument/2006/relationships/customXml" Target="../ink/ink5.xml"/><Relationship Id="rId12" Type="http://schemas.openxmlformats.org/officeDocument/2006/relationships/image" Target="../media/image48.svg"/><Relationship Id="rId17" Type="http://schemas.openxmlformats.org/officeDocument/2006/relationships/image" Target="../media/image53.svg"/><Relationship Id="rId25" Type="http://schemas.openxmlformats.org/officeDocument/2006/relationships/image" Target="../media/image22.png"/><Relationship Id="rId2" Type="http://schemas.openxmlformats.org/officeDocument/2006/relationships/notesSlide" Target="../notesSlides/notesSlide8.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7.png"/><Relationship Id="rId24" Type="http://schemas.openxmlformats.org/officeDocument/2006/relationships/image" Target="../media/image21.png"/><Relationship Id="rId5" Type="http://schemas.openxmlformats.org/officeDocument/2006/relationships/image" Target="../media/image45.png"/><Relationship Id="rId15" Type="http://schemas.openxmlformats.org/officeDocument/2006/relationships/image" Target="../media/image51.svg"/><Relationship Id="rId23" Type="http://schemas.openxmlformats.org/officeDocument/2006/relationships/image" Target="../media/image5.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4.png"/><Relationship Id="rId9" Type="http://schemas.openxmlformats.org/officeDocument/2006/relationships/image" Target="../media/image25.png"/><Relationship Id="rId14" Type="http://schemas.openxmlformats.org/officeDocument/2006/relationships/image" Target="../media/image50.png"/><Relationship Id="rId22"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pic>
        <p:nvPicPr>
          <p:cNvPr id="17" name="Picture 11" descr="Icon&#10;&#10;Description automatically generated">
            <a:extLst>
              <a:ext uri="{FF2B5EF4-FFF2-40B4-BE49-F238E27FC236}">
                <a16:creationId xmlns:a16="http://schemas.microsoft.com/office/drawing/2014/main" id="{469A3812-4BE4-9A43-9DAE-FFA7BE3492FA}"/>
              </a:ext>
            </a:extLst>
          </p:cNvPr>
          <p:cNvPicPr>
            <a:picLocks noChangeAspect="1"/>
          </p:cNvPicPr>
          <p:nvPr/>
        </p:nvPicPr>
        <p:blipFill>
          <a:blip r:embed="rId3"/>
          <a:stretch>
            <a:fillRect/>
          </a:stretch>
        </p:blipFill>
        <p:spPr>
          <a:xfrm>
            <a:off x="511834" y="2114910"/>
            <a:ext cx="4339086" cy="4353464"/>
          </a:xfrm>
          <a:prstGeom prst="rect">
            <a:avLst/>
          </a:prstGeom>
        </p:spPr>
      </p:pic>
      <p:pic>
        <p:nvPicPr>
          <p:cNvPr id="2" name="Picture 2">
            <a:extLst>
              <a:ext uri="{FF2B5EF4-FFF2-40B4-BE49-F238E27FC236}">
                <a16:creationId xmlns:a16="http://schemas.microsoft.com/office/drawing/2014/main" id="{604BD374-6840-8D48-86EC-6DD9271406DD}"/>
              </a:ext>
            </a:extLst>
          </p:cNvPr>
          <p:cNvPicPr>
            <a:picLocks noChangeAspect="1"/>
          </p:cNvPicPr>
          <p:nvPr/>
        </p:nvPicPr>
        <p:blipFill>
          <a:blip r:embed="rId4"/>
          <a:stretch>
            <a:fillRect/>
          </a:stretch>
        </p:blipFill>
        <p:spPr>
          <a:xfrm>
            <a:off x="714652" y="2667066"/>
            <a:ext cx="3209277" cy="403064"/>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7FB4FC66-DD5A-C94D-A328-475DCC287999}"/>
              </a:ext>
            </a:extLst>
          </p:cNvPr>
          <p:cNvPicPr>
            <a:picLocks noChangeAspect="1"/>
          </p:cNvPicPr>
          <p:nvPr/>
        </p:nvPicPr>
        <p:blipFill rotWithShape="1">
          <a:blip r:embed="rId5">
            <a:extLst>
              <a:ext uri="{28A0092B-C50C-407E-A947-70E740481C1C}">
                <a14:useLocalDpi xmlns:a14="http://schemas.microsoft.com/office/drawing/2010/main" val="0"/>
              </a:ext>
            </a:extLst>
          </a:blip>
          <a:srcRect b="7249"/>
          <a:stretch/>
        </p:blipFill>
        <p:spPr>
          <a:xfrm>
            <a:off x="4206699" y="1626770"/>
            <a:ext cx="3797300" cy="3387840"/>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893F3A95-09F6-8849-A583-144C809D58CD}"/>
              </a:ext>
            </a:extLst>
          </p:cNvPr>
          <p:cNvSpPr txBox="1"/>
          <p:nvPr/>
        </p:nvSpPr>
        <p:spPr>
          <a:xfrm>
            <a:off x="883863" y="3113033"/>
            <a:ext cx="3409673" cy="523220"/>
          </a:xfrm>
          <a:prstGeom prst="rect">
            <a:avLst/>
          </a:prstGeom>
          <a:noFill/>
        </p:spPr>
        <p:txBody>
          <a:bodyPr wrap="square" lIns="91440" tIns="45720" rIns="91440" bIns="45720" rtlCol="0" anchor="t">
            <a:spAutoFit/>
          </a:bodyPr>
          <a:lstStyle/>
          <a:p>
            <a:r>
              <a:rPr lang="en-US" sz="2800">
                <a:solidFill>
                  <a:srgbClr val="FFFF00"/>
                </a:solidFill>
                <a:latin typeface="Reprise Title Std"/>
              </a:rPr>
              <a:t>ALL ABOUT YOU</a:t>
            </a:r>
            <a:endParaRPr lang="en-US" sz="2800">
              <a:latin typeface="Reprise Title Std"/>
            </a:endParaRPr>
          </a:p>
        </p:txBody>
      </p:sp>
      <p:sp>
        <p:nvSpPr>
          <p:cNvPr id="7" name="Rectangle 6">
            <a:extLst>
              <a:ext uri="{FF2B5EF4-FFF2-40B4-BE49-F238E27FC236}">
                <a16:creationId xmlns:a16="http://schemas.microsoft.com/office/drawing/2014/main" id="{2B4FE6DE-15D0-C84C-8029-DD168232F66B}"/>
              </a:ext>
            </a:extLst>
          </p:cNvPr>
          <p:cNvSpPr/>
          <p:nvPr/>
        </p:nvSpPr>
        <p:spPr>
          <a:xfrm>
            <a:off x="-1" y="521559"/>
            <a:ext cx="3633393" cy="487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1C78DF8-8412-C04F-BCDB-749D0218BEF5}"/>
              </a:ext>
            </a:extLst>
          </p:cNvPr>
          <p:cNvSpPr txBox="1"/>
          <p:nvPr/>
        </p:nvSpPr>
        <p:spPr>
          <a:xfrm>
            <a:off x="1087350" y="495540"/>
            <a:ext cx="3094965" cy="584775"/>
          </a:xfrm>
          <a:prstGeom prst="rect">
            <a:avLst/>
          </a:prstGeom>
          <a:noFill/>
        </p:spPr>
        <p:txBody>
          <a:bodyPr wrap="square" rtlCol="0">
            <a:spAutoFit/>
          </a:bodyPr>
          <a:lstStyle/>
          <a:p>
            <a:r>
              <a:rPr lang="en-US" sz="3200">
                <a:solidFill>
                  <a:schemeClr val="bg1"/>
                </a:solidFill>
                <a:latin typeface="Maximus" pitchFamily="2" charset="0"/>
              </a:rPr>
              <a:t>GET PREPARED</a:t>
            </a:r>
          </a:p>
        </p:txBody>
      </p:sp>
      <p:pic>
        <p:nvPicPr>
          <p:cNvPr id="21" name="Picture 20" descr="A picture containing text, clipart&#10;&#10;Description automatically generated">
            <a:extLst>
              <a:ext uri="{FF2B5EF4-FFF2-40B4-BE49-F238E27FC236}">
                <a16:creationId xmlns:a16="http://schemas.microsoft.com/office/drawing/2014/main" id="{9CCF1C80-D50A-614F-9810-6767F2082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18" name="TextBox 17">
            <a:extLst>
              <a:ext uri="{FF2B5EF4-FFF2-40B4-BE49-F238E27FC236}">
                <a16:creationId xmlns:a16="http://schemas.microsoft.com/office/drawing/2014/main" id="{75D82E30-488D-FAF2-4FD1-5BE5CBB305E5}"/>
              </a:ext>
            </a:extLst>
          </p:cNvPr>
          <p:cNvSpPr txBox="1"/>
          <p:nvPr/>
        </p:nvSpPr>
        <p:spPr>
          <a:xfrm>
            <a:off x="900640" y="2436110"/>
            <a:ext cx="2810431" cy="523220"/>
          </a:xfrm>
          <a:prstGeom prst="rect">
            <a:avLst/>
          </a:prstGeom>
          <a:noFill/>
        </p:spPr>
        <p:txBody>
          <a:bodyPr wrap="square" lIns="91440" tIns="45720" rIns="91440" bIns="45720" rtlCol="0" anchor="t">
            <a:spAutoFit/>
          </a:bodyPr>
          <a:lstStyle/>
          <a:p>
            <a:r>
              <a:rPr lang="en-US" sz="2800">
                <a:solidFill>
                  <a:schemeClr val="bg1"/>
                </a:solidFill>
                <a:latin typeface="Stencil"/>
              </a:rPr>
              <a:t>module 1:</a:t>
            </a:r>
          </a:p>
        </p:txBody>
      </p:sp>
      <p:sp>
        <p:nvSpPr>
          <p:cNvPr id="14" name="TextBox 13">
            <a:extLst>
              <a:ext uri="{FF2B5EF4-FFF2-40B4-BE49-F238E27FC236}">
                <a16:creationId xmlns:a16="http://schemas.microsoft.com/office/drawing/2014/main" id="{E415CAF3-150D-45E5-7A6F-FD834040D197}"/>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15" name="Picture 4">
            <a:extLst>
              <a:ext uri="{FF2B5EF4-FFF2-40B4-BE49-F238E27FC236}">
                <a16:creationId xmlns:a16="http://schemas.microsoft.com/office/drawing/2014/main" id="{1651BE9C-340B-805C-20FF-92B66B0B7BB2}"/>
              </a:ext>
            </a:extLst>
          </p:cNvPr>
          <p:cNvPicPr>
            <a:picLocks noChangeAspect="1"/>
          </p:cNvPicPr>
          <p:nvPr/>
        </p:nvPicPr>
        <p:blipFill>
          <a:blip r:embed="rId7"/>
          <a:stretch>
            <a:fillRect/>
          </a:stretch>
        </p:blipFill>
        <p:spPr>
          <a:xfrm>
            <a:off x="7515061" y="6263837"/>
            <a:ext cx="1247775" cy="400050"/>
          </a:xfrm>
          <a:prstGeom prst="rect">
            <a:avLst/>
          </a:prstGeom>
        </p:spPr>
      </p:pic>
      <p:sp>
        <p:nvSpPr>
          <p:cNvPr id="4" name="Footer Placeholder 3">
            <a:extLst>
              <a:ext uri="{FF2B5EF4-FFF2-40B4-BE49-F238E27FC236}">
                <a16:creationId xmlns:a16="http://schemas.microsoft.com/office/drawing/2014/main" id="{088CE83E-6C19-4FE2-9E19-D15F549AF746}"/>
              </a:ext>
            </a:extLst>
          </p:cNvPr>
          <p:cNvSpPr>
            <a:spLocks noGrp="1"/>
          </p:cNvSpPr>
          <p:nvPr>
            <p:ph type="ftr" sz="quarter" idx="11"/>
          </p:nvPr>
        </p:nvSpPr>
        <p:spPr/>
        <p:txBody>
          <a:bodyPr/>
          <a:lstStyle/>
          <a:p>
            <a:r>
              <a:rPr lang="en-US"/>
              <a:t>© Gateway 2023</a:t>
            </a:r>
          </a:p>
        </p:txBody>
      </p:sp>
    </p:spTree>
    <p:extLst>
      <p:ext uri="{BB962C8B-B14F-4D97-AF65-F5344CB8AC3E}">
        <p14:creationId xmlns:p14="http://schemas.microsoft.com/office/powerpoint/2010/main" val="145412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1" name="Picture 90" descr="A picture containing sunset, nature, flock, bright&#10;&#10;Description automatically generated">
            <a:extLst>
              <a:ext uri="{FF2B5EF4-FFF2-40B4-BE49-F238E27FC236}">
                <a16:creationId xmlns:a16="http://schemas.microsoft.com/office/drawing/2014/main" id="{82888B94-9FC0-2768-2C86-438A859D8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290" y="414981"/>
            <a:ext cx="4966501" cy="516378"/>
          </a:xfrm>
          <a:prstGeom prst="rect">
            <a:avLst/>
          </a:prstGeom>
        </p:spPr>
      </p:pic>
      <p:pic>
        <p:nvPicPr>
          <p:cNvPr id="90" name="Picture 89" descr="Shape&#10;&#10;Description automatically generated">
            <a:extLst>
              <a:ext uri="{FF2B5EF4-FFF2-40B4-BE49-F238E27FC236}">
                <a16:creationId xmlns:a16="http://schemas.microsoft.com/office/drawing/2014/main" id="{DB284312-44AA-F8F4-AE6F-4B10E67F1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3658" y="1048407"/>
            <a:ext cx="3873748" cy="916774"/>
          </a:xfrm>
          <a:prstGeom prst="rect">
            <a:avLst/>
          </a:prstGeom>
        </p:spPr>
      </p:pic>
      <p:pic>
        <p:nvPicPr>
          <p:cNvPr id="79" name="Picture 78">
            <a:extLst>
              <a:ext uri="{FF2B5EF4-FFF2-40B4-BE49-F238E27FC236}">
                <a16:creationId xmlns:a16="http://schemas.microsoft.com/office/drawing/2014/main" id="{6A1C0C71-9BE5-FDBD-E775-1BA21F468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666" y="1420497"/>
            <a:ext cx="3275873" cy="5437503"/>
          </a:xfrm>
          <a:prstGeom prst="rect">
            <a:avLst/>
          </a:prstGeom>
        </p:spPr>
      </p:pic>
      <p:grpSp>
        <p:nvGrpSpPr>
          <p:cNvPr id="45" name="Group 44">
            <a:extLst>
              <a:ext uri="{FF2B5EF4-FFF2-40B4-BE49-F238E27FC236}">
                <a16:creationId xmlns:a16="http://schemas.microsoft.com/office/drawing/2014/main" id="{95B7305E-CF6D-DC9E-F69C-92FFB64A2458}"/>
              </a:ext>
            </a:extLst>
          </p:cNvPr>
          <p:cNvGrpSpPr/>
          <p:nvPr/>
        </p:nvGrpSpPr>
        <p:grpSpPr>
          <a:xfrm>
            <a:off x="530225" y="1248941"/>
            <a:ext cx="1572344" cy="463949"/>
            <a:chOff x="641652" y="1158282"/>
            <a:chExt cx="1572344" cy="463949"/>
          </a:xfrm>
        </p:grpSpPr>
        <p:pic>
          <p:nvPicPr>
            <p:cNvPr id="56" name="Picture 55" descr="A picture containing text, device&#10;&#10;Description automatically generated">
              <a:extLst>
                <a:ext uri="{FF2B5EF4-FFF2-40B4-BE49-F238E27FC236}">
                  <a16:creationId xmlns:a16="http://schemas.microsoft.com/office/drawing/2014/main" id="{4BE122D2-3665-714D-B1F9-677D3239DE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1652" y="1158282"/>
              <a:ext cx="1572344" cy="463949"/>
            </a:xfrm>
            <a:prstGeom prst="rect">
              <a:avLst/>
            </a:prstGeom>
          </p:spPr>
        </p:pic>
        <p:sp>
          <p:nvSpPr>
            <p:cNvPr id="23" name="TextBox 22">
              <a:extLst>
                <a:ext uri="{FF2B5EF4-FFF2-40B4-BE49-F238E27FC236}">
                  <a16:creationId xmlns:a16="http://schemas.microsoft.com/office/drawing/2014/main" id="{AAB27EB6-48FC-AB44-B743-0C66F1A46006}"/>
                </a:ext>
                <a:ext uri="{C183D7F6-B498-43B3-948B-1728B52AA6E4}">
                  <adec:decorative xmlns:adec="http://schemas.microsoft.com/office/drawing/2017/decorative" val="0"/>
                </a:ext>
              </a:extLst>
            </p:cNvPr>
            <p:cNvSpPr txBox="1"/>
            <p:nvPr/>
          </p:nvSpPr>
          <p:spPr>
            <a:xfrm>
              <a:off x="671440" y="1189021"/>
              <a:ext cx="1512767" cy="338554"/>
            </a:xfrm>
            <a:prstGeom prst="rect">
              <a:avLst/>
            </a:prstGeom>
            <a:noFill/>
          </p:spPr>
          <p:txBody>
            <a:bodyPr wrap="square" rtlCol="0">
              <a:spAutoFit/>
            </a:bodyPr>
            <a:lstStyle/>
            <a:p>
              <a:pPr algn="ctr"/>
              <a:r>
                <a:rPr lang="en-US" sz="1600">
                  <a:solidFill>
                    <a:srgbClr val="FF0000"/>
                  </a:solidFill>
                  <a:latin typeface="Reprise Title Std" panose="02000000000000000000" pitchFamily="2" charset="77"/>
                </a:rPr>
                <a:t>Well-</a:t>
              </a:r>
              <a:r>
                <a:rPr lang="en-US" sz="1600" err="1">
                  <a:solidFill>
                    <a:srgbClr val="FF0000"/>
                  </a:solidFill>
                  <a:latin typeface="Reprise Title Std" panose="02000000000000000000" pitchFamily="2" charset="77"/>
                </a:rPr>
                <a:t>organised</a:t>
              </a:r>
              <a:endParaRPr lang="en-US" sz="1600">
                <a:solidFill>
                  <a:srgbClr val="FF0000"/>
                </a:solidFill>
                <a:latin typeface="Reprise Title Std" panose="02000000000000000000" pitchFamily="2" charset="77"/>
              </a:endParaRPr>
            </a:p>
          </p:txBody>
        </p:sp>
      </p:grpSp>
      <p:sp>
        <p:nvSpPr>
          <p:cNvPr id="7" name="TextBox 6">
            <a:extLst>
              <a:ext uri="{FF2B5EF4-FFF2-40B4-BE49-F238E27FC236}">
                <a16:creationId xmlns:a16="http://schemas.microsoft.com/office/drawing/2014/main" id="{4A6BDC61-69AB-7B4B-97E0-395D2BB14AED}"/>
              </a:ext>
            </a:extLst>
          </p:cNvPr>
          <p:cNvSpPr txBox="1"/>
          <p:nvPr/>
        </p:nvSpPr>
        <p:spPr>
          <a:xfrm>
            <a:off x="5155090" y="1159393"/>
            <a:ext cx="3626366" cy="738664"/>
          </a:xfrm>
          <a:prstGeom prst="rect">
            <a:avLst/>
          </a:prstGeom>
          <a:noFill/>
        </p:spPr>
        <p:txBody>
          <a:bodyPr wrap="square" rtlCol="0">
            <a:spAutoFit/>
          </a:bodyPr>
          <a:lstStyle/>
          <a:p>
            <a:pPr algn="ctr"/>
            <a:r>
              <a:rPr lang="en-US" sz="1400">
                <a:solidFill>
                  <a:srgbClr val="0070C0"/>
                </a:solidFill>
                <a:latin typeface="Simplified Arabic Fixed" panose="02070309020205020404" pitchFamily="49" charset="-78"/>
              </a:rPr>
              <a:t>WHO YOU ARE </a:t>
            </a:r>
            <a:r>
              <a:rPr lang="en-US" sz="1400">
                <a:latin typeface="Simplified Arabic Fixed" panose="02070309020205020404" pitchFamily="49" charset="-78"/>
              </a:rPr>
              <a:t>+ </a:t>
            </a:r>
            <a:r>
              <a:rPr lang="en-US" sz="1400">
                <a:solidFill>
                  <a:srgbClr val="85358B"/>
                </a:solidFill>
                <a:latin typeface="Simplified Arabic Fixed" panose="02070309020205020404" pitchFamily="49" charset="-78"/>
              </a:rPr>
              <a:t>WHAT YOU CARE</a:t>
            </a:r>
            <a:br>
              <a:rPr lang="en-US" sz="1400">
                <a:solidFill>
                  <a:srgbClr val="85358B"/>
                </a:solidFill>
                <a:latin typeface="Simplified Arabic Fixed" panose="02070309020205020404" pitchFamily="49" charset="-78"/>
              </a:rPr>
            </a:br>
            <a:r>
              <a:rPr lang="en-US" sz="1400">
                <a:solidFill>
                  <a:srgbClr val="85358B"/>
                </a:solidFill>
                <a:latin typeface="Simplified Arabic Fixed" panose="02070309020205020404" pitchFamily="49" charset="-78"/>
              </a:rPr>
              <a:t>ABOUT</a:t>
            </a:r>
            <a:r>
              <a:rPr lang="en-US" sz="1400">
                <a:latin typeface="Simplified Arabic Fixed" panose="02070309020205020404" pitchFamily="49" charset="-78"/>
              </a:rPr>
              <a:t> + </a:t>
            </a:r>
            <a:r>
              <a:rPr lang="en-US" sz="1400">
                <a:solidFill>
                  <a:srgbClr val="F23C4D"/>
                </a:solidFill>
                <a:latin typeface="Simplified Arabic Fixed" panose="02070309020205020404" pitchFamily="49" charset="-78"/>
              </a:rPr>
              <a:t>WHAT YOU LOVE </a:t>
            </a:r>
            <a:br>
              <a:rPr lang="en-US" sz="1400">
                <a:solidFill>
                  <a:srgbClr val="F23C4D"/>
                </a:solidFill>
                <a:latin typeface="Simplified Arabic Fixed" panose="02070309020205020404" pitchFamily="49" charset="-78"/>
              </a:rPr>
            </a:br>
            <a:r>
              <a:rPr lang="en-US" sz="1400">
                <a:latin typeface="Simplified Arabic Fixed" panose="02070309020205020404" pitchFamily="49" charset="-78"/>
              </a:rPr>
              <a:t>= </a:t>
            </a:r>
            <a:r>
              <a:rPr lang="en-US" sz="1400" b="1">
                <a:solidFill>
                  <a:srgbClr val="00B050"/>
                </a:solidFill>
                <a:latin typeface="Simplified Arabic Fixed" panose="02070309020205020404" pitchFamily="49" charset="-78"/>
              </a:rPr>
              <a:t>PERFECT CAREER MATCH</a:t>
            </a:r>
          </a:p>
        </p:txBody>
      </p:sp>
      <p:sp>
        <p:nvSpPr>
          <p:cNvPr id="18" name="TextBox 17">
            <a:extLst>
              <a:ext uri="{FF2B5EF4-FFF2-40B4-BE49-F238E27FC236}">
                <a16:creationId xmlns:a16="http://schemas.microsoft.com/office/drawing/2014/main" id="{1BEE9DB1-14B6-E645-ABB0-3C1A94FE8036}"/>
              </a:ext>
            </a:extLst>
          </p:cNvPr>
          <p:cNvSpPr txBox="1"/>
          <p:nvPr/>
        </p:nvSpPr>
        <p:spPr>
          <a:xfrm>
            <a:off x="1040842" y="4524253"/>
            <a:ext cx="2741393" cy="1200329"/>
          </a:xfrm>
          <a:prstGeom prst="rect">
            <a:avLst/>
          </a:prstGeom>
          <a:noFill/>
        </p:spPr>
        <p:txBody>
          <a:bodyPr wrap="square" rtlCol="0">
            <a:spAutoFit/>
          </a:bodyPr>
          <a:lstStyle/>
          <a:p>
            <a:pPr algn="ctr"/>
            <a:r>
              <a:rPr lang="en-US" sz="3600">
                <a:solidFill>
                  <a:schemeClr val="bg1"/>
                </a:solidFill>
                <a:latin typeface="Reprise Title Std" panose="02000000000000000000" pitchFamily="2" charset="77"/>
              </a:rPr>
              <a:t>Personal qualities</a:t>
            </a:r>
          </a:p>
        </p:txBody>
      </p:sp>
      <p:sp>
        <p:nvSpPr>
          <p:cNvPr id="24" name="TextBox 23">
            <a:extLst>
              <a:ext uri="{FF2B5EF4-FFF2-40B4-BE49-F238E27FC236}">
                <a16:creationId xmlns:a16="http://schemas.microsoft.com/office/drawing/2014/main" id="{D5546753-B439-3945-BAF9-DD8C9E62AC6F}"/>
              </a:ext>
              <a:ext uri="{C183D7F6-B498-43B3-948B-1728B52AA6E4}">
                <adec:decorative xmlns:adec="http://schemas.microsoft.com/office/drawing/2017/decorative" val="0"/>
              </a:ext>
            </a:extLst>
          </p:cNvPr>
          <p:cNvSpPr txBox="1"/>
          <p:nvPr/>
        </p:nvSpPr>
        <p:spPr>
          <a:xfrm>
            <a:off x="4987764" y="2699694"/>
            <a:ext cx="1399575" cy="307777"/>
          </a:xfrm>
          <a:prstGeom prst="rect">
            <a:avLst/>
          </a:prstGeom>
          <a:noFill/>
        </p:spPr>
        <p:txBody>
          <a:bodyPr wrap="square" rtlCol="0">
            <a:spAutoFit/>
          </a:bodyPr>
          <a:lstStyle/>
          <a:p>
            <a:r>
              <a:rPr lang="en-US" sz="1400">
                <a:solidFill>
                  <a:srgbClr val="7030A0"/>
                </a:solidFill>
                <a:latin typeface="Stencil" pitchFamily="82" charset="77"/>
              </a:rPr>
              <a:t>empathetic</a:t>
            </a:r>
          </a:p>
        </p:txBody>
      </p:sp>
      <p:grpSp>
        <p:nvGrpSpPr>
          <p:cNvPr id="46" name="Group 45">
            <a:extLst>
              <a:ext uri="{FF2B5EF4-FFF2-40B4-BE49-F238E27FC236}">
                <a16:creationId xmlns:a16="http://schemas.microsoft.com/office/drawing/2014/main" id="{A22582B2-F0D6-3E91-9E08-396ABF8FE99A}"/>
              </a:ext>
            </a:extLst>
          </p:cNvPr>
          <p:cNvGrpSpPr/>
          <p:nvPr/>
        </p:nvGrpSpPr>
        <p:grpSpPr>
          <a:xfrm>
            <a:off x="2266982" y="1018160"/>
            <a:ext cx="1272019" cy="432042"/>
            <a:chOff x="2344022" y="1258246"/>
            <a:chExt cx="1272019" cy="432042"/>
          </a:xfrm>
        </p:grpSpPr>
        <p:pic>
          <p:nvPicPr>
            <p:cNvPr id="55" name="Picture 54" descr="A picture containing text, device&#10;&#10;Description automatically generated">
              <a:extLst>
                <a:ext uri="{FF2B5EF4-FFF2-40B4-BE49-F238E27FC236}">
                  <a16:creationId xmlns:a16="http://schemas.microsoft.com/office/drawing/2014/main" id="{11DAD4DB-1490-1148-8E0E-1067C7E88A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44022" y="1258246"/>
              <a:ext cx="1272019" cy="432042"/>
            </a:xfrm>
            <a:prstGeom prst="rect">
              <a:avLst/>
            </a:prstGeom>
          </p:spPr>
        </p:pic>
        <p:sp>
          <p:nvSpPr>
            <p:cNvPr id="13" name="TextBox 12">
              <a:extLst>
                <a:ext uri="{FF2B5EF4-FFF2-40B4-BE49-F238E27FC236}">
                  <a16:creationId xmlns:a16="http://schemas.microsoft.com/office/drawing/2014/main" id="{2D02769F-B4F1-0846-B03B-2C2044C2BDB3}"/>
                </a:ext>
                <a:ext uri="{C183D7F6-B498-43B3-948B-1728B52AA6E4}">
                  <adec:decorative xmlns:adec="http://schemas.microsoft.com/office/drawing/2017/decorative" val="0"/>
                </a:ext>
              </a:extLst>
            </p:cNvPr>
            <p:cNvSpPr txBox="1"/>
            <p:nvPr/>
          </p:nvSpPr>
          <p:spPr>
            <a:xfrm>
              <a:off x="2413322" y="1278216"/>
              <a:ext cx="1122744" cy="340597"/>
            </a:xfrm>
            <a:prstGeom prst="rect">
              <a:avLst/>
            </a:prstGeom>
            <a:noFill/>
          </p:spPr>
          <p:txBody>
            <a:bodyPr wrap="square" rtlCol="0">
              <a:spAutoFit/>
            </a:bodyPr>
            <a:lstStyle/>
            <a:p>
              <a:pPr algn="ctr"/>
              <a:r>
                <a:rPr lang="en-US" sz="1600">
                  <a:solidFill>
                    <a:srgbClr val="00B0F0"/>
                  </a:solidFill>
                  <a:latin typeface="Reprise Title Std" panose="02000000000000000000" pitchFamily="2" charset="77"/>
                </a:rPr>
                <a:t>Helpful</a:t>
              </a:r>
            </a:p>
          </p:txBody>
        </p:sp>
      </p:grpSp>
      <p:grpSp>
        <p:nvGrpSpPr>
          <p:cNvPr id="80" name="Group 79">
            <a:extLst>
              <a:ext uri="{FF2B5EF4-FFF2-40B4-BE49-F238E27FC236}">
                <a16:creationId xmlns:a16="http://schemas.microsoft.com/office/drawing/2014/main" id="{82FBE3F2-41D3-743C-55FD-C2D31CBF1204}"/>
              </a:ext>
            </a:extLst>
          </p:cNvPr>
          <p:cNvGrpSpPr/>
          <p:nvPr/>
        </p:nvGrpSpPr>
        <p:grpSpPr>
          <a:xfrm>
            <a:off x="3190005" y="1614441"/>
            <a:ext cx="1272019" cy="432042"/>
            <a:chOff x="3146225" y="1827868"/>
            <a:chExt cx="1272019" cy="432042"/>
          </a:xfrm>
        </p:grpSpPr>
        <p:pic>
          <p:nvPicPr>
            <p:cNvPr id="54" name="Picture 53" descr="A picture containing text, device&#10;&#10;Description automatically generated">
              <a:extLst>
                <a:ext uri="{FF2B5EF4-FFF2-40B4-BE49-F238E27FC236}">
                  <a16:creationId xmlns:a16="http://schemas.microsoft.com/office/drawing/2014/main" id="{62575ACD-11F9-A140-A528-F2219BF148B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46225" y="1827868"/>
              <a:ext cx="1272019" cy="432042"/>
            </a:xfrm>
            <a:prstGeom prst="rect">
              <a:avLst/>
            </a:prstGeom>
          </p:spPr>
        </p:pic>
        <p:sp>
          <p:nvSpPr>
            <p:cNvPr id="14" name="TextBox 13">
              <a:extLst>
                <a:ext uri="{FF2B5EF4-FFF2-40B4-BE49-F238E27FC236}">
                  <a16:creationId xmlns:a16="http://schemas.microsoft.com/office/drawing/2014/main" id="{B3875D17-B25A-A942-B839-A7DCC3E9B81C}"/>
                </a:ext>
                <a:ext uri="{C183D7F6-B498-43B3-948B-1728B52AA6E4}">
                  <adec:decorative xmlns:adec="http://schemas.microsoft.com/office/drawing/2017/decorative" val="0"/>
                </a:ext>
              </a:extLst>
            </p:cNvPr>
            <p:cNvSpPr txBox="1"/>
            <p:nvPr/>
          </p:nvSpPr>
          <p:spPr>
            <a:xfrm>
              <a:off x="3229644" y="1856849"/>
              <a:ext cx="1143840" cy="338554"/>
            </a:xfrm>
            <a:prstGeom prst="rect">
              <a:avLst/>
            </a:prstGeom>
            <a:noFill/>
          </p:spPr>
          <p:txBody>
            <a:bodyPr wrap="square" rtlCol="0">
              <a:spAutoFit/>
            </a:bodyPr>
            <a:lstStyle/>
            <a:p>
              <a:pPr algn="ctr"/>
              <a:r>
                <a:rPr lang="en-US" sz="1600">
                  <a:solidFill>
                    <a:srgbClr val="7030A0"/>
                  </a:solidFill>
                  <a:latin typeface="Reprise Title Std" panose="02000000000000000000" pitchFamily="2" charset="77"/>
                </a:rPr>
                <a:t>empathetic</a:t>
              </a:r>
            </a:p>
          </p:txBody>
        </p:sp>
      </p:grpSp>
      <p:grpSp>
        <p:nvGrpSpPr>
          <p:cNvPr id="43" name="Group 42">
            <a:extLst>
              <a:ext uri="{FF2B5EF4-FFF2-40B4-BE49-F238E27FC236}">
                <a16:creationId xmlns:a16="http://schemas.microsoft.com/office/drawing/2014/main" id="{26B2B00C-B70C-6333-4BEA-7ACB95A651F6}"/>
              </a:ext>
            </a:extLst>
          </p:cNvPr>
          <p:cNvGrpSpPr/>
          <p:nvPr/>
        </p:nvGrpSpPr>
        <p:grpSpPr>
          <a:xfrm>
            <a:off x="602995" y="2252479"/>
            <a:ext cx="1197195" cy="375894"/>
            <a:chOff x="671440" y="2351540"/>
            <a:chExt cx="1197195" cy="375894"/>
          </a:xfrm>
        </p:grpSpPr>
        <p:pic>
          <p:nvPicPr>
            <p:cNvPr id="77" name="Picture 76" descr="A picture containing text, device&#10;&#10;Description automatically generated">
              <a:extLst>
                <a:ext uri="{FF2B5EF4-FFF2-40B4-BE49-F238E27FC236}">
                  <a16:creationId xmlns:a16="http://schemas.microsoft.com/office/drawing/2014/main" id="{AE72EAD0-9A7E-BDB1-FE22-E48DC59869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1440" y="2358096"/>
              <a:ext cx="1197195" cy="369338"/>
            </a:xfrm>
            <a:prstGeom prst="rect">
              <a:avLst/>
            </a:prstGeom>
          </p:spPr>
        </p:pic>
        <p:sp>
          <p:nvSpPr>
            <p:cNvPr id="15" name="TextBox 14">
              <a:extLst>
                <a:ext uri="{FF2B5EF4-FFF2-40B4-BE49-F238E27FC236}">
                  <a16:creationId xmlns:a16="http://schemas.microsoft.com/office/drawing/2014/main" id="{3F6064C2-7D6A-6B48-95B2-6BD7417C497F}"/>
                </a:ext>
                <a:ext uri="{C183D7F6-B498-43B3-948B-1728B52AA6E4}">
                  <adec:decorative xmlns:adec="http://schemas.microsoft.com/office/drawing/2017/decorative" val="0"/>
                </a:ext>
              </a:extLst>
            </p:cNvPr>
            <p:cNvSpPr txBox="1"/>
            <p:nvPr/>
          </p:nvSpPr>
          <p:spPr>
            <a:xfrm>
              <a:off x="734992" y="2351540"/>
              <a:ext cx="1064871" cy="338554"/>
            </a:xfrm>
            <a:prstGeom prst="rect">
              <a:avLst/>
            </a:prstGeom>
            <a:noFill/>
          </p:spPr>
          <p:txBody>
            <a:bodyPr wrap="square" rtlCol="0">
              <a:spAutoFit/>
            </a:bodyPr>
            <a:lstStyle/>
            <a:p>
              <a:pPr algn="ctr"/>
              <a:r>
                <a:rPr lang="en-US" sz="1600">
                  <a:solidFill>
                    <a:srgbClr val="E32D91"/>
                  </a:solidFill>
                  <a:latin typeface="Reprise Title Std" panose="02000000000000000000" pitchFamily="2" charset="77"/>
                </a:rPr>
                <a:t>patient</a:t>
              </a:r>
            </a:p>
          </p:txBody>
        </p:sp>
      </p:grpSp>
      <p:grpSp>
        <p:nvGrpSpPr>
          <p:cNvPr id="21" name="Group 20">
            <a:extLst>
              <a:ext uri="{FF2B5EF4-FFF2-40B4-BE49-F238E27FC236}">
                <a16:creationId xmlns:a16="http://schemas.microsoft.com/office/drawing/2014/main" id="{ED4DDF2E-7E95-95EB-FD8A-FAA0F8B3A598}"/>
              </a:ext>
            </a:extLst>
          </p:cNvPr>
          <p:cNvGrpSpPr/>
          <p:nvPr/>
        </p:nvGrpSpPr>
        <p:grpSpPr>
          <a:xfrm>
            <a:off x="457812" y="2775646"/>
            <a:ext cx="1201726" cy="377500"/>
            <a:chOff x="473328" y="2873645"/>
            <a:chExt cx="1201726" cy="377500"/>
          </a:xfrm>
        </p:grpSpPr>
        <p:pic>
          <p:nvPicPr>
            <p:cNvPr id="59" name="Picture 58" descr="A picture containing text, device&#10;&#10;Description automatically generated">
              <a:extLst>
                <a:ext uri="{FF2B5EF4-FFF2-40B4-BE49-F238E27FC236}">
                  <a16:creationId xmlns:a16="http://schemas.microsoft.com/office/drawing/2014/main" id="{A1DC72B1-BED4-D246-B59E-12348BB37BB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3328" y="2881807"/>
              <a:ext cx="1197195" cy="369338"/>
            </a:xfrm>
            <a:prstGeom prst="rect">
              <a:avLst/>
            </a:prstGeom>
          </p:spPr>
        </p:pic>
        <p:sp>
          <p:nvSpPr>
            <p:cNvPr id="16" name="TextBox 15">
              <a:extLst>
                <a:ext uri="{FF2B5EF4-FFF2-40B4-BE49-F238E27FC236}">
                  <a16:creationId xmlns:a16="http://schemas.microsoft.com/office/drawing/2014/main" id="{B7965CA0-4369-FE40-B11F-E182C58E2AEF}"/>
                </a:ext>
                <a:ext uri="{C183D7F6-B498-43B3-948B-1728B52AA6E4}">
                  <adec:decorative xmlns:adec="http://schemas.microsoft.com/office/drawing/2017/decorative" val="0"/>
                </a:ext>
              </a:extLst>
            </p:cNvPr>
            <p:cNvSpPr txBox="1"/>
            <p:nvPr/>
          </p:nvSpPr>
          <p:spPr>
            <a:xfrm>
              <a:off x="502697" y="2873645"/>
              <a:ext cx="1172357" cy="338554"/>
            </a:xfrm>
            <a:prstGeom prst="rect">
              <a:avLst/>
            </a:prstGeom>
            <a:noFill/>
          </p:spPr>
          <p:txBody>
            <a:bodyPr wrap="square" rtlCol="0">
              <a:spAutoFit/>
            </a:bodyPr>
            <a:lstStyle/>
            <a:p>
              <a:r>
                <a:rPr lang="en-US" sz="1600">
                  <a:solidFill>
                    <a:schemeClr val="accent6"/>
                  </a:solidFill>
                  <a:latin typeface="Reprise Title Std" panose="02000000000000000000" pitchFamily="2" charset="77"/>
                </a:rPr>
                <a:t>resourceful</a:t>
              </a:r>
            </a:p>
          </p:txBody>
        </p:sp>
      </p:grpSp>
      <p:grpSp>
        <p:nvGrpSpPr>
          <p:cNvPr id="47" name="Group 46">
            <a:extLst>
              <a:ext uri="{FF2B5EF4-FFF2-40B4-BE49-F238E27FC236}">
                <a16:creationId xmlns:a16="http://schemas.microsoft.com/office/drawing/2014/main" id="{1090C1F5-D7D4-91A5-AAB6-974B41066BA7}"/>
              </a:ext>
            </a:extLst>
          </p:cNvPr>
          <p:cNvGrpSpPr/>
          <p:nvPr/>
        </p:nvGrpSpPr>
        <p:grpSpPr>
          <a:xfrm>
            <a:off x="3116803" y="2687165"/>
            <a:ext cx="1494594" cy="432042"/>
            <a:chOff x="3216474" y="3031111"/>
            <a:chExt cx="1494594" cy="432042"/>
          </a:xfrm>
        </p:grpSpPr>
        <p:pic>
          <p:nvPicPr>
            <p:cNvPr id="57" name="Picture 56" descr="A picture containing text, device&#10;&#10;Description automatically generated">
              <a:extLst>
                <a:ext uri="{FF2B5EF4-FFF2-40B4-BE49-F238E27FC236}">
                  <a16:creationId xmlns:a16="http://schemas.microsoft.com/office/drawing/2014/main" id="{F047F6A6-62B2-FE4D-A611-B734E52A0BD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16474" y="3031111"/>
              <a:ext cx="1494594" cy="432042"/>
            </a:xfrm>
            <a:prstGeom prst="rect">
              <a:avLst/>
            </a:prstGeom>
          </p:spPr>
        </p:pic>
        <p:sp>
          <p:nvSpPr>
            <p:cNvPr id="17" name="TextBox 16">
              <a:extLst>
                <a:ext uri="{FF2B5EF4-FFF2-40B4-BE49-F238E27FC236}">
                  <a16:creationId xmlns:a16="http://schemas.microsoft.com/office/drawing/2014/main" id="{E554A44C-BD6D-4F40-B641-E4BBE54FA57B}"/>
                </a:ext>
                <a:ext uri="{C183D7F6-B498-43B3-948B-1728B52AA6E4}">
                  <adec:decorative xmlns:adec="http://schemas.microsoft.com/office/drawing/2017/decorative" val="0"/>
                </a:ext>
              </a:extLst>
            </p:cNvPr>
            <p:cNvSpPr txBox="1"/>
            <p:nvPr/>
          </p:nvSpPr>
          <p:spPr>
            <a:xfrm>
              <a:off x="3248309" y="3057597"/>
              <a:ext cx="1447357" cy="338554"/>
            </a:xfrm>
            <a:prstGeom prst="rect">
              <a:avLst/>
            </a:prstGeom>
            <a:noFill/>
          </p:spPr>
          <p:txBody>
            <a:bodyPr wrap="square" rtlCol="0">
              <a:spAutoFit/>
            </a:bodyPr>
            <a:lstStyle/>
            <a:p>
              <a:r>
                <a:rPr lang="en-US" sz="1600">
                  <a:solidFill>
                    <a:schemeClr val="accent2"/>
                  </a:solidFill>
                  <a:latin typeface="Reprise Title Std" panose="02000000000000000000" pitchFamily="2" charset="77"/>
                </a:rPr>
                <a:t>physically fit</a:t>
              </a:r>
            </a:p>
          </p:txBody>
        </p:sp>
      </p:grpSp>
      <p:sp>
        <p:nvSpPr>
          <p:cNvPr id="33" name="Rectangle 32">
            <a:extLst>
              <a:ext uri="{FF2B5EF4-FFF2-40B4-BE49-F238E27FC236}">
                <a16:creationId xmlns:a16="http://schemas.microsoft.com/office/drawing/2014/main" id="{4542F40E-4841-9B48-B7D1-B9ECC45D7405}"/>
              </a:ext>
            </a:extLst>
          </p:cNvPr>
          <p:cNvSpPr/>
          <p:nvPr/>
        </p:nvSpPr>
        <p:spPr>
          <a:xfrm>
            <a:off x="7366737" y="2643388"/>
            <a:ext cx="1456767" cy="523220"/>
          </a:xfrm>
          <a:prstGeom prst="rect">
            <a:avLst/>
          </a:prstGeom>
        </p:spPr>
        <p:txBody>
          <a:bodyPr wrap="square">
            <a:spAutoFit/>
          </a:bodyPr>
          <a:lstStyle/>
          <a:p>
            <a:r>
              <a:rPr lang="en-US" sz="1400">
                <a:latin typeface="Bradley Hand ITC" panose="03070402050302030203" pitchFamily="66" charset="77"/>
              </a:rPr>
              <a:t>Career in </a:t>
            </a:r>
            <a:r>
              <a:rPr lang="en-US" sz="1400" b="1">
                <a:latin typeface="Bradley Hand ITC" panose="03070402050302030203" pitchFamily="66" charset="77"/>
              </a:rPr>
              <a:t>care </a:t>
            </a:r>
            <a:r>
              <a:rPr lang="en-US" sz="1400">
                <a:latin typeface="Bradley Hand ITC" panose="03070402050302030203" pitchFamily="66" charset="77"/>
              </a:rPr>
              <a:t>or</a:t>
            </a:r>
            <a:r>
              <a:rPr lang="en-US" sz="1400" b="1">
                <a:latin typeface="Bradley Hand ITC" panose="03070402050302030203" pitchFamily="66" charset="77"/>
              </a:rPr>
              <a:t> counselling?</a:t>
            </a:r>
          </a:p>
        </p:txBody>
      </p:sp>
      <p:pic>
        <p:nvPicPr>
          <p:cNvPr id="35" name="Graphic 34" descr="Care with solid fill">
            <a:extLst>
              <a:ext uri="{FF2B5EF4-FFF2-40B4-BE49-F238E27FC236}">
                <a16:creationId xmlns:a16="http://schemas.microsoft.com/office/drawing/2014/main" id="{DD1577E8-3B51-1B4B-B62C-A4D3789075AD}"/>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46176" y="2136021"/>
            <a:ext cx="570197" cy="570197"/>
          </a:xfrm>
          <a:prstGeom prst="rect">
            <a:avLst/>
          </a:prstGeom>
        </p:spPr>
      </p:pic>
      <p:cxnSp>
        <p:nvCxnSpPr>
          <p:cNvPr id="37" name="Straight Arrow Connector 36">
            <a:extLst>
              <a:ext uri="{FF2B5EF4-FFF2-40B4-BE49-F238E27FC236}">
                <a16:creationId xmlns:a16="http://schemas.microsoft.com/office/drawing/2014/main" id="{033CA8A0-8316-B240-8AAC-301071C766C8}"/>
              </a:ext>
            </a:extLst>
          </p:cNvPr>
          <p:cNvCxnSpPr>
            <a:cxnSpLocks/>
          </p:cNvCxnSpPr>
          <p:nvPr/>
        </p:nvCxnSpPr>
        <p:spPr>
          <a:xfrm>
            <a:off x="6305702" y="2841042"/>
            <a:ext cx="923913" cy="0"/>
          </a:xfrm>
          <a:prstGeom prst="straightConnector1">
            <a:avLst/>
          </a:prstGeom>
          <a:ln w="127000">
            <a:solidFill>
              <a:srgbClr val="7030A0"/>
            </a:solidFill>
            <a:headEnd w="lg"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21A64D2-391D-B948-A20D-09A9258DECF8}"/>
              </a:ext>
            </a:extLst>
          </p:cNvPr>
          <p:cNvSpPr txBox="1"/>
          <p:nvPr/>
        </p:nvSpPr>
        <p:spPr>
          <a:xfrm>
            <a:off x="1501303" y="509241"/>
            <a:ext cx="4966502" cy="369332"/>
          </a:xfrm>
          <a:prstGeom prst="rect">
            <a:avLst/>
          </a:prstGeom>
          <a:noFill/>
        </p:spPr>
        <p:txBody>
          <a:bodyPr wrap="square" rtlCol="0">
            <a:spAutoFit/>
          </a:bodyPr>
          <a:lstStyle/>
          <a:p>
            <a:pPr algn="ctr"/>
            <a:r>
              <a:rPr lang="en-US" b="1">
                <a:solidFill>
                  <a:schemeClr val="bg1"/>
                </a:solidFill>
                <a:latin typeface="Simplified Arabic Fixed" panose="02070309020205020404" pitchFamily="49" charset="-78"/>
                <a:ea typeface="Zilla Slab Highlight" pitchFamily="2" charset="77"/>
              </a:rPr>
              <a:t>What are PERSONAL QUALITIES?</a:t>
            </a:r>
          </a:p>
        </p:txBody>
      </p:sp>
      <p:sp>
        <p:nvSpPr>
          <p:cNvPr id="34" name="TextBox 33">
            <a:extLst>
              <a:ext uri="{FF2B5EF4-FFF2-40B4-BE49-F238E27FC236}">
                <a16:creationId xmlns:a16="http://schemas.microsoft.com/office/drawing/2014/main" id="{7BA9851E-FAE1-1845-A883-86877FF58FD6}"/>
              </a:ext>
              <a:ext uri="{C183D7F6-B498-43B3-948B-1728B52AA6E4}">
                <adec:decorative xmlns:adec="http://schemas.microsoft.com/office/drawing/2017/decorative" val="0"/>
              </a:ext>
            </a:extLst>
          </p:cNvPr>
          <p:cNvSpPr txBox="1"/>
          <p:nvPr/>
        </p:nvSpPr>
        <p:spPr>
          <a:xfrm>
            <a:off x="4829025" y="3844370"/>
            <a:ext cx="1733813" cy="307777"/>
          </a:xfrm>
          <a:prstGeom prst="rect">
            <a:avLst/>
          </a:prstGeom>
          <a:noFill/>
        </p:spPr>
        <p:txBody>
          <a:bodyPr wrap="square" rtlCol="0">
            <a:spAutoFit/>
          </a:bodyPr>
          <a:lstStyle/>
          <a:p>
            <a:r>
              <a:rPr lang="en-US" sz="1400">
                <a:solidFill>
                  <a:schemeClr val="accent2"/>
                </a:solidFill>
                <a:latin typeface="Stencil" pitchFamily="82" charset="77"/>
              </a:rPr>
              <a:t>Physically fit</a:t>
            </a:r>
          </a:p>
        </p:txBody>
      </p:sp>
      <p:sp>
        <p:nvSpPr>
          <p:cNvPr id="36" name="Rectangle 35">
            <a:extLst>
              <a:ext uri="{FF2B5EF4-FFF2-40B4-BE49-F238E27FC236}">
                <a16:creationId xmlns:a16="http://schemas.microsoft.com/office/drawing/2014/main" id="{4282D148-C8AC-664F-BD44-94636DBC4C73}"/>
              </a:ext>
            </a:extLst>
          </p:cNvPr>
          <p:cNvSpPr/>
          <p:nvPr/>
        </p:nvSpPr>
        <p:spPr>
          <a:xfrm>
            <a:off x="7372685" y="3720656"/>
            <a:ext cx="1532526" cy="523220"/>
          </a:xfrm>
          <a:prstGeom prst="rect">
            <a:avLst/>
          </a:prstGeom>
        </p:spPr>
        <p:txBody>
          <a:bodyPr wrap="square">
            <a:spAutoFit/>
          </a:bodyPr>
          <a:lstStyle/>
          <a:p>
            <a:r>
              <a:rPr lang="en-US" sz="1400">
                <a:latin typeface="Bradley Hand ITC" panose="03070402050302030203" pitchFamily="66" charset="77"/>
              </a:rPr>
              <a:t>Career in </a:t>
            </a:r>
            <a:r>
              <a:rPr lang="en-US" sz="1400" b="1">
                <a:latin typeface="Bradley Hand ITC" panose="03070402050302030203" pitchFamily="66" charset="77"/>
              </a:rPr>
              <a:t>sports </a:t>
            </a:r>
            <a:r>
              <a:rPr lang="en-US" sz="1400">
                <a:latin typeface="Bradley Hand ITC" panose="03070402050302030203" pitchFamily="66" charset="77"/>
              </a:rPr>
              <a:t>or </a:t>
            </a:r>
            <a:r>
              <a:rPr lang="en-US" sz="1400" b="1">
                <a:latin typeface="Bradley Hand ITC" panose="03070402050302030203" pitchFamily="66" charset="77"/>
              </a:rPr>
              <a:t>active work</a:t>
            </a:r>
            <a:r>
              <a:rPr lang="en-US" sz="1400">
                <a:latin typeface="Bradley Hand ITC" panose="03070402050302030203" pitchFamily="66" charset="77"/>
              </a:rPr>
              <a:t>?</a:t>
            </a:r>
          </a:p>
        </p:txBody>
      </p:sp>
      <p:cxnSp>
        <p:nvCxnSpPr>
          <p:cNvPr id="39" name="Straight Arrow Connector 38">
            <a:extLst>
              <a:ext uri="{FF2B5EF4-FFF2-40B4-BE49-F238E27FC236}">
                <a16:creationId xmlns:a16="http://schemas.microsoft.com/office/drawing/2014/main" id="{824E9F0C-8667-1745-AD66-B494BCE3D28D}"/>
              </a:ext>
            </a:extLst>
          </p:cNvPr>
          <p:cNvCxnSpPr>
            <a:cxnSpLocks/>
          </p:cNvCxnSpPr>
          <p:nvPr/>
        </p:nvCxnSpPr>
        <p:spPr>
          <a:xfrm>
            <a:off x="6398948" y="3986997"/>
            <a:ext cx="923913" cy="0"/>
          </a:xfrm>
          <a:prstGeom prst="straightConnector1">
            <a:avLst/>
          </a:prstGeom>
          <a:ln w="127000">
            <a:solidFill>
              <a:schemeClr val="accent2"/>
            </a:solidFill>
            <a:headEnd w="lg"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Graphic 5" descr="Spinning Plates with solid fill">
            <a:extLst>
              <a:ext uri="{FF2B5EF4-FFF2-40B4-BE49-F238E27FC236}">
                <a16:creationId xmlns:a16="http://schemas.microsoft.com/office/drawing/2014/main" id="{33ECA760-D599-DE49-91BD-6C2975208145}"/>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350743" y="3291707"/>
            <a:ext cx="539685" cy="539685"/>
          </a:xfrm>
          <a:prstGeom prst="rect">
            <a:avLst/>
          </a:prstGeom>
        </p:spPr>
      </p:pic>
      <p:sp>
        <p:nvSpPr>
          <p:cNvPr id="42" name="TextBox 41">
            <a:extLst>
              <a:ext uri="{FF2B5EF4-FFF2-40B4-BE49-F238E27FC236}">
                <a16:creationId xmlns:a16="http://schemas.microsoft.com/office/drawing/2014/main" id="{F57ED24D-A87A-B844-AF53-335045EA4FA4}"/>
              </a:ext>
            </a:extLst>
          </p:cNvPr>
          <p:cNvSpPr txBox="1"/>
          <p:nvPr/>
        </p:nvSpPr>
        <p:spPr>
          <a:xfrm>
            <a:off x="5919063" y="5358034"/>
            <a:ext cx="2422693" cy="307777"/>
          </a:xfrm>
          <a:prstGeom prst="rect">
            <a:avLst/>
          </a:prstGeom>
          <a:noFill/>
        </p:spPr>
        <p:txBody>
          <a:bodyPr wrap="square" lIns="91440" tIns="45720" rIns="91440" bIns="45720" rtlCol="0" anchor="t">
            <a:spAutoFit/>
          </a:bodyPr>
          <a:lstStyle/>
          <a:p>
            <a:endParaRPr lang="en-US" sz="1400">
              <a:solidFill>
                <a:schemeClr val="bg1"/>
              </a:solidFill>
              <a:latin typeface="Simplified Arabic Fixed" panose="02070309020205020404" pitchFamily="49" charset="-78"/>
              <a:cs typeface="Simplified Arabic Fixed"/>
            </a:endParaRPr>
          </a:p>
        </p:txBody>
      </p:sp>
      <p:sp>
        <p:nvSpPr>
          <p:cNvPr id="51" name="TextBox 50">
            <a:extLst>
              <a:ext uri="{FF2B5EF4-FFF2-40B4-BE49-F238E27FC236}">
                <a16:creationId xmlns:a16="http://schemas.microsoft.com/office/drawing/2014/main" id="{C269D1EA-9B11-F901-2FD7-D0239062F99D}"/>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52" name="Picture 4">
            <a:extLst>
              <a:ext uri="{FF2B5EF4-FFF2-40B4-BE49-F238E27FC236}">
                <a16:creationId xmlns:a16="http://schemas.microsoft.com/office/drawing/2014/main" id="{06E44B8A-87C2-4B6B-E775-B6E7099C3705}"/>
              </a:ext>
            </a:extLst>
          </p:cNvPr>
          <p:cNvPicPr>
            <a:picLocks noChangeAspect="1"/>
          </p:cNvPicPr>
          <p:nvPr/>
        </p:nvPicPr>
        <p:blipFill>
          <a:blip r:embed="rId15"/>
          <a:stretch>
            <a:fillRect/>
          </a:stretch>
        </p:blipFill>
        <p:spPr>
          <a:xfrm>
            <a:off x="7515061" y="6263837"/>
            <a:ext cx="1247775" cy="400050"/>
          </a:xfrm>
          <a:prstGeom prst="rect">
            <a:avLst/>
          </a:prstGeom>
        </p:spPr>
      </p:pic>
      <p:grpSp>
        <p:nvGrpSpPr>
          <p:cNvPr id="93" name="Group 92">
            <a:extLst>
              <a:ext uri="{FF2B5EF4-FFF2-40B4-BE49-F238E27FC236}">
                <a16:creationId xmlns:a16="http://schemas.microsoft.com/office/drawing/2014/main" id="{5F08A292-7AF7-9B76-D75C-2881FD22745A}"/>
              </a:ext>
            </a:extLst>
          </p:cNvPr>
          <p:cNvGrpSpPr/>
          <p:nvPr/>
        </p:nvGrpSpPr>
        <p:grpSpPr>
          <a:xfrm>
            <a:off x="3987346" y="5895519"/>
            <a:ext cx="3275873" cy="941653"/>
            <a:chOff x="4025836" y="5656100"/>
            <a:chExt cx="3275873" cy="941653"/>
          </a:xfrm>
        </p:grpSpPr>
        <p:sp>
          <p:nvSpPr>
            <p:cNvPr id="64" name="Rounded Rectangle 63">
              <a:extLst>
                <a:ext uri="{FF2B5EF4-FFF2-40B4-BE49-F238E27FC236}">
                  <a16:creationId xmlns:a16="http://schemas.microsoft.com/office/drawing/2014/main" id="{27627D81-7C48-4BCE-373C-D3D5FCD9A26F}"/>
                </a:ext>
              </a:extLst>
            </p:cNvPr>
            <p:cNvSpPr/>
            <p:nvPr/>
          </p:nvSpPr>
          <p:spPr>
            <a:xfrm>
              <a:off x="4070646" y="5656100"/>
              <a:ext cx="3231063" cy="814858"/>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9D9CF543-BACF-00EA-35DB-789710F1AE02}"/>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l="-1" t="8740" r="-1"/>
            <a:stretch/>
          </p:blipFill>
          <p:spPr>
            <a:xfrm>
              <a:off x="4755520" y="5806360"/>
              <a:ext cx="2350959" cy="523220"/>
            </a:xfrm>
            <a:prstGeom prst="rect">
              <a:avLst/>
            </a:prstGeom>
          </p:spPr>
        </p:pic>
        <p:sp>
          <p:nvSpPr>
            <p:cNvPr id="65" name="TextBox 64">
              <a:extLst>
                <a:ext uri="{FF2B5EF4-FFF2-40B4-BE49-F238E27FC236}">
                  <a16:creationId xmlns:a16="http://schemas.microsoft.com/office/drawing/2014/main" id="{34E9DAC0-A14C-D32D-43D5-E6255ED8DD86}"/>
                </a:ext>
              </a:extLst>
            </p:cNvPr>
            <p:cNvSpPr txBox="1"/>
            <p:nvPr/>
          </p:nvSpPr>
          <p:spPr>
            <a:xfrm>
              <a:off x="4832484" y="5822913"/>
              <a:ext cx="2224300" cy="523220"/>
            </a:xfrm>
            <a:prstGeom prst="rect">
              <a:avLst/>
            </a:prstGeom>
            <a:noFill/>
          </p:spPr>
          <p:txBody>
            <a:bodyPr wrap="square" rtlCol="0">
              <a:spAutoFit/>
            </a:bodyPr>
            <a:lstStyle/>
            <a:p>
              <a:r>
                <a:rPr lang="en-US" sz="1400">
                  <a:solidFill>
                    <a:schemeClr val="bg1"/>
                  </a:solidFill>
                  <a:latin typeface="Simplified Arabic Fixed" panose="02070309020205020404" pitchFamily="49" charset="-78"/>
                </a:rPr>
                <a:t>Activity 1 : My personal qualities</a:t>
              </a:r>
            </a:p>
          </p:txBody>
        </p:sp>
        <p:pic>
          <p:nvPicPr>
            <p:cNvPr id="66" name="Picture 65" descr="Icon&#10;&#10;Description automatically generated">
              <a:extLst>
                <a:ext uri="{FF2B5EF4-FFF2-40B4-BE49-F238E27FC236}">
                  <a16:creationId xmlns:a16="http://schemas.microsoft.com/office/drawing/2014/main" id="{2E675439-E10A-62A8-2A5C-29989174B70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025836" y="5782895"/>
              <a:ext cx="814858" cy="814858"/>
            </a:xfrm>
            <a:prstGeom prst="rect">
              <a:avLst/>
            </a:prstGeom>
          </p:spPr>
        </p:pic>
      </p:grpSp>
      <p:grpSp>
        <p:nvGrpSpPr>
          <p:cNvPr id="67" name="Group 66">
            <a:extLst>
              <a:ext uri="{FF2B5EF4-FFF2-40B4-BE49-F238E27FC236}">
                <a16:creationId xmlns:a16="http://schemas.microsoft.com/office/drawing/2014/main" id="{EA5B5E7B-8DD9-122A-1579-5CC67B4618EA}"/>
              </a:ext>
            </a:extLst>
          </p:cNvPr>
          <p:cNvGrpSpPr/>
          <p:nvPr/>
        </p:nvGrpSpPr>
        <p:grpSpPr>
          <a:xfrm>
            <a:off x="557817" y="180339"/>
            <a:ext cx="736600" cy="889000"/>
            <a:chOff x="790935" y="437872"/>
            <a:chExt cx="736600" cy="889000"/>
          </a:xfrm>
        </p:grpSpPr>
        <p:sp>
          <p:nvSpPr>
            <p:cNvPr id="68" name="Rectangle 67">
              <a:extLst>
                <a:ext uri="{FF2B5EF4-FFF2-40B4-BE49-F238E27FC236}">
                  <a16:creationId xmlns:a16="http://schemas.microsoft.com/office/drawing/2014/main" id="{E70A5EB8-A2D9-6C58-3FAF-5FB1B644CAAA}"/>
                </a:ext>
              </a:extLst>
            </p:cNvPr>
            <p:cNvSpPr/>
            <p:nvPr/>
          </p:nvSpPr>
          <p:spPr>
            <a:xfrm>
              <a:off x="790935" y="437872"/>
              <a:ext cx="736600" cy="889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descr="A picture containing text, plant, leaf, fern&#10;&#10;Description automatically generated">
              <a:extLst>
                <a:ext uri="{FF2B5EF4-FFF2-40B4-BE49-F238E27FC236}">
                  <a16:creationId xmlns:a16="http://schemas.microsoft.com/office/drawing/2014/main" id="{1CF42125-33FA-5E5E-6FB6-6E1D7E65928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773480">
              <a:off x="909261" y="489124"/>
              <a:ext cx="538372" cy="787618"/>
            </a:xfrm>
            <a:prstGeom prst="rect">
              <a:avLst/>
            </a:prstGeom>
          </p:spPr>
        </p:pic>
      </p:grpSp>
      <p:grpSp>
        <p:nvGrpSpPr>
          <p:cNvPr id="84" name="Group 83">
            <a:extLst>
              <a:ext uri="{FF2B5EF4-FFF2-40B4-BE49-F238E27FC236}">
                <a16:creationId xmlns:a16="http://schemas.microsoft.com/office/drawing/2014/main" id="{9F19EB78-3059-0FED-8191-F5BCB33DD9E6}"/>
              </a:ext>
            </a:extLst>
          </p:cNvPr>
          <p:cNvGrpSpPr/>
          <p:nvPr/>
        </p:nvGrpSpPr>
        <p:grpSpPr>
          <a:xfrm>
            <a:off x="4496650" y="1837377"/>
            <a:ext cx="789120" cy="510480"/>
            <a:chOff x="4496650" y="1837377"/>
            <a:chExt cx="789120" cy="510480"/>
          </a:xfrm>
        </p:grpSpPr>
        <mc:AlternateContent xmlns:mc="http://schemas.openxmlformats.org/markup-compatibility/2006" xmlns:p14="http://schemas.microsoft.com/office/powerpoint/2010/main">
          <mc:Choice Requires="p14">
            <p:contentPart p14:bwMode="auto" r:id="rId19">
              <p14:nvContentPartPr>
                <p14:cNvPr id="82" name="Ink 81">
                  <a:extLst>
                    <a:ext uri="{FF2B5EF4-FFF2-40B4-BE49-F238E27FC236}">
                      <a16:creationId xmlns:a16="http://schemas.microsoft.com/office/drawing/2014/main" id="{CC177385-9069-96F2-BDAC-DA3CE85EC0D5}"/>
                    </a:ext>
                  </a:extLst>
                </p14:cNvPr>
                <p14:cNvContentPartPr/>
                <p14:nvPr/>
              </p14:nvContentPartPr>
              <p14:xfrm>
                <a:off x="4496650" y="1837377"/>
                <a:ext cx="789120" cy="460080"/>
              </p14:xfrm>
            </p:contentPart>
          </mc:Choice>
          <mc:Fallback xmlns="">
            <p:pic>
              <p:nvPicPr>
                <p:cNvPr id="82" name="Ink 81">
                  <a:extLst>
                    <a:ext uri="{FF2B5EF4-FFF2-40B4-BE49-F238E27FC236}">
                      <a16:creationId xmlns:a16="http://schemas.microsoft.com/office/drawing/2014/main" id="{CC177385-9069-96F2-BDAC-DA3CE85EC0D5}"/>
                    </a:ext>
                  </a:extLst>
                </p:cNvPr>
                <p:cNvPicPr/>
                <p:nvPr/>
              </p:nvPicPr>
              <p:blipFill>
                <a:blip r:embed="rId20"/>
                <a:stretch>
                  <a:fillRect/>
                </a:stretch>
              </p:blipFill>
              <p:spPr>
                <a:xfrm>
                  <a:off x="4478642" y="1819391"/>
                  <a:ext cx="824776" cy="49569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3" name="Ink 82">
                  <a:extLst>
                    <a:ext uri="{FF2B5EF4-FFF2-40B4-BE49-F238E27FC236}">
                      <a16:creationId xmlns:a16="http://schemas.microsoft.com/office/drawing/2014/main" id="{24BCD534-AB85-F1C0-4903-3AD60C925367}"/>
                    </a:ext>
                  </a:extLst>
                </p14:cNvPr>
                <p14:cNvContentPartPr/>
                <p14:nvPr/>
              </p14:nvContentPartPr>
              <p14:xfrm>
                <a:off x="5155090" y="2164617"/>
                <a:ext cx="129240" cy="183240"/>
              </p14:xfrm>
            </p:contentPart>
          </mc:Choice>
          <mc:Fallback xmlns="">
            <p:pic>
              <p:nvPicPr>
                <p:cNvPr id="83" name="Ink 82">
                  <a:extLst>
                    <a:ext uri="{FF2B5EF4-FFF2-40B4-BE49-F238E27FC236}">
                      <a16:creationId xmlns:a16="http://schemas.microsoft.com/office/drawing/2014/main" id="{24BCD534-AB85-F1C0-4903-3AD60C925367}"/>
                    </a:ext>
                  </a:extLst>
                </p:cNvPr>
                <p:cNvPicPr/>
                <p:nvPr/>
              </p:nvPicPr>
              <p:blipFill>
                <a:blip r:embed="rId22"/>
                <a:stretch>
                  <a:fillRect/>
                </a:stretch>
              </p:blipFill>
              <p:spPr>
                <a:xfrm>
                  <a:off x="5137090" y="2146617"/>
                  <a:ext cx="164880" cy="218880"/>
                </a:xfrm>
                <a:prstGeom prst="rect">
                  <a:avLst/>
                </a:prstGeom>
              </p:spPr>
            </p:pic>
          </mc:Fallback>
        </mc:AlternateContent>
      </p:grpSp>
      <p:grpSp>
        <p:nvGrpSpPr>
          <p:cNvPr id="87" name="Group 86">
            <a:extLst>
              <a:ext uri="{FF2B5EF4-FFF2-40B4-BE49-F238E27FC236}">
                <a16:creationId xmlns:a16="http://schemas.microsoft.com/office/drawing/2014/main" id="{FB51FC7E-A717-160D-6894-C5F2CD1FC421}"/>
              </a:ext>
            </a:extLst>
          </p:cNvPr>
          <p:cNvGrpSpPr/>
          <p:nvPr/>
        </p:nvGrpSpPr>
        <p:grpSpPr>
          <a:xfrm>
            <a:off x="4489810" y="3136257"/>
            <a:ext cx="451080" cy="617040"/>
            <a:chOff x="4489810" y="3136257"/>
            <a:chExt cx="451080" cy="617040"/>
          </a:xfrm>
        </p:grpSpPr>
        <mc:AlternateContent xmlns:mc="http://schemas.openxmlformats.org/markup-compatibility/2006" xmlns:p14="http://schemas.microsoft.com/office/powerpoint/2010/main">
          <mc:Choice Requires="p14">
            <p:contentPart p14:bwMode="auto" r:id="rId23">
              <p14:nvContentPartPr>
                <p14:cNvPr id="85" name="Ink 84">
                  <a:extLst>
                    <a:ext uri="{FF2B5EF4-FFF2-40B4-BE49-F238E27FC236}">
                      <a16:creationId xmlns:a16="http://schemas.microsoft.com/office/drawing/2014/main" id="{1430CE05-F60F-F41D-1388-60C789D11D28}"/>
                    </a:ext>
                  </a:extLst>
                </p14:cNvPr>
                <p14:cNvContentPartPr/>
                <p14:nvPr/>
              </p14:nvContentPartPr>
              <p14:xfrm>
                <a:off x="4489810" y="3136257"/>
                <a:ext cx="396720" cy="582480"/>
              </p14:xfrm>
            </p:contentPart>
          </mc:Choice>
          <mc:Fallback xmlns="">
            <p:pic>
              <p:nvPicPr>
                <p:cNvPr id="85" name="Ink 84">
                  <a:extLst>
                    <a:ext uri="{FF2B5EF4-FFF2-40B4-BE49-F238E27FC236}">
                      <a16:creationId xmlns:a16="http://schemas.microsoft.com/office/drawing/2014/main" id="{1430CE05-F60F-F41D-1388-60C789D11D28}"/>
                    </a:ext>
                  </a:extLst>
                </p:cNvPr>
                <p:cNvPicPr/>
                <p:nvPr/>
              </p:nvPicPr>
              <p:blipFill>
                <a:blip r:embed="rId24"/>
                <a:stretch>
                  <a:fillRect/>
                </a:stretch>
              </p:blipFill>
              <p:spPr>
                <a:xfrm>
                  <a:off x="4471794" y="3118257"/>
                  <a:ext cx="432392"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6" name="Ink 85">
                  <a:extLst>
                    <a:ext uri="{FF2B5EF4-FFF2-40B4-BE49-F238E27FC236}">
                      <a16:creationId xmlns:a16="http://schemas.microsoft.com/office/drawing/2014/main" id="{54A25652-729A-FC27-24DA-7CF64E4C7A8A}"/>
                    </a:ext>
                  </a:extLst>
                </p14:cNvPr>
                <p14:cNvContentPartPr/>
                <p14:nvPr/>
              </p14:nvContentPartPr>
              <p14:xfrm>
                <a:off x="4764130" y="3593817"/>
                <a:ext cx="176760" cy="159480"/>
              </p14:xfrm>
            </p:contentPart>
          </mc:Choice>
          <mc:Fallback xmlns="">
            <p:pic>
              <p:nvPicPr>
                <p:cNvPr id="86" name="Ink 85">
                  <a:extLst>
                    <a:ext uri="{FF2B5EF4-FFF2-40B4-BE49-F238E27FC236}">
                      <a16:creationId xmlns:a16="http://schemas.microsoft.com/office/drawing/2014/main" id="{54A25652-729A-FC27-24DA-7CF64E4C7A8A}"/>
                    </a:ext>
                  </a:extLst>
                </p:cNvPr>
                <p:cNvPicPr/>
                <p:nvPr/>
              </p:nvPicPr>
              <p:blipFill>
                <a:blip r:embed="rId26"/>
                <a:stretch>
                  <a:fillRect/>
                </a:stretch>
              </p:blipFill>
              <p:spPr>
                <a:xfrm>
                  <a:off x="4746130" y="3575817"/>
                  <a:ext cx="212400" cy="195120"/>
                </a:xfrm>
                <a:prstGeom prst="rect">
                  <a:avLst/>
                </a:prstGeom>
              </p:spPr>
            </p:pic>
          </mc:Fallback>
        </mc:AlternateContent>
      </p:grpSp>
      <p:grpSp>
        <p:nvGrpSpPr>
          <p:cNvPr id="92" name="Group 91">
            <a:extLst>
              <a:ext uri="{FF2B5EF4-FFF2-40B4-BE49-F238E27FC236}">
                <a16:creationId xmlns:a16="http://schemas.microsoft.com/office/drawing/2014/main" id="{E7BB98ED-8E48-5692-9BFF-A657C1B6E6DF}"/>
              </a:ext>
            </a:extLst>
          </p:cNvPr>
          <p:cNvGrpSpPr/>
          <p:nvPr/>
        </p:nvGrpSpPr>
        <p:grpSpPr>
          <a:xfrm>
            <a:off x="4209538" y="4270849"/>
            <a:ext cx="4934461" cy="1539971"/>
            <a:chOff x="4027759" y="5318029"/>
            <a:chExt cx="4934461" cy="1539971"/>
          </a:xfrm>
        </p:grpSpPr>
        <p:pic>
          <p:nvPicPr>
            <p:cNvPr id="61" name="Picture 60" descr="A picture containing text&#10;&#10;Description automatically generated">
              <a:extLst>
                <a:ext uri="{FF2B5EF4-FFF2-40B4-BE49-F238E27FC236}">
                  <a16:creationId xmlns:a16="http://schemas.microsoft.com/office/drawing/2014/main" id="{57D32B66-FF59-5D9D-46ED-DA928BAFBEB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27759" y="5363825"/>
              <a:ext cx="3255168" cy="1494175"/>
            </a:xfrm>
            <a:prstGeom prst="rect">
              <a:avLst/>
            </a:prstGeom>
            <a:effectLst>
              <a:outerShdw blurRad="50800" dist="50800" dir="5400000" algn="ctr" rotWithShape="0">
                <a:schemeClr val="tx1">
                  <a:lumMod val="65000"/>
                  <a:lumOff val="35000"/>
                </a:schemeClr>
              </a:outerShdw>
            </a:effectLst>
          </p:spPr>
        </p:pic>
        <p:sp>
          <p:nvSpPr>
            <p:cNvPr id="62" name="TextBox 61">
              <a:extLst>
                <a:ext uri="{FF2B5EF4-FFF2-40B4-BE49-F238E27FC236}">
                  <a16:creationId xmlns:a16="http://schemas.microsoft.com/office/drawing/2014/main" id="{8C2BABC6-608F-1250-C33F-71179278C0B4}"/>
                </a:ext>
              </a:extLst>
            </p:cNvPr>
            <p:cNvSpPr txBox="1"/>
            <p:nvPr/>
          </p:nvSpPr>
          <p:spPr>
            <a:xfrm>
              <a:off x="4302545" y="5698607"/>
              <a:ext cx="2786771" cy="738664"/>
            </a:xfrm>
            <a:prstGeom prst="rect">
              <a:avLst/>
            </a:prstGeom>
            <a:noFill/>
          </p:spPr>
          <p:txBody>
            <a:bodyPr wrap="square" rtlCol="0">
              <a:spAutoFit/>
            </a:bodyPr>
            <a:lstStyle/>
            <a:p>
              <a:pPr algn="ctr"/>
              <a:r>
                <a:rPr lang="en-GB" sz="1400" b="1">
                  <a:latin typeface="Comic Sans MS" panose="030F0902030302020204" pitchFamily="66" charset="0"/>
                  <a:cs typeface="Simplified Arabic Fixed"/>
                </a:rPr>
                <a:t>TASK 4</a:t>
              </a:r>
              <a:r>
                <a:rPr lang="en-GB" sz="1400">
                  <a:latin typeface="Comic Sans MS" panose="030F0902030302020204" pitchFamily="66" charset="0"/>
                  <a:cs typeface="Simplified Arabic Fixed"/>
                </a:rPr>
                <a:t>: Can you think of a quality and a job that might match it?</a:t>
              </a:r>
            </a:p>
          </p:txBody>
        </p:sp>
        <p:pic>
          <p:nvPicPr>
            <p:cNvPr id="88" name="Picture 87" descr="Background pattern&#10;&#10;Description automatically generated">
              <a:extLst>
                <a:ext uri="{FF2B5EF4-FFF2-40B4-BE49-F238E27FC236}">
                  <a16:creationId xmlns:a16="http://schemas.microsoft.com/office/drawing/2014/main" id="{A83E3966-63B1-C5DC-2CD4-369ED3D6D4C8}"/>
                </a:ext>
              </a:extLst>
            </p:cNvPr>
            <p:cNvPicPr>
              <a:picLocks noChangeAspect="1"/>
            </p:cNvPicPr>
            <p:nvPr/>
          </p:nvPicPr>
          <p:blipFill rotWithShape="1">
            <a:blip r:embed="rId28">
              <a:extLst>
                <a:ext uri="{28A0092B-C50C-407E-A947-70E740481C1C}">
                  <a14:useLocalDpi xmlns:a14="http://schemas.microsoft.com/office/drawing/2010/main" val="0"/>
                </a:ext>
              </a:extLst>
            </a:blip>
            <a:srcRect t="46466" b="1"/>
            <a:stretch/>
          </p:blipFill>
          <p:spPr>
            <a:xfrm rot="5400000" flipH="1">
              <a:off x="7670933" y="4876709"/>
              <a:ext cx="849967" cy="1732607"/>
            </a:xfrm>
            <a:prstGeom prst="rect">
              <a:avLst/>
            </a:prstGeom>
          </p:spPr>
        </p:pic>
      </p:grpSp>
    </p:spTree>
    <p:extLst>
      <p:ext uri="{BB962C8B-B14F-4D97-AF65-F5344CB8AC3E}">
        <p14:creationId xmlns:p14="http://schemas.microsoft.com/office/powerpoint/2010/main" val="20272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dissolve">
                                      <p:cBhvr>
                                        <p:cTn id="1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9" name="Picture 78" descr="A picture containing sunset, nature, flock, bright&#10;&#10;Description automatically generated">
            <a:extLst>
              <a:ext uri="{FF2B5EF4-FFF2-40B4-BE49-F238E27FC236}">
                <a16:creationId xmlns:a16="http://schemas.microsoft.com/office/drawing/2014/main" id="{B5D146E8-CDE2-19CD-DBE7-FE3E19281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158" y="313655"/>
            <a:ext cx="4966501" cy="516378"/>
          </a:xfrm>
          <a:prstGeom prst="rect">
            <a:avLst/>
          </a:prstGeom>
        </p:spPr>
      </p:pic>
      <p:pic>
        <p:nvPicPr>
          <p:cNvPr id="17" name="Ink 16">
            <a:extLst>
              <a:ext uri="{FF2B5EF4-FFF2-40B4-BE49-F238E27FC236}">
                <a16:creationId xmlns:a16="http://schemas.microsoft.com/office/drawing/2014/main" id="{FFB6A90E-9569-104B-973D-5F187B512DF1}"/>
              </a:ext>
            </a:extLst>
          </p:cNvPr>
          <p:cNvPicPr/>
          <p:nvPr/>
        </p:nvPicPr>
        <p:blipFill>
          <a:blip r:embed="rId5"/>
          <a:stretch>
            <a:fillRect/>
          </a:stretch>
        </p:blipFill>
        <p:spPr>
          <a:xfrm>
            <a:off x="6842920" y="1790280"/>
            <a:ext cx="188276" cy="831910"/>
          </a:xfrm>
          <a:prstGeom prst="rect">
            <a:avLst/>
          </a:prstGeom>
        </p:spPr>
      </p:pic>
      <p:pic>
        <p:nvPicPr>
          <p:cNvPr id="74" name="Ink 73">
            <a:extLst>
              <a:ext uri="{FF2B5EF4-FFF2-40B4-BE49-F238E27FC236}">
                <a16:creationId xmlns:a16="http://schemas.microsoft.com/office/drawing/2014/main" id="{5DDD2D62-A5CF-5D48-A049-F9C6639FBEB7}"/>
              </a:ext>
            </a:extLst>
          </p:cNvPr>
          <p:cNvPicPr/>
          <p:nvPr/>
        </p:nvPicPr>
        <p:blipFill>
          <a:blip r:embed="rId6"/>
          <a:stretch>
            <a:fillRect/>
          </a:stretch>
        </p:blipFill>
        <p:spPr>
          <a:xfrm>
            <a:off x="2760876" y="1377148"/>
            <a:ext cx="145080" cy="1432080"/>
          </a:xfrm>
          <a:prstGeom prst="rect">
            <a:avLst/>
          </a:prstGeom>
        </p:spPr>
      </p:pic>
      <p:pic>
        <p:nvPicPr>
          <p:cNvPr id="58" name="Picture 57" descr="A picture containing text, sign&#10;&#10;Description automatically generated">
            <a:extLst>
              <a:ext uri="{FF2B5EF4-FFF2-40B4-BE49-F238E27FC236}">
                <a16:creationId xmlns:a16="http://schemas.microsoft.com/office/drawing/2014/main" id="{A172936D-2490-6242-8B8D-5F916630E1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4733" y="58644"/>
            <a:ext cx="989649" cy="981856"/>
          </a:xfrm>
          <a:prstGeom prst="rect">
            <a:avLst/>
          </a:prstGeom>
        </p:spPr>
      </p:pic>
      <p:sp>
        <p:nvSpPr>
          <p:cNvPr id="50" name="Rectangle 49">
            <a:extLst>
              <a:ext uri="{FF2B5EF4-FFF2-40B4-BE49-F238E27FC236}">
                <a16:creationId xmlns:a16="http://schemas.microsoft.com/office/drawing/2014/main" id="{027F1092-1126-364A-A8E8-3CD2A32BECC3}"/>
              </a:ext>
            </a:extLst>
          </p:cNvPr>
          <p:cNvSpPr/>
          <p:nvPr/>
        </p:nvSpPr>
        <p:spPr>
          <a:xfrm>
            <a:off x="0" y="8396"/>
            <a:ext cx="6773027" cy="101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EE727E-D41F-4047-AE26-FC9A0623135B}"/>
              </a:ext>
            </a:extLst>
          </p:cNvPr>
          <p:cNvSpPr txBox="1"/>
          <p:nvPr/>
        </p:nvSpPr>
        <p:spPr>
          <a:xfrm>
            <a:off x="1833158" y="392865"/>
            <a:ext cx="4931255" cy="400110"/>
          </a:xfrm>
          <a:prstGeom prst="rect">
            <a:avLst/>
          </a:prstGeom>
          <a:noFill/>
        </p:spPr>
        <p:txBody>
          <a:bodyPr wrap="square" rtlCol="0">
            <a:spAutoFit/>
          </a:bodyPr>
          <a:lstStyle/>
          <a:p>
            <a:pPr algn="ctr"/>
            <a:r>
              <a:rPr lang="en-US" sz="2000" b="1">
                <a:solidFill>
                  <a:schemeClr val="bg1"/>
                </a:solidFill>
                <a:latin typeface="Simplified Arabic Fixed" panose="02070309020205020404" pitchFamily="49" charset="-78"/>
                <a:ea typeface="Zilla Slab Highlight" pitchFamily="2" charset="77"/>
              </a:rPr>
              <a:t>Understanding SKILLS</a:t>
            </a:r>
          </a:p>
        </p:txBody>
      </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 name="Ink 1">
                <a:extLst>
                  <a:ext uri="{FF2B5EF4-FFF2-40B4-BE49-F238E27FC236}">
                    <a16:creationId xmlns:a16="http://schemas.microsoft.com/office/drawing/2014/main" id="{AE8BCF60-FF8F-CC42-8324-25ED37ABDEB1}"/>
                  </a:ext>
                </a:extLst>
              </p14:cNvPr>
              <p14:cNvContentPartPr/>
              <p14:nvPr/>
            </p14:nvContentPartPr>
            <p14:xfrm>
              <a:off x="2900753" y="-49426"/>
              <a:ext cx="360" cy="360"/>
            </p14:xfrm>
          </p:contentPart>
        </mc:Choice>
        <mc:Fallback xmlns="">
          <p:pic>
            <p:nvPicPr>
              <p:cNvPr id="2" name="Ink 1">
                <a:extLst>
                  <a:ext uri="{FF2B5EF4-FFF2-40B4-BE49-F238E27FC236}">
                    <a16:creationId xmlns:a16="http://schemas.microsoft.com/office/drawing/2014/main" id="{AE8BCF60-FF8F-CC42-8324-25ED37ABDEB1}"/>
                  </a:ext>
                </a:extLst>
              </p:cNvPr>
              <p:cNvPicPr/>
              <p:nvPr/>
            </p:nvPicPr>
            <p:blipFill>
              <a:blip r:embed="rId9"/>
              <a:stretch>
                <a:fillRect/>
              </a:stretch>
            </p:blipFill>
            <p:spPr>
              <a:xfrm>
                <a:off x="2882753" y="-157426"/>
                <a:ext cx="36000" cy="216000"/>
              </a:xfrm>
              <a:prstGeom prst="rect">
                <a:avLst/>
              </a:prstGeom>
            </p:spPr>
          </p:pic>
        </mc:Fallback>
      </mc:AlternateContent>
      <p:pic>
        <p:nvPicPr>
          <p:cNvPr id="64" name="Picture 63" descr="A picture containing text&#10;&#10;Description automatically generated">
            <a:extLst>
              <a:ext uri="{FF2B5EF4-FFF2-40B4-BE49-F238E27FC236}">
                <a16:creationId xmlns:a16="http://schemas.microsoft.com/office/drawing/2014/main" id="{B49D6C8F-F14B-204B-AF24-18757139CFB1}"/>
              </a:ext>
            </a:extLst>
          </p:cNvPr>
          <p:cNvPicPr>
            <a:picLocks noChangeAspect="1"/>
          </p:cNvPicPr>
          <p:nvPr/>
        </p:nvPicPr>
        <p:blipFill rotWithShape="1">
          <a:blip r:embed="rId10">
            <a:extLst>
              <a:ext uri="{28A0092B-C50C-407E-A947-70E740481C1C}">
                <a14:useLocalDpi xmlns:a14="http://schemas.microsoft.com/office/drawing/2010/main"/>
              </a:ext>
            </a:extLst>
          </a:blip>
          <a:srcRect b="15959"/>
          <a:stretch/>
        </p:blipFill>
        <p:spPr>
          <a:xfrm>
            <a:off x="522007" y="1900103"/>
            <a:ext cx="4674871" cy="3229436"/>
          </a:xfrm>
          <a:prstGeom prst="rect">
            <a:avLst/>
          </a:prstGeom>
          <a:effectLst>
            <a:outerShdw blurRad="50800" dist="50800" dir="5400000" algn="ctr" rotWithShape="0">
              <a:schemeClr val="tx1">
                <a:lumMod val="75000"/>
                <a:lumOff val="25000"/>
              </a:schemeClr>
            </a:outerShdw>
          </a:effectLst>
        </p:spPr>
      </p:pic>
      <p:pic>
        <p:nvPicPr>
          <p:cNvPr id="4" name="Picture 3" descr="A picture containing text&#10;&#10;Description automatically generated">
            <a:extLst>
              <a:ext uri="{FF2B5EF4-FFF2-40B4-BE49-F238E27FC236}">
                <a16:creationId xmlns:a16="http://schemas.microsoft.com/office/drawing/2014/main" id="{E4561C8A-5993-5C4C-A15F-53ED779DE75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44224" y="3635306"/>
            <a:ext cx="1128029" cy="396462"/>
          </a:xfrm>
          <a:prstGeom prst="rect">
            <a:avLst/>
          </a:prstGeom>
        </p:spPr>
      </p:pic>
      <p:pic>
        <p:nvPicPr>
          <p:cNvPr id="67" name="Picture 66" descr="A picture containing text&#10;&#10;Description automatically generated">
            <a:extLst>
              <a:ext uri="{FF2B5EF4-FFF2-40B4-BE49-F238E27FC236}">
                <a16:creationId xmlns:a16="http://schemas.microsoft.com/office/drawing/2014/main" id="{C09DEEE3-90AD-614A-8DC1-2EA383DB181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88380" y="3615113"/>
            <a:ext cx="1128029" cy="396462"/>
          </a:xfrm>
          <a:prstGeom prst="rect">
            <a:avLst/>
          </a:prstGeom>
        </p:spPr>
      </p:pic>
      <p:pic>
        <p:nvPicPr>
          <p:cNvPr id="66" name="Picture 65" descr="A picture containing text&#10;&#10;Description automatically generated">
            <a:extLst>
              <a:ext uri="{FF2B5EF4-FFF2-40B4-BE49-F238E27FC236}">
                <a16:creationId xmlns:a16="http://schemas.microsoft.com/office/drawing/2014/main" id="{ADB42D0D-6CB8-F14C-A721-92210D2D216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740867" y="2081456"/>
            <a:ext cx="2435578" cy="2948034"/>
          </a:xfrm>
          <a:prstGeom prst="rect">
            <a:avLst/>
          </a:prstGeom>
          <a:effectLst>
            <a:outerShdw blurRad="50800" dist="50800" dir="5400000" algn="ctr" rotWithShape="0">
              <a:schemeClr val="tx1">
                <a:lumMod val="75000"/>
                <a:lumOff val="25000"/>
              </a:schemeClr>
            </a:outerShdw>
          </a:effectLst>
        </p:spPr>
      </p:pic>
      <p:pic>
        <p:nvPicPr>
          <p:cNvPr id="63" name="Picture 62" descr="A picture containing text, sunset&#10;&#10;Description automatically generated">
            <a:extLst>
              <a:ext uri="{FF2B5EF4-FFF2-40B4-BE49-F238E27FC236}">
                <a16:creationId xmlns:a16="http://schemas.microsoft.com/office/drawing/2014/main" id="{74BDC6D8-3693-D64B-9E2C-0EAD7C900AA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76704" y="2632424"/>
            <a:ext cx="1368341" cy="645886"/>
          </a:xfrm>
          <a:prstGeom prst="rect">
            <a:avLst/>
          </a:prstGeom>
        </p:spPr>
      </p:pic>
      <p:sp>
        <p:nvSpPr>
          <p:cNvPr id="55" name="TextBox 54">
            <a:extLst>
              <a:ext uri="{FF2B5EF4-FFF2-40B4-BE49-F238E27FC236}">
                <a16:creationId xmlns:a16="http://schemas.microsoft.com/office/drawing/2014/main" id="{FF8949B3-A6E4-5F4C-BC3F-BD0F0C1CF86F}"/>
              </a:ext>
            </a:extLst>
          </p:cNvPr>
          <p:cNvSpPr txBox="1"/>
          <p:nvPr/>
        </p:nvSpPr>
        <p:spPr>
          <a:xfrm>
            <a:off x="2129541" y="2788521"/>
            <a:ext cx="1262665" cy="400110"/>
          </a:xfrm>
          <a:prstGeom prst="rect">
            <a:avLst/>
          </a:prstGeom>
          <a:noFill/>
        </p:spPr>
        <p:txBody>
          <a:bodyPr wrap="square" rtlCol="0">
            <a:spAutoFit/>
          </a:bodyPr>
          <a:lstStyle/>
          <a:p>
            <a:pPr algn="ctr"/>
            <a:r>
              <a:rPr lang="en-US" sz="2000">
                <a:solidFill>
                  <a:schemeClr val="bg1"/>
                </a:solidFill>
                <a:latin typeface="Stencil" pitchFamily="82" charset="77"/>
                <a:ea typeface="Zilla Slab Highlight" pitchFamily="2" charset="77"/>
              </a:rPr>
              <a:t>HARD</a:t>
            </a:r>
          </a:p>
        </p:txBody>
      </p:sp>
      <p:sp>
        <p:nvSpPr>
          <p:cNvPr id="34" name="TextBox 33">
            <a:extLst>
              <a:ext uri="{FF2B5EF4-FFF2-40B4-BE49-F238E27FC236}">
                <a16:creationId xmlns:a16="http://schemas.microsoft.com/office/drawing/2014/main" id="{FD71F9B2-BEA7-C04C-BA0D-6CB94A6A7E85}"/>
              </a:ext>
            </a:extLst>
          </p:cNvPr>
          <p:cNvSpPr txBox="1"/>
          <p:nvPr/>
        </p:nvSpPr>
        <p:spPr>
          <a:xfrm>
            <a:off x="3122170" y="3658747"/>
            <a:ext cx="1230014" cy="307777"/>
          </a:xfrm>
          <a:prstGeom prst="rect">
            <a:avLst/>
          </a:prstGeom>
          <a:noFill/>
        </p:spPr>
        <p:txBody>
          <a:bodyPr wrap="square" rtlCol="0">
            <a:spAutoFit/>
          </a:bodyPr>
          <a:lstStyle/>
          <a:p>
            <a:pPr algn="ctr"/>
            <a:r>
              <a:rPr lang="en-US" sz="1400" b="1">
                <a:solidFill>
                  <a:srgbClr val="C00000"/>
                </a:solidFill>
                <a:latin typeface="Simplified Arabic Fixed" panose="02070309020205020404" pitchFamily="49" charset="-78"/>
                <a:ea typeface="Zilla Slab Highlight" pitchFamily="2" charset="77"/>
              </a:rPr>
              <a:t>Specific</a:t>
            </a:r>
          </a:p>
        </p:txBody>
      </p:sp>
      <p:sp>
        <p:nvSpPr>
          <p:cNvPr id="31" name="TextBox 30">
            <a:extLst>
              <a:ext uri="{FF2B5EF4-FFF2-40B4-BE49-F238E27FC236}">
                <a16:creationId xmlns:a16="http://schemas.microsoft.com/office/drawing/2014/main" id="{8E779EC7-0B13-4B41-8A74-F9FB60117425}"/>
              </a:ext>
            </a:extLst>
          </p:cNvPr>
          <p:cNvSpPr txBox="1"/>
          <p:nvPr/>
        </p:nvSpPr>
        <p:spPr>
          <a:xfrm>
            <a:off x="1022212" y="3692832"/>
            <a:ext cx="1367565" cy="307777"/>
          </a:xfrm>
          <a:prstGeom prst="rect">
            <a:avLst/>
          </a:prstGeom>
          <a:noFill/>
        </p:spPr>
        <p:txBody>
          <a:bodyPr wrap="square" rtlCol="0">
            <a:spAutoFit/>
          </a:bodyPr>
          <a:lstStyle/>
          <a:p>
            <a:pPr algn="ctr"/>
            <a:r>
              <a:rPr lang="en-US" sz="1400" b="1">
                <a:solidFill>
                  <a:srgbClr val="C00000"/>
                </a:solidFill>
                <a:latin typeface="Simplified Arabic Fixed" panose="02070309020205020404" pitchFamily="49" charset="-78"/>
                <a:ea typeface="Zilla Slab Highlight" pitchFamily="2" charset="77"/>
              </a:rPr>
              <a:t>Basic</a:t>
            </a:r>
          </a:p>
        </p:txBody>
      </p:sp>
      <p:sp>
        <p:nvSpPr>
          <p:cNvPr id="46" name="TextBox 45">
            <a:extLst>
              <a:ext uri="{FF2B5EF4-FFF2-40B4-BE49-F238E27FC236}">
                <a16:creationId xmlns:a16="http://schemas.microsoft.com/office/drawing/2014/main" id="{69B02AC8-A1F8-6C45-8515-BAD5C8B09BFB}"/>
              </a:ext>
            </a:extLst>
          </p:cNvPr>
          <p:cNvSpPr txBox="1"/>
          <p:nvPr/>
        </p:nvSpPr>
        <p:spPr>
          <a:xfrm>
            <a:off x="1017250" y="3983222"/>
            <a:ext cx="1367565" cy="277000"/>
          </a:xfrm>
          <a:prstGeom prst="rect">
            <a:avLst/>
          </a:prstGeom>
          <a:noFill/>
        </p:spPr>
        <p:txBody>
          <a:bodyPr wrap="square" rtlCol="0">
            <a:spAutoFit/>
          </a:bodyPr>
          <a:lstStyle/>
          <a:p>
            <a:r>
              <a:rPr lang="en-US" sz="1200">
                <a:latin typeface="Simplified Arabic Fixed" panose="02070309020205020404" pitchFamily="49" charset="-78"/>
                <a:ea typeface="Zilla Slab Highlight" pitchFamily="2" charset="77"/>
              </a:rPr>
              <a:t>- Literacy</a:t>
            </a:r>
          </a:p>
        </p:txBody>
      </p:sp>
      <p:sp>
        <p:nvSpPr>
          <p:cNvPr id="47" name="TextBox 46">
            <a:extLst>
              <a:ext uri="{FF2B5EF4-FFF2-40B4-BE49-F238E27FC236}">
                <a16:creationId xmlns:a16="http://schemas.microsoft.com/office/drawing/2014/main" id="{D9EFAFF9-D3EE-734A-8F52-525FC0405871}"/>
              </a:ext>
            </a:extLst>
          </p:cNvPr>
          <p:cNvSpPr txBox="1"/>
          <p:nvPr/>
        </p:nvSpPr>
        <p:spPr>
          <a:xfrm>
            <a:off x="1017250" y="4211646"/>
            <a:ext cx="1367565" cy="277000"/>
          </a:xfrm>
          <a:prstGeom prst="rect">
            <a:avLst/>
          </a:prstGeom>
          <a:noFill/>
        </p:spPr>
        <p:txBody>
          <a:bodyPr wrap="square" rtlCol="0">
            <a:spAutoFit/>
          </a:bodyPr>
          <a:lstStyle/>
          <a:p>
            <a:r>
              <a:rPr lang="en-US" sz="1200">
                <a:latin typeface="Simplified Arabic Fixed" panose="02070309020205020404" pitchFamily="49" charset="-78"/>
                <a:ea typeface="Zilla Slab Highlight" pitchFamily="2" charset="77"/>
              </a:rPr>
              <a:t>- Numeracy</a:t>
            </a:r>
          </a:p>
        </p:txBody>
      </p:sp>
      <p:sp>
        <p:nvSpPr>
          <p:cNvPr id="49" name="TextBox 48">
            <a:extLst>
              <a:ext uri="{FF2B5EF4-FFF2-40B4-BE49-F238E27FC236}">
                <a16:creationId xmlns:a16="http://schemas.microsoft.com/office/drawing/2014/main" id="{09A4C2E5-82EA-A448-A7C3-F87AC5CB4ED2}"/>
              </a:ext>
            </a:extLst>
          </p:cNvPr>
          <p:cNvSpPr txBox="1"/>
          <p:nvPr/>
        </p:nvSpPr>
        <p:spPr>
          <a:xfrm>
            <a:off x="1017250" y="4466730"/>
            <a:ext cx="1367565" cy="277000"/>
          </a:xfrm>
          <a:prstGeom prst="rect">
            <a:avLst/>
          </a:prstGeom>
          <a:noFill/>
        </p:spPr>
        <p:txBody>
          <a:bodyPr wrap="square" rtlCol="0">
            <a:spAutoFit/>
          </a:bodyPr>
          <a:lstStyle/>
          <a:p>
            <a:r>
              <a:rPr lang="en-US" sz="1200">
                <a:latin typeface="Simplified Arabic Fixed" panose="02070309020205020404" pitchFamily="49" charset="-78"/>
                <a:ea typeface="Zilla Slab Highlight" pitchFamily="2" charset="77"/>
              </a:rPr>
              <a:t>- IT Skills</a:t>
            </a:r>
          </a:p>
        </p:txBody>
      </p:sp>
      <p:sp>
        <p:nvSpPr>
          <p:cNvPr id="51" name="TextBox 50">
            <a:extLst>
              <a:ext uri="{FF2B5EF4-FFF2-40B4-BE49-F238E27FC236}">
                <a16:creationId xmlns:a16="http://schemas.microsoft.com/office/drawing/2014/main" id="{ABBFE3FC-94EB-FB4C-86CA-F536829B0CA9}"/>
              </a:ext>
            </a:extLst>
          </p:cNvPr>
          <p:cNvSpPr txBox="1"/>
          <p:nvPr/>
        </p:nvSpPr>
        <p:spPr>
          <a:xfrm>
            <a:off x="2783721" y="3995573"/>
            <a:ext cx="1906913" cy="277000"/>
          </a:xfrm>
          <a:prstGeom prst="rect">
            <a:avLst/>
          </a:prstGeom>
          <a:noFill/>
        </p:spPr>
        <p:txBody>
          <a:bodyPr wrap="square" rtlCol="0">
            <a:spAutoFit/>
          </a:bodyPr>
          <a:lstStyle/>
          <a:p>
            <a:r>
              <a:rPr lang="en-US" sz="1200">
                <a:latin typeface="Simplified Arabic Fixed" panose="02070309020205020404" pitchFamily="49" charset="-78"/>
                <a:ea typeface="Zilla Slab Highlight" pitchFamily="2" charset="77"/>
              </a:rPr>
              <a:t>- Natural talent</a:t>
            </a:r>
          </a:p>
        </p:txBody>
      </p:sp>
      <p:sp>
        <p:nvSpPr>
          <p:cNvPr id="52" name="TextBox 51">
            <a:extLst>
              <a:ext uri="{FF2B5EF4-FFF2-40B4-BE49-F238E27FC236}">
                <a16:creationId xmlns:a16="http://schemas.microsoft.com/office/drawing/2014/main" id="{FBB25E1A-62B0-6F4F-894A-C0FCF543C673}"/>
              </a:ext>
            </a:extLst>
          </p:cNvPr>
          <p:cNvSpPr txBox="1"/>
          <p:nvPr/>
        </p:nvSpPr>
        <p:spPr>
          <a:xfrm>
            <a:off x="2783721" y="4236866"/>
            <a:ext cx="2126261" cy="277000"/>
          </a:xfrm>
          <a:prstGeom prst="rect">
            <a:avLst/>
          </a:prstGeom>
          <a:noFill/>
        </p:spPr>
        <p:txBody>
          <a:bodyPr wrap="square" rtlCol="0">
            <a:spAutoFit/>
          </a:bodyPr>
          <a:lstStyle/>
          <a:p>
            <a:r>
              <a:rPr lang="en-US" sz="1200">
                <a:latin typeface="Simplified Arabic Fixed" panose="02070309020205020404" pitchFamily="49" charset="-78"/>
                <a:ea typeface="Zilla Slab Highlight" pitchFamily="2" charset="77"/>
              </a:rPr>
              <a:t>- Academic/Technical</a:t>
            </a:r>
          </a:p>
        </p:txBody>
      </p:sp>
      <p:sp>
        <p:nvSpPr>
          <p:cNvPr id="57" name="TextBox 56">
            <a:extLst>
              <a:ext uri="{FF2B5EF4-FFF2-40B4-BE49-F238E27FC236}">
                <a16:creationId xmlns:a16="http://schemas.microsoft.com/office/drawing/2014/main" id="{B4E40BD0-9391-2240-AA39-AC83A2FB9975}"/>
              </a:ext>
            </a:extLst>
          </p:cNvPr>
          <p:cNvSpPr txBox="1"/>
          <p:nvPr/>
        </p:nvSpPr>
        <p:spPr>
          <a:xfrm>
            <a:off x="2783721" y="4466730"/>
            <a:ext cx="2282667" cy="461665"/>
          </a:xfrm>
          <a:prstGeom prst="rect">
            <a:avLst/>
          </a:prstGeom>
          <a:noFill/>
        </p:spPr>
        <p:txBody>
          <a:bodyPr wrap="square" rtlCol="0">
            <a:spAutoFit/>
          </a:bodyPr>
          <a:lstStyle/>
          <a:p>
            <a:r>
              <a:rPr lang="en-US" sz="1200">
                <a:latin typeface="Simplified Arabic Fixed" panose="02070309020205020404" pitchFamily="49" charset="-78"/>
                <a:ea typeface="Zilla Slab Highlight" pitchFamily="2" charset="77"/>
              </a:rPr>
              <a:t>- Related to industry</a:t>
            </a:r>
            <a:br>
              <a:rPr lang="en-US" sz="1200">
                <a:latin typeface="Simplified Arabic Fixed" panose="02070309020205020404" pitchFamily="49" charset="-78"/>
                <a:ea typeface="Zilla Slab Highlight" pitchFamily="2" charset="77"/>
              </a:rPr>
            </a:br>
            <a:r>
              <a:rPr lang="en-US" sz="1200">
                <a:latin typeface="Simplified Arabic Fixed" panose="02070309020205020404" pitchFamily="49" charset="-78"/>
                <a:ea typeface="Zilla Slab Highlight" pitchFamily="2" charset="77"/>
              </a:rPr>
              <a:t>  sector or company</a:t>
            </a:r>
          </a:p>
        </p:txBody>
      </p:sp>
      <p:grpSp>
        <p:nvGrpSpPr>
          <p:cNvPr id="15" name="Group 14">
            <a:extLst>
              <a:ext uri="{FF2B5EF4-FFF2-40B4-BE49-F238E27FC236}">
                <a16:creationId xmlns:a16="http://schemas.microsoft.com/office/drawing/2014/main" id="{349DF270-EDA3-194D-9404-4E66DA037A7B}"/>
              </a:ext>
            </a:extLst>
          </p:cNvPr>
          <p:cNvGrpSpPr/>
          <p:nvPr/>
        </p:nvGrpSpPr>
        <p:grpSpPr>
          <a:xfrm>
            <a:off x="2833416" y="1536880"/>
            <a:ext cx="4125240" cy="382320"/>
            <a:chOff x="2915280" y="1959320"/>
            <a:chExt cx="4125240" cy="38232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1" name="Ink 10">
                  <a:extLst>
                    <a:ext uri="{FF2B5EF4-FFF2-40B4-BE49-F238E27FC236}">
                      <a16:creationId xmlns:a16="http://schemas.microsoft.com/office/drawing/2014/main" id="{9E3C8357-56B7-684A-AE54-5565FB70F379}"/>
                    </a:ext>
                  </a:extLst>
                </p14:cNvPr>
                <p14:cNvContentPartPr/>
                <p14:nvPr/>
              </p14:nvContentPartPr>
              <p14:xfrm>
                <a:off x="2915280" y="2280800"/>
                <a:ext cx="4125240" cy="60840"/>
              </p14:xfrm>
            </p:contentPart>
          </mc:Choice>
          <mc:Fallback xmlns="">
            <p:pic>
              <p:nvPicPr>
                <p:cNvPr id="11" name="Ink 10">
                  <a:extLst>
                    <a:ext uri="{FF2B5EF4-FFF2-40B4-BE49-F238E27FC236}">
                      <a16:creationId xmlns:a16="http://schemas.microsoft.com/office/drawing/2014/main" id="{9E3C8357-56B7-684A-AE54-5565FB70F379}"/>
                    </a:ext>
                  </a:extLst>
                </p:cNvPr>
                <p:cNvPicPr/>
                <p:nvPr/>
              </p:nvPicPr>
              <p:blipFill>
                <a:blip r:embed="rId15"/>
                <a:stretch>
                  <a:fillRect/>
                </a:stretch>
              </p:blipFill>
              <p:spPr>
                <a:xfrm>
                  <a:off x="2852285" y="1902800"/>
                  <a:ext cx="4250869" cy="816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2" name="Ink 11">
                  <a:extLst>
                    <a:ext uri="{FF2B5EF4-FFF2-40B4-BE49-F238E27FC236}">
                      <a16:creationId xmlns:a16="http://schemas.microsoft.com/office/drawing/2014/main" id="{2AB26411-9A98-3D4D-BA45-7A023519344A}"/>
                    </a:ext>
                  </a:extLst>
                </p14:cNvPr>
                <p14:cNvContentPartPr/>
                <p14:nvPr/>
              </p14:nvContentPartPr>
              <p14:xfrm>
                <a:off x="4802760" y="1959320"/>
                <a:ext cx="23760" cy="377640"/>
              </p14:xfrm>
            </p:contentPart>
          </mc:Choice>
          <mc:Fallback xmlns="">
            <p:pic>
              <p:nvPicPr>
                <p:cNvPr id="12" name="Ink 11">
                  <a:extLst>
                    <a:ext uri="{FF2B5EF4-FFF2-40B4-BE49-F238E27FC236}">
                      <a16:creationId xmlns:a16="http://schemas.microsoft.com/office/drawing/2014/main" id="{2AB26411-9A98-3D4D-BA45-7A023519344A}"/>
                    </a:ext>
                  </a:extLst>
                </p:cNvPr>
                <p:cNvPicPr/>
                <p:nvPr/>
              </p:nvPicPr>
              <p:blipFill>
                <a:blip r:embed="rId17"/>
                <a:stretch>
                  <a:fillRect/>
                </a:stretch>
              </p:blipFill>
              <p:spPr>
                <a:xfrm>
                  <a:off x="4739760" y="1581320"/>
                  <a:ext cx="149400" cy="1133280"/>
                </a:xfrm>
                <a:prstGeom prst="rect">
                  <a:avLst/>
                </a:prstGeom>
              </p:spPr>
            </p:pic>
          </mc:Fallback>
        </mc:AlternateContent>
      </p:grpSp>
      <p:pic>
        <p:nvPicPr>
          <p:cNvPr id="75" name="Ink 74">
            <a:extLst>
              <a:ext uri="{FF2B5EF4-FFF2-40B4-BE49-F238E27FC236}">
                <a16:creationId xmlns:a16="http://schemas.microsoft.com/office/drawing/2014/main" id="{3C1AF422-5256-A443-8A03-AAC3AEA86B44}"/>
              </a:ext>
            </a:extLst>
          </p:cNvPr>
          <p:cNvPicPr/>
          <p:nvPr/>
        </p:nvPicPr>
        <p:blipFill>
          <a:blip r:embed="rId18"/>
          <a:stretch>
            <a:fillRect/>
          </a:stretch>
        </p:blipFill>
        <p:spPr>
          <a:xfrm>
            <a:off x="2744370" y="2866664"/>
            <a:ext cx="135720" cy="955440"/>
          </a:xfrm>
          <a:prstGeom prst="rect">
            <a:avLst/>
          </a:prstGeom>
        </p:spPr>
      </p:pic>
      <p:grpSp>
        <p:nvGrpSpPr>
          <p:cNvPr id="78" name="Group 77">
            <a:extLst>
              <a:ext uri="{FF2B5EF4-FFF2-40B4-BE49-F238E27FC236}">
                <a16:creationId xmlns:a16="http://schemas.microsoft.com/office/drawing/2014/main" id="{FA7E6108-CBF6-F04A-A271-3B873C2816F1}"/>
              </a:ext>
            </a:extLst>
          </p:cNvPr>
          <p:cNvGrpSpPr/>
          <p:nvPr/>
        </p:nvGrpSpPr>
        <p:grpSpPr>
          <a:xfrm>
            <a:off x="1709313" y="3448400"/>
            <a:ext cx="2103120" cy="172800"/>
            <a:chOff x="1784640" y="3822520"/>
            <a:chExt cx="2103120" cy="172800"/>
          </a:xfrm>
        </p:grpSpPr>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76" name="Ink 75">
                  <a:extLst>
                    <a:ext uri="{FF2B5EF4-FFF2-40B4-BE49-F238E27FC236}">
                      <a16:creationId xmlns:a16="http://schemas.microsoft.com/office/drawing/2014/main" id="{E1AC1101-DB7D-3846-885D-117731E1DE4B}"/>
                    </a:ext>
                  </a:extLst>
                </p14:cNvPr>
                <p14:cNvContentPartPr/>
                <p14:nvPr/>
              </p14:nvContentPartPr>
              <p14:xfrm>
                <a:off x="1784640" y="3822520"/>
                <a:ext cx="2103120" cy="157680"/>
              </p14:xfrm>
            </p:contentPart>
          </mc:Choice>
          <mc:Fallback xmlns="">
            <p:pic>
              <p:nvPicPr>
                <p:cNvPr id="76" name="Ink 75">
                  <a:extLst>
                    <a:ext uri="{FF2B5EF4-FFF2-40B4-BE49-F238E27FC236}">
                      <a16:creationId xmlns:a16="http://schemas.microsoft.com/office/drawing/2014/main" id="{E1AC1101-DB7D-3846-885D-117731E1DE4B}"/>
                    </a:ext>
                  </a:extLst>
                </p:cNvPr>
                <p:cNvPicPr/>
                <p:nvPr/>
              </p:nvPicPr>
              <p:blipFill>
                <a:blip r:embed="rId20"/>
                <a:stretch>
                  <a:fillRect/>
                </a:stretch>
              </p:blipFill>
              <p:spPr>
                <a:xfrm>
                  <a:off x="1721640" y="3444520"/>
                  <a:ext cx="2228760" cy="913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77" name="Ink 76">
                  <a:extLst>
                    <a:ext uri="{FF2B5EF4-FFF2-40B4-BE49-F238E27FC236}">
                      <a16:creationId xmlns:a16="http://schemas.microsoft.com/office/drawing/2014/main" id="{132D2D38-70FA-7C46-B514-5F3354012E40}"/>
                    </a:ext>
                  </a:extLst>
                </p14:cNvPr>
                <p14:cNvContentPartPr/>
                <p14:nvPr/>
              </p14:nvContentPartPr>
              <p14:xfrm>
                <a:off x="1786800" y="3824320"/>
                <a:ext cx="27720" cy="171000"/>
              </p14:xfrm>
            </p:contentPart>
          </mc:Choice>
          <mc:Fallback xmlns="">
            <p:pic>
              <p:nvPicPr>
                <p:cNvPr id="77" name="Ink 76">
                  <a:extLst>
                    <a:ext uri="{FF2B5EF4-FFF2-40B4-BE49-F238E27FC236}">
                      <a16:creationId xmlns:a16="http://schemas.microsoft.com/office/drawing/2014/main" id="{132D2D38-70FA-7C46-B514-5F3354012E40}"/>
                    </a:ext>
                  </a:extLst>
                </p:cNvPr>
                <p:cNvPicPr/>
                <p:nvPr/>
              </p:nvPicPr>
              <p:blipFill>
                <a:blip r:embed="rId22"/>
                <a:stretch>
                  <a:fillRect/>
                </a:stretch>
              </p:blipFill>
              <p:spPr>
                <a:xfrm>
                  <a:off x="1723800" y="3446320"/>
                  <a:ext cx="153360" cy="926640"/>
                </a:xfrm>
                <a:prstGeom prst="rect">
                  <a:avLst/>
                </a:prstGeom>
              </p:spPr>
            </p:pic>
          </mc:Fallback>
        </mc:AlternateContent>
      </p:grpSp>
      <p:pic>
        <p:nvPicPr>
          <p:cNvPr id="41" name="Picture 40" descr="A picture containing text, dark&#10;&#10;Description automatically generated">
            <a:extLst>
              <a:ext uri="{FF2B5EF4-FFF2-40B4-BE49-F238E27FC236}">
                <a16:creationId xmlns:a16="http://schemas.microsoft.com/office/drawing/2014/main" id="{B66D431D-73E8-E940-9633-67F6D23786FE}"/>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002526" y="985237"/>
            <a:ext cx="1484260" cy="673679"/>
          </a:xfrm>
          <a:prstGeom prst="rect">
            <a:avLst/>
          </a:prstGeom>
        </p:spPr>
      </p:pic>
      <p:sp>
        <p:nvSpPr>
          <p:cNvPr id="53" name="TextBox 52">
            <a:extLst>
              <a:ext uri="{FF2B5EF4-FFF2-40B4-BE49-F238E27FC236}">
                <a16:creationId xmlns:a16="http://schemas.microsoft.com/office/drawing/2014/main" id="{F15FA999-2257-6044-8B4E-2DB21EB28A9D}"/>
              </a:ext>
            </a:extLst>
          </p:cNvPr>
          <p:cNvSpPr txBox="1"/>
          <p:nvPr/>
        </p:nvSpPr>
        <p:spPr>
          <a:xfrm>
            <a:off x="3946801" y="976681"/>
            <a:ext cx="1595709" cy="584775"/>
          </a:xfrm>
          <a:prstGeom prst="rect">
            <a:avLst/>
          </a:prstGeom>
          <a:noFill/>
        </p:spPr>
        <p:txBody>
          <a:bodyPr wrap="square" rtlCol="0">
            <a:spAutoFit/>
          </a:bodyPr>
          <a:lstStyle/>
          <a:p>
            <a:pPr algn="ctr"/>
            <a:r>
              <a:rPr lang="en-US" sz="3200">
                <a:solidFill>
                  <a:schemeClr val="bg1"/>
                </a:solidFill>
                <a:latin typeface="Reprise Title Std" panose="02000000000000000000" pitchFamily="2" charset="77"/>
                <a:ea typeface="Zilla Slab Highlight" pitchFamily="2" charset="77"/>
              </a:rPr>
              <a:t>SKILLS</a:t>
            </a:r>
          </a:p>
        </p:txBody>
      </p:sp>
      <p:pic>
        <p:nvPicPr>
          <p:cNvPr id="65" name="Picture 64" descr="A picture containing text, sunset&#10;&#10;Description automatically generated">
            <a:extLst>
              <a:ext uri="{FF2B5EF4-FFF2-40B4-BE49-F238E27FC236}">
                <a16:creationId xmlns:a16="http://schemas.microsoft.com/office/drawing/2014/main" id="{B5657FD0-06C8-D94D-89CB-0357CA7E8C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42736" y="2507300"/>
            <a:ext cx="1368341" cy="645886"/>
          </a:xfrm>
          <a:prstGeom prst="rect">
            <a:avLst/>
          </a:prstGeom>
        </p:spPr>
      </p:pic>
      <p:sp>
        <p:nvSpPr>
          <p:cNvPr id="37" name="TextBox 36">
            <a:extLst>
              <a:ext uri="{FF2B5EF4-FFF2-40B4-BE49-F238E27FC236}">
                <a16:creationId xmlns:a16="http://schemas.microsoft.com/office/drawing/2014/main" id="{26127248-0C08-D54C-8760-E794566BFA5A}"/>
              </a:ext>
            </a:extLst>
          </p:cNvPr>
          <p:cNvSpPr txBox="1"/>
          <p:nvPr/>
        </p:nvSpPr>
        <p:spPr>
          <a:xfrm>
            <a:off x="6284053" y="2647070"/>
            <a:ext cx="1262665" cy="400110"/>
          </a:xfrm>
          <a:prstGeom prst="rect">
            <a:avLst/>
          </a:prstGeom>
          <a:noFill/>
        </p:spPr>
        <p:txBody>
          <a:bodyPr wrap="square" rtlCol="0">
            <a:spAutoFit/>
          </a:bodyPr>
          <a:lstStyle/>
          <a:p>
            <a:pPr algn="ctr"/>
            <a:r>
              <a:rPr lang="en-US" sz="2000">
                <a:solidFill>
                  <a:schemeClr val="bg1"/>
                </a:solidFill>
                <a:latin typeface="Stencil" pitchFamily="82" charset="77"/>
                <a:ea typeface="Zilla Slab Highlight" pitchFamily="2" charset="77"/>
              </a:rPr>
              <a:t>SOFT</a:t>
            </a:r>
          </a:p>
        </p:txBody>
      </p:sp>
      <p:sp>
        <p:nvSpPr>
          <p:cNvPr id="48" name="TextBox 47">
            <a:extLst>
              <a:ext uri="{FF2B5EF4-FFF2-40B4-BE49-F238E27FC236}">
                <a16:creationId xmlns:a16="http://schemas.microsoft.com/office/drawing/2014/main" id="{49FA5CE3-4A98-C02C-3147-BB0545845A8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54" name="Picture 4">
            <a:extLst>
              <a:ext uri="{FF2B5EF4-FFF2-40B4-BE49-F238E27FC236}">
                <a16:creationId xmlns:a16="http://schemas.microsoft.com/office/drawing/2014/main" id="{864A878C-F71A-7235-EB9E-E02BB3ABB104}"/>
              </a:ext>
            </a:extLst>
          </p:cNvPr>
          <p:cNvPicPr>
            <a:picLocks noChangeAspect="1"/>
          </p:cNvPicPr>
          <p:nvPr/>
        </p:nvPicPr>
        <p:blipFill>
          <a:blip r:embed="rId24"/>
          <a:stretch>
            <a:fillRect/>
          </a:stretch>
        </p:blipFill>
        <p:spPr>
          <a:xfrm>
            <a:off x="7515061" y="6263837"/>
            <a:ext cx="1247775" cy="400050"/>
          </a:xfrm>
          <a:prstGeom prst="rect">
            <a:avLst/>
          </a:prstGeom>
        </p:spPr>
      </p:pic>
      <p:sp>
        <p:nvSpPr>
          <p:cNvPr id="68" name="TextBox 67">
            <a:extLst>
              <a:ext uri="{FF2B5EF4-FFF2-40B4-BE49-F238E27FC236}">
                <a16:creationId xmlns:a16="http://schemas.microsoft.com/office/drawing/2014/main" id="{B0A8F14B-0E40-CAF1-88F7-82BE1404FA0A}"/>
              </a:ext>
            </a:extLst>
          </p:cNvPr>
          <p:cNvSpPr txBox="1"/>
          <p:nvPr/>
        </p:nvSpPr>
        <p:spPr>
          <a:xfrm>
            <a:off x="6092068" y="3243939"/>
            <a:ext cx="1906913" cy="1454244"/>
          </a:xfrm>
          <a:prstGeom prst="rect">
            <a:avLst/>
          </a:prstGeom>
          <a:noFill/>
        </p:spPr>
        <p:txBody>
          <a:bodyPr wrap="square" rtlCol="0">
            <a:spAutoFit/>
          </a:bodyPr>
          <a:lstStyle/>
          <a:p>
            <a:pPr marL="171450" indent="-171450">
              <a:lnSpc>
                <a:spcPct val="150000"/>
              </a:lnSpc>
              <a:buFontTx/>
              <a:buChar char="-"/>
            </a:pPr>
            <a:r>
              <a:rPr lang="en-US" sz="1200">
                <a:solidFill>
                  <a:srgbClr val="C00000"/>
                </a:solidFill>
                <a:latin typeface="Simplified Arabic Fixed" panose="02070309020205020404" pitchFamily="49" charset="-78"/>
                <a:ea typeface="Zilla Slab Highlight" pitchFamily="2" charset="77"/>
              </a:rPr>
              <a:t>Team building</a:t>
            </a:r>
          </a:p>
          <a:p>
            <a:pPr marL="171450" indent="-171450">
              <a:lnSpc>
                <a:spcPct val="150000"/>
              </a:lnSpc>
              <a:buFontTx/>
              <a:buChar char="-"/>
            </a:pPr>
            <a:r>
              <a:rPr lang="en-US" sz="1200">
                <a:solidFill>
                  <a:srgbClr val="C00000"/>
                </a:solidFill>
                <a:latin typeface="Simplified Arabic Fixed" panose="02070309020205020404" pitchFamily="49" charset="-78"/>
                <a:ea typeface="Zilla Slab Highlight" pitchFamily="2" charset="77"/>
              </a:rPr>
              <a:t>Problem solving</a:t>
            </a:r>
          </a:p>
          <a:p>
            <a:pPr marL="171450" indent="-171450">
              <a:lnSpc>
                <a:spcPct val="150000"/>
              </a:lnSpc>
              <a:buFontTx/>
              <a:buChar char="-"/>
            </a:pPr>
            <a:r>
              <a:rPr lang="en-US" sz="1200">
                <a:solidFill>
                  <a:srgbClr val="C00000"/>
                </a:solidFill>
                <a:latin typeface="Simplified Arabic Fixed" panose="02070309020205020404" pitchFamily="49" charset="-78"/>
                <a:ea typeface="Zilla Slab Highlight" pitchFamily="2" charset="77"/>
              </a:rPr>
              <a:t>Communication</a:t>
            </a:r>
          </a:p>
          <a:p>
            <a:pPr marL="171450" indent="-171450">
              <a:lnSpc>
                <a:spcPct val="150000"/>
              </a:lnSpc>
              <a:buFontTx/>
              <a:buChar char="-"/>
            </a:pPr>
            <a:r>
              <a:rPr lang="en-US" sz="1200">
                <a:solidFill>
                  <a:srgbClr val="C00000"/>
                </a:solidFill>
                <a:latin typeface="Simplified Arabic Fixed" panose="02070309020205020404" pitchFamily="49" charset="-78"/>
                <a:ea typeface="Zilla Slab Highlight" pitchFamily="2" charset="77"/>
              </a:rPr>
              <a:t>Resilience</a:t>
            </a:r>
          </a:p>
          <a:p>
            <a:pPr marL="171450" indent="-171450">
              <a:lnSpc>
                <a:spcPct val="150000"/>
              </a:lnSpc>
              <a:buFontTx/>
              <a:buChar char="-"/>
            </a:pPr>
            <a:r>
              <a:rPr lang="en-US" sz="1200">
                <a:solidFill>
                  <a:srgbClr val="C00000"/>
                </a:solidFill>
                <a:latin typeface="Simplified Arabic Fixed" panose="02070309020205020404" pitchFamily="49" charset="-78"/>
                <a:ea typeface="Zilla Slab Highlight" pitchFamily="2" charset="77"/>
              </a:rPr>
              <a:t>Self-management</a:t>
            </a:r>
          </a:p>
        </p:txBody>
      </p:sp>
      <p:grpSp>
        <p:nvGrpSpPr>
          <p:cNvPr id="10" name="Group 9">
            <a:extLst>
              <a:ext uri="{FF2B5EF4-FFF2-40B4-BE49-F238E27FC236}">
                <a16:creationId xmlns:a16="http://schemas.microsoft.com/office/drawing/2014/main" id="{60666981-695D-0D75-5322-AC9B1ADE656C}"/>
              </a:ext>
            </a:extLst>
          </p:cNvPr>
          <p:cNvGrpSpPr/>
          <p:nvPr/>
        </p:nvGrpSpPr>
        <p:grpSpPr>
          <a:xfrm>
            <a:off x="76900" y="5218322"/>
            <a:ext cx="7421036" cy="1494175"/>
            <a:chOff x="76900" y="5218322"/>
            <a:chExt cx="7421036" cy="1494175"/>
          </a:xfrm>
        </p:grpSpPr>
        <p:pic>
          <p:nvPicPr>
            <p:cNvPr id="61" name="Picture 60" descr="A picture containing text&#10;&#10;Description automatically generated">
              <a:extLst>
                <a:ext uri="{FF2B5EF4-FFF2-40B4-BE49-F238E27FC236}">
                  <a16:creationId xmlns:a16="http://schemas.microsoft.com/office/drawing/2014/main" id="{342D94C9-142D-05DC-7E8F-D67EEF0D378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42768" y="5218322"/>
              <a:ext cx="3255168" cy="1494175"/>
            </a:xfrm>
            <a:prstGeom prst="rect">
              <a:avLst/>
            </a:prstGeom>
            <a:effectLst>
              <a:outerShdw blurRad="50800" dist="50800" dir="5400000" algn="ctr" rotWithShape="0">
                <a:schemeClr val="tx1">
                  <a:lumMod val="65000"/>
                  <a:lumOff val="35000"/>
                </a:schemeClr>
              </a:outerShdw>
            </a:effectLst>
          </p:spPr>
        </p:pic>
        <p:sp>
          <p:nvSpPr>
            <p:cNvPr id="62" name="TextBox 61">
              <a:extLst>
                <a:ext uri="{FF2B5EF4-FFF2-40B4-BE49-F238E27FC236}">
                  <a16:creationId xmlns:a16="http://schemas.microsoft.com/office/drawing/2014/main" id="{701DB21C-C736-6542-1DA0-3C93A21E3A96}"/>
                </a:ext>
              </a:extLst>
            </p:cNvPr>
            <p:cNvSpPr txBox="1"/>
            <p:nvPr/>
          </p:nvSpPr>
          <p:spPr>
            <a:xfrm>
              <a:off x="4531536" y="5604058"/>
              <a:ext cx="2677631" cy="523220"/>
            </a:xfrm>
            <a:prstGeom prst="rect">
              <a:avLst/>
            </a:prstGeom>
            <a:noFill/>
          </p:spPr>
          <p:txBody>
            <a:bodyPr wrap="square" rtlCol="0">
              <a:spAutoFit/>
            </a:bodyPr>
            <a:lstStyle/>
            <a:p>
              <a:pPr algn="ctr"/>
              <a:r>
                <a:rPr lang="en-GB" sz="1400" b="1">
                  <a:latin typeface="Comic Sans MS" panose="030F0902030302020204" pitchFamily="66" charset="0"/>
                  <a:cs typeface="Simplified Arabic Fixed"/>
                </a:rPr>
                <a:t>TASK 5</a:t>
              </a:r>
              <a:r>
                <a:rPr lang="en-GB" sz="1400">
                  <a:latin typeface="Comic Sans MS" panose="030F0902030302020204" pitchFamily="66" charset="0"/>
                  <a:cs typeface="Simplified Arabic Fixed"/>
                </a:rPr>
                <a:t>: Think about an example of the soft skills.</a:t>
              </a:r>
            </a:p>
          </p:txBody>
        </p:sp>
        <p:pic>
          <p:nvPicPr>
            <p:cNvPr id="73" name="Picture 72" descr="A picture containing outdoor object, night sky&#10;&#10;Description automatically generated">
              <a:extLst>
                <a:ext uri="{FF2B5EF4-FFF2-40B4-BE49-F238E27FC236}">
                  <a16:creationId xmlns:a16="http://schemas.microsoft.com/office/drawing/2014/main" id="{42B23CC1-7F32-22AC-2D06-A3EC5317AEA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252047" y="5486933"/>
              <a:ext cx="910539" cy="925589"/>
            </a:xfrm>
            <a:prstGeom prst="rect">
              <a:avLst/>
            </a:prstGeom>
          </p:spPr>
        </p:pic>
        <p:pic>
          <p:nvPicPr>
            <p:cNvPr id="9" name="Picture 8" descr="Background pattern&#10;&#10;Description automatically generated">
              <a:extLst>
                <a:ext uri="{FF2B5EF4-FFF2-40B4-BE49-F238E27FC236}">
                  <a16:creationId xmlns:a16="http://schemas.microsoft.com/office/drawing/2014/main" id="{7CB2791B-DE0A-25E8-C9A0-3FEF7E45531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rot="16200000">
              <a:off x="1217973" y="4317338"/>
              <a:ext cx="812819" cy="3094965"/>
            </a:xfrm>
            <a:prstGeom prst="rect">
              <a:avLst/>
            </a:prstGeom>
          </p:spPr>
        </p:pic>
      </p:grpSp>
    </p:spTree>
    <p:extLst>
      <p:ext uri="{BB962C8B-B14F-4D97-AF65-F5344CB8AC3E}">
        <p14:creationId xmlns:p14="http://schemas.microsoft.com/office/powerpoint/2010/main" val="303833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6" name="Picture 25" descr="A picture containing sunset, nature, flock, bright&#10;&#10;Description automatically generated">
            <a:extLst>
              <a:ext uri="{FF2B5EF4-FFF2-40B4-BE49-F238E27FC236}">
                <a16:creationId xmlns:a16="http://schemas.microsoft.com/office/drawing/2014/main" id="{078A49F6-D88D-6949-D412-9F1AC7ED4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8964" y="365286"/>
            <a:ext cx="4966501" cy="516378"/>
          </a:xfrm>
          <a:prstGeom prst="rect">
            <a:avLst/>
          </a:prstGeom>
        </p:spPr>
      </p:pic>
      <p:pic>
        <p:nvPicPr>
          <p:cNvPr id="34" name="Picture 33">
            <a:extLst>
              <a:ext uri="{FF2B5EF4-FFF2-40B4-BE49-F238E27FC236}">
                <a16:creationId xmlns:a16="http://schemas.microsoft.com/office/drawing/2014/main" id="{16A21EEC-0834-BB4D-82D5-676539996C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 t="8740" r="-1"/>
          <a:stretch/>
        </p:blipFill>
        <p:spPr>
          <a:xfrm>
            <a:off x="1617014" y="5534833"/>
            <a:ext cx="2971467" cy="499910"/>
          </a:xfrm>
          <a:prstGeom prst="rect">
            <a:avLst/>
          </a:prstGeom>
        </p:spPr>
      </p:pic>
      <p:pic>
        <p:nvPicPr>
          <p:cNvPr id="4" name="Picture 3" descr="Icon&#10;&#10;Description automatically generated with low confidence">
            <a:extLst>
              <a:ext uri="{FF2B5EF4-FFF2-40B4-BE49-F238E27FC236}">
                <a16:creationId xmlns:a16="http://schemas.microsoft.com/office/drawing/2014/main" id="{1DCF73D3-2020-5849-B091-B8607BB92F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992" y="1291392"/>
            <a:ext cx="3979208" cy="3979208"/>
          </a:xfrm>
          <a:prstGeom prst="rect">
            <a:avLst/>
          </a:prstGeom>
        </p:spPr>
      </p:pic>
      <p:sp>
        <p:nvSpPr>
          <p:cNvPr id="50" name="Rectangle 49">
            <a:extLst>
              <a:ext uri="{FF2B5EF4-FFF2-40B4-BE49-F238E27FC236}">
                <a16:creationId xmlns:a16="http://schemas.microsoft.com/office/drawing/2014/main" id="{027F1092-1126-364A-A8E8-3CD2A32BECC3}"/>
              </a:ext>
            </a:extLst>
          </p:cNvPr>
          <p:cNvSpPr/>
          <p:nvPr/>
        </p:nvSpPr>
        <p:spPr>
          <a:xfrm>
            <a:off x="0" y="259377"/>
            <a:ext cx="6773027" cy="101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EE727E-D41F-4047-AE26-FC9A0623135B}"/>
              </a:ext>
            </a:extLst>
          </p:cNvPr>
          <p:cNvSpPr txBox="1"/>
          <p:nvPr/>
        </p:nvSpPr>
        <p:spPr>
          <a:xfrm>
            <a:off x="2258964" y="459527"/>
            <a:ext cx="4966501" cy="369332"/>
          </a:xfrm>
          <a:prstGeom prst="rect">
            <a:avLst/>
          </a:prstGeom>
          <a:noFill/>
        </p:spPr>
        <p:txBody>
          <a:bodyPr wrap="square" rtlCol="0">
            <a:spAutoFit/>
          </a:bodyPr>
          <a:lstStyle/>
          <a:p>
            <a:pPr algn="ctr"/>
            <a:r>
              <a:rPr lang="en-US" b="1">
                <a:solidFill>
                  <a:schemeClr val="bg1"/>
                </a:solidFill>
                <a:latin typeface="Simplified Arabic Fixed" panose="02070309020205020404" pitchFamily="49" charset="-78"/>
                <a:ea typeface="Zilla Slab Highlight" pitchFamily="2" charset="77"/>
              </a:rPr>
              <a:t>Understanding my skills</a:t>
            </a:r>
          </a:p>
        </p:txBody>
      </p:sp>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 name="Ink 1">
                <a:extLst>
                  <a:ext uri="{FF2B5EF4-FFF2-40B4-BE49-F238E27FC236}">
                    <a16:creationId xmlns:a16="http://schemas.microsoft.com/office/drawing/2014/main" id="{AE8BCF60-FF8F-CC42-8324-25ED37ABDEB1}"/>
                  </a:ext>
                </a:extLst>
              </p14:cNvPr>
              <p14:cNvContentPartPr/>
              <p14:nvPr/>
            </p14:nvContentPartPr>
            <p14:xfrm>
              <a:off x="2900753" y="-49426"/>
              <a:ext cx="360" cy="360"/>
            </p14:xfrm>
          </p:contentPart>
        </mc:Choice>
        <mc:Fallback xmlns="">
          <p:pic>
            <p:nvPicPr>
              <p:cNvPr id="2" name="Ink 1">
                <a:extLst>
                  <a:ext uri="{FF2B5EF4-FFF2-40B4-BE49-F238E27FC236}">
                    <a16:creationId xmlns:a16="http://schemas.microsoft.com/office/drawing/2014/main" id="{AE8BCF60-FF8F-CC42-8324-25ED37ABDEB1}"/>
                  </a:ext>
                </a:extLst>
              </p:cNvPr>
              <p:cNvPicPr/>
              <p:nvPr/>
            </p:nvPicPr>
            <p:blipFill>
              <a:blip r:embed="rId8"/>
              <a:stretch>
                <a:fillRect/>
              </a:stretch>
            </p:blipFill>
            <p:spPr>
              <a:xfrm>
                <a:off x="2882753" y="-157426"/>
                <a:ext cx="36000" cy="216000"/>
              </a:xfrm>
              <a:prstGeom prst="rect">
                <a:avLst/>
              </a:prstGeom>
            </p:spPr>
          </p:pic>
        </mc:Fallback>
      </mc:AlternateContent>
      <p:sp>
        <p:nvSpPr>
          <p:cNvPr id="9" name="TextBox 8">
            <a:extLst>
              <a:ext uri="{FF2B5EF4-FFF2-40B4-BE49-F238E27FC236}">
                <a16:creationId xmlns:a16="http://schemas.microsoft.com/office/drawing/2014/main" id="{E70C854C-41A7-2741-904C-2AC7AC5BC884}"/>
              </a:ext>
            </a:extLst>
          </p:cNvPr>
          <p:cNvSpPr txBox="1"/>
          <p:nvPr/>
        </p:nvSpPr>
        <p:spPr>
          <a:xfrm>
            <a:off x="5209233" y="1927781"/>
            <a:ext cx="3476184" cy="3939540"/>
          </a:xfrm>
          <a:prstGeom prst="rect">
            <a:avLst/>
          </a:prstGeom>
          <a:noFill/>
        </p:spPr>
        <p:txBody>
          <a:bodyPr wrap="square" rtlCol="0">
            <a:spAutoFit/>
          </a:bodyPr>
          <a:lstStyle/>
          <a:p>
            <a:pPr marL="342900" indent="-342900">
              <a:spcBef>
                <a:spcPts val="300"/>
              </a:spcBef>
              <a:spcAft>
                <a:spcPts val="300"/>
              </a:spcAft>
              <a:buFont typeface="Wingdings" pitchFamily="2" charset="2"/>
              <a:buChar char="ü"/>
            </a:pPr>
            <a:r>
              <a:rPr lang="en-US" sz="1400" b="1">
                <a:latin typeface="Bradley Hand ITC" panose="03070402050302030203" pitchFamily="66" charset="77"/>
              </a:rPr>
              <a:t>School </a:t>
            </a:r>
            <a:r>
              <a:rPr lang="en-US" sz="1400">
                <a:latin typeface="Bradley Hand ITC" panose="03070402050302030203" pitchFamily="66" charset="77"/>
              </a:rPr>
              <a:t>(subjects, projects, events)</a:t>
            </a:r>
          </a:p>
          <a:p>
            <a:pPr marL="342900" indent="-342900">
              <a:spcBef>
                <a:spcPts val="300"/>
              </a:spcBef>
              <a:spcAft>
                <a:spcPts val="300"/>
              </a:spcAft>
              <a:buFont typeface="Wingdings" pitchFamily="2" charset="2"/>
              <a:buChar char="ü"/>
            </a:pPr>
            <a:r>
              <a:rPr lang="en-US" sz="1400" b="1">
                <a:latin typeface="Bradley Hand ITC" panose="03070402050302030203" pitchFamily="66" charset="77"/>
              </a:rPr>
              <a:t>Part time work </a:t>
            </a:r>
            <a:r>
              <a:rPr lang="en-US" sz="1400">
                <a:latin typeface="Bradley Hand ITC" panose="03070402050302030203" pitchFamily="66" charset="77"/>
              </a:rPr>
              <a:t>(Saturday or holiday jobs, baby sitting)</a:t>
            </a:r>
          </a:p>
          <a:p>
            <a:pPr marL="342900" indent="-342900">
              <a:spcBef>
                <a:spcPts val="300"/>
              </a:spcBef>
              <a:spcAft>
                <a:spcPts val="300"/>
              </a:spcAft>
              <a:buFont typeface="Wingdings" pitchFamily="2" charset="2"/>
              <a:buChar char="ü"/>
            </a:pPr>
            <a:r>
              <a:rPr lang="en-US" sz="1400" b="1">
                <a:latin typeface="Bradley Hand ITC" panose="03070402050302030203" pitchFamily="66" charset="77"/>
              </a:rPr>
              <a:t>Work experience </a:t>
            </a:r>
            <a:r>
              <a:rPr lang="en-US" sz="1400">
                <a:latin typeface="Bradley Hand ITC" panose="03070402050302030203" pitchFamily="66" charset="77"/>
              </a:rPr>
              <a:t>(placements at school or college)</a:t>
            </a:r>
          </a:p>
          <a:p>
            <a:pPr marL="342900" indent="-342900">
              <a:spcBef>
                <a:spcPts val="300"/>
              </a:spcBef>
              <a:spcAft>
                <a:spcPts val="300"/>
              </a:spcAft>
              <a:buFont typeface="Wingdings" pitchFamily="2" charset="2"/>
              <a:buChar char="ü"/>
            </a:pPr>
            <a:r>
              <a:rPr lang="en-US" sz="1400" b="1">
                <a:latin typeface="Bradley Hand ITC" panose="03070402050302030203" pitchFamily="66" charset="77"/>
              </a:rPr>
              <a:t>Training </a:t>
            </a:r>
            <a:r>
              <a:rPr lang="en-US" sz="1400">
                <a:latin typeface="Bradley Hand ITC" panose="03070402050302030203" pitchFamily="66" charset="77"/>
              </a:rPr>
              <a:t>(First Aid sessions or Modern Apprenticeships)</a:t>
            </a:r>
          </a:p>
          <a:p>
            <a:pPr marL="342900" indent="-342900">
              <a:spcBef>
                <a:spcPts val="300"/>
              </a:spcBef>
              <a:spcAft>
                <a:spcPts val="300"/>
              </a:spcAft>
              <a:buFont typeface="Wingdings" pitchFamily="2" charset="2"/>
              <a:buChar char="ü"/>
            </a:pPr>
            <a:r>
              <a:rPr lang="en-US" sz="1400" b="1">
                <a:latin typeface="Bradley Hand ITC" panose="03070402050302030203" pitchFamily="66" charset="77"/>
              </a:rPr>
              <a:t>Volunteering or Community Work</a:t>
            </a:r>
          </a:p>
          <a:p>
            <a:pPr marL="342900" indent="-342900">
              <a:spcBef>
                <a:spcPts val="300"/>
              </a:spcBef>
              <a:spcAft>
                <a:spcPts val="300"/>
              </a:spcAft>
              <a:buFont typeface="Wingdings" pitchFamily="2" charset="2"/>
              <a:buChar char="ü"/>
            </a:pPr>
            <a:r>
              <a:rPr lang="en-US" sz="1400" b="1">
                <a:latin typeface="Bradley Hand ITC" panose="03070402050302030203" pitchFamily="66" charset="77"/>
              </a:rPr>
              <a:t>Youth Awards </a:t>
            </a:r>
            <a:r>
              <a:rPr lang="en-US" sz="1400">
                <a:latin typeface="Bradley Hand ITC" panose="03070402050302030203" pitchFamily="66" charset="77"/>
              </a:rPr>
              <a:t>(Duke of Edinburgh?)</a:t>
            </a:r>
          </a:p>
          <a:p>
            <a:pPr marL="342900" indent="-342900">
              <a:spcBef>
                <a:spcPts val="300"/>
              </a:spcBef>
              <a:spcAft>
                <a:spcPts val="300"/>
              </a:spcAft>
              <a:buFont typeface="Wingdings" pitchFamily="2" charset="2"/>
              <a:buChar char="ü"/>
            </a:pPr>
            <a:r>
              <a:rPr lang="en-US" sz="1400" b="1">
                <a:latin typeface="Bradley Hand ITC" panose="03070402050302030203" pitchFamily="66" charset="77"/>
              </a:rPr>
              <a:t>Enterprise and Employability events and awards</a:t>
            </a:r>
          </a:p>
          <a:p>
            <a:pPr marL="342900" indent="-342900">
              <a:spcBef>
                <a:spcPts val="300"/>
              </a:spcBef>
              <a:spcAft>
                <a:spcPts val="300"/>
              </a:spcAft>
              <a:buFont typeface="Wingdings" pitchFamily="2" charset="2"/>
              <a:buChar char="ü"/>
            </a:pPr>
            <a:r>
              <a:rPr lang="en-US" sz="1400" b="1">
                <a:latin typeface="Bradley Hand ITC" panose="03070402050302030203" pitchFamily="66" charset="77"/>
              </a:rPr>
              <a:t>Home life </a:t>
            </a:r>
            <a:r>
              <a:rPr lang="en-US" sz="1400">
                <a:latin typeface="Bradley Hand ITC" panose="03070402050302030203" pitchFamily="66" charset="77"/>
              </a:rPr>
              <a:t>(looking after others or practical skills)</a:t>
            </a:r>
          </a:p>
          <a:p>
            <a:pPr marL="342900" indent="-342900">
              <a:spcBef>
                <a:spcPts val="300"/>
              </a:spcBef>
              <a:spcAft>
                <a:spcPts val="300"/>
              </a:spcAft>
              <a:buFont typeface="Wingdings" pitchFamily="2" charset="2"/>
              <a:buChar char="ü"/>
            </a:pPr>
            <a:r>
              <a:rPr lang="en-US" sz="1400" b="1">
                <a:latin typeface="Bradley Hand ITC" panose="03070402050302030203" pitchFamily="66" charset="77"/>
              </a:rPr>
              <a:t>Leisure time </a:t>
            </a:r>
            <a:r>
              <a:rPr lang="en-US" sz="1400">
                <a:latin typeface="Bradley Hand ITC" panose="03070402050302030203" pitchFamily="66" charset="77"/>
              </a:rPr>
              <a:t>(sport, competitions, being in a team, organizing things?)</a:t>
            </a:r>
          </a:p>
        </p:txBody>
      </p:sp>
      <p:sp>
        <p:nvSpPr>
          <p:cNvPr id="37" name="Rounded Rectangle 36">
            <a:extLst>
              <a:ext uri="{FF2B5EF4-FFF2-40B4-BE49-F238E27FC236}">
                <a16:creationId xmlns:a16="http://schemas.microsoft.com/office/drawing/2014/main" id="{9B8A80FF-9D13-1748-AF66-F6C5BCB545C6}"/>
              </a:ext>
            </a:extLst>
          </p:cNvPr>
          <p:cNvSpPr/>
          <p:nvPr/>
        </p:nvSpPr>
        <p:spPr>
          <a:xfrm>
            <a:off x="797940" y="5402706"/>
            <a:ext cx="3941259" cy="819058"/>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0782915-E638-9544-8B10-98833F55A185}"/>
              </a:ext>
            </a:extLst>
          </p:cNvPr>
          <p:cNvSpPr txBox="1"/>
          <p:nvPr/>
        </p:nvSpPr>
        <p:spPr>
          <a:xfrm>
            <a:off x="1789727" y="4029938"/>
            <a:ext cx="1905299" cy="954107"/>
          </a:xfrm>
          <a:prstGeom prst="rect">
            <a:avLst/>
          </a:prstGeom>
          <a:noFill/>
        </p:spPr>
        <p:txBody>
          <a:bodyPr wrap="square" rtlCol="0">
            <a:spAutoFit/>
          </a:bodyPr>
          <a:lstStyle/>
          <a:p>
            <a:pPr algn="ctr"/>
            <a:r>
              <a:rPr lang="en-US" sz="2800">
                <a:solidFill>
                  <a:schemeClr val="bg1"/>
                </a:solidFill>
                <a:latin typeface="Reprise Title Std" panose="02000000000000000000" pitchFamily="2" charset="77"/>
                <a:ea typeface="Zilla Slab Highlight" pitchFamily="2" charset="77"/>
              </a:rPr>
              <a:t>LIFE EXPERIENCES</a:t>
            </a:r>
          </a:p>
        </p:txBody>
      </p:sp>
      <p:sp>
        <p:nvSpPr>
          <p:cNvPr id="45" name="TextBox 44">
            <a:extLst>
              <a:ext uri="{FF2B5EF4-FFF2-40B4-BE49-F238E27FC236}">
                <a16:creationId xmlns:a16="http://schemas.microsoft.com/office/drawing/2014/main" id="{B83E6AC4-DC6A-F345-906C-FBF6331D35CC}"/>
              </a:ext>
            </a:extLst>
          </p:cNvPr>
          <p:cNvSpPr txBox="1"/>
          <p:nvPr/>
        </p:nvSpPr>
        <p:spPr>
          <a:xfrm rot="14526">
            <a:off x="5223320" y="1390957"/>
            <a:ext cx="3920047" cy="307777"/>
          </a:xfrm>
          <a:prstGeom prst="rect">
            <a:avLst/>
          </a:prstGeom>
          <a:noFill/>
        </p:spPr>
        <p:txBody>
          <a:bodyPr wrap="square" rtlCol="0">
            <a:spAutoFit/>
          </a:bodyPr>
          <a:lstStyle/>
          <a:p>
            <a:r>
              <a:rPr lang="en-US" sz="1400" b="1">
                <a:solidFill>
                  <a:srgbClr val="C00000"/>
                </a:solidFill>
                <a:latin typeface="Simplified Arabic Fixed" panose="02070309020205020404" pitchFamily="49" charset="-78"/>
                <a:ea typeface="Zilla Slab Highlight" pitchFamily="2" charset="77"/>
              </a:rPr>
              <a:t>WHERE HAVE I USED THESE SKILLS?</a:t>
            </a:r>
          </a:p>
        </p:txBody>
      </p:sp>
      <p:sp>
        <p:nvSpPr>
          <p:cNvPr id="46" name="TextBox 45">
            <a:extLst>
              <a:ext uri="{FF2B5EF4-FFF2-40B4-BE49-F238E27FC236}">
                <a16:creationId xmlns:a16="http://schemas.microsoft.com/office/drawing/2014/main" id="{D94E8836-B415-D840-91D6-57E6D3848003}"/>
              </a:ext>
            </a:extLst>
          </p:cNvPr>
          <p:cNvSpPr txBox="1"/>
          <p:nvPr/>
        </p:nvSpPr>
        <p:spPr>
          <a:xfrm rot="19800235">
            <a:off x="1805219" y="2170993"/>
            <a:ext cx="1125783" cy="369332"/>
          </a:xfrm>
          <a:prstGeom prst="rect">
            <a:avLst/>
          </a:prstGeom>
          <a:noFill/>
        </p:spPr>
        <p:txBody>
          <a:bodyPr wrap="square" rtlCol="0">
            <a:spAutoFit/>
          </a:bodyPr>
          <a:lstStyle/>
          <a:p>
            <a:pPr>
              <a:spcBef>
                <a:spcPts val="200"/>
              </a:spcBef>
              <a:spcAft>
                <a:spcPts val="200"/>
              </a:spcAft>
            </a:pPr>
            <a:r>
              <a:rPr lang="en-US" b="1">
                <a:solidFill>
                  <a:schemeClr val="bg1"/>
                </a:solidFill>
                <a:latin typeface="Bradley Hand ITC" panose="03070402050302030203" pitchFamily="66" charset="77"/>
              </a:rPr>
              <a:t>Home</a:t>
            </a:r>
          </a:p>
        </p:txBody>
      </p:sp>
      <p:sp>
        <p:nvSpPr>
          <p:cNvPr id="47" name="TextBox 46">
            <a:extLst>
              <a:ext uri="{FF2B5EF4-FFF2-40B4-BE49-F238E27FC236}">
                <a16:creationId xmlns:a16="http://schemas.microsoft.com/office/drawing/2014/main" id="{19D5115F-2D43-7A47-A2CD-BE7F70D07566}"/>
              </a:ext>
            </a:extLst>
          </p:cNvPr>
          <p:cNvSpPr txBox="1"/>
          <p:nvPr/>
        </p:nvSpPr>
        <p:spPr>
          <a:xfrm rot="761830">
            <a:off x="2823622" y="2297754"/>
            <a:ext cx="1125783" cy="369332"/>
          </a:xfrm>
          <a:prstGeom prst="rect">
            <a:avLst/>
          </a:prstGeom>
          <a:noFill/>
        </p:spPr>
        <p:txBody>
          <a:bodyPr wrap="square" rtlCol="0">
            <a:spAutoFit/>
          </a:bodyPr>
          <a:lstStyle/>
          <a:p>
            <a:pPr>
              <a:spcBef>
                <a:spcPts val="200"/>
              </a:spcBef>
              <a:spcAft>
                <a:spcPts val="200"/>
              </a:spcAft>
            </a:pPr>
            <a:r>
              <a:rPr lang="en-US" b="1">
                <a:solidFill>
                  <a:schemeClr val="bg1"/>
                </a:solidFill>
                <a:latin typeface="Bradley Hand ITC" panose="03070402050302030203" pitchFamily="66" charset="77"/>
              </a:rPr>
              <a:t>Work</a:t>
            </a:r>
          </a:p>
        </p:txBody>
      </p:sp>
      <p:sp>
        <p:nvSpPr>
          <p:cNvPr id="51" name="TextBox 50">
            <a:extLst>
              <a:ext uri="{FF2B5EF4-FFF2-40B4-BE49-F238E27FC236}">
                <a16:creationId xmlns:a16="http://schemas.microsoft.com/office/drawing/2014/main" id="{1020089A-B3CD-D14A-94EB-3BA9965B1B8E}"/>
              </a:ext>
            </a:extLst>
          </p:cNvPr>
          <p:cNvSpPr txBox="1"/>
          <p:nvPr/>
        </p:nvSpPr>
        <p:spPr>
          <a:xfrm rot="709065">
            <a:off x="1773354" y="3412642"/>
            <a:ext cx="1125783" cy="369332"/>
          </a:xfrm>
          <a:prstGeom prst="rect">
            <a:avLst/>
          </a:prstGeom>
          <a:noFill/>
        </p:spPr>
        <p:txBody>
          <a:bodyPr wrap="square" rtlCol="0">
            <a:spAutoFit/>
          </a:bodyPr>
          <a:lstStyle/>
          <a:p>
            <a:pPr>
              <a:spcBef>
                <a:spcPts val="200"/>
              </a:spcBef>
              <a:spcAft>
                <a:spcPts val="200"/>
              </a:spcAft>
            </a:pPr>
            <a:r>
              <a:rPr lang="en-US" b="1">
                <a:solidFill>
                  <a:schemeClr val="bg1"/>
                </a:solidFill>
                <a:latin typeface="Bradley Hand ITC" panose="03070402050302030203" pitchFamily="66" charset="77"/>
              </a:rPr>
              <a:t>Leisure</a:t>
            </a:r>
          </a:p>
        </p:txBody>
      </p:sp>
      <p:sp>
        <p:nvSpPr>
          <p:cNvPr id="52" name="TextBox 51">
            <a:extLst>
              <a:ext uri="{FF2B5EF4-FFF2-40B4-BE49-F238E27FC236}">
                <a16:creationId xmlns:a16="http://schemas.microsoft.com/office/drawing/2014/main" id="{1183F388-B23D-254D-912A-B53471EE388E}"/>
              </a:ext>
            </a:extLst>
          </p:cNvPr>
          <p:cNvSpPr txBox="1"/>
          <p:nvPr/>
        </p:nvSpPr>
        <p:spPr>
          <a:xfrm rot="20993999">
            <a:off x="2789907" y="3372138"/>
            <a:ext cx="1125783" cy="369332"/>
          </a:xfrm>
          <a:prstGeom prst="rect">
            <a:avLst/>
          </a:prstGeom>
          <a:noFill/>
        </p:spPr>
        <p:txBody>
          <a:bodyPr wrap="square" rtlCol="0">
            <a:spAutoFit/>
          </a:bodyPr>
          <a:lstStyle/>
          <a:p>
            <a:pPr>
              <a:spcBef>
                <a:spcPts val="200"/>
              </a:spcBef>
              <a:spcAft>
                <a:spcPts val="200"/>
              </a:spcAft>
            </a:pPr>
            <a:r>
              <a:rPr lang="en-US" b="1">
                <a:solidFill>
                  <a:schemeClr val="bg1"/>
                </a:solidFill>
                <a:latin typeface="Bradley Hand ITC" panose="03070402050302030203" pitchFamily="66" charset="77"/>
              </a:rPr>
              <a:t>School</a:t>
            </a:r>
          </a:p>
        </p:txBody>
      </p:sp>
      <p:cxnSp>
        <p:nvCxnSpPr>
          <p:cNvPr id="57" name="Straight Connector 56">
            <a:extLst>
              <a:ext uri="{FF2B5EF4-FFF2-40B4-BE49-F238E27FC236}">
                <a16:creationId xmlns:a16="http://schemas.microsoft.com/office/drawing/2014/main" id="{928CEDAE-80DD-8647-A8F6-11DC642888D8}"/>
              </a:ext>
            </a:extLst>
          </p:cNvPr>
          <p:cNvCxnSpPr>
            <a:cxnSpLocks/>
          </p:cNvCxnSpPr>
          <p:nvPr/>
        </p:nvCxnSpPr>
        <p:spPr>
          <a:xfrm rot="21414319">
            <a:off x="5366893" y="1653007"/>
            <a:ext cx="3538850" cy="194366"/>
          </a:xfrm>
          <a:prstGeom prst="line">
            <a:avLst/>
          </a:prstGeom>
          <a:ln w="15875"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TextBox 59">
            <a:extLst>
              <a:ext uri="{FF2B5EF4-FFF2-40B4-BE49-F238E27FC236}">
                <a16:creationId xmlns:a16="http://schemas.microsoft.com/office/drawing/2014/main" id="{5041199D-1FDA-BA42-B234-9A5F6C4D8E0A}"/>
              </a:ext>
            </a:extLst>
          </p:cNvPr>
          <p:cNvSpPr txBox="1"/>
          <p:nvPr/>
        </p:nvSpPr>
        <p:spPr>
          <a:xfrm>
            <a:off x="1733322" y="5532523"/>
            <a:ext cx="2643301" cy="523220"/>
          </a:xfrm>
          <a:prstGeom prst="rect">
            <a:avLst/>
          </a:prstGeom>
          <a:noFill/>
        </p:spPr>
        <p:txBody>
          <a:bodyPr wrap="square" rtlCol="0">
            <a:spAutoFit/>
          </a:bodyPr>
          <a:lstStyle/>
          <a:p>
            <a:r>
              <a:rPr lang="en-US" sz="1400">
                <a:solidFill>
                  <a:schemeClr val="bg1"/>
                </a:solidFill>
                <a:latin typeface="Simplified Arabic Fixed" panose="02070309020205020404" pitchFamily="49" charset="-78"/>
              </a:rPr>
              <a:t>Activity 2 : </a:t>
            </a:r>
            <a:br>
              <a:rPr lang="en-US" sz="1400">
                <a:solidFill>
                  <a:schemeClr val="bg1"/>
                </a:solidFill>
                <a:latin typeface="Simplified Arabic Fixed" panose="02070309020205020404" pitchFamily="49" charset="-78"/>
              </a:rPr>
            </a:br>
            <a:r>
              <a:rPr lang="en-US" sz="1400">
                <a:solidFill>
                  <a:schemeClr val="bg1"/>
                </a:solidFill>
                <a:latin typeface="Simplified Arabic Fixed" panose="02070309020205020404" pitchFamily="49" charset="-78"/>
              </a:rPr>
              <a:t>Understanding my skills</a:t>
            </a:r>
          </a:p>
        </p:txBody>
      </p:sp>
      <p:pic>
        <p:nvPicPr>
          <p:cNvPr id="12" name="Picture 11" descr="Icon&#10;&#10;Description automatically generated with medium confidence">
            <a:extLst>
              <a:ext uri="{FF2B5EF4-FFF2-40B4-BE49-F238E27FC236}">
                <a16:creationId xmlns:a16="http://schemas.microsoft.com/office/drawing/2014/main" id="{7FEF4DB6-E856-154D-8932-14C24876257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58964" y="2727119"/>
            <a:ext cx="791889" cy="497759"/>
          </a:xfrm>
          <a:prstGeom prst="rect">
            <a:avLst/>
          </a:prstGeom>
        </p:spPr>
      </p:pic>
      <p:pic>
        <p:nvPicPr>
          <p:cNvPr id="6" name="Picture 5">
            <a:extLst>
              <a:ext uri="{FF2B5EF4-FFF2-40B4-BE49-F238E27FC236}">
                <a16:creationId xmlns:a16="http://schemas.microsoft.com/office/drawing/2014/main" id="{E8EB9E71-FC77-C947-9996-62DB60AC87D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84666" y="218125"/>
            <a:ext cx="1193709" cy="758858"/>
          </a:xfrm>
          <a:prstGeom prst="rect">
            <a:avLst/>
          </a:prstGeom>
        </p:spPr>
      </p:pic>
      <p:pic>
        <p:nvPicPr>
          <p:cNvPr id="35" name="Picture 34" descr="Icon&#10;&#10;Description automatically generated">
            <a:extLst>
              <a:ext uri="{FF2B5EF4-FFF2-40B4-BE49-F238E27FC236}">
                <a16:creationId xmlns:a16="http://schemas.microsoft.com/office/drawing/2014/main" id="{D5D8B4CA-C5D7-E94F-810A-000EB2B961A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7941" y="5502366"/>
            <a:ext cx="927001" cy="927001"/>
          </a:xfrm>
          <a:prstGeom prst="rect">
            <a:avLst/>
          </a:prstGeom>
        </p:spPr>
      </p:pic>
      <p:sp>
        <p:nvSpPr>
          <p:cNvPr id="23" name="TextBox 22">
            <a:extLst>
              <a:ext uri="{FF2B5EF4-FFF2-40B4-BE49-F238E27FC236}">
                <a16:creationId xmlns:a16="http://schemas.microsoft.com/office/drawing/2014/main" id="{69FF924C-B12C-0B61-DE08-10559DFF8345}"/>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25" name="Picture 4">
            <a:extLst>
              <a:ext uri="{FF2B5EF4-FFF2-40B4-BE49-F238E27FC236}">
                <a16:creationId xmlns:a16="http://schemas.microsoft.com/office/drawing/2014/main" id="{DE1579A8-FCE3-2722-121A-DA25C4DA0B3D}"/>
              </a:ext>
            </a:extLst>
          </p:cNvPr>
          <p:cNvPicPr>
            <a:picLocks noChangeAspect="1"/>
          </p:cNvPicPr>
          <p:nvPr/>
        </p:nvPicPr>
        <p:blipFill>
          <a:blip r:embed="rId12"/>
          <a:stretch>
            <a:fillRect/>
          </a:stretch>
        </p:blipFill>
        <p:spPr>
          <a:xfrm>
            <a:off x="7515061" y="6263837"/>
            <a:ext cx="1247775" cy="400050"/>
          </a:xfrm>
          <a:prstGeom prst="rect">
            <a:avLst/>
          </a:prstGeom>
        </p:spPr>
      </p:pic>
    </p:spTree>
    <p:extLst>
      <p:ext uri="{BB962C8B-B14F-4D97-AF65-F5344CB8AC3E}">
        <p14:creationId xmlns:p14="http://schemas.microsoft.com/office/powerpoint/2010/main" val="381205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5" name="Picture 54" descr="A picture containing sunset, nature, flock, bright&#10;&#10;Description automatically generated">
            <a:extLst>
              <a:ext uri="{FF2B5EF4-FFF2-40B4-BE49-F238E27FC236}">
                <a16:creationId xmlns:a16="http://schemas.microsoft.com/office/drawing/2014/main" id="{596CE981-53DE-269F-44E3-653A31656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489" y="326206"/>
            <a:ext cx="4312408" cy="516378"/>
          </a:xfrm>
          <a:prstGeom prst="rect">
            <a:avLst/>
          </a:prstGeom>
        </p:spPr>
      </p:pic>
      <p:pic>
        <p:nvPicPr>
          <p:cNvPr id="13" name="Picture 12" descr="Icon&#10;&#10;Description automatically generated">
            <a:extLst>
              <a:ext uri="{FF2B5EF4-FFF2-40B4-BE49-F238E27FC236}">
                <a16:creationId xmlns:a16="http://schemas.microsoft.com/office/drawing/2014/main" id="{4A23FDC6-EE73-1D40-8D3E-7FA277A97D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038" y="2159857"/>
            <a:ext cx="3596764" cy="3371966"/>
          </a:xfrm>
          <a:prstGeom prst="rect">
            <a:avLst/>
          </a:prstGeom>
        </p:spPr>
      </p:pic>
      <p:pic>
        <p:nvPicPr>
          <p:cNvPr id="53" name="Picture 52" descr="A picture containing text, dark&#10;&#10;Description automatically generated">
            <a:extLst>
              <a:ext uri="{FF2B5EF4-FFF2-40B4-BE49-F238E27FC236}">
                <a16:creationId xmlns:a16="http://schemas.microsoft.com/office/drawing/2014/main" id="{0368B554-049B-E14F-A4DB-06CEB5E107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435" y="180073"/>
            <a:ext cx="836859" cy="830217"/>
          </a:xfrm>
          <a:prstGeom prst="rect">
            <a:avLst/>
          </a:prstGeom>
        </p:spPr>
      </p:pic>
      <p:pic>
        <p:nvPicPr>
          <p:cNvPr id="47" name="Picture 46" descr="A picture containing text&#10;&#10;Description automatically generated">
            <a:extLst>
              <a:ext uri="{FF2B5EF4-FFF2-40B4-BE49-F238E27FC236}">
                <a16:creationId xmlns:a16="http://schemas.microsoft.com/office/drawing/2014/main" id="{565EC7C1-AE95-9E4B-88F8-AAC77F5324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4690">
            <a:off x="4785417" y="605284"/>
            <a:ext cx="4226372" cy="3474022"/>
          </a:xfrm>
          <a:prstGeom prst="rect">
            <a:avLst/>
          </a:prstGeom>
          <a:effectLst>
            <a:outerShdw blurRad="50800" dist="50800" dir="5400000" algn="ctr" rotWithShape="0">
              <a:schemeClr val="tx1">
                <a:lumMod val="75000"/>
                <a:lumOff val="25000"/>
              </a:schemeClr>
            </a:outerShdw>
          </a:effectLst>
        </p:spPr>
      </p:pic>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3" name="Ink 22">
                <a:extLst>
                  <a:ext uri="{FF2B5EF4-FFF2-40B4-BE49-F238E27FC236}">
                    <a16:creationId xmlns:a16="http://schemas.microsoft.com/office/drawing/2014/main" id="{C5996AFA-56F7-DE4B-8061-E45A64DF7D40}"/>
                  </a:ext>
                </a:extLst>
              </p14:cNvPr>
              <p14:cNvContentPartPr/>
              <p14:nvPr/>
            </p14:nvContentPartPr>
            <p14:xfrm rot="21120099">
              <a:off x="422044" y="1414689"/>
              <a:ext cx="1965960" cy="1343520"/>
            </p14:xfrm>
          </p:contentPart>
        </mc:Choice>
        <mc:Fallback xmlns="">
          <p:pic>
            <p:nvPicPr>
              <p:cNvPr id="23" name="Ink 22">
                <a:extLst>
                  <a:ext uri="{FF2B5EF4-FFF2-40B4-BE49-F238E27FC236}">
                    <a16:creationId xmlns:a16="http://schemas.microsoft.com/office/drawing/2014/main" id="{C5996AFA-56F7-DE4B-8061-E45A64DF7D40}"/>
                  </a:ext>
                </a:extLst>
              </p:cNvPr>
              <p:cNvPicPr/>
              <p:nvPr/>
            </p:nvPicPr>
            <p:blipFill>
              <a:blip r:embed="rId9"/>
              <a:stretch>
                <a:fillRect/>
              </a:stretch>
            </p:blipFill>
            <p:spPr>
              <a:xfrm rot="21120099">
                <a:off x="358684" y="1351346"/>
                <a:ext cx="2092680" cy="1470206"/>
              </a:xfrm>
              <a:prstGeom prst="rect">
                <a:avLst/>
              </a:prstGeom>
            </p:spPr>
          </p:pic>
        </mc:Fallback>
      </mc:AlternateContent>
      <p:sp>
        <p:nvSpPr>
          <p:cNvPr id="51" name="TextBox 50">
            <a:extLst>
              <a:ext uri="{FF2B5EF4-FFF2-40B4-BE49-F238E27FC236}">
                <a16:creationId xmlns:a16="http://schemas.microsoft.com/office/drawing/2014/main" id="{F265CB5B-1142-474C-8D15-DA4B23846AB7}"/>
              </a:ext>
            </a:extLst>
          </p:cNvPr>
          <p:cNvSpPr txBox="1"/>
          <p:nvPr/>
        </p:nvSpPr>
        <p:spPr>
          <a:xfrm>
            <a:off x="1909488" y="402879"/>
            <a:ext cx="4312408" cy="369332"/>
          </a:xfrm>
          <a:prstGeom prst="rect">
            <a:avLst/>
          </a:prstGeom>
          <a:noFill/>
        </p:spPr>
        <p:txBody>
          <a:bodyPr wrap="square" rtlCol="0">
            <a:spAutoFit/>
          </a:bodyPr>
          <a:lstStyle/>
          <a:p>
            <a:pPr algn="ctr"/>
            <a:r>
              <a:rPr lang="en-US" b="1">
                <a:solidFill>
                  <a:schemeClr val="bg1"/>
                </a:solidFill>
                <a:latin typeface="Simplified Arabic Fixed" panose="020F0502020204030204" pitchFamily="34" charset="0"/>
                <a:ea typeface="Zilla Slab Highlight" pitchFamily="2" charset="77"/>
              </a:rPr>
              <a:t>Identifying Career Ideas</a:t>
            </a:r>
          </a:p>
        </p:txBody>
      </p:sp>
      <p:sp>
        <p:nvSpPr>
          <p:cNvPr id="19" name="Rounded Rectangle 18">
            <a:extLst>
              <a:ext uri="{FF2B5EF4-FFF2-40B4-BE49-F238E27FC236}">
                <a16:creationId xmlns:a16="http://schemas.microsoft.com/office/drawing/2014/main" id="{F112D80B-E937-FF45-8995-7C9636F0C525}"/>
              </a:ext>
            </a:extLst>
          </p:cNvPr>
          <p:cNvSpPr/>
          <p:nvPr/>
        </p:nvSpPr>
        <p:spPr>
          <a:xfrm>
            <a:off x="4746706" y="4139368"/>
            <a:ext cx="4217596" cy="1992027"/>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Graphic 84" descr="Magnifying glass with solid fill">
            <a:extLst>
              <a:ext uri="{FF2B5EF4-FFF2-40B4-BE49-F238E27FC236}">
                <a16:creationId xmlns:a16="http://schemas.microsoft.com/office/drawing/2014/main" id="{2D803B2C-CA1A-A44D-A9B6-7ABD99FDBCA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1061663" y="314407"/>
            <a:ext cx="539977" cy="539977"/>
          </a:xfrm>
          <a:prstGeom prst="rect">
            <a:avLst/>
          </a:prstGeom>
        </p:spPr>
      </p:pic>
      <p:sp>
        <p:nvSpPr>
          <p:cNvPr id="39" name="TextBox 38">
            <a:extLst>
              <a:ext uri="{FF2B5EF4-FFF2-40B4-BE49-F238E27FC236}">
                <a16:creationId xmlns:a16="http://schemas.microsoft.com/office/drawing/2014/main" id="{58299AC4-5438-AF44-9BE8-D06B7EE1982E}"/>
              </a:ext>
            </a:extLst>
          </p:cNvPr>
          <p:cNvSpPr txBox="1"/>
          <p:nvPr/>
        </p:nvSpPr>
        <p:spPr>
          <a:xfrm rot="164690">
            <a:off x="5949529" y="1204329"/>
            <a:ext cx="2022662" cy="461665"/>
          </a:xfrm>
          <a:prstGeom prst="rect">
            <a:avLst/>
          </a:prstGeom>
          <a:noFill/>
        </p:spPr>
        <p:txBody>
          <a:bodyPr wrap="square" rtlCol="0">
            <a:spAutoFit/>
          </a:bodyPr>
          <a:lstStyle/>
          <a:p>
            <a:r>
              <a:rPr lang="en-US" sz="2400">
                <a:solidFill>
                  <a:srgbClr val="00B050"/>
                </a:solidFill>
                <a:latin typeface="Reprise Title Std" panose="02000000000000000000" pitchFamily="2" charset="77"/>
                <a:ea typeface="Zilla Slab Highlight" pitchFamily="2" charset="77"/>
              </a:rPr>
              <a:t>Do this by:</a:t>
            </a:r>
          </a:p>
        </p:txBody>
      </p:sp>
      <p:sp>
        <p:nvSpPr>
          <p:cNvPr id="40" name="TextBox 39">
            <a:extLst>
              <a:ext uri="{FF2B5EF4-FFF2-40B4-BE49-F238E27FC236}">
                <a16:creationId xmlns:a16="http://schemas.microsoft.com/office/drawing/2014/main" id="{F1E9819E-4207-044B-9897-83EDD3E2EF84}"/>
              </a:ext>
            </a:extLst>
          </p:cNvPr>
          <p:cNvSpPr txBox="1"/>
          <p:nvPr/>
        </p:nvSpPr>
        <p:spPr>
          <a:xfrm rot="164690">
            <a:off x="5166293" y="1831169"/>
            <a:ext cx="3792077" cy="338554"/>
          </a:xfrm>
          <a:prstGeom prst="rect">
            <a:avLst/>
          </a:prstGeom>
          <a:noFill/>
        </p:spPr>
        <p:txBody>
          <a:bodyPr wrap="square" rtlCol="0">
            <a:spAutoFit/>
          </a:bodyPr>
          <a:lstStyle/>
          <a:p>
            <a:r>
              <a:rPr lang="en-US" sz="1600">
                <a:solidFill>
                  <a:srgbClr val="C00000"/>
                </a:solidFill>
                <a:latin typeface="Simplified Arabic Fixed" panose="02070309020205020404" pitchFamily="49" charset="-78"/>
                <a:ea typeface="Zilla Slab Highlight" pitchFamily="2" charset="77"/>
                <a:cs typeface="Simplified Arabic Fixed" panose="02070309020205020404" pitchFamily="49" charset="-78"/>
              </a:rPr>
              <a:t>-</a:t>
            </a:r>
            <a:r>
              <a:rPr lang="en-US" sz="1600">
                <a:latin typeface="Simplified Arabic Fixed" panose="02070309020205020404" pitchFamily="49" charset="-78"/>
                <a:ea typeface="Zilla Slab Highlight" pitchFamily="2" charset="77"/>
                <a:cs typeface="Simplified Arabic Fixed" panose="02070309020205020404" pitchFamily="49" charset="-78"/>
              </a:rPr>
              <a:t> Doing some </a:t>
            </a:r>
            <a:r>
              <a:rPr lang="en-US" sz="1600" b="1">
                <a:solidFill>
                  <a:srgbClr val="7030A0"/>
                </a:solidFill>
                <a:latin typeface="Simplified Arabic Fixed" panose="02070309020205020404" pitchFamily="49" charset="-78"/>
                <a:ea typeface="Zilla Slab Highlight" pitchFamily="2" charset="77"/>
                <a:cs typeface="Simplified Arabic Fixed" panose="02070309020205020404" pitchFamily="49" charset="-78"/>
              </a:rPr>
              <a:t>research</a:t>
            </a:r>
          </a:p>
        </p:txBody>
      </p:sp>
      <p:sp>
        <p:nvSpPr>
          <p:cNvPr id="44" name="TextBox 43">
            <a:extLst>
              <a:ext uri="{FF2B5EF4-FFF2-40B4-BE49-F238E27FC236}">
                <a16:creationId xmlns:a16="http://schemas.microsoft.com/office/drawing/2014/main" id="{E6560FE4-2A3A-7148-B4DC-64013D6BFA79}"/>
              </a:ext>
            </a:extLst>
          </p:cNvPr>
          <p:cNvSpPr txBox="1"/>
          <p:nvPr/>
        </p:nvSpPr>
        <p:spPr>
          <a:xfrm rot="164690">
            <a:off x="5166293" y="2240241"/>
            <a:ext cx="3792077" cy="338554"/>
          </a:xfrm>
          <a:prstGeom prst="rect">
            <a:avLst/>
          </a:prstGeom>
          <a:noFill/>
        </p:spPr>
        <p:txBody>
          <a:bodyPr wrap="square" rtlCol="0">
            <a:spAutoFit/>
          </a:bodyPr>
          <a:lstStyle/>
          <a:p>
            <a:r>
              <a:rPr lang="en-US" sz="1600" dirty="0">
                <a:solidFill>
                  <a:srgbClr val="C00000"/>
                </a:solidFill>
                <a:latin typeface="Simplified Arabic Fixed" panose="02070309020205020404" pitchFamily="49" charset="-78"/>
                <a:ea typeface="Zilla Slab Highlight" pitchFamily="2" charset="77"/>
                <a:cs typeface="Simplified Arabic Fixed" panose="02070309020205020404" pitchFamily="49" charset="-78"/>
              </a:rPr>
              <a:t>-</a:t>
            </a:r>
            <a:r>
              <a:rPr lang="en-US" sz="1600" dirty="0">
                <a:latin typeface="Simplified Arabic Fixed" panose="02070309020205020404" pitchFamily="49" charset="-78"/>
                <a:ea typeface="Zilla Slab Highlight" pitchFamily="2" charset="77"/>
                <a:cs typeface="Simplified Arabic Fixed" panose="02070309020205020404" pitchFamily="49" charset="-78"/>
              </a:rPr>
              <a:t> Finding </a:t>
            </a:r>
            <a:r>
              <a:rPr lang="en-US" sz="1600" b="1" dirty="0">
                <a:solidFill>
                  <a:srgbClr val="7030A0"/>
                </a:solidFill>
                <a:latin typeface="Simplified Arabic Fixed" panose="02070309020205020404" pitchFamily="49" charset="-78"/>
                <a:ea typeface="Zilla Slab Highlight" pitchFamily="2" charset="77"/>
                <a:cs typeface="Simplified Arabic Fixed" panose="02070309020205020404" pitchFamily="49" charset="-78"/>
              </a:rPr>
              <a:t>career inspiration</a:t>
            </a:r>
          </a:p>
        </p:txBody>
      </p:sp>
      <p:sp>
        <p:nvSpPr>
          <p:cNvPr id="45" name="TextBox 44">
            <a:extLst>
              <a:ext uri="{FF2B5EF4-FFF2-40B4-BE49-F238E27FC236}">
                <a16:creationId xmlns:a16="http://schemas.microsoft.com/office/drawing/2014/main" id="{6AD20C99-718C-2643-B236-1283211DA1FF}"/>
              </a:ext>
            </a:extLst>
          </p:cNvPr>
          <p:cNvSpPr txBox="1"/>
          <p:nvPr/>
        </p:nvSpPr>
        <p:spPr>
          <a:xfrm rot="164690">
            <a:off x="5166294" y="2663151"/>
            <a:ext cx="3589132" cy="338554"/>
          </a:xfrm>
          <a:prstGeom prst="rect">
            <a:avLst/>
          </a:prstGeom>
          <a:noFill/>
        </p:spPr>
        <p:txBody>
          <a:bodyPr wrap="square" rtlCol="0">
            <a:spAutoFit/>
          </a:bodyPr>
          <a:lstStyle/>
          <a:p>
            <a:r>
              <a:rPr lang="en-US" sz="1600" dirty="0">
                <a:solidFill>
                  <a:srgbClr val="C00000"/>
                </a:solidFill>
                <a:latin typeface="Simplified Arabic Fixed" panose="02070309020205020404" pitchFamily="49" charset="-78"/>
                <a:ea typeface="Zilla Slab Highlight" pitchFamily="2" charset="77"/>
                <a:cs typeface="Simplified Arabic Fixed" panose="02070309020205020404" pitchFamily="49" charset="-78"/>
              </a:rPr>
              <a:t>-</a:t>
            </a:r>
            <a:r>
              <a:rPr lang="en-US" sz="1600" dirty="0">
                <a:latin typeface="Simplified Arabic Fixed" panose="02070309020205020404" pitchFamily="49" charset="-78"/>
                <a:ea typeface="Zilla Slab Highlight" pitchFamily="2" charset="77"/>
                <a:cs typeface="Simplified Arabic Fixed" panose="02070309020205020404" pitchFamily="49" charset="-78"/>
              </a:rPr>
              <a:t> Matching to your </a:t>
            </a:r>
            <a:r>
              <a:rPr lang="en-US" sz="1600" b="1" dirty="0">
                <a:solidFill>
                  <a:srgbClr val="7030A0"/>
                </a:solidFill>
                <a:latin typeface="Simplified Arabic Fixed" panose="02070309020205020404" pitchFamily="49" charset="-78"/>
                <a:ea typeface="Zilla Slab Highlight" pitchFamily="2" charset="77"/>
                <a:cs typeface="Simplified Arabic Fixed" panose="02070309020205020404" pitchFamily="49" charset="-78"/>
              </a:rPr>
              <a:t>Skills</a:t>
            </a:r>
            <a:endParaRPr lang="en-US" sz="1600" dirty="0">
              <a:latin typeface="Simplified Arabic Fixed" panose="02070309020205020404" pitchFamily="49" charset="-78"/>
              <a:ea typeface="Zilla Slab Highlight" pitchFamily="2" charset="77"/>
              <a:cs typeface="Simplified Arabic Fixed" panose="02070309020205020404" pitchFamily="49" charset="-78"/>
            </a:endParaRPr>
          </a:p>
        </p:txBody>
      </p:sp>
      <p:sp>
        <p:nvSpPr>
          <p:cNvPr id="2" name="Rectangle 1">
            <a:extLst>
              <a:ext uri="{FF2B5EF4-FFF2-40B4-BE49-F238E27FC236}">
                <a16:creationId xmlns:a16="http://schemas.microsoft.com/office/drawing/2014/main" id="{5EDD327B-3463-4645-A93C-133F232AD783}"/>
              </a:ext>
            </a:extLst>
          </p:cNvPr>
          <p:cNvSpPr/>
          <p:nvPr/>
        </p:nvSpPr>
        <p:spPr>
          <a:xfrm rot="164690">
            <a:off x="5405868" y="2874702"/>
            <a:ext cx="2900153" cy="338554"/>
          </a:xfrm>
          <a:prstGeom prst="rect">
            <a:avLst/>
          </a:prstGeom>
        </p:spPr>
        <p:txBody>
          <a:bodyPr wrap="none">
            <a:spAutoFit/>
          </a:bodyPr>
          <a:lstStyle/>
          <a:p>
            <a:r>
              <a:rPr lang="en-US" sz="1600" dirty="0">
                <a:latin typeface="Simplified Arabic Fixed" panose="02070309020205020404" pitchFamily="49" charset="-78"/>
                <a:ea typeface="Zilla Slab Highlight" pitchFamily="2" charset="77"/>
                <a:cs typeface="Simplified Arabic Fixed" panose="02070309020205020404" pitchFamily="49" charset="-78"/>
              </a:rPr>
              <a:t>and </a:t>
            </a:r>
            <a:r>
              <a:rPr lang="en-US" sz="1600" b="1" dirty="0">
                <a:solidFill>
                  <a:srgbClr val="7030A0"/>
                </a:solidFill>
                <a:latin typeface="Simplified Arabic Fixed" panose="02070309020205020404" pitchFamily="49" charset="-78"/>
                <a:ea typeface="Zilla Slab Highlight" pitchFamily="2" charset="77"/>
                <a:cs typeface="Simplified Arabic Fixed" panose="02070309020205020404" pitchFamily="49" charset="-78"/>
              </a:rPr>
              <a:t>personal qualities</a:t>
            </a:r>
            <a:endParaRPr lang="en-US" sz="1600" b="1" dirty="0">
              <a:solidFill>
                <a:srgbClr val="7030A0"/>
              </a:solidFill>
            </a:endParaRPr>
          </a:p>
        </p:txBody>
      </p:sp>
      <p:pic>
        <p:nvPicPr>
          <p:cNvPr id="48" name="Graphic 47" descr="Bullseye with solid fill">
            <a:extLst>
              <a:ext uri="{FF2B5EF4-FFF2-40B4-BE49-F238E27FC236}">
                <a16:creationId xmlns:a16="http://schemas.microsoft.com/office/drawing/2014/main" id="{54A7FFC0-3DB7-5D40-91B8-75B72A10DE8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305684" y="2273231"/>
            <a:ext cx="351754" cy="351754"/>
          </a:xfrm>
          <a:prstGeom prst="rect">
            <a:avLst/>
          </a:prstGeom>
        </p:spPr>
      </p:pic>
      <p:sp>
        <p:nvSpPr>
          <p:cNvPr id="50" name="TextBox 49">
            <a:extLst>
              <a:ext uri="{FF2B5EF4-FFF2-40B4-BE49-F238E27FC236}">
                <a16:creationId xmlns:a16="http://schemas.microsoft.com/office/drawing/2014/main" id="{007F342A-D57D-FC45-8E33-FD36C9E3D0A2}"/>
              </a:ext>
            </a:extLst>
          </p:cNvPr>
          <p:cNvSpPr txBox="1"/>
          <p:nvPr/>
        </p:nvSpPr>
        <p:spPr>
          <a:xfrm>
            <a:off x="2435953" y="1259150"/>
            <a:ext cx="2146577" cy="461665"/>
          </a:xfrm>
          <a:prstGeom prst="rect">
            <a:avLst/>
          </a:prstGeom>
          <a:noFill/>
        </p:spPr>
        <p:txBody>
          <a:bodyPr wrap="square" lIns="91440" tIns="45720" rIns="91440" bIns="45720" rtlCol="0" anchor="t">
            <a:spAutoFit/>
          </a:bodyPr>
          <a:lstStyle/>
          <a:p>
            <a:pPr algn="ctr"/>
            <a:r>
              <a:rPr lang="en-US" sz="2400">
                <a:solidFill>
                  <a:srgbClr val="85358B"/>
                </a:solidFill>
                <a:latin typeface="Reprise Title Std"/>
                <a:ea typeface="Zilla Slab Highlight" pitchFamily="2" charset="77"/>
              </a:rPr>
              <a:t>CAREER GOAL</a:t>
            </a:r>
          </a:p>
        </p:txBody>
      </p:sp>
      <p:sp>
        <p:nvSpPr>
          <p:cNvPr id="54" name="TextBox 53">
            <a:extLst>
              <a:ext uri="{FF2B5EF4-FFF2-40B4-BE49-F238E27FC236}">
                <a16:creationId xmlns:a16="http://schemas.microsoft.com/office/drawing/2014/main" id="{7DE13BB7-5F11-614F-8545-56FDE48CFF11}"/>
              </a:ext>
            </a:extLst>
          </p:cNvPr>
          <p:cNvSpPr txBox="1"/>
          <p:nvPr/>
        </p:nvSpPr>
        <p:spPr>
          <a:xfrm rot="20902417">
            <a:off x="462090" y="1664293"/>
            <a:ext cx="1724425" cy="830997"/>
          </a:xfrm>
          <a:prstGeom prst="rect">
            <a:avLst/>
          </a:prstGeom>
          <a:noFill/>
        </p:spPr>
        <p:txBody>
          <a:bodyPr wrap="square" lIns="91440" tIns="45720" rIns="91440" bIns="45720" rtlCol="0" anchor="t">
            <a:spAutoFit/>
          </a:bodyPr>
          <a:lstStyle/>
          <a:p>
            <a:pPr algn="ctr"/>
            <a:r>
              <a:rPr lang="en-US" sz="1600" b="1">
                <a:latin typeface="Bradley Hand ITC"/>
                <a:ea typeface="Ayuthaya" pitchFamily="2" charset="-34"/>
                <a:cs typeface="Ayuthaya"/>
              </a:rPr>
              <a:t>Your </a:t>
            </a:r>
            <a:endParaRPr lang="en-US" sz="1600" b="1">
              <a:latin typeface="Bradley Hand ITC"/>
              <a:ea typeface="Ayuthaya" pitchFamily="2" charset="-34"/>
              <a:cs typeface="Ayuthaya" pitchFamily="2" charset="-34"/>
            </a:endParaRPr>
          </a:p>
          <a:p>
            <a:pPr algn="ctr"/>
            <a:r>
              <a:rPr lang="en-US" sz="1600" b="1">
                <a:solidFill>
                  <a:srgbClr val="7030A0"/>
                </a:solidFill>
                <a:latin typeface="Bradley Hand ITC"/>
                <a:ea typeface="Ayuthaya" pitchFamily="2" charset="-34"/>
                <a:cs typeface="Ayuthaya"/>
              </a:rPr>
              <a:t>DREAMS</a:t>
            </a:r>
            <a:r>
              <a:rPr lang="en-US" sz="1600" b="1">
                <a:latin typeface="Bradley Hand ITC"/>
                <a:ea typeface="Ayuthaya" pitchFamily="2" charset="-34"/>
                <a:cs typeface="Ayuthaya"/>
              </a:rPr>
              <a:t> and </a:t>
            </a:r>
            <a:r>
              <a:rPr lang="en-US" sz="1600" b="1">
                <a:solidFill>
                  <a:srgbClr val="7030A0"/>
                </a:solidFill>
                <a:latin typeface="Bradley Hand ITC"/>
                <a:ea typeface="Ayuthaya" pitchFamily="2" charset="-34"/>
                <a:cs typeface="Ayuthaya"/>
              </a:rPr>
              <a:t>AMBITIONS</a:t>
            </a:r>
          </a:p>
        </p:txBody>
      </p:sp>
      <p:grpSp>
        <p:nvGrpSpPr>
          <p:cNvPr id="28" name="Group 27">
            <a:extLst>
              <a:ext uri="{FF2B5EF4-FFF2-40B4-BE49-F238E27FC236}">
                <a16:creationId xmlns:a16="http://schemas.microsoft.com/office/drawing/2014/main" id="{B814A86E-A3E5-E345-BE2B-26C0FC786495}"/>
              </a:ext>
            </a:extLst>
          </p:cNvPr>
          <p:cNvGrpSpPr/>
          <p:nvPr/>
        </p:nvGrpSpPr>
        <p:grpSpPr>
          <a:xfrm>
            <a:off x="2377992" y="2165861"/>
            <a:ext cx="315720" cy="283320"/>
            <a:chOff x="2411931" y="2157000"/>
            <a:chExt cx="315720" cy="28332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4" name="Ink 23">
                  <a:extLst>
                    <a:ext uri="{FF2B5EF4-FFF2-40B4-BE49-F238E27FC236}">
                      <a16:creationId xmlns:a16="http://schemas.microsoft.com/office/drawing/2014/main" id="{37F7A0BC-0801-C547-9C20-077E391851D9}"/>
                    </a:ext>
                  </a:extLst>
                </p14:cNvPr>
                <p14:cNvContentPartPr/>
                <p14:nvPr/>
              </p14:nvContentPartPr>
              <p14:xfrm>
                <a:off x="2411931" y="2157000"/>
                <a:ext cx="51120" cy="81360"/>
              </p14:xfrm>
            </p:contentPart>
          </mc:Choice>
          <mc:Fallback xmlns="">
            <p:pic>
              <p:nvPicPr>
                <p:cNvPr id="24" name="Ink 23">
                  <a:extLst>
                    <a:ext uri="{FF2B5EF4-FFF2-40B4-BE49-F238E27FC236}">
                      <a16:creationId xmlns:a16="http://schemas.microsoft.com/office/drawing/2014/main" id="{37F7A0BC-0801-C547-9C20-077E391851D9}"/>
                    </a:ext>
                  </a:extLst>
                </p:cNvPr>
                <p:cNvPicPr/>
                <p:nvPr/>
              </p:nvPicPr>
              <p:blipFill>
                <a:blip r:embed="rId15"/>
                <a:stretch>
                  <a:fillRect/>
                </a:stretch>
              </p:blipFill>
              <p:spPr>
                <a:xfrm>
                  <a:off x="2348931" y="1779000"/>
                  <a:ext cx="176760" cy="837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6" name="Ink 25">
                  <a:extLst>
                    <a:ext uri="{FF2B5EF4-FFF2-40B4-BE49-F238E27FC236}">
                      <a16:creationId xmlns:a16="http://schemas.microsoft.com/office/drawing/2014/main" id="{017CCD14-6E4A-8F45-99B2-83EE9EC72CA5}"/>
                    </a:ext>
                  </a:extLst>
                </p14:cNvPr>
                <p14:cNvContentPartPr/>
                <p14:nvPr/>
              </p14:nvContentPartPr>
              <p14:xfrm>
                <a:off x="2576811" y="2276160"/>
                <a:ext cx="38160" cy="64440"/>
              </p14:xfrm>
            </p:contentPart>
          </mc:Choice>
          <mc:Fallback xmlns="">
            <p:pic>
              <p:nvPicPr>
                <p:cNvPr id="26" name="Ink 25">
                  <a:extLst>
                    <a:ext uri="{FF2B5EF4-FFF2-40B4-BE49-F238E27FC236}">
                      <a16:creationId xmlns:a16="http://schemas.microsoft.com/office/drawing/2014/main" id="{017CCD14-6E4A-8F45-99B2-83EE9EC72CA5}"/>
                    </a:ext>
                  </a:extLst>
                </p:cNvPr>
                <p:cNvPicPr/>
                <p:nvPr/>
              </p:nvPicPr>
              <p:blipFill>
                <a:blip r:embed="rId17"/>
                <a:stretch>
                  <a:fillRect/>
                </a:stretch>
              </p:blipFill>
              <p:spPr>
                <a:xfrm>
                  <a:off x="2514400" y="1898160"/>
                  <a:ext cx="162626" cy="820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7" name="Ink 26">
                  <a:extLst>
                    <a:ext uri="{FF2B5EF4-FFF2-40B4-BE49-F238E27FC236}">
                      <a16:creationId xmlns:a16="http://schemas.microsoft.com/office/drawing/2014/main" id="{860AD414-DC04-F641-A3EC-D91AFE21A103}"/>
                    </a:ext>
                  </a:extLst>
                </p14:cNvPr>
                <p14:cNvContentPartPr/>
                <p14:nvPr/>
              </p14:nvContentPartPr>
              <p14:xfrm>
                <a:off x="2712531" y="2434920"/>
                <a:ext cx="15120" cy="5400"/>
              </p14:xfrm>
            </p:contentPart>
          </mc:Choice>
          <mc:Fallback xmlns="">
            <p:pic>
              <p:nvPicPr>
                <p:cNvPr id="27" name="Ink 26">
                  <a:extLst>
                    <a:ext uri="{FF2B5EF4-FFF2-40B4-BE49-F238E27FC236}">
                      <a16:creationId xmlns:a16="http://schemas.microsoft.com/office/drawing/2014/main" id="{860AD414-DC04-F641-A3EC-D91AFE21A103}"/>
                    </a:ext>
                  </a:extLst>
                </p:cNvPr>
                <p:cNvPicPr/>
                <p:nvPr/>
              </p:nvPicPr>
              <p:blipFill>
                <a:blip r:embed="rId19"/>
                <a:stretch>
                  <a:fillRect/>
                </a:stretch>
              </p:blipFill>
              <p:spPr>
                <a:xfrm>
                  <a:off x="2649531" y="2056920"/>
                  <a:ext cx="140760" cy="761040"/>
                </a:xfrm>
                <a:prstGeom prst="rect">
                  <a:avLst/>
                </a:prstGeom>
              </p:spPr>
            </p:pic>
          </mc:Fallback>
        </mc:AlternateContent>
      </p:grpSp>
      <p:grpSp>
        <p:nvGrpSpPr>
          <p:cNvPr id="63" name="Group 62">
            <a:extLst>
              <a:ext uri="{FF2B5EF4-FFF2-40B4-BE49-F238E27FC236}">
                <a16:creationId xmlns:a16="http://schemas.microsoft.com/office/drawing/2014/main" id="{CA3E3831-E2AC-1042-AA06-CE6341416F26}"/>
              </a:ext>
            </a:extLst>
          </p:cNvPr>
          <p:cNvGrpSpPr/>
          <p:nvPr/>
        </p:nvGrpSpPr>
        <p:grpSpPr>
          <a:xfrm>
            <a:off x="3387730" y="1778311"/>
            <a:ext cx="187200" cy="343440"/>
            <a:chOff x="3437211" y="1857480"/>
            <a:chExt cx="187200" cy="343440"/>
          </a:xfrm>
        </p:grpSpPr>
        <mc:AlternateContent xmlns:mc="http://schemas.openxmlformats.org/markup-compatibility/2006" xmlns:p14="http://schemas.microsoft.com/office/powerpoint/2010/main">
          <mc:Choice Requires="p14">
            <p:contentPart p14:bwMode="auto" r:id="rId20">
              <p14:nvContentPartPr>
                <p14:cNvPr id="46" name="Ink 45">
                  <a:extLst>
                    <a:ext uri="{FF2B5EF4-FFF2-40B4-BE49-F238E27FC236}">
                      <a16:creationId xmlns:a16="http://schemas.microsoft.com/office/drawing/2014/main" id="{1F39522A-325A-474E-BE0F-5C68AF9051CA}"/>
                    </a:ext>
                  </a:extLst>
                </p14:cNvPr>
                <p14:cNvContentPartPr/>
                <p14:nvPr/>
              </p14:nvContentPartPr>
              <p14:xfrm>
                <a:off x="3461331" y="1857480"/>
                <a:ext cx="163080" cy="342720"/>
              </p14:xfrm>
            </p:contentPart>
          </mc:Choice>
          <mc:Fallback xmlns="">
            <p:pic>
              <p:nvPicPr>
                <p:cNvPr id="46" name="Ink 45">
                  <a:extLst>
                    <a:ext uri="{FF2B5EF4-FFF2-40B4-BE49-F238E27FC236}">
                      <a16:creationId xmlns:a16="http://schemas.microsoft.com/office/drawing/2014/main" id="{1F39522A-325A-474E-BE0F-5C68AF9051CA}"/>
                    </a:ext>
                  </a:extLst>
                </p:cNvPr>
                <p:cNvPicPr/>
                <p:nvPr/>
              </p:nvPicPr>
              <p:blipFill>
                <a:blip r:embed="rId21"/>
                <a:stretch>
                  <a:fillRect/>
                </a:stretch>
              </p:blipFill>
              <p:spPr>
                <a:xfrm>
                  <a:off x="3443331" y="1839499"/>
                  <a:ext cx="198720" cy="37832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2" name="Ink 61">
                  <a:extLst>
                    <a:ext uri="{FF2B5EF4-FFF2-40B4-BE49-F238E27FC236}">
                      <a16:creationId xmlns:a16="http://schemas.microsoft.com/office/drawing/2014/main" id="{03200246-5F72-C74D-B48A-E2CBC368AA44}"/>
                    </a:ext>
                  </a:extLst>
                </p14:cNvPr>
                <p14:cNvContentPartPr/>
                <p14:nvPr/>
              </p14:nvContentPartPr>
              <p14:xfrm>
                <a:off x="3437211" y="2084280"/>
                <a:ext cx="108360" cy="116640"/>
              </p14:xfrm>
            </p:contentPart>
          </mc:Choice>
          <mc:Fallback xmlns="">
            <p:pic>
              <p:nvPicPr>
                <p:cNvPr id="62" name="Ink 61">
                  <a:extLst>
                    <a:ext uri="{FF2B5EF4-FFF2-40B4-BE49-F238E27FC236}">
                      <a16:creationId xmlns:a16="http://schemas.microsoft.com/office/drawing/2014/main" id="{03200246-5F72-C74D-B48A-E2CBC368AA44}"/>
                    </a:ext>
                  </a:extLst>
                </p:cNvPr>
                <p:cNvPicPr/>
                <p:nvPr/>
              </p:nvPicPr>
              <p:blipFill>
                <a:blip r:embed="rId23"/>
                <a:stretch>
                  <a:fillRect/>
                </a:stretch>
              </p:blipFill>
              <p:spPr>
                <a:xfrm>
                  <a:off x="3419211" y="2066224"/>
                  <a:ext cx="144000" cy="15239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64" name="Ink 63">
                <a:extLst>
                  <a:ext uri="{FF2B5EF4-FFF2-40B4-BE49-F238E27FC236}">
                    <a16:creationId xmlns:a16="http://schemas.microsoft.com/office/drawing/2014/main" id="{70CF51C1-4C34-B445-97BE-B3667E6F9980}"/>
                  </a:ext>
                </a:extLst>
              </p14:cNvPr>
              <p14:cNvContentPartPr/>
              <p14:nvPr/>
            </p14:nvContentPartPr>
            <p14:xfrm>
              <a:off x="2137611" y="3427440"/>
              <a:ext cx="1114920" cy="2288520"/>
            </p14:xfrm>
          </p:contentPart>
        </mc:Choice>
        <mc:Fallback xmlns="">
          <p:pic>
            <p:nvPicPr>
              <p:cNvPr id="64" name="Ink 63">
                <a:extLst>
                  <a:ext uri="{FF2B5EF4-FFF2-40B4-BE49-F238E27FC236}">
                    <a16:creationId xmlns:a16="http://schemas.microsoft.com/office/drawing/2014/main" id="{70CF51C1-4C34-B445-97BE-B3667E6F9980}"/>
                  </a:ext>
                </a:extLst>
              </p:cNvPr>
              <p:cNvPicPr/>
              <p:nvPr/>
            </p:nvPicPr>
            <p:blipFill>
              <a:blip r:embed="rId25"/>
              <a:stretch>
                <a:fillRect/>
              </a:stretch>
            </p:blipFill>
            <p:spPr>
              <a:xfrm>
                <a:off x="2119611" y="3409440"/>
                <a:ext cx="1150560" cy="2324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4" name="Ink 73">
                <a:extLst>
                  <a:ext uri="{FF2B5EF4-FFF2-40B4-BE49-F238E27FC236}">
                    <a16:creationId xmlns:a16="http://schemas.microsoft.com/office/drawing/2014/main" id="{B56121A1-0799-F345-A107-5345CA332C33}"/>
                  </a:ext>
                </a:extLst>
              </p14:cNvPr>
              <p14:cNvContentPartPr/>
              <p14:nvPr/>
            </p14:nvContentPartPr>
            <p14:xfrm>
              <a:off x="2272611" y="3161400"/>
              <a:ext cx="193320" cy="305640"/>
            </p14:xfrm>
          </p:contentPart>
        </mc:Choice>
        <mc:Fallback xmlns="">
          <p:pic>
            <p:nvPicPr>
              <p:cNvPr id="74" name="Ink 73">
                <a:extLst>
                  <a:ext uri="{FF2B5EF4-FFF2-40B4-BE49-F238E27FC236}">
                    <a16:creationId xmlns:a16="http://schemas.microsoft.com/office/drawing/2014/main" id="{B56121A1-0799-F345-A107-5345CA332C33}"/>
                  </a:ext>
                </a:extLst>
              </p:cNvPr>
              <p:cNvPicPr/>
              <p:nvPr/>
            </p:nvPicPr>
            <p:blipFill>
              <a:blip r:embed="rId27"/>
              <a:stretch>
                <a:fillRect/>
              </a:stretch>
            </p:blipFill>
            <p:spPr>
              <a:xfrm>
                <a:off x="2254611" y="3143400"/>
                <a:ext cx="2289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5" name="Ink 74">
                <a:extLst>
                  <a:ext uri="{FF2B5EF4-FFF2-40B4-BE49-F238E27FC236}">
                    <a16:creationId xmlns:a16="http://schemas.microsoft.com/office/drawing/2014/main" id="{2EC3132D-D3CE-324D-B381-E0D6D8F5090E}"/>
                  </a:ext>
                </a:extLst>
              </p14:cNvPr>
              <p14:cNvContentPartPr/>
              <p14:nvPr/>
            </p14:nvContentPartPr>
            <p14:xfrm>
              <a:off x="2340291" y="3103440"/>
              <a:ext cx="183600" cy="195840"/>
            </p14:xfrm>
          </p:contentPart>
        </mc:Choice>
        <mc:Fallback xmlns="">
          <p:pic>
            <p:nvPicPr>
              <p:cNvPr id="75" name="Ink 74">
                <a:extLst>
                  <a:ext uri="{FF2B5EF4-FFF2-40B4-BE49-F238E27FC236}">
                    <a16:creationId xmlns:a16="http://schemas.microsoft.com/office/drawing/2014/main" id="{2EC3132D-D3CE-324D-B381-E0D6D8F5090E}"/>
                  </a:ext>
                </a:extLst>
              </p:cNvPr>
              <p:cNvPicPr/>
              <p:nvPr/>
            </p:nvPicPr>
            <p:blipFill>
              <a:blip r:embed="rId29"/>
              <a:stretch>
                <a:fillRect/>
              </a:stretch>
            </p:blipFill>
            <p:spPr>
              <a:xfrm>
                <a:off x="2331291" y="3094440"/>
                <a:ext cx="201240" cy="213480"/>
              </a:xfrm>
              <a:prstGeom prst="rect">
                <a:avLst/>
              </a:prstGeom>
            </p:spPr>
          </p:pic>
        </mc:Fallback>
      </mc:AlternateContent>
      <p:sp>
        <p:nvSpPr>
          <p:cNvPr id="52" name="TextBox 51">
            <a:extLst>
              <a:ext uri="{FF2B5EF4-FFF2-40B4-BE49-F238E27FC236}">
                <a16:creationId xmlns:a16="http://schemas.microsoft.com/office/drawing/2014/main" id="{CF5DF552-1BD7-1847-A1B7-3C82D05A9E4F}"/>
              </a:ext>
            </a:extLst>
          </p:cNvPr>
          <p:cNvSpPr txBox="1"/>
          <p:nvPr/>
        </p:nvSpPr>
        <p:spPr>
          <a:xfrm>
            <a:off x="750093" y="5656987"/>
            <a:ext cx="3557217" cy="474408"/>
          </a:xfrm>
          <a:prstGeom prst="rect">
            <a:avLst/>
          </a:prstGeom>
          <a:noFill/>
        </p:spPr>
        <p:txBody>
          <a:bodyPr wrap="square" rtlCol="0">
            <a:spAutoFit/>
          </a:bodyPr>
          <a:lstStyle/>
          <a:p>
            <a:pPr algn="ctr"/>
            <a:r>
              <a:rPr lang="en-US" sz="2400">
                <a:solidFill>
                  <a:schemeClr val="accent2"/>
                </a:solidFill>
                <a:latin typeface="Reprise Title Std" panose="02000000000000000000" pitchFamily="2" charset="77"/>
                <a:ea typeface="Zilla Slab Highlight" pitchFamily="2" charset="77"/>
              </a:rPr>
              <a:t>WHERE YOU WANT TO BE</a:t>
            </a:r>
          </a:p>
        </p:txBody>
      </p:sp>
      <p:pic>
        <p:nvPicPr>
          <p:cNvPr id="57" name="Picture 56">
            <a:extLst>
              <a:ext uri="{FF2B5EF4-FFF2-40B4-BE49-F238E27FC236}">
                <a16:creationId xmlns:a16="http://schemas.microsoft.com/office/drawing/2014/main" id="{7B662BA6-3833-3847-9B60-32C50CFBC36F}"/>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018216" y="4312564"/>
            <a:ext cx="571945" cy="537628"/>
          </a:xfrm>
          <a:prstGeom prst="rect">
            <a:avLst/>
          </a:prstGeom>
        </p:spPr>
      </p:pic>
      <p:grpSp>
        <p:nvGrpSpPr>
          <p:cNvPr id="4" name="Group 3">
            <a:extLst>
              <a:ext uri="{FF2B5EF4-FFF2-40B4-BE49-F238E27FC236}">
                <a16:creationId xmlns:a16="http://schemas.microsoft.com/office/drawing/2014/main" id="{2AB25D10-2E06-5F5E-30E3-09208D68F0D8}"/>
              </a:ext>
            </a:extLst>
          </p:cNvPr>
          <p:cNvGrpSpPr/>
          <p:nvPr/>
        </p:nvGrpSpPr>
        <p:grpSpPr>
          <a:xfrm>
            <a:off x="4937692" y="5056312"/>
            <a:ext cx="3647323" cy="779845"/>
            <a:chOff x="4947368" y="4843078"/>
            <a:chExt cx="3647323" cy="779845"/>
          </a:xfrm>
        </p:grpSpPr>
        <p:sp>
          <p:nvSpPr>
            <p:cNvPr id="32" name="TextBox 31">
              <a:extLst>
                <a:ext uri="{FF2B5EF4-FFF2-40B4-BE49-F238E27FC236}">
                  <a16:creationId xmlns:a16="http://schemas.microsoft.com/office/drawing/2014/main" id="{F84D2782-8B3B-104A-A431-7307EE64CC9E}"/>
                </a:ext>
              </a:extLst>
            </p:cNvPr>
            <p:cNvSpPr txBox="1"/>
            <p:nvPr/>
          </p:nvSpPr>
          <p:spPr>
            <a:xfrm>
              <a:off x="7112258" y="5332618"/>
              <a:ext cx="1171733" cy="276999"/>
            </a:xfrm>
            <a:prstGeom prst="rect">
              <a:avLst/>
            </a:prstGeom>
            <a:noFill/>
          </p:spPr>
          <p:txBody>
            <a:bodyPr wrap="square" rtlCol="0">
              <a:spAutoFit/>
            </a:bodyPr>
            <a:lstStyle/>
            <a:p>
              <a:r>
                <a:rPr lang="en-US" sz="1200">
                  <a:latin typeface="Franklin Gothic Medium" panose="020B0603020102020204" pitchFamily="34" charset="0"/>
                </a:rPr>
                <a:t>PORTFOLIO</a:t>
              </a:r>
            </a:p>
          </p:txBody>
        </p:sp>
        <p:cxnSp>
          <p:nvCxnSpPr>
            <p:cNvPr id="35" name="Straight Arrow Connector 34">
              <a:extLst>
                <a:ext uri="{FF2B5EF4-FFF2-40B4-BE49-F238E27FC236}">
                  <a16:creationId xmlns:a16="http://schemas.microsoft.com/office/drawing/2014/main" id="{77334EFB-F51F-FA4E-A331-CF7F1D48440A}"/>
                </a:ext>
              </a:extLst>
            </p:cNvPr>
            <p:cNvCxnSpPr/>
            <p:nvPr/>
          </p:nvCxnSpPr>
          <p:spPr>
            <a:xfrm>
              <a:off x="5830228" y="5332618"/>
              <a:ext cx="450710" cy="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pic>
          <p:nvPicPr>
            <p:cNvPr id="6" name="Picture 5" descr="Icon&#10;&#10;Description automatically generated">
              <a:extLst>
                <a:ext uri="{FF2B5EF4-FFF2-40B4-BE49-F238E27FC236}">
                  <a16:creationId xmlns:a16="http://schemas.microsoft.com/office/drawing/2014/main" id="{3D92AB0F-AB5B-C444-A32D-3D3A78ACA673}"/>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456691" y="5015584"/>
              <a:ext cx="654974" cy="607339"/>
            </a:xfrm>
            <a:prstGeom prst="rect">
              <a:avLst/>
            </a:prstGeom>
          </p:spPr>
        </p:pic>
        <p:pic>
          <p:nvPicPr>
            <p:cNvPr id="9" name="Picture 8" descr="Logo&#10;&#10;Description automatically generated">
              <a:extLst>
                <a:ext uri="{FF2B5EF4-FFF2-40B4-BE49-F238E27FC236}">
                  <a16:creationId xmlns:a16="http://schemas.microsoft.com/office/drawing/2014/main" id="{F72D7F53-45AE-D640-A863-C4A776FB3837}"/>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7203271" y="4974633"/>
              <a:ext cx="1391420" cy="44525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1D6F8C5B-16ED-B743-8919-411F2CC9966A}"/>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4947368" y="4843078"/>
              <a:ext cx="1003300" cy="774700"/>
            </a:xfrm>
            <a:prstGeom prst="rect">
              <a:avLst/>
            </a:prstGeom>
          </p:spPr>
        </p:pic>
      </p:grpSp>
      <p:sp>
        <p:nvSpPr>
          <p:cNvPr id="38" name="TextBox 37">
            <a:extLst>
              <a:ext uri="{FF2B5EF4-FFF2-40B4-BE49-F238E27FC236}">
                <a16:creationId xmlns:a16="http://schemas.microsoft.com/office/drawing/2014/main" id="{C5C23749-3F41-2CA1-1541-B501CB3DC65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1" name="Picture 4">
            <a:extLst>
              <a:ext uri="{FF2B5EF4-FFF2-40B4-BE49-F238E27FC236}">
                <a16:creationId xmlns:a16="http://schemas.microsoft.com/office/drawing/2014/main" id="{1BE309CD-EAC4-7BC5-ADB1-DEB955BEA990}"/>
              </a:ext>
            </a:extLst>
          </p:cNvPr>
          <p:cNvPicPr>
            <a:picLocks noChangeAspect="1"/>
          </p:cNvPicPr>
          <p:nvPr/>
        </p:nvPicPr>
        <p:blipFill>
          <a:blip r:embed="rId34"/>
          <a:stretch>
            <a:fillRect/>
          </a:stretch>
        </p:blipFill>
        <p:spPr>
          <a:xfrm>
            <a:off x="7515061" y="6263837"/>
            <a:ext cx="1247775" cy="400050"/>
          </a:xfrm>
          <a:prstGeom prst="rect">
            <a:avLst/>
          </a:prstGeom>
        </p:spPr>
      </p:pic>
      <p:pic>
        <p:nvPicPr>
          <p:cNvPr id="42" name="Picture 41" descr="A picture containing text&#10;&#10;Description automatically generated">
            <a:extLst>
              <a:ext uri="{FF2B5EF4-FFF2-40B4-BE49-F238E27FC236}">
                <a16:creationId xmlns:a16="http://schemas.microsoft.com/office/drawing/2014/main" id="{E16378FD-FE2E-98C6-E898-0E2B44B9BC8E}"/>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5716569" y="4312564"/>
            <a:ext cx="2993433" cy="556232"/>
          </a:xfrm>
          <a:prstGeom prst="rect">
            <a:avLst/>
          </a:prstGeom>
        </p:spPr>
      </p:pic>
      <p:sp>
        <p:nvSpPr>
          <p:cNvPr id="43" name="TextBox 42">
            <a:extLst>
              <a:ext uri="{FF2B5EF4-FFF2-40B4-BE49-F238E27FC236}">
                <a16:creationId xmlns:a16="http://schemas.microsoft.com/office/drawing/2014/main" id="{EA774AC9-D163-F4B4-F6A6-F9D15E66D5A2}"/>
              </a:ext>
            </a:extLst>
          </p:cNvPr>
          <p:cNvSpPr txBox="1"/>
          <p:nvPr/>
        </p:nvSpPr>
        <p:spPr>
          <a:xfrm>
            <a:off x="5778974" y="4366026"/>
            <a:ext cx="2972344" cy="523220"/>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3 : Identifying career ideas</a:t>
            </a:r>
          </a:p>
        </p:txBody>
      </p:sp>
    </p:spTree>
    <p:extLst>
      <p:ext uri="{BB962C8B-B14F-4D97-AF65-F5344CB8AC3E}">
        <p14:creationId xmlns:p14="http://schemas.microsoft.com/office/powerpoint/2010/main" val="236604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9FD3383-E2D5-AD43-AA21-130D941630EC}"/>
              </a:ext>
            </a:extLst>
          </p:cNvPr>
          <p:cNvSpPr/>
          <p:nvPr/>
        </p:nvSpPr>
        <p:spPr>
          <a:xfrm>
            <a:off x="4999525" y="1370480"/>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893F3A95-09F6-8849-A583-144C809D58CD}"/>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grpSp>
        <p:nvGrpSpPr>
          <p:cNvPr id="4" name="Group 3"/>
          <p:cNvGrpSpPr/>
          <p:nvPr/>
        </p:nvGrpSpPr>
        <p:grpSpPr>
          <a:xfrm>
            <a:off x="5521101" y="2042949"/>
            <a:ext cx="2772102" cy="2772102"/>
            <a:chOff x="5369339" y="2042949"/>
            <a:chExt cx="2772102" cy="2772102"/>
          </a:xfrm>
        </p:grpSpPr>
        <p:pic>
          <p:nvPicPr>
            <p:cNvPr id="13" name="Graphic 12" descr="Thought with solid fill">
              <a:extLst>
                <a:ext uri="{FF2B5EF4-FFF2-40B4-BE49-F238E27FC236}">
                  <a16:creationId xmlns:a16="http://schemas.microsoft.com/office/drawing/2014/main" id="{9125687F-11D2-5442-92AB-D1DA660010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69339" y="2042949"/>
              <a:ext cx="2772102" cy="2772102"/>
            </a:xfrm>
            <a:prstGeom prst="rect">
              <a:avLst/>
            </a:prstGeom>
          </p:spPr>
        </p:pic>
        <p:pic>
          <p:nvPicPr>
            <p:cNvPr id="15" name="Graphic 14" descr="Question Mark with solid fill">
              <a:extLst>
                <a:ext uri="{FF2B5EF4-FFF2-40B4-BE49-F238E27FC236}">
                  <a16:creationId xmlns:a16="http://schemas.microsoft.com/office/drawing/2014/main" id="{5122D237-BD06-AF4B-B9CC-9A124D7A642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71427" y="2467752"/>
              <a:ext cx="735725" cy="735725"/>
            </a:xfrm>
            <a:prstGeom prst="rect">
              <a:avLst/>
            </a:prstGeom>
          </p:spPr>
        </p:pic>
      </p:grpSp>
      <p:pic>
        <p:nvPicPr>
          <p:cNvPr id="12" name="Picture 11" descr="Icon&#10;&#10;Description automatically generated">
            <a:extLst>
              <a:ext uri="{FF2B5EF4-FFF2-40B4-BE49-F238E27FC236}">
                <a16:creationId xmlns:a16="http://schemas.microsoft.com/office/drawing/2014/main" id="{F912CA85-121D-BD4B-AEF1-5A722463BC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328" y="1285920"/>
            <a:ext cx="3916927" cy="3835114"/>
          </a:xfrm>
          <a:prstGeom prst="rect">
            <a:avLst/>
          </a:prstGeom>
        </p:spPr>
      </p:pic>
      <p:sp>
        <p:nvSpPr>
          <p:cNvPr id="11" name="TextBox 10">
            <a:extLst>
              <a:ext uri="{FF2B5EF4-FFF2-40B4-BE49-F238E27FC236}">
                <a16:creationId xmlns:a16="http://schemas.microsoft.com/office/drawing/2014/main" id="{06BE01DC-71AC-E94C-B7B7-8BFCD142E7D2}"/>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14" name="Picture 4">
            <a:extLst>
              <a:ext uri="{FF2B5EF4-FFF2-40B4-BE49-F238E27FC236}">
                <a16:creationId xmlns:a16="http://schemas.microsoft.com/office/drawing/2014/main" id="{6CF06E2B-AF64-C4F2-9407-48CFE80A99CC}"/>
              </a:ext>
            </a:extLst>
          </p:cNvPr>
          <p:cNvPicPr>
            <a:picLocks noChangeAspect="1"/>
          </p:cNvPicPr>
          <p:nvPr/>
        </p:nvPicPr>
        <p:blipFill>
          <a:blip r:embed="rId8"/>
          <a:stretch>
            <a:fillRect/>
          </a:stretch>
        </p:blipFill>
        <p:spPr>
          <a:xfrm>
            <a:off x="7515061" y="6263837"/>
            <a:ext cx="1247775" cy="400050"/>
          </a:xfrm>
          <a:prstGeom prst="rect">
            <a:avLst/>
          </a:prstGeom>
        </p:spPr>
      </p:pic>
      <p:sp>
        <p:nvSpPr>
          <p:cNvPr id="5" name="Footer Placeholder 4">
            <a:extLst>
              <a:ext uri="{FF2B5EF4-FFF2-40B4-BE49-F238E27FC236}">
                <a16:creationId xmlns:a16="http://schemas.microsoft.com/office/drawing/2014/main" id="{4BE0F48C-1FAC-49D8-86DD-ADCFFBD95C7A}"/>
              </a:ext>
            </a:extLst>
          </p:cNvPr>
          <p:cNvSpPr>
            <a:spLocks noGrp="1"/>
          </p:cNvSpPr>
          <p:nvPr>
            <p:ph type="ftr" sz="quarter" idx="11"/>
          </p:nvPr>
        </p:nvSpPr>
        <p:spPr/>
        <p:txBody>
          <a:bodyPr/>
          <a:lstStyle/>
          <a:p>
            <a:r>
              <a:rPr lang="en-US"/>
              <a:t>© Gateway 2022</a:t>
            </a:r>
          </a:p>
        </p:txBody>
      </p:sp>
    </p:spTree>
    <p:extLst>
      <p:ext uri="{BB962C8B-B14F-4D97-AF65-F5344CB8AC3E}">
        <p14:creationId xmlns:p14="http://schemas.microsoft.com/office/powerpoint/2010/main" val="304394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a:extLst>
            <a:ext uri="{FF2B5EF4-FFF2-40B4-BE49-F238E27FC236}">
              <a16:creationId xmlns:a16="http://schemas.microsoft.com/office/drawing/2014/main" id="{766306D9-3F61-8731-A25D-88BB43AF615E}"/>
            </a:ext>
          </a:extLst>
        </p:cNvPr>
        <p:cNvGrpSpPr/>
        <p:nvPr/>
      </p:nvGrpSpPr>
      <p:grpSpPr>
        <a:xfrm>
          <a:off x="0" y="0"/>
          <a:ext cx="0" cy="0"/>
          <a:chOff x="0" y="0"/>
          <a:chExt cx="0" cy="0"/>
        </a:xfrm>
      </p:grpSpPr>
      <p:pic>
        <p:nvPicPr>
          <p:cNvPr id="17" name="Picture 11" descr="Icon&#10;&#10;Description automatically generated">
            <a:extLst>
              <a:ext uri="{FF2B5EF4-FFF2-40B4-BE49-F238E27FC236}">
                <a16:creationId xmlns:a16="http://schemas.microsoft.com/office/drawing/2014/main" id="{CD6D867B-E050-97DE-D42F-50DC8C726C47}"/>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9" name="Rectangle 8">
            <a:extLst>
              <a:ext uri="{FF2B5EF4-FFF2-40B4-BE49-F238E27FC236}">
                <a16:creationId xmlns:a16="http://schemas.microsoft.com/office/drawing/2014/main" id="{2B8A92D4-DF0B-5596-21DE-F25AB4628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00A45807-2429-3038-FD4A-91E00F3286E1}"/>
              </a:ext>
            </a:extLst>
          </p:cNvPr>
          <p:cNvSpPr txBox="1"/>
          <p:nvPr/>
        </p:nvSpPr>
        <p:spPr>
          <a:xfrm>
            <a:off x="729475" y="1347914"/>
            <a:ext cx="4659106" cy="532475"/>
          </a:xfrm>
          <a:prstGeom prst="rect">
            <a:avLst/>
          </a:prstGeom>
          <a:noFill/>
        </p:spPr>
        <p:txBody>
          <a:bodyPr wrap="square" lIns="91440" tIns="45720" rIns="91440" bIns="45720" rtlCol="0" anchor="t">
            <a:spAutoFit/>
          </a:bodyPr>
          <a:lstStyle/>
          <a:p>
            <a:r>
              <a:rPr lang="en-US" sz="2800">
                <a:solidFill>
                  <a:srgbClr val="FFFF00"/>
                </a:solidFill>
                <a:latin typeface="Reprise Title Std"/>
              </a:rPr>
              <a:t>LOGGING INTO</a:t>
            </a:r>
          </a:p>
        </p:txBody>
      </p:sp>
      <p:sp>
        <p:nvSpPr>
          <p:cNvPr id="7" name="Rectangle 6">
            <a:extLst>
              <a:ext uri="{FF2B5EF4-FFF2-40B4-BE49-F238E27FC236}">
                <a16:creationId xmlns:a16="http://schemas.microsoft.com/office/drawing/2014/main" id="{B9B0C3CE-2A67-D9D9-0C7C-60F2057323EF}"/>
              </a:ext>
            </a:extLst>
          </p:cNvPr>
          <p:cNvSpPr/>
          <p:nvPr/>
        </p:nvSpPr>
        <p:spPr>
          <a:xfrm>
            <a:off x="-1" y="521559"/>
            <a:ext cx="4299757" cy="487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3ED798A-F1CA-BD63-9A0F-A7EBA03DB2AF}"/>
              </a:ext>
            </a:extLst>
          </p:cNvPr>
          <p:cNvSpPr txBox="1"/>
          <p:nvPr/>
        </p:nvSpPr>
        <p:spPr>
          <a:xfrm>
            <a:off x="1078095" y="504086"/>
            <a:ext cx="4270357" cy="584775"/>
          </a:xfrm>
          <a:prstGeom prst="rect">
            <a:avLst/>
          </a:prstGeom>
          <a:noFill/>
        </p:spPr>
        <p:txBody>
          <a:bodyPr wrap="square" lIns="91440" tIns="45720" rIns="91440" bIns="45720" rtlCol="0" anchor="t">
            <a:spAutoFit/>
          </a:bodyPr>
          <a:lstStyle/>
          <a:p>
            <a:r>
              <a:rPr lang="en-US" sz="3200" dirty="0">
                <a:solidFill>
                  <a:schemeClr val="bg1"/>
                </a:solidFill>
                <a:latin typeface="Maximus"/>
              </a:rPr>
              <a:t>Online portfolio</a:t>
            </a:r>
            <a:endParaRPr lang="en-US" dirty="0">
              <a:solidFill>
                <a:schemeClr val="bg1"/>
              </a:solidFill>
            </a:endParaRPr>
          </a:p>
        </p:txBody>
      </p:sp>
      <p:sp>
        <p:nvSpPr>
          <p:cNvPr id="14" name="TextBox 13">
            <a:extLst>
              <a:ext uri="{FF2B5EF4-FFF2-40B4-BE49-F238E27FC236}">
                <a16:creationId xmlns:a16="http://schemas.microsoft.com/office/drawing/2014/main" id="{2D399689-94AF-2275-2D34-F32E2B13BE28}"/>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15" name="Picture 4">
            <a:extLst>
              <a:ext uri="{FF2B5EF4-FFF2-40B4-BE49-F238E27FC236}">
                <a16:creationId xmlns:a16="http://schemas.microsoft.com/office/drawing/2014/main" id="{B4B339AC-64BA-E088-B393-1B4265F57276}"/>
              </a:ext>
            </a:extLst>
          </p:cNvPr>
          <p:cNvPicPr>
            <a:picLocks noChangeAspect="1"/>
          </p:cNvPicPr>
          <p:nvPr/>
        </p:nvPicPr>
        <p:blipFill>
          <a:blip r:embed="rId4"/>
          <a:stretch>
            <a:fillRect/>
          </a:stretch>
        </p:blipFill>
        <p:spPr>
          <a:xfrm>
            <a:off x="7515061" y="6263837"/>
            <a:ext cx="1247775" cy="400050"/>
          </a:xfrm>
          <a:prstGeom prst="rect">
            <a:avLst/>
          </a:prstGeom>
        </p:spPr>
      </p:pic>
      <p:sp>
        <p:nvSpPr>
          <p:cNvPr id="4" name="Footer Placeholder 3">
            <a:extLst>
              <a:ext uri="{FF2B5EF4-FFF2-40B4-BE49-F238E27FC236}">
                <a16:creationId xmlns:a16="http://schemas.microsoft.com/office/drawing/2014/main" id="{D26D5B82-3B42-CA34-067E-45A15E8EBF21}"/>
              </a:ext>
            </a:extLst>
          </p:cNvPr>
          <p:cNvSpPr>
            <a:spLocks noGrp="1"/>
          </p:cNvSpPr>
          <p:nvPr>
            <p:ph type="ftr" sz="quarter" idx="11"/>
          </p:nvPr>
        </p:nvSpPr>
        <p:spPr/>
        <p:txBody>
          <a:bodyPr/>
          <a:lstStyle/>
          <a:p>
            <a:r>
              <a:rPr lang="en-US"/>
              <a:t>© Gateway 2024</a:t>
            </a:r>
          </a:p>
        </p:txBody>
      </p:sp>
      <p:sp>
        <p:nvSpPr>
          <p:cNvPr id="3" name="AutoShape 6" descr="https://ukc-powerpoint.officeapps.live.com/pods/GetClipboardImage.ashx?Id=192edbc8-1920-4393-a01a-eb1178adada2&amp;DC=GUK1&amp;pkey=60b6929e-a844-4db0-b0b3-dc692804b881&amp;wdwaccluster=GUK1">
            <a:extLst>
              <a:ext uri="{FF2B5EF4-FFF2-40B4-BE49-F238E27FC236}">
                <a16:creationId xmlns:a16="http://schemas.microsoft.com/office/drawing/2014/main" id="{AFAA39C9-C350-235C-B671-991546FBDE87}"/>
              </a:ext>
            </a:extLst>
          </p:cNvPr>
          <p:cNvSpPr txBox="1">
            <a:spLocks noChangeAspect="1" noChangeArrowheads="1"/>
          </p:cNvSpPr>
          <p:nvPr/>
        </p:nvSpPr>
        <p:spPr bwMode="auto">
          <a:xfrm>
            <a:off x="613337" y="2160798"/>
            <a:ext cx="3896433" cy="348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GB" dirty="0">
                <a:solidFill>
                  <a:srgbClr val="FFFF00"/>
                </a:solidFill>
                <a:latin typeface="Reprise Title Std" panose="02000000000000000000" charset="0"/>
              </a:rPr>
              <a:t>Go to </a:t>
            </a:r>
            <a:r>
              <a:rPr lang="en-GB" dirty="0">
                <a:latin typeface="Reprise Title Std" panose="02000000000000000000" charset="0"/>
                <a:hlinkClick r:id="rId5"/>
              </a:rPr>
              <a:t>www.planitplus.net</a:t>
            </a:r>
            <a:endParaRPr lang="en-GB" dirty="0">
              <a:latin typeface="Reprise Title Std" panose="02000000000000000000" charset="0"/>
              <a:cs typeface="Calibri" panose="020F0502020204030204"/>
            </a:endParaRPr>
          </a:p>
          <a:p>
            <a:pPr marL="285750" indent="-285750">
              <a:buFont typeface="Arial" panose="020B0604020202020204" pitchFamily="34" charset="0"/>
              <a:buChar char="•"/>
            </a:pPr>
            <a:endParaRPr lang="en-GB" dirty="0">
              <a:latin typeface="Reprise Title Std" panose="02000000000000000000" charset="0"/>
              <a:cs typeface="Calibri" panose="020F0502020204030204"/>
            </a:endParaRPr>
          </a:p>
        </p:txBody>
      </p:sp>
      <p:pic>
        <p:nvPicPr>
          <p:cNvPr id="5" name="Picture 4" descr="Icon&#10;&#10;Description automatically generated">
            <a:extLst>
              <a:ext uri="{FF2B5EF4-FFF2-40B4-BE49-F238E27FC236}">
                <a16:creationId xmlns:a16="http://schemas.microsoft.com/office/drawing/2014/main" id="{C804128A-584A-31F3-057B-15A227A13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7501" y="549212"/>
            <a:ext cx="462536" cy="428748"/>
          </a:xfrm>
          <a:prstGeom prst="rect">
            <a:avLst/>
          </a:prstGeom>
        </p:spPr>
      </p:pic>
      <p:pic>
        <p:nvPicPr>
          <p:cNvPr id="6" name="Picture 4">
            <a:extLst>
              <a:ext uri="{FF2B5EF4-FFF2-40B4-BE49-F238E27FC236}">
                <a16:creationId xmlns:a16="http://schemas.microsoft.com/office/drawing/2014/main" id="{80548D5E-60F7-C41B-435E-81834CBAD0E8}"/>
              </a:ext>
            </a:extLst>
          </p:cNvPr>
          <p:cNvPicPr>
            <a:picLocks noChangeAspect="1"/>
          </p:cNvPicPr>
          <p:nvPr/>
        </p:nvPicPr>
        <p:blipFill>
          <a:blip r:embed="rId4"/>
          <a:stretch>
            <a:fillRect/>
          </a:stretch>
        </p:blipFill>
        <p:spPr>
          <a:xfrm>
            <a:off x="2871969" y="1407527"/>
            <a:ext cx="1451386" cy="464835"/>
          </a:xfrm>
          <a:prstGeom prst="rect">
            <a:avLst/>
          </a:prstGeom>
        </p:spPr>
      </p:pic>
      <p:sp>
        <p:nvSpPr>
          <p:cNvPr id="8" name="TextBox 7">
            <a:extLst>
              <a:ext uri="{FF2B5EF4-FFF2-40B4-BE49-F238E27FC236}">
                <a16:creationId xmlns:a16="http://schemas.microsoft.com/office/drawing/2014/main" id="{CDA49022-CC2B-47F1-507D-25B886F76334}"/>
              </a:ext>
            </a:extLst>
          </p:cNvPr>
          <p:cNvSpPr txBox="1"/>
          <p:nvPr/>
        </p:nvSpPr>
        <p:spPr>
          <a:xfrm>
            <a:off x="613338" y="2581960"/>
            <a:ext cx="54919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dirty="0">
                <a:solidFill>
                  <a:srgbClr val="FFFF00"/>
                </a:solidFill>
                <a:latin typeface="Reprise Title Std" panose="02000000000000000000" charset="0"/>
                <a:cs typeface="Segoe UI"/>
              </a:rPr>
              <a:t>Click Portfolio Sign Up (top right)</a:t>
            </a:r>
            <a:r>
              <a:rPr lang="en-US" dirty="0">
                <a:solidFill>
                  <a:srgbClr val="FFFF00"/>
                </a:solidFill>
                <a:latin typeface="Reprise Title Std" panose="02000000000000000000" charset="0"/>
                <a:cs typeface="Segoe UI"/>
              </a:rPr>
              <a:t>​</a:t>
            </a:r>
            <a:endParaRPr lang="en-US" dirty="0">
              <a:solidFill>
                <a:srgbClr val="FFFF00"/>
              </a:solidFill>
              <a:latin typeface="Reprise Title Std" panose="02000000000000000000" charset="0"/>
              <a:cs typeface="Calibri"/>
            </a:endParaRPr>
          </a:p>
        </p:txBody>
      </p:sp>
      <p:sp>
        <p:nvSpPr>
          <p:cNvPr id="10" name="TextBox 9">
            <a:extLst>
              <a:ext uri="{FF2B5EF4-FFF2-40B4-BE49-F238E27FC236}">
                <a16:creationId xmlns:a16="http://schemas.microsoft.com/office/drawing/2014/main" id="{4D48E62D-B90B-9768-9006-B0AE3AC3FAA9}"/>
              </a:ext>
            </a:extLst>
          </p:cNvPr>
          <p:cNvSpPr txBox="1"/>
          <p:nvPr/>
        </p:nvSpPr>
        <p:spPr>
          <a:xfrm>
            <a:off x="613338" y="2993868"/>
            <a:ext cx="66303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dirty="0">
                <a:solidFill>
                  <a:srgbClr val="FFFF00"/>
                </a:solidFill>
                <a:latin typeface="Reprise Title Std" panose="02000000000000000000" charset="0"/>
                <a:cs typeface="Arial"/>
              </a:rPr>
              <a:t>Read the information then click Sign Up at bottom of page</a:t>
            </a:r>
            <a:r>
              <a:rPr lang="en-US" dirty="0">
                <a:solidFill>
                  <a:srgbClr val="FFFF00"/>
                </a:solidFill>
                <a:latin typeface="Reprise Title Std" panose="02000000000000000000" charset="0"/>
                <a:cs typeface="Arial"/>
              </a:rPr>
              <a:t>​​</a:t>
            </a:r>
            <a:endParaRPr lang="en-US" dirty="0">
              <a:solidFill>
                <a:srgbClr val="FFFF00"/>
              </a:solidFill>
              <a:latin typeface="Reprise Title Std" panose="02000000000000000000" charset="0"/>
              <a:cs typeface="Calibri" panose="020F0502020204030204"/>
            </a:endParaRPr>
          </a:p>
        </p:txBody>
      </p:sp>
      <p:sp>
        <p:nvSpPr>
          <p:cNvPr id="11" name="TextBox 10">
            <a:extLst>
              <a:ext uri="{FF2B5EF4-FFF2-40B4-BE49-F238E27FC236}">
                <a16:creationId xmlns:a16="http://schemas.microsoft.com/office/drawing/2014/main" id="{7BB294C5-9F88-A67D-5A86-36C2E4EA1CC4}"/>
              </a:ext>
            </a:extLst>
          </p:cNvPr>
          <p:cNvSpPr txBox="1"/>
          <p:nvPr/>
        </p:nvSpPr>
        <p:spPr>
          <a:xfrm>
            <a:off x="613338" y="3405775"/>
            <a:ext cx="62716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dirty="0">
                <a:solidFill>
                  <a:srgbClr val="FFFF00"/>
                </a:solidFill>
                <a:latin typeface="Reprise Title Std" panose="02000000000000000000" charset="0"/>
                <a:cs typeface="Arial"/>
              </a:rPr>
              <a:t>Fill in your details to create a new OnePass Account</a:t>
            </a:r>
            <a:r>
              <a:rPr lang="en-US" dirty="0">
                <a:solidFill>
                  <a:srgbClr val="FFFF00"/>
                </a:solidFill>
                <a:latin typeface="Reprise Title Std" panose="02000000000000000000" charset="0"/>
                <a:cs typeface="Arial"/>
              </a:rPr>
              <a:t>​​​</a:t>
            </a:r>
            <a:endParaRPr lang="en-US" dirty="0">
              <a:solidFill>
                <a:srgbClr val="FFFF00"/>
              </a:solidFill>
              <a:latin typeface="Reprise Title Std" panose="02000000000000000000" charset="0"/>
              <a:cs typeface="Calibri" panose="020F0502020204030204"/>
            </a:endParaRPr>
          </a:p>
        </p:txBody>
      </p:sp>
      <p:sp>
        <p:nvSpPr>
          <p:cNvPr id="12" name="TextBox 11">
            <a:extLst>
              <a:ext uri="{FF2B5EF4-FFF2-40B4-BE49-F238E27FC236}">
                <a16:creationId xmlns:a16="http://schemas.microsoft.com/office/drawing/2014/main" id="{EEFB4BA5-0730-A222-8C46-E0558EEED23D}"/>
              </a:ext>
            </a:extLst>
          </p:cNvPr>
          <p:cNvSpPr txBox="1"/>
          <p:nvPr/>
        </p:nvSpPr>
        <p:spPr>
          <a:xfrm>
            <a:off x="613338" y="3817681"/>
            <a:ext cx="83135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dirty="0">
                <a:solidFill>
                  <a:srgbClr val="FFFF00"/>
                </a:solidFill>
                <a:latin typeface="Reprise Title Std" panose="02000000000000000000" charset="0"/>
                <a:cs typeface="Arial"/>
              </a:rPr>
              <a:t>Click on the blue</a:t>
            </a:r>
            <a:r>
              <a:rPr lang="en-GB" dirty="0">
                <a:latin typeface="Reprise Title Std" panose="02000000000000000000" charset="0"/>
                <a:cs typeface="Arial"/>
              </a:rPr>
              <a:t> </a:t>
            </a:r>
            <a:r>
              <a:rPr lang="en-GB" b="1" dirty="0">
                <a:solidFill>
                  <a:schemeClr val="accent1"/>
                </a:solidFill>
                <a:latin typeface="Reprise Title Std" panose="02000000000000000000" charset="0"/>
                <a:cs typeface="Arial"/>
              </a:rPr>
              <a:t>here</a:t>
            </a:r>
            <a:r>
              <a:rPr lang="en-GB" dirty="0">
                <a:latin typeface="Reprise Title Std" panose="02000000000000000000" charset="0"/>
                <a:cs typeface="Arial"/>
              </a:rPr>
              <a:t> </a:t>
            </a:r>
            <a:r>
              <a:rPr lang="en-GB" dirty="0">
                <a:solidFill>
                  <a:srgbClr val="FFFF00"/>
                </a:solidFill>
                <a:latin typeface="Reprise Title Std" panose="02000000000000000000" charset="0"/>
                <a:cs typeface="Arial"/>
              </a:rPr>
              <a:t>and read the information, then tick the consent box</a:t>
            </a:r>
            <a:r>
              <a:rPr lang="en-US" dirty="0">
                <a:solidFill>
                  <a:srgbClr val="FFFF00"/>
                </a:solidFill>
                <a:latin typeface="Reprise Title Std" panose="02000000000000000000" charset="0"/>
                <a:cs typeface="Arial"/>
              </a:rPr>
              <a:t>​​​​​</a:t>
            </a:r>
            <a:endParaRPr lang="en-US" dirty="0">
              <a:solidFill>
                <a:srgbClr val="FFFF00"/>
              </a:solidFill>
              <a:latin typeface="Reprise Title Std" panose="02000000000000000000" charset="0"/>
              <a:cs typeface="Calibri" panose="020F0502020204030204"/>
            </a:endParaRPr>
          </a:p>
        </p:txBody>
      </p:sp>
      <p:sp>
        <p:nvSpPr>
          <p:cNvPr id="19" name="TextBox 18">
            <a:extLst>
              <a:ext uri="{FF2B5EF4-FFF2-40B4-BE49-F238E27FC236}">
                <a16:creationId xmlns:a16="http://schemas.microsoft.com/office/drawing/2014/main" id="{D077ED2D-A895-06B1-8877-452393FF6B58}"/>
              </a:ext>
            </a:extLst>
          </p:cNvPr>
          <p:cNvSpPr txBox="1"/>
          <p:nvPr/>
        </p:nvSpPr>
        <p:spPr>
          <a:xfrm>
            <a:off x="613338" y="4248098"/>
            <a:ext cx="66303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a:solidFill>
                  <a:srgbClr val="FFFF00"/>
                </a:solidFill>
                <a:latin typeface="Reprise Title Std" panose="02000000000000000000" charset="0"/>
                <a:cs typeface="Arial"/>
              </a:rPr>
              <a:t>Click Create Account</a:t>
            </a:r>
            <a:r>
              <a:rPr lang="en-US">
                <a:solidFill>
                  <a:srgbClr val="FFFF00"/>
                </a:solidFill>
                <a:latin typeface="Reprise Title Std" panose="02000000000000000000" charset="0"/>
                <a:cs typeface="Arial"/>
              </a:rPr>
              <a:t>​</a:t>
            </a:r>
            <a:r>
              <a:rPr lang="en-GB">
                <a:solidFill>
                  <a:srgbClr val="FFFF00"/>
                </a:solidFill>
                <a:latin typeface="Reprise Title Std" panose="02000000000000000000" charset="0"/>
                <a:cs typeface="Arial"/>
              </a:rPr>
              <a:t>​</a:t>
            </a:r>
            <a:r>
              <a:rPr lang="en-US">
                <a:solidFill>
                  <a:srgbClr val="FFFF00"/>
                </a:solidFill>
                <a:latin typeface="Reprise Title Std" panose="02000000000000000000" charset="0"/>
                <a:cs typeface="Arial"/>
              </a:rPr>
              <a:t>​​​​​</a:t>
            </a:r>
            <a:endParaRPr lang="en-US">
              <a:solidFill>
                <a:srgbClr val="FFFF00"/>
              </a:solidFill>
              <a:latin typeface="Reprise Title Std" panose="02000000000000000000" charset="0"/>
              <a:cs typeface="Calibri" panose="020F0502020204030204"/>
            </a:endParaRPr>
          </a:p>
        </p:txBody>
      </p:sp>
      <p:sp>
        <p:nvSpPr>
          <p:cNvPr id="22" name="TextBox 21">
            <a:extLst>
              <a:ext uri="{FF2B5EF4-FFF2-40B4-BE49-F238E27FC236}">
                <a16:creationId xmlns:a16="http://schemas.microsoft.com/office/drawing/2014/main" id="{8F2B2986-1BE4-C2F5-730F-D460269B3458}"/>
              </a:ext>
            </a:extLst>
          </p:cNvPr>
          <p:cNvSpPr txBox="1"/>
          <p:nvPr/>
        </p:nvSpPr>
        <p:spPr>
          <a:xfrm>
            <a:off x="613338" y="4650751"/>
            <a:ext cx="6047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a:solidFill>
                  <a:srgbClr val="FFFF00"/>
                </a:solidFill>
                <a:latin typeface="Reprise Title Std" panose="02000000000000000000" charset="0"/>
                <a:cs typeface="Arial"/>
              </a:rPr>
              <a:t>Use an email address you have access to</a:t>
            </a:r>
            <a:r>
              <a:rPr lang="en-US">
                <a:solidFill>
                  <a:srgbClr val="FFFF00"/>
                </a:solidFill>
                <a:latin typeface="Reprise Title Std" panose="02000000000000000000" charset="0"/>
                <a:cs typeface="Arial"/>
              </a:rPr>
              <a:t>​​​​​​</a:t>
            </a:r>
            <a:endParaRPr lang="en-US">
              <a:solidFill>
                <a:srgbClr val="FFFF00"/>
              </a:solidFill>
              <a:latin typeface="Reprise Title Std" panose="02000000000000000000" charset="0"/>
              <a:cs typeface="Calibri" panose="020F0502020204030204"/>
            </a:endParaRPr>
          </a:p>
        </p:txBody>
      </p:sp>
      <p:sp>
        <p:nvSpPr>
          <p:cNvPr id="23" name="TextBox 22">
            <a:extLst>
              <a:ext uri="{FF2B5EF4-FFF2-40B4-BE49-F238E27FC236}">
                <a16:creationId xmlns:a16="http://schemas.microsoft.com/office/drawing/2014/main" id="{F79EBE1B-9440-32FF-074B-839F84B6A701}"/>
              </a:ext>
            </a:extLst>
          </p:cNvPr>
          <p:cNvSpPr txBox="1"/>
          <p:nvPr/>
        </p:nvSpPr>
        <p:spPr>
          <a:xfrm>
            <a:off x="613338" y="5053402"/>
            <a:ext cx="57048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a:solidFill>
                  <a:srgbClr val="FFFF00"/>
                </a:solidFill>
                <a:latin typeface="Reprise Title Std" panose="02000000000000000000" charset="0"/>
              </a:rPr>
              <a:t>Create an easy to remember Username</a:t>
            </a:r>
            <a:endParaRPr lang="en-US">
              <a:solidFill>
                <a:srgbClr val="FFFF00"/>
              </a:solidFill>
              <a:latin typeface="Reprise Title Std" panose="02000000000000000000" charset="0"/>
              <a:cs typeface="Calibri" panose="020F0502020204030204"/>
            </a:endParaRPr>
          </a:p>
        </p:txBody>
      </p:sp>
    </p:spTree>
    <p:extLst>
      <p:ext uri="{BB962C8B-B14F-4D97-AF65-F5344CB8AC3E}">
        <p14:creationId xmlns:p14="http://schemas.microsoft.com/office/powerpoint/2010/main" val="45938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9"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F4656DBE-1ED5-F4FD-AED9-5056798EF38D}"/>
              </a:ext>
            </a:extLst>
          </p:cNvPr>
          <p:cNvPicPr>
            <a:picLocks noChangeAspect="1"/>
          </p:cNvPicPr>
          <p:nvPr/>
        </p:nvPicPr>
        <p:blipFill rotWithShape="1">
          <a:blip r:embed="rId4">
            <a:extLst>
              <a:ext uri="{28A0092B-C50C-407E-A947-70E740481C1C}">
                <a14:useLocalDpi xmlns:a14="http://schemas.microsoft.com/office/drawing/2010/main" val="0"/>
              </a:ext>
            </a:extLst>
          </a:blip>
          <a:srcRect r="22524" b="32110"/>
          <a:stretch/>
        </p:blipFill>
        <p:spPr>
          <a:xfrm rot="436574">
            <a:off x="4825614" y="1893049"/>
            <a:ext cx="4240854" cy="2448662"/>
          </a:xfrm>
          <a:prstGeom prst="rect">
            <a:avLst/>
          </a:prstGeom>
          <a:effectLst>
            <a:outerShdw blurRad="50800" dist="50800" dir="5400000" algn="ctr" rotWithShape="0">
              <a:schemeClr val="tx1">
                <a:lumMod val="65000"/>
                <a:lumOff val="35000"/>
              </a:schemeClr>
            </a:outerShdw>
          </a:effectLst>
        </p:spPr>
      </p:pic>
      <p:pic>
        <p:nvPicPr>
          <p:cNvPr id="13" name="Picture 12" descr="A picture containing sunset, nature, flock, bright&#10;&#10;Description automatically generated">
            <a:extLst>
              <a:ext uri="{FF2B5EF4-FFF2-40B4-BE49-F238E27FC236}">
                <a16:creationId xmlns:a16="http://schemas.microsoft.com/office/drawing/2014/main" id="{925C71A5-F4A9-FD47-BA6D-6356939DDB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9403"/>
          <a:stretch/>
        </p:blipFill>
        <p:spPr>
          <a:xfrm>
            <a:off x="1645724" y="466333"/>
            <a:ext cx="5007568" cy="717683"/>
          </a:xfrm>
          <a:prstGeom prst="rect">
            <a:avLst/>
          </a:prstGeom>
        </p:spPr>
      </p:pic>
      <p:sp>
        <p:nvSpPr>
          <p:cNvPr id="51" name="TextBox 50">
            <a:extLst>
              <a:ext uri="{FF2B5EF4-FFF2-40B4-BE49-F238E27FC236}">
                <a16:creationId xmlns:a16="http://schemas.microsoft.com/office/drawing/2014/main" id="{F265CB5B-1142-474C-8D15-DA4B23846AB7}"/>
              </a:ext>
            </a:extLst>
          </p:cNvPr>
          <p:cNvSpPr txBox="1"/>
          <p:nvPr/>
        </p:nvSpPr>
        <p:spPr>
          <a:xfrm>
            <a:off x="1692338" y="525738"/>
            <a:ext cx="4950540" cy="646331"/>
          </a:xfrm>
          <a:prstGeom prst="rect">
            <a:avLst/>
          </a:prstGeom>
          <a:noFill/>
        </p:spPr>
        <p:txBody>
          <a:bodyPr wrap="square" rtlCol="0">
            <a:spAutoFit/>
          </a:bodyPr>
          <a:lstStyle/>
          <a:p>
            <a:pPr algn="ctr"/>
            <a:r>
              <a:rPr lang="en-US" b="1" dirty="0">
                <a:solidFill>
                  <a:schemeClr val="bg1"/>
                </a:solidFill>
                <a:latin typeface="Simplified Arabic Fixed" panose="020F0502020204030204" pitchFamily="34" charset="0"/>
                <a:ea typeface="Zilla Slab Highlight" pitchFamily="2" charset="77"/>
              </a:rPr>
              <a:t>What are your SKILLS and </a:t>
            </a:r>
            <a:br>
              <a:rPr lang="en-US" b="1" dirty="0">
                <a:solidFill>
                  <a:schemeClr val="bg1"/>
                </a:solidFill>
                <a:latin typeface="Simplified Arabic Fixed" panose="020F0502020204030204" pitchFamily="34" charset="0"/>
                <a:ea typeface="Zilla Slab Highlight" pitchFamily="2" charset="77"/>
              </a:rPr>
            </a:br>
            <a:r>
              <a:rPr lang="en-US" b="1" dirty="0">
                <a:solidFill>
                  <a:schemeClr val="bg1"/>
                </a:solidFill>
                <a:latin typeface="Simplified Arabic Fixed" panose="020F0502020204030204" pitchFamily="34" charset="0"/>
                <a:ea typeface="Zilla Slab Highlight" pitchFamily="2" charset="77"/>
              </a:rPr>
              <a:t>PERSONAL QUALITIES?</a:t>
            </a:r>
          </a:p>
        </p:txBody>
      </p:sp>
      <p:pic>
        <p:nvPicPr>
          <p:cNvPr id="21" name="Picture 20" descr="A picture containing graphical user interface&#10;&#10;Description automatically generated">
            <a:extLst>
              <a:ext uri="{FF2B5EF4-FFF2-40B4-BE49-F238E27FC236}">
                <a16:creationId xmlns:a16="http://schemas.microsoft.com/office/drawing/2014/main" id="{105EE1F6-D6BB-AB42-A2C3-A41712F034E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34231" y="245989"/>
            <a:ext cx="2078623" cy="1345801"/>
          </a:xfrm>
          <a:prstGeom prst="rect">
            <a:avLst/>
          </a:prstGeom>
        </p:spPr>
      </p:pic>
      <p:sp>
        <p:nvSpPr>
          <p:cNvPr id="22" name="TextBox 21">
            <a:extLst>
              <a:ext uri="{FF2B5EF4-FFF2-40B4-BE49-F238E27FC236}">
                <a16:creationId xmlns:a16="http://schemas.microsoft.com/office/drawing/2014/main" id="{33547CAA-7634-CD4E-BF36-208673C4D20D}"/>
              </a:ext>
            </a:extLst>
          </p:cNvPr>
          <p:cNvSpPr txBox="1"/>
          <p:nvPr/>
        </p:nvSpPr>
        <p:spPr>
          <a:xfrm rot="436574">
            <a:off x="6293720" y="2583457"/>
            <a:ext cx="2323061" cy="1569660"/>
          </a:xfrm>
          <a:prstGeom prst="rect">
            <a:avLst/>
          </a:prstGeom>
          <a:noFill/>
        </p:spPr>
        <p:txBody>
          <a:bodyPr wrap="square" rtlCol="0">
            <a:spAutoFit/>
          </a:bodyPr>
          <a:lstStyle/>
          <a:p>
            <a:pPr fontAlgn="base"/>
            <a:r>
              <a:rPr lang="en-US" sz="1600">
                <a:latin typeface="Franklin Gothic Book" panose="020B0503020102020204" pitchFamily="34" charset="0"/>
              </a:rPr>
              <a:t>Having a </a:t>
            </a:r>
            <a:r>
              <a:rPr lang="en-US" sz="1600">
                <a:latin typeface="Stencil" pitchFamily="82" charset="77"/>
                <a:ea typeface="Zilla Slab Highlight" pitchFamily="2" charset="77"/>
              </a:rPr>
              <a:t>CLEAR IDEA</a:t>
            </a:r>
            <a:r>
              <a:rPr lang="en-US" sz="1600">
                <a:solidFill>
                  <a:schemeClr val="accent2"/>
                </a:solidFill>
                <a:latin typeface="Stencil" pitchFamily="82" charset="77"/>
                <a:ea typeface="Zilla Slab Highlight" pitchFamily="2" charset="77"/>
              </a:rPr>
              <a:t>  </a:t>
            </a:r>
            <a:r>
              <a:rPr lang="en-US" sz="1600">
                <a:latin typeface="Franklin Gothic Book" panose="020B0503020102020204" pitchFamily="34" charset="0"/>
              </a:rPr>
              <a:t>of </a:t>
            </a:r>
            <a:r>
              <a:rPr lang="en-US" sz="1600">
                <a:solidFill>
                  <a:srgbClr val="C00000"/>
                </a:solidFill>
                <a:latin typeface="Stencil" pitchFamily="82" charset="77"/>
              </a:rPr>
              <a:t>WHAT YOU LIKE </a:t>
            </a:r>
            <a:r>
              <a:rPr lang="en-US" sz="1600">
                <a:latin typeface="Franklin Gothic Book" panose="020B0503020102020204" pitchFamily="34" charset="0"/>
              </a:rPr>
              <a:t>will help you </a:t>
            </a:r>
            <a:r>
              <a:rPr lang="en-US" sz="1600">
                <a:latin typeface="Stencil" pitchFamily="82" charset="77"/>
                <a:ea typeface="Zilla Slab Highlight" pitchFamily="2" charset="77"/>
              </a:rPr>
              <a:t>FOCUS</a:t>
            </a:r>
            <a:r>
              <a:rPr lang="en-US" sz="1600" b="1">
                <a:latin typeface="Franklin Gothic Book" panose="020B0503020102020204" pitchFamily="34" charset="0"/>
              </a:rPr>
              <a:t> </a:t>
            </a:r>
            <a:r>
              <a:rPr lang="en-US" sz="1600">
                <a:latin typeface="Franklin Gothic Book" panose="020B0503020102020204" pitchFamily="34" charset="0"/>
              </a:rPr>
              <a:t>your job hunt and determine what </a:t>
            </a:r>
            <a:r>
              <a:rPr lang="en-US" sz="1600">
                <a:solidFill>
                  <a:srgbClr val="00B0F0"/>
                </a:solidFill>
                <a:latin typeface="Stencil" pitchFamily="82" charset="77"/>
                <a:ea typeface="Zilla Slab Highlight" pitchFamily="2" charset="77"/>
              </a:rPr>
              <a:t>SKILLS</a:t>
            </a:r>
            <a:r>
              <a:rPr lang="en-US" sz="1600">
                <a:latin typeface="Franklin Gothic Book" panose="020B0503020102020204" pitchFamily="34" charset="0"/>
              </a:rPr>
              <a:t> you have to offer. </a:t>
            </a:r>
            <a:endParaRPr lang="en-US" sz="1600">
              <a:effectLst/>
              <a:latin typeface="Franklin Gothic Book" panose="020B0503020102020204" pitchFamily="34" charset="0"/>
            </a:endParaRPr>
          </a:p>
        </p:txBody>
      </p:sp>
      <p:pic>
        <p:nvPicPr>
          <p:cNvPr id="23" name="Picture 22" descr="A picture containing text&#10;&#10;Description automatically generated">
            <a:extLst>
              <a:ext uri="{FF2B5EF4-FFF2-40B4-BE49-F238E27FC236}">
                <a16:creationId xmlns:a16="http://schemas.microsoft.com/office/drawing/2014/main" id="{B39370E2-D63D-0C4E-AC30-0CB113B6A0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767384">
            <a:off x="5203722" y="2145436"/>
            <a:ext cx="1304327" cy="1543443"/>
          </a:xfrm>
          <a:prstGeom prst="rect">
            <a:avLst/>
          </a:prstGeom>
          <a:effectLst>
            <a:glow rad="46343">
              <a:srgbClr val="FFFF00">
                <a:alpha val="0"/>
              </a:srgbClr>
            </a:glow>
          </a:effectLst>
        </p:spPr>
      </p:pic>
      <p:sp>
        <p:nvSpPr>
          <p:cNvPr id="24" name="TextBox 23">
            <a:extLst>
              <a:ext uri="{FF2B5EF4-FFF2-40B4-BE49-F238E27FC236}">
                <a16:creationId xmlns:a16="http://schemas.microsoft.com/office/drawing/2014/main" id="{EE9A2D6A-EADB-1E4E-8AB7-1AE0AFCC294A}"/>
              </a:ext>
            </a:extLst>
          </p:cNvPr>
          <p:cNvSpPr txBox="1"/>
          <p:nvPr/>
        </p:nvSpPr>
        <p:spPr>
          <a:xfrm>
            <a:off x="1471475" y="1596493"/>
            <a:ext cx="4031062" cy="646331"/>
          </a:xfrm>
          <a:prstGeom prst="rect">
            <a:avLst/>
          </a:prstGeom>
          <a:noFill/>
        </p:spPr>
        <p:txBody>
          <a:bodyPr wrap="square" rtlCol="0">
            <a:spAutoFit/>
          </a:bodyPr>
          <a:lstStyle/>
          <a:p>
            <a:pPr fontAlgn="base">
              <a:spcBef>
                <a:spcPts val="300"/>
              </a:spcBef>
            </a:pPr>
            <a:r>
              <a:rPr lang="en-US" sz="2000">
                <a:solidFill>
                  <a:srgbClr val="00B050"/>
                </a:solidFill>
                <a:latin typeface="Reprise Title Std" panose="02000000000000000000" pitchFamily="2" charset="77"/>
              </a:rPr>
              <a:t>Activities you enjoy the most  </a:t>
            </a:r>
            <a:br>
              <a:rPr lang="en-US" sz="2000">
                <a:solidFill>
                  <a:srgbClr val="00B050"/>
                </a:solidFill>
                <a:latin typeface="Franklin Gothic Medium" panose="020B0603020102020204" pitchFamily="34" charset="0"/>
              </a:rPr>
            </a:br>
            <a:r>
              <a:rPr lang="en-US" sz="1600">
                <a:latin typeface="Franklin Gothic Book" panose="020B0503020102020204" pitchFamily="34" charset="0"/>
              </a:rPr>
              <a:t>What jobs would involve these? </a:t>
            </a:r>
          </a:p>
        </p:txBody>
      </p:sp>
      <p:pic>
        <p:nvPicPr>
          <p:cNvPr id="26" name="Graphic 25" descr="Brain in head with solid fill">
            <a:extLst>
              <a:ext uri="{FF2B5EF4-FFF2-40B4-BE49-F238E27FC236}">
                <a16:creationId xmlns:a16="http://schemas.microsoft.com/office/drawing/2014/main" id="{E889ABC2-FED5-A04E-9DB6-7B0A8BB458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0376" y="2739555"/>
            <a:ext cx="570051" cy="570051"/>
          </a:xfrm>
          <a:prstGeom prst="rect">
            <a:avLst/>
          </a:prstGeom>
        </p:spPr>
      </p:pic>
      <p:pic>
        <p:nvPicPr>
          <p:cNvPr id="27" name="Graphic 26" descr="Aspiration with solid fill">
            <a:extLst>
              <a:ext uri="{FF2B5EF4-FFF2-40B4-BE49-F238E27FC236}">
                <a16:creationId xmlns:a16="http://schemas.microsoft.com/office/drawing/2014/main" id="{30C3F159-F17A-FF49-899E-0EDE1836732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52138" y="1591790"/>
            <a:ext cx="606526" cy="606526"/>
          </a:xfrm>
          <a:prstGeom prst="rect">
            <a:avLst/>
          </a:prstGeom>
        </p:spPr>
      </p:pic>
      <p:pic>
        <p:nvPicPr>
          <p:cNvPr id="28" name="Graphic 27" descr="Blueprint with solid fill">
            <a:extLst>
              <a:ext uri="{FF2B5EF4-FFF2-40B4-BE49-F238E27FC236}">
                <a16:creationId xmlns:a16="http://schemas.microsoft.com/office/drawing/2014/main" id="{3AAB1926-4BAE-5443-8635-FF5EE9811201}"/>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95709" y="4082081"/>
            <a:ext cx="519385" cy="519385"/>
          </a:xfrm>
          <a:prstGeom prst="rect">
            <a:avLst/>
          </a:prstGeom>
        </p:spPr>
      </p:pic>
      <p:pic>
        <p:nvPicPr>
          <p:cNvPr id="29" name="Ink 28">
            <a:extLst>
              <a:ext uri="{FF2B5EF4-FFF2-40B4-BE49-F238E27FC236}">
                <a16:creationId xmlns:a16="http://schemas.microsoft.com/office/drawing/2014/main" id="{D5EAE038-D9C7-A444-ADAB-EFAD3DF162F8}"/>
              </a:ext>
            </a:extLst>
          </p:cNvPr>
          <p:cNvPicPr/>
          <p:nvPr/>
        </p:nvPicPr>
        <p:blipFill>
          <a:blip r:embed="rId14"/>
          <a:stretch>
            <a:fillRect/>
          </a:stretch>
        </p:blipFill>
        <p:spPr>
          <a:xfrm>
            <a:off x="736205" y="2040802"/>
            <a:ext cx="4143960" cy="797333"/>
          </a:xfrm>
          <a:prstGeom prst="rect">
            <a:avLst/>
          </a:prstGeom>
        </p:spPr>
      </p:pic>
      <p:pic>
        <p:nvPicPr>
          <p:cNvPr id="31" name="Ink 30">
            <a:extLst>
              <a:ext uri="{FF2B5EF4-FFF2-40B4-BE49-F238E27FC236}">
                <a16:creationId xmlns:a16="http://schemas.microsoft.com/office/drawing/2014/main" id="{30D6057F-1BD7-2D41-A9E8-FA7E077B4C5D}"/>
              </a:ext>
            </a:extLst>
          </p:cNvPr>
          <p:cNvPicPr/>
          <p:nvPr/>
        </p:nvPicPr>
        <p:blipFill>
          <a:blip r:embed="rId15"/>
          <a:stretch>
            <a:fillRect/>
          </a:stretch>
        </p:blipFill>
        <p:spPr>
          <a:xfrm>
            <a:off x="736205" y="3390129"/>
            <a:ext cx="4143960" cy="797333"/>
          </a:xfrm>
          <a:prstGeom prst="rect">
            <a:avLst/>
          </a:prstGeom>
        </p:spPr>
      </p:pic>
      <p:sp>
        <p:nvSpPr>
          <p:cNvPr id="2" name="Rectangle 1">
            <a:extLst>
              <a:ext uri="{FF2B5EF4-FFF2-40B4-BE49-F238E27FC236}">
                <a16:creationId xmlns:a16="http://schemas.microsoft.com/office/drawing/2014/main" id="{60143459-A5B3-734F-A547-BB9FE0934133}"/>
              </a:ext>
            </a:extLst>
          </p:cNvPr>
          <p:cNvSpPr/>
          <p:nvPr/>
        </p:nvSpPr>
        <p:spPr>
          <a:xfrm>
            <a:off x="1471475" y="3985121"/>
            <a:ext cx="3915561" cy="892552"/>
          </a:xfrm>
          <a:prstGeom prst="rect">
            <a:avLst/>
          </a:prstGeom>
        </p:spPr>
        <p:txBody>
          <a:bodyPr wrap="square">
            <a:spAutoFit/>
          </a:bodyPr>
          <a:lstStyle/>
          <a:p>
            <a:pPr fontAlgn="base">
              <a:spcBef>
                <a:spcPts val="300"/>
              </a:spcBef>
            </a:pPr>
            <a:r>
              <a:rPr lang="en-US" sz="2000">
                <a:solidFill>
                  <a:srgbClr val="C00000"/>
                </a:solidFill>
                <a:latin typeface="Reprise Title Std" panose="02000000000000000000" pitchFamily="2" charset="77"/>
              </a:rPr>
              <a:t>Examples </a:t>
            </a:r>
            <a:br>
              <a:rPr lang="en-US">
                <a:solidFill>
                  <a:srgbClr val="C00000"/>
                </a:solidFill>
                <a:latin typeface="Franklin Gothic Book" panose="020B0503020102020204" pitchFamily="34" charset="0"/>
              </a:rPr>
            </a:br>
            <a:r>
              <a:rPr lang="en-US" sz="1600">
                <a:latin typeface="Franklin Gothic Book" panose="020B0503020102020204" pitchFamily="34" charset="0"/>
              </a:rPr>
              <a:t>Schoolwork, projects, part time job, events you’ve attended or been involved in.</a:t>
            </a:r>
          </a:p>
        </p:txBody>
      </p:sp>
      <p:sp>
        <p:nvSpPr>
          <p:cNvPr id="4" name="Rectangle 3">
            <a:extLst>
              <a:ext uri="{FF2B5EF4-FFF2-40B4-BE49-F238E27FC236}">
                <a16:creationId xmlns:a16="http://schemas.microsoft.com/office/drawing/2014/main" id="{724D605F-7AB8-2F4E-B7B5-36C5B82AC7DB}"/>
              </a:ext>
            </a:extLst>
          </p:cNvPr>
          <p:cNvSpPr/>
          <p:nvPr/>
        </p:nvSpPr>
        <p:spPr>
          <a:xfrm>
            <a:off x="1471475" y="2675799"/>
            <a:ext cx="3223091" cy="892552"/>
          </a:xfrm>
          <a:prstGeom prst="rect">
            <a:avLst/>
          </a:prstGeom>
        </p:spPr>
        <p:txBody>
          <a:bodyPr wrap="square">
            <a:spAutoFit/>
          </a:bodyPr>
          <a:lstStyle/>
          <a:p>
            <a:pPr fontAlgn="base">
              <a:spcBef>
                <a:spcPts val="300"/>
              </a:spcBef>
            </a:pPr>
            <a:r>
              <a:rPr lang="en-US" sz="2000">
                <a:solidFill>
                  <a:srgbClr val="7030A0"/>
                </a:solidFill>
                <a:latin typeface="Reprise Title Std" panose="02000000000000000000" pitchFamily="2" charset="77"/>
              </a:rPr>
              <a:t>Life experiences </a:t>
            </a:r>
            <a:br>
              <a:rPr lang="en-US">
                <a:solidFill>
                  <a:srgbClr val="7030A0"/>
                </a:solidFill>
                <a:latin typeface="Franklin Gothic Book" panose="020B0503020102020204" pitchFamily="34" charset="0"/>
              </a:rPr>
            </a:br>
            <a:r>
              <a:rPr lang="en-US" sz="1600">
                <a:latin typeface="Franklin Gothic Book" panose="020B0503020102020204" pitchFamily="34" charset="0"/>
              </a:rPr>
              <a:t>Skills you have learned from them </a:t>
            </a:r>
            <a:br>
              <a:rPr lang="en-US" sz="1600">
                <a:latin typeface="Franklin Gothic Book" panose="020B0503020102020204" pitchFamily="34" charset="0"/>
              </a:rPr>
            </a:br>
            <a:r>
              <a:rPr lang="en-US" sz="1600">
                <a:latin typeface="Franklin Gothic Book" panose="020B0503020102020204" pitchFamily="34" charset="0"/>
              </a:rPr>
              <a:t>and what your key skills are.</a:t>
            </a:r>
          </a:p>
        </p:txBody>
      </p:sp>
      <p:pic>
        <p:nvPicPr>
          <p:cNvPr id="33" name="Picture 32" descr="A picture containing text, plant, leaf, fern&#10;&#10;Description automatically generated">
            <a:extLst>
              <a:ext uri="{FF2B5EF4-FFF2-40B4-BE49-F238E27FC236}">
                <a16:creationId xmlns:a16="http://schemas.microsoft.com/office/drawing/2014/main" id="{E92AEC70-2228-3148-9163-A5FAEEDE777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773480">
            <a:off x="7558360" y="4738199"/>
            <a:ext cx="813607" cy="1190277"/>
          </a:xfrm>
          <a:prstGeom prst="rect">
            <a:avLst/>
          </a:prstGeom>
        </p:spPr>
      </p:pic>
      <p:grpSp>
        <p:nvGrpSpPr>
          <p:cNvPr id="11" name="Group 10">
            <a:extLst>
              <a:ext uri="{FF2B5EF4-FFF2-40B4-BE49-F238E27FC236}">
                <a16:creationId xmlns:a16="http://schemas.microsoft.com/office/drawing/2014/main" id="{8B437121-7208-B647-2E45-6544DAF1E87B}"/>
              </a:ext>
            </a:extLst>
          </p:cNvPr>
          <p:cNvGrpSpPr/>
          <p:nvPr/>
        </p:nvGrpSpPr>
        <p:grpSpPr>
          <a:xfrm>
            <a:off x="790935" y="369292"/>
            <a:ext cx="736600" cy="889000"/>
            <a:chOff x="790935" y="437872"/>
            <a:chExt cx="736600" cy="889000"/>
          </a:xfrm>
        </p:grpSpPr>
        <p:sp>
          <p:nvSpPr>
            <p:cNvPr id="10" name="Rectangle 9">
              <a:extLst>
                <a:ext uri="{FF2B5EF4-FFF2-40B4-BE49-F238E27FC236}">
                  <a16:creationId xmlns:a16="http://schemas.microsoft.com/office/drawing/2014/main" id="{CC862F20-46E0-AD42-A6C4-0230925106C4}"/>
                </a:ext>
              </a:extLst>
            </p:cNvPr>
            <p:cNvSpPr/>
            <p:nvPr/>
          </p:nvSpPr>
          <p:spPr>
            <a:xfrm>
              <a:off x="790935" y="437872"/>
              <a:ext cx="736600" cy="889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plant, leaf, fern&#10;&#10;Description automatically generated">
              <a:extLst>
                <a:ext uri="{FF2B5EF4-FFF2-40B4-BE49-F238E27FC236}">
                  <a16:creationId xmlns:a16="http://schemas.microsoft.com/office/drawing/2014/main" id="{F6B05B7E-EEA6-3E4B-B7D5-BEE105613CA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773480">
              <a:off x="909261" y="489124"/>
              <a:ext cx="538372" cy="787618"/>
            </a:xfrm>
            <a:prstGeom prst="rect">
              <a:avLst/>
            </a:prstGeom>
          </p:spPr>
        </p:pic>
      </p:grpSp>
      <p:sp>
        <p:nvSpPr>
          <p:cNvPr id="38" name="TextBox 37">
            <a:extLst>
              <a:ext uri="{FF2B5EF4-FFF2-40B4-BE49-F238E27FC236}">
                <a16:creationId xmlns:a16="http://schemas.microsoft.com/office/drawing/2014/main" id="{7F78AC81-0A81-C6C2-3594-ECFF121703AF}"/>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9" name="Picture 4">
            <a:extLst>
              <a:ext uri="{FF2B5EF4-FFF2-40B4-BE49-F238E27FC236}">
                <a16:creationId xmlns:a16="http://schemas.microsoft.com/office/drawing/2014/main" id="{C20DD40D-B9B6-5CE2-0D85-41F3C26EC20D}"/>
              </a:ext>
            </a:extLst>
          </p:cNvPr>
          <p:cNvPicPr>
            <a:picLocks noChangeAspect="1"/>
          </p:cNvPicPr>
          <p:nvPr/>
        </p:nvPicPr>
        <p:blipFill>
          <a:blip r:embed="rId17"/>
          <a:stretch>
            <a:fillRect/>
          </a:stretch>
        </p:blipFill>
        <p:spPr>
          <a:xfrm>
            <a:off x="7515061" y="6263837"/>
            <a:ext cx="1247775" cy="400050"/>
          </a:xfrm>
          <a:prstGeom prst="rect">
            <a:avLst/>
          </a:prstGeom>
        </p:spPr>
      </p:pic>
      <p:grpSp>
        <p:nvGrpSpPr>
          <p:cNvPr id="14" name="Group 13">
            <a:extLst>
              <a:ext uri="{FF2B5EF4-FFF2-40B4-BE49-F238E27FC236}">
                <a16:creationId xmlns:a16="http://schemas.microsoft.com/office/drawing/2014/main" id="{D7FC2988-8D7A-3D23-F082-D156416EADE0}"/>
              </a:ext>
            </a:extLst>
          </p:cNvPr>
          <p:cNvGrpSpPr/>
          <p:nvPr/>
        </p:nvGrpSpPr>
        <p:grpSpPr>
          <a:xfrm>
            <a:off x="-26010" y="5107685"/>
            <a:ext cx="7000986" cy="1512285"/>
            <a:chOff x="-26010" y="5107685"/>
            <a:chExt cx="7000986" cy="1512285"/>
          </a:xfrm>
        </p:grpSpPr>
        <p:pic>
          <p:nvPicPr>
            <p:cNvPr id="40" name="Picture 39" descr="Background pattern&#10;&#10;Description automatically generated">
              <a:extLst>
                <a:ext uri="{FF2B5EF4-FFF2-40B4-BE49-F238E27FC236}">
                  <a16:creationId xmlns:a16="http://schemas.microsoft.com/office/drawing/2014/main" id="{F7207735-BF0C-D711-37AE-3FA1B3B012C6}"/>
                </a:ext>
              </a:extLst>
            </p:cNvPr>
            <p:cNvPicPr>
              <a:picLocks noChangeAspect="1"/>
            </p:cNvPicPr>
            <p:nvPr/>
          </p:nvPicPr>
          <p:blipFill rotWithShape="1">
            <a:blip r:embed="rId18">
              <a:extLst>
                <a:ext uri="{28A0092B-C50C-407E-A947-70E740481C1C}">
                  <a14:useLocalDpi xmlns:a14="http://schemas.microsoft.com/office/drawing/2010/main" val="0"/>
                </a:ext>
              </a:extLst>
            </a:blip>
            <a:srcRect t="21469"/>
            <a:stretch/>
          </p:blipFill>
          <p:spPr>
            <a:xfrm rot="16200000">
              <a:off x="819804" y="4261871"/>
              <a:ext cx="849967" cy="2541595"/>
            </a:xfrm>
            <a:prstGeom prst="rect">
              <a:avLst/>
            </a:prstGeom>
          </p:spPr>
        </p:pic>
        <p:pic>
          <p:nvPicPr>
            <p:cNvPr id="41" name="Picture 40" descr="A picture containing outdoor object, night sky&#10;&#10;Description automatically generated">
              <a:extLst>
                <a:ext uri="{FF2B5EF4-FFF2-40B4-BE49-F238E27FC236}">
                  <a16:creationId xmlns:a16="http://schemas.microsoft.com/office/drawing/2014/main" id="{5486A176-4977-B86C-6448-03A53F8F113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37731" y="5160831"/>
              <a:ext cx="910539" cy="925589"/>
            </a:xfrm>
            <a:prstGeom prst="rect">
              <a:avLst/>
            </a:prstGeom>
          </p:spPr>
        </p:pic>
        <p:grpSp>
          <p:nvGrpSpPr>
            <p:cNvPr id="12" name="Group 11">
              <a:extLst>
                <a:ext uri="{FF2B5EF4-FFF2-40B4-BE49-F238E27FC236}">
                  <a16:creationId xmlns:a16="http://schemas.microsoft.com/office/drawing/2014/main" id="{6488AFC1-0E20-CDAF-BD71-6DD29503225E}"/>
                </a:ext>
              </a:extLst>
            </p:cNvPr>
            <p:cNvGrpSpPr/>
            <p:nvPr/>
          </p:nvGrpSpPr>
          <p:grpSpPr>
            <a:xfrm>
              <a:off x="3719808" y="5125795"/>
              <a:ext cx="3255168" cy="1494175"/>
              <a:chOff x="3719808" y="5125795"/>
              <a:chExt cx="3255168" cy="1494175"/>
            </a:xfrm>
          </p:grpSpPr>
          <p:pic>
            <p:nvPicPr>
              <p:cNvPr id="44" name="Picture 43" descr="A picture containing text&#10;&#10;Description automatically generated">
                <a:extLst>
                  <a:ext uri="{FF2B5EF4-FFF2-40B4-BE49-F238E27FC236}">
                    <a16:creationId xmlns:a16="http://schemas.microsoft.com/office/drawing/2014/main" id="{0C8415E6-01C7-359E-D8FD-4C2FA6E85D2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43" name="TextBox 42">
                <a:extLst>
                  <a:ext uri="{FF2B5EF4-FFF2-40B4-BE49-F238E27FC236}">
                    <a16:creationId xmlns:a16="http://schemas.microsoft.com/office/drawing/2014/main" id="{EFC28F4D-C94B-39F4-8E96-2AAD13294D59}"/>
                  </a:ext>
                </a:extLst>
              </p:cNvPr>
              <p:cNvSpPr txBox="1"/>
              <p:nvPr/>
            </p:nvSpPr>
            <p:spPr>
              <a:xfrm>
                <a:off x="3947497" y="5501439"/>
                <a:ext cx="2879078" cy="523220"/>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1</a:t>
                </a:r>
                <a:r>
                  <a:rPr lang="en-GB" sz="1400" dirty="0">
                    <a:latin typeface="Comic Sans MS" panose="030F0902030302020204" pitchFamily="66" charset="0"/>
                    <a:cs typeface="Simplified Arabic Fixed"/>
                  </a:rPr>
                  <a:t>: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What are YOUR skills?</a:t>
                </a:r>
              </a:p>
            </p:txBody>
          </p:sp>
        </p:grpSp>
      </p:grpSp>
    </p:spTree>
    <p:extLst>
      <p:ext uri="{BB962C8B-B14F-4D97-AF65-F5344CB8AC3E}">
        <p14:creationId xmlns:p14="http://schemas.microsoft.com/office/powerpoint/2010/main" val="10881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Picture 44" descr="A picture containing sunset, nature, flock, bright&#10;&#10;Description automatically generated">
            <a:extLst>
              <a:ext uri="{FF2B5EF4-FFF2-40B4-BE49-F238E27FC236}">
                <a16:creationId xmlns:a16="http://schemas.microsoft.com/office/drawing/2014/main" id="{211C9F28-08B2-65F2-9BA0-30914927B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290" y="414981"/>
            <a:ext cx="4966501" cy="516378"/>
          </a:xfrm>
          <a:prstGeom prst="rect">
            <a:avLst/>
          </a:prstGeom>
        </p:spPr>
      </p:pic>
      <p:sp>
        <p:nvSpPr>
          <p:cNvPr id="50" name="Rectangle 49">
            <a:extLst>
              <a:ext uri="{FF2B5EF4-FFF2-40B4-BE49-F238E27FC236}">
                <a16:creationId xmlns:a16="http://schemas.microsoft.com/office/drawing/2014/main" id="{027F1092-1126-364A-A8E8-3CD2A32BECC3}"/>
              </a:ext>
            </a:extLst>
          </p:cNvPr>
          <p:cNvSpPr/>
          <p:nvPr/>
        </p:nvSpPr>
        <p:spPr>
          <a:xfrm>
            <a:off x="0" y="0"/>
            <a:ext cx="6773027" cy="101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EE727E-D41F-4047-AE26-FC9A0623135B}"/>
              </a:ext>
            </a:extLst>
          </p:cNvPr>
          <p:cNvSpPr txBox="1"/>
          <p:nvPr/>
        </p:nvSpPr>
        <p:spPr>
          <a:xfrm>
            <a:off x="1516291" y="503656"/>
            <a:ext cx="4809767" cy="369332"/>
          </a:xfrm>
          <a:prstGeom prst="rect">
            <a:avLst/>
          </a:prstGeom>
          <a:noFill/>
        </p:spPr>
        <p:txBody>
          <a:bodyPr wrap="square" rtlCol="0">
            <a:spAutoFit/>
          </a:bodyPr>
          <a:lstStyle/>
          <a:p>
            <a:pPr algn="ctr"/>
            <a:r>
              <a:rPr lang="en-GB" b="1">
                <a:solidFill>
                  <a:schemeClr val="bg1"/>
                </a:solidFill>
                <a:latin typeface="Simplified Arabic Fixed"/>
                <a:cs typeface="Simplified Arabic Fixed"/>
              </a:rPr>
              <a:t>What are values?</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AE8BCF60-FF8F-CC42-8324-25ED37ABDEB1}"/>
                  </a:ext>
                </a:extLst>
              </p14:cNvPr>
              <p14:cNvContentPartPr/>
              <p14:nvPr/>
            </p14:nvContentPartPr>
            <p14:xfrm>
              <a:off x="2900753" y="-49426"/>
              <a:ext cx="360" cy="360"/>
            </p14:xfrm>
          </p:contentPart>
        </mc:Choice>
        <mc:Fallback xmlns="">
          <p:pic>
            <p:nvPicPr>
              <p:cNvPr id="2" name="Ink 1">
                <a:extLst>
                  <a:ext uri="{FF2B5EF4-FFF2-40B4-BE49-F238E27FC236}">
                    <a16:creationId xmlns:a16="http://schemas.microsoft.com/office/drawing/2014/main" id="{AE8BCF60-FF8F-CC42-8324-25ED37ABDEB1}"/>
                  </a:ext>
                </a:extLst>
              </p:cNvPr>
              <p:cNvPicPr/>
              <p:nvPr/>
            </p:nvPicPr>
            <p:blipFill>
              <a:blip r:embed="rId6"/>
              <a:stretch>
                <a:fillRect/>
              </a:stretch>
            </p:blipFill>
            <p:spPr>
              <a:xfrm>
                <a:off x="2882753" y="-157426"/>
                <a:ext cx="36000" cy="216000"/>
              </a:xfrm>
              <a:prstGeom prst="rect">
                <a:avLst/>
              </a:prstGeom>
            </p:spPr>
          </p:pic>
        </mc:Fallback>
      </mc:AlternateContent>
      <p:pic>
        <p:nvPicPr>
          <p:cNvPr id="5" name="Picture 4" descr="A picture containing text, sign&#10;&#10;Description automatically generated">
            <a:extLst>
              <a:ext uri="{FF2B5EF4-FFF2-40B4-BE49-F238E27FC236}">
                <a16:creationId xmlns:a16="http://schemas.microsoft.com/office/drawing/2014/main" id="{FEBCE3E8-8CDA-5645-8722-78CFE25B78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9267" y="286843"/>
            <a:ext cx="770291" cy="764225"/>
          </a:xfrm>
          <a:prstGeom prst="rect">
            <a:avLst/>
          </a:prstGeom>
        </p:spPr>
      </p:pic>
      <p:pic>
        <p:nvPicPr>
          <p:cNvPr id="44" name="Picture 4">
            <a:extLst>
              <a:ext uri="{FF2B5EF4-FFF2-40B4-BE49-F238E27FC236}">
                <a16:creationId xmlns:a16="http://schemas.microsoft.com/office/drawing/2014/main" id="{92393874-EEB5-7778-477F-57DC97EDE6B7}"/>
              </a:ext>
            </a:extLst>
          </p:cNvPr>
          <p:cNvPicPr>
            <a:picLocks noChangeAspect="1"/>
          </p:cNvPicPr>
          <p:nvPr/>
        </p:nvPicPr>
        <p:blipFill>
          <a:blip r:embed="rId8"/>
          <a:stretch>
            <a:fillRect/>
          </a:stretch>
        </p:blipFill>
        <p:spPr>
          <a:xfrm>
            <a:off x="7515061" y="6263837"/>
            <a:ext cx="1247775" cy="400050"/>
          </a:xfrm>
          <a:prstGeom prst="rect">
            <a:avLst/>
          </a:prstGeom>
        </p:spPr>
      </p:pic>
      <p:grpSp>
        <p:nvGrpSpPr>
          <p:cNvPr id="17" name="Group 16">
            <a:extLst>
              <a:ext uri="{FF2B5EF4-FFF2-40B4-BE49-F238E27FC236}">
                <a16:creationId xmlns:a16="http://schemas.microsoft.com/office/drawing/2014/main" id="{4F188BDB-9E73-4E08-8B05-49D68C1CAA5B}"/>
              </a:ext>
            </a:extLst>
          </p:cNvPr>
          <p:cNvGrpSpPr/>
          <p:nvPr/>
        </p:nvGrpSpPr>
        <p:grpSpPr>
          <a:xfrm>
            <a:off x="-812" y="2233474"/>
            <a:ext cx="4977275" cy="764163"/>
            <a:chOff x="-812" y="2233474"/>
            <a:chExt cx="4977275" cy="764163"/>
          </a:xfrm>
        </p:grpSpPr>
        <p:sp>
          <p:nvSpPr>
            <p:cNvPr id="36" name="Rectangle 11">
              <a:extLst>
                <a:ext uri="{FF2B5EF4-FFF2-40B4-BE49-F238E27FC236}">
                  <a16:creationId xmlns:a16="http://schemas.microsoft.com/office/drawing/2014/main" id="{05F7A10D-6434-4F7D-90D9-CB470A0A8F33}"/>
                </a:ext>
              </a:extLst>
            </p:cNvPr>
            <p:cNvSpPr/>
            <p:nvPr/>
          </p:nvSpPr>
          <p:spPr>
            <a:xfrm>
              <a:off x="1280782" y="2233474"/>
              <a:ext cx="3644463" cy="764163"/>
            </a:xfrm>
            <a:custGeom>
              <a:avLst/>
              <a:gdLst>
                <a:gd name="connsiteX0" fmla="*/ 0 w 3871698"/>
                <a:gd name="connsiteY0" fmla="*/ 0 h 863884"/>
                <a:gd name="connsiteX1" fmla="*/ 3871698 w 3871698"/>
                <a:gd name="connsiteY1" fmla="*/ 0 h 863884"/>
                <a:gd name="connsiteX2" fmla="*/ 3871698 w 3871698"/>
                <a:gd name="connsiteY2" fmla="*/ 863884 h 863884"/>
                <a:gd name="connsiteX3" fmla="*/ 0 w 3871698"/>
                <a:gd name="connsiteY3" fmla="*/ 863884 h 863884"/>
                <a:gd name="connsiteX4" fmla="*/ 0 w 3871698"/>
                <a:gd name="connsiteY4" fmla="*/ 0 h 863884"/>
                <a:gd name="connsiteX0" fmla="*/ 82193 w 3953891"/>
                <a:gd name="connsiteY0" fmla="*/ 0 h 863884"/>
                <a:gd name="connsiteX1" fmla="*/ 3953891 w 3953891"/>
                <a:gd name="connsiteY1" fmla="*/ 0 h 863884"/>
                <a:gd name="connsiteX2" fmla="*/ 3953891 w 3953891"/>
                <a:gd name="connsiteY2" fmla="*/ 863884 h 863884"/>
                <a:gd name="connsiteX3" fmla="*/ 0 w 3953891"/>
                <a:gd name="connsiteY3" fmla="*/ 750868 h 863884"/>
                <a:gd name="connsiteX4" fmla="*/ 82193 w 3953891"/>
                <a:gd name="connsiteY4" fmla="*/ 0 h 863884"/>
                <a:gd name="connsiteX0" fmla="*/ 82193 w 3994987"/>
                <a:gd name="connsiteY0" fmla="*/ 0 h 750868"/>
                <a:gd name="connsiteX1" fmla="*/ 3953891 w 3994987"/>
                <a:gd name="connsiteY1" fmla="*/ 0 h 750868"/>
                <a:gd name="connsiteX2" fmla="*/ 3994987 w 3994987"/>
                <a:gd name="connsiteY2" fmla="*/ 576208 h 750868"/>
                <a:gd name="connsiteX3" fmla="*/ 0 w 3994987"/>
                <a:gd name="connsiteY3" fmla="*/ 750868 h 750868"/>
                <a:gd name="connsiteX4" fmla="*/ 82193 w 3994987"/>
                <a:gd name="connsiteY4" fmla="*/ 0 h 750868"/>
                <a:gd name="connsiteX0" fmla="*/ 0 w 3912794"/>
                <a:gd name="connsiteY0" fmla="*/ 0 h 874158"/>
                <a:gd name="connsiteX1" fmla="*/ 3871698 w 3912794"/>
                <a:gd name="connsiteY1" fmla="*/ 0 h 874158"/>
                <a:gd name="connsiteX2" fmla="*/ 3912794 w 3912794"/>
                <a:gd name="connsiteY2" fmla="*/ 576208 h 874158"/>
                <a:gd name="connsiteX3" fmla="*/ 20549 w 3912794"/>
                <a:gd name="connsiteY3" fmla="*/ 874158 h 874158"/>
                <a:gd name="connsiteX4" fmla="*/ 0 w 3912794"/>
                <a:gd name="connsiteY4" fmla="*/ 0 h 874158"/>
                <a:gd name="connsiteX0" fmla="*/ 0 w 3984713"/>
                <a:gd name="connsiteY0" fmla="*/ 0 h 946077"/>
                <a:gd name="connsiteX1" fmla="*/ 3943617 w 3984713"/>
                <a:gd name="connsiteY1" fmla="*/ 71919 h 946077"/>
                <a:gd name="connsiteX2" fmla="*/ 3984713 w 3984713"/>
                <a:gd name="connsiteY2" fmla="*/ 648127 h 946077"/>
                <a:gd name="connsiteX3" fmla="*/ 92468 w 3984713"/>
                <a:gd name="connsiteY3" fmla="*/ 946077 h 946077"/>
                <a:gd name="connsiteX4" fmla="*/ 0 w 3984713"/>
                <a:gd name="connsiteY4" fmla="*/ 0 h 946077"/>
                <a:gd name="connsiteX0" fmla="*/ 0 w 3984713"/>
                <a:gd name="connsiteY0" fmla="*/ 0 h 781691"/>
                <a:gd name="connsiteX1" fmla="*/ 3943617 w 3984713"/>
                <a:gd name="connsiteY1" fmla="*/ 71919 h 781691"/>
                <a:gd name="connsiteX2" fmla="*/ 3984713 w 3984713"/>
                <a:gd name="connsiteY2" fmla="*/ 648127 h 781691"/>
                <a:gd name="connsiteX3" fmla="*/ 61645 w 3984713"/>
                <a:gd name="connsiteY3" fmla="*/ 781691 h 781691"/>
                <a:gd name="connsiteX4" fmla="*/ 0 w 3984713"/>
                <a:gd name="connsiteY4" fmla="*/ 0 h 781691"/>
                <a:gd name="connsiteX0" fmla="*/ 0 w 3943617"/>
                <a:gd name="connsiteY0" fmla="*/ 0 h 822787"/>
                <a:gd name="connsiteX1" fmla="*/ 3943617 w 3943617"/>
                <a:gd name="connsiteY1" fmla="*/ 71919 h 822787"/>
                <a:gd name="connsiteX2" fmla="*/ 3748407 w 3943617"/>
                <a:gd name="connsiteY2" fmla="*/ 822787 h 822787"/>
                <a:gd name="connsiteX3" fmla="*/ 61645 w 3943617"/>
                <a:gd name="connsiteY3" fmla="*/ 781691 h 822787"/>
                <a:gd name="connsiteX4" fmla="*/ 0 w 3943617"/>
                <a:gd name="connsiteY4" fmla="*/ 0 h 822787"/>
                <a:gd name="connsiteX0" fmla="*/ 0 w 3748407"/>
                <a:gd name="connsiteY0" fmla="*/ 0 h 822787"/>
                <a:gd name="connsiteX1" fmla="*/ 3666214 w 3748407"/>
                <a:gd name="connsiteY1" fmla="*/ 82193 h 822787"/>
                <a:gd name="connsiteX2" fmla="*/ 3748407 w 3748407"/>
                <a:gd name="connsiteY2" fmla="*/ 822787 h 822787"/>
                <a:gd name="connsiteX3" fmla="*/ 61645 w 3748407"/>
                <a:gd name="connsiteY3" fmla="*/ 781691 h 822787"/>
                <a:gd name="connsiteX4" fmla="*/ 0 w 3748407"/>
                <a:gd name="connsiteY4" fmla="*/ 0 h 822787"/>
                <a:gd name="connsiteX0" fmla="*/ 0 w 3830601"/>
                <a:gd name="connsiteY0" fmla="*/ 0 h 822787"/>
                <a:gd name="connsiteX1" fmla="*/ 3830601 w 3830601"/>
                <a:gd name="connsiteY1" fmla="*/ 0 h 822787"/>
                <a:gd name="connsiteX2" fmla="*/ 3748407 w 3830601"/>
                <a:gd name="connsiteY2" fmla="*/ 822787 h 822787"/>
                <a:gd name="connsiteX3" fmla="*/ 61645 w 3830601"/>
                <a:gd name="connsiteY3" fmla="*/ 781691 h 822787"/>
                <a:gd name="connsiteX4" fmla="*/ 0 w 3830601"/>
                <a:gd name="connsiteY4" fmla="*/ 0 h 822787"/>
                <a:gd name="connsiteX0" fmla="*/ 0 w 3830601"/>
                <a:gd name="connsiteY0" fmla="*/ 0 h 915255"/>
                <a:gd name="connsiteX1" fmla="*/ 3830601 w 3830601"/>
                <a:gd name="connsiteY1" fmla="*/ 0 h 915255"/>
                <a:gd name="connsiteX2" fmla="*/ 3748407 w 3830601"/>
                <a:gd name="connsiteY2" fmla="*/ 822787 h 915255"/>
                <a:gd name="connsiteX3" fmla="*/ 143839 w 3830601"/>
                <a:gd name="connsiteY3" fmla="*/ 915255 h 915255"/>
                <a:gd name="connsiteX4" fmla="*/ 0 w 3830601"/>
                <a:gd name="connsiteY4" fmla="*/ 0 h 915255"/>
                <a:gd name="connsiteX0" fmla="*/ 61644 w 3686762"/>
                <a:gd name="connsiteY0" fmla="*/ 0 h 976900"/>
                <a:gd name="connsiteX1" fmla="*/ 3686762 w 3686762"/>
                <a:gd name="connsiteY1" fmla="*/ 61645 h 976900"/>
                <a:gd name="connsiteX2" fmla="*/ 3604568 w 3686762"/>
                <a:gd name="connsiteY2" fmla="*/ 884432 h 976900"/>
                <a:gd name="connsiteX3" fmla="*/ 0 w 3686762"/>
                <a:gd name="connsiteY3" fmla="*/ 976900 h 976900"/>
                <a:gd name="connsiteX4" fmla="*/ 61644 w 3686762"/>
                <a:gd name="connsiteY4" fmla="*/ 0 h 976900"/>
                <a:gd name="connsiteX0" fmla="*/ 30821 w 3686762"/>
                <a:gd name="connsiteY0" fmla="*/ 0 h 987174"/>
                <a:gd name="connsiteX1" fmla="*/ 3686762 w 3686762"/>
                <a:gd name="connsiteY1" fmla="*/ 71919 h 987174"/>
                <a:gd name="connsiteX2" fmla="*/ 3604568 w 3686762"/>
                <a:gd name="connsiteY2" fmla="*/ 894706 h 987174"/>
                <a:gd name="connsiteX3" fmla="*/ 0 w 3686762"/>
                <a:gd name="connsiteY3" fmla="*/ 987174 h 987174"/>
                <a:gd name="connsiteX4" fmla="*/ 30821 w 3686762"/>
                <a:gd name="connsiteY4" fmla="*/ 0 h 987174"/>
                <a:gd name="connsiteX0" fmla="*/ 10273 w 3686762"/>
                <a:gd name="connsiteY0" fmla="*/ 0 h 1017996"/>
                <a:gd name="connsiteX1" fmla="*/ 3686762 w 3686762"/>
                <a:gd name="connsiteY1" fmla="*/ 102741 h 1017996"/>
                <a:gd name="connsiteX2" fmla="*/ 3604568 w 3686762"/>
                <a:gd name="connsiteY2" fmla="*/ 925528 h 1017996"/>
                <a:gd name="connsiteX3" fmla="*/ 0 w 3686762"/>
                <a:gd name="connsiteY3" fmla="*/ 1017996 h 1017996"/>
                <a:gd name="connsiteX4" fmla="*/ 10273 w 3686762"/>
                <a:gd name="connsiteY4" fmla="*/ 0 h 1017996"/>
                <a:gd name="connsiteX0" fmla="*/ 0 w 3676489"/>
                <a:gd name="connsiteY0" fmla="*/ 0 h 1123134"/>
                <a:gd name="connsiteX1" fmla="*/ 3676489 w 3676489"/>
                <a:gd name="connsiteY1" fmla="*/ 102741 h 1123134"/>
                <a:gd name="connsiteX2" fmla="*/ 3594295 w 3676489"/>
                <a:gd name="connsiteY2" fmla="*/ 925528 h 1123134"/>
                <a:gd name="connsiteX3" fmla="*/ 143466 w 3676489"/>
                <a:gd name="connsiteY3" fmla="*/ 1123134 h 1123134"/>
                <a:gd name="connsiteX4" fmla="*/ 0 w 3676489"/>
                <a:gd name="connsiteY4" fmla="*/ 0 h 1123134"/>
                <a:gd name="connsiteX0" fmla="*/ 0 w 3762967"/>
                <a:gd name="connsiteY0" fmla="*/ 0 h 1088088"/>
                <a:gd name="connsiteX1" fmla="*/ 3762967 w 3762967"/>
                <a:gd name="connsiteY1" fmla="*/ 67695 h 1088088"/>
                <a:gd name="connsiteX2" fmla="*/ 3680773 w 3762967"/>
                <a:gd name="connsiteY2" fmla="*/ 890482 h 1088088"/>
                <a:gd name="connsiteX3" fmla="*/ 229944 w 3762967"/>
                <a:gd name="connsiteY3" fmla="*/ 1088088 h 1088088"/>
                <a:gd name="connsiteX4" fmla="*/ 0 w 3762967"/>
                <a:gd name="connsiteY4" fmla="*/ 0 h 1088088"/>
                <a:gd name="connsiteX0" fmla="*/ 0 w 3762967"/>
                <a:gd name="connsiteY0" fmla="*/ 0 h 924540"/>
                <a:gd name="connsiteX1" fmla="*/ 3762967 w 3762967"/>
                <a:gd name="connsiteY1" fmla="*/ 67695 h 924540"/>
                <a:gd name="connsiteX2" fmla="*/ 3680773 w 3762967"/>
                <a:gd name="connsiteY2" fmla="*/ 890482 h 924540"/>
                <a:gd name="connsiteX3" fmla="*/ 239553 w 3762967"/>
                <a:gd name="connsiteY3" fmla="*/ 924540 h 924540"/>
                <a:gd name="connsiteX4" fmla="*/ 0 w 3762967"/>
                <a:gd name="connsiteY4" fmla="*/ 0 h 924540"/>
                <a:gd name="connsiteX0" fmla="*/ 0 w 3680773"/>
                <a:gd name="connsiteY0" fmla="*/ 0 h 924540"/>
                <a:gd name="connsiteX1" fmla="*/ 3676489 w 3680773"/>
                <a:gd name="connsiteY1" fmla="*/ 20967 h 924540"/>
                <a:gd name="connsiteX2" fmla="*/ 3680773 w 3680773"/>
                <a:gd name="connsiteY2" fmla="*/ 890482 h 924540"/>
                <a:gd name="connsiteX3" fmla="*/ 239553 w 3680773"/>
                <a:gd name="connsiteY3" fmla="*/ 924540 h 924540"/>
                <a:gd name="connsiteX4" fmla="*/ 0 w 3680773"/>
                <a:gd name="connsiteY4" fmla="*/ 0 h 924540"/>
                <a:gd name="connsiteX0" fmla="*/ 0 w 3676489"/>
                <a:gd name="connsiteY0" fmla="*/ 0 h 937210"/>
                <a:gd name="connsiteX1" fmla="*/ 3676489 w 3676489"/>
                <a:gd name="connsiteY1" fmla="*/ 20967 h 937210"/>
                <a:gd name="connsiteX2" fmla="*/ 3575077 w 3676489"/>
                <a:gd name="connsiteY2" fmla="*/ 937210 h 937210"/>
                <a:gd name="connsiteX3" fmla="*/ 239553 w 3676489"/>
                <a:gd name="connsiteY3" fmla="*/ 924540 h 937210"/>
                <a:gd name="connsiteX4" fmla="*/ 0 w 3676489"/>
                <a:gd name="connsiteY4" fmla="*/ 0 h 937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489" h="937210">
                  <a:moveTo>
                    <a:pt x="0" y="0"/>
                  </a:moveTo>
                  <a:lnTo>
                    <a:pt x="3676489" y="20967"/>
                  </a:lnTo>
                  <a:lnTo>
                    <a:pt x="3575077" y="937210"/>
                  </a:lnTo>
                  <a:lnTo>
                    <a:pt x="239553" y="924540"/>
                  </a:lnTo>
                  <a:lnTo>
                    <a:pt x="0" y="0"/>
                  </a:lnTo>
                  <a:close/>
                </a:path>
              </a:pathLst>
            </a:custGeom>
            <a:solidFill>
              <a:schemeClr val="accent4">
                <a:lumMod val="20000"/>
                <a:lumOff val="80000"/>
              </a:schemeClr>
            </a:solidFill>
            <a:ln>
              <a:solidFill>
                <a:srgbClr val="FC6505"/>
              </a:solid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E72D8346-AB3E-4DB4-9093-02BF444984E6}"/>
                </a:ext>
              </a:extLst>
            </p:cNvPr>
            <p:cNvPicPr>
              <a:picLocks noChangeAspect="1"/>
            </p:cNvPicPr>
            <p:nvPr/>
          </p:nvPicPr>
          <p:blipFill rotWithShape="1">
            <a:blip r:embed="rId9">
              <a:extLst>
                <a:ext uri="{28A0092B-C50C-407E-A947-70E740481C1C}">
                  <a14:useLocalDpi xmlns:a14="http://schemas.microsoft.com/office/drawing/2010/main" val="0"/>
                </a:ext>
              </a:extLst>
            </a:blip>
            <a:srcRect l="1223"/>
            <a:stretch/>
          </p:blipFill>
          <p:spPr>
            <a:xfrm>
              <a:off x="-812" y="2462317"/>
              <a:ext cx="1517102" cy="354440"/>
            </a:xfrm>
            <a:prstGeom prst="rect">
              <a:avLst/>
            </a:prstGeom>
            <a:effectLst>
              <a:outerShdw blurRad="50800" dist="50800" dir="5400000" algn="ctr" rotWithShape="0">
                <a:schemeClr val="bg1">
                  <a:lumMod val="75000"/>
                </a:schemeClr>
              </a:outerShdw>
            </a:effectLst>
          </p:spPr>
        </p:pic>
        <p:sp>
          <p:nvSpPr>
            <p:cNvPr id="52" name="TextBox 51">
              <a:extLst>
                <a:ext uri="{FF2B5EF4-FFF2-40B4-BE49-F238E27FC236}">
                  <a16:creationId xmlns:a16="http://schemas.microsoft.com/office/drawing/2014/main" id="{B52F07A0-E862-4439-A8F9-88F11E925ABD}"/>
                </a:ext>
              </a:extLst>
            </p:cNvPr>
            <p:cNvSpPr txBox="1"/>
            <p:nvPr/>
          </p:nvSpPr>
          <p:spPr>
            <a:xfrm>
              <a:off x="1621788" y="2347149"/>
              <a:ext cx="3354675" cy="584775"/>
            </a:xfrm>
            <a:prstGeom prst="rect">
              <a:avLst/>
            </a:prstGeom>
            <a:noFill/>
          </p:spPr>
          <p:txBody>
            <a:bodyPr wrap="square" rtlCol="0">
              <a:spAutoFit/>
            </a:bodyPr>
            <a:lstStyle/>
            <a:p>
              <a:pPr fontAlgn="base">
                <a:spcBef>
                  <a:spcPts val="300"/>
                </a:spcBef>
              </a:pPr>
              <a:r>
                <a:rPr lang="en-US" sz="1600">
                  <a:solidFill>
                    <a:srgbClr val="85358B"/>
                  </a:solidFill>
                  <a:latin typeface="Bahnschrift SemiLight SemiConde" panose="020B0502040204020203" pitchFamily="34" charset="0"/>
                </a:rPr>
                <a:t>Defined as our preferences multiplied by our priorities</a:t>
              </a:r>
            </a:p>
          </p:txBody>
        </p:sp>
      </p:grpSp>
      <p:grpSp>
        <p:nvGrpSpPr>
          <p:cNvPr id="18" name="Group 17">
            <a:extLst>
              <a:ext uri="{FF2B5EF4-FFF2-40B4-BE49-F238E27FC236}">
                <a16:creationId xmlns:a16="http://schemas.microsoft.com/office/drawing/2014/main" id="{CF31672F-1870-4CA8-B31B-2D69E4212675}"/>
              </a:ext>
            </a:extLst>
          </p:cNvPr>
          <p:cNvGrpSpPr/>
          <p:nvPr/>
        </p:nvGrpSpPr>
        <p:grpSpPr>
          <a:xfrm>
            <a:off x="0" y="3358982"/>
            <a:ext cx="4702908" cy="830032"/>
            <a:chOff x="0" y="3358982"/>
            <a:chExt cx="4702908" cy="830032"/>
          </a:xfrm>
        </p:grpSpPr>
        <p:sp>
          <p:nvSpPr>
            <p:cNvPr id="39" name="Rectangle 11">
              <a:extLst>
                <a:ext uri="{FF2B5EF4-FFF2-40B4-BE49-F238E27FC236}">
                  <a16:creationId xmlns:a16="http://schemas.microsoft.com/office/drawing/2014/main" id="{4A17474F-72CE-4EF0-866C-E8B832E583BA}"/>
                </a:ext>
              </a:extLst>
            </p:cNvPr>
            <p:cNvSpPr/>
            <p:nvPr/>
          </p:nvSpPr>
          <p:spPr>
            <a:xfrm>
              <a:off x="1298787" y="3358982"/>
              <a:ext cx="3404121" cy="830032"/>
            </a:xfrm>
            <a:custGeom>
              <a:avLst/>
              <a:gdLst>
                <a:gd name="connsiteX0" fmla="*/ 0 w 3871698"/>
                <a:gd name="connsiteY0" fmla="*/ 0 h 863884"/>
                <a:gd name="connsiteX1" fmla="*/ 3871698 w 3871698"/>
                <a:gd name="connsiteY1" fmla="*/ 0 h 863884"/>
                <a:gd name="connsiteX2" fmla="*/ 3871698 w 3871698"/>
                <a:gd name="connsiteY2" fmla="*/ 863884 h 863884"/>
                <a:gd name="connsiteX3" fmla="*/ 0 w 3871698"/>
                <a:gd name="connsiteY3" fmla="*/ 863884 h 863884"/>
                <a:gd name="connsiteX4" fmla="*/ 0 w 3871698"/>
                <a:gd name="connsiteY4" fmla="*/ 0 h 863884"/>
                <a:gd name="connsiteX0" fmla="*/ 82193 w 3953891"/>
                <a:gd name="connsiteY0" fmla="*/ 0 h 863884"/>
                <a:gd name="connsiteX1" fmla="*/ 3953891 w 3953891"/>
                <a:gd name="connsiteY1" fmla="*/ 0 h 863884"/>
                <a:gd name="connsiteX2" fmla="*/ 3953891 w 3953891"/>
                <a:gd name="connsiteY2" fmla="*/ 863884 h 863884"/>
                <a:gd name="connsiteX3" fmla="*/ 0 w 3953891"/>
                <a:gd name="connsiteY3" fmla="*/ 750868 h 863884"/>
                <a:gd name="connsiteX4" fmla="*/ 82193 w 3953891"/>
                <a:gd name="connsiteY4" fmla="*/ 0 h 863884"/>
                <a:gd name="connsiteX0" fmla="*/ 82193 w 3994987"/>
                <a:gd name="connsiteY0" fmla="*/ 0 h 750868"/>
                <a:gd name="connsiteX1" fmla="*/ 3953891 w 3994987"/>
                <a:gd name="connsiteY1" fmla="*/ 0 h 750868"/>
                <a:gd name="connsiteX2" fmla="*/ 3994987 w 3994987"/>
                <a:gd name="connsiteY2" fmla="*/ 576208 h 750868"/>
                <a:gd name="connsiteX3" fmla="*/ 0 w 3994987"/>
                <a:gd name="connsiteY3" fmla="*/ 750868 h 750868"/>
                <a:gd name="connsiteX4" fmla="*/ 82193 w 3994987"/>
                <a:gd name="connsiteY4" fmla="*/ 0 h 750868"/>
                <a:gd name="connsiteX0" fmla="*/ 0 w 3912794"/>
                <a:gd name="connsiteY0" fmla="*/ 0 h 874158"/>
                <a:gd name="connsiteX1" fmla="*/ 3871698 w 3912794"/>
                <a:gd name="connsiteY1" fmla="*/ 0 h 874158"/>
                <a:gd name="connsiteX2" fmla="*/ 3912794 w 3912794"/>
                <a:gd name="connsiteY2" fmla="*/ 576208 h 874158"/>
                <a:gd name="connsiteX3" fmla="*/ 20549 w 3912794"/>
                <a:gd name="connsiteY3" fmla="*/ 874158 h 874158"/>
                <a:gd name="connsiteX4" fmla="*/ 0 w 3912794"/>
                <a:gd name="connsiteY4" fmla="*/ 0 h 874158"/>
                <a:gd name="connsiteX0" fmla="*/ 0 w 3984713"/>
                <a:gd name="connsiteY0" fmla="*/ 0 h 946077"/>
                <a:gd name="connsiteX1" fmla="*/ 3943617 w 3984713"/>
                <a:gd name="connsiteY1" fmla="*/ 71919 h 946077"/>
                <a:gd name="connsiteX2" fmla="*/ 3984713 w 3984713"/>
                <a:gd name="connsiteY2" fmla="*/ 648127 h 946077"/>
                <a:gd name="connsiteX3" fmla="*/ 92468 w 3984713"/>
                <a:gd name="connsiteY3" fmla="*/ 946077 h 946077"/>
                <a:gd name="connsiteX4" fmla="*/ 0 w 3984713"/>
                <a:gd name="connsiteY4" fmla="*/ 0 h 946077"/>
                <a:gd name="connsiteX0" fmla="*/ 0 w 3984713"/>
                <a:gd name="connsiteY0" fmla="*/ 0 h 781691"/>
                <a:gd name="connsiteX1" fmla="*/ 3943617 w 3984713"/>
                <a:gd name="connsiteY1" fmla="*/ 71919 h 781691"/>
                <a:gd name="connsiteX2" fmla="*/ 3984713 w 3984713"/>
                <a:gd name="connsiteY2" fmla="*/ 648127 h 781691"/>
                <a:gd name="connsiteX3" fmla="*/ 61645 w 3984713"/>
                <a:gd name="connsiteY3" fmla="*/ 781691 h 781691"/>
                <a:gd name="connsiteX4" fmla="*/ 0 w 3984713"/>
                <a:gd name="connsiteY4" fmla="*/ 0 h 781691"/>
                <a:gd name="connsiteX0" fmla="*/ 0 w 3943617"/>
                <a:gd name="connsiteY0" fmla="*/ 0 h 822787"/>
                <a:gd name="connsiteX1" fmla="*/ 3943617 w 3943617"/>
                <a:gd name="connsiteY1" fmla="*/ 71919 h 822787"/>
                <a:gd name="connsiteX2" fmla="*/ 3748407 w 3943617"/>
                <a:gd name="connsiteY2" fmla="*/ 822787 h 822787"/>
                <a:gd name="connsiteX3" fmla="*/ 61645 w 3943617"/>
                <a:gd name="connsiteY3" fmla="*/ 781691 h 822787"/>
                <a:gd name="connsiteX4" fmla="*/ 0 w 3943617"/>
                <a:gd name="connsiteY4" fmla="*/ 0 h 822787"/>
                <a:gd name="connsiteX0" fmla="*/ 0 w 3748407"/>
                <a:gd name="connsiteY0" fmla="*/ 0 h 822787"/>
                <a:gd name="connsiteX1" fmla="*/ 3666214 w 3748407"/>
                <a:gd name="connsiteY1" fmla="*/ 82193 h 822787"/>
                <a:gd name="connsiteX2" fmla="*/ 3748407 w 3748407"/>
                <a:gd name="connsiteY2" fmla="*/ 822787 h 822787"/>
                <a:gd name="connsiteX3" fmla="*/ 61645 w 3748407"/>
                <a:gd name="connsiteY3" fmla="*/ 781691 h 822787"/>
                <a:gd name="connsiteX4" fmla="*/ 0 w 3748407"/>
                <a:gd name="connsiteY4" fmla="*/ 0 h 822787"/>
                <a:gd name="connsiteX0" fmla="*/ 0 w 3830601"/>
                <a:gd name="connsiteY0" fmla="*/ 0 h 822787"/>
                <a:gd name="connsiteX1" fmla="*/ 3830601 w 3830601"/>
                <a:gd name="connsiteY1" fmla="*/ 0 h 822787"/>
                <a:gd name="connsiteX2" fmla="*/ 3748407 w 3830601"/>
                <a:gd name="connsiteY2" fmla="*/ 822787 h 822787"/>
                <a:gd name="connsiteX3" fmla="*/ 61645 w 3830601"/>
                <a:gd name="connsiteY3" fmla="*/ 781691 h 822787"/>
                <a:gd name="connsiteX4" fmla="*/ 0 w 3830601"/>
                <a:gd name="connsiteY4" fmla="*/ 0 h 822787"/>
                <a:gd name="connsiteX0" fmla="*/ 0 w 3830601"/>
                <a:gd name="connsiteY0" fmla="*/ 0 h 915255"/>
                <a:gd name="connsiteX1" fmla="*/ 3830601 w 3830601"/>
                <a:gd name="connsiteY1" fmla="*/ 0 h 915255"/>
                <a:gd name="connsiteX2" fmla="*/ 3748407 w 3830601"/>
                <a:gd name="connsiteY2" fmla="*/ 822787 h 915255"/>
                <a:gd name="connsiteX3" fmla="*/ 143839 w 3830601"/>
                <a:gd name="connsiteY3" fmla="*/ 915255 h 915255"/>
                <a:gd name="connsiteX4" fmla="*/ 0 w 3830601"/>
                <a:gd name="connsiteY4" fmla="*/ 0 h 915255"/>
                <a:gd name="connsiteX0" fmla="*/ 61644 w 3686762"/>
                <a:gd name="connsiteY0" fmla="*/ 0 h 976900"/>
                <a:gd name="connsiteX1" fmla="*/ 3686762 w 3686762"/>
                <a:gd name="connsiteY1" fmla="*/ 61645 h 976900"/>
                <a:gd name="connsiteX2" fmla="*/ 3604568 w 3686762"/>
                <a:gd name="connsiteY2" fmla="*/ 884432 h 976900"/>
                <a:gd name="connsiteX3" fmla="*/ 0 w 3686762"/>
                <a:gd name="connsiteY3" fmla="*/ 976900 h 976900"/>
                <a:gd name="connsiteX4" fmla="*/ 61644 w 3686762"/>
                <a:gd name="connsiteY4" fmla="*/ 0 h 976900"/>
                <a:gd name="connsiteX0" fmla="*/ 30821 w 3686762"/>
                <a:gd name="connsiteY0" fmla="*/ 0 h 987174"/>
                <a:gd name="connsiteX1" fmla="*/ 3686762 w 3686762"/>
                <a:gd name="connsiteY1" fmla="*/ 71919 h 987174"/>
                <a:gd name="connsiteX2" fmla="*/ 3604568 w 3686762"/>
                <a:gd name="connsiteY2" fmla="*/ 894706 h 987174"/>
                <a:gd name="connsiteX3" fmla="*/ 0 w 3686762"/>
                <a:gd name="connsiteY3" fmla="*/ 987174 h 987174"/>
                <a:gd name="connsiteX4" fmla="*/ 30821 w 3686762"/>
                <a:gd name="connsiteY4" fmla="*/ 0 h 987174"/>
                <a:gd name="connsiteX0" fmla="*/ 10273 w 3686762"/>
                <a:gd name="connsiteY0" fmla="*/ 0 h 1017996"/>
                <a:gd name="connsiteX1" fmla="*/ 3686762 w 3686762"/>
                <a:gd name="connsiteY1" fmla="*/ 102741 h 1017996"/>
                <a:gd name="connsiteX2" fmla="*/ 3604568 w 3686762"/>
                <a:gd name="connsiteY2" fmla="*/ 925528 h 1017996"/>
                <a:gd name="connsiteX3" fmla="*/ 0 w 3686762"/>
                <a:gd name="connsiteY3" fmla="*/ 1017996 h 1017996"/>
                <a:gd name="connsiteX4" fmla="*/ 10273 w 3686762"/>
                <a:gd name="connsiteY4" fmla="*/ 0 h 101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762" h="1017996">
                  <a:moveTo>
                    <a:pt x="10273" y="0"/>
                  </a:moveTo>
                  <a:lnTo>
                    <a:pt x="3686762" y="102741"/>
                  </a:lnTo>
                  <a:lnTo>
                    <a:pt x="3604568" y="925528"/>
                  </a:lnTo>
                  <a:lnTo>
                    <a:pt x="0" y="1017996"/>
                  </a:lnTo>
                  <a:lnTo>
                    <a:pt x="10273" y="0"/>
                  </a:lnTo>
                  <a:close/>
                </a:path>
              </a:pathLst>
            </a:custGeom>
            <a:solidFill>
              <a:schemeClr val="accent4">
                <a:lumMod val="20000"/>
                <a:lumOff val="80000"/>
              </a:schemeClr>
            </a:solidFill>
            <a:ln>
              <a:solidFill>
                <a:srgbClr val="FC6505"/>
              </a:solid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B77FBA0B-0CD3-4A3F-A0FE-CDD0AA523ED5}"/>
                </a:ext>
              </a:extLst>
            </p:cNvPr>
            <p:cNvPicPr>
              <a:picLocks noChangeAspect="1"/>
            </p:cNvPicPr>
            <p:nvPr/>
          </p:nvPicPr>
          <p:blipFill rotWithShape="1">
            <a:blip r:embed="rId9">
              <a:extLst>
                <a:ext uri="{28A0092B-C50C-407E-A947-70E740481C1C}">
                  <a14:useLocalDpi xmlns:a14="http://schemas.microsoft.com/office/drawing/2010/main" val="0"/>
                </a:ext>
              </a:extLst>
            </a:blip>
            <a:srcRect l="5022"/>
            <a:stretch/>
          </p:blipFill>
          <p:spPr>
            <a:xfrm>
              <a:off x="0" y="3586499"/>
              <a:ext cx="1458753" cy="354440"/>
            </a:xfrm>
            <a:prstGeom prst="rect">
              <a:avLst/>
            </a:prstGeom>
            <a:effectLst>
              <a:outerShdw blurRad="50800" dist="50800" dir="5400000" algn="ctr" rotWithShape="0">
                <a:schemeClr val="bg1">
                  <a:lumMod val="75000"/>
                </a:schemeClr>
              </a:outerShdw>
            </a:effectLst>
          </p:spPr>
        </p:pic>
        <p:sp>
          <p:nvSpPr>
            <p:cNvPr id="56" name="TextBox 55">
              <a:extLst>
                <a:ext uri="{FF2B5EF4-FFF2-40B4-BE49-F238E27FC236}">
                  <a16:creationId xmlns:a16="http://schemas.microsoft.com/office/drawing/2014/main" id="{ADEB4BDB-0D99-42ED-B628-77E6BD0C4588}"/>
                </a:ext>
              </a:extLst>
            </p:cNvPr>
            <p:cNvSpPr txBox="1"/>
            <p:nvPr/>
          </p:nvSpPr>
          <p:spPr>
            <a:xfrm>
              <a:off x="1621788" y="3505624"/>
              <a:ext cx="3002235" cy="584775"/>
            </a:xfrm>
            <a:prstGeom prst="rect">
              <a:avLst/>
            </a:prstGeom>
            <a:noFill/>
          </p:spPr>
          <p:txBody>
            <a:bodyPr wrap="square" rtlCol="0">
              <a:spAutoFit/>
            </a:bodyPr>
            <a:lstStyle/>
            <a:p>
              <a:pPr fontAlgn="base">
                <a:spcBef>
                  <a:spcPts val="300"/>
                </a:spcBef>
              </a:pPr>
              <a:r>
                <a:rPr lang="en-US" sz="1600">
                  <a:solidFill>
                    <a:schemeClr val="accent1"/>
                  </a:solidFill>
                  <a:latin typeface="Bahnschrift SemiLight SemiConde" panose="020B0502040204020203" pitchFamily="34" charset="0"/>
                </a:rPr>
                <a:t>Things we make a real effort to make happen</a:t>
              </a:r>
            </a:p>
          </p:txBody>
        </p:sp>
      </p:grpSp>
      <p:grpSp>
        <p:nvGrpSpPr>
          <p:cNvPr id="19" name="Group 18">
            <a:extLst>
              <a:ext uri="{FF2B5EF4-FFF2-40B4-BE49-F238E27FC236}">
                <a16:creationId xmlns:a16="http://schemas.microsoft.com/office/drawing/2014/main" id="{CDBF1BD8-52A2-4951-8DCB-92F63268EE2B}"/>
              </a:ext>
            </a:extLst>
          </p:cNvPr>
          <p:cNvGrpSpPr/>
          <p:nvPr/>
        </p:nvGrpSpPr>
        <p:grpSpPr>
          <a:xfrm>
            <a:off x="-812" y="4549064"/>
            <a:ext cx="5264928" cy="606252"/>
            <a:chOff x="-812" y="4549064"/>
            <a:chExt cx="5264928" cy="606252"/>
          </a:xfrm>
        </p:grpSpPr>
        <p:sp>
          <p:nvSpPr>
            <p:cNvPr id="41" name="Rectangle 11">
              <a:extLst>
                <a:ext uri="{FF2B5EF4-FFF2-40B4-BE49-F238E27FC236}">
                  <a16:creationId xmlns:a16="http://schemas.microsoft.com/office/drawing/2014/main" id="{EC2942D3-60DF-4700-828A-2CB91AC23EFB}"/>
                </a:ext>
              </a:extLst>
            </p:cNvPr>
            <p:cNvSpPr/>
            <p:nvPr/>
          </p:nvSpPr>
          <p:spPr>
            <a:xfrm>
              <a:off x="1018830" y="4549064"/>
              <a:ext cx="3954620" cy="606252"/>
            </a:xfrm>
            <a:custGeom>
              <a:avLst/>
              <a:gdLst>
                <a:gd name="connsiteX0" fmla="*/ 0 w 3871698"/>
                <a:gd name="connsiteY0" fmla="*/ 0 h 863884"/>
                <a:gd name="connsiteX1" fmla="*/ 3871698 w 3871698"/>
                <a:gd name="connsiteY1" fmla="*/ 0 h 863884"/>
                <a:gd name="connsiteX2" fmla="*/ 3871698 w 3871698"/>
                <a:gd name="connsiteY2" fmla="*/ 863884 h 863884"/>
                <a:gd name="connsiteX3" fmla="*/ 0 w 3871698"/>
                <a:gd name="connsiteY3" fmla="*/ 863884 h 863884"/>
                <a:gd name="connsiteX4" fmla="*/ 0 w 3871698"/>
                <a:gd name="connsiteY4" fmla="*/ 0 h 863884"/>
                <a:gd name="connsiteX0" fmla="*/ 82193 w 3953891"/>
                <a:gd name="connsiteY0" fmla="*/ 0 h 863884"/>
                <a:gd name="connsiteX1" fmla="*/ 3953891 w 3953891"/>
                <a:gd name="connsiteY1" fmla="*/ 0 h 863884"/>
                <a:gd name="connsiteX2" fmla="*/ 3953891 w 3953891"/>
                <a:gd name="connsiteY2" fmla="*/ 863884 h 863884"/>
                <a:gd name="connsiteX3" fmla="*/ 0 w 3953891"/>
                <a:gd name="connsiteY3" fmla="*/ 750868 h 863884"/>
                <a:gd name="connsiteX4" fmla="*/ 82193 w 3953891"/>
                <a:gd name="connsiteY4" fmla="*/ 0 h 863884"/>
                <a:gd name="connsiteX0" fmla="*/ 82193 w 3994987"/>
                <a:gd name="connsiteY0" fmla="*/ 0 h 750868"/>
                <a:gd name="connsiteX1" fmla="*/ 3953891 w 3994987"/>
                <a:gd name="connsiteY1" fmla="*/ 0 h 750868"/>
                <a:gd name="connsiteX2" fmla="*/ 3994987 w 3994987"/>
                <a:gd name="connsiteY2" fmla="*/ 576208 h 750868"/>
                <a:gd name="connsiteX3" fmla="*/ 0 w 3994987"/>
                <a:gd name="connsiteY3" fmla="*/ 750868 h 750868"/>
                <a:gd name="connsiteX4" fmla="*/ 82193 w 3994987"/>
                <a:gd name="connsiteY4" fmla="*/ 0 h 750868"/>
                <a:gd name="connsiteX0" fmla="*/ 0 w 3912794"/>
                <a:gd name="connsiteY0" fmla="*/ 0 h 874158"/>
                <a:gd name="connsiteX1" fmla="*/ 3871698 w 3912794"/>
                <a:gd name="connsiteY1" fmla="*/ 0 h 874158"/>
                <a:gd name="connsiteX2" fmla="*/ 3912794 w 3912794"/>
                <a:gd name="connsiteY2" fmla="*/ 576208 h 874158"/>
                <a:gd name="connsiteX3" fmla="*/ 20549 w 3912794"/>
                <a:gd name="connsiteY3" fmla="*/ 874158 h 874158"/>
                <a:gd name="connsiteX4" fmla="*/ 0 w 3912794"/>
                <a:gd name="connsiteY4" fmla="*/ 0 h 874158"/>
                <a:gd name="connsiteX0" fmla="*/ 0 w 3984713"/>
                <a:gd name="connsiteY0" fmla="*/ 0 h 946077"/>
                <a:gd name="connsiteX1" fmla="*/ 3943617 w 3984713"/>
                <a:gd name="connsiteY1" fmla="*/ 71919 h 946077"/>
                <a:gd name="connsiteX2" fmla="*/ 3984713 w 3984713"/>
                <a:gd name="connsiteY2" fmla="*/ 648127 h 946077"/>
                <a:gd name="connsiteX3" fmla="*/ 92468 w 3984713"/>
                <a:gd name="connsiteY3" fmla="*/ 946077 h 946077"/>
                <a:gd name="connsiteX4" fmla="*/ 0 w 3984713"/>
                <a:gd name="connsiteY4" fmla="*/ 0 h 946077"/>
                <a:gd name="connsiteX0" fmla="*/ 0 w 3984713"/>
                <a:gd name="connsiteY0" fmla="*/ 0 h 781691"/>
                <a:gd name="connsiteX1" fmla="*/ 3943617 w 3984713"/>
                <a:gd name="connsiteY1" fmla="*/ 71919 h 781691"/>
                <a:gd name="connsiteX2" fmla="*/ 3984713 w 3984713"/>
                <a:gd name="connsiteY2" fmla="*/ 648127 h 781691"/>
                <a:gd name="connsiteX3" fmla="*/ 61645 w 3984713"/>
                <a:gd name="connsiteY3" fmla="*/ 781691 h 781691"/>
                <a:gd name="connsiteX4" fmla="*/ 0 w 3984713"/>
                <a:gd name="connsiteY4" fmla="*/ 0 h 781691"/>
                <a:gd name="connsiteX0" fmla="*/ 0 w 3943617"/>
                <a:gd name="connsiteY0" fmla="*/ 0 h 822787"/>
                <a:gd name="connsiteX1" fmla="*/ 3943617 w 3943617"/>
                <a:gd name="connsiteY1" fmla="*/ 71919 h 822787"/>
                <a:gd name="connsiteX2" fmla="*/ 3748407 w 3943617"/>
                <a:gd name="connsiteY2" fmla="*/ 822787 h 822787"/>
                <a:gd name="connsiteX3" fmla="*/ 61645 w 3943617"/>
                <a:gd name="connsiteY3" fmla="*/ 781691 h 822787"/>
                <a:gd name="connsiteX4" fmla="*/ 0 w 3943617"/>
                <a:gd name="connsiteY4" fmla="*/ 0 h 822787"/>
                <a:gd name="connsiteX0" fmla="*/ 0 w 3748407"/>
                <a:gd name="connsiteY0" fmla="*/ 0 h 822787"/>
                <a:gd name="connsiteX1" fmla="*/ 3666214 w 3748407"/>
                <a:gd name="connsiteY1" fmla="*/ 82193 h 822787"/>
                <a:gd name="connsiteX2" fmla="*/ 3748407 w 3748407"/>
                <a:gd name="connsiteY2" fmla="*/ 822787 h 822787"/>
                <a:gd name="connsiteX3" fmla="*/ 61645 w 3748407"/>
                <a:gd name="connsiteY3" fmla="*/ 781691 h 822787"/>
                <a:gd name="connsiteX4" fmla="*/ 0 w 3748407"/>
                <a:gd name="connsiteY4" fmla="*/ 0 h 822787"/>
                <a:gd name="connsiteX0" fmla="*/ 0 w 3830601"/>
                <a:gd name="connsiteY0" fmla="*/ 0 h 822787"/>
                <a:gd name="connsiteX1" fmla="*/ 3830601 w 3830601"/>
                <a:gd name="connsiteY1" fmla="*/ 0 h 822787"/>
                <a:gd name="connsiteX2" fmla="*/ 3748407 w 3830601"/>
                <a:gd name="connsiteY2" fmla="*/ 822787 h 822787"/>
                <a:gd name="connsiteX3" fmla="*/ 61645 w 3830601"/>
                <a:gd name="connsiteY3" fmla="*/ 781691 h 822787"/>
                <a:gd name="connsiteX4" fmla="*/ 0 w 3830601"/>
                <a:gd name="connsiteY4" fmla="*/ 0 h 822787"/>
                <a:gd name="connsiteX0" fmla="*/ 0 w 3830601"/>
                <a:gd name="connsiteY0" fmla="*/ 0 h 915255"/>
                <a:gd name="connsiteX1" fmla="*/ 3830601 w 3830601"/>
                <a:gd name="connsiteY1" fmla="*/ 0 h 915255"/>
                <a:gd name="connsiteX2" fmla="*/ 3748407 w 3830601"/>
                <a:gd name="connsiteY2" fmla="*/ 822787 h 915255"/>
                <a:gd name="connsiteX3" fmla="*/ 143839 w 3830601"/>
                <a:gd name="connsiteY3" fmla="*/ 915255 h 915255"/>
                <a:gd name="connsiteX4" fmla="*/ 0 w 3830601"/>
                <a:gd name="connsiteY4" fmla="*/ 0 h 915255"/>
                <a:gd name="connsiteX0" fmla="*/ 61644 w 3686762"/>
                <a:gd name="connsiteY0" fmla="*/ 0 h 976900"/>
                <a:gd name="connsiteX1" fmla="*/ 3686762 w 3686762"/>
                <a:gd name="connsiteY1" fmla="*/ 61645 h 976900"/>
                <a:gd name="connsiteX2" fmla="*/ 3604568 w 3686762"/>
                <a:gd name="connsiteY2" fmla="*/ 884432 h 976900"/>
                <a:gd name="connsiteX3" fmla="*/ 0 w 3686762"/>
                <a:gd name="connsiteY3" fmla="*/ 976900 h 976900"/>
                <a:gd name="connsiteX4" fmla="*/ 61644 w 3686762"/>
                <a:gd name="connsiteY4" fmla="*/ 0 h 976900"/>
                <a:gd name="connsiteX0" fmla="*/ 30821 w 3686762"/>
                <a:gd name="connsiteY0" fmla="*/ 0 h 987174"/>
                <a:gd name="connsiteX1" fmla="*/ 3686762 w 3686762"/>
                <a:gd name="connsiteY1" fmla="*/ 71919 h 987174"/>
                <a:gd name="connsiteX2" fmla="*/ 3604568 w 3686762"/>
                <a:gd name="connsiteY2" fmla="*/ 894706 h 987174"/>
                <a:gd name="connsiteX3" fmla="*/ 0 w 3686762"/>
                <a:gd name="connsiteY3" fmla="*/ 987174 h 987174"/>
                <a:gd name="connsiteX4" fmla="*/ 30821 w 3686762"/>
                <a:gd name="connsiteY4" fmla="*/ 0 h 987174"/>
                <a:gd name="connsiteX0" fmla="*/ 10273 w 3686762"/>
                <a:gd name="connsiteY0" fmla="*/ 0 h 1017996"/>
                <a:gd name="connsiteX1" fmla="*/ 3686762 w 3686762"/>
                <a:gd name="connsiteY1" fmla="*/ 102741 h 1017996"/>
                <a:gd name="connsiteX2" fmla="*/ 3604568 w 3686762"/>
                <a:gd name="connsiteY2" fmla="*/ 925528 h 1017996"/>
                <a:gd name="connsiteX3" fmla="*/ 0 w 3686762"/>
                <a:gd name="connsiteY3" fmla="*/ 1017996 h 1017996"/>
                <a:gd name="connsiteX4" fmla="*/ 10273 w 3686762"/>
                <a:gd name="connsiteY4" fmla="*/ 0 h 101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762" h="1017996">
                  <a:moveTo>
                    <a:pt x="10273" y="0"/>
                  </a:moveTo>
                  <a:lnTo>
                    <a:pt x="3686762" y="102741"/>
                  </a:lnTo>
                  <a:lnTo>
                    <a:pt x="3604568" y="925528"/>
                  </a:lnTo>
                  <a:lnTo>
                    <a:pt x="0" y="1017996"/>
                  </a:lnTo>
                  <a:lnTo>
                    <a:pt x="10273" y="0"/>
                  </a:lnTo>
                  <a:close/>
                </a:path>
              </a:pathLst>
            </a:custGeom>
            <a:solidFill>
              <a:schemeClr val="accent4">
                <a:lumMod val="20000"/>
                <a:lumOff val="80000"/>
              </a:schemeClr>
            </a:solidFill>
            <a:ln>
              <a:solidFill>
                <a:srgbClr val="FC6505"/>
              </a:solid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46B9D76D-5928-4F0D-9E98-3E13FAC58C7C}"/>
                </a:ext>
              </a:extLst>
            </p:cNvPr>
            <p:cNvPicPr>
              <a:picLocks noChangeAspect="1"/>
            </p:cNvPicPr>
            <p:nvPr/>
          </p:nvPicPr>
          <p:blipFill rotWithShape="1">
            <a:blip r:embed="rId9">
              <a:extLst>
                <a:ext uri="{28A0092B-C50C-407E-A947-70E740481C1C}">
                  <a14:useLocalDpi xmlns:a14="http://schemas.microsoft.com/office/drawing/2010/main" val="0"/>
                </a:ext>
              </a:extLst>
            </a:blip>
            <a:srcRect l="25391"/>
            <a:stretch/>
          </p:blipFill>
          <p:spPr>
            <a:xfrm>
              <a:off x="-812" y="4700457"/>
              <a:ext cx="1145918" cy="354440"/>
            </a:xfrm>
            <a:prstGeom prst="rect">
              <a:avLst/>
            </a:prstGeom>
            <a:effectLst>
              <a:outerShdw blurRad="50800" dist="50800" dir="5400000" algn="ctr" rotWithShape="0">
                <a:schemeClr val="bg1">
                  <a:lumMod val="75000"/>
                </a:schemeClr>
              </a:outerShdw>
            </a:effectLst>
          </p:spPr>
        </p:pic>
        <p:sp>
          <p:nvSpPr>
            <p:cNvPr id="58" name="TextBox 57">
              <a:extLst>
                <a:ext uri="{FF2B5EF4-FFF2-40B4-BE49-F238E27FC236}">
                  <a16:creationId xmlns:a16="http://schemas.microsoft.com/office/drawing/2014/main" id="{819FC815-151A-41EB-AA5E-AC56F54D1838}"/>
                </a:ext>
              </a:extLst>
            </p:cNvPr>
            <p:cNvSpPr txBox="1"/>
            <p:nvPr/>
          </p:nvSpPr>
          <p:spPr>
            <a:xfrm>
              <a:off x="1233054" y="4669603"/>
              <a:ext cx="4031062" cy="338554"/>
            </a:xfrm>
            <a:prstGeom prst="rect">
              <a:avLst/>
            </a:prstGeom>
            <a:noFill/>
          </p:spPr>
          <p:txBody>
            <a:bodyPr wrap="square" rtlCol="0">
              <a:spAutoFit/>
            </a:bodyPr>
            <a:lstStyle/>
            <a:p>
              <a:pPr fontAlgn="base">
                <a:spcBef>
                  <a:spcPts val="300"/>
                </a:spcBef>
              </a:pPr>
              <a:r>
                <a:rPr lang="en-US" sz="1600">
                  <a:solidFill>
                    <a:srgbClr val="E32D91"/>
                  </a:solidFill>
                  <a:latin typeface="Bahnschrift SemiLight SemiConde" panose="020B0502040204020203" pitchFamily="34" charset="0"/>
                </a:rPr>
                <a:t>A framework for personal decision making</a:t>
              </a:r>
            </a:p>
          </p:txBody>
        </p:sp>
      </p:grpSp>
      <p:grpSp>
        <p:nvGrpSpPr>
          <p:cNvPr id="20" name="Group 19">
            <a:extLst>
              <a:ext uri="{FF2B5EF4-FFF2-40B4-BE49-F238E27FC236}">
                <a16:creationId xmlns:a16="http://schemas.microsoft.com/office/drawing/2014/main" id="{5A15683C-8810-4C97-B94E-B8ED7DE2CE6E}"/>
              </a:ext>
            </a:extLst>
          </p:cNvPr>
          <p:cNvGrpSpPr/>
          <p:nvPr/>
        </p:nvGrpSpPr>
        <p:grpSpPr>
          <a:xfrm>
            <a:off x="0" y="5552405"/>
            <a:ext cx="4259165" cy="470629"/>
            <a:chOff x="0" y="5552405"/>
            <a:chExt cx="4259165" cy="470629"/>
          </a:xfrm>
        </p:grpSpPr>
        <p:sp>
          <p:nvSpPr>
            <p:cNvPr id="48" name="Rectangle 11">
              <a:extLst>
                <a:ext uri="{FF2B5EF4-FFF2-40B4-BE49-F238E27FC236}">
                  <a16:creationId xmlns:a16="http://schemas.microsoft.com/office/drawing/2014/main" id="{530999D2-1924-40BD-8290-76963098C8AB}"/>
                </a:ext>
              </a:extLst>
            </p:cNvPr>
            <p:cNvSpPr/>
            <p:nvPr/>
          </p:nvSpPr>
          <p:spPr>
            <a:xfrm>
              <a:off x="1410569" y="5552405"/>
              <a:ext cx="2848596" cy="461664"/>
            </a:xfrm>
            <a:custGeom>
              <a:avLst/>
              <a:gdLst>
                <a:gd name="connsiteX0" fmla="*/ 0 w 3871698"/>
                <a:gd name="connsiteY0" fmla="*/ 0 h 863884"/>
                <a:gd name="connsiteX1" fmla="*/ 3871698 w 3871698"/>
                <a:gd name="connsiteY1" fmla="*/ 0 h 863884"/>
                <a:gd name="connsiteX2" fmla="*/ 3871698 w 3871698"/>
                <a:gd name="connsiteY2" fmla="*/ 863884 h 863884"/>
                <a:gd name="connsiteX3" fmla="*/ 0 w 3871698"/>
                <a:gd name="connsiteY3" fmla="*/ 863884 h 863884"/>
                <a:gd name="connsiteX4" fmla="*/ 0 w 3871698"/>
                <a:gd name="connsiteY4" fmla="*/ 0 h 863884"/>
                <a:gd name="connsiteX0" fmla="*/ 82193 w 3953891"/>
                <a:gd name="connsiteY0" fmla="*/ 0 h 863884"/>
                <a:gd name="connsiteX1" fmla="*/ 3953891 w 3953891"/>
                <a:gd name="connsiteY1" fmla="*/ 0 h 863884"/>
                <a:gd name="connsiteX2" fmla="*/ 3953891 w 3953891"/>
                <a:gd name="connsiteY2" fmla="*/ 863884 h 863884"/>
                <a:gd name="connsiteX3" fmla="*/ 0 w 3953891"/>
                <a:gd name="connsiteY3" fmla="*/ 750868 h 863884"/>
                <a:gd name="connsiteX4" fmla="*/ 82193 w 3953891"/>
                <a:gd name="connsiteY4" fmla="*/ 0 h 863884"/>
                <a:gd name="connsiteX0" fmla="*/ 82193 w 3994987"/>
                <a:gd name="connsiteY0" fmla="*/ 0 h 750868"/>
                <a:gd name="connsiteX1" fmla="*/ 3953891 w 3994987"/>
                <a:gd name="connsiteY1" fmla="*/ 0 h 750868"/>
                <a:gd name="connsiteX2" fmla="*/ 3994987 w 3994987"/>
                <a:gd name="connsiteY2" fmla="*/ 576208 h 750868"/>
                <a:gd name="connsiteX3" fmla="*/ 0 w 3994987"/>
                <a:gd name="connsiteY3" fmla="*/ 750868 h 750868"/>
                <a:gd name="connsiteX4" fmla="*/ 82193 w 3994987"/>
                <a:gd name="connsiteY4" fmla="*/ 0 h 750868"/>
                <a:gd name="connsiteX0" fmla="*/ 0 w 3912794"/>
                <a:gd name="connsiteY0" fmla="*/ 0 h 874158"/>
                <a:gd name="connsiteX1" fmla="*/ 3871698 w 3912794"/>
                <a:gd name="connsiteY1" fmla="*/ 0 h 874158"/>
                <a:gd name="connsiteX2" fmla="*/ 3912794 w 3912794"/>
                <a:gd name="connsiteY2" fmla="*/ 576208 h 874158"/>
                <a:gd name="connsiteX3" fmla="*/ 20549 w 3912794"/>
                <a:gd name="connsiteY3" fmla="*/ 874158 h 874158"/>
                <a:gd name="connsiteX4" fmla="*/ 0 w 3912794"/>
                <a:gd name="connsiteY4" fmla="*/ 0 h 874158"/>
                <a:gd name="connsiteX0" fmla="*/ 0 w 3984713"/>
                <a:gd name="connsiteY0" fmla="*/ 0 h 946077"/>
                <a:gd name="connsiteX1" fmla="*/ 3943617 w 3984713"/>
                <a:gd name="connsiteY1" fmla="*/ 71919 h 946077"/>
                <a:gd name="connsiteX2" fmla="*/ 3984713 w 3984713"/>
                <a:gd name="connsiteY2" fmla="*/ 648127 h 946077"/>
                <a:gd name="connsiteX3" fmla="*/ 92468 w 3984713"/>
                <a:gd name="connsiteY3" fmla="*/ 946077 h 946077"/>
                <a:gd name="connsiteX4" fmla="*/ 0 w 3984713"/>
                <a:gd name="connsiteY4" fmla="*/ 0 h 946077"/>
                <a:gd name="connsiteX0" fmla="*/ 0 w 3984713"/>
                <a:gd name="connsiteY0" fmla="*/ 0 h 781691"/>
                <a:gd name="connsiteX1" fmla="*/ 3943617 w 3984713"/>
                <a:gd name="connsiteY1" fmla="*/ 71919 h 781691"/>
                <a:gd name="connsiteX2" fmla="*/ 3984713 w 3984713"/>
                <a:gd name="connsiteY2" fmla="*/ 648127 h 781691"/>
                <a:gd name="connsiteX3" fmla="*/ 61645 w 3984713"/>
                <a:gd name="connsiteY3" fmla="*/ 781691 h 781691"/>
                <a:gd name="connsiteX4" fmla="*/ 0 w 3984713"/>
                <a:gd name="connsiteY4" fmla="*/ 0 h 781691"/>
                <a:gd name="connsiteX0" fmla="*/ 0 w 3943617"/>
                <a:gd name="connsiteY0" fmla="*/ 0 h 822787"/>
                <a:gd name="connsiteX1" fmla="*/ 3943617 w 3943617"/>
                <a:gd name="connsiteY1" fmla="*/ 71919 h 822787"/>
                <a:gd name="connsiteX2" fmla="*/ 3748407 w 3943617"/>
                <a:gd name="connsiteY2" fmla="*/ 822787 h 822787"/>
                <a:gd name="connsiteX3" fmla="*/ 61645 w 3943617"/>
                <a:gd name="connsiteY3" fmla="*/ 781691 h 822787"/>
                <a:gd name="connsiteX4" fmla="*/ 0 w 3943617"/>
                <a:gd name="connsiteY4" fmla="*/ 0 h 822787"/>
                <a:gd name="connsiteX0" fmla="*/ 0 w 3748407"/>
                <a:gd name="connsiteY0" fmla="*/ 0 h 822787"/>
                <a:gd name="connsiteX1" fmla="*/ 3666214 w 3748407"/>
                <a:gd name="connsiteY1" fmla="*/ 82193 h 822787"/>
                <a:gd name="connsiteX2" fmla="*/ 3748407 w 3748407"/>
                <a:gd name="connsiteY2" fmla="*/ 822787 h 822787"/>
                <a:gd name="connsiteX3" fmla="*/ 61645 w 3748407"/>
                <a:gd name="connsiteY3" fmla="*/ 781691 h 822787"/>
                <a:gd name="connsiteX4" fmla="*/ 0 w 3748407"/>
                <a:gd name="connsiteY4" fmla="*/ 0 h 822787"/>
                <a:gd name="connsiteX0" fmla="*/ 0 w 3830601"/>
                <a:gd name="connsiteY0" fmla="*/ 0 h 822787"/>
                <a:gd name="connsiteX1" fmla="*/ 3830601 w 3830601"/>
                <a:gd name="connsiteY1" fmla="*/ 0 h 822787"/>
                <a:gd name="connsiteX2" fmla="*/ 3748407 w 3830601"/>
                <a:gd name="connsiteY2" fmla="*/ 822787 h 822787"/>
                <a:gd name="connsiteX3" fmla="*/ 61645 w 3830601"/>
                <a:gd name="connsiteY3" fmla="*/ 781691 h 822787"/>
                <a:gd name="connsiteX4" fmla="*/ 0 w 3830601"/>
                <a:gd name="connsiteY4" fmla="*/ 0 h 822787"/>
                <a:gd name="connsiteX0" fmla="*/ 0 w 3830601"/>
                <a:gd name="connsiteY0" fmla="*/ 0 h 915255"/>
                <a:gd name="connsiteX1" fmla="*/ 3830601 w 3830601"/>
                <a:gd name="connsiteY1" fmla="*/ 0 h 915255"/>
                <a:gd name="connsiteX2" fmla="*/ 3748407 w 3830601"/>
                <a:gd name="connsiteY2" fmla="*/ 822787 h 915255"/>
                <a:gd name="connsiteX3" fmla="*/ 143839 w 3830601"/>
                <a:gd name="connsiteY3" fmla="*/ 915255 h 915255"/>
                <a:gd name="connsiteX4" fmla="*/ 0 w 3830601"/>
                <a:gd name="connsiteY4" fmla="*/ 0 h 915255"/>
                <a:gd name="connsiteX0" fmla="*/ 61644 w 3686762"/>
                <a:gd name="connsiteY0" fmla="*/ 0 h 976900"/>
                <a:gd name="connsiteX1" fmla="*/ 3686762 w 3686762"/>
                <a:gd name="connsiteY1" fmla="*/ 61645 h 976900"/>
                <a:gd name="connsiteX2" fmla="*/ 3604568 w 3686762"/>
                <a:gd name="connsiteY2" fmla="*/ 884432 h 976900"/>
                <a:gd name="connsiteX3" fmla="*/ 0 w 3686762"/>
                <a:gd name="connsiteY3" fmla="*/ 976900 h 976900"/>
                <a:gd name="connsiteX4" fmla="*/ 61644 w 3686762"/>
                <a:gd name="connsiteY4" fmla="*/ 0 h 976900"/>
                <a:gd name="connsiteX0" fmla="*/ 30821 w 3686762"/>
                <a:gd name="connsiteY0" fmla="*/ 0 h 987174"/>
                <a:gd name="connsiteX1" fmla="*/ 3686762 w 3686762"/>
                <a:gd name="connsiteY1" fmla="*/ 71919 h 987174"/>
                <a:gd name="connsiteX2" fmla="*/ 3604568 w 3686762"/>
                <a:gd name="connsiteY2" fmla="*/ 894706 h 987174"/>
                <a:gd name="connsiteX3" fmla="*/ 0 w 3686762"/>
                <a:gd name="connsiteY3" fmla="*/ 987174 h 987174"/>
                <a:gd name="connsiteX4" fmla="*/ 30821 w 3686762"/>
                <a:gd name="connsiteY4" fmla="*/ 0 h 987174"/>
                <a:gd name="connsiteX0" fmla="*/ 10273 w 3686762"/>
                <a:gd name="connsiteY0" fmla="*/ 0 h 1017996"/>
                <a:gd name="connsiteX1" fmla="*/ 3686762 w 3686762"/>
                <a:gd name="connsiteY1" fmla="*/ 102741 h 1017996"/>
                <a:gd name="connsiteX2" fmla="*/ 3604568 w 3686762"/>
                <a:gd name="connsiteY2" fmla="*/ 925528 h 1017996"/>
                <a:gd name="connsiteX3" fmla="*/ 0 w 3686762"/>
                <a:gd name="connsiteY3" fmla="*/ 1017996 h 1017996"/>
                <a:gd name="connsiteX4" fmla="*/ 10273 w 3686762"/>
                <a:gd name="connsiteY4" fmla="*/ 0 h 101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762" h="1017996">
                  <a:moveTo>
                    <a:pt x="10273" y="0"/>
                  </a:moveTo>
                  <a:lnTo>
                    <a:pt x="3686762" y="102741"/>
                  </a:lnTo>
                  <a:lnTo>
                    <a:pt x="3604568" y="925528"/>
                  </a:lnTo>
                  <a:lnTo>
                    <a:pt x="0" y="1017996"/>
                  </a:lnTo>
                  <a:lnTo>
                    <a:pt x="10273" y="0"/>
                  </a:lnTo>
                  <a:close/>
                </a:path>
              </a:pathLst>
            </a:custGeom>
            <a:solidFill>
              <a:schemeClr val="accent4">
                <a:lumMod val="20000"/>
                <a:lumOff val="80000"/>
              </a:schemeClr>
            </a:solidFill>
            <a:ln>
              <a:solidFill>
                <a:srgbClr val="FC6505"/>
              </a:solid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836C68CD-8F22-4F1F-9A4D-1C63632935C5}"/>
                </a:ext>
              </a:extLst>
            </p:cNvPr>
            <p:cNvPicPr>
              <a:picLocks noChangeAspect="1"/>
            </p:cNvPicPr>
            <p:nvPr/>
          </p:nvPicPr>
          <p:blipFill rotWithShape="1">
            <a:blip r:embed="rId9">
              <a:extLst>
                <a:ext uri="{28A0092B-C50C-407E-A947-70E740481C1C}">
                  <a14:useLocalDpi xmlns:a14="http://schemas.microsoft.com/office/drawing/2010/main" val="0"/>
                </a:ext>
              </a:extLst>
            </a:blip>
            <a:srcRect l="-524" r="1"/>
            <a:stretch/>
          </p:blipFill>
          <p:spPr>
            <a:xfrm>
              <a:off x="0" y="5668594"/>
              <a:ext cx="1543948" cy="354440"/>
            </a:xfrm>
            <a:prstGeom prst="rect">
              <a:avLst/>
            </a:prstGeom>
            <a:effectLst>
              <a:outerShdw blurRad="50800" dist="50800" dir="5400000" algn="ctr" rotWithShape="0">
                <a:schemeClr val="bg1">
                  <a:lumMod val="75000"/>
                </a:schemeClr>
              </a:outerShdw>
            </a:effectLst>
          </p:spPr>
        </p:pic>
        <p:sp>
          <p:nvSpPr>
            <p:cNvPr id="61" name="TextBox 60">
              <a:extLst>
                <a:ext uri="{FF2B5EF4-FFF2-40B4-BE49-F238E27FC236}">
                  <a16:creationId xmlns:a16="http://schemas.microsoft.com/office/drawing/2014/main" id="{066ECA3E-4260-419E-891F-0255A3D30384}"/>
                </a:ext>
              </a:extLst>
            </p:cNvPr>
            <p:cNvSpPr txBox="1"/>
            <p:nvPr/>
          </p:nvSpPr>
          <p:spPr>
            <a:xfrm>
              <a:off x="1945880" y="5602927"/>
              <a:ext cx="1911353" cy="338554"/>
            </a:xfrm>
            <a:prstGeom prst="rect">
              <a:avLst/>
            </a:prstGeom>
            <a:noFill/>
          </p:spPr>
          <p:txBody>
            <a:bodyPr wrap="square" rtlCol="0">
              <a:spAutoFit/>
            </a:bodyPr>
            <a:lstStyle/>
            <a:p>
              <a:pPr fontAlgn="base">
                <a:spcBef>
                  <a:spcPts val="300"/>
                </a:spcBef>
              </a:pPr>
              <a:r>
                <a:rPr lang="en-US" sz="1600">
                  <a:solidFill>
                    <a:schemeClr val="accent6">
                      <a:lumMod val="75000"/>
                    </a:schemeClr>
                  </a:solidFill>
                  <a:latin typeface="Bahnschrift SemiLight SemiConde" panose="020B0502040204020203" pitchFamily="34" charset="0"/>
                </a:rPr>
                <a:t>Invisible influencers</a:t>
              </a:r>
            </a:p>
          </p:txBody>
        </p:sp>
      </p:grpSp>
      <p:grpSp>
        <p:nvGrpSpPr>
          <p:cNvPr id="15" name="Group 14">
            <a:extLst>
              <a:ext uri="{FF2B5EF4-FFF2-40B4-BE49-F238E27FC236}">
                <a16:creationId xmlns:a16="http://schemas.microsoft.com/office/drawing/2014/main" id="{A5A99625-CDB1-45A7-965E-5BC26FC193A1}"/>
              </a:ext>
            </a:extLst>
          </p:cNvPr>
          <p:cNvGrpSpPr/>
          <p:nvPr/>
        </p:nvGrpSpPr>
        <p:grpSpPr>
          <a:xfrm>
            <a:off x="5116469" y="1472463"/>
            <a:ext cx="3723984" cy="4378738"/>
            <a:chOff x="5018304" y="1436435"/>
            <a:chExt cx="3723984" cy="4378738"/>
          </a:xfrm>
        </p:grpSpPr>
        <p:sp>
          <p:nvSpPr>
            <p:cNvPr id="3" name="Rectangle 2">
              <a:extLst>
                <a:ext uri="{FF2B5EF4-FFF2-40B4-BE49-F238E27FC236}">
                  <a16:creationId xmlns:a16="http://schemas.microsoft.com/office/drawing/2014/main" id="{81516212-2B64-4B95-B60F-8F11AECA37BE}"/>
                </a:ext>
              </a:extLst>
            </p:cNvPr>
            <p:cNvSpPr/>
            <p:nvPr/>
          </p:nvSpPr>
          <p:spPr>
            <a:xfrm>
              <a:off x="5018304" y="1436435"/>
              <a:ext cx="3723984" cy="4378738"/>
            </a:xfrm>
            <a:prstGeom prst="rect">
              <a:avLst/>
            </a:prstGeom>
            <a:solidFill>
              <a:schemeClr val="bg1"/>
            </a:solidFill>
            <a:ln>
              <a:no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D20985BE-3802-4E03-9D9F-55D8214A8EB8}"/>
                </a:ext>
              </a:extLst>
            </p:cNvPr>
            <p:cNvGrpSpPr/>
            <p:nvPr/>
          </p:nvGrpSpPr>
          <p:grpSpPr>
            <a:xfrm>
              <a:off x="5147154" y="1560118"/>
              <a:ext cx="3441192" cy="4119723"/>
              <a:chOff x="5147154" y="1560118"/>
              <a:chExt cx="3441192" cy="4119723"/>
            </a:xfrm>
          </p:grpSpPr>
          <p:grpSp>
            <p:nvGrpSpPr>
              <p:cNvPr id="6" name="Group 5">
                <a:extLst>
                  <a:ext uri="{FF2B5EF4-FFF2-40B4-BE49-F238E27FC236}">
                    <a16:creationId xmlns:a16="http://schemas.microsoft.com/office/drawing/2014/main" id="{4C52D84E-BAAF-4F19-86B4-9F4907241712}"/>
                  </a:ext>
                </a:extLst>
              </p:cNvPr>
              <p:cNvGrpSpPr/>
              <p:nvPr/>
            </p:nvGrpSpPr>
            <p:grpSpPr>
              <a:xfrm>
                <a:off x="5147154" y="1560118"/>
                <a:ext cx="3441192" cy="4119723"/>
                <a:chOff x="5147154" y="1560118"/>
                <a:chExt cx="3441192" cy="4119723"/>
              </a:xfrm>
            </p:grpSpPr>
            <p:pic>
              <p:nvPicPr>
                <p:cNvPr id="4" name="Picture 3">
                  <a:extLst>
                    <a:ext uri="{FF2B5EF4-FFF2-40B4-BE49-F238E27FC236}">
                      <a16:creationId xmlns:a16="http://schemas.microsoft.com/office/drawing/2014/main" id="{C76878A4-B3A5-45BD-B4AF-2631B1E6CC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7154" y="1560118"/>
                  <a:ext cx="3441192" cy="2062113"/>
                </a:xfrm>
                <a:prstGeom prst="rect">
                  <a:avLst/>
                </a:prstGeom>
              </p:spPr>
            </p:pic>
            <p:pic>
              <p:nvPicPr>
                <p:cNvPr id="63" name="Picture 62">
                  <a:extLst>
                    <a:ext uri="{FF2B5EF4-FFF2-40B4-BE49-F238E27FC236}">
                      <a16:creationId xmlns:a16="http://schemas.microsoft.com/office/drawing/2014/main" id="{C1CA2826-7CEE-4DAF-A959-B20C5C6D71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5147154" y="3617728"/>
                  <a:ext cx="3441192" cy="2062113"/>
                </a:xfrm>
                <a:prstGeom prst="rect">
                  <a:avLst/>
                </a:prstGeom>
              </p:spPr>
            </p:pic>
          </p:grpSp>
          <p:sp>
            <p:nvSpPr>
              <p:cNvPr id="68" name="Text Box 6">
                <a:extLst>
                  <a:ext uri="{FF2B5EF4-FFF2-40B4-BE49-F238E27FC236}">
                    <a16:creationId xmlns:a16="http://schemas.microsoft.com/office/drawing/2014/main" id="{EA319BB4-5C1F-43A9-8007-CB64E1C64402}"/>
                  </a:ext>
                </a:extLst>
              </p:cNvPr>
              <p:cNvSpPr txBox="1"/>
              <p:nvPr/>
            </p:nvSpPr>
            <p:spPr>
              <a:xfrm>
                <a:off x="5643820" y="1844673"/>
                <a:ext cx="2435220" cy="701673"/>
              </a:xfrm>
              <a:prstGeom prst="rect">
                <a:avLst/>
              </a:prstGeom>
              <a:noFill/>
              <a:ln cap="flat">
                <a:noFill/>
              </a:ln>
            </p:spPr>
            <p:txBody>
              <a:bodyPr vert="horz" wrap="square" lIns="91421" tIns="45710" rIns="91421" bIns="4571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NZ" sz="2000" b="1" i="0" u="none" strike="noStrike" kern="1200" cap="none" spc="0" baseline="0">
                    <a:solidFill>
                      <a:srgbClr val="FFFFFF"/>
                    </a:solidFill>
                    <a:uFillTx/>
                    <a:latin typeface="Tahoma" pitchFamily="34"/>
                    <a:ea typeface=""/>
                    <a:cs typeface=""/>
                  </a:rPr>
                  <a:t>Behaviour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NZ" sz="2000" b="1" i="0" u="none" strike="noStrike" kern="1200" cap="none" spc="0" baseline="0">
                    <a:solidFill>
                      <a:srgbClr val="FFFFFF"/>
                    </a:solidFill>
                    <a:uFillTx/>
                    <a:latin typeface="Tahoma" pitchFamily="34"/>
                    <a:ea typeface=""/>
                    <a:cs typeface=""/>
                  </a:rPr>
                  <a:t>Actions</a:t>
                </a:r>
              </a:p>
            </p:txBody>
          </p:sp>
          <p:sp>
            <p:nvSpPr>
              <p:cNvPr id="69" name="Text Box 7">
                <a:extLst>
                  <a:ext uri="{FF2B5EF4-FFF2-40B4-BE49-F238E27FC236}">
                    <a16:creationId xmlns:a16="http://schemas.microsoft.com/office/drawing/2014/main" id="{A85F4B14-8736-414D-95C5-30C889E3FE9E}"/>
                  </a:ext>
                </a:extLst>
              </p:cNvPr>
              <p:cNvSpPr txBox="1"/>
              <p:nvPr/>
            </p:nvSpPr>
            <p:spPr>
              <a:xfrm>
                <a:off x="5354897" y="3716341"/>
                <a:ext cx="3011484" cy="701673"/>
              </a:xfrm>
              <a:prstGeom prst="rect">
                <a:avLst/>
              </a:prstGeom>
              <a:noFill/>
              <a:ln cap="flat">
                <a:noFill/>
              </a:ln>
            </p:spPr>
            <p:txBody>
              <a:bodyPr vert="horz" wrap="square" lIns="91421" tIns="45710" rIns="91421" bIns="4571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NZ" sz="2000" b="1" i="0" u="none" strike="noStrike" kern="1200" cap="none" spc="0" baseline="0">
                    <a:solidFill>
                      <a:srgbClr val="FFFFFF"/>
                    </a:solidFill>
                    <a:uFillTx/>
                    <a:latin typeface="Tahoma" pitchFamily="34"/>
                    <a:ea typeface=""/>
                    <a:cs typeface=""/>
                  </a:rPr>
                  <a:t>Values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NZ" sz="2000" b="1" i="0" u="none" strike="noStrike" kern="1200" cap="none" spc="0" baseline="0">
                    <a:solidFill>
                      <a:srgbClr val="FFFFFF"/>
                    </a:solidFill>
                    <a:uFillTx/>
                    <a:latin typeface="Tahoma" pitchFamily="34"/>
                    <a:ea typeface=""/>
                    <a:cs typeface=""/>
                  </a:rPr>
                  <a:t>Beliefs</a:t>
                </a:r>
              </a:p>
            </p:txBody>
          </p:sp>
          <p:sp>
            <p:nvSpPr>
              <p:cNvPr id="70" name="Freeform 9">
                <a:extLst>
                  <a:ext uri="{FF2B5EF4-FFF2-40B4-BE49-F238E27FC236}">
                    <a16:creationId xmlns:a16="http://schemas.microsoft.com/office/drawing/2014/main" id="{47987DE0-383C-4141-8515-85B4FE706570}"/>
                  </a:ext>
                </a:extLst>
              </p:cNvPr>
              <p:cNvSpPr/>
              <p:nvPr/>
            </p:nvSpPr>
            <p:spPr>
              <a:xfrm>
                <a:off x="5427921" y="3357567"/>
                <a:ext cx="2852735" cy="142875"/>
              </a:xfrm>
              <a:custGeom>
                <a:avLst/>
                <a:gdLst>
                  <a:gd name="f0" fmla="val 10800000"/>
                  <a:gd name="f1" fmla="val 5400000"/>
                  <a:gd name="f2" fmla="val 180"/>
                  <a:gd name="f3" fmla="val w"/>
                  <a:gd name="f4" fmla="val h"/>
                  <a:gd name="f5" fmla="val 0"/>
                  <a:gd name="f6" fmla="val 3884"/>
                  <a:gd name="f7" fmla="val 159"/>
                  <a:gd name="f8" fmla="val 70"/>
                  <a:gd name="f9" fmla="val 217"/>
                  <a:gd name="f10" fmla="val 59"/>
                  <a:gd name="f11" fmla="val 258"/>
                  <a:gd name="f12" fmla="val 53"/>
                  <a:gd name="f13" fmla="val 424"/>
                  <a:gd name="f14" fmla="val 38"/>
                  <a:gd name="f15" fmla="val 451"/>
                  <a:gd name="f16" fmla="val 43"/>
                  <a:gd name="f17" fmla="val 478"/>
                  <a:gd name="f18" fmla="val 47"/>
                  <a:gd name="f19" fmla="val 504"/>
                  <a:gd name="f20" fmla="val 54"/>
                  <a:gd name="f21" fmla="val 528"/>
                  <a:gd name="f22" fmla="val 60"/>
                  <a:gd name="f23" fmla="val 576"/>
                  <a:gd name="f24" fmla="val 78"/>
                  <a:gd name="f25" fmla="val 947"/>
                  <a:gd name="f26" fmla="val 71"/>
                  <a:gd name="f27" fmla="val 863"/>
                  <a:gd name="f28" fmla="val 98"/>
                  <a:gd name="f29" fmla="val 1040"/>
                  <a:gd name="f30" fmla="val 1077"/>
                  <a:gd name="f31" fmla="val 30"/>
                  <a:gd name="f32" fmla="val 39"/>
                  <a:gd name="f33" fmla="val 1112"/>
                  <a:gd name="f34" fmla="val 62"/>
                  <a:gd name="f35" fmla="val 1153"/>
                  <a:gd name="f36" fmla="val 56"/>
                  <a:gd name="f37" fmla="val 1185"/>
                  <a:gd name="f38" fmla="val 48"/>
                  <a:gd name="f39" fmla="val 1224"/>
                  <a:gd name="f40" fmla="val 1267"/>
                  <a:gd name="f41" fmla="val 42"/>
                  <a:gd name="f42" fmla="val 1304"/>
                  <a:gd name="f43" fmla="val 41"/>
                  <a:gd name="f44" fmla="val 1344"/>
                  <a:gd name="f45" fmla="val 1471"/>
                  <a:gd name="f46" fmla="val 96"/>
                  <a:gd name="f47" fmla="val 1320"/>
                  <a:gd name="f48" fmla="val 1408"/>
                  <a:gd name="f49" fmla="val 86"/>
                  <a:gd name="f50" fmla="val 1446"/>
                  <a:gd name="f51" fmla="val 103"/>
                  <a:gd name="f52" fmla="val 1488"/>
                  <a:gd name="f53" fmla="val 108"/>
                  <a:gd name="f54" fmla="val 1528"/>
                  <a:gd name="f55" fmla="val 118"/>
                  <a:gd name="f56" fmla="val 1589"/>
                  <a:gd name="f57" fmla="val 1645"/>
                  <a:gd name="f58" fmla="val 139"/>
                  <a:gd name="f59" fmla="val 1720"/>
                  <a:gd name="f60" fmla="val 134"/>
                  <a:gd name="f61" fmla="val 1774"/>
                  <a:gd name="f62" fmla="val 107"/>
                  <a:gd name="f63" fmla="val 1806"/>
                  <a:gd name="f64" fmla="val 63"/>
                  <a:gd name="f65" fmla="val 1856"/>
                  <a:gd name="f66" fmla="val 1934"/>
                  <a:gd name="f67" fmla="val 1982"/>
                  <a:gd name="f68" fmla="val 2064"/>
                  <a:gd name="f69" fmla="val 2107"/>
                  <a:gd name="f70" fmla="val 73"/>
                  <a:gd name="f71" fmla="val 2097"/>
                  <a:gd name="f72" fmla="val 75"/>
                  <a:gd name="f73" fmla="val 2152"/>
                  <a:gd name="f74" fmla="val 2168"/>
                  <a:gd name="f75" fmla="val 58"/>
                  <a:gd name="f76" fmla="val 2200"/>
                  <a:gd name="f77" fmla="val 46"/>
                  <a:gd name="f78" fmla="val 2251"/>
                  <a:gd name="f79" fmla="val 49"/>
                  <a:gd name="f80" fmla="val 2301"/>
                  <a:gd name="f81" fmla="val 2352"/>
                  <a:gd name="f82" fmla="val 2384"/>
                  <a:gd name="f83" fmla="val 57"/>
                  <a:gd name="f84" fmla="val 2427"/>
                  <a:gd name="f85" fmla="val 76"/>
                  <a:gd name="f86" fmla="val 2456"/>
                  <a:gd name="f87" fmla="val 2491"/>
                  <a:gd name="f88" fmla="val 2523"/>
                  <a:gd name="f89" fmla="val 2560"/>
                  <a:gd name="f90" fmla="val 102"/>
                  <a:gd name="f91" fmla="val 2719"/>
                  <a:gd name="f92" fmla="val 88"/>
                  <a:gd name="f93" fmla="val 2595"/>
                  <a:gd name="f94" fmla="val 110"/>
                  <a:gd name="f95" fmla="val 2680"/>
                  <a:gd name="f96" fmla="val 2698"/>
                  <a:gd name="f97" fmla="val 2746"/>
                  <a:gd name="f98" fmla="val 25"/>
                  <a:gd name="f99" fmla="val 2800"/>
                  <a:gd name="f100" fmla="val 2867"/>
                  <a:gd name="f101" fmla="val 2933"/>
                  <a:gd name="f102" fmla="val 55"/>
                  <a:gd name="f103" fmla="val 3000"/>
                  <a:gd name="f104" fmla="val 3008"/>
                  <a:gd name="f105" fmla="val 3047"/>
                  <a:gd name="f106" fmla="val 3064"/>
                  <a:gd name="f107" fmla="val 3124"/>
                  <a:gd name="f108" fmla="val 3173"/>
                  <a:gd name="f109" fmla="val 80"/>
                  <a:gd name="f110" fmla="val 3224"/>
                  <a:gd name="f111" fmla="val 3246"/>
                  <a:gd name="f112" fmla="val 111"/>
                  <a:gd name="f113" fmla="val 3306"/>
                  <a:gd name="f114" fmla="val 116"/>
                  <a:gd name="f115" fmla="val 3320"/>
                  <a:gd name="f116" fmla="val 3352"/>
                  <a:gd name="f117" fmla="val 115"/>
                  <a:gd name="f118" fmla="val 3385"/>
                  <a:gd name="f119" fmla="val 3416"/>
                  <a:gd name="f120" fmla="val 3427"/>
                  <a:gd name="f121" fmla="val 3429"/>
                  <a:gd name="f122" fmla="val 89"/>
                  <a:gd name="f123" fmla="val 3440"/>
                  <a:gd name="f124" fmla="val 3466"/>
                  <a:gd name="f125" fmla="val 79"/>
                  <a:gd name="f126" fmla="val 3509"/>
                  <a:gd name="f127" fmla="val 3536"/>
                  <a:gd name="f128" fmla="val 3619"/>
                  <a:gd name="f129" fmla="val 3701"/>
                  <a:gd name="f130" fmla="val 3784"/>
                  <a:gd name="f131" fmla="val 3803"/>
                  <a:gd name="f132" fmla="val 123"/>
                  <a:gd name="f133" fmla="val 3822"/>
                  <a:gd name="f134" fmla="val 127"/>
                  <a:gd name="f135" fmla="val 3840"/>
                  <a:gd name="f136" fmla="val 151"/>
                  <a:gd name="f137" fmla="val 3850"/>
                  <a:gd name="f138" fmla="val 150"/>
                  <a:gd name="f139" fmla="val 3872"/>
                  <a:gd name="f140" fmla="+- 0 0 -90"/>
                  <a:gd name="f141" fmla="*/ f3 1 3884"/>
                  <a:gd name="f142" fmla="*/ f4 1 159"/>
                  <a:gd name="f143" fmla="+- f7 0 f5"/>
                  <a:gd name="f144" fmla="+- f6 0 f5"/>
                  <a:gd name="f145" fmla="*/ f140 f0 1"/>
                  <a:gd name="f146" fmla="*/ f144 1 3884"/>
                  <a:gd name="f147" fmla="*/ f143 1 159"/>
                  <a:gd name="f148" fmla="*/ 0 f144 1"/>
                  <a:gd name="f149" fmla="*/ 2147483647 f143 1"/>
                  <a:gd name="f150" fmla="*/ 2147483647 f144 1"/>
                  <a:gd name="f151" fmla="*/ 0 f143 1"/>
                  <a:gd name="f152" fmla="*/ 3884 f144 1"/>
                  <a:gd name="f153" fmla="*/ 159 f143 1"/>
                  <a:gd name="f154" fmla="*/ f145 1 f2"/>
                  <a:gd name="f155" fmla="*/ f148 1 3884"/>
                  <a:gd name="f156" fmla="*/ f149 1 159"/>
                  <a:gd name="f157" fmla="*/ f150 1 3884"/>
                  <a:gd name="f158" fmla="*/ f151 1 159"/>
                  <a:gd name="f159" fmla="*/ f152 1 3884"/>
                  <a:gd name="f160" fmla="*/ f153 1 159"/>
                  <a:gd name="f161" fmla="+- f154 0 f1"/>
                  <a:gd name="f162" fmla="*/ f155 1 f146"/>
                  <a:gd name="f163" fmla="*/ f156 1 f147"/>
                  <a:gd name="f164" fmla="*/ f157 1 f146"/>
                  <a:gd name="f165" fmla="*/ f159 1 f146"/>
                  <a:gd name="f166" fmla="*/ f158 1 f147"/>
                  <a:gd name="f167" fmla="*/ f160 1 f147"/>
                  <a:gd name="f168" fmla="*/ f162 f141 1"/>
                  <a:gd name="f169" fmla="*/ f165 f141 1"/>
                  <a:gd name="f170" fmla="*/ f167 f142 1"/>
                  <a:gd name="f171" fmla="*/ f166 f142 1"/>
                  <a:gd name="f172" fmla="*/ f163 f142 1"/>
                  <a:gd name="f173" fmla="*/ f164 f141 1"/>
                </a:gdLst>
                <a:ahLst/>
                <a:cxnLst>
                  <a:cxn ang="3cd4">
                    <a:pos x="hc" y="t"/>
                  </a:cxn>
                  <a:cxn ang="0">
                    <a:pos x="r" y="vc"/>
                  </a:cxn>
                  <a:cxn ang="cd4">
                    <a:pos x="hc" y="b"/>
                  </a:cxn>
                  <a:cxn ang="cd2">
                    <a:pos x="l" y="vc"/>
                  </a:cxn>
                  <a:cxn ang="f161">
                    <a:pos x="f168"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 ang="f161">
                    <a:pos x="f173" y="f172"/>
                  </a:cxn>
                </a:cxnLst>
                <a:rect l="f168" t="f171" r="f169" b="f170"/>
                <a:pathLst>
                  <a:path w="3884" h="159">
                    <a:moveTo>
                      <a:pt x="f5" y="f8"/>
                    </a:moveTo>
                    <a:cubicBezTo>
                      <a:pt x="f9" y="f10"/>
                      <a:pt x="f11" y="f12"/>
                      <a:pt x="f13" y="f14"/>
                    </a:cubicBezTo>
                    <a:cubicBezTo>
                      <a:pt x="f15" y="f16"/>
                      <a:pt x="f17" y="f18"/>
                      <a:pt x="f19" y="f20"/>
                    </a:cubicBezTo>
                    <a:cubicBezTo>
                      <a:pt x="f21" y="f22"/>
                      <a:pt x="f23" y="f24"/>
                      <a:pt x="f23" y="f24"/>
                    </a:cubicBezTo>
                    <a:cubicBezTo>
                      <a:pt x="f25" y="f26"/>
                      <a:pt x="f27" y="f28"/>
                      <a:pt x="f29" y="f20"/>
                    </a:cubicBezTo>
                    <a:cubicBezTo>
                      <a:pt x="f30" y="f31"/>
                      <a:pt x="f30" y="f32"/>
                      <a:pt x="f33" y="f34"/>
                    </a:cubicBezTo>
                    <a:cubicBezTo>
                      <a:pt x="f35" y="f36"/>
                      <a:pt x="f37" y="f38"/>
                      <a:pt x="f39" y="f14"/>
                    </a:cubicBezTo>
                    <a:cubicBezTo>
                      <a:pt x="f40" y="f41"/>
                      <a:pt x="f42" y="f43"/>
                      <a:pt x="f44" y="f20"/>
                    </a:cubicBezTo>
                    <a:cubicBezTo>
                      <a:pt x="f45" y="f46"/>
                      <a:pt x="f47" y="f18"/>
                      <a:pt x="f48" y="f49"/>
                    </a:cubicBezTo>
                    <a:cubicBezTo>
                      <a:pt x="f50" y="f51"/>
                      <a:pt x="f52" y="f53"/>
                      <a:pt x="f54" y="f55"/>
                    </a:cubicBezTo>
                    <a:cubicBezTo>
                      <a:pt x="f56" y="f7"/>
                      <a:pt x="f57" y="f58"/>
                      <a:pt x="f59" y="f60"/>
                    </a:cubicBezTo>
                    <a:cubicBezTo>
                      <a:pt x="f61" y="f62"/>
                      <a:pt x="f63" y="f64"/>
                      <a:pt x="f65" y="f31"/>
                    </a:cubicBezTo>
                    <a:cubicBezTo>
                      <a:pt x="f66" y="f32"/>
                      <a:pt x="f67" y="f36"/>
                      <a:pt x="f68" y="f34"/>
                    </a:cubicBezTo>
                    <a:cubicBezTo>
                      <a:pt x="f69" y="f70"/>
                      <a:pt x="f71" y="f72"/>
                      <a:pt x="f73" y="f34"/>
                    </a:cubicBezTo>
                    <a:cubicBezTo>
                      <a:pt x="f74" y="f75"/>
                      <a:pt x="f76" y="f77"/>
                      <a:pt x="f76" y="f77"/>
                    </a:cubicBezTo>
                    <a:cubicBezTo>
                      <a:pt x="f78" y="f79"/>
                      <a:pt x="f80" y="f79"/>
                      <a:pt x="f81" y="f20"/>
                    </a:cubicBezTo>
                    <a:cubicBezTo>
                      <a:pt x="f82" y="f83"/>
                      <a:pt x="f84" y="f85"/>
                      <a:pt x="f86" y="f49"/>
                    </a:cubicBezTo>
                    <a:cubicBezTo>
                      <a:pt x="f87" y="f28"/>
                      <a:pt x="f88" y="f28"/>
                      <a:pt x="f89" y="f90"/>
                    </a:cubicBezTo>
                    <a:cubicBezTo>
                      <a:pt x="f91" y="f92"/>
                      <a:pt x="f93" y="f94"/>
                      <a:pt x="f95" y="f20"/>
                    </a:cubicBezTo>
                    <a:cubicBezTo>
                      <a:pt x="f96" y="f5"/>
                      <a:pt x="f97" y="f98"/>
                      <a:pt x="f99" y="f31"/>
                    </a:cubicBezTo>
                    <a:cubicBezTo>
                      <a:pt x="f100" y="f16"/>
                      <a:pt x="f101" y="f102"/>
                      <a:pt x="f103" y="f34"/>
                    </a:cubicBezTo>
                    <a:cubicBezTo>
                      <a:pt x="f104" y="f83"/>
                      <a:pt x="f105" y="f31"/>
                      <a:pt x="f106" y="f31"/>
                    </a:cubicBezTo>
                    <a:cubicBezTo>
                      <a:pt x="f107" y="f31"/>
                      <a:pt x="f108" y="f109"/>
                      <a:pt x="f110" y="f90"/>
                    </a:cubicBezTo>
                    <a:cubicBezTo>
                      <a:pt x="f111" y="f112"/>
                      <a:pt x="f113" y="f114"/>
                      <a:pt x="f115" y="f55"/>
                    </a:cubicBezTo>
                    <a:cubicBezTo>
                      <a:pt x="f116" y="f117"/>
                      <a:pt x="f118" y="f55"/>
                      <a:pt x="f119" y="f94"/>
                    </a:cubicBezTo>
                    <a:cubicBezTo>
                      <a:pt x="f120" y="f62"/>
                      <a:pt x="f121" y="f122"/>
                      <a:pt x="f123" y="f49"/>
                    </a:cubicBezTo>
                    <a:cubicBezTo>
                      <a:pt x="f124" y="f125"/>
                      <a:pt x="f126" y="f53"/>
                      <a:pt x="f127" y="f94"/>
                    </a:cubicBezTo>
                    <a:cubicBezTo>
                      <a:pt x="f128" y="f117"/>
                      <a:pt x="f129" y="f117"/>
                      <a:pt x="f130" y="f55"/>
                    </a:cubicBezTo>
                    <a:cubicBezTo>
                      <a:pt x="f131" y="f132"/>
                      <a:pt x="f133" y="f134"/>
                      <a:pt x="f135" y="f60"/>
                    </a:cubicBezTo>
                    <a:cubicBezTo>
                      <a:pt x="f6" y="f136"/>
                      <a:pt x="f137" y="f138"/>
                      <a:pt x="f139" y="f138"/>
                    </a:cubicBezTo>
                  </a:path>
                </a:pathLst>
              </a:custGeom>
              <a:noFill/>
              <a:ln w="38103" cap="flat">
                <a:solidFill>
                  <a:srgbClr val="FFFFFF"/>
                </a:solidFill>
                <a:prstDash val="solid"/>
                <a:roun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sp>
            <p:nvSpPr>
              <p:cNvPr id="71" name="Freeform 8">
                <a:extLst>
                  <a:ext uri="{FF2B5EF4-FFF2-40B4-BE49-F238E27FC236}">
                    <a16:creationId xmlns:a16="http://schemas.microsoft.com/office/drawing/2014/main" id="{013B45BB-CEA9-4141-9178-A4ABE7C7D7A1}"/>
                  </a:ext>
                </a:extLst>
              </p:cNvPr>
              <p:cNvSpPr/>
              <p:nvPr/>
            </p:nvSpPr>
            <p:spPr>
              <a:xfrm>
                <a:off x="5490311" y="3573466"/>
                <a:ext cx="2663820" cy="1150936"/>
              </a:xfrm>
              <a:custGeom>
                <a:avLst/>
                <a:gdLst>
                  <a:gd name="f0" fmla="val 10800000"/>
                  <a:gd name="f1" fmla="val 5400000"/>
                  <a:gd name="f2" fmla="val 180"/>
                  <a:gd name="f3" fmla="val w"/>
                  <a:gd name="f4" fmla="val h"/>
                  <a:gd name="f5" fmla="val 0"/>
                  <a:gd name="f6" fmla="val 3912"/>
                  <a:gd name="f7" fmla="val 1408"/>
                  <a:gd name="f8" fmla="val 57"/>
                  <a:gd name="f9" fmla="val 11"/>
                  <a:gd name="f10" fmla="val 37"/>
                  <a:gd name="f11" fmla="val 19"/>
                  <a:gd name="f12" fmla="val 80"/>
                  <a:gd name="f13" fmla="val 48"/>
                  <a:gd name="f14" fmla="val 104"/>
                  <a:gd name="f15" fmla="val 88"/>
                  <a:gd name="f16" fmla="val 137"/>
                  <a:gd name="f17" fmla="val 124"/>
                  <a:gd name="f18" fmla="val 152"/>
                  <a:gd name="f19" fmla="val 168"/>
                  <a:gd name="f20" fmla="val 159"/>
                  <a:gd name="f21" fmla="val 247"/>
                  <a:gd name="f22" fmla="val 173"/>
                  <a:gd name="f23" fmla="val 303"/>
                  <a:gd name="f24" fmla="val 216"/>
                  <a:gd name="f25" fmla="val 368"/>
                  <a:gd name="f26" fmla="val 232"/>
                  <a:gd name="f27" fmla="val 446"/>
                  <a:gd name="f28" fmla="val 251"/>
                  <a:gd name="f29" fmla="val 420"/>
                  <a:gd name="f30" fmla="val 296"/>
                  <a:gd name="f31" fmla="val 472"/>
                  <a:gd name="f32" fmla="val 314"/>
                  <a:gd name="f33" fmla="val 493"/>
                  <a:gd name="f34" fmla="val 338"/>
                  <a:gd name="f35" fmla="val 531"/>
                  <a:gd name="f36" fmla="val 352"/>
                  <a:gd name="f37" fmla="val 552"/>
                  <a:gd name="f38" fmla="val 357"/>
                  <a:gd name="f39" fmla="val 560"/>
                  <a:gd name="f40" fmla="val 359"/>
                  <a:gd name="f41" fmla="val 574"/>
                  <a:gd name="f42" fmla="val 576"/>
                  <a:gd name="f43" fmla="val 461"/>
                  <a:gd name="f44" fmla="val 599"/>
                  <a:gd name="f45" fmla="val 410"/>
                  <a:gd name="f46" fmla="val 588"/>
                  <a:gd name="f47" fmla="val 520"/>
                  <a:gd name="f48" fmla="val 608"/>
                  <a:gd name="f49" fmla="val 555"/>
                  <a:gd name="f50" fmla="val 631"/>
                  <a:gd name="f51" fmla="val 602"/>
                  <a:gd name="f52" fmla="val 642"/>
                  <a:gd name="f53" fmla="val 632"/>
                  <a:gd name="f54" fmla="val 672"/>
                  <a:gd name="f55" fmla="val 676"/>
                  <a:gd name="f56" fmla="val 716"/>
                  <a:gd name="f57" fmla="val 634"/>
                  <a:gd name="f58" fmla="val 697"/>
                  <a:gd name="f59" fmla="val 680"/>
                  <a:gd name="f60" fmla="val 712"/>
                  <a:gd name="f61" fmla="val 689"/>
                  <a:gd name="f62" fmla="val 725"/>
                  <a:gd name="f63" fmla="val 731"/>
                  <a:gd name="f64" fmla="val 771"/>
                  <a:gd name="f65" fmla="val 744"/>
                  <a:gd name="f66" fmla="val 776"/>
                  <a:gd name="f67" fmla="val 780"/>
                  <a:gd name="f68" fmla="val 789"/>
                  <a:gd name="f69" fmla="val 826"/>
                  <a:gd name="f70" fmla="val 787"/>
                  <a:gd name="f71" fmla="val 864"/>
                  <a:gd name="f72" fmla="val 800"/>
                  <a:gd name="f73" fmla="val 900"/>
                  <a:gd name="f74" fmla="val 827"/>
                  <a:gd name="f75" fmla="val 936"/>
                  <a:gd name="f76" fmla="val 968"/>
                  <a:gd name="f77" fmla="val 896"/>
                  <a:gd name="f78" fmla="val 977"/>
                  <a:gd name="f79" fmla="val 905"/>
                  <a:gd name="f80" fmla="val 979"/>
                  <a:gd name="f81" fmla="val 926"/>
                  <a:gd name="f82" fmla="val 992"/>
                  <a:gd name="f83" fmla="val 928"/>
                  <a:gd name="f84" fmla="val 1079"/>
                  <a:gd name="f85" fmla="val 942"/>
                  <a:gd name="f86" fmla="val 1168"/>
                  <a:gd name="f87" fmla="val 939"/>
                  <a:gd name="f88" fmla="val 1256"/>
                  <a:gd name="f89" fmla="val 944"/>
                  <a:gd name="f90" fmla="val 1276"/>
                  <a:gd name="f91" fmla="val 954"/>
                  <a:gd name="f92" fmla="val 1300"/>
                  <a:gd name="f93" fmla="val 957"/>
                  <a:gd name="f94" fmla="val 1320"/>
                  <a:gd name="f95" fmla="val 1330"/>
                  <a:gd name="f96" fmla="val 974"/>
                  <a:gd name="f97" fmla="val 1335"/>
                  <a:gd name="f98" fmla="val 985"/>
                  <a:gd name="f99" fmla="val 1344"/>
                  <a:gd name="f100" fmla="val 1436"/>
                  <a:gd name="f101" fmla="val 1061"/>
                  <a:gd name="f102" fmla="val 1345"/>
                  <a:gd name="f103" fmla="val 989"/>
                  <a:gd name="f104" fmla="val 1024"/>
                  <a:gd name="f105" fmla="val 1486"/>
                  <a:gd name="f106" fmla="val 1067"/>
                  <a:gd name="f107" fmla="val 1425"/>
                  <a:gd name="f108" fmla="val 1048"/>
                  <a:gd name="f109" fmla="val 1488"/>
                  <a:gd name="f110" fmla="val 1064"/>
                  <a:gd name="f111" fmla="val 1520"/>
                  <a:gd name="f112" fmla="val 1085"/>
                  <a:gd name="f113" fmla="val 1531"/>
                  <a:gd name="f114" fmla="val 1125"/>
                  <a:gd name="f115" fmla="val 1568"/>
                  <a:gd name="f116" fmla="val 1144"/>
                  <a:gd name="f117" fmla="val 1596"/>
                  <a:gd name="f118" fmla="val 1158"/>
                  <a:gd name="f119" fmla="val 1660"/>
                  <a:gd name="f120" fmla="val 1164"/>
                  <a:gd name="f121" fmla="val 1688"/>
                  <a:gd name="f122" fmla="val 1740"/>
                  <a:gd name="f123" fmla="val 1207"/>
                  <a:gd name="f124" fmla="val 1716"/>
                  <a:gd name="f125" fmla="val 1179"/>
                  <a:gd name="f126" fmla="val 1744"/>
                  <a:gd name="f127" fmla="val 1264"/>
                  <a:gd name="f128" fmla="val 1750"/>
                  <a:gd name="f129" fmla="val 1282"/>
                  <a:gd name="f130" fmla="val 1781"/>
                  <a:gd name="f131" fmla="val 1269"/>
                  <a:gd name="f132" fmla="val 1800"/>
                  <a:gd name="f133" fmla="val 1272"/>
                  <a:gd name="f134" fmla="val 1855"/>
                  <a:gd name="f135" fmla="val 1290"/>
                  <a:gd name="f136" fmla="val 1865"/>
                  <a:gd name="f137" fmla="val 1904"/>
                  <a:gd name="f138" fmla="val 1384"/>
                  <a:gd name="f139" fmla="val 1925"/>
                  <a:gd name="f140" fmla="val 1405"/>
                  <a:gd name="f141" fmla="val 1939"/>
                  <a:gd name="f142" fmla="val 1402"/>
                  <a:gd name="f143" fmla="val 1968"/>
                  <a:gd name="f144" fmla="val 2036"/>
                  <a:gd name="f145" fmla="val 2250"/>
                  <a:gd name="f146" fmla="val 1397"/>
                  <a:gd name="f147" fmla="val 2328"/>
                  <a:gd name="f148" fmla="val 1392"/>
                  <a:gd name="f149" fmla="val 2346"/>
                  <a:gd name="f150" fmla="val 1391"/>
                  <a:gd name="f151" fmla="val 2423"/>
                  <a:gd name="f152" fmla="val 1382"/>
                  <a:gd name="f153" fmla="val 2448"/>
                  <a:gd name="f154" fmla="val 1376"/>
                  <a:gd name="f155" fmla="val 2464"/>
                  <a:gd name="f156" fmla="val 1372"/>
                  <a:gd name="f157" fmla="val 2496"/>
                  <a:gd name="f158" fmla="val 1360"/>
                  <a:gd name="f159" fmla="val 2740"/>
                  <a:gd name="f160" fmla="val 2668"/>
                  <a:gd name="f161" fmla="val 1359"/>
                  <a:gd name="f162" fmla="val 2792"/>
                  <a:gd name="f163" fmla="val 1400"/>
                  <a:gd name="f164" fmla="val 2820"/>
                  <a:gd name="f165" fmla="val 2828"/>
                  <a:gd name="f166" fmla="val 1356"/>
                  <a:gd name="f167" fmla="val 2856"/>
                  <a:gd name="f168" fmla="val 1352"/>
                  <a:gd name="f169" fmla="val 2925"/>
                  <a:gd name="f170" fmla="val 1342"/>
                  <a:gd name="f171" fmla="val 2995"/>
                  <a:gd name="f172" fmla="val 1341"/>
                  <a:gd name="f173" fmla="val 3064"/>
                  <a:gd name="f174" fmla="val 1336"/>
                  <a:gd name="f175" fmla="val 3070"/>
                  <a:gd name="f176" fmla="val 1279"/>
                  <a:gd name="f177" fmla="val 3076"/>
                  <a:gd name="f178" fmla="val 1216"/>
                  <a:gd name="f179" fmla="val 3088"/>
                  <a:gd name="f180" fmla="val 1160"/>
                  <a:gd name="f181" fmla="val 3092"/>
                  <a:gd name="f182" fmla="val 3090"/>
                  <a:gd name="f183" fmla="val 1121"/>
                  <a:gd name="f184" fmla="val 3104"/>
                  <a:gd name="f185" fmla="val 1112"/>
                  <a:gd name="f186" fmla="val 3112"/>
                  <a:gd name="f187" fmla="val 1107"/>
                  <a:gd name="f188" fmla="val 3121"/>
                  <a:gd name="f189" fmla="val 1102"/>
                  <a:gd name="f190" fmla="val 3128"/>
                  <a:gd name="f191" fmla="val 1096"/>
                  <a:gd name="f192" fmla="val 3202"/>
                  <a:gd name="f193" fmla="val 1030"/>
                  <a:gd name="f194" fmla="val 3154"/>
                  <a:gd name="f195" fmla="val 1047"/>
                  <a:gd name="f196" fmla="val 3216"/>
                  <a:gd name="f197" fmla="val 1032"/>
                  <a:gd name="f198" fmla="val 3244"/>
                  <a:gd name="f199" fmla="val 1013"/>
                  <a:gd name="f200" fmla="val 3260"/>
                  <a:gd name="f201" fmla="val 995"/>
                  <a:gd name="f202" fmla="val 3280"/>
                  <a:gd name="f203" fmla="val 3296"/>
                  <a:gd name="f204" fmla="val 946"/>
                  <a:gd name="f205" fmla="val 3328"/>
                  <a:gd name="f206" fmla="val 904"/>
                  <a:gd name="f207" fmla="val 3336"/>
                  <a:gd name="f208" fmla="val 879"/>
                  <a:gd name="f209" fmla="val 3339"/>
                  <a:gd name="f210" fmla="val 847"/>
                  <a:gd name="f211" fmla="val 3352"/>
                  <a:gd name="f212" fmla="val 824"/>
                  <a:gd name="f213" fmla="val 3398"/>
                  <a:gd name="f214" fmla="val 741"/>
                  <a:gd name="f215" fmla="val 3374"/>
                  <a:gd name="f216" fmla="val 806"/>
                  <a:gd name="f217" fmla="val 3392"/>
                  <a:gd name="f218" fmla="val 752"/>
                  <a:gd name="f219" fmla="val 3395"/>
                  <a:gd name="f220" fmla="val 706"/>
                  <a:gd name="f221" fmla="val 3380"/>
                  <a:gd name="f222" fmla="val 652"/>
                  <a:gd name="f223" fmla="val 3408"/>
                  <a:gd name="f224" fmla="val 616"/>
                  <a:gd name="f225" fmla="val 3468"/>
                  <a:gd name="f226" fmla="val 556"/>
                  <a:gd name="f227" fmla="val 3480"/>
                  <a:gd name="f228" fmla="val 544"/>
                  <a:gd name="f229" fmla="val 3488"/>
                  <a:gd name="f230" fmla="val 536"/>
                  <a:gd name="f231" fmla="val 3504"/>
                  <a:gd name="f232" fmla="val 3516"/>
                  <a:gd name="f233" fmla="val 471"/>
                  <a:gd name="f234" fmla="val 3542"/>
                  <a:gd name="f235" fmla="val 396"/>
                  <a:gd name="f236" fmla="val 3584"/>
                  <a:gd name="f237" fmla="val 3626"/>
                  <a:gd name="f238" fmla="val 305"/>
                  <a:gd name="f239" fmla="val 299"/>
                  <a:gd name="f240" fmla="val 3704"/>
                  <a:gd name="f241" fmla="val 288"/>
                  <a:gd name="f242" fmla="val 3721"/>
                  <a:gd name="f243" fmla="val 271"/>
                  <a:gd name="f244" fmla="val 3744"/>
                  <a:gd name="f245" fmla="val 259"/>
                  <a:gd name="f246" fmla="val 3760"/>
                  <a:gd name="f247" fmla="val 240"/>
                  <a:gd name="f248" fmla="val 3811"/>
                  <a:gd name="f249" fmla="val 179"/>
                  <a:gd name="f250" fmla="val 3742"/>
                  <a:gd name="f251" fmla="val 231"/>
                  <a:gd name="f252" fmla="val 3800"/>
                  <a:gd name="f253" fmla="val 192"/>
                  <a:gd name="f254" fmla="val 3805"/>
                  <a:gd name="f255" fmla="val 184"/>
                  <a:gd name="f256" fmla="val 3809"/>
                  <a:gd name="f257" fmla="val 175"/>
                  <a:gd name="f258" fmla="val 3816"/>
                  <a:gd name="f259" fmla="val 3823"/>
                  <a:gd name="f260" fmla="val 161"/>
                  <a:gd name="f261" fmla="val 3836"/>
                  <a:gd name="f262" fmla="val 3840"/>
                  <a:gd name="f263" fmla="val 3848"/>
                  <a:gd name="f264" fmla="val 135"/>
                  <a:gd name="f265" fmla="val 3841"/>
                  <a:gd name="f266" fmla="val 114"/>
                  <a:gd name="f267" fmla="val 96"/>
                  <a:gd name="f268" fmla="val 3859"/>
                  <a:gd name="f269" fmla="val 70"/>
                  <a:gd name="f270" fmla="val 3890"/>
                  <a:gd name="f271" fmla="val 67"/>
                  <a:gd name="f272" fmla="val 56"/>
                  <a:gd name="f273" fmla="+- 0 0 -90"/>
                  <a:gd name="f274" fmla="*/ f3 1 3912"/>
                  <a:gd name="f275" fmla="*/ f4 1 1408"/>
                  <a:gd name="f276" fmla="+- f7 0 f5"/>
                  <a:gd name="f277" fmla="+- f6 0 f5"/>
                  <a:gd name="f278" fmla="*/ f273 f0 1"/>
                  <a:gd name="f279" fmla="*/ f277 1 3912"/>
                  <a:gd name="f280" fmla="*/ f276 1 1408"/>
                  <a:gd name="f281" fmla="*/ 0 f277 1"/>
                  <a:gd name="f282" fmla="*/ 0 f276 1"/>
                  <a:gd name="f283" fmla="*/ 2147483647 f277 1"/>
                  <a:gd name="f284" fmla="*/ 2147483647 f276 1"/>
                  <a:gd name="f285" fmla="*/ 3912 f277 1"/>
                  <a:gd name="f286" fmla="*/ 1408 f276 1"/>
                  <a:gd name="f287" fmla="*/ f278 1 f2"/>
                  <a:gd name="f288" fmla="*/ f281 1 3912"/>
                  <a:gd name="f289" fmla="*/ f282 1 1408"/>
                  <a:gd name="f290" fmla="*/ f283 1 3912"/>
                  <a:gd name="f291" fmla="*/ f284 1 1408"/>
                  <a:gd name="f292" fmla="*/ f285 1 3912"/>
                  <a:gd name="f293" fmla="*/ f286 1 1408"/>
                  <a:gd name="f294" fmla="+- f287 0 f1"/>
                  <a:gd name="f295" fmla="*/ f288 1 f279"/>
                  <a:gd name="f296" fmla="*/ f289 1 f280"/>
                  <a:gd name="f297" fmla="*/ f290 1 f279"/>
                  <a:gd name="f298" fmla="*/ f291 1 f280"/>
                  <a:gd name="f299" fmla="*/ f292 1 f279"/>
                  <a:gd name="f300" fmla="*/ f293 1 f280"/>
                  <a:gd name="f301" fmla="*/ f295 f274 1"/>
                  <a:gd name="f302" fmla="*/ f299 f274 1"/>
                  <a:gd name="f303" fmla="*/ f300 f275 1"/>
                  <a:gd name="f304" fmla="*/ f296 f275 1"/>
                  <a:gd name="f305" fmla="*/ f297 f274 1"/>
                  <a:gd name="f306" fmla="*/ f298 f275 1"/>
                </a:gdLst>
                <a:ahLst/>
                <a:cxnLst>
                  <a:cxn ang="3cd4">
                    <a:pos x="hc" y="t"/>
                  </a:cxn>
                  <a:cxn ang="0">
                    <a:pos x="r" y="vc"/>
                  </a:cxn>
                  <a:cxn ang="cd4">
                    <a:pos x="hc" y="b"/>
                  </a:cxn>
                  <a:cxn ang="cd2">
                    <a:pos x="l" y="vc"/>
                  </a:cxn>
                  <a:cxn ang="f294">
                    <a:pos x="f301" y="f304"/>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 ang="f294">
                    <a:pos x="f305" y="f306"/>
                  </a:cxn>
                </a:cxnLst>
                <a:rect l="f301" t="f304" r="f302" b="f303"/>
                <a:pathLst>
                  <a:path w="3912" h="1408">
                    <a:moveTo>
                      <a:pt x="f5"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25"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1"/>
                      <a:pt x="f76" y="f77"/>
                    </a:cubicBezTo>
                    <a:cubicBezTo>
                      <a:pt x="f78" y="f79"/>
                      <a:pt x="f80" y="f81"/>
                      <a:pt x="f82" y="f83"/>
                    </a:cubicBezTo>
                    <a:cubicBezTo>
                      <a:pt x="f84" y="f85"/>
                      <a:pt x="f86" y="f87"/>
                      <a:pt x="f88" y="f89"/>
                    </a:cubicBezTo>
                    <a:cubicBezTo>
                      <a:pt x="f90" y="f91"/>
                      <a:pt x="f92" y="f93"/>
                      <a:pt x="f94" y="f76"/>
                    </a:cubicBezTo>
                    <a:cubicBezTo>
                      <a:pt x="f95" y="f96"/>
                      <a:pt x="f97" y="f98"/>
                      <a:pt x="f99" y="f82"/>
                    </a:cubicBezTo>
                    <a:cubicBezTo>
                      <a:pt x="f100" y="f101"/>
                      <a:pt x="f102" y="f103"/>
                      <a:pt x="f7" y="f104"/>
                    </a:cubicBezTo>
                    <a:cubicBezTo>
                      <a:pt x="f105" y="f106"/>
                      <a:pt x="f107" y="f108"/>
                      <a:pt x="f109" y="f110"/>
                    </a:cubicBezTo>
                    <a:cubicBezTo>
                      <a:pt x="f111" y="f112"/>
                      <a:pt x="f113" y="f114"/>
                      <a:pt x="f115" y="f116"/>
                    </a:cubicBezTo>
                    <a:cubicBezTo>
                      <a:pt x="f117" y="f118"/>
                      <a:pt x="f119" y="f120"/>
                      <a:pt x="f121" y="f86"/>
                    </a:cubicBezTo>
                    <a:cubicBezTo>
                      <a:pt x="f122" y="f123"/>
                      <a:pt x="f124" y="f125"/>
                      <a:pt x="f126" y="f127"/>
                    </a:cubicBezTo>
                    <a:cubicBezTo>
                      <a:pt x="f128" y="f129"/>
                      <a:pt x="f130" y="f131"/>
                      <a:pt x="f132" y="f133"/>
                    </a:cubicBezTo>
                    <a:cubicBezTo>
                      <a:pt x="f134" y="f135"/>
                      <a:pt x="f136" y="f102"/>
                      <a:pt x="f137" y="f138"/>
                    </a:cubicBezTo>
                    <a:cubicBezTo>
                      <a:pt x="f139" y="f140"/>
                      <a:pt x="f141" y="f142"/>
                      <a:pt x="f143" y="f7"/>
                    </a:cubicBezTo>
                    <a:cubicBezTo>
                      <a:pt x="f144" y="f140"/>
                      <a:pt x="f145" y="f146"/>
                      <a:pt x="f147" y="f148"/>
                    </a:cubicBezTo>
                    <a:cubicBezTo>
                      <a:pt x="f149" y="f150"/>
                      <a:pt x="f151" y="f152"/>
                      <a:pt x="f153" y="f154"/>
                    </a:cubicBezTo>
                    <a:cubicBezTo>
                      <a:pt x="f155" y="f156"/>
                      <a:pt x="f157" y="f158"/>
                      <a:pt x="f157" y="f158"/>
                    </a:cubicBezTo>
                    <a:cubicBezTo>
                      <a:pt x="f159" y="f154"/>
                      <a:pt x="f160" y="f161"/>
                      <a:pt x="f162" y="f163"/>
                    </a:cubicBezTo>
                    <a:cubicBezTo>
                      <a:pt x="f164" y="f150"/>
                      <a:pt x="f165" y="f166"/>
                      <a:pt x="f167" y="f168"/>
                    </a:cubicBezTo>
                    <a:cubicBezTo>
                      <a:pt x="f169" y="f170"/>
                      <a:pt x="f171" y="f172"/>
                      <a:pt x="f173" y="f174"/>
                    </a:cubicBezTo>
                    <a:cubicBezTo>
                      <a:pt x="f175" y="f176"/>
                      <a:pt x="f177" y="f178"/>
                      <a:pt x="f179" y="f180"/>
                    </a:cubicBezTo>
                    <a:cubicBezTo>
                      <a:pt x="f181" y="f116"/>
                      <a:pt x="f182" y="f183"/>
                      <a:pt x="f184" y="f185"/>
                    </a:cubicBezTo>
                    <a:cubicBezTo>
                      <a:pt x="f186" y="f187"/>
                      <a:pt x="f188" y="f189"/>
                      <a:pt x="f190" y="f191"/>
                    </a:cubicBezTo>
                    <a:cubicBezTo>
                      <a:pt x="f192" y="f193"/>
                      <a:pt x="f194" y="f195"/>
                      <a:pt x="f196" y="f197"/>
                    </a:cubicBezTo>
                    <a:cubicBezTo>
                      <a:pt x="f198" y="f199"/>
                      <a:pt x="f200" y="f201"/>
                      <a:pt x="f202" y="f76"/>
                    </a:cubicBezTo>
                    <a:cubicBezTo>
                      <a:pt x="f203" y="f204"/>
                      <a:pt x="f205" y="f206"/>
                      <a:pt x="f205" y="f206"/>
                    </a:cubicBezTo>
                    <a:cubicBezTo>
                      <a:pt x="f207" y="f208"/>
                      <a:pt x="f209" y="f210"/>
                      <a:pt x="f211" y="f212"/>
                    </a:cubicBezTo>
                    <a:cubicBezTo>
                      <a:pt x="f213" y="f214"/>
                      <a:pt x="f215" y="f216"/>
                      <a:pt x="f217" y="f218"/>
                    </a:cubicBezTo>
                    <a:cubicBezTo>
                      <a:pt x="f219" y="f220"/>
                      <a:pt x="f221" y="f222"/>
                      <a:pt x="f223" y="f224"/>
                    </a:cubicBezTo>
                    <a:cubicBezTo>
                      <a:pt x="f223" y="f224"/>
                      <a:pt x="f225" y="f226"/>
                      <a:pt x="f227" y="f228"/>
                    </a:cubicBezTo>
                    <a:cubicBezTo>
                      <a:pt x="f229" y="f230"/>
                      <a:pt x="f231" y="f47"/>
                      <a:pt x="f231" y="f47"/>
                    </a:cubicBezTo>
                    <a:cubicBezTo>
                      <a:pt x="f232" y="f233"/>
                      <a:pt x="f234" y="f235"/>
                      <a:pt x="f236" y="f25"/>
                    </a:cubicBezTo>
                    <a:cubicBezTo>
                      <a:pt x="f237" y="f238"/>
                      <a:pt x="f237" y="f239"/>
                      <a:pt x="f240" y="f241"/>
                    </a:cubicBezTo>
                    <a:cubicBezTo>
                      <a:pt x="f242" y="f243"/>
                      <a:pt x="f244" y="f245"/>
                      <a:pt x="f246" y="f247"/>
                    </a:cubicBezTo>
                    <a:cubicBezTo>
                      <a:pt x="f248" y="f249"/>
                      <a:pt x="f250" y="f251"/>
                      <a:pt x="f252" y="f253"/>
                    </a:cubicBezTo>
                    <a:cubicBezTo>
                      <a:pt x="f254" y="f255"/>
                      <a:pt x="f256" y="f257"/>
                      <a:pt x="f258" y="f19"/>
                    </a:cubicBezTo>
                    <a:cubicBezTo>
                      <a:pt x="f259" y="f260"/>
                      <a:pt x="f261" y="f260"/>
                      <a:pt x="f262" y="f18"/>
                    </a:cubicBezTo>
                    <a:cubicBezTo>
                      <a:pt x="f263" y="f264"/>
                      <a:pt x="f265" y="f266"/>
                      <a:pt x="f263" y="f267"/>
                    </a:cubicBezTo>
                    <a:cubicBezTo>
                      <a:pt x="f268" y="f269"/>
                      <a:pt x="f270" y="f271"/>
                      <a:pt x="f6" y="f272"/>
                    </a:cubicBezTo>
                  </a:path>
                </a:pathLst>
              </a:custGeom>
              <a:noFill/>
              <a:ln w="38103" cap="flat">
                <a:solidFill>
                  <a:srgbClr val="FFFFFF"/>
                </a:solidFill>
                <a:prstDash val="solid"/>
                <a:roun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a typeface=""/>
                  <a:cs typeface=""/>
                </a:endParaRPr>
              </a:p>
            </p:txBody>
          </p:sp>
        </p:grpSp>
      </p:grpSp>
      <p:grpSp>
        <p:nvGrpSpPr>
          <p:cNvPr id="16" name="Group 15">
            <a:extLst>
              <a:ext uri="{FF2B5EF4-FFF2-40B4-BE49-F238E27FC236}">
                <a16:creationId xmlns:a16="http://schemas.microsoft.com/office/drawing/2014/main" id="{1BA065EC-E92A-4115-84D1-26CC8EE11BBD}"/>
              </a:ext>
            </a:extLst>
          </p:cNvPr>
          <p:cNvGrpSpPr/>
          <p:nvPr/>
        </p:nvGrpSpPr>
        <p:grpSpPr>
          <a:xfrm>
            <a:off x="0" y="1201380"/>
            <a:ext cx="4940572" cy="830032"/>
            <a:chOff x="0" y="1201380"/>
            <a:chExt cx="4940572" cy="830032"/>
          </a:xfrm>
        </p:grpSpPr>
        <p:sp>
          <p:nvSpPr>
            <p:cNvPr id="12" name="Rectangle 11">
              <a:extLst>
                <a:ext uri="{FF2B5EF4-FFF2-40B4-BE49-F238E27FC236}">
                  <a16:creationId xmlns:a16="http://schemas.microsoft.com/office/drawing/2014/main" id="{B792BA1B-F1F4-4182-A0E1-923FC3E81343}"/>
                </a:ext>
              </a:extLst>
            </p:cNvPr>
            <p:cNvSpPr/>
            <p:nvPr/>
          </p:nvSpPr>
          <p:spPr>
            <a:xfrm>
              <a:off x="985952" y="1201380"/>
              <a:ext cx="3954620" cy="830032"/>
            </a:xfrm>
            <a:custGeom>
              <a:avLst/>
              <a:gdLst>
                <a:gd name="connsiteX0" fmla="*/ 0 w 3871698"/>
                <a:gd name="connsiteY0" fmla="*/ 0 h 863884"/>
                <a:gd name="connsiteX1" fmla="*/ 3871698 w 3871698"/>
                <a:gd name="connsiteY1" fmla="*/ 0 h 863884"/>
                <a:gd name="connsiteX2" fmla="*/ 3871698 w 3871698"/>
                <a:gd name="connsiteY2" fmla="*/ 863884 h 863884"/>
                <a:gd name="connsiteX3" fmla="*/ 0 w 3871698"/>
                <a:gd name="connsiteY3" fmla="*/ 863884 h 863884"/>
                <a:gd name="connsiteX4" fmla="*/ 0 w 3871698"/>
                <a:gd name="connsiteY4" fmla="*/ 0 h 863884"/>
                <a:gd name="connsiteX0" fmla="*/ 82193 w 3953891"/>
                <a:gd name="connsiteY0" fmla="*/ 0 h 863884"/>
                <a:gd name="connsiteX1" fmla="*/ 3953891 w 3953891"/>
                <a:gd name="connsiteY1" fmla="*/ 0 h 863884"/>
                <a:gd name="connsiteX2" fmla="*/ 3953891 w 3953891"/>
                <a:gd name="connsiteY2" fmla="*/ 863884 h 863884"/>
                <a:gd name="connsiteX3" fmla="*/ 0 w 3953891"/>
                <a:gd name="connsiteY3" fmla="*/ 750868 h 863884"/>
                <a:gd name="connsiteX4" fmla="*/ 82193 w 3953891"/>
                <a:gd name="connsiteY4" fmla="*/ 0 h 863884"/>
                <a:gd name="connsiteX0" fmla="*/ 82193 w 3994987"/>
                <a:gd name="connsiteY0" fmla="*/ 0 h 750868"/>
                <a:gd name="connsiteX1" fmla="*/ 3953891 w 3994987"/>
                <a:gd name="connsiteY1" fmla="*/ 0 h 750868"/>
                <a:gd name="connsiteX2" fmla="*/ 3994987 w 3994987"/>
                <a:gd name="connsiteY2" fmla="*/ 576208 h 750868"/>
                <a:gd name="connsiteX3" fmla="*/ 0 w 3994987"/>
                <a:gd name="connsiteY3" fmla="*/ 750868 h 750868"/>
                <a:gd name="connsiteX4" fmla="*/ 82193 w 3994987"/>
                <a:gd name="connsiteY4" fmla="*/ 0 h 750868"/>
                <a:gd name="connsiteX0" fmla="*/ 0 w 3912794"/>
                <a:gd name="connsiteY0" fmla="*/ 0 h 874158"/>
                <a:gd name="connsiteX1" fmla="*/ 3871698 w 3912794"/>
                <a:gd name="connsiteY1" fmla="*/ 0 h 874158"/>
                <a:gd name="connsiteX2" fmla="*/ 3912794 w 3912794"/>
                <a:gd name="connsiteY2" fmla="*/ 576208 h 874158"/>
                <a:gd name="connsiteX3" fmla="*/ 20549 w 3912794"/>
                <a:gd name="connsiteY3" fmla="*/ 874158 h 874158"/>
                <a:gd name="connsiteX4" fmla="*/ 0 w 3912794"/>
                <a:gd name="connsiteY4" fmla="*/ 0 h 874158"/>
                <a:gd name="connsiteX0" fmla="*/ 0 w 3984713"/>
                <a:gd name="connsiteY0" fmla="*/ 0 h 946077"/>
                <a:gd name="connsiteX1" fmla="*/ 3943617 w 3984713"/>
                <a:gd name="connsiteY1" fmla="*/ 71919 h 946077"/>
                <a:gd name="connsiteX2" fmla="*/ 3984713 w 3984713"/>
                <a:gd name="connsiteY2" fmla="*/ 648127 h 946077"/>
                <a:gd name="connsiteX3" fmla="*/ 92468 w 3984713"/>
                <a:gd name="connsiteY3" fmla="*/ 946077 h 946077"/>
                <a:gd name="connsiteX4" fmla="*/ 0 w 3984713"/>
                <a:gd name="connsiteY4" fmla="*/ 0 h 946077"/>
                <a:gd name="connsiteX0" fmla="*/ 0 w 3984713"/>
                <a:gd name="connsiteY0" fmla="*/ 0 h 781691"/>
                <a:gd name="connsiteX1" fmla="*/ 3943617 w 3984713"/>
                <a:gd name="connsiteY1" fmla="*/ 71919 h 781691"/>
                <a:gd name="connsiteX2" fmla="*/ 3984713 w 3984713"/>
                <a:gd name="connsiteY2" fmla="*/ 648127 h 781691"/>
                <a:gd name="connsiteX3" fmla="*/ 61645 w 3984713"/>
                <a:gd name="connsiteY3" fmla="*/ 781691 h 781691"/>
                <a:gd name="connsiteX4" fmla="*/ 0 w 3984713"/>
                <a:gd name="connsiteY4" fmla="*/ 0 h 781691"/>
                <a:gd name="connsiteX0" fmla="*/ 0 w 3943617"/>
                <a:gd name="connsiteY0" fmla="*/ 0 h 822787"/>
                <a:gd name="connsiteX1" fmla="*/ 3943617 w 3943617"/>
                <a:gd name="connsiteY1" fmla="*/ 71919 h 822787"/>
                <a:gd name="connsiteX2" fmla="*/ 3748407 w 3943617"/>
                <a:gd name="connsiteY2" fmla="*/ 822787 h 822787"/>
                <a:gd name="connsiteX3" fmla="*/ 61645 w 3943617"/>
                <a:gd name="connsiteY3" fmla="*/ 781691 h 822787"/>
                <a:gd name="connsiteX4" fmla="*/ 0 w 3943617"/>
                <a:gd name="connsiteY4" fmla="*/ 0 h 822787"/>
                <a:gd name="connsiteX0" fmla="*/ 0 w 3748407"/>
                <a:gd name="connsiteY0" fmla="*/ 0 h 822787"/>
                <a:gd name="connsiteX1" fmla="*/ 3666214 w 3748407"/>
                <a:gd name="connsiteY1" fmla="*/ 82193 h 822787"/>
                <a:gd name="connsiteX2" fmla="*/ 3748407 w 3748407"/>
                <a:gd name="connsiteY2" fmla="*/ 822787 h 822787"/>
                <a:gd name="connsiteX3" fmla="*/ 61645 w 3748407"/>
                <a:gd name="connsiteY3" fmla="*/ 781691 h 822787"/>
                <a:gd name="connsiteX4" fmla="*/ 0 w 3748407"/>
                <a:gd name="connsiteY4" fmla="*/ 0 h 822787"/>
                <a:gd name="connsiteX0" fmla="*/ 0 w 3830601"/>
                <a:gd name="connsiteY0" fmla="*/ 0 h 822787"/>
                <a:gd name="connsiteX1" fmla="*/ 3830601 w 3830601"/>
                <a:gd name="connsiteY1" fmla="*/ 0 h 822787"/>
                <a:gd name="connsiteX2" fmla="*/ 3748407 w 3830601"/>
                <a:gd name="connsiteY2" fmla="*/ 822787 h 822787"/>
                <a:gd name="connsiteX3" fmla="*/ 61645 w 3830601"/>
                <a:gd name="connsiteY3" fmla="*/ 781691 h 822787"/>
                <a:gd name="connsiteX4" fmla="*/ 0 w 3830601"/>
                <a:gd name="connsiteY4" fmla="*/ 0 h 822787"/>
                <a:gd name="connsiteX0" fmla="*/ 0 w 3830601"/>
                <a:gd name="connsiteY0" fmla="*/ 0 h 915255"/>
                <a:gd name="connsiteX1" fmla="*/ 3830601 w 3830601"/>
                <a:gd name="connsiteY1" fmla="*/ 0 h 915255"/>
                <a:gd name="connsiteX2" fmla="*/ 3748407 w 3830601"/>
                <a:gd name="connsiteY2" fmla="*/ 822787 h 915255"/>
                <a:gd name="connsiteX3" fmla="*/ 143839 w 3830601"/>
                <a:gd name="connsiteY3" fmla="*/ 915255 h 915255"/>
                <a:gd name="connsiteX4" fmla="*/ 0 w 3830601"/>
                <a:gd name="connsiteY4" fmla="*/ 0 h 915255"/>
                <a:gd name="connsiteX0" fmla="*/ 61644 w 3686762"/>
                <a:gd name="connsiteY0" fmla="*/ 0 h 976900"/>
                <a:gd name="connsiteX1" fmla="*/ 3686762 w 3686762"/>
                <a:gd name="connsiteY1" fmla="*/ 61645 h 976900"/>
                <a:gd name="connsiteX2" fmla="*/ 3604568 w 3686762"/>
                <a:gd name="connsiteY2" fmla="*/ 884432 h 976900"/>
                <a:gd name="connsiteX3" fmla="*/ 0 w 3686762"/>
                <a:gd name="connsiteY3" fmla="*/ 976900 h 976900"/>
                <a:gd name="connsiteX4" fmla="*/ 61644 w 3686762"/>
                <a:gd name="connsiteY4" fmla="*/ 0 h 976900"/>
                <a:gd name="connsiteX0" fmla="*/ 30821 w 3686762"/>
                <a:gd name="connsiteY0" fmla="*/ 0 h 987174"/>
                <a:gd name="connsiteX1" fmla="*/ 3686762 w 3686762"/>
                <a:gd name="connsiteY1" fmla="*/ 71919 h 987174"/>
                <a:gd name="connsiteX2" fmla="*/ 3604568 w 3686762"/>
                <a:gd name="connsiteY2" fmla="*/ 894706 h 987174"/>
                <a:gd name="connsiteX3" fmla="*/ 0 w 3686762"/>
                <a:gd name="connsiteY3" fmla="*/ 987174 h 987174"/>
                <a:gd name="connsiteX4" fmla="*/ 30821 w 3686762"/>
                <a:gd name="connsiteY4" fmla="*/ 0 h 987174"/>
                <a:gd name="connsiteX0" fmla="*/ 10273 w 3686762"/>
                <a:gd name="connsiteY0" fmla="*/ 0 h 1017996"/>
                <a:gd name="connsiteX1" fmla="*/ 3686762 w 3686762"/>
                <a:gd name="connsiteY1" fmla="*/ 102741 h 1017996"/>
                <a:gd name="connsiteX2" fmla="*/ 3604568 w 3686762"/>
                <a:gd name="connsiteY2" fmla="*/ 925528 h 1017996"/>
                <a:gd name="connsiteX3" fmla="*/ 0 w 3686762"/>
                <a:gd name="connsiteY3" fmla="*/ 1017996 h 1017996"/>
                <a:gd name="connsiteX4" fmla="*/ 10273 w 3686762"/>
                <a:gd name="connsiteY4" fmla="*/ 0 h 101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762" h="1017996">
                  <a:moveTo>
                    <a:pt x="10273" y="0"/>
                  </a:moveTo>
                  <a:lnTo>
                    <a:pt x="3686762" y="102741"/>
                  </a:lnTo>
                  <a:lnTo>
                    <a:pt x="3604568" y="925528"/>
                  </a:lnTo>
                  <a:lnTo>
                    <a:pt x="0" y="1017996"/>
                  </a:lnTo>
                  <a:lnTo>
                    <a:pt x="10273" y="0"/>
                  </a:lnTo>
                  <a:close/>
                </a:path>
              </a:pathLst>
            </a:custGeom>
            <a:solidFill>
              <a:schemeClr val="accent4">
                <a:lumMod val="20000"/>
                <a:lumOff val="80000"/>
              </a:schemeClr>
            </a:solidFill>
            <a:ln>
              <a:solidFill>
                <a:srgbClr val="FC6505"/>
              </a:solid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37B819BB-0FB7-43B6-BCC3-F78A15B7EBA8}"/>
                </a:ext>
              </a:extLst>
            </p:cNvPr>
            <p:cNvSpPr txBox="1"/>
            <p:nvPr/>
          </p:nvSpPr>
          <p:spPr>
            <a:xfrm>
              <a:off x="1138856" y="1334340"/>
              <a:ext cx="3723984" cy="584775"/>
            </a:xfrm>
            <a:prstGeom prst="rect">
              <a:avLst/>
            </a:prstGeom>
            <a:noFill/>
          </p:spPr>
          <p:txBody>
            <a:bodyPr wrap="square" rtlCol="0">
              <a:spAutoFit/>
            </a:bodyPr>
            <a:lstStyle/>
            <a:p>
              <a:pPr fontAlgn="base">
                <a:spcBef>
                  <a:spcPts val="300"/>
                </a:spcBef>
              </a:pPr>
              <a:r>
                <a:rPr lang="en-US" sz="1600">
                  <a:solidFill>
                    <a:srgbClr val="FC6505"/>
                  </a:solidFill>
                  <a:latin typeface="Bahnschrift SemiLight SemiConde" panose="020B0502040204020203" pitchFamily="34" charset="0"/>
                </a:rPr>
                <a:t>We all have them – they create meaning in our lives and give us motivation</a:t>
              </a:r>
            </a:p>
          </p:txBody>
        </p:sp>
        <p:pic>
          <p:nvPicPr>
            <p:cNvPr id="14" name="Picture 13">
              <a:extLst>
                <a:ext uri="{FF2B5EF4-FFF2-40B4-BE49-F238E27FC236}">
                  <a16:creationId xmlns:a16="http://schemas.microsoft.com/office/drawing/2014/main" id="{6D71472E-0C2E-4C70-BD0A-EC6D5F9D016D}"/>
                </a:ext>
              </a:extLst>
            </p:cNvPr>
            <p:cNvPicPr>
              <a:picLocks noChangeAspect="1"/>
            </p:cNvPicPr>
            <p:nvPr/>
          </p:nvPicPr>
          <p:blipFill rotWithShape="1">
            <a:blip r:embed="rId9">
              <a:extLst>
                <a:ext uri="{28A0092B-C50C-407E-A947-70E740481C1C}">
                  <a14:useLocalDpi xmlns:a14="http://schemas.microsoft.com/office/drawing/2010/main" val="0"/>
                </a:ext>
              </a:extLst>
            </a:blip>
            <a:srcRect l="25391"/>
            <a:stretch/>
          </p:blipFill>
          <p:spPr>
            <a:xfrm>
              <a:off x="0" y="1458799"/>
              <a:ext cx="1145918" cy="354440"/>
            </a:xfrm>
            <a:prstGeom prst="rect">
              <a:avLst/>
            </a:prstGeom>
            <a:effectLst>
              <a:outerShdw blurRad="50800" dist="50800" dir="5400000" algn="ctr" rotWithShape="0">
                <a:schemeClr val="bg1">
                  <a:lumMod val="75000"/>
                </a:schemeClr>
              </a:outerShdw>
            </a:effectLst>
          </p:spPr>
        </p:pic>
      </p:grpSp>
      <p:sp>
        <p:nvSpPr>
          <p:cNvPr id="53" name="TextBox 52">
            <a:extLst>
              <a:ext uri="{FF2B5EF4-FFF2-40B4-BE49-F238E27FC236}">
                <a16:creationId xmlns:a16="http://schemas.microsoft.com/office/drawing/2014/main" id="{5D7A6CE5-50D6-4FFD-8BF7-0F6A3C78D86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Tree>
    <p:extLst>
      <p:ext uri="{BB962C8B-B14F-4D97-AF65-F5344CB8AC3E}">
        <p14:creationId xmlns:p14="http://schemas.microsoft.com/office/powerpoint/2010/main" val="386401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Picture 44" descr="A picture containing sunset, nature, flock, bright&#10;&#10;Description automatically generated">
            <a:extLst>
              <a:ext uri="{FF2B5EF4-FFF2-40B4-BE49-F238E27FC236}">
                <a16:creationId xmlns:a16="http://schemas.microsoft.com/office/drawing/2014/main" id="{211C9F28-08B2-65F2-9BA0-30914927B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290" y="414981"/>
            <a:ext cx="4966501" cy="516378"/>
          </a:xfrm>
          <a:prstGeom prst="rect">
            <a:avLst/>
          </a:prstGeom>
        </p:spPr>
      </p:pic>
      <p:sp>
        <p:nvSpPr>
          <p:cNvPr id="50" name="Rectangle 49">
            <a:extLst>
              <a:ext uri="{FF2B5EF4-FFF2-40B4-BE49-F238E27FC236}">
                <a16:creationId xmlns:a16="http://schemas.microsoft.com/office/drawing/2014/main" id="{027F1092-1126-364A-A8E8-3CD2A32BECC3}"/>
              </a:ext>
            </a:extLst>
          </p:cNvPr>
          <p:cNvSpPr/>
          <p:nvPr/>
        </p:nvSpPr>
        <p:spPr>
          <a:xfrm>
            <a:off x="0" y="0"/>
            <a:ext cx="6773027" cy="101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EE727E-D41F-4047-AE26-FC9A0623135B}"/>
              </a:ext>
            </a:extLst>
          </p:cNvPr>
          <p:cNvSpPr txBox="1"/>
          <p:nvPr/>
        </p:nvSpPr>
        <p:spPr>
          <a:xfrm>
            <a:off x="1516291" y="503656"/>
            <a:ext cx="4809767" cy="369332"/>
          </a:xfrm>
          <a:prstGeom prst="rect">
            <a:avLst/>
          </a:prstGeom>
          <a:noFill/>
        </p:spPr>
        <p:txBody>
          <a:bodyPr wrap="square" rtlCol="0">
            <a:spAutoFit/>
          </a:bodyPr>
          <a:lstStyle/>
          <a:p>
            <a:pPr algn="ctr"/>
            <a:r>
              <a:rPr lang="en-GB" b="1">
                <a:solidFill>
                  <a:schemeClr val="bg1"/>
                </a:solidFill>
                <a:latin typeface="Simplified Arabic Fixed"/>
                <a:cs typeface="Simplified Arabic Fixed"/>
              </a:rPr>
              <a:t>Whose values?</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AE8BCF60-FF8F-CC42-8324-25ED37ABDEB1}"/>
                  </a:ext>
                </a:extLst>
              </p14:cNvPr>
              <p14:cNvContentPartPr/>
              <p14:nvPr/>
            </p14:nvContentPartPr>
            <p14:xfrm>
              <a:off x="2900753" y="-49426"/>
              <a:ext cx="360" cy="360"/>
            </p14:xfrm>
          </p:contentPart>
        </mc:Choice>
        <mc:Fallback xmlns="">
          <p:pic>
            <p:nvPicPr>
              <p:cNvPr id="2" name="Ink 1">
                <a:extLst>
                  <a:ext uri="{FF2B5EF4-FFF2-40B4-BE49-F238E27FC236}">
                    <a16:creationId xmlns:a16="http://schemas.microsoft.com/office/drawing/2014/main" id="{AE8BCF60-FF8F-CC42-8324-25ED37ABDEB1}"/>
                  </a:ext>
                </a:extLst>
              </p:cNvPr>
              <p:cNvPicPr/>
              <p:nvPr/>
            </p:nvPicPr>
            <p:blipFill>
              <a:blip r:embed="rId6"/>
              <a:stretch>
                <a:fillRect/>
              </a:stretch>
            </p:blipFill>
            <p:spPr>
              <a:xfrm>
                <a:off x="2882753" y="-157426"/>
                <a:ext cx="36000" cy="216000"/>
              </a:xfrm>
              <a:prstGeom prst="rect">
                <a:avLst/>
              </a:prstGeom>
            </p:spPr>
          </p:pic>
        </mc:Fallback>
      </mc:AlternateContent>
      <p:pic>
        <p:nvPicPr>
          <p:cNvPr id="5" name="Picture 4" descr="A picture containing text, sign&#10;&#10;Description automatically generated">
            <a:extLst>
              <a:ext uri="{FF2B5EF4-FFF2-40B4-BE49-F238E27FC236}">
                <a16:creationId xmlns:a16="http://schemas.microsoft.com/office/drawing/2014/main" id="{FEBCE3E8-8CDA-5645-8722-78CFE25B78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9267" y="286843"/>
            <a:ext cx="770291" cy="764225"/>
          </a:xfrm>
          <a:prstGeom prst="rect">
            <a:avLst/>
          </a:prstGeom>
        </p:spPr>
      </p:pic>
      <p:sp>
        <p:nvSpPr>
          <p:cNvPr id="38" name="TextBox 37">
            <a:extLst>
              <a:ext uri="{FF2B5EF4-FFF2-40B4-BE49-F238E27FC236}">
                <a16:creationId xmlns:a16="http://schemas.microsoft.com/office/drawing/2014/main" id="{358AC9B1-8C90-A3B3-AFC5-D197CC4C2427}"/>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4" name="Picture 4">
            <a:extLst>
              <a:ext uri="{FF2B5EF4-FFF2-40B4-BE49-F238E27FC236}">
                <a16:creationId xmlns:a16="http://schemas.microsoft.com/office/drawing/2014/main" id="{92393874-EEB5-7778-477F-57DC97EDE6B7}"/>
              </a:ext>
            </a:extLst>
          </p:cNvPr>
          <p:cNvPicPr>
            <a:picLocks noChangeAspect="1"/>
          </p:cNvPicPr>
          <p:nvPr/>
        </p:nvPicPr>
        <p:blipFill>
          <a:blip r:embed="rId8"/>
          <a:stretch>
            <a:fillRect/>
          </a:stretch>
        </p:blipFill>
        <p:spPr>
          <a:xfrm>
            <a:off x="7515061" y="6263837"/>
            <a:ext cx="1247775" cy="400050"/>
          </a:xfrm>
          <a:prstGeom prst="rect">
            <a:avLst/>
          </a:prstGeom>
        </p:spPr>
      </p:pic>
      <p:grpSp>
        <p:nvGrpSpPr>
          <p:cNvPr id="31" name="Group 30">
            <a:extLst>
              <a:ext uri="{FF2B5EF4-FFF2-40B4-BE49-F238E27FC236}">
                <a16:creationId xmlns:a16="http://schemas.microsoft.com/office/drawing/2014/main" id="{E384EC56-2021-4A2E-854C-6DF8DF27BD53}"/>
              </a:ext>
            </a:extLst>
          </p:cNvPr>
          <p:cNvGrpSpPr/>
          <p:nvPr/>
        </p:nvGrpSpPr>
        <p:grpSpPr>
          <a:xfrm>
            <a:off x="974412" y="1483706"/>
            <a:ext cx="2820016" cy="2616677"/>
            <a:chOff x="970934" y="1092426"/>
            <a:chExt cx="2820016" cy="2616677"/>
          </a:xfrm>
        </p:grpSpPr>
        <p:pic>
          <p:nvPicPr>
            <p:cNvPr id="26" name="Picture 25">
              <a:extLst>
                <a:ext uri="{FF2B5EF4-FFF2-40B4-BE49-F238E27FC236}">
                  <a16:creationId xmlns:a16="http://schemas.microsoft.com/office/drawing/2014/main" id="{3C0AE190-2692-4D96-8967-64BA24C5E0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0934" y="1092426"/>
              <a:ext cx="2820016" cy="2616677"/>
            </a:xfrm>
            <a:prstGeom prst="rect">
              <a:avLst/>
            </a:prstGeom>
          </p:spPr>
        </p:pic>
        <p:sp>
          <p:nvSpPr>
            <p:cNvPr id="23" name="Text Box 5">
              <a:extLst>
                <a:ext uri="{FF2B5EF4-FFF2-40B4-BE49-F238E27FC236}">
                  <a16:creationId xmlns:a16="http://schemas.microsoft.com/office/drawing/2014/main" id="{B13F6837-D950-4D85-AC23-848FDB5D71F4}"/>
                </a:ext>
              </a:extLst>
            </p:cNvPr>
            <p:cNvSpPr txBox="1"/>
            <p:nvPr/>
          </p:nvSpPr>
          <p:spPr>
            <a:xfrm>
              <a:off x="1229013" y="1862155"/>
              <a:ext cx="2238104" cy="1077218"/>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spcBef>
                  <a:spcPts val="0"/>
                </a:spcBef>
                <a:spcAft>
                  <a:spcPts val="0"/>
                </a:spcAft>
                <a:buSzPct val="100000"/>
                <a:buFont typeface="Wingdings" panose="05000000000000000000" pitchFamily="2" charset="2"/>
                <a:buChar char="q"/>
                <a:tabLst/>
                <a:defRPr sz="1800" b="0" i="0" u="none" strike="noStrike" kern="0" cap="none" spc="0" baseline="0">
                  <a:solidFill>
                    <a:srgbClr val="000000"/>
                  </a:solidFill>
                  <a:uFillTx/>
                </a:defRPr>
              </a:pPr>
              <a:r>
                <a:rPr lang="en-GB" sz="1600">
                  <a:solidFill>
                    <a:schemeClr val="bg1"/>
                  </a:solidFill>
                  <a:latin typeface="Comic Sans MS" panose="030F0702030302020204" pitchFamily="66" charset="0"/>
                  <a:ea typeface=""/>
                  <a:cs typeface=""/>
                </a:rPr>
                <a:t>Accessibility</a:t>
              </a:r>
            </a:p>
            <a:p>
              <a:pPr marL="285750" marR="0" lvl="0" indent="-285750" algn="l" defTabSz="914400" rtl="0" fontAlgn="auto" hangingPunct="1">
                <a:spcBef>
                  <a:spcPts val="0"/>
                </a:spcBef>
                <a:spcAft>
                  <a:spcPts val="0"/>
                </a:spcAft>
                <a:buSzPct val="100000"/>
                <a:buFont typeface="Wingdings" panose="05000000000000000000" pitchFamily="2" charset="2"/>
                <a:buChar char="q"/>
                <a:tabLst/>
                <a:defRPr sz="1800" b="0" i="0" u="none" strike="noStrike" kern="0" cap="none" spc="0" baseline="0">
                  <a:solidFill>
                    <a:srgbClr val="000000"/>
                  </a:solidFill>
                  <a:uFillTx/>
                </a:defRPr>
              </a:pPr>
              <a:r>
                <a:rPr lang="en-GB" sz="1600" b="0" i="0" u="none" strike="noStrike" kern="1200" cap="none" spc="0" baseline="0">
                  <a:solidFill>
                    <a:schemeClr val="bg1"/>
                  </a:solidFill>
                  <a:uFillTx/>
                  <a:latin typeface="Comic Sans MS" panose="030F0702030302020204" pitchFamily="66" charset="0"/>
                  <a:ea typeface=""/>
                  <a:cs typeface=""/>
                </a:rPr>
                <a:t>Education</a:t>
              </a:r>
            </a:p>
            <a:p>
              <a:pPr marL="285750" marR="0" lvl="0" indent="-285750" algn="l" defTabSz="914400" rtl="0" fontAlgn="auto" hangingPunct="1">
                <a:spcBef>
                  <a:spcPts val="0"/>
                </a:spcBef>
                <a:spcAft>
                  <a:spcPts val="0"/>
                </a:spcAft>
                <a:buSzPct val="100000"/>
                <a:buFont typeface="Wingdings" panose="05000000000000000000" pitchFamily="2" charset="2"/>
                <a:buChar char="q"/>
                <a:tabLst/>
                <a:defRPr sz="1800" b="0" i="0" u="none" strike="noStrike" kern="0" cap="none" spc="0" baseline="0">
                  <a:solidFill>
                    <a:srgbClr val="000000"/>
                  </a:solidFill>
                  <a:uFillTx/>
                </a:defRPr>
              </a:pPr>
              <a:r>
                <a:rPr lang="en-GB" sz="1600">
                  <a:solidFill>
                    <a:schemeClr val="bg1"/>
                  </a:solidFill>
                  <a:latin typeface="Comic Sans MS" panose="030F0702030302020204" pitchFamily="66" charset="0"/>
                  <a:ea typeface=""/>
                  <a:cs typeface=""/>
                </a:rPr>
                <a:t>Racial Equality and </a:t>
              </a:r>
              <a:r>
                <a:rPr lang="en-GB" sz="1600" b="0" i="0" u="none" strike="noStrike" kern="1200" cap="none" spc="0" baseline="0">
                  <a:solidFill>
                    <a:schemeClr val="bg1"/>
                  </a:solidFill>
                  <a:uFillTx/>
                  <a:latin typeface="Comic Sans MS" panose="030F0702030302020204" pitchFamily="66" charset="0"/>
                  <a:ea typeface=""/>
                  <a:cs typeface=""/>
                </a:rPr>
                <a:t>Justice</a:t>
              </a:r>
            </a:p>
          </p:txBody>
        </p:sp>
      </p:grpSp>
      <p:grpSp>
        <p:nvGrpSpPr>
          <p:cNvPr id="34" name="Group 33">
            <a:extLst>
              <a:ext uri="{FF2B5EF4-FFF2-40B4-BE49-F238E27FC236}">
                <a16:creationId xmlns:a16="http://schemas.microsoft.com/office/drawing/2014/main" id="{C99B31C7-CB00-41EE-AD22-BFFF951A055D}"/>
              </a:ext>
            </a:extLst>
          </p:cNvPr>
          <p:cNvGrpSpPr/>
          <p:nvPr/>
        </p:nvGrpSpPr>
        <p:grpSpPr>
          <a:xfrm>
            <a:off x="4259231" y="4224469"/>
            <a:ext cx="4677428" cy="1657581"/>
            <a:chOff x="754031" y="4169051"/>
            <a:chExt cx="4677428" cy="1657581"/>
          </a:xfrm>
        </p:grpSpPr>
        <p:pic>
          <p:nvPicPr>
            <p:cNvPr id="18" name="Picture 17">
              <a:extLst>
                <a:ext uri="{FF2B5EF4-FFF2-40B4-BE49-F238E27FC236}">
                  <a16:creationId xmlns:a16="http://schemas.microsoft.com/office/drawing/2014/main" id="{C1BDA29F-BC10-476D-94ED-26AF7A6AC0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4031" y="4169051"/>
              <a:ext cx="4677428" cy="1657581"/>
            </a:xfrm>
            <a:prstGeom prst="rect">
              <a:avLst/>
            </a:prstGeom>
          </p:spPr>
        </p:pic>
        <p:sp>
          <p:nvSpPr>
            <p:cNvPr id="27" name="Rectangle 26">
              <a:extLst>
                <a:ext uri="{FF2B5EF4-FFF2-40B4-BE49-F238E27FC236}">
                  <a16:creationId xmlns:a16="http://schemas.microsoft.com/office/drawing/2014/main" id="{442928F6-422A-4336-88C7-7D8F64C97DFC}"/>
                </a:ext>
              </a:extLst>
            </p:cNvPr>
            <p:cNvSpPr/>
            <p:nvPr/>
          </p:nvSpPr>
          <p:spPr>
            <a:xfrm>
              <a:off x="1460979" y="4400948"/>
              <a:ext cx="3262234" cy="1169551"/>
            </a:xfrm>
            <a:prstGeom prst="rect">
              <a:avLst/>
            </a:prstGeom>
            <a:solidFill>
              <a:schemeClr val="accent4">
                <a:lumMod val="60000"/>
                <a:lumOff val="40000"/>
              </a:schemeClr>
            </a:solidFill>
          </p:spPr>
          <p:txBody>
            <a:bodyPr wrap="square">
              <a:spAutoFit/>
            </a:bodyPr>
            <a:lstStyle/>
            <a:p>
              <a:pPr marL="285750" indent="-285750">
                <a:buFont typeface="Wingdings" panose="05000000000000000000" pitchFamily="2" charset="2"/>
                <a:buChar char="ü"/>
              </a:pPr>
              <a:r>
                <a:rPr lang="en-GB" sz="1400"/>
                <a:t>Always do your best.</a:t>
              </a:r>
            </a:p>
            <a:p>
              <a:pPr marL="285750" indent="-285750">
                <a:buFont typeface="Wingdings" panose="05000000000000000000" pitchFamily="2" charset="2"/>
                <a:buChar char="ü"/>
              </a:pPr>
              <a:r>
                <a:rPr lang="en-GB" sz="1400"/>
                <a:t>No forecast is perfect, but try anyway.</a:t>
              </a:r>
            </a:p>
            <a:p>
              <a:pPr marL="285750" indent="-285750">
                <a:buFont typeface="Wingdings" panose="05000000000000000000" pitchFamily="2" charset="2"/>
                <a:buChar char="ü"/>
              </a:pPr>
              <a:r>
                <a:rPr lang="en-GB" sz="1400"/>
                <a:t>Respect and encourage people.</a:t>
              </a:r>
            </a:p>
            <a:p>
              <a:pPr marL="285750" indent="-285750">
                <a:buFont typeface="Wingdings" panose="05000000000000000000" pitchFamily="2" charset="2"/>
                <a:buChar char="ü"/>
              </a:pPr>
              <a:r>
                <a:rPr lang="en-GB" sz="1400"/>
                <a:t>Always be learning.</a:t>
              </a:r>
            </a:p>
            <a:p>
              <a:pPr marL="285750" indent="-285750">
                <a:buFont typeface="Wingdings" panose="05000000000000000000" pitchFamily="2" charset="2"/>
                <a:buChar char="ü"/>
              </a:pPr>
              <a:r>
                <a:rPr lang="en-GB" sz="1400"/>
                <a:t>Respect the environment.</a:t>
              </a:r>
            </a:p>
          </p:txBody>
        </p:sp>
      </p:grpSp>
      <p:grpSp>
        <p:nvGrpSpPr>
          <p:cNvPr id="25" name="Group 24">
            <a:extLst>
              <a:ext uri="{FF2B5EF4-FFF2-40B4-BE49-F238E27FC236}">
                <a16:creationId xmlns:a16="http://schemas.microsoft.com/office/drawing/2014/main" id="{C719B0C4-9AB4-42A8-B40B-E285E77F271C}"/>
              </a:ext>
            </a:extLst>
          </p:cNvPr>
          <p:cNvGrpSpPr/>
          <p:nvPr/>
        </p:nvGrpSpPr>
        <p:grpSpPr>
          <a:xfrm>
            <a:off x="5105236" y="1639013"/>
            <a:ext cx="2409825" cy="1961626"/>
            <a:chOff x="1270558" y="1409700"/>
            <a:chExt cx="2409825" cy="1961626"/>
          </a:xfrm>
        </p:grpSpPr>
        <p:sp>
          <p:nvSpPr>
            <p:cNvPr id="29" name="Rectangle: Rounded Corners 28">
              <a:extLst>
                <a:ext uri="{FF2B5EF4-FFF2-40B4-BE49-F238E27FC236}">
                  <a16:creationId xmlns:a16="http://schemas.microsoft.com/office/drawing/2014/main" id="{BB7745CF-9AD4-43A8-82B6-43EA2F6DFB12}"/>
                </a:ext>
              </a:extLst>
            </p:cNvPr>
            <p:cNvSpPr/>
            <p:nvPr/>
          </p:nvSpPr>
          <p:spPr>
            <a:xfrm>
              <a:off x="1270558" y="1409700"/>
              <a:ext cx="2409825" cy="1961626"/>
            </a:xfrm>
            <a:prstGeom prst="roundRect">
              <a:avLst/>
            </a:prstGeom>
            <a:solidFill>
              <a:srgbClr val="00B0F0">
                <a:alpha val="69000"/>
              </a:srgb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86EB0741-7592-4760-9CEA-93371FAD6AD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65834" y="1436904"/>
              <a:ext cx="1503882" cy="1818170"/>
            </a:xfrm>
            <a:prstGeom prst="rect">
              <a:avLst/>
            </a:prstGeom>
          </p:spPr>
        </p:pic>
      </p:grpSp>
      <p:grpSp>
        <p:nvGrpSpPr>
          <p:cNvPr id="37" name="Group 36">
            <a:extLst>
              <a:ext uri="{FF2B5EF4-FFF2-40B4-BE49-F238E27FC236}">
                <a16:creationId xmlns:a16="http://schemas.microsoft.com/office/drawing/2014/main" id="{E4531D4E-7B36-4A1A-A8D8-0AE9DE68812C}"/>
              </a:ext>
            </a:extLst>
          </p:cNvPr>
          <p:cNvGrpSpPr/>
          <p:nvPr/>
        </p:nvGrpSpPr>
        <p:grpSpPr>
          <a:xfrm>
            <a:off x="857091" y="4659927"/>
            <a:ext cx="3045962" cy="965990"/>
            <a:chOff x="723900" y="4257675"/>
            <a:chExt cx="3848100" cy="1220379"/>
          </a:xfrm>
        </p:grpSpPr>
        <p:sp>
          <p:nvSpPr>
            <p:cNvPr id="39" name="Rectangle: Rounded Corners 38">
              <a:extLst>
                <a:ext uri="{FF2B5EF4-FFF2-40B4-BE49-F238E27FC236}">
                  <a16:creationId xmlns:a16="http://schemas.microsoft.com/office/drawing/2014/main" id="{3392050E-AEC8-428C-BF95-BBAAA4FB9F40}"/>
                </a:ext>
              </a:extLst>
            </p:cNvPr>
            <p:cNvSpPr/>
            <p:nvPr/>
          </p:nvSpPr>
          <p:spPr>
            <a:xfrm>
              <a:off x="723900" y="4257675"/>
              <a:ext cx="3848100" cy="1220379"/>
            </a:xfrm>
            <a:prstGeom prst="roundRect">
              <a:avLst/>
            </a:prstGeom>
            <a:solidFill>
              <a:srgbClr val="FFC000">
                <a:alpha val="69000"/>
              </a:srgb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83687ECA-E065-4163-906F-E20A977729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7737" y="4640865"/>
              <a:ext cx="3374600" cy="445702"/>
            </a:xfrm>
            <a:prstGeom prst="rect">
              <a:avLst/>
            </a:prstGeom>
          </p:spPr>
        </p:pic>
      </p:grpSp>
    </p:spTree>
    <p:extLst>
      <p:ext uri="{BB962C8B-B14F-4D97-AF65-F5344CB8AC3E}">
        <p14:creationId xmlns:p14="http://schemas.microsoft.com/office/powerpoint/2010/main" val="235153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Picture 44" descr="A picture containing sunset, nature, flock, bright&#10;&#10;Description automatically generated">
            <a:extLst>
              <a:ext uri="{FF2B5EF4-FFF2-40B4-BE49-F238E27FC236}">
                <a16:creationId xmlns:a16="http://schemas.microsoft.com/office/drawing/2014/main" id="{211C9F28-08B2-65F2-9BA0-30914927B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290" y="414981"/>
            <a:ext cx="4966501" cy="516378"/>
          </a:xfrm>
          <a:prstGeom prst="rect">
            <a:avLst/>
          </a:prstGeom>
        </p:spPr>
      </p:pic>
      <p:sp>
        <p:nvSpPr>
          <p:cNvPr id="50" name="Rectangle 49">
            <a:extLst>
              <a:ext uri="{FF2B5EF4-FFF2-40B4-BE49-F238E27FC236}">
                <a16:creationId xmlns:a16="http://schemas.microsoft.com/office/drawing/2014/main" id="{027F1092-1126-364A-A8E8-3CD2A32BECC3}"/>
              </a:ext>
            </a:extLst>
          </p:cNvPr>
          <p:cNvSpPr/>
          <p:nvPr/>
        </p:nvSpPr>
        <p:spPr>
          <a:xfrm>
            <a:off x="0" y="0"/>
            <a:ext cx="6773027" cy="101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EE727E-D41F-4047-AE26-FC9A0623135B}"/>
              </a:ext>
            </a:extLst>
          </p:cNvPr>
          <p:cNvSpPr txBox="1"/>
          <p:nvPr/>
        </p:nvSpPr>
        <p:spPr>
          <a:xfrm>
            <a:off x="1516291" y="503656"/>
            <a:ext cx="4809767" cy="369332"/>
          </a:xfrm>
          <a:prstGeom prst="rect">
            <a:avLst/>
          </a:prstGeom>
          <a:noFill/>
        </p:spPr>
        <p:txBody>
          <a:bodyPr wrap="square" rtlCol="0">
            <a:spAutoFit/>
          </a:bodyPr>
          <a:lstStyle/>
          <a:p>
            <a:pPr algn="ctr"/>
            <a:r>
              <a:rPr lang="en-GB" b="1">
                <a:solidFill>
                  <a:schemeClr val="bg1"/>
                </a:solidFill>
                <a:latin typeface="Simplified Arabic Fixed"/>
                <a:cs typeface="Simplified Arabic Fixed"/>
              </a:rPr>
              <a:t>Whose values?</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AE8BCF60-FF8F-CC42-8324-25ED37ABDEB1}"/>
                  </a:ext>
                </a:extLst>
              </p14:cNvPr>
              <p14:cNvContentPartPr/>
              <p14:nvPr/>
            </p14:nvContentPartPr>
            <p14:xfrm>
              <a:off x="2900753" y="-49426"/>
              <a:ext cx="360" cy="360"/>
            </p14:xfrm>
          </p:contentPart>
        </mc:Choice>
        <mc:Fallback xmlns="">
          <p:pic>
            <p:nvPicPr>
              <p:cNvPr id="2" name="Ink 1">
                <a:extLst>
                  <a:ext uri="{FF2B5EF4-FFF2-40B4-BE49-F238E27FC236}">
                    <a16:creationId xmlns:a16="http://schemas.microsoft.com/office/drawing/2014/main" id="{AE8BCF60-FF8F-CC42-8324-25ED37ABDEB1}"/>
                  </a:ext>
                </a:extLst>
              </p:cNvPr>
              <p:cNvPicPr/>
              <p:nvPr/>
            </p:nvPicPr>
            <p:blipFill>
              <a:blip r:embed="rId6"/>
              <a:stretch>
                <a:fillRect/>
              </a:stretch>
            </p:blipFill>
            <p:spPr>
              <a:xfrm>
                <a:off x="2882753" y="-157426"/>
                <a:ext cx="36000" cy="216000"/>
              </a:xfrm>
              <a:prstGeom prst="rect">
                <a:avLst/>
              </a:prstGeom>
            </p:spPr>
          </p:pic>
        </mc:Fallback>
      </mc:AlternateContent>
      <p:pic>
        <p:nvPicPr>
          <p:cNvPr id="5" name="Picture 4" descr="A picture containing text, sign&#10;&#10;Description automatically generated">
            <a:extLst>
              <a:ext uri="{FF2B5EF4-FFF2-40B4-BE49-F238E27FC236}">
                <a16:creationId xmlns:a16="http://schemas.microsoft.com/office/drawing/2014/main" id="{FEBCE3E8-8CDA-5645-8722-78CFE25B78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9267" y="286843"/>
            <a:ext cx="770291" cy="764225"/>
          </a:xfrm>
          <a:prstGeom prst="rect">
            <a:avLst/>
          </a:prstGeom>
        </p:spPr>
      </p:pic>
      <p:sp>
        <p:nvSpPr>
          <p:cNvPr id="38" name="TextBox 37">
            <a:extLst>
              <a:ext uri="{FF2B5EF4-FFF2-40B4-BE49-F238E27FC236}">
                <a16:creationId xmlns:a16="http://schemas.microsoft.com/office/drawing/2014/main" id="{358AC9B1-8C90-A3B3-AFC5-D197CC4C2427}"/>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4" name="Picture 4">
            <a:extLst>
              <a:ext uri="{FF2B5EF4-FFF2-40B4-BE49-F238E27FC236}">
                <a16:creationId xmlns:a16="http://schemas.microsoft.com/office/drawing/2014/main" id="{92393874-EEB5-7778-477F-57DC97EDE6B7}"/>
              </a:ext>
            </a:extLst>
          </p:cNvPr>
          <p:cNvPicPr>
            <a:picLocks noChangeAspect="1"/>
          </p:cNvPicPr>
          <p:nvPr/>
        </p:nvPicPr>
        <p:blipFill>
          <a:blip r:embed="rId8"/>
          <a:stretch>
            <a:fillRect/>
          </a:stretch>
        </p:blipFill>
        <p:spPr>
          <a:xfrm>
            <a:off x="7515061" y="6263837"/>
            <a:ext cx="1247775" cy="400050"/>
          </a:xfrm>
          <a:prstGeom prst="rect">
            <a:avLst/>
          </a:prstGeom>
        </p:spPr>
      </p:pic>
      <p:grpSp>
        <p:nvGrpSpPr>
          <p:cNvPr id="35" name="Group 34">
            <a:extLst>
              <a:ext uri="{FF2B5EF4-FFF2-40B4-BE49-F238E27FC236}">
                <a16:creationId xmlns:a16="http://schemas.microsoft.com/office/drawing/2014/main" id="{C7F98962-A28F-4CC1-BD47-77CE14685D79}"/>
              </a:ext>
            </a:extLst>
          </p:cNvPr>
          <p:cNvGrpSpPr/>
          <p:nvPr/>
        </p:nvGrpSpPr>
        <p:grpSpPr>
          <a:xfrm>
            <a:off x="5326290" y="3520808"/>
            <a:ext cx="2590047" cy="2590047"/>
            <a:chOff x="5879806" y="3575879"/>
            <a:chExt cx="2590047" cy="2590047"/>
          </a:xfrm>
        </p:grpSpPr>
        <p:pic>
          <p:nvPicPr>
            <p:cNvPr id="16" name="Picture 15">
              <a:extLst>
                <a:ext uri="{FF2B5EF4-FFF2-40B4-BE49-F238E27FC236}">
                  <a16:creationId xmlns:a16="http://schemas.microsoft.com/office/drawing/2014/main" id="{C1C98C4F-624D-4D3C-AAF3-909B1F649B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9806" y="3575879"/>
              <a:ext cx="2590047" cy="2590047"/>
            </a:xfrm>
            <a:prstGeom prst="rect">
              <a:avLst/>
            </a:prstGeom>
          </p:spPr>
        </p:pic>
        <p:sp>
          <p:nvSpPr>
            <p:cNvPr id="21" name="Rectangle 3">
              <a:extLst>
                <a:ext uri="{FF2B5EF4-FFF2-40B4-BE49-F238E27FC236}">
                  <a16:creationId xmlns:a16="http://schemas.microsoft.com/office/drawing/2014/main" id="{0AF0EB7D-3BBA-4D09-B84B-89D873D0FC38}"/>
                </a:ext>
              </a:extLst>
            </p:cNvPr>
            <p:cNvSpPr/>
            <p:nvPr/>
          </p:nvSpPr>
          <p:spPr>
            <a:xfrm>
              <a:off x="6451772" y="4242970"/>
              <a:ext cx="1501455" cy="1277273"/>
            </a:xfrm>
            <a:prstGeom prst="rect">
              <a:avLst/>
            </a:prstGeom>
            <a:noFill/>
            <a:ln cap="flat">
              <a:noFill/>
              <a:prstDash val="solid"/>
            </a:ln>
          </p:spPr>
          <p:txBody>
            <a:bodyPr vert="horz" wrap="square" lIns="91440" tIns="45720" rIns="91440" bIns="0" anchor="ctr" anchorCtr="0" compatLnSpc="1">
              <a:spAutoFit/>
            </a:bodyPr>
            <a:lstStyle/>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600">
                  <a:solidFill>
                    <a:srgbClr val="85358B"/>
                  </a:solidFill>
                  <a:latin typeface="Gill Sans MT" panose="020B0502020104020203" pitchFamily="34" charset="0"/>
                  <a:ea typeface=""/>
                  <a:cs typeface=""/>
                </a:rPr>
                <a:t> Leadership</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85358B"/>
                  </a:solidFill>
                  <a:uFillTx/>
                  <a:latin typeface="Gill Sans MT" panose="020B0502020104020203" pitchFamily="34" charset="0"/>
                  <a:ea typeface=""/>
                  <a:cs typeface=""/>
                </a:rPr>
                <a:t> Collaboration</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600">
                  <a:solidFill>
                    <a:srgbClr val="85358B"/>
                  </a:solidFill>
                  <a:latin typeface="Gill Sans MT" panose="020B0502020104020203" pitchFamily="34" charset="0"/>
                  <a:ea typeface=""/>
                  <a:cs typeface=""/>
                </a:rPr>
                <a:t> Integrity</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85358B"/>
                  </a:solidFill>
                  <a:uFillTx/>
                  <a:latin typeface="Gill Sans MT" panose="020B0502020104020203" pitchFamily="34" charset="0"/>
                  <a:ea typeface=""/>
                  <a:cs typeface=""/>
                </a:rPr>
                <a:t> Accountability</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1600">
                  <a:solidFill>
                    <a:srgbClr val="85358B"/>
                  </a:solidFill>
                  <a:latin typeface="Gill Sans MT" panose="020B0502020104020203" pitchFamily="34" charset="0"/>
                  <a:ea typeface=""/>
                  <a:cs typeface=""/>
                </a:rPr>
                <a:t> Passion</a:t>
              </a:r>
              <a:endParaRPr lang="en-US" sz="1600" b="0" i="0" u="none" strike="noStrike" kern="1200" cap="none" spc="0" baseline="0">
                <a:solidFill>
                  <a:srgbClr val="85358B"/>
                </a:solidFill>
                <a:uFillTx/>
                <a:latin typeface="Gill Sans MT" panose="020B0502020104020203" pitchFamily="34" charset="0"/>
                <a:ea typeface=""/>
                <a:cs typeface=""/>
              </a:endParaRPr>
            </a:p>
          </p:txBody>
        </p:sp>
      </p:grpSp>
      <p:grpSp>
        <p:nvGrpSpPr>
          <p:cNvPr id="32" name="Group 31">
            <a:extLst>
              <a:ext uri="{FF2B5EF4-FFF2-40B4-BE49-F238E27FC236}">
                <a16:creationId xmlns:a16="http://schemas.microsoft.com/office/drawing/2014/main" id="{E2161629-0F1B-4601-AEAE-EF615AC77495}"/>
              </a:ext>
            </a:extLst>
          </p:cNvPr>
          <p:cNvGrpSpPr/>
          <p:nvPr/>
        </p:nvGrpSpPr>
        <p:grpSpPr>
          <a:xfrm>
            <a:off x="841804" y="1280017"/>
            <a:ext cx="3591426" cy="2476846"/>
            <a:chOff x="4530345" y="1001123"/>
            <a:chExt cx="3591426" cy="2476846"/>
          </a:xfrm>
        </p:grpSpPr>
        <p:pic>
          <p:nvPicPr>
            <p:cNvPr id="24" name="Picture 23">
              <a:extLst>
                <a:ext uri="{FF2B5EF4-FFF2-40B4-BE49-F238E27FC236}">
                  <a16:creationId xmlns:a16="http://schemas.microsoft.com/office/drawing/2014/main" id="{E8F434B1-AE69-466A-A1B9-A6423CD819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0345" y="1001123"/>
              <a:ext cx="3591426" cy="2476846"/>
            </a:xfrm>
            <a:prstGeom prst="rect">
              <a:avLst/>
            </a:prstGeom>
          </p:spPr>
        </p:pic>
        <p:grpSp>
          <p:nvGrpSpPr>
            <p:cNvPr id="30" name="Group 29">
              <a:extLst>
                <a:ext uri="{FF2B5EF4-FFF2-40B4-BE49-F238E27FC236}">
                  <a16:creationId xmlns:a16="http://schemas.microsoft.com/office/drawing/2014/main" id="{EEDDE6DE-B2A7-42AA-9DFA-F04F29923A5D}"/>
                </a:ext>
              </a:extLst>
            </p:cNvPr>
            <p:cNvGrpSpPr/>
            <p:nvPr/>
          </p:nvGrpSpPr>
          <p:grpSpPr>
            <a:xfrm>
              <a:off x="4707020" y="1787064"/>
              <a:ext cx="3290343" cy="1003204"/>
              <a:chOff x="4707020" y="1787064"/>
              <a:chExt cx="3290343" cy="1003204"/>
            </a:xfrm>
          </p:grpSpPr>
          <p:sp>
            <p:nvSpPr>
              <p:cNvPr id="33" name="Rectangle 4">
                <a:extLst>
                  <a:ext uri="{FF2B5EF4-FFF2-40B4-BE49-F238E27FC236}">
                    <a16:creationId xmlns:a16="http://schemas.microsoft.com/office/drawing/2014/main" id="{483C07C1-3165-4F9E-8B2A-17497B692A92}"/>
                  </a:ext>
                </a:extLst>
              </p:cNvPr>
              <p:cNvSpPr/>
              <p:nvPr/>
            </p:nvSpPr>
            <p:spPr>
              <a:xfrm rot="21169309">
                <a:off x="4707020" y="1866938"/>
                <a:ext cx="1679850" cy="923330"/>
              </a:xfrm>
              <a:prstGeom prst="rect">
                <a:avLst/>
              </a:prstGeom>
              <a:noFill/>
              <a:ln cap="flat">
                <a:noFill/>
                <a:prstDash val="solid"/>
              </a:ln>
            </p:spPr>
            <p:txBody>
              <a:bodyPr vert="horz" wrap="square" lIns="91440" tIns="45720" rIns="91440" bIns="45720" numCol="1" anchor="ctr" anchorCtr="0" compatLnSpc="1">
                <a:spAutoFit/>
              </a:bodyPr>
              <a:lstStyle/>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tab pos="1474790" algn="l"/>
                  </a:tabLst>
                  <a:defRPr sz="1800" b="0" i="0" u="none" strike="noStrike" kern="0" cap="none" spc="0" baseline="0">
                    <a:solidFill>
                      <a:srgbClr val="000000"/>
                    </a:solidFill>
                    <a:uFillTx/>
                  </a:defRPr>
                </a:pPr>
                <a:r>
                  <a:rPr lang="en-GB" b="0" i="0" strike="noStrike" kern="1200" cap="none" spc="0" baseline="0">
                    <a:solidFill>
                      <a:schemeClr val="bg1"/>
                    </a:solidFill>
                    <a:uFillTx/>
                    <a:latin typeface="Calibri"/>
                    <a:ea typeface=""/>
                    <a:cs typeface=""/>
                  </a:rPr>
                  <a:t>Integrity</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tab pos="1474790" algn="l"/>
                  </a:tabLst>
                  <a:defRPr sz="1800" b="0" i="0" u="none" strike="noStrike" kern="0" cap="none" spc="0" baseline="0">
                    <a:solidFill>
                      <a:srgbClr val="000000"/>
                    </a:solidFill>
                    <a:uFillTx/>
                  </a:defRPr>
                </a:pPr>
                <a:r>
                  <a:rPr lang="en-GB">
                    <a:solidFill>
                      <a:schemeClr val="bg1"/>
                    </a:solidFill>
                    <a:latin typeface="Calibri"/>
                    <a:ea typeface=""/>
                    <a:cs typeface=""/>
                  </a:rPr>
                  <a:t>Excellence</a:t>
                </a:r>
              </a:p>
              <a:p>
                <a:pPr marL="285750" marR="0" lvl="0" indent="-285750" algn="l" defTabSz="914400" rtl="0" fontAlgn="auto" hangingPunct="1">
                  <a:lnSpc>
                    <a:spcPct val="100000"/>
                  </a:lnSpc>
                  <a:spcBef>
                    <a:spcPts val="0"/>
                  </a:spcBef>
                  <a:spcAft>
                    <a:spcPts val="0"/>
                  </a:spcAft>
                  <a:buFont typeface="Arial" panose="020B0604020202020204" pitchFamily="34" charset="0"/>
                  <a:buChar char="•"/>
                  <a:tabLst>
                    <a:tab pos="1474790" algn="l"/>
                  </a:tabLst>
                  <a:defRPr sz="1800" b="0" i="0" u="none" strike="noStrike" kern="0" cap="none" spc="0" baseline="0">
                    <a:solidFill>
                      <a:srgbClr val="000000"/>
                    </a:solidFill>
                    <a:uFillTx/>
                  </a:defRPr>
                </a:pPr>
                <a:r>
                  <a:rPr lang="en-GB" b="0" i="0" strike="noStrike" kern="1200" cap="none" spc="0" baseline="0">
                    <a:solidFill>
                      <a:schemeClr val="bg1"/>
                    </a:solidFill>
                    <a:uFillTx/>
                    <a:latin typeface="Calibri"/>
                    <a:ea typeface=""/>
                    <a:cs typeface=""/>
                  </a:rPr>
                  <a:t>Respect</a:t>
                </a:r>
              </a:p>
            </p:txBody>
          </p:sp>
          <p:sp>
            <p:nvSpPr>
              <p:cNvPr id="28" name="Rectangle 27">
                <a:extLst>
                  <a:ext uri="{FF2B5EF4-FFF2-40B4-BE49-F238E27FC236}">
                    <a16:creationId xmlns:a16="http://schemas.microsoft.com/office/drawing/2014/main" id="{433B36D9-37B3-4AE5-A9C6-9FFE5FE6DA3C}"/>
                  </a:ext>
                </a:extLst>
              </p:cNvPr>
              <p:cNvSpPr/>
              <p:nvPr/>
            </p:nvSpPr>
            <p:spPr>
              <a:xfrm rot="21202699">
                <a:off x="6133878" y="1787064"/>
                <a:ext cx="1863485" cy="646331"/>
              </a:xfrm>
              <a:prstGeom prst="rect">
                <a:avLst/>
              </a:prstGeom>
            </p:spPr>
            <p:txBody>
              <a:bodyPr wrap="square">
                <a:spAutoFit/>
              </a:bodyPr>
              <a:lstStyle/>
              <a:p>
                <a:pPr marL="285750" lvl="0" indent="-285750" defTabSz="914400">
                  <a:buFont typeface="Arial" panose="020B0604020202020204" pitchFamily="34" charset="0"/>
                  <a:buChar char="•"/>
                  <a:tabLst>
                    <a:tab pos="1474790" algn="l"/>
                  </a:tabLst>
                  <a:defRPr sz="1800" b="0" i="0" u="none" strike="noStrike" kern="0" cap="none" spc="0" baseline="0">
                    <a:solidFill>
                      <a:srgbClr val="000000"/>
                    </a:solidFill>
                    <a:uFillTx/>
                  </a:defRPr>
                </a:pPr>
                <a:r>
                  <a:rPr lang="en-GB">
                    <a:solidFill>
                      <a:schemeClr val="bg1"/>
                    </a:solidFill>
                    <a:ea typeface=""/>
                    <a:cs typeface=""/>
                  </a:rPr>
                  <a:t>Inclusion</a:t>
                </a:r>
              </a:p>
              <a:p>
                <a:pPr marL="285750" lvl="0" indent="-285750" defTabSz="914400">
                  <a:buFont typeface="Arial" panose="020B0604020202020204" pitchFamily="34" charset="0"/>
                  <a:buChar char="•"/>
                  <a:tabLst>
                    <a:tab pos="1474790" algn="l"/>
                  </a:tabLst>
                  <a:defRPr sz="1800" b="0" i="0" u="none" strike="noStrike" kern="0" cap="none" spc="0" baseline="0">
                    <a:solidFill>
                      <a:srgbClr val="000000"/>
                    </a:solidFill>
                    <a:uFillTx/>
                  </a:defRPr>
                </a:pPr>
                <a:r>
                  <a:rPr lang="en-GB">
                    <a:solidFill>
                      <a:schemeClr val="bg1"/>
                    </a:solidFill>
                    <a:ea typeface=""/>
                    <a:cs typeface=""/>
                  </a:rPr>
                  <a:t>Collaboration</a:t>
                </a:r>
                <a:endParaRPr lang="en-US">
                  <a:solidFill>
                    <a:schemeClr val="bg1"/>
                  </a:solidFill>
                  <a:ea typeface=""/>
                  <a:cs typeface=""/>
                </a:endParaRPr>
              </a:p>
            </p:txBody>
          </p:sp>
        </p:grpSp>
      </p:grpSp>
      <p:grpSp>
        <p:nvGrpSpPr>
          <p:cNvPr id="25" name="Group 24">
            <a:extLst>
              <a:ext uri="{FF2B5EF4-FFF2-40B4-BE49-F238E27FC236}">
                <a16:creationId xmlns:a16="http://schemas.microsoft.com/office/drawing/2014/main" id="{60E72C5B-77DC-4CFB-A71D-FBE4ADC6DA40}"/>
              </a:ext>
            </a:extLst>
          </p:cNvPr>
          <p:cNvGrpSpPr/>
          <p:nvPr/>
        </p:nvGrpSpPr>
        <p:grpSpPr>
          <a:xfrm>
            <a:off x="4340826" y="571272"/>
            <a:ext cx="5177865" cy="3451910"/>
            <a:chOff x="3992459" y="660401"/>
            <a:chExt cx="5177865" cy="3451910"/>
          </a:xfrm>
        </p:grpSpPr>
        <p:sp>
          <p:nvSpPr>
            <p:cNvPr id="29" name="Rectangle: Rounded Corners 28">
              <a:extLst>
                <a:ext uri="{FF2B5EF4-FFF2-40B4-BE49-F238E27FC236}">
                  <a16:creationId xmlns:a16="http://schemas.microsoft.com/office/drawing/2014/main" id="{B111BC82-7F4D-47B3-90FB-910BC103A91E}"/>
                </a:ext>
              </a:extLst>
            </p:cNvPr>
            <p:cNvSpPr/>
            <p:nvPr/>
          </p:nvSpPr>
          <p:spPr>
            <a:xfrm>
              <a:off x="5376480" y="1419615"/>
              <a:ext cx="2409825" cy="1961626"/>
            </a:xfrm>
            <a:prstGeom prst="roundRect">
              <a:avLst/>
            </a:prstGeom>
            <a:solidFill>
              <a:schemeClr val="accent5">
                <a:lumMod val="40000"/>
                <a:lumOff val="60000"/>
                <a:alpha val="69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352B9FC0-ACCA-490E-B727-172FD81C31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92459" y="660401"/>
              <a:ext cx="5177865" cy="3451910"/>
            </a:xfrm>
            <a:prstGeom prst="rect">
              <a:avLst/>
            </a:prstGeom>
          </p:spPr>
        </p:pic>
      </p:grpSp>
      <p:grpSp>
        <p:nvGrpSpPr>
          <p:cNvPr id="37" name="Group 36">
            <a:extLst>
              <a:ext uri="{FF2B5EF4-FFF2-40B4-BE49-F238E27FC236}">
                <a16:creationId xmlns:a16="http://schemas.microsoft.com/office/drawing/2014/main" id="{07F05EAB-C338-457A-BCAA-A8571E1197B9}"/>
              </a:ext>
            </a:extLst>
          </p:cNvPr>
          <p:cNvGrpSpPr/>
          <p:nvPr/>
        </p:nvGrpSpPr>
        <p:grpSpPr>
          <a:xfrm>
            <a:off x="234884" y="3429000"/>
            <a:ext cx="4948760" cy="3299173"/>
            <a:chOff x="4195240" y="3121912"/>
            <a:chExt cx="4948760" cy="3299173"/>
          </a:xfrm>
        </p:grpSpPr>
        <p:sp>
          <p:nvSpPr>
            <p:cNvPr id="39" name="Rectangle: Rounded Corners 38">
              <a:extLst>
                <a:ext uri="{FF2B5EF4-FFF2-40B4-BE49-F238E27FC236}">
                  <a16:creationId xmlns:a16="http://schemas.microsoft.com/office/drawing/2014/main" id="{305AA23B-7231-49DA-AA55-6A8906DCCF01}"/>
                </a:ext>
              </a:extLst>
            </p:cNvPr>
            <p:cNvSpPr/>
            <p:nvPr/>
          </p:nvSpPr>
          <p:spPr>
            <a:xfrm>
              <a:off x="5372100" y="3890712"/>
              <a:ext cx="2409825" cy="1961626"/>
            </a:xfrm>
            <a:prstGeom prst="roundRect">
              <a:avLst/>
            </a:prstGeom>
            <a:solidFill>
              <a:srgbClr val="33CBCC">
                <a:alpha val="69000"/>
              </a:srgb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9A880E9C-A41D-47F3-A76C-1C22F5FC1C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5240" y="3121912"/>
              <a:ext cx="4948760" cy="3299173"/>
            </a:xfrm>
            <a:prstGeom prst="rect">
              <a:avLst/>
            </a:prstGeom>
          </p:spPr>
        </p:pic>
      </p:grpSp>
    </p:spTree>
    <p:extLst>
      <p:ext uri="{BB962C8B-B14F-4D97-AF65-F5344CB8AC3E}">
        <p14:creationId xmlns:p14="http://schemas.microsoft.com/office/powerpoint/2010/main" val="270373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Picture 44" descr="A picture containing sunset, nature, flock, bright&#10;&#10;Description automatically generated">
            <a:extLst>
              <a:ext uri="{FF2B5EF4-FFF2-40B4-BE49-F238E27FC236}">
                <a16:creationId xmlns:a16="http://schemas.microsoft.com/office/drawing/2014/main" id="{211C9F28-08B2-65F2-9BA0-30914927B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290" y="414981"/>
            <a:ext cx="4966501" cy="516378"/>
          </a:xfrm>
          <a:prstGeom prst="rect">
            <a:avLst/>
          </a:prstGeom>
        </p:spPr>
      </p:pic>
      <p:sp>
        <p:nvSpPr>
          <p:cNvPr id="50" name="Rectangle 49">
            <a:extLst>
              <a:ext uri="{FF2B5EF4-FFF2-40B4-BE49-F238E27FC236}">
                <a16:creationId xmlns:a16="http://schemas.microsoft.com/office/drawing/2014/main" id="{027F1092-1126-364A-A8E8-3CD2A32BECC3}"/>
              </a:ext>
            </a:extLst>
          </p:cNvPr>
          <p:cNvSpPr/>
          <p:nvPr/>
        </p:nvSpPr>
        <p:spPr>
          <a:xfrm>
            <a:off x="0" y="0"/>
            <a:ext cx="6773027" cy="101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EE727E-D41F-4047-AE26-FC9A0623135B}"/>
              </a:ext>
            </a:extLst>
          </p:cNvPr>
          <p:cNvSpPr txBox="1"/>
          <p:nvPr/>
        </p:nvSpPr>
        <p:spPr>
          <a:xfrm>
            <a:off x="1516291" y="503656"/>
            <a:ext cx="4809767" cy="369332"/>
          </a:xfrm>
          <a:prstGeom prst="rect">
            <a:avLst/>
          </a:prstGeom>
          <a:noFill/>
        </p:spPr>
        <p:txBody>
          <a:bodyPr wrap="square" rtlCol="0">
            <a:spAutoFit/>
          </a:bodyPr>
          <a:lstStyle/>
          <a:p>
            <a:pPr algn="ctr"/>
            <a:r>
              <a:rPr lang="en-GB" b="1">
                <a:solidFill>
                  <a:schemeClr val="bg1"/>
                </a:solidFill>
                <a:latin typeface="Simplified Arabic Fixed"/>
                <a:cs typeface="Simplified Arabic Fixed"/>
              </a:rPr>
              <a:t>Personal values?</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AE8BCF60-FF8F-CC42-8324-25ED37ABDEB1}"/>
                  </a:ext>
                </a:extLst>
              </p14:cNvPr>
              <p14:cNvContentPartPr/>
              <p14:nvPr/>
            </p14:nvContentPartPr>
            <p14:xfrm>
              <a:off x="2900753" y="-49426"/>
              <a:ext cx="360" cy="360"/>
            </p14:xfrm>
          </p:contentPart>
        </mc:Choice>
        <mc:Fallback xmlns="">
          <p:pic>
            <p:nvPicPr>
              <p:cNvPr id="2" name="Ink 1">
                <a:extLst>
                  <a:ext uri="{FF2B5EF4-FFF2-40B4-BE49-F238E27FC236}">
                    <a16:creationId xmlns:a16="http://schemas.microsoft.com/office/drawing/2014/main" id="{AE8BCF60-FF8F-CC42-8324-25ED37ABDEB1}"/>
                  </a:ext>
                </a:extLst>
              </p:cNvPr>
              <p:cNvPicPr/>
              <p:nvPr/>
            </p:nvPicPr>
            <p:blipFill>
              <a:blip r:embed="rId6"/>
              <a:stretch>
                <a:fillRect/>
              </a:stretch>
            </p:blipFill>
            <p:spPr>
              <a:xfrm>
                <a:off x="2882753" y="-157426"/>
                <a:ext cx="36000" cy="216000"/>
              </a:xfrm>
              <a:prstGeom prst="rect">
                <a:avLst/>
              </a:prstGeom>
            </p:spPr>
          </p:pic>
        </mc:Fallback>
      </mc:AlternateContent>
      <p:pic>
        <p:nvPicPr>
          <p:cNvPr id="5" name="Picture 4" descr="A picture containing text, sign&#10;&#10;Description automatically generated">
            <a:extLst>
              <a:ext uri="{FF2B5EF4-FFF2-40B4-BE49-F238E27FC236}">
                <a16:creationId xmlns:a16="http://schemas.microsoft.com/office/drawing/2014/main" id="{FEBCE3E8-8CDA-5645-8722-78CFE25B78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9267" y="286843"/>
            <a:ext cx="770291" cy="764225"/>
          </a:xfrm>
          <a:prstGeom prst="rect">
            <a:avLst/>
          </a:prstGeom>
        </p:spPr>
      </p:pic>
      <p:sp>
        <p:nvSpPr>
          <p:cNvPr id="38" name="TextBox 37">
            <a:extLst>
              <a:ext uri="{FF2B5EF4-FFF2-40B4-BE49-F238E27FC236}">
                <a16:creationId xmlns:a16="http://schemas.microsoft.com/office/drawing/2014/main" id="{358AC9B1-8C90-A3B3-AFC5-D197CC4C2427}"/>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4" name="Picture 4">
            <a:extLst>
              <a:ext uri="{FF2B5EF4-FFF2-40B4-BE49-F238E27FC236}">
                <a16:creationId xmlns:a16="http://schemas.microsoft.com/office/drawing/2014/main" id="{92393874-EEB5-7778-477F-57DC97EDE6B7}"/>
              </a:ext>
            </a:extLst>
          </p:cNvPr>
          <p:cNvPicPr>
            <a:picLocks noChangeAspect="1"/>
          </p:cNvPicPr>
          <p:nvPr/>
        </p:nvPicPr>
        <p:blipFill>
          <a:blip r:embed="rId8"/>
          <a:stretch>
            <a:fillRect/>
          </a:stretch>
        </p:blipFill>
        <p:spPr>
          <a:xfrm>
            <a:off x="7515061" y="6263837"/>
            <a:ext cx="1247775" cy="400050"/>
          </a:xfrm>
          <a:prstGeom prst="rect">
            <a:avLst/>
          </a:prstGeom>
        </p:spPr>
      </p:pic>
      <p:grpSp>
        <p:nvGrpSpPr>
          <p:cNvPr id="11" name="Group 10">
            <a:extLst>
              <a:ext uri="{FF2B5EF4-FFF2-40B4-BE49-F238E27FC236}">
                <a16:creationId xmlns:a16="http://schemas.microsoft.com/office/drawing/2014/main" id="{6CABF6E7-4D82-47D1-B827-2575F7FE548C}"/>
              </a:ext>
            </a:extLst>
          </p:cNvPr>
          <p:cNvGrpSpPr/>
          <p:nvPr/>
        </p:nvGrpSpPr>
        <p:grpSpPr>
          <a:xfrm>
            <a:off x="0" y="5325499"/>
            <a:ext cx="7000986" cy="1512285"/>
            <a:chOff x="-26010" y="5107685"/>
            <a:chExt cx="7000986" cy="1512285"/>
          </a:xfrm>
        </p:grpSpPr>
        <p:pic>
          <p:nvPicPr>
            <p:cNvPr id="12" name="Picture 11" descr="Background pattern&#10;&#10;Description automatically generated">
              <a:extLst>
                <a:ext uri="{FF2B5EF4-FFF2-40B4-BE49-F238E27FC236}">
                  <a16:creationId xmlns:a16="http://schemas.microsoft.com/office/drawing/2014/main" id="{F841ACD6-80AA-4B68-A91A-6E6C09665460}"/>
                </a:ext>
              </a:extLst>
            </p:cNvPr>
            <p:cNvPicPr>
              <a:picLocks noChangeAspect="1"/>
            </p:cNvPicPr>
            <p:nvPr/>
          </p:nvPicPr>
          <p:blipFill rotWithShape="1">
            <a:blip r:embed="rId9">
              <a:extLst>
                <a:ext uri="{28A0092B-C50C-407E-A947-70E740481C1C}">
                  <a14:useLocalDpi xmlns:a14="http://schemas.microsoft.com/office/drawing/2010/main" val="0"/>
                </a:ext>
              </a:extLst>
            </a:blip>
            <a:srcRect t="21469"/>
            <a:stretch/>
          </p:blipFill>
          <p:spPr>
            <a:xfrm rot="16200000">
              <a:off x="819804" y="4261871"/>
              <a:ext cx="849967" cy="2541595"/>
            </a:xfrm>
            <a:prstGeom prst="rect">
              <a:avLst/>
            </a:prstGeom>
          </p:spPr>
        </p:pic>
        <p:pic>
          <p:nvPicPr>
            <p:cNvPr id="13" name="Picture 12" descr="A picture containing outdoor object, night sky&#10;&#10;Description automatically generated">
              <a:extLst>
                <a:ext uri="{FF2B5EF4-FFF2-40B4-BE49-F238E27FC236}">
                  <a16:creationId xmlns:a16="http://schemas.microsoft.com/office/drawing/2014/main" id="{AB34CD64-0466-4197-8333-8AC31E73B4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7731" y="5160831"/>
              <a:ext cx="910539" cy="925589"/>
            </a:xfrm>
            <a:prstGeom prst="rect">
              <a:avLst/>
            </a:prstGeom>
          </p:spPr>
        </p:pic>
        <p:grpSp>
          <p:nvGrpSpPr>
            <p:cNvPr id="14" name="Group 13">
              <a:extLst>
                <a:ext uri="{FF2B5EF4-FFF2-40B4-BE49-F238E27FC236}">
                  <a16:creationId xmlns:a16="http://schemas.microsoft.com/office/drawing/2014/main" id="{47713FEA-B87E-4C4E-86A1-2B4C1A386BE4}"/>
                </a:ext>
              </a:extLst>
            </p:cNvPr>
            <p:cNvGrpSpPr/>
            <p:nvPr/>
          </p:nvGrpSpPr>
          <p:grpSpPr>
            <a:xfrm>
              <a:off x="3719808" y="5125795"/>
              <a:ext cx="3255168" cy="1494175"/>
              <a:chOff x="3719808" y="5125795"/>
              <a:chExt cx="3255168" cy="1494175"/>
            </a:xfrm>
          </p:grpSpPr>
          <p:pic>
            <p:nvPicPr>
              <p:cNvPr id="15" name="Picture 14" descr="A picture containing text&#10;&#10;Description automatically generated">
                <a:extLst>
                  <a:ext uri="{FF2B5EF4-FFF2-40B4-BE49-F238E27FC236}">
                    <a16:creationId xmlns:a16="http://schemas.microsoft.com/office/drawing/2014/main" id="{2A55AEB1-FEDC-403E-96EF-ECFA5118DC5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16" name="TextBox 15">
                <a:extLst>
                  <a:ext uri="{FF2B5EF4-FFF2-40B4-BE49-F238E27FC236}">
                    <a16:creationId xmlns:a16="http://schemas.microsoft.com/office/drawing/2014/main" id="{6D289CA9-ECE0-40CD-9752-41657B508E64}"/>
                  </a:ext>
                </a:extLst>
              </p:cNvPr>
              <p:cNvSpPr txBox="1"/>
              <p:nvPr/>
            </p:nvSpPr>
            <p:spPr>
              <a:xfrm>
                <a:off x="3947497" y="5501439"/>
                <a:ext cx="2879078" cy="523220"/>
              </a:xfrm>
              <a:prstGeom prst="rect">
                <a:avLst/>
              </a:prstGeom>
              <a:noFill/>
            </p:spPr>
            <p:txBody>
              <a:bodyPr wrap="square" rtlCol="0">
                <a:spAutoFit/>
              </a:bodyPr>
              <a:lstStyle/>
              <a:p>
                <a:pPr algn="ctr"/>
                <a:r>
                  <a:rPr lang="en-GB" sz="1400" b="1">
                    <a:latin typeface="Comic Sans MS" panose="030F0902030302020204" pitchFamily="66" charset="0"/>
                    <a:cs typeface="Simplified Arabic Fixed"/>
                  </a:rPr>
                  <a:t>TASK 2</a:t>
                </a:r>
                <a:r>
                  <a:rPr lang="en-GB" sz="1400">
                    <a:latin typeface="Comic Sans MS" panose="030F0902030302020204" pitchFamily="66" charset="0"/>
                    <a:cs typeface="Simplified Arabic Fixed"/>
                  </a:rPr>
                  <a:t>: </a:t>
                </a:r>
              </a:p>
              <a:p>
                <a:pPr algn="ctr"/>
                <a:r>
                  <a:rPr lang="en-GB" sz="1400">
                    <a:latin typeface="Comic Sans MS" panose="030F0902030302020204" pitchFamily="66" charset="0"/>
                    <a:cs typeface="Simplified Arabic Fixed"/>
                  </a:rPr>
                  <a:t>What are YOUR values?</a:t>
                </a:r>
              </a:p>
            </p:txBody>
          </p:sp>
        </p:grpSp>
      </p:grpSp>
      <p:pic>
        <p:nvPicPr>
          <p:cNvPr id="7" name="Picture 6">
            <a:extLst>
              <a:ext uri="{FF2B5EF4-FFF2-40B4-BE49-F238E27FC236}">
                <a16:creationId xmlns:a16="http://schemas.microsoft.com/office/drawing/2014/main" id="{4C07BC42-E59B-4264-B014-44E9067FC6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14450" y="822920"/>
            <a:ext cx="1896125" cy="1640468"/>
          </a:xfrm>
          <a:prstGeom prst="rect">
            <a:avLst/>
          </a:prstGeom>
        </p:spPr>
      </p:pic>
      <p:pic>
        <p:nvPicPr>
          <p:cNvPr id="9" name="Picture 8">
            <a:extLst>
              <a:ext uri="{FF2B5EF4-FFF2-40B4-BE49-F238E27FC236}">
                <a16:creationId xmlns:a16="http://schemas.microsoft.com/office/drawing/2014/main" id="{F4A4F029-B067-4314-84E8-FD9147EE1CB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4850" y="3292003"/>
            <a:ext cx="1867085" cy="1855415"/>
          </a:xfrm>
          <a:prstGeom prst="rect">
            <a:avLst/>
          </a:prstGeom>
        </p:spPr>
      </p:pic>
      <p:pic>
        <p:nvPicPr>
          <p:cNvPr id="18" name="Picture 17">
            <a:extLst>
              <a:ext uri="{FF2B5EF4-FFF2-40B4-BE49-F238E27FC236}">
                <a16:creationId xmlns:a16="http://schemas.microsoft.com/office/drawing/2014/main" id="{B2692354-5BF8-43A0-9EC5-866D87D328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45818" y="1103919"/>
            <a:ext cx="1982698" cy="810605"/>
          </a:xfrm>
          <a:prstGeom prst="rect">
            <a:avLst/>
          </a:prstGeom>
        </p:spPr>
      </p:pic>
      <p:pic>
        <p:nvPicPr>
          <p:cNvPr id="20" name="Picture 19">
            <a:extLst>
              <a:ext uri="{FF2B5EF4-FFF2-40B4-BE49-F238E27FC236}">
                <a16:creationId xmlns:a16="http://schemas.microsoft.com/office/drawing/2014/main" id="{9E46644D-D75F-4567-802E-3638867FBE5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85481" y="2699123"/>
            <a:ext cx="1738029" cy="929901"/>
          </a:xfrm>
          <a:prstGeom prst="rect">
            <a:avLst/>
          </a:prstGeom>
        </p:spPr>
      </p:pic>
      <p:pic>
        <p:nvPicPr>
          <p:cNvPr id="22" name="Picture 21">
            <a:extLst>
              <a:ext uri="{FF2B5EF4-FFF2-40B4-BE49-F238E27FC236}">
                <a16:creationId xmlns:a16="http://schemas.microsoft.com/office/drawing/2014/main" id="{F444321F-1990-401E-A6F9-9CF39E944A2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54060" y="3962400"/>
            <a:ext cx="1274474" cy="1252688"/>
          </a:xfrm>
          <a:prstGeom prst="rect">
            <a:avLst/>
          </a:prstGeom>
        </p:spPr>
      </p:pic>
      <p:pic>
        <p:nvPicPr>
          <p:cNvPr id="24" name="Picture 23">
            <a:extLst>
              <a:ext uri="{FF2B5EF4-FFF2-40B4-BE49-F238E27FC236}">
                <a16:creationId xmlns:a16="http://schemas.microsoft.com/office/drawing/2014/main" id="{98353061-406C-4BE9-A1D9-3418E0CDA4B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27615" y="4222305"/>
            <a:ext cx="2540765" cy="1037479"/>
          </a:xfrm>
          <a:prstGeom prst="rect">
            <a:avLst/>
          </a:prstGeom>
        </p:spPr>
      </p:pic>
      <p:pic>
        <p:nvPicPr>
          <p:cNvPr id="26" name="Picture 25">
            <a:extLst>
              <a:ext uri="{FF2B5EF4-FFF2-40B4-BE49-F238E27FC236}">
                <a16:creationId xmlns:a16="http://schemas.microsoft.com/office/drawing/2014/main" id="{E651D133-2118-44EA-9CA7-F7E5EA37DEA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72393" y="1587138"/>
            <a:ext cx="1932196" cy="1114729"/>
          </a:xfrm>
          <a:prstGeom prst="rect">
            <a:avLst/>
          </a:prstGeom>
        </p:spPr>
      </p:pic>
      <p:pic>
        <p:nvPicPr>
          <p:cNvPr id="28" name="Picture 27">
            <a:extLst>
              <a:ext uri="{FF2B5EF4-FFF2-40B4-BE49-F238E27FC236}">
                <a16:creationId xmlns:a16="http://schemas.microsoft.com/office/drawing/2014/main" id="{43CBA61E-DD35-4DE0-9227-7A3C11E0A07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28174" y="1762798"/>
            <a:ext cx="2314898" cy="2381582"/>
          </a:xfrm>
          <a:prstGeom prst="rect">
            <a:avLst/>
          </a:prstGeom>
        </p:spPr>
      </p:pic>
    </p:spTree>
    <p:extLst>
      <p:ext uri="{BB962C8B-B14F-4D97-AF65-F5344CB8AC3E}">
        <p14:creationId xmlns:p14="http://schemas.microsoft.com/office/powerpoint/2010/main" val="65186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3186CAA-97C9-40B4-1DF4-5BC8A1D4CFB7}"/>
              </a:ext>
            </a:extLst>
          </p:cNvPr>
          <p:cNvGrpSpPr/>
          <p:nvPr/>
        </p:nvGrpSpPr>
        <p:grpSpPr>
          <a:xfrm>
            <a:off x="958697" y="2837740"/>
            <a:ext cx="2395882" cy="2395882"/>
            <a:chOff x="771234" y="2855220"/>
            <a:chExt cx="2395882" cy="2395882"/>
          </a:xfrm>
        </p:grpSpPr>
        <p:pic>
          <p:nvPicPr>
            <p:cNvPr id="40" name="Picture 39" descr="Icon&#10;&#10;Description automatically generated">
              <a:extLst>
                <a:ext uri="{FF2B5EF4-FFF2-40B4-BE49-F238E27FC236}">
                  <a16:creationId xmlns:a16="http://schemas.microsoft.com/office/drawing/2014/main" id="{E2D05288-8C58-4C4E-975A-66496F3512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234" y="2855220"/>
              <a:ext cx="2395882" cy="2395882"/>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1C80EEAE-2F17-D542-B29C-55DCDF1589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9607" y="3379172"/>
              <a:ext cx="722669" cy="1050128"/>
            </a:xfrm>
            <a:prstGeom prst="rect">
              <a:avLst/>
            </a:prstGeom>
          </p:spPr>
        </p:pic>
      </p:grpSp>
      <p:pic>
        <p:nvPicPr>
          <p:cNvPr id="45" name="Picture 44" descr="A picture containing sunset, nature, flock, bright&#10;&#10;Description automatically generated">
            <a:extLst>
              <a:ext uri="{FF2B5EF4-FFF2-40B4-BE49-F238E27FC236}">
                <a16:creationId xmlns:a16="http://schemas.microsoft.com/office/drawing/2014/main" id="{211C9F28-08B2-65F2-9BA0-30914927BD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6290" y="414981"/>
            <a:ext cx="4966501" cy="516378"/>
          </a:xfrm>
          <a:prstGeom prst="rect">
            <a:avLst/>
          </a:prstGeom>
        </p:spPr>
      </p:pic>
      <p:sp>
        <p:nvSpPr>
          <p:cNvPr id="50" name="Rectangle 49">
            <a:extLst>
              <a:ext uri="{FF2B5EF4-FFF2-40B4-BE49-F238E27FC236}">
                <a16:creationId xmlns:a16="http://schemas.microsoft.com/office/drawing/2014/main" id="{027F1092-1126-364A-A8E8-3CD2A32BECC3}"/>
              </a:ext>
            </a:extLst>
          </p:cNvPr>
          <p:cNvSpPr/>
          <p:nvPr/>
        </p:nvSpPr>
        <p:spPr>
          <a:xfrm>
            <a:off x="0" y="0"/>
            <a:ext cx="6773027" cy="101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EE727E-D41F-4047-AE26-FC9A0623135B}"/>
              </a:ext>
            </a:extLst>
          </p:cNvPr>
          <p:cNvSpPr txBox="1"/>
          <p:nvPr/>
        </p:nvSpPr>
        <p:spPr>
          <a:xfrm>
            <a:off x="1516291" y="503656"/>
            <a:ext cx="4809767" cy="369332"/>
          </a:xfrm>
          <a:prstGeom prst="rect">
            <a:avLst/>
          </a:prstGeom>
          <a:noFill/>
        </p:spPr>
        <p:txBody>
          <a:bodyPr wrap="square" rtlCol="0">
            <a:spAutoFit/>
          </a:bodyPr>
          <a:lstStyle/>
          <a:p>
            <a:pPr algn="ctr"/>
            <a:r>
              <a:rPr lang="en-GB" b="1">
                <a:solidFill>
                  <a:schemeClr val="bg1"/>
                </a:solidFill>
                <a:latin typeface="Simplified Arabic Fixed"/>
                <a:cs typeface="Simplified Arabic Fixed"/>
              </a:rPr>
              <a:t>What makes you tick?</a:t>
            </a:r>
          </a:p>
        </p:txBody>
      </p:sp>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 name="Ink 1">
                <a:extLst>
                  <a:ext uri="{FF2B5EF4-FFF2-40B4-BE49-F238E27FC236}">
                    <a16:creationId xmlns:a16="http://schemas.microsoft.com/office/drawing/2014/main" id="{AE8BCF60-FF8F-CC42-8324-25ED37ABDEB1}"/>
                  </a:ext>
                </a:extLst>
              </p14:cNvPr>
              <p14:cNvContentPartPr/>
              <p14:nvPr/>
            </p14:nvContentPartPr>
            <p14:xfrm>
              <a:off x="2900753" y="-49426"/>
              <a:ext cx="360" cy="360"/>
            </p14:xfrm>
          </p:contentPart>
        </mc:Choice>
        <mc:Fallback xmlns="">
          <p:pic>
            <p:nvPicPr>
              <p:cNvPr id="2" name="Ink 1">
                <a:extLst>
                  <a:ext uri="{FF2B5EF4-FFF2-40B4-BE49-F238E27FC236}">
                    <a16:creationId xmlns:a16="http://schemas.microsoft.com/office/drawing/2014/main" id="{AE8BCF60-FF8F-CC42-8324-25ED37ABDEB1}"/>
                  </a:ext>
                </a:extLst>
              </p:cNvPr>
              <p:cNvPicPr/>
              <p:nvPr/>
            </p:nvPicPr>
            <p:blipFill>
              <a:blip r:embed="rId8"/>
              <a:stretch>
                <a:fillRect/>
              </a:stretch>
            </p:blipFill>
            <p:spPr>
              <a:xfrm>
                <a:off x="2882753" y="-157426"/>
                <a:ext cx="36000" cy="216000"/>
              </a:xfrm>
              <a:prstGeom prst="rect">
                <a:avLst/>
              </a:prstGeom>
            </p:spPr>
          </p:pic>
        </mc:Fallback>
      </mc:AlternateContent>
      <p:pic>
        <p:nvPicPr>
          <p:cNvPr id="5" name="Picture 4" descr="A picture containing text, sign&#10;&#10;Description automatically generated">
            <a:extLst>
              <a:ext uri="{FF2B5EF4-FFF2-40B4-BE49-F238E27FC236}">
                <a16:creationId xmlns:a16="http://schemas.microsoft.com/office/drawing/2014/main" id="{FEBCE3E8-8CDA-5645-8722-78CFE25B78A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9267" y="286843"/>
            <a:ext cx="770291" cy="764225"/>
          </a:xfrm>
          <a:prstGeom prst="rect">
            <a:avLst/>
          </a:prstGeom>
        </p:spPr>
      </p:pic>
      <p:cxnSp>
        <p:nvCxnSpPr>
          <p:cNvPr id="20" name="Straight Arrow Connector 19">
            <a:extLst>
              <a:ext uri="{FF2B5EF4-FFF2-40B4-BE49-F238E27FC236}">
                <a16:creationId xmlns:a16="http://schemas.microsoft.com/office/drawing/2014/main" id="{8D04CE89-7849-164F-B561-B3278EC77AAF}"/>
              </a:ext>
            </a:extLst>
          </p:cNvPr>
          <p:cNvCxnSpPr>
            <a:cxnSpLocks/>
          </p:cNvCxnSpPr>
          <p:nvPr/>
        </p:nvCxnSpPr>
        <p:spPr>
          <a:xfrm flipV="1">
            <a:off x="3061434" y="2224894"/>
            <a:ext cx="1215225" cy="965009"/>
          </a:xfrm>
          <a:prstGeom prst="straightConnector1">
            <a:avLst/>
          </a:prstGeom>
          <a:ln w="47625" cap="flat" cmpd="sng" algn="ctr">
            <a:solidFill>
              <a:schemeClr val="tx1"/>
            </a:solidFill>
            <a:prstDash val="solid"/>
            <a:round/>
            <a:headEnd type="none" w="lg" len="lg"/>
            <a:tailEnd type="triangle" w="lg" len="lg"/>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50C19D37-C2C8-9548-B2F6-752B151F46F9}"/>
              </a:ext>
            </a:extLst>
          </p:cNvPr>
          <p:cNvCxnSpPr>
            <a:cxnSpLocks/>
          </p:cNvCxnSpPr>
          <p:nvPr/>
        </p:nvCxnSpPr>
        <p:spPr>
          <a:xfrm>
            <a:off x="3148911" y="3986475"/>
            <a:ext cx="1127748" cy="462505"/>
          </a:xfrm>
          <a:prstGeom prst="straightConnector1">
            <a:avLst/>
          </a:prstGeom>
          <a:ln w="47625" cap="flat" cmpd="sng" algn="ctr">
            <a:solidFill>
              <a:schemeClr val="tx1"/>
            </a:solidFill>
            <a:prstDash val="solid"/>
            <a:round/>
            <a:headEnd type="none" w="lg" len="lg"/>
            <a:tailEnd type="triangle" w="lg" len="lg"/>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2EFE5E4C-60FF-8A4B-9FDD-78ED977A6894}"/>
              </a:ext>
            </a:extLst>
          </p:cNvPr>
          <p:cNvCxnSpPr>
            <a:cxnSpLocks/>
          </p:cNvCxnSpPr>
          <p:nvPr/>
        </p:nvCxnSpPr>
        <p:spPr>
          <a:xfrm>
            <a:off x="5391548" y="2146368"/>
            <a:ext cx="1224330" cy="1282632"/>
          </a:xfrm>
          <a:prstGeom prst="straightConnector1">
            <a:avLst/>
          </a:prstGeom>
          <a:ln w="47625" cap="flat" cmpd="sng" algn="ctr">
            <a:solidFill>
              <a:schemeClr val="tx1"/>
            </a:solidFill>
            <a:prstDash val="solid"/>
            <a:round/>
            <a:headEnd type="none" w="lg" len="lg"/>
            <a:tailEnd type="triangle" w="lg" len="lg"/>
          </a:ln>
        </p:spPr>
        <p:style>
          <a:lnRef idx="0">
            <a:scrgbClr r="0" g="0" b="0"/>
          </a:lnRef>
          <a:fillRef idx="0">
            <a:scrgbClr r="0" g="0" b="0"/>
          </a:fillRef>
          <a:effectRef idx="0">
            <a:scrgbClr r="0" g="0" b="0"/>
          </a:effectRef>
          <a:fontRef idx="minor">
            <a:schemeClr val="tx1"/>
          </a:fontRef>
        </p:style>
      </p:cxnSp>
      <p:grpSp>
        <p:nvGrpSpPr>
          <p:cNvPr id="13" name="Group 12">
            <a:extLst>
              <a:ext uri="{FF2B5EF4-FFF2-40B4-BE49-F238E27FC236}">
                <a16:creationId xmlns:a16="http://schemas.microsoft.com/office/drawing/2014/main" id="{5FD6E60F-2039-2F06-B5BB-06CD609F6363}"/>
              </a:ext>
            </a:extLst>
          </p:cNvPr>
          <p:cNvGrpSpPr/>
          <p:nvPr/>
        </p:nvGrpSpPr>
        <p:grpSpPr>
          <a:xfrm>
            <a:off x="4426760" y="1771577"/>
            <a:ext cx="868887" cy="857224"/>
            <a:chOff x="3892043" y="2212620"/>
            <a:chExt cx="868887" cy="857224"/>
          </a:xfrm>
        </p:grpSpPr>
        <p:pic>
          <p:nvPicPr>
            <p:cNvPr id="32" name="Picture 31" descr="Shape, circle&#10;&#10;Description automatically generated">
              <a:extLst>
                <a:ext uri="{FF2B5EF4-FFF2-40B4-BE49-F238E27FC236}">
                  <a16:creationId xmlns:a16="http://schemas.microsoft.com/office/drawing/2014/main" id="{085AD6D9-C1D7-4E4E-9947-B76369F2162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92043" y="2212620"/>
              <a:ext cx="868887" cy="857224"/>
            </a:xfrm>
            <a:prstGeom prst="rect">
              <a:avLst/>
            </a:prstGeom>
          </p:spPr>
        </p:pic>
        <p:pic>
          <p:nvPicPr>
            <p:cNvPr id="26" name="Graphic 25" descr="Care with solid fill">
              <a:extLst>
                <a:ext uri="{FF2B5EF4-FFF2-40B4-BE49-F238E27FC236}">
                  <a16:creationId xmlns:a16="http://schemas.microsoft.com/office/drawing/2014/main" id="{C645BF0C-8E23-1E4E-972B-24C1D8AFE97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034517" y="2348498"/>
              <a:ext cx="563071" cy="563071"/>
            </a:xfrm>
            <a:prstGeom prst="rect">
              <a:avLst/>
            </a:prstGeom>
          </p:spPr>
        </p:pic>
      </p:grpSp>
      <p:grpSp>
        <p:nvGrpSpPr>
          <p:cNvPr id="30" name="Group 29">
            <a:extLst>
              <a:ext uri="{FF2B5EF4-FFF2-40B4-BE49-F238E27FC236}">
                <a16:creationId xmlns:a16="http://schemas.microsoft.com/office/drawing/2014/main" id="{1EA8A2A4-7855-CD79-7E3E-019CA9A43542}"/>
              </a:ext>
            </a:extLst>
          </p:cNvPr>
          <p:cNvGrpSpPr/>
          <p:nvPr/>
        </p:nvGrpSpPr>
        <p:grpSpPr>
          <a:xfrm>
            <a:off x="7168192" y="2008114"/>
            <a:ext cx="1197868" cy="1181789"/>
            <a:chOff x="7150228" y="1543842"/>
            <a:chExt cx="1197868" cy="1181789"/>
          </a:xfrm>
        </p:grpSpPr>
        <p:pic>
          <p:nvPicPr>
            <p:cNvPr id="49" name="Picture 48" descr="Shape, circle&#10;&#10;Description automatically generated">
              <a:extLst>
                <a:ext uri="{FF2B5EF4-FFF2-40B4-BE49-F238E27FC236}">
                  <a16:creationId xmlns:a16="http://schemas.microsoft.com/office/drawing/2014/main" id="{2B4E1C9F-F0C9-3548-B97F-C0BA164AB36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50228" y="1543842"/>
              <a:ext cx="1197868" cy="1181789"/>
            </a:xfrm>
            <a:prstGeom prst="rect">
              <a:avLst/>
            </a:prstGeom>
          </p:spPr>
        </p:pic>
        <p:pic>
          <p:nvPicPr>
            <p:cNvPr id="28" name="Graphic 27" descr="Bullseye with solid fill">
              <a:extLst>
                <a:ext uri="{FF2B5EF4-FFF2-40B4-BE49-F238E27FC236}">
                  <a16:creationId xmlns:a16="http://schemas.microsoft.com/office/drawing/2014/main" id="{1CFF9C80-F8C0-8347-8BC3-6EDA721B07B9}"/>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377960" y="1749743"/>
              <a:ext cx="769986" cy="769986"/>
            </a:xfrm>
            <a:prstGeom prst="rect">
              <a:avLst/>
            </a:prstGeom>
          </p:spPr>
        </p:pic>
      </p:grpSp>
      <p:grpSp>
        <p:nvGrpSpPr>
          <p:cNvPr id="19" name="Group 18">
            <a:extLst>
              <a:ext uri="{FF2B5EF4-FFF2-40B4-BE49-F238E27FC236}">
                <a16:creationId xmlns:a16="http://schemas.microsoft.com/office/drawing/2014/main" id="{535AF30B-888E-2C17-DADC-C8AF28745AAE}"/>
              </a:ext>
            </a:extLst>
          </p:cNvPr>
          <p:cNvGrpSpPr/>
          <p:nvPr/>
        </p:nvGrpSpPr>
        <p:grpSpPr>
          <a:xfrm>
            <a:off x="4367897" y="4239130"/>
            <a:ext cx="868887" cy="857224"/>
            <a:chOff x="3881608" y="4786616"/>
            <a:chExt cx="868887" cy="857224"/>
          </a:xfrm>
        </p:grpSpPr>
        <p:pic>
          <p:nvPicPr>
            <p:cNvPr id="48" name="Picture 47" descr="Shape, circle&#10;&#10;Description automatically generated">
              <a:extLst>
                <a:ext uri="{FF2B5EF4-FFF2-40B4-BE49-F238E27FC236}">
                  <a16:creationId xmlns:a16="http://schemas.microsoft.com/office/drawing/2014/main" id="{D1CE9A33-7E3E-5041-A76A-40A348ED3D2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81608" y="4786616"/>
              <a:ext cx="868887" cy="857224"/>
            </a:xfrm>
            <a:prstGeom prst="rect">
              <a:avLst/>
            </a:prstGeom>
          </p:spPr>
        </p:pic>
        <p:pic>
          <p:nvPicPr>
            <p:cNvPr id="33" name="Graphic 32" descr="Smiling with hearts face with solid fill with solid fill">
              <a:extLst>
                <a:ext uri="{FF2B5EF4-FFF2-40B4-BE49-F238E27FC236}">
                  <a16:creationId xmlns:a16="http://schemas.microsoft.com/office/drawing/2014/main" id="{F3427D72-9B64-3241-BE5B-4ECEA18C45D3}"/>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075095" y="4994757"/>
              <a:ext cx="468234" cy="468234"/>
            </a:xfrm>
            <a:prstGeom prst="rect">
              <a:avLst/>
            </a:prstGeom>
          </p:spPr>
        </p:pic>
      </p:grpSp>
      <p:grpSp>
        <p:nvGrpSpPr>
          <p:cNvPr id="10" name="Group 9">
            <a:extLst>
              <a:ext uri="{FF2B5EF4-FFF2-40B4-BE49-F238E27FC236}">
                <a16:creationId xmlns:a16="http://schemas.microsoft.com/office/drawing/2014/main" id="{6C2EC308-115B-BB0A-6DB1-269C7D9BA14C}"/>
              </a:ext>
            </a:extLst>
          </p:cNvPr>
          <p:cNvGrpSpPr/>
          <p:nvPr/>
        </p:nvGrpSpPr>
        <p:grpSpPr>
          <a:xfrm>
            <a:off x="4048843" y="1140617"/>
            <a:ext cx="1579842" cy="541341"/>
            <a:chOff x="3602590" y="1538913"/>
            <a:chExt cx="1579842" cy="541341"/>
          </a:xfrm>
        </p:grpSpPr>
        <p:pic>
          <p:nvPicPr>
            <p:cNvPr id="17" name="Picture 16" descr="A picture containing text, device&#10;&#10;Description automatically generated">
              <a:extLst>
                <a:ext uri="{FF2B5EF4-FFF2-40B4-BE49-F238E27FC236}">
                  <a16:creationId xmlns:a16="http://schemas.microsoft.com/office/drawing/2014/main" id="{318A0A77-4F05-EC4D-9236-1D8F96839F04}"/>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18577" y="1538913"/>
              <a:ext cx="1540244" cy="541341"/>
            </a:xfrm>
            <a:prstGeom prst="rect">
              <a:avLst/>
            </a:prstGeom>
          </p:spPr>
        </p:pic>
        <p:sp>
          <p:nvSpPr>
            <p:cNvPr id="53" name="TextBox 52">
              <a:extLst>
                <a:ext uri="{FF2B5EF4-FFF2-40B4-BE49-F238E27FC236}">
                  <a16:creationId xmlns:a16="http://schemas.microsoft.com/office/drawing/2014/main" id="{F15FA999-2257-6044-8B4E-2DB21EB28A9D}"/>
                </a:ext>
              </a:extLst>
            </p:cNvPr>
            <p:cNvSpPr txBox="1"/>
            <p:nvPr/>
          </p:nvSpPr>
          <p:spPr>
            <a:xfrm>
              <a:off x="3602590" y="1629570"/>
              <a:ext cx="1579842" cy="400110"/>
            </a:xfrm>
            <a:prstGeom prst="rect">
              <a:avLst/>
            </a:prstGeom>
            <a:noFill/>
          </p:spPr>
          <p:txBody>
            <a:bodyPr wrap="square" rtlCol="0">
              <a:spAutoFit/>
            </a:bodyPr>
            <a:lstStyle/>
            <a:p>
              <a:pPr algn="ctr"/>
              <a:r>
                <a:rPr lang="en-US" sz="2000" b="1">
                  <a:solidFill>
                    <a:schemeClr val="accent2"/>
                  </a:solidFill>
                  <a:latin typeface="Simplified Arabic Fixed" panose="020F0502020204030204" pitchFamily="34" charset="0"/>
                  <a:ea typeface="Zilla Slab Highlight" pitchFamily="2" charset="77"/>
                </a:rPr>
                <a:t>VALUES</a:t>
              </a:r>
            </a:p>
          </p:txBody>
        </p:sp>
      </p:grpSp>
      <p:grpSp>
        <p:nvGrpSpPr>
          <p:cNvPr id="12" name="Group 11">
            <a:extLst>
              <a:ext uri="{FF2B5EF4-FFF2-40B4-BE49-F238E27FC236}">
                <a16:creationId xmlns:a16="http://schemas.microsoft.com/office/drawing/2014/main" id="{6E4F1ACF-B5AE-0BAC-63BC-1563036A2313}"/>
              </a:ext>
            </a:extLst>
          </p:cNvPr>
          <p:cNvGrpSpPr/>
          <p:nvPr/>
        </p:nvGrpSpPr>
        <p:grpSpPr>
          <a:xfrm>
            <a:off x="6834326" y="3437067"/>
            <a:ext cx="1968367" cy="614668"/>
            <a:chOff x="6626993" y="3070543"/>
            <a:chExt cx="1968367" cy="614668"/>
          </a:xfrm>
        </p:grpSpPr>
        <p:pic>
          <p:nvPicPr>
            <p:cNvPr id="27" name="Picture 26" descr="A picture containing text, sunset&#10;&#10;Description automatically generated">
              <a:extLst>
                <a:ext uri="{FF2B5EF4-FFF2-40B4-BE49-F238E27FC236}">
                  <a16:creationId xmlns:a16="http://schemas.microsoft.com/office/drawing/2014/main" id="{EF2F959D-9871-7C42-8D49-F32FBFF8D61E}"/>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626993" y="3070543"/>
              <a:ext cx="1968367" cy="614668"/>
            </a:xfrm>
            <a:prstGeom prst="rect">
              <a:avLst/>
            </a:prstGeom>
          </p:spPr>
        </p:pic>
        <p:sp>
          <p:nvSpPr>
            <p:cNvPr id="55" name="TextBox 54">
              <a:extLst>
                <a:ext uri="{FF2B5EF4-FFF2-40B4-BE49-F238E27FC236}">
                  <a16:creationId xmlns:a16="http://schemas.microsoft.com/office/drawing/2014/main" id="{FF8949B3-A6E4-5F4C-BC3F-BD0F0C1CF86F}"/>
                </a:ext>
              </a:extLst>
            </p:cNvPr>
            <p:cNvSpPr txBox="1"/>
            <p:nvPr/>
          </p:nvSpPr>
          <p:spPr>
            <a:xfrm>
              <a:off x="6634273" y="3201119"/>
              <a:ext cx="1961087" cy="400110"/>
            </a:xfrm>
            <a:prstGeom prst="rect">
              <a:avLst/>
            </a:prstGeom>
            <a:noFill/>
          </p:spPr>
          <p:txBody>
            <a:bodyPr wrap="square" rtlCol="0">
              <a:spAutoFit/>
            </a:bodyPr>
            <a:lstStyle/>
            <a:p>
              <a:pPr algn="ctr"/>
              <a:r>
                <a:rPr lang="en-US" sz="2000" b="1">
                  <a:solidFill>
                    <a:schemeClr val="bg1"/>
                  </a:solidFill>
                  <a:latin typeface="Simplified Arabic Fixed" panose="020F0502020204030204" pitchFamily="34" charset="0"/>
                  <a:ea typeface="Zilla Slab Highlight" pitchFamily="2" charset="77"/>
                </a:rPr>
                <a:t>MOTIVATION</a:t>
              </a:r>
            </a:p>
          </p:txBody>
        </p:sp>
      </p:grpSp>
      <p:grpSp>
        <p:nvGrpSpPr>
          <p:cNvPr id="18" name="Group 17">
            <a:extLst>
              <a:ext uri="{FF2B5EF4-FFF2-40B4-BE49-F238E27FC236}">
                <a16:creationId xmlns:a16="http://schemas.microsoft.com/office/drawing/2014/main" id="{B3216E06-901D-CB89-D5FB-02E293B79582}"/>
              </a:ext>
            </a:extLst>
          </p:cNvPr>
          <p:cNvGrpSpPr/>
          <p:nvPr/>
        </p:nvGrpSpPr>
        <p:grpSpPr>
          <a:xfrm>
            <a:off x="4192966" y="3437067"/>
            <a:ext cx="1283972" cy="541341"/>
            <a:chOff x="3723913" y="4145925"/>
            <a:chExt cx="1283972" cy="541341"/>
          </a:xfrm>
        </p:grpSpPr>
        <p:pic>
          <p:nvPicPr>
            <p:cNvPr id="39" name="Picture 38" descr="A picture containing text, device&#10;&#10;Description automatically generated">
              <a:extLst>
                <a:ext uri="{FF2B5EF4-FFF2-40B4-BE49-F238E27FC236}">
                  <a16:creationId xmlns:a16="http://schemas.microsoft.com/office/drawing/2014/main" id="{B18A9273-9E80-FC48-B1DE-A82330CDA588}"/>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723913" y="4145925"/>
              <a:ext cx="1279268" cy="541341"/>
            </a:xfrm>
            <a:prstGeom prst="rect">
              <a:avLst/>
            </a:prstGeom>
          </p:spPr>
        </p:pic>
        <p:sp>
          <p:nvSpPr>
            <p:cNvPr id="64" name="TextBox 63">
              <a:extLst>
                <a:ext uri="{FF2B5EF4-FFF2-40B4-BE49-F238E27FC236}">
                  <a16:creationId xmlns:a16="http://schemas.microsoft.com/office/drawing/2014/main" id="{AD7CE1F3-10A5-CF43-BBE7-6D85CC3B6155}"/>
                </a:ext>
              </a:extLst>
            </p:cNvPr>
            <p:cNvSpPr txBox="1"/>
            <p:nvPr/>
          </p:nvSpPr>
          <p:spPr>
            <a:xfrm>
              <a:off x="3769513" y="4234736"/>
              <a:ext cx="1238372" cy="400110"/>
            </a:xfrm>
            <a:prstGeom prst="rect">
              <a:avLst/>
            </a:prstGeom>
            <a:noFill/>
          </p:spPr>
          <p:txBody>
            <a:bodyPr wrap="square" rtlCol="0">
              <a:spAutoFit/>
            </a:bodyPr>
            <a:lstStyle/>
            <a:p>
              <a:pPr algn="ctr"/>
              <a:r>
                <a:rPr lang="en-US" sz="2000" b="1">
                  <a:solidFill>
                    <a:schemeClr val="accent2"/>
                  </a:solidFill>
                  <a:latin typeface="Simplified Arabic Fixed" panose="020F0502020204030204" pitchFamily="34" charset="0"/>
                  <a:ea typeface="Zilla Slab Highlight" pitchFamily="2" charset="77"/>
                </a:rPr>
                <a:t>LIKES</a:t>
              </a:r>
            </a:p>
          </p:txBody>
        </p:sp>
      </p:grpSp>
      <p:cxnSp>
        <p:nvCxnSpPr>
          <p:cNvPr id="43" name="Straight Arrow Connector 42">
            <a:extLst>
              <a:ext uri="{FF2B5EF4-FFF2-40B4-BE49-F238E27FC236}">
                <a16:creationId xmlns:a16="http://schemas.microsoft.com/office/drawing/2014/main" id="{12FA6F43-1787-7D46-B177-697958BB89A1}"/>
              </a:ext>
            </a:extLst>
          </p:cNvPr>
          <p:cNvCxnSpPr>
            <a:cxnSpLocks/>
          </p:cNvCxnSpPr>
          <p:nvPr/>
        </p:nvCxnSpPr>
        <p:spPr>
          <a:xfrm flipV="1">
            <a:off x="5376490" y="3876534"/>
            <a:ext cx="1254446" cy="810938"/>
          </a:xfrm>
          <a:prstGeom prst="straightConnector1">
            <a:avLst/>
          </a:prstGeom>
          <a:ln w="47625" cap="flat" cmpd="sng" algn="ctr">
            <a:solidFill>
              <a:schemeClr val="tx1"/>
            </a:solidFill>
            <a:prstDash val="solid"/>
            <a:round/>
            <a:headEnd type="none" w="lg" len="lg"/>
            <a:tailEnd type="triangle" w="lg" len="lg"/>
          </a:ln>
        </p:spPr>
        <p:style>
          <a:lnRef idx="0">
            <a:scrgbClr r="0" g="0" b="0"/>
          </a:lnRef>
          <a:fillRef idx="0">
            <a:scrgbClr r="0" g="0" b="0"/>
          </a:fillRef>
          <a:effectRef idx="0">
            <a:scrgbClr r="0" g="0" b="0"/>
          </a:effectRef>
          <a:fontRef idx="minor">
            <a:schemeClr val="tx1"/>
          </a:fontRef>
        </p:style>
      </p:cxnSp>
      <p:grpSp>
        <p:nvGrpSpPr>
          <p:cNvPr id="8" name="Group 7">
            <a:extLst>
              <a:ext uri="{FF2B5EF4-FFF2-40B4-BE49-F238E27FC236}">
                <a16:creationId xmlns:a16="http://schemas.microsoft.com/office/drawing/2014/main" id="{EACED139-731E-B4D9-C457-D48E53E48D9E}"/>
              </a:ext>
            </a:extLst>
          </p:cNvPr>
          <p:cNvGrpSpPr/>
          <p:nvPr/>
        </p:nvGrpSpPr>
        <p:grpSpPr>
          <a:xfrm>
            <a:off x="744386" y="1283868"/>
            <a:ext cx="1747999" cy="1724999"/>
            <a:chOff x="589267" y="1283869"/>
            <a:chExt cx="1747999" cy="1724999"/>
          </a:xfrm>
        </p:grpSpPr>
        <p:pic>
          <p:nvPicPr>
            <p:cNvPr id="11" name="Picture 10" descr="A picture containing weapon, spectacles&#10;&#10;Description automatically generated">
              <a:extLst>
                <a:ext uri="{FF2B5EF4-FFF2-40B4-BE49-F238E27FC236}">
                  <a16:creationId xmlns:a16="http://schemas.microsoft.com/office/drawing/2014/main" id="{83572695-5336-B44F-8764-465FA55B70A3}"/>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89267" y="1283869"/>
              <a:ext cx="1747999" cy="172499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428E014E-47D8-0B49-827A-241EE4DC3B89}"/>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163058" y="1564061"/>
              <a:ext cx="666549" cy="666549"/>
            </a:xfrm>
            <a:prstGeom prst="rect">
              <a:avLst/>
            </a:prstGeom>
          </p:spPr>
        </p:pic>
      </p:grpSp>
      <p:sp>
        <p:nvSpPr>
          <p:cNvPr id="38" name="TextBox 37">
            <a:extLst>
              <a:ext uri="{FF2B5EF4-FFF2-40B4-BE49-F238E27FC236}">
                <a16:creationId xmlns:a16="http://schemas.microsoft.com/office/drawing/2014/main" id="{358AC9B1-8C90-A3B3-AFC5-D197CC4C2427}"/>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44" name="Picture 4">
            <a:extLst>
              <a:ext uri="{FF2B5EF4-FFF2-40B4-BE49-F238E27FC236}">
                <a16:creationId xmlns:a16="http://schemas.microsoft.com/office/drawing/2014/main" id="{92393874-EEB5-7778-477F-57DC97EDE6B7}"/>
              </a:ext>
            </a:extLst>
          </p:cNvPr>
          <p:cNvPicPr>
            <a:picLocks noChangeAspect="1"/>
          </p:cNvPicPr>
          <p:nvPr/>
        </p:nvPicPr>
        <p:blipFill>
          <a:blip r:embed="rId23"/>
          <a:stretch>
            <a:fillRect/>
          </a:stretch>
        </p:blipFill>
        <p:spPr>
          <a:xfrm>
            <a:off x="7515061" y="6263837"/>
            <a:ext cx="1247775" cy="400050"/>
          </a:xfrm>
          <a:prstGeom prst="rect">
            <a:avLst/>
          </a:prstGeom>
        </p:spPr>
      </p:pic>
      <p:grpSp>
        <p:nvGrpSpPr>
          <p:cNvPr id="67" name="Group 66">
            <a:extLst>
              <a:ext uri="{FF2B5EF4-FFF2-40B4-BE49-F238E27FC236}">
                <a16:creationId xmlns:a16="http://schemas.microsoft.com/office/drawing/2014/main" id="{79DC4D78-6427-610A-BDDE-F025A7103C87}"/>
              </a:ext>
            </a:extLst>
          </p:cNvPr>
          <p:cNvGrpSpPr/>
          <p:nvPr/>
        </p:nvGrpSpPr>
        <p:grpSpPr>
          <a:xfrm>
            <a:off x="-26010" y="5259166"/>
            <a:ext cx="6993963" cy="1504429"/>
            <a:chOff x="-26010" y="5259166"/>
            <a:chExt cx="6993963" cy="1504429"/>
          </a:xfrm>
        </p:grpSpPr>
        <p:pic>
          <p:nvPicPr>
            <p:cNvPr id="36" name="Picture 35" descr="Background pattern&#10;&#10;Description automatically generated">
              <a:extLst>
                <a:ext uri="{FF2B5EF4-FFF2-40B4-BE49-F238E27FC236}">
                  <a16:creationId xmlns:a16="http://schemas.microsoft.com/office/drawing/2014/main" id="{1E97BEED-BAD0-BC4D-8461-88F01711C151}"/>
                </a:ext>
              </a:extLst>
            </p:cNvPr>
            <p:cNvPicPr>
              <a:picLocks noChangeAspect="1"/>
            </p:cNvPicPr>
            <p:nvPr/>
          </p:nvPicPr>
          <p:blipFill rotWithShape="1">
            <a:blip r:embed="rId24">
              <a:extLst>
                <a:ext uri="{28A0092B-C50C-407E-A947-70E740481C1C}">
                  <a14:useLocalDpi xmlns:a14="http://schemas.microsoft.com/office/drawing/2010/main" val="0"/>
                </a:ext>
              </a:extLst>
            </a:blip>
            <a:srcRect t="21469"/>
            <a:stretch/>
          </p:blipFill>
          <p:spPr>
            <a:xfrm rot="16200000">
              <a:off x="819804" y="4413352"/>
              <a:ext cx="849967" cy="2541595"/>
            </a:xfrm>
            <a:prstGeom prst="rect">
              <a:avLst/>
            </a:prstGeom>
          </p:spPr>
        </p:pic>
        <p:pic>
          <p:nvPicPr>
            <p:cNvPr id="37" name="Picture 36" descr="A picture containing outdoor object, night sky&#10;&#10;Description automatically generated">
              <a:extLst>
                <a:ext uri="{FF2B5EF4-FFF2-40B4-BE49-F238E27FC236}">
                  <a16:creationId xmlns:a16="http://schemas.microsoft.com/office/drawing/2014/main" id="{6BE429F1-EBB4-9B48-AE30-81C2D265116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637731" y="5312312"/>
              <a:ext cx="910539" cy="925589"/>
            </a:xfrm>
            <a:prstGeom prst="rect">
              <a:avLst/>
            </a:prstGeom>
          </p:spPr>
        </p:pic>
        <p:grpSp>
          <p:nvGrpSpPr>
            <p:cNvPr id="66" name="Group 65">
              <a:extLst>
                <a:ext uri="{FF2B5EF4-FFF2-40B4-BE49-F238E27FC236}">
                  <a16:creationId xmlns:a16="http://schemas.microsoft.com/office/drawing/2014/main" id="{CFE159EE-5BBD-ABA4-34A1-82FD12DCE32A}"/>
                </a:ext>
              </a:extLst>
            </p:cNvPr>
            <p:cNvGrpSpPr/>
            <p:nvPr/>
          </p:nvGrpSpPr>
          <p:grpSpPr>
            <a:xfrm>
              <a:off x="3712785" y="5269420"/>
              <a:ext cx="3255168" cy="1494175"/>
              <a:chOff x="3844650" y="5269420"/>
              <a:chExt cx="3255168" cy="1494175"/>
            </a:xfrm>
          </p:grpSpPr>
          <p:pic>
            <p:nvPicPr>
              <p:cNvPr id="65" name="Picture 64" descr="A picture containing text&#10;&#10;Description automatically generated">
                <a:extLst>
                  <a:ext uri="{FF2B5EF4-FFF2-40B4-BE49-F238E27FC236}">
                    <a16:creationId xmlns:a16="http://schemas.microsoft.com/office/drawing/2014/main" id="{7E975474-6F69-EABA-23A7-E26777171DB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844650" y="5269420"/>
                <a:ext cx="3255168" cy="1494175"/>
              </a:xfrm>
              <a:prstGeom prst="rect">
                <a:avLst/>
              </a:prstGeom>
              <a:effectLst>
                <a:outerShdw blurRad="50800" dist="50800" dir="5400000" algn="ctr" rotWithShape="0">
                  <a:schemeClr val="tx1">
                    <a:lumMod val="65000"/>
                    <a:lumOff val="35000"/>
                  </a:schemeClr>
                </a:outerShdw>
              </a:effectLst>
            </p:spPr>
          </p:pic>
          <p:sp>
            <p:nvSpPr>
              <p:cNvPr id="59" name="TextBox 58">
                <a:extLst>
                  <a:ext uri="{FF2B5EF4-FFF2-40B4-BE49-F238E27FC236}">
                    <a16:creationId xmlns:a16="http://schemas.microsoft.com/office/drawing/2014/main" id="{83BF1D86-D17A-575E-E7A7-559347EDC96E}"/>
                  </a:ext>
                </a:extLst>
              </p:cNvPr>
              <p:cNvSpPr txBox="1"/>
              <p:nvPr/>
            </p:nvSpPr>
            <p:spPr>
              <a:xfrm>
                <a:off x="4110141" y="5629851"/>
                <a:ext cx="2724185" cy="523220"/>
              </a:xfrm>
              <a:prstGeom prst="rect">
                <a:avLst/>
              </a:prstGeom>
              <a:noFill/>
            </p:spPr>
            <p:txBody>
              <a:bodyPr wrap="square" rtlCol="0">
                <a:spAutoFit/>
              </a:bodyPr>
              <a:lstStyle/>
              <a:p>
                <a:pPr algn="ctr"/>
                <a:r>
                  <a:rPr lang="en-GB" sz="1400" b="1">
                    <a:latin typeface="Comic Sans MS" panose="030F0902030302020204" pitchFamily="66" charset="0"/>
                    <a:cs typeface="Simplified Arabic Fixed"/>
                  </a:rPr>
                  <a:t>TASK 3</a:t>
                </a:r>
                <a:r>
                  <a:rPr lang="en-GB" sz="1400">
                    <a:latin typeface="Comic Sans MS" panose="030F0902030302020204" pitchFamily="66" charset="0"/>
                    <a:cs typeface="Simplified Arabic Fixed"/>
                  </a:rPr>
                  <a:t>: What do you like and what motivates you?</a:t>
                </a:r>
              </a:p>
            </p:txBody>
          </p:sp>
        </p:grpSp>
      </p:grpSp>
    </p:spTree>
    <p:extLst>
      <p:ext uri="{BB962C8B-B14F-4D97-AF65-F5344CB8AC3E}">
        <p14:creationId xmlns:p14="http://schemas.microsoft.com/office/powerpoint/2010/main" val="154291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93977F-BEF3-EF45-8882-F5272036EF20}"/>
              </a:ext>
            </a:extLst>
          </p:cNvPr>
          <p:cNvSpPr/>
          <p:nvPr/>
        </p:nvSpPr>
        <p:spPr>
          <a:xfrm>
            <a:off x="0" y="-6795"/>
            <a:ext cx="4571998" cy="6876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picture containing text&#10;&#10;Description automatically generated">
            <a:extLst>
              <a:ext uri="{FF2B5EF4-FFF2-40B4-BE49-F238E27FC236}">
                <a16:creationId xmlns:a16="http://schemas.microsoft.com/office/drawing/2014/main" id="{2BD0416B-4510-FE48-96B7-3FCE7E3EEE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8584">
            <a:off x="5130066" y="2742139"/>
            <a:ext cx="3478378" cy="3286525"/>
          </a:xfrm>
          <a:prstGeom prst="rect">
            <a:avLst/>
          </a:prstGeom>
          <a:effectLst>
            <a:outerShdw blurRad="50800" dist="50800" dir="5400000" algn="ctr" rotWithShape="0">
              <a:schemeClr val="tx1">
                <a:lumMod val="75000"/>
                <a:lumOff val="25000"/>
              </a:schemeClr>
            </a:outerShdw>
          </a:effectLst>
        </p:spPr>
      </p:pic>
      <p:sp>
        <p:nvSpPr>
          <p:cNvPr id="30" name="TextBox 29">
            <a:extLst>
              <a:ext uri="{FF2B5EF4-FFF2-40B4-BE49-F238E27FC236}">
                <a16:creationId xmlns:a16="http://schemas.microsoft.com/office/drawing/2014/main" id="{369F0404-C5C7-6340-8470-B47D7A8BFD77}"/>
              </a:ext>
            </a:extLst>
          </p:cNvPr>
          <p:cNvSpPr txBox="1"/>
          <p:nvPr/>
        </p:nvSpPr>
        <p:spPr>
          <a:xfrm rot="179757">
            <a:off x="5381414" y="3335338"/>
            <a:ext cx="3060284" cy="2435282"/>
          </a:xfrm>
          <a:prstGeom prst="rect">
            <a:avLst/>
          </a:prstGeom>
          <a:noFill/>
        </p:spPr>
        <p:txBody>
          <a:bodyPr wrap="square" rtlCol="0">
            <a:spAutoFit/>
          </a:bodyPr>
          <a:lstStyle/>
          <a:p>
            <a:pPr marL="285750" indent="-285750">
              <a:lnSpc>
                <a:spcPts val="1400"/>
              </a:lnSpc>
              <a:buClr>
                <a:srgbClr val="92D050"/>
              </a:buClr>
              <a:buFont typeface="Wingdings" pitchFamily="2" charset="2"/>
              <a:buChar char="ü"/>
            </a:pPr>
            <a:r>
              <a:rPr lang="en-US" sz="1400">
                <a:latin typeface="Simplified Arabic Fixed" panose="020F0502020204030204" pitchFamily="34" charset="0"/>
              </a:rPr>
              <a:t>Career choices</a:t>
            </a:r>
            <a:br>
              <a:rPr lang="en-US" sz="1400">
                <a:latin typeface="Simplified Arabic Fixed" panose="020F0502020204030204" pitchFamily="34" charset="0"/>
              </a:rPr>
            </a:br>
            <a:endParaRPr lang="en-US" sz="1400">
              <a:latin typeface="Simplified Arabic Fixed" panose="020F0502020204030204" pitchFamily="34" charset="0"/>
            </a:endParaRPr>
          </a:p>
          <a:p>
            <a:pPr marL="285750" indent="-285750">
              <a:lnSpc>
                <a:spcPts val="1400"/>
              </a:lnSpc>
              <a:buClr>
                <a:srgbClr val="92D050"/>
              </a:buClr>
              <a:buFont typeface="Wingdings" pitchFamily="2" charset="2"/>
              <a:buChar char="ü"/>
            </a:pPr>
            <a:r>
              <a:rPr lang="en-US" sz="1400">
                <a:latin typeface="Simplified Arabic Fixed" panose="020F0502020204030204" pitchFamily="34" charset="0"/>
              </a:rPr>
              <a:t>Understanding your </a:t>
            </a:r>
            <a:br>
              <a:rPr lang="en-US" sz="1400">
                <a:latin typeface="Simplified Arabic Fixed" panose="020F0502020204030204" pitchFamily="34" charset="0"/>
              </a:rPr>
            </a:br>
            <a:r>
              <a:rPr lang="en-US" sz="1400">
                <a:latin typeface="Simplified Arabic Fixed" panose="020F0502020204030204" pitchFamily="34" charset="0"/>
              </a:rPr>
              <a:t>strengths and weaknesses</a:t>
            </a:r>
            <a:br>
              <a:rPr lang="en-US" sz="1400">
                <a:latin typeface="Simplified Arabic Fixed" panose="020F0502020204030204" pitchFamily="34" charset="0"/>
              </a:rPr>
            </a:br>
            <a:endParaRPr lang="en-US" sz="1400">
              <a:latin typeface="Simplified Arabic Fixed" panose="020F0502020204030204" pitchFamily="34" charset="0"/>
            </a:endParaRPr>
          </a:p>
          <a:p>
            <a:pPr marL="285750" indent="-285750">
              <a:lnSpc>
                <a:spcPts val="1400"/>
              </a:lnSpc>
              <a:buClr>
                <a:srgbClr val="92D050"/>
              </a:buClr>
              <a:buFont typeface="Wingdings" pitchFamily="2" charset="2"/>
              <a:buChar char="ü"/>
            </a:pPr>
            <a:r>
              <a:rPr lang="en-US" sz="1400">
                <a:latin typeface="Simplified Arabic Fixed" panose="020F0502020204030204" pitchFamily="34" charset="0"/>
              </a:rPr>
              <a:t>Deciding which jobs to </a:t>
            </a:r>
            <a:br>
              <a:rPr lang="en-US" sz="1400">
                <a:latin typeface="Simplified Arabic Fixed" panose="020F0502020204030204" pitchFamily="34" charset="0"/>
              </a:rPr>
            </a:br>
            <a:r>
              <a:rPr lang="en-US" sz="1400">
                <a:latin typeface="Simplified Arabic Fixed" panose="020F0502020204030204" pitchFamily="34" charset="0"/>
              </a:rPr>
              <a:t>apply for</a:t>
            </a:r>
            <a:br>
              <a:rPr lang="en-US" sz="1400">
                <a:latin typeface="Simplified Arabic Fixed" panose="020F0502020204030204" pitchFamily="34" charset="0"/>
              </a:rPr>
            </a:br>
            <a:endParaRPr lang="en-US" sz="1400">
              <a:latin typeface="Simplified Arabic Fixed" panose="020F0502020204030204" pitchFamily="34" charset="0"/>
            </a:endParaRPr>
          </a:p>
          <a:p>
            <a:pPr marL="285750" indent="-285750">
              <a:lnSpc>
                <a:spcPts val="1400"/>
              </a:lnSpc>
              <a:buClr>
                <a:srgbClr val="92D050"/>
              </a:buClr>
              <a:buFont typeface="Wingdings" pitchFamily="2" charset="2"/>
              <a:buChar char="ü"/>
            </a:pPr>
            <a:r>
              <a:rPr lang="en-US" sz="1400">
                <a:latin typeface="Simplified Arabic Fixed" panose="020F0502020204030204" pitchFamily="34" charset="0"/>
              </a:rPr>
              <a:t>Writing a CV</a:t>
            </a:r>
            <a:br>
              <a:rPr lang="en-US" sz="1400">
                <a:latin typeface="Simplified Arabic Fixed" panose="020F0502020204030204" pitchFamily="34" charset="0"/>
              </a:rPr>
            </a:br>
            <a:endParaRPr lang="en-US" sz="1400">
              <a:latin typeface="Simplified Arabic Fixed" panose="020F0502020204030204" pitchFamily="34" charset="0"/>
            </a:endParaRPr>
          </a:p>
          <a:p>
            <a:pPr marL="285750" indent="-285750">
              <a:lnSpc>
                <a:spcPts val="1400"/>
              </a:lnSpc>
              <a:buClr>
                <a:srgbClr val="92D050"/>
              </a:buClr>
              <a:buFont typeface="Wingdings" pitchFamily="2" charset="2"/>
              <a:buChar char="ü"/>
            </a:pPr>
            <a:r>
              <a:rPr lang="en-US" sz="1400">
                <a:latin typeface="Simplified Arabic Fixed" panose="020F0502020204030204" pitchFamily="34" charset="0"/>
              </a:rPr>
              <a:t>Application forms</a:t>
            </a:r>
            <a:br>
              <a:rPr lang="en-US" sz="1400">
                <a:latin typeface="Simplified Arabic Fixed" panose="020F0502020204030204" pitchFamily="34" charset="0"/>
              </a:rPr>
            </a:br>
            <a:endParaRPr lang="en-US" sz="1400">
              <a:latin typeface="Simplified Arabic Fixed" panose="020F0502020204030204" pitchFamily="34" charset="0"/>
            </a:endParaRPr>
          </a:p>
          <a:p>
            <a:pPr marL="285750" indent="-285750">
              <a:lnSpc>
                <a:spcPts val="1400"/>
              </a:lnSpc>
              <a:buClr>
                <a:srgbClr val="92D050"/>
              </a:buClr>
              <a:buFont typeface="Wingdings" pitchFamily="2" charset="2"/>
              <a:buChar char="ü"/>
            </a:pPr>
            <a:r>
              <a:rPr lang="en-US" sz="1400">
                <a:latin typeface="Simplified Arabic Fixed" panose="020F0502020204030204" pitchFamily="34" charset="0"/>
              </a:rPr>
              <a:t>Applying in confidence.</a:t>
            </a:r>
          </a:p>
        </p:txBody>
      </p:sp>
      <p:sp>
        <p:nvSpPr>
          <p:cNvPr id="31" name="TextBox 30">
            <a:extLst>
              <a:ext uri="{FF2B5EF4-FFF2-40B4-BE49-F238E27FC236}">
                <a16:creationId xmlns:a16="http://schemas.microsoft.com/office/drawing/2014/main" id="{3E804FFD-3B30-1C49-8660-884C0B6EFD9B}"/>
              </a:ext>
            </a:extLst>
          </p:cNvPr>
          <p:cNvSpPr txBox="1"/>
          <p:nvPr/>
        </p:nvSpPr>
        <p:spPr>
          <a:xfrm>
            <a:off x="1304410" y="735622"/>
            <a:ext cx="2873137" cy="2693378"/>
          </a:xfrm>
          <a:prstGeom prst="rect">
            <a:avLst/>
          </a:prstGeom>
        </p:spPr>
        <p:txBody>
          <a:bodyPr vert="horz" lIns="91440" tIns="45720" rIns="91440" bIns="45720" rtlCol="0" anchor="t">
            <a:noAutofit/>
          </a:bodyPr>
          <a:lstStyle/>
          <a:p>
            <a:pPr defTabSz="914400">
              <a:lnSpc>
                <a:spcPct val="90000"/>
              </a:lnSpc>
              <a:spcBef>
                <a:spcPct val="0"/>
              </a:spcBef>
              <a:spcAft>
                <a:spcPts val="600"/>
              </a:spcAft>
            </a:pPr>
            <a:r>
              <a:rPr lang="en-US" sz="3200" dirty="0">
                <a:solidFill>
                  <a:schemeClr val="bg1"/>
                </a:solidFill>
                <a:latin typeface="Reprise Title Std" panose="02000000000000000000" pitchFamily="2" charset="77"/>
                <a:ea typeface="+mj-ea"/>
                <a:cs typeface="+mj-cs"/>
              </a:rPr>
              <a:t>Why identify your skills and personal qualities?</a:t>
            </a:r>
          </a:p>
        </p:txBody>
      </p:sp>
      <p:sp>
        <p:nvSpPr>
          <p:cNvPr id="34" name="TextBox 33">
            <a:extLst>
              <a:ext uri="{FF2B5EF4-FFF2-40B4-BE49-F238E27FC236}">
                <a16:creationId xmlns:a16="http://schemas.microsoft.com/office/drawing/2014/main" id="{32E1CC7E-F0FA-744D-9AED-49CB114D29F9}"/>
              </a:ext>
            </a:extLst>
          </p:cNvPr>
          <p:cNvSpPr txBox="1"/>
          <p:nvPr/>
        </p:nvSpPr>
        <p:spPr>
          <a:xfrm>
            <a:off x="5043431" y="1177798"/>
            <a:ext cx="3793650" cy="1219214"/>
          </a:xfrm>
          <a:prstGeom prst="rect">
            <a:avLst/>
          </a:prstGeom>
        </p:spPr>
        <p:txBody>
          <a:bodyPr vert="horz" lIns="91440" tIns="45720" rIns="91440" bIns="45720" rtlCol="0">
            <a:noAutofit/>
          </a:bodyPr>
          <a:lstStyle/>
          <a:p>
            <a:pPr fontAlgn="base"/>
            <a:r>
              <a:rPr lang="en-US" sz="2000">
                <a:latin typeface="Franklin Gothic" panose="020B7200000000000000" pitchFamily="34" charset="0"/>
                <a:ea typeface="Zilla Slab Highlight" pitchFamily="2" charset="77"/>
              </a:rPr>
              <a:t>By understanding </a:t>
            </a:r>
            <a:r>
              <a:rPr lang="en-US" sz="2000">
                <a:solidFill>
                  <a:srgbClr val="C00000"/>
                </a:solidFill>
                <a:latin typeface="Franklin Gothic" panose="020B7200000000000000" pitchFamily="34" charset="0"/>
                <a:ea typeface="Zilla Slab Highlight" pitchFamily="2" charset="77"/>
              </a:rPr>
              <a:t>yourself </a:t>
            </a:r>
            <a:r>
              <a:rPr lang="en-US" sz="2000">
                <a:latin typeface="Franklin Gothic" panose="020B7200000000000000" pitchFamily="34" charset="0"/>
                <a:ea typeface="Zilla Slab Highlight" pitchFamily="2" charset="77"/>
              </a:rPr>
              <a:t>and</a:t>
            </a:r>
            <a:r>
              <a:rPr lang="en-US" sz="2000">
                <a:solidFill>
                  <a:srgbClr val="C00000"/>
                </a:solidFill>
                <a:latin typeface="Franklin Gothic" panose="020B7200000000000000" pitchFamily="34" charset="0"/>
                <a:ea typeface="Zilla Slab Highlight" pitchFamily="2" charset="77"/>
              </a:rPr>
              <a:t> what you have to offer an employer </a:t>
            </a:r>
            <a:r>
              <a:rPr lang="en-US" sz="2000">
                <a:latin typeface="Franklin Gothic" panose="020B7200000000000000" pitchFamily="34" charset="0"/>
                <a:ea typeface="Zilla Slab Highlight" pitchFamily="2" charset="77"/>
              </a:rPr>
              <a:t>you will have </a:t>
            </a:r>
            <a:r>
              <a:rPr lang="en-US" sz="2000">
                <a:solidFill>
                  <a:srgbClr val="C00000"/>
                </a:solidFill>
                <a:latin typeface="Franklin Gothic" panose="020B7200000000000000" pitchFamily="34" charset="0"/>
                <a:ea typeface="Zilla Slab Highlight" pitchFamily="2" charset="77"/>
              </a:rPr>
              <a:t>better chances of success </a:t>
            </a:r>
            <a:r>
              <a:rPr lang="en-US" sz="2000">
                <a:latin typeface="Franklin Gothic" panose="020B7200000000000000" pitchFamily="34" charset="0"/>
                <a:ea typeface="Zilla Slab Highlight" pitchFamily="2" charset="77"/>
              </a:rPr>
              <a:t>in: </a:t>
            </a:r>
            <a:endParaRPr lang="en-US" sz="2000">
              <a:effectLst/>
              <a:latin typeface="Franklin Gothic" panose="020B7200000000000000" pitchFamily="34" charset="0"/>
              <a:ea typeface="Zilla Slab Highlight" pitchFamily="2" charset="77"/>
            </a:endParaRPr>
          </a:p>
        </p:txBody>
      </p:sp>
      <p:pic>
        <p:nvPicPr>
          <p:cNvPr id="36" name="Picture 35" descr="Background pattern&#10;&#10;Description automatically generated">
            <a:extLst>
              <a:ext uri="{FF2B5EF4-FFF2-40B4-BE49-F238E27FC236}">
                <a16:creationId xmlns:a16="http://schemas.microsoft.com/office/drawing/2014/main" id="{9DB0B810-0E21-674E-AC91-73388BBE25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8910"/>
          <a:stretch/>
        </p:blipFill>
        <p:spPr>
          <a:xfrm>
            <a:off x="384765" y="-6796"/>
            <a:ext cx="990600" cy="3435795"/>
          </a:xfrm>
          <a:prstGeom prst="rect">
            <a:avLst/>
          </a:prstGeom>
        </p:spPr>
      </p:pic>
      <p:pic>
        <p:nvPicPr>
          <p:cNvPr id="37" name="Picture 36" descr="A picture containing text, dark&#10;&#10;Description automatically generated">
            <a:extLst>
              <a:ext uri="{FF2B5EF4-FFF2-40B4-BE49-F238E27FC236}">
                <a16:creationId xmlns:a16="http://schemas.microsoft.com/office/drawing/2014/main" id="{D4F86997-1181-8D49-91C2-B3903543D33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2697" y="3576794"/>
            <a:ext cx="3514710" cy="2272136"/>
          </a:xfrm>
          <a:prstGeom prst="rect">
            <a:avLst/>
          </a:prstGeom>
        </p:spPr>
      </p:pic>
      <p:pic>
        <p:nvPicPr>
          <p:cNvPr id="38" name="Picture 37" descr="Background pattern&#10;&#10;Description automatically generated">
            <a:extLst>
              <a:ext uri="{FF2B5EF4-FFF2-40B4-BE49-F238E27FC236}">
                <a16:creationId xmlns:a16="http://schemas.microsoft.com/office/drawing/2014/main" id="{CDBAC222-1EE0-F64B-8E16-26CADF1F9F0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9776593">
            <a:off x="4934635" y="-276305"/>
            <a:ext cx="584773" cy="1592496"/>
          </a:xfrm>
          <a:prstGeom prst="rect">
            <a:avLst/>
          </a:prstGeom>
        </p:spPr>
      </p:pic>
      <p:sp>
        <p:nvSpPr>
          <p:cNvPr id="44" name="TextBox 43">
            <a:extLst>
              <a:ext uri="{FF2B5EF4-FFF2-40B4-BE49-F238E27FC236}">
                <a16:creationId xmlns:a16="http://schemas.microsoft.com/office/drawing/2014/main" id="{B1FDF193-EDB2-FA45-AF3B-2A3B981B256C}"/>
              </a:ext>
            </a:extLst>
          </p:cNvPr>
          <p:cNvSpPr txBox="1"/>
          <p:nvPr/>
        </p:nvSpPr>
        <p:spPr>
          <a:xfrm>
            <a:off x="910605" y="3897841"/>
            <a:ext cx="2698895" cy="1471436"/>
          </a:xfrm>
          <a:prstGeom prst="rect">
            <a:avLst/>
          </a:prstGeom>
        </p:spPr>
        <p:txBody>
          <a:bodyPr vert="horz" lIns="91440" tIns="45720" rIns="91440" bIns="45720" rtlCol="0">
            <a:noAutofit/>
          </a:bodyPr>
          <a:lstStyle/>
          <a:p>
            <a:pPr algn="ctr" fontAlgn="base"/>
            <a:r>
              <a:rPr lang="en-US" sz="2000" dirty="0">
                <a:solidFill>
                  <a:schemeClr val="bg1"/>
                </a:solidFill>
                <a:latin typeface="Reprise Title Std" panose="02000000000000000000" pitchFamily="2" charset="77"/>
                <a:ea typeface="Zilla Slab Highlight" pitchFamily="2" charset="77"/>
              </a:rPr>
              <a:t>PREPARATION IS </a:t>
            </a:r>
            <a:r>
              <a:rPr lang="en-US" sz="2000" dirty="0">
                <a:solidFill>
                  <a:srgbClr val="FFFF00"/>
                </a:solidFill>
                <a:latin typeface="Reprise Title Std" panose="02000000000000000000" pitchFamily="2" charset="77"/>
                <a:ea typeface="Zilla Slab Highlight" pitchFamily="2" charset="77"/>
              </a:rPr>
              <a:t>EVERYTHING</a:t>
            </a:r>
            <a:r>
              <a:rPr lang="en-US" sz="2000" dirty="0">
                <a:solidFill>
                  <a:schemeClr val="bg1"/>
                </a:solidFill>
                <a:latin typeface="Reprise Title Std" panose="02000000000000000000" pitchFamily="2" charset="77"/>
                <a:ea typeface="Zilla Slab Highlight" pitchFamily="2" charset="77"/>
              </a:rPr>
              <a:t> – the </a:t>
            </a:r>
          </a:p>
          <a:p>
            <a:pPr algn="ctr" fontAlgn="base"/>
            <a:r>
              <a:rPr lang="en-US" sz="2000" dirty="0">
                <a:solidFill>
                  <a:srgbClr val="FFFF00"/>
                </a:solidFill>
                <a:latin typeface="Reprise Title Std" panose="02000000000000000000" pitchFamily="2" charset="77"/>
                <a:ea typeface="Zilla Slab Highlight" pitchFamily="2" charset="77"/>
              </a:rPr>
              <a:t>Better prepared</a:t>
            </a:r>
            <a:r>
              <a:rPr lang="en-US" sz="2000" dirty="0">
                <a:solidFill>
                  <a:schemeClr val="bg1"/>
                </a:solidFill>
                <a:latin typeface="Reprise Title Std" panose="02000000000000000000" pitchFamily="2" charset="77"/>
                <a:ea typeface="Zilla Slab Highlight" pitchFamily="2" charset="77"/>
              </a:rPr>
              <a:t> - the </a:t>
            </a:r>
            <a:r>
              <a:rPr lang="en-US" sz="2000" dirty="0">
                <a:solidFill>
                  <a:srgbClr val="FFFF00"/>
                </a:solidFill>
                <a:latin typeface="Reprise Title Std" panose="02000000000000000000" pitchFamily="2" charset="77"/>
                <a:ea typeface="Zilla Slab Highlight" pitchFamily="2" charset="77"/>
              </a:rPr>
              <a:t>better the outcome</a:t>
            </a:r>
            <a:r>
              <a:rPr lang="en-US" sz="2000" dirty="0">
                <a:solidFill>
                  <a:schemeClr val="bg1"/>
                </a:solidFill>
                <a:latin typeface="Reprise Title Std" panose="02000000000000000000" pitchFamily="2" charset="77"/>
                <a:ea typeface="Zilla Slab Highlight" pitchFamily="2" charset="77"/>
              </a:rPr>
              <a:t>!</a:t>
            </a:r>
            <a:endParaRPr lang="en-US" sz="2000" dirty="0">
              <a:solidFill>
                <a:schemeClr val="bg1"/>
              </a:solidFill>
              <a:effectLst/>
              <a:latin typeface="Reprise Title Std" panose="02000000000000000000" pitchFamily="2" charset="77"/>
              <a:ea typeface="Zilla Slab Highlight" pitchFamily="2" charset="77"/>
            </a:endParaRPr>
          </a:p>
        </p:txBody>
      </p:sp>
      <p:sp>
        <p:nvSpPr>
          <p:cNvPr id="13" name="TextBox 12">
            <a:extLst>
              <a:ext uri="{FF2B5EF4-FFF2-40B4-BE49-F238E27FC236}">
                <a16:creationId xmlns:a16="http://schemas.microsoft.com/office/drawing/2014/main" id="{5ADCFF9F-CD4E-A8EC-DFF5-CCAB4C707F02}"/>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14" name="Picture 4">
            <a:extLst>
              <a:ext uri="{FF2B5EF4-FFF2-40B4-BE49-F238E27FC236}">
                <a16:creationId xmlns:a16="http://schemas.microsoft.com/office/drawing/2014/main" id="{F296E31A-FE89-3EA5-94D5-C314AAAB2554}"/>
              </a:ext>
            </a:extLst>
          </p:cNvPr>
          <p:cNvPicPr>
            <a:picLocks noChangeAspect="1"/>
          </p:cNvPicPr>
          <p:nvPr/>
        </p:nvPicPr>
        <p:blipFill>
          <a:blip r:embed="rId8"/>
          <a:stretch>
            <a:fillRect/>
          </a:stretch>
        </p:blipFill>
        <p:spPr>
          <a:xfrm>
            <a:off x="7515061" y="6263837"/>
            <a:ext cx="1247775" cy="400050"/>
          </a:xfrm>
          <a:prstGeom prst="rect">
            <a:avLst/>
          </a:prstGeom>
        </p:spPr>
      </p:pic>
    </p:spTree>
    <p:extLst>
      <p:ext uri="{BB962C8B-B14F-4D97-AF65-F5344CB8AC3E}">
        <p14:creationId xmlns:p14="http://schemas.microsoft.com/office/powerpoint/2010/main" val="17457347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F8ACE69569C24AA14F474A9FB06F99" ma:contentTypeVersion="27" ma:contentTypeDescription="Create a new document." ma:contentTypeScope="" ma:versionID="dda699016e33db0fdef173336aea7386">
  <xsd:schema xmlns:xsd="http://www.w3.org/2001/XMLSchema" xmlns:xs="http://www.w3.org/2001/XMLSchema" xmlns:p="http://schemas.microsoft.com/office/2006/metadata/properties" xmlns:ns2="01cf4cd0-43d3-4807-8293-ab2daed645c4" xmlns:ns3="52e4bc0e-a58c-49e7-bdc2-09ba9c9bc8c6" xmlns:ns4="2e7904b7-e244-4d81-93a5-bc4ce78c7ba4" targetNamespace="http://schemas.microsoft.com/office/2006/metadata/properties" ma:root="true" ma:fieldsID="3fad4432e7e8ac441f1efd891e84a26b" ns2:_="" ns3:_="" ns4:_="">
    <xsd:import namespace="01cf4cd0-43d3-4807-8293-ab2daed645c4"/>
    <xsd:import namespace="52e4bc0e-a58c-49e7-bdc2-09ba9c9bc8c6"/>
    <xsd:import namespace="2e7904b7-e244-4d81-93a5-bc4ce78c7ba4"/>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Notes0"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f4cd0-43d3-4807-8293-ab2daed645c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2e4bc0e-a58c-49e7-bdc2-09ba9c9bc8c6" elementFormDefault="qualified">
    <xsd:import namespace="http://schemas.microsoft.com/office/2006/documentManagement/types"/>
    <xsd:import namespace="http://schemas.microsoft.com/office/infopath/2007/PartnerControls"/>
    <xsd:element name="Notes0" ma:index="13" nillable="true" ma:displayName="Notes" ma:internalName="Notes0">
      <xsd:simpleType>
        <xsd:restriction base="dms:Text"/>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7904b7-e244-4d81-93a5-bc4ce78c7ba4"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5746c4ce-c6ea-48a7-a031-d53a68a9836c}" ma:internalName="TaxCatchAll" ma:showField="CatchAllData" ma:web="2e7904b7-e244-4d81-93a5-bc4ce78c7b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904b7-e244-4d81-93a5-bc4ce78c7ba4" xsi:nil="true"/>
    <lcf76f155ced4ddcb4097134ff3c332f xmlns="52e4bc0e-a58c-49e7-bdc2-09ba9c9bc8c6">
      <Terms xmlns="http://schemas.microsoft.com/office/infopath/2007/PartnerControls"/>
    </lcf76f155ced4ddcb4097134ff3c332f>
    <Notes0 xmlns="52e4bc0e-a58c-49e7-bdc2-09ba9c9bc8c6" xsi:nil="true"/>
  </documentManagement>
</p:properties>
</file>

<file path=customXml/itemProps1.xml><?xml version="1.0" encoding="utf-8"?>
<ds:datastoreItem xmlns:ds="http://schemas.openxmlformats.org/officeDocument/2006/customXml" ds:itemID="{523CA4A3-76D2-4982-8474-6283EB78C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f4cd0-43d3-4807-8293-ab2daed645c4"/>
    <ds:schemaRef ds:uri="52e4bc0e-a58c-49e7-bdc2-09ba9c9bc8c6"/>
    <ds:schemaRef ds:uri="2e7904b7-e244-4d81-93a5-bc4ce78c7b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3F614A-E661-486E-94CD-919FE973C1AC}">
  <ds:schemaRefs>
    <ds:schemaRef ds:uri="http://schemas.microsoft.com/sharepoint/v3/contenttype/forms"/>
  </ds:schemaRefs>
</ds:datastoreItem>
</file>

<file path=customXml/itemProps3.xml><?xml version="1.0" encoding="utf-8"?>
<ds:datastoreItem xmlns:ds="http://schemas.openxmlformats.org/officeDocument/2006/customXml" ds:itemID="{6C9A634E-7ACB-4CEB-A015-32D6A70E2AA7}">
  <ds:schemaRefs>
    <ds:schemaRef ds:uri="http://purl.org/dc/terms/"/>
    <ds:schemaRef ds:uri="http://schemas.microsoft.com/office/2006/documentManagement/types"/>
    <ds:schemaRef ds:uri="http://purl.org/dc/elements/1.1/"/>
    <ds:schemaRef ds:uri="2e7904b7-e244-4d81-93a5-bc4ce78c7ba4"/>
    <ds:schemaRef ds:uri="http://schemas.microsoft.com/office/infopath/2007/PartnerControls"/>
    <ds:schemaRef ds:uri="http://schemas.openxmlformats.org/package/2006/metadata/core-properties"/>
    <ds:schemaRef ds:uri="52e4bc0e-a58c-49e7-bdc2-09ba9c9bc8c6"/>
    <ds:schemaRef ds:uri="01cf4cd0-43d3-4807-8293-ab2daed645c4"/>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63</TotalTime>
  <Words>3204</Words>
  <Application>Microsoft Office PowerPoint</Application>
  <PresentationFormat>On-screen Show (4:3)</PresentationFormat>
  <Paragraphs>392</Paragraphs>
  <Slides>14</Slides>
  <Notes>14</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14</vt:i4>
      </vt:variant>
    </vt:vector>
  </HeadingPairs>
  <TitlesOfParts>
    <vt:vector size="35" baseType="lpstr">
      <vt:lpstr>Zilla Slab Highlight</vt:lpstr>
      <vt:lpstr>Calibri</vt:lpstr>
      <vt:lpstr>Ayuthaya</vt:lpstr>
      <vt:lpstr>Arial</vt:lpstr>
      <vt:lpstr>Bradley Hand ITC</vt:lpstr>
      <vt:lpstr>Tahoma</vt:lpstr>
      <vt:lpstr>Bahnschrift SemiLight SemiConde</vt:lpstr>
      <vt:lpstr>Gill Sans MT</vt:lpstr>
      <vt:lpstr>Franklin Gothic Book</vt:lpstr>
      <vt:lpstr>Segoe UI</vt:lpstr>
      <vt:lpstr>Simplified Arabic Fixed</vt:lpstr>
      <vt:lpstr>Reprise Title Std</vt:lpstr>
      <vt:lpstr>Arial,Sans-Serif</vt:lpstr>
      <vt:lpstr>Franklin Gothic</vt:lpstr>
      <vt:lpstr>Calibri Light</vt:lpstr>
      <vt:lpstr>Comic Sans MS</vt:lpstr>
      <vt:lpstr>Wingdings</vt:lpstr>
      <vt:lpstr>Franklin Gothic Medium</vt:lpstr>
      <vt:lpstr>Maximus</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Nicola Welch</cp:lastModifiedBy>
  <cp:revision>14</cp:revision>
  <dcterms:created xsi:type="dcterms:W3CDTF">2021-01-27T10:49:55Z</dcterms:created>
  <dcterms:modified xsi:type="dcterms:W3CDTF">2024-03-20T10:57:07Z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0x010100DDF8ACE69569C24AA14F474A9FB06F99</vt:lpwstr>
  </property>
  <property fmtid="{D5CDD505-2E9C-101B-9397-08002B2CF9AE}" pid="3" name="MediaServiceImageTags">
    <vt:lpwstr/>
  </property>
</Properties>
</file>